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9"/>
  </p:notesMasterIdLst>
  <p:sldIdLst>
    <p:sldId id="256" r:id="rId2"/>
    <p:sldId id="257" r:id="rId3"/>
    <p:sldId id="267" r:id="rId4"/>
    <p:sldId id="268" r:id="rId5"/>
    <p:sldId id="258" r:id="rId6"/>
    <p:sldId id="259" r:id="rId7"/>
    <p:sldId id="260" r:id="rId8"/>
    <p:sldId id="261" r:id="rId9"/>
    <p:sldId id="269" r:id="rId10"/>
    <p:sldId id="273" r:id="rId11"/>
    <p:sldId id="270" r:id="rId12"/>
    <p:sldId id="271" r:id="rId13"/>
    <p:sldId id="272" r:id="rId14"/>
    <p:sldId id="262" r:id="rId15"/>
    <p:sldId id="263" r:id="rId16"/>
    <p:sldId id="288"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64" r:id="rId30"/>
    <p:sldId id="286" r:id="rId31"/>
    <p:sldId id="265" r:id="rId32"/>
    <p:sldId id="287" r:id="rId33"/>
    <p:sldId id="266" r:id="rId34"/>
    <p:sldId id="289" r:id="rId35"/>
    <p:sldId id="290" r:id="rId36"/>
    <p:sldId id="291" r:id="rId37"/>
    <p:sldId id="292" r:id="rId38"/>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31" autoAdjust="0"/>
  </p:normalViewPr>
  <p:slideViewPr>
    <p:cSldViewPr snapToGrid="0" snapToObjects="1">
      <p:cViewPr varScale="1">
        <p:scale>
          <a:sx n="63" d="100"/>
          <a:sy n="63" d="100"/>
        </p:scale>
        <p:origin x="159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928B0C-FC92-724A-BF63-1D6922EBB133}" type="datetimeFigureOut">
              <a:rPr lang="es-ES_tradnl" smtClean="0"/>
              <a:pPr/>
              <a:t>25/09/2017</a:t>
            </a:fld>
            <a:endParaRPr lang="es-ES_trad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5D4949-1827-504E-AA4C-834C3D9761CD}" type="slidenum">
              <a:rPr lang="es-ES_tradnl" smtClean="0"/>
              <a:pPr/>
              <a:t>‹#›</a:t>
            </a:fld>
            <a:endParaRPr lang="es-ES_tradnl"/>
          </a:p>
        </p:txBody>
      </p:sp>
    </p:spTree>
    <p:extLst>
      <p:ext uri="{BB962C8B-B14F-4D97-AF65-F5344CB8AC3E}">
        <p14:creationId xmlns:p14="http://schemas.microsoft.com/office/powerpoint/2010/main" val="7511568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As previously</a:t>
            </a:r>
            <a:r>
              <a:rPr lang="en-US" baseline="0" dirty="0"/>
              <a:t> mentioned, studies of perfects cross-linguistically have shown that it is frequent for  perfect constructions to have evolved from </a:t>
            </a:r>
            <a:r>
              <a:rPr lang="en-US" baseline="0" dirty="0" err="1"/>
              <a:t>resultative</a:t>
            </a:r>
            <a:r>
              <a:rPr lang="en-US" baseline="0" dirty="0"/>
              <a:t> constructions. As </a:t>
            </a:r>
            <a:r>
              <a:rPr lang="en-US" baseline="0" dirty="0" err="1"/>
              <a:t>Bybee</a:t>
            </a:r>
            <a:r>
              <a:rPr lang="en-US" baseline="0" dirty="0"/>
              <a:t> et al. state, </a:t>
            </a:r>
            <a:r>
              <a:rPr lang="en-US" baseline="0" dirty="0" err="1"/>
              <a:t>resultatives</a:t>
            </a:r>
            <a:r>
              <a:rPr lang="en-US" baseline="0" dirty="0"/>
              <a:t> are primarily constrained by verb type, only occurring with change-of-state verbs, while a construction obtains perfect functions as it begins to be used with </a:t>
            </a:r>
            <a:r>
              <a:rPr lang="en-US" baseline="0" dirty="0" err="1"/>
              <a:t>stative</a:t>
            </a:r>
            <a:r>
              <a:rPr lang="en-US" baseline="0" dirty="0"/>
              <a:t> and motion verbs. Mitchell considers this evolution as an example of semantic bleaching, accompanied by a widening of the linguistic contexts in which the construction could occur. Consequently, we would expect verb type to constrain the use of </a:t>
            </a:r>
            <a:r>
              <a:rPr lang="en-US" i="1" baseline="0" dirty="0" err="1"/>
              <a:t>tener</a:t>
            </a:r>
            <a:r>
              <a:rPr lang="en-US" i="1" baseline="0" dirty="0"/>
              <a:t> </a:t>
            </a:r>
            <a:r>
              <a:rPr lang="en-US" i="0" baseline="0" dirty="0"/>
              <a:t>+ </a:t>
            </a:r>
            <a:r>
              <a:rPr lang="en-US" i="1" baseline="0" dirty="0"/>
              <a:t>past participle,</a:t>
            </a:r>
            <a:r>
              <a:rPr lang="en-US" i="0" baseline="0" dirty="0"/>
              <a:t> with it </a:t>
            </a:r>
            <a:r>
              <a:rPr lang="en-US" i="0" baseline="0" dirty="0" err="1"/>
              <a:t>occuring</a:t>
            </a:r>
            <a:r>
              <a:rPr lang="en-US" i="0" baseline="0" dirty="0"/>
              <a:t> significantly less than </a:t>
            </a:r>
            <a:r>
              <a:rPr lang="en-US" i="1" baseline="0" dirty="0" err="1"/>
              <a:t>haber</a:t>
            </a:r>
            <a:r>
              <a:rPr lang="en-US" i="0" baseline="0" dirty="0"/>
              <a:t> with </a:t>
            </a:r>
            <a:r>
              <a:rPr lang="en-US" i="0" baseline="0" dirty="0" err="1"/>
              <a:t>stative</a:t>
            </a:r>
            <a:r>
              <a:rPr lang="en-US" i="0" baseline="0" dirty="0"/>
              <a:t> verbs such as psychological verbs, verbs of perception, copular verbs, etc. and with motion verbs. However, the presence of </a:t>
            </a:r>
            <a:r>
              <a:rPr lang="en-US" i="1" baseline="0" dirty="0" err="1"/>
              <a:t>tener</a:t>
            </a:r>
            <a:r>
              <a:rPr lang="en-US" i="1" baseline="0" dirty="0"/>
              <a:t> </a:t>
            </a:r>
            <a:r>
              <a:rPr lang="en-US" i="0" baseline="0" dirty="0"/>
              <a:t> + </a:t>
            </a:r>
            <a:r>
              <a:rPr lang="en-US" i="1" baseline="0" dirty="0"/>
              <a:t>past participle</a:t>
            </a:r>
            <a:r>
              <a:rPr lang="en-US" i="0" baseline="0" dirty="0"/>
              <a:t> with these verbs types, even if they are </a:t>
            </a:r>
            <a:r>
              <a:rPr lang="en-US" i="0" baseline="0" dirty="0" err="1"/>
              <a:t>disfavorable</a:t>
            </a:r>
            <a:r>
              <a:rPr lang="en-US" i="0" baseline="0" dirty="0"/>
              <a:t> contexts, would indicate an extension of its function to include these verb types indicating uses that are not purely </a:t>
            </a:r>
            <a:r>
              <a:rPr lang="en-US" i="0" baseline="0" dirty="0" err="1"/>
              <a:t>resultative</a:t>
            </a:r>
            <a:r>
              <a:rPr lang="en-US" i="0" baseline="0" dirty="0"/>
              <a:t>. We have reason to believe that </a:t>
            </a:r>
            <a:r>
              <a:rPr lang="en-US" i="1" baseline="0" dirty="0" err="1"/>
              <a:t>tener</a:t>
            </a:r>
            <a:r>
              <a:rPr lang="en-US" i="1" baseline="0" dirty="0"/>
              <a:t> + past participle </a:t>
            </a:r>
            <a:r>
              <a:rPr lang="en-US" i="0" baseline="0" dirty="0"/>
              <a:t>may be extending to these contexts due to the two previous studies mentioned, </a:t>
            </a:r>
            <a:r>
              <a:rPr lang="en-US" i="0" baseline="0" dirty="0" err="1"/>
              <a:t>Harre</a:t>
            </a:r>
            <a:r>
              <a:rPr lang="en-US" i="0" baseline="0" dirty="0"/>
              <a:t> 1991 and Kato 1993. </a:t>
            </a:r>
            <a:r>
              <a:rPr lang="en-US" i="0" baseline="0" dirty="0" err="1"/>
              <a:t>Harre</a:t>
            </a:r>
            <a:r>
              <a:rPr lang="en-US" i="0" baseline="0" dirty="0"/>
              <a:t> showed that speakers accepted sentences with </a:t>
            </a:r>
            <a:r>
              <a:rPr lang="en-US" i="1" baseline="0" dirty="0" err="1"/>
              <a:t>tener</a:t>
            </a:r>
            <a:r>
              <a:rPr lang="en-US" i="1" baseline="0" dirty="0"/>
              <a:t> </a:t>
            </a:r>
            <a:r>
              <a:rPr lang="en-US" i="0" baseline="0" dirty="0"/>
              <a:t>+ </a:t>
            </a:r>
            <a:r>
              <a:rPr lang="en-US" i="1" baseline="0" dirty="0"/>
              <a:t>past participle </a:t>
            </a:r>
            <a:r>
              <a:rPr lang="en-US" i="0" baseline="0" dirty="0"/>
              <a:t>as grammatically correct when they used them with certain motion verbs, but not with ‘</a:t>
            </a:r>
            <a:r>
              <a:rPr lang="en-US" i="0" baseline="0" dirty="0" err="1"/>
              <a:t>ir</a:t>
            </a:r>
            <a:r>
              <a:rPr lang="en-US" i="0" baseline="0" dirty="0"/>
              <a:t>’ which means ‘to go’. Kato 1993 found several examples of </a:t>
            </a:r>
            <a:r>
              <a:rPr lang="en-US" i="1" baseline="0" dirty="0" err="1"/>
              <a:t>tener</a:t>
            </a:r>
            <a:r>
              <a:rPr lang="en-US" i="0" baseline="0" dirty="0"/>
              <a:t> in use with </a:t>
            </a:r>
            <a:r>
              <a:rPr lang="en-US" i="0" baseline="0" dirty="0" err="1"/>
              <a:t>stative</a:t>
            </a:r>
            <a:r>
              <a:rPr lang="en-US" i="0" baseline="0" dirty="0"/>
              <a:t> and motion verbs in written texts.</a:t>
            </a:r>
          </a:p>
          <a:p>
            <a:endParaRPr lang="en-US" i="0" baseline="0" dirty="0"/>
          </a:p>
          <a:p>
            <a:r>
              <a:rPr lang="en-US" i="0" baseline="0" dirty="0"/>
              <a:t>Therefore, due to previous research we expect verb type to constrain the use of these two variants but for </a:t>
            </a:r>
            <a:r>
              <a:rPr lang="en-US" i="1" baseline="0" dirty="0" err="1"/>
              <a:t>tener</a:t>
            </a:r>
            <a:r>
              <a:rPr lang="en-US" i="0" baseline="0" dirty="0"/>
              <a:t> to occur with </a:t>
            </a:r>
            <a:r>
              <a:rPr lang="en-US" i="0" baseline="0" dirty="0" err="1"/>
              <a:t>stative</a:t>
            </a:r>
            <a:r>
              <a:rPr lang="en-US" i="0" baseline="0" dirty="0"/>
              <a:t> and motion verbs. However, we also think it will be interesting to see with which </a:t>
            </a:r>
            <a:r>
              <a:rPr lang="en-US" i="0" baseline="0" dirty="0" err="1"/>
              <a:t>stative</a:t>
            </a:r>
            <a:r>
              <a:rPr lang="en-US" i="0" baseline="0" dirty="0"/>
              <a:t> verbs in particular </a:t>
            </a:r>
            <a:r>
              <a:rPr lang="en-US" i="1" baseline="0" dirty="0" err="1"/>
              <a:t>tener</a:t>
            </a:r>
            <a:r>
              <a:rPr lang="en-US" i="0" baseline="0" dirty="0"/>
              <a:t> occurs, since we do believe if that if these forms occur with </a:t>
            </a:r>
            <a:r>
              <a:rPr lang="en-US" i="0" baseline="0" dirty="0" err="1"/>
              <a:t>stative</a:t>
            </a:r>
            <a:r>
              <a:rPr lang="en-US" i="0" baseline="0" dirty="0"/>
              <a:t> and motion verbs, they will not be frequent. Consequently, we have hoping that by studying which perfect meanings </a:t>
            </a:r>
            <a:r>
              <a:rPr lang="en-US" i="1" baseline="0" dirty="0" err="1"/>
              <a:t>tener</a:t>
            </a:r>
            <a:r>
              <a:rPr lang="en-US" i="0" baseline="0" dirty="0"/>
              <a:t> has acquired we can have a snapshot into the first steps of a </a:t>
            </a:r>
            <a:r>
              <a:rPr lang="en-US" i="0" baseline="0" dirty="0" err="1"/>
              <a:t>resultative</a:t>
            </a:r>
            <a:r>
              <a:rPr lang="en-US" i="0" baseline="0" dirty="0"/>
              <a:t> construction acquiring perfect uses. According to the prevailing opinion in Latin and Romance linguistics (</a:t>
            </a:r>
            <a:r>
              <a:rPr lang="en-US" sz="1200" kern="1200" dirty="0">
                <a:solidFill>
                  <a:schemeClr val="tx1"/>
                </a:solidFill>
                <a:effectLst/>
                <a:latin typeface="+mn-lt"/>
                <a:ea typeface="+mn-ea"/>
                <a:cs typeface="+mn-cs"/>
              </a:rPr>
              <a:t>Pinkster 1987: 200, 204–5, Vincent 1982: 83–5, </a:t>
            </a:r>
            <a:r>
              <a:rPr lang="en-US" sz="1200" kern="1200" dirty="0" err="1">
                <a:solidFill>
                  <a:schemeClr val="tx1"/>
                </a:solidFill>
                <a:effectLst/>
                <a:latin typeface="+mn-lt"/>
                <a:ea typeface="+mn-ea"/>
                <a:cs typeface="+mn-cs"/>
              </a:rPr>
              <a:t>Benveniste</a:t>
            </a:r>
            <a:r>
              <a:rPr lang="en-US" sz="1200" kern="1200" dirty="0">
                <a:solidFill>
                  <a:schemeClr val="tx1"/>
                </a:solidFill>
                <a:effectLst/>
                <a:latin typeface="+mn-lt"/>
                <a:ea typeface="+mn-ea"/>
                <a:cs typeface="+mn-cs"/>
              </a:rPr>
              <a:t> 1968: 86–9)</a:t>
            </a:r>
            <a:r>
              <a:rPr lang="en-US" i="0" baseline="0" dirty="0"/>
              <a:t> the </a:t>
            </a:r>
            <a:r>
              <a:rPr lang="en-US" i="0" baseline="0" dirty="0" err="1"/>
              <a:t>resultative</a:t>
            </a:r>
            <a:r>
              <a:rPr lang="en-US" i="0" baseline="0" dirty="0"/>
              <a:t> to perfect shift for </a:t>
            </a:r>
            <a:r>
              <a:rPr lang="en-US" i="0" baseline="0" dirty="0" err="1"/>
              <a:t>habeo</a:t>
            </a:r>
            <a:r>
              <a:rPr lang="en-US" i="0" baseline="0" dirty="0"/>
              <a:t> perfects first took place in constructions with knowledge acquisition verbs and mental </a:t>
            </a:r>
            <a:r>
              <a:rPr lang="en-US" i="0" baseline="0" dirty="0" err="1"/>
              <a:t>activitity</a:t>
            </a:r>
            <a:r>
              <a:rPr lang="en-US" i="0" baseline="0" dirty="0"/>
              <a:t> verbs. Carey 1994, 1995 shows that over 50% of the examples from early Old English of “</a:t>
            </a:r>
            <a:r>
              <a:rPr lang="en-US" i="1" baseline="0" dirty="0" err="1"/>
              <a:t>habban</a:t>
            </a:r>
            <a:r>
              <a:rPr lang="en-US" i="0" baseline="0" dirty="0"/>
              <a:t>” a verb meaning “to have” occurred with mental state verbs, communication verbs or perception verbs but doesn’t mention motion verbs or other </a:t>
            </a:r>
            <a:r>
              <a:rPr lang="en-US" i="0" baseline="0" dirty="0" err="1"/>
              <a:t>statives</a:t>
            </a:r>
            <a:r>
              <a:rPr lang="en-US" i="0" baseline="0" dirty="0"/>
              <a:t>. According to </a:t>
            </a:r>
            <a:r>
              <a:rPr lang="en-US" i="0" baseline="0" dirty="0" err="1"/>
              <a:t>Sweetser</a:t>
            </a:r>
            <a:r>
              <a:rPr lang="en-US" i="0" baseline="0" dirty="0"/>
              <a:t> 1990, the concept of perception is contiguous to both the concepts of knowledge and knowledge acquisition” so it is logical that they co-occur. Though communication verbs are not quite conceptually linked to knowledge acquisition verbs or perception verbs, they are dynamic non-motion verbs and therefore conceptually linked to change-of-state verbs, therefore it seems logical that they would also be one of the first semantic verb classes to which a </a:t>
            </a:r>
            <a:r>
              <a:rPr lang="en-US" i="0" baseline="0" dirty="0" err="1"/>
              <a:t>resultative</a:t>
            </a:r>
            <a:r>
              <a:rPr lang="en-US" i="0" baseline="0" dirty="0"/>
              <a:t> construction may extend to. </a:t>
            </a:r>
            <a:endParaRPr lang="en-US" i="0"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17</a:t>
            </a:fld>
            <a:endParaRPr lang="es-ES_tradnl"/>
          </a:p>
        </p:txBody>
      </p:sp>
    </p:spTree>
    <p:extLst>
      <p:ext uri="{BB962C8B-B14F-4D97-AF65-F5344CB8AC3E}">
        <p14:creationId xmlns:p14="http://schemas.microsoft.com/office/powerpoint/2010/main" val="3668393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From these results, the first thing</a:t>
            </a:r>
            <a:r>
              <a:rPr lang="en-US" baseline="0" dirty="0"/>
              <a:t> that we see is that verbs like </a:t>
            </a:r>
            <a:r>
              <a:rPr lang="en-US" baseline="0" dirty="0" err="1"/>
              <a:t>entender</a:t>
            </a:r>
            <a:r>
              <a:rPr lang="en-US" baseline="0" dirty="0"/>
              <a:t> (to understand), </a:t>
            </a:r>
            <a:r>
              <a:rPr lang="en-US" baseline="0" dirty="0" err="1"/>
              <a:t>prever</a:t>
            </a:r>
            <a:r>
              <a:rPr lang="en-US" baseline="0" dirty="0"/>
              <a:t> (to </a:t>
            </a:r>
            <a:r>
              <a:rPr lang="en-US" baseline="0" dirty="0" err="1"/>
              <a:t>forsee</a:t>
            </a:r>
            <a:r>
              <a:rPr lang="en-US" baseline="0" dirty="0"/>
              <a:t>) and </a:t>
            </a:r>
            <a:r>
              <a:rPr lang="en-US" baseline="0" dirty="0" err="1"/>
              <a:t>pensar</a:t>
            </a:r>
            <a:r>
              <a:rPr lang="en-US" baseline="0" dirty="0"/>
              <a:t> (to think) are used </a:t>
            </a:r>
            <a:r>
              <a:rPr lang="en-US" baseline="0" dirty="0" err="1"/>
              <a:t>extremly</a:t>
            </a:r>
            <a:r>
              <a:rPr lang="en-US" baseline="0" dirty="0"/>
              <a:t> frequently with </a:t>
            </a:r>
            <a:r>
              <a:rPr lang="en-US" i="1" baseline="0" dirty="0" err="1"/>
              <a:t>tener</a:t>
            </a:r>
            <a:r>
              <a:rPr lang="en-US" i="0" baseline="0" dirty="0"/>
              <a:t>. This indicated that </a:t>
            </a:r>
            <a:r>
              <a:rPr lang="en-US" i="0" baseline="0" dirty="0" err="1"/>
              <a:t>tener</a:t>
            </a:r>
            <a:r>
              <a:rPr lang="en-US" i="0" baseline="0" dirty="0"/>
              <a:t> used with these verbs constitutes a prefab or collocation in Spanish. The next more frequent verb type are psychological or mental state verbs. What is interesting is that this is the pretty much the only other </a:t>
            </a:r>
            <a:r>
              <a:rPr lang="en-US" i="0" baseline="0" dirty="0" err="1"/>
              <a:t>stative</a:t>
            </a:r>
            <a:r>
              <a:rPr lang="en-US" i="0" baseline="0" dirty="0"/>
              <a:t> verb with which </a:t>
            </a:r>
            <a:r>
              <a:rPr lang="en-US" i="1" baseline="0" dirty="0" err="1"/>
              <a:t>tener</a:t>
            </a:r>
            <a:r>
              <a:rPr lang="en-US" i="0" baseline="0" dirty="0"/>
              <a:t> can occur which leads us to consider that this is caused by the extremely high use of </a:t>
            </a:r>
            <a:r>
              <a:rPr lang="en-US" i="1" baseline="0" dirty="0" err="1"/>
              <a:t>tener</a:t>
            </a:r>
            <a:r>
              <a:rPr lang="en-US" i="1" baseline="0" dirty="0"/>
              <a:t> </a:t>
            </a:r>
            <a:r>
              <a:rPr lang="en-US" i="0" baseline="0" dirty="0"/>
              <a:t>with </a:t>
            </a:r>
            <a:r>
              <a:rPr lang="en-US" i="0" baseline="0" dirty="0" err="1"/>
              <a:t>entender</a:t>
            </a:r>
            <a:r>
              <a:rPr lang="en-US" i="0" baseline="0" dirty="0"/>
              <a:t>, </a:t>
            </a:r>
            <a:r>
              <a:rPr lang="en-US" i="0" baseline="0" dirty="0" err="1"/>
              <a:t>prever</a:t>
            </a:r>
            <a:r>
              <a:rPr lang="en-US" i="0" baseline="0" dirty="0"/>
              <a:t> and </a:t>
            </a:r>
            <a:r>
              <a:rPr lang="en-US" i="0" baseline="0" dirty="0" err="1"/>
              <a:t>pensar</a:t>
            </a:r>
            <a:r>
              <a:rPr lang="en-US" i="0" baseline="0" dirty="0"/>
              <a:t> which are also all psychological verbs. Next, we see that </a:t>
            </a:r>
            <a:r>
              <a:rPr lang="en-US" i="1" baseline="0" dirty="0" err="1"/>
              <a:t>tener</a:t>
            </a:r>
            <a:r>
              <a:rPr lang="en-US" i="1" baseline="0" dirty="0"/>
              <a:t> </a:t>
            </a:r>
            <a:r>
              <a:rPr lang="en-US" i="0" baseline="0" dirty="0"/>
              <a:t>is permitted with perception and communication verbs, which is a tendency that many linguists, as mentioned in the hypotheses section, claims to be frequent. Perception verbs can be linked to psychological verbs and, as mentioned before have been used to convey mental state meanings such as understanding, acquisition of knowledge, etc.</a:t>
            </a:r>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a:t>Lastly, we see that they verb about average with dynamic non-motion verbs which is as expected.</a:t>
            </a:r>
            <a:endParaRPr lang="en-US" dirty="0"/>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28</a:t>
            </a:fld>
            <a:endParaRPr lang="es-ES_tradnl"/>
          </a:p>
        </p:txBody>
      </p:sp>
    </p:spTree>
    <p:extLst>
      <p:ext uri="{BB962C8B-B14F-4D97-AF65-F5344CB8AC3E}">
        <p14:creationId xmlns:p14="http://schemas.microsoft.com/office/powerpoint/2010/main" val="3777662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dirty="0" err="1"/>
              <a:t>What</a:t>
            </a:r>
            <a:r>
              <a:rPr lang="es-ES_tradnl" dirty="0"/>
              <a:t> </a:t>
            </a:r>
            <a:r>
              <a:rPr lang="es-ES_tradnl" dirty="0" err="1"/>
              <a:t>we</a:t>
            </a:r>
            <a:r>
              <a:rPr lang="es-ES_tradnl" dirty="0"/>
              <a:t> </a:t>
            </a:r>
            <a:r>
              <a:rPr lang="es-ES_tradnl" dirty="0" err="1"/>
              <a:t>see</a:t>
            </a:r>
            <a:r>
              <a:rPr lang="es-ES_tradnl" dirty="0"/>
              <a:t> </a:t>
            </a:r>
            <a:r>
              <a:rPr lang="es-ES_tradnl" dirty="0" err="1"/>
              <a:t>is</a:t>
            </a:r>
            <a:r>
              <a:rPr lang="es-ES_tradnl" dirty="0"/>
              <a:t> </a:t>
            </a:r>
            <a:r>
              <a:rPr lang="es-ES_tradnl" dirty="0" err="1"/>
              <a:t>that</a:t>
            </a:r>
            <a:r>
              <a:rPr lang="es-ES_tradnl" dirty="0"/>
              <a:t> ya, etc. </a:t>
            </a:r>
            <a:r>
              <a:rPr lang="es-ES_tradnl" dirty="0" err="1"/>
              <a:t>is</a:t>
            </a:r>
            <a:r>
              <a:rPr lang="es-ES_tradnl" dirty="0"/>
              <a:t> </a:t>
            </a:r>
            <a:r>
              <a:rPr lang="es-ES_tradnl" dirty="0" err="1"/>
              <a:t>favored</a:t>
            </a:r>
            <a:r>
              <a:rPr lang="es-ES_tradnl" dirty="0"/>
              <a:t> by tener </a:t>
            </a:r>
            <a:r>
              <a:rPr lang="es-ES_tradnl" dirty="0" err="1"/>
              <a:t>because</a:t>
            </a:r>
            <a:r>
              <a:rPr lang="es-ES_tradnl" baseline="0" dirty="0"/>
              <a:t> </a:t>
            </a:r>
            <a:r>
              <a:rPr lang="es-ES_tradnl" baseline="0" dirty="0" err="1"/>
              <a:t>these</a:t>
            </a:r>
            <a:r>
              <a:rPr lang="es-ES_tradnl" baseline="0" dirty="0"/>
              <a:t> </a:t>
            </a:r>
            <a:r>
              <a:rPr lang="es-ES_tradnl" baseline="0" dirty="0" err="1"/>
              <a:t>adverbs</a:t>
            </a:r>
            <a:r>
              <a:rPr lang="es-ES_tradnl" baseline="0" dirty="0"/>
              <a:t> are more </a:t>
            </a:r>
            <a:r>
              <a:rPr lang="es-ES_tradnl" baseline="0" dirty="0" err="1"/>
              <a:t>related</a:t>
            </a:r>
            <a:r>
              <a:rPr lang="es-ES_tradnl" baseline="0" dirty="0"/>
              <a:t> </a:t>
            </a:r>
            <a:r>
              <a:rPr lang="es-ES_tradnl" baseline="0" dirty="0" err="1"/>
              <a:t>to</a:t>
            </a:r>
            <a:r>
              <a:rPr lang="es-ES_tradnl" baseline="0" dirty="0"/>
              <a:t> </a:t>
            </a:r>
            <a:r>
              <a:rPr lang="es-ES_tradnl" baseline="0" dirty="0" err="1"/>
              <a:t>the</a:t>
            </a:r>
            <a:r>
              <a:rPr lang="es-ES_tradnl" baseline="0" dirty="0"/>
              <a:t> </a:t>
            </a:r>
            <a:r>
              <a:rPr lang="es-ES_tradnl" baseline="0" dirty="0" err="1"/>
              <a:t>present</a:t>
            </a:r>
            <a:r>
              <a:rPr lang="es-ES_tradnl" baseline="0" dirty="0"/>
              <a:t> tense, </a:t>
            </a:r>
            <a:r>
              <a:rPr lang="es-ES_tradnl" baseline="0" dirty="0" err="1"/>
              <a:t>which</a:t>
            </a:r>
            <a:r>
              <a:rPr lang="es-ES_tradnl" baseline="0" dirty="0"/>
              <a:t> </a:t>
            </a:r>
            <a:r>
              <a:rPr lang="es-ES_tradnl" baseline="0" dirty="0" err="1"/>
              <a:t>is</a:t>
            </a:r>
            <a:r>
              <a:rPr lang="es-ES_tradnl" baseline="0" dirty="0"/>
              <a:t> </a:t>
            </a:r>
            <a:r>
              <a:rPr lang="es-ES_tradnl" baseline="0" dirty="0" err="1"/>
              <a:t>consistent</a:t>
            </a:r>
            <a:r>
              <a:rPr lang="es-ES_tradnl" baseline="0" dirty="0"/>
              <a:t> </a:t>
            </a:r>
            <a:r>
              <a:rPr lang="es-ES_tradnl" baseline="0" dirty="0" err="1"/>
              <a:t>with</a:t>
            </a:r>
            <a:r>
              <a:rPr lang="es-ES_tradnl" baseline="0" dirty="0"/>
              <a:t> a </a:t>
            </a:r>
            <a:r>
              <a:rPr lang="es-ES_tradnl" baseline="0" dirty="0" err="1"/>
              <a:t>resultative</a:t>
            </a:r>
            <a:r>
              <a:rPr lang="es-ES_tradnl" baseline="0" dirty="0"/>
              <a:t> use. </a:t>
            </a:r>
            <a:r>
              <a:rPr lang="es-ES_tradnl" baseline="0" dirty="0" err="1"/>
              <a:t>This</a:t>
            </a:r>
            <a:r>
              <a:rPr lang="es-ES_tradnl" baseline="0" dirty="0"/>
              <a:t> </a:t>
            </a:r>
            <a:r>
              <a:rPr lang="es-ES_tradnl" baseline="0" dirty="0" err="1"/>
              <a:t>demonstrates</a:t>
            </a:r>
            <a:r>
              <a:rPr lang="es-ES_tradnl" baseline="0" dirty="0"/>
              <a:t> </a:t>
            </a:r>
            <a:r>
              <a:rPr lang="es-ES_tradnl" baseline="0" dirty="0" err="1"/>
              <a:t>that</a:t>
            </a:r>
            <a:r>
              <a:rPr lang="es-ES_tradnl" baseline="0" dirty="0"/>
              <a:t> </a:t>
            </a:r>
            <a:r>
              <a:rPr lang="es-ES_tradnl" baseline="0" dirty="0" err="1"/>
              <a:t>it</a:t>
            </a:r>
            <a:r>
              <a:rPr lang="es-ES_tradnl" baseline="0" dirty="0"/>
              <a:t> </a:t>
            </a:r>
            <a:r>
              <a:rPr lang="es-ES_tradnl" baseline="0" dirty="0" err="1"/>
              <a:t>is</a:t>
            </a:r>
            <a:r>
              <a:rPr lang="es-ES_tradnl" baseline="0" dirty="0"/>
              <a:t> </a:t>
            </a:r>
            <a:r>
              <a:rPr lang="es-ES_tradnl" baseline="0" dirty="0" err="1"/>
              <a:t>still</a:t>
            </a:r>
            <a:r>
              <a:rPr lang="es-ES_tradnl" baseline="0" dirty="0"/>
              <a:t> </a:t>
            </a:r>
            <a:r>
              <a:rPr lang="es-ES_tradnl" baseline="0" dirty="0" err="1"/>
              <a:t>highly</a:t>
            </a:r>
            <a:r>
              <a:rPr lang="es-ES_tradnl" baseline="0" dirty="0"/>
              <a:t> </a:t>
            </a:r>
            <a:r>
              <a:rPr lang="es-ES_tradnl" baseline="0" dirty="0" err="1"/>
              <a:t>tied</a:t>
            </a:r>
            <a:r>
              <a:rPr lang="es-ES_tradnl" baseline="0" dirty="0"/>
              <a:t> </a:t>
            </a:r>
            <a:r>
              <a:rPr lang="es-ES_tradnl" baseline="0" dirty="0" err="1"/>
              <a:t>to</a:t>
            </a:r>
            <a:r>
              <a:rPr lang="es-ES_tradnl" baseline="0" dirty="0"/>
              <a:t> </a:t>
            </a:r>
            <a:r>
              <a:rPr lang="es-ES_tradnl" baseline="0" dirty="0" err="1"/>
              <a:t>the</a:t>
            </a:r>
            <a:r>
              <a:rPr lang="es-ES_tradnl" baseline="0" dirty="0"/>
              <a:t> </a:t>
            </a:r>
            <a:r>
              <a:rPr lang="es-ES_tradnl" baseline="0" dirty="0" err="1"/>
              <a:t>resultative</a:t>
            </a:r>
            <a:r>
              <a:rPr lang="es-ES_tradnl" baseline="0" dirty="0"/>
              <a:t>. </a:t>
            </a:r>
            <a:r>
              <a:rPr lang="es-ES_tradnl" baseline="0" dirty="0" err="1"/>
              <a:t>We</a:t>
            </a:r>
            <a:r>
              <a:rPr lang="es-ES_tradnl" baseline="0" dirty="0"/>
              <a:t> </a:t>
            </a:r>
            <a:r>
              <a:rPr lang="es-ES_tradnl" baseline="0" dirty="0" err="1"/>
              <a:t>also</a:t>
            </a:r>
            <a:r>
              <a:rPr lang="es-ES_tradnl" baseline="0" dirty="0"/>
              <a:t> </a:t>
            </a:r>
            <a:r>
              <a:rPr lang="es-ES_tradnl" baseline="0" dirty="0" err="1"/>
              <a:t>see</a:t>
            </a:r>
            <a:r>
              <a:rPr lang="es-ES_tradnl" baseline="0" dirty="0"/>
              <a:t> </a:t>
            </a:r>
            <a:r>
              <a:rPr lang="es-ES_tradnl" baseline="0" dirty="0" err="1"/>
              <a:t>that</a:t>
            </a:r>
            <a:r>
              <a:rPr lang="es-ES_tradnl" baseline="0" dirty="0"/>
              <a:t> non-</a:t>
            </a:r>
            <a:r>
              <a:rPr lang="es-ES_tradnl" baseline="0" dirty="0" err="1"/>
              <a:t>specific</a:t>
            </a:r>
            <a:r>
              <a:rPr lang="es-ES_tradnl" baseline="0" dirty="0"/>
              <a:t> </a:t>
            </a:r>
            <a:r>
              <a:rPr lang="es-ES_tradnl" baseline="0" dirty="0" err="1"/>
              <a:t>and</a:t>
            </a:r>
            <a:r>
              <a:rPr lang="es-ES_tradnl" baseline="0" dirty="0"/>
              <a:t> </a:t>
            </a:r>
            <a:r>
              <a:rPr lang="es-ES_tradnl" baseline="0" dirty="0" err="1"/>
              <a:t>frequency</a:t>
            </a:r>
            <a:r>
              <a:rPr lang="es-ES_tradnl" baseline="0" dirty="0"/>
              <a:t> </a:t>
            </a:r>
            <a:r>
              <a:rPr lang="es-ES_tradnl" baseline="0" dirty="0" err="1"/>
              <a:t>adverbs</a:t>
            </a:r>
            <a:r>
              <a:rPr lang="es-ES_tradnl" baseline="0" dirty="0"/>
              <a:t>, </a:t>
            </a:r>
            <a:r>
              <a:rPr lang="es-ES_tradnl" baseline="0" dirty="0" err="1"/>
              <a:t>which</a:t>
            </a:r>
            <a:r>
              <a:rPr lang="es-ES_tradnl" baseline="0" dirty="0"/>
              <a:t> </a:t>
            </a:r>
            <a:r>
              <a:rPr lang="es-ES_tradnl" baseline="0" dirty="0" err="1"/>
              <a:t>demonstrate</a:t>
            </a:r>
            <a:r>
              <a:rPr lang="es-ES_tradnl" baseline="0" dirty="0"/>
              <a:t> </a:t>
            </a:r>
            <a:r>
              <a:rPr lang="es-ES_tradnl" baseline="0" dirty="0" err="1"/>
              <a:t>an</a:t>
            </a:r>
            <a:r>
              <a:rPr lang="es-ES_tradnl" baseline="0" dirty="0"/>
              <a:t> </a:t>
            </a:r>
            <a:r>
              <a:rPr lang="es-ES_tradnl" baseline="0" dirty="0" err="1"/>
              <a:t>Iterative</a:t>
            </a:r>
            <a:r>
              <a:rPr lang="es-ES_tradnl" baseline="0" dirty="0"/>
              <a:t> </a:t>
            </a:r>
            <a:r>
              <a:rPr lang="es-ES_tradnl" baseline="0" dirty="0" err="1"/>
              <a:t>function</a:t>
            </a:r>
            <a:r>
              <a:rPr lang="es-ES_tradnl" baseline="0" dirty="0"/>
              <a:t>, </a:t>
            </a:r>
            <a:r>
              <a:rPr lang="es-ES_tradnl" baseline="0" dirty="0" err="1"/>
              <a:t>occur</a:t>
            </a:r>
            <a:r>
              <a:rPr lang="es-ES_tradnl" baseline="0" dirty="0"/>
              <a:t> </a:t>
            </a:r>
            <a:r>
              <a:rPr lang="es-ES_tradnl" baseline="0" dirty="0" err="1"/>
              <a:t>with</a:t>
            </a:r>
            <a:r>
              <a:rPr lang="es-ES_tradnl" baseline="0" dirty="0"/>
              <a:t> tener 30% </a:t>
            </a:r>
            <a:r>
              <a:rPr lang="es-ES_tradnl" baseline="0" dirty="0" err="1"/>
              <a:t>of</a:t>
            </a:r>
            <a:r>
              <a:rPr lang="es-ES_tradnl" baseline="0" dirty="0"/>
              <a:t> </a:t>
            </a:r>
            <a:r>
              <a:rPr lang="es-ES_tradnl" baseline="0" dirty="0" err="1"/>
              <a:t>the</a:t>
            </a:r>
            <a:r>
              <a:rPr lang="es-ES_tradnl" baseline="0" dirty="0"/>
              <a:t> time, </a:t>
            </a:r>
            <a:r>
              <a:rPr lang="es-ES_tradnl" baseline="0" dirty="0" err="1"/>
              <a:t>showing</a:t>
            </a:r>
            <a:r>
              <a:rPr lang="es-ES_tradnl" baseline="0" dirty="0"/>
              <a:t> </a:t>
            </a:r>
            <a:r>
              <a:rPr lang="es-ES_tradnl" baseline="0" dirty="0" err="1"/>
              <a:t>that</a:t>
            </a:r>
            <a:r>
              <a:rPr lang="es-ES_tradnl" baseline="0" dirty="0"/>
              <a:t> tener </a:t>
            </a:r>
            <a:r>
              <a:rPr lang="es-ES_tradnl" baseline="0" dirty="0" err="1"/>
              <a:t>is</a:t>
            </a:r>
            <a:r>
              <a:rPr lang="es-ES_tradnl" baseline="0" dirty="0"/>
              <a:t> </a:t>
            </a:r>
            <a:r>
              <a:rPr lang="es-ES_tradnl" baseline="0" dirty="0" err="1"/>
              <a:t>extending</a:t>
            </a:r>
            <a:r>
              <a:rPr lang="es-ES_tradnl" baseline="0" dirty="0"/>
              <a:t> </a:t>
            </a:r>
            <a:r>
              <a:rPr lang="es-ES_tradnl" baseline="0" dirty="0" err="1"/>
              <a:t>into</a:t>
            </a:r>
            <a:r>
              <a:rPr lang="es-ES_tradnl" baseline="0" dirty="0"/>
              <a:t> </a:t>
            </a:r>
            <a:r>
              <a:rPr lang="es-ES_tradnl" baseline="0" dirty="0" err="1"/>
              <a:t>experiential</a:t>
            </a:r>
            <a:r>
              <a:rPr lang="es-ES_tradnl" baseline="0" dirty="0"/>
              <a:t> </a:t>
            </a:r>
            <a:r>
              <a:rPr lang="es-ES_tradnl" baseline="0" dirty="0" err="1"/>
              <a:t>sitations</a:t>
            </a:r>
            <a:r>
              <a:rPr lang="es-ES_tradnl" baseline="0" dirty="0"/>
              <a:t> </a:t>
            </a:r>
            <a:r>
              <a:rPr lang="es-ES_tradnl" baseline="0" dirty="0" err="1"/>
              <a:t>consistent</a:t>
            </a:r>
            <a:r>
              <a:rPr lang="es-ES_tradnl" baseline="0" dirty="0"/>
              <a:t> </a:t>
            </a:r>
            <a:r>
              <a:rPr lang="es-ES_tradnl" baseline="0" dirty="0" err="1"/>
              <a:t>with</a:t>
            </a:r>
            <a:r>
              <a:rPr lang="es-ES_tradnl" baseline="0" dirty="0"/>
              <a:t> </a:t>
            </a:r>
            <a:r>
              <a:rPr lang="es-ES_tradnl" baseline="0" dirty="0" err="1"/>
              <a:t>the</a:t>
            </a:r>
            <a:r>
              <a:rPr lang="es-ES_tradnl" baseline="0" dirty="0"/>
              <a:t> </a:t>
            </a:r>
            <a:r>
              <a:rPr lang="es-ES_tradnl" baseline="0" dirty="0" err="1"/>
              <a:t>perfect</a:t>
            </a:r>
            <a:r>
              <a:rPr lang="es-ES_tradnl" baseline="0" dirty="0"/>
              <a:t>, </a:t>
            </a:r>
            <a:r>
              <a:rPr lang="es-ES_tradnl" baseline="0" dirty="0" err="1"/>
              <a:t>but</a:t>
            </a:r>
            <a:r>
              <a:rPr lang="es-ES_tradnl" baseline="0" dirty="0"/>
              <a:t> </a:t>
            </a:r>
            <a:r>
              <a:rPr lang="es-ES_tradnl" baseline="0" dirty="0" err="1"/>
              <a:t>only</a:t>
            </a:r>
            <a:r>
              <a:rPr lang="es-ES_tradnl" baseline="0" dirty="0"/>
              <a:t> </a:t>
            </a:r>
            <a:r>
              <a:rPr lang="es-ES_tradnl" baseline="0" dirty="0" err="1"/>
              <a:t>to</a:t>
            </a:r>
            <a:r>
              <a:rPr lang="es-ES_tradnl" baseline="0" dirty="0"/>
              <a:t> </a:t>
            </a:r>
            <a:r>
              <a:rPr lang="es-ES_tradnl" baseline="0" dirty="0" err="1"/>
              <a:t>lesser</a:t>
            </a:r>
            <a:r>
              <a:rPr lang="es-ES_tradnl" baseline="0" dirty="0"/>
              <a:t> </a:t>
            </a:r>
            <a:r>
              <a:rPr lang="es-ES_tradnl" baseline="0" dirty="0" err="1"/>
              <a:t>extent</a:t>
            </a:r>
            <a:r>
              <a:rPr lang="es-ES_tradnl" baseline="0" dirty="0"/>
              <a:t>. </a:t>
            </a:r>
            <a:r>
              <a:rPr lang="es-ES_tradnl" baseline="0" dirty="0" err="1"/>
              <a:t>But</a:t>
            </a:r>
            <a:r>
              <a:rPr lang="es-ES_tradnl" baseline="0" dirty="0"/>
              <a:t> </a:t>
            </a:r>
            <a:r>
              <a:rPr lang="es-ES_tradnl" baseline="0" dirty="0" err="1"/>
              <a:t>that</a:t>
            </a:r>
            <a:r>
              <a:rPr lang="es-ES_tradnl" baseline="0" dirty="0"/>
              <a:t> </a:t>
            </a:r>
            <a:r>
              <a:rPr lang="es-ES_tradnl" baseline="0" dirty="0" err="1"/>
              <a:t>would</a:t>
            </a:r>
            <a:r>
              <a:rPr lang="es-ES_tradnl" baseline="0" dirty="0"/>
              <a:t> be </a:t>
            </a:r>
            <a:r>
              <a:rPr lang="es-ES_tradnl" baseline="0" dirty="0" err="1"/>
              <a:t>indicative</a:t>
            </a:r>
            <a:r>
              <a:rPr lang="es-ES_tradnl" baseline="0" dirty="0"/>
              <a:t> </a:t>
            </a:r>
            <a:r>
              <a:rPr lang="es-ES_tradnl" baseline="0" dirty="0" err="1"/>
              <a:t>of</a:t>
            </a:r>
            <a:r>
              <a:rPr lang="es-ES_tradnl" baseline="0" dirty="0"/>
              <a:t> a </a:t>
            </a:r>
            <a:r>
              <a:rPr lang="es-ES_tradnl" baseline="0" dirty="0" err="1"/>
              <a:t>nascent</a:t>
            </a:r>
            <a:r>
              <a:rPr lang="es-ES_tradnl" baseline="0" dirty="0"/>
              <a:t> </a:t>
            </a:r>
            <a:r>
              <a:rPr lang="es-ES_tradnl" baseline="0" dirty="0" err="1"/>
              <a:t>perfect</a:t>
            </a:r>
            <a:r>
              <a:rPr lang="es-ES_tradnl" baseline="0" dirty="0"/>
              <a:t> </a:t>
            </a:r>
            <a:r>
              <a:rPr lang="es-ES_tradnl" baseline="0" dirty="0" err="1"/>
              <a:t>form</a:t>
            </a:r>
            <a:r>
              <a:rPr lang="es-ES_tradnl" baseline="0" dirty="0"/>
              <a:t>. </a:t>
            </a:r>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29</a:t>
            </a:fld>
            <a:endParaRPr lang="es-ES_tradnl"/>
          </a:p>
        </p:txBody>
      </p:sp>
    </p:spTree>
    <p:extLst>
      <p:ext uri="{BB962C8B-B14F-4D97-AF65-F5344CB8AC3E}">
        <p14:creationId xmlns:p14="http://schemas.microsoft.com/office/powerpoint/2010/main" val="1549985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What we see here</a:t>
            </a:r>
            <a:r>
              <a:rPr lang="en-US" baseline="0" dirty="0"/>
              <a:t> is that 1</a:t>
            </a:r>
            <a:r>
              <a:rPr lang="en-US" baseline="30000" dirty="0"/>
              <a:t>st</a:t>
            </a:r>
            <a:r>
              <a:rPr lang="en-US" baseline="0" dirty="0"/>
              <a:t> and second person favors the </a:t>
            </a:r>
            <a:r>
              <a:rPr lang="en-US" i="1" baseline="0" dirty="0" err="1"/>
              <a:t>tener</a:t>
            </a:r>
            <a:r>
              <a:rPr lang="en-US" i="0" baseline="0" dirty="0"/>
              <a:t> variant with 1</a:t>
            </a:r>
            <a:r>
              <a:rPr lang="en-US" i="0" baseline="30000" dirty="0"/>
              <a:t>st</a:t>
            </a:r>
            <a:r>
              <a:rPr lang="en-US" i="0" baseline="0" dirty="0"/>
              <a:t> person singular favors it the most. This could be due to the </a:t>
            </a:r>
            <a:r>
              <a:rPr lang="en-US" i="0" baseline="0" dirty="0" err="1"/>
              <a:t>tener</a:t>
            </a:r>
            <a:r>
              <a:rPr lang="en-US" i="0" baseline="0" dirty="0"/>
              <a:t> construction being interpreted as having some aspect of current relevance, which would indicate an extension into perfect uses. We see, as expected, that </a:t>
            </a:r>
            <a:r>
              <a:rPr lang="en-US" i="0" baseline="0" dirty="0" err="1"/>
              <a:t>inanimates</a:t>
            </a:r>
            <a:r>
              <a:rPr lang="en-US" i="0" baseline="0" dirty="0"/>
              <a:t> which include all non-person subjects and 3</a:t>
            </a:r>
            <a:r>
              <a:rPr lang="en-US" i="0" baseline="30000" dirty="0"/>
              <a:t>rd</a:t>
            </a:r>
            <a:r>
              <a:rPr lang="en-US" i="0" baseline="0" dirty="0"/>
              <a:t> person animate  disfavor </a:t>
            </a:r>
            <a:r>
              <a:rPr lang="en-US" i="1" baseline="0" dirty="0" err="1"/>
              <a:t>tener</a:t>
            </a:r>
            <a:r>
              <a:rPr lang="en-US" i="0" baseline="0" dirty="0"/>
              <a:t> as expected.</a:t>
            </a:r>
            <a:endParaRPr lang="en-US" dirty="0"/>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30</a:t>
            </a:fld>
            <a:endParaRPr lang="es-ES_tradnl"/>
          </a:p>
        </p:txBody>
      </p:sp>
    </p:spTree>
    <p:extLst>
      <p:ext uri="{BB962C8B-B14F-4D97-AF65-F5344CB8AC3E}">
        <p14:creationId xmlns:p14="http://schemas.microsoft.com/office/powerpoint/2010/main" val="1041604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_tradnl" dirty="0" err="1"/>
              <a:t>Here</a:t>
            </a:r>
            <a:r>
              <a:rPr lang="es-ES_tradnl" baseline="0" dirty="0"/>
              <a:t> </a:t>
            </a:r>
            <a:r>
              <a:rPr lang="es-ES_tradnl" baseline="0" dirty="0" err="1"/>
              <a:t>we</a:t>
            </a:r>
            <a:r>
              <a:rPr lang="es-ES_tradnl" baseline="0" dirty="0"/>
              <a:t> can </a:t>
            </a:r>
            <a:r>
              <a:rPr lang="es-ES_tradnl" baseline="0" dirty="0" err="1"/>
              <a:t>see</a:t>
            </a:r>
            <a:r>
              <a:rPr lang="es-ES_tradnl" baseline="0" dirty="0"/>
              <a:t> </a:t>
            </a:r>
            <a:r>
              <a:rPr lang="es-ES_tradnl" baseline="0" dirty="0" err="1"/>
              <a:t>that</a:t>
            </a:r>
            <a:r>
              <a:rPr lang="es-ES_tradnl" baseline="0" dirty="0"/>
              <a:t> tener </a:t>
            </a:r>
            <a:r>
              <a:rPr lang="es-ES_tradnl" baseline="0" dirty="0" err="1"/>
              <a:t>occurs</a:t>
            </a:r>
            <a:r>
              <a:rPr lang="es-ES_tradnl" baseline="0" dirty="0"/>
              <a:t> </a:t>
            </a:r>
            <a:r>
              <a:rPr lang="es-ES_tradnl" baseline="0" dirty="0" err="1"/>
              <a:t>with</a:t>
            </a:r>
            <a:r>
              <a:rPr lang="es-ES_tradnl" dirty="0"/>
              <a:t> a DO, </a:t>
            </a:r>
            <a:r>
              <a:rPr lang="es-ES_tradnl" dirty="0" err="1"/>
              <a:t>most</a:t>
            </a:r>
            <a:r>
              <a:rPr lang="es-ES_tradnl" dirty="0"/>
              <a:t> </a:t>
            </a:r>
            <a:r>
              <a:rPr lang="es-ES_tradnl" dirty="0" err="1"/>
              <a:t>of</a:t>
            </a:r>
            <a:r>
              <a:rPr lang="es-ES_tradnl" dirty="0"/>
              <a:t> </a:t>
            </a:r>
            <a:r>
              <a:rPr lang="es-ES_tradnl" dirty="0" err="1"/>
              <a:t>the</a:t>
            </a:r>
            <a:r>
              <a:rPr lang="es-ES_tradnl" dirty="0"/>
              <a:t> time, </a:t>
            </a:r>
            <a:r>
              <a:rPr lang="es-ES_tradnl" dirty="0" err="1"/>
              <a:t>but</a:t>
            </a:r>
            <a:r>
              <a:rPr lang="es-ES_tradnl" dirty="0"/>
              <a:t> </a:t>
            </a:r>
            <a:r>
              <a:rPr lang="es-ES_tradnl" dirty="0" err="1"/>
              <a:t>there</a:t>
            </a:r>
            <a:r>
              <a:rPr lang="es-ES_tradnl" baseline="0" dirty="0"/>
              <a:t> are cases </a:t>
            </a:r>
            <a:r>
              <a:rPr lang="es-ES_tradnl" baseline="0" dirty="0" err="1"/>
              <a:t>where</a:t>
            </a:r>
            <a:r>
              <a:rPr lang="es-ES_tradnl" baseline="0" dirty="0"/>
              <a:t> </a:t>
            </a:r>
            <a:r>
              <a:rPr lang="es-ES_tradnl" baseline="0" dirty="0" err="1"/>
              <a:t>there</a:t>
            </a:r>
            <a:r>
              <a:rPr lang="es-ES_tradnl" baseline="0" dirty="0"/>
              <a:t> </a:t>
            </a:r>
            <a:r>
              <a:rPr lang="es-ES_tradnl" baseline="0" dirty="0" err="1"/>
              <a:t>is</a:t>
            </a:r>
            <a:r>
              <a:rPr lang="es-ES_tradnl" baseline="0" dirty="0"/>
              <a:t> no DO. </a:t>
            </a:r>
            <a:r>
              <a:rPr lang="es-ES_tradnl" baseline="0" dirty="0" err="1"/>
              <a:t>If</a:t>
            </a:r>
            <a:r>
              <a:rPr lang="es-ES_tradnl" baseline="0" dirty="0"/>
              <a:t> </a:t>
            </a:r>
            <a:r>
              <a:rPr lang="es-ES_tradnl" baseline="0" dirty="0" err="1"/>
              <a:t>it</a:t>
            </a:r>
            <a:r>
              <a:rPr lang="es-ES_tradnl" baseline="0" dirty="0"/>
              <a:t> </a:t>
            </a:r>
            <a:r>
              <a:rPr lang="es-ES_tradnl" baseline="0" dirty="0" err="1"/>
              <a:t>were</a:t>
            </a:r>
            <a:r>
              <a:rPr lang="es-ES_tradnl" baseline="0" dirty="0"/>
              <a:t> </a:t>
            </a:r>
            <a:r>
              <a:rPr lang="es-ES_tradnl" baseline="0" dirty="0" err="1"/>
              <a:t>purely</a:t>
            </a:r>
            <a:r>
              <a:rPr lang="es-ES_tradnl" baseline="0" dirty="0"/>
              <a:t> a </a:t>
            </a:r>
            <a:r>
              <a:rPr lang="es-ES_tradnl" baseline="0" dirty="0" err="1"/>
              <a:t>resultative</a:t>
            </a:r>
            <a:r>
              <a:rPr lang="es-ES_tradnl" baseline="0" dirty="0"/>
              <a:t> </a:t>
            </a:r>
            <a:r>
              <a:rPr lang="es-ES_tradnl" baseline="0" dirty="0" err="1"/>
              <a:t>construction</a:t>
            </a:r>
            <a:r>
              <a:rPr lang="es-ES_tradnl" baseline="0" dirty="0"/>
              <a:t>, </a:t>
            </a:r>
            <a:r>
              <a:rPr lang="es-ES_tradnl" baseline="0" dirty="0" err="1"/>
              <a:t>it</a:t>
            </a:r>
            <a:r>
              <a:rPr lang="es-ES_tradnl" baseline="0" dirty="0"/>
              <a:t> </a:t>
            </a:r>
            <a:r>
              <a:rPr lang="es-ES_tradnl" baseline="0" dirty="0" err="1"/>
              <a:t>wouldn’t</a:t>
            </a:r>
            <a:r>
              <a:rPr lang="es-ES_tradnl" baseline="0" dirty="0"/>
              <a:t> </a:t>
            </a:r>
            <a:r>
              <a:rPr lang="es-ES_tradnl" baseline="0" dirty="0" err="1"/>
              <a:t>occur</a:t>
            </a:r>
            <a:r>
              <a:rPr lang="es-ES_tradnl" baseline="0" dirty="0"/>
              <a:t> </a:t>
            </a:r>
            <a:r>
              <a:rPr lang="es-ES_tradnl" baseline="0" dirty="0" err="1"/>
              <a:t>without</a:t>
            </a:r>
            <a:r>
              <a:rPr lang="es-ES_tradnl" baseline="0" dirty="0"/>
              <a:t> a DO. </a:t>
            </a:r>
            <a:r>
              <a:rPr lang="es-ES_tradnl" baseline="0" dirty="0" err="1"/>
              <a:t>This</a:t>
            </a:r>
            <a:r>
              <a:rPr lang="es-ES_tradnl" baseline="0" dirty="0"/>
              <a:t> </a:t>
            </a:r>
            <a:r>
              <a:rPr lang="es-ES_tradnl" baseline="0" dirty="0" err="1"/>
              <a:t>demonstrates</a:t>
            </a:r>
            <a:r>
              <a:rPr lang="es-ES_tradnl" baseline="0" dirty="0"/>
              <a:t> </a:t>
            </a:r>
            <a:r>
              <a:rPr lang="es-ES_tradnl" baseline="0" dirty="0" err="1"/>
              <a:t>that</a:t>
            </a:r>
            <a:r>
              <a:rPr lang="es-ES_tradnl" baseline="0" dirty="0"/>
              <a:t> even </a:t>
            </a:r>
            <a:r>
              <a:rPr lang="es-ES_tradnl" baseline="0" dirty="0" err="1"/>
              <a:t>though</a:t>
            </a:r>
            <a:r>
              <a:rPr lang="es-ES_tradnl" baseline="0" dirty="0"/>
              <a:t> </a:t>
            </a:r>
            <a:r>
              <a:rPr lang="es-ES_tradnl" baseline="0" dirty="0" err="1"/>
              <a:t>it’s</a:t>
            </a:r>
            <a:r>
              <a:rPr lang="es-ES_tradnl" baseline="0" dirty="0"/>
              <a:t> a </a:t>
            </a:r>
            <a:r>
              <a:rPr lang="es-ES_tradnl" baseline="0" dirty="0" err="1"/>
              <a:t>small</a:t>
            </a:r>
            <a:r>
              <a:rPr lang="es-ES_tradnl" baseline="0" dirty="0"/>
              <a:t> </a:t>
            </a:r>
            <a:r>
              <a:rPr lang="es-ES_tradnl" baseline="0" dirty="0" err="1"/>
              <a:t>percent</a:t>
            </a:r>
            <a:r>
              <a:rPr lang="es-ES_tradnl" baseline="0" dirty="0"/>
              <a:t>, </a:t>
            </a:r>
            <a:r>
              <a:rPr lang="es-ES_tradnl" baseline="0" dirty="0" err="1"/>
              <a:t>it</a:t>
            </a:r>
            <a:r>
              <a:rPr lang="es-ES_tradnl" baseline="0" dirty="0"/>
              <a:t> </a:t>
            </a:r>
            <a:r>
              <a:rPr lang="es-ES_tradnl" baseline="0" dirty="0" err="1"/>
              <a:t>is</a:t>
            </a:r>
            <a:r>
              <a:rPr lang="es-ES_tradnl" baseline="0" dirty="0"/>
              <a:t> </a:t>
            </a:r>
            <a:r>
              <a:rPr lang="es-ES_tradnl" baseline="0" dirty="0" err="1"/>
              <a:t>extending</a:t>
            </a:r>
            <a:r>
              <a:rPr lang="es-ES_tradnl" baseline="0" dirty="0"/>
              <a:t> </a:t>
            </a:r>
            <a:r>
              <a:rPr lang="es-ES_tradnl" baseline="0" dirty="0" err="1"/>
              <a:t>into</a:t>
            </a:r>
            <a:r>
              <a:rPr lang="es-ES_tradnl" baseline="0" dirty="0"/>
              <a:t> </a:t>
            </a:r>
            <a:r>
              <a:rPr lang="es-ES_tradnl" baseline="0" dirty="0" err="1"/>
              <a:t>the</a:t>
            </a:r>
            <a:r>
              <a:rPr lang="es-ES_tradnl" baseline="0" dirty="0"/>
              <a:t> </a:t>
            </a:r>
            <a:r>
              <a:rPr lang="es-ES_tradnl" baseline="0" dirty="0" err="1"/>
              <a:t>perfect</a:t>
            </a:r>
            <a:r>
              <a:rPr lang="es-ES_tradnl" baseline="0" dirty="0"/>
              <a:t> </a:t>
            </a:r>
            <a:r>
              <a:rPr lang="es-ES_tradnl" baseline="0" dirty="0" err="1"/>
              <a:t>because</a:t>
            </a:r>
            <a:r>
              <a:rPr lang="es-ES_tradnl" baseline="0" dirty="0"/>
              <a:t> </a:t>
            </a:r>
            <a:r>
              <a:rPr lang="es-ES_tradnl" baseline="0" dirty="0" err="1"/>
              <a:t>it</a:t>
            </a:r>
            <a:r>
              <a:rPr lang="es-ES_tradnl" baseline="0" dirty="0"/>
              <a:t> </a:t>
            </a:r>
            <a:r>
              <a:rPr lang="es-ES_tradnl" baseline="0" dirty="0" err="1"/>
              <a:t>doesn’t</a:t>
            </a:r>
            <a:r>
              <a:rPr lang="es-ES_tradnl" baseline="0" dirty="0"/>
              <a:t> </a:t>
            </a:r>
            <a:r>
              <a:rPr lang="es-ES_tradnl" baseline="0" dirty="0" err="1"/>
              <a:t>need</a:t>
            </a:r>
            <a:r>
              <a:rPr lang="es-ES_tradnl" baseline="0" dirty="0"/>
              <a:t> </a:t>
            </a:r>
            <a:r>
              <a:rPr lang="es-ES_tradnl" baseline="0" dirty="0" err="1"/>
              <a:t>an</a:t>
            </a:r>
            <a:r>
              <a:rPr lang="es-ES_tradnl" baseline="0" dirty="0"/>
              <a:t> </a:t>
            </a:r>
            <a:r>
              <a:rPr lang="es-ES_tradnl" baseline="0" dirty="0" err="1"/>
              <a:t>expressed</a:t>
            </a:r>
            <a:r>
              <a:rPr lang="es-ES_tradnl" baseline="0" dirty="0"/>
              <a:t> DO. </a:t>
            </a:r>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31</a:t>
            </a:fld>
            <a:endParaRPr lang="es-ES_tradnl"/>
          </a:p>
        </p:txBody>
      </p:sp>
    </p:spTree>
    <p:extLst>
      <p:ext uri="{BB962C8B-B14F-4D97-AF65-F5344CB8AC3E}">
        <p14:creationId xmlns:p14="http://schemas.microsoft.com/office/powerpoint/2010/main" val="3376080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Here we see</a:t>
            </a:r>
            <a:r>
              <a:rPr lang="en-US" baseline="0" dirty="0"/>
              <a:t> there is an effect of negative polarity though it a smaller effect than for the other variables, taken to be related to perfect uses, since perfects are attested to occur in non-assertive contexts such as negation. </a:t>
            </a:r>
            <a:endParaRPr lang="en-US" dirty="0"/>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32</a:t>
            </a:fld>
            <a:endParaRPr lang="es-ES_tradnl"/>
          </a:p>
        </p:txBody>
      </p:sp>
    </p:spTree>
    <p:extLst>
      <p:ext uri="{BB962C8B-B14F-4D97-AF65-F5344CB8AC3E}">
        <p14:creationId xmlns:p14="http://schemas.microsoft.com/office/powerpoint/2010/main" val="3854463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dirty="0"/>
              <a:t>Tener</a:t>
            </a:r>
            <a:r>
              <a:rPr lang="es-ES_tradnl" baseline="0" dirty="0"/>
              <a:t> </a:t>
            </a:r>
            <a:r>
              <a:rPr lang="es-ES_tradnl" baseline="0" dirty="0" err="1"/>
              <a:t>favors</a:t>
            </a:r>
            <a:r>
              <a:rPr lang="es-ES_tradnl" baseline="0" dirty="0"/>
              <a:t> </a:t>
            </a:r>
            <a:r>
              <a:rPr lang="es-ES_tradnl" baseline="0" dirty="0" err="1"/>
              <a:t>the</a:t>
            </a:r>
            <a:r>
              <a:rPr lang="es-ES_tradnl" baseline="0" dirty="0"/>
              <a:t> use </a:t>
            </a:r>
            <a:r>
              <a:rPr lang="es-ES_tradnl" baseline="0" dirty="0" err="1"/>
              <a:t>of</a:t>
            </a:r>
            <a:r>
              <a:rPr lang="es-ES_tradnl" baseline="0" dirty="0"/>
              <a:t> </a:t>
            </a:r>
            <a:r>
              <a:rPr lang="es-ES_tradnl" baseline="0" dirty="0" err="1"/>
              <a:t>d</a:t>
            </a:r>
            <a:r>
              <a:rPr lang="es-ES_tradnl" dirty="0" err="1"/>
              <a:t>emonstrative</a:t>
            </a:r>
            <a:r>
              <a:rPr lang="es-ES_tradnl" dirty="0"/>
              <a:t> </a:t>
            </a:r>
            <a:r>
              <a:rPr lang="es-ES_tradnl" dirty="0" err="1"/>
              <a:t>adverbs</a:t>
            </a:r>
            <a:r>
              <a:rPr lang="es-ES_tradnl" dirty="0"/>
              <a:t>,</a:t>
            </a:r>
            <a:r>
              <a:rPr lang="es-ES_tradnl" baseline="0" dirty="0"/>
              <a:t> </a:t>
            </a:r>
            <a:r>
              <a:rPr lang="es-ES_tradnl" baseline="0" dirty="0" err="1"/>
              <a:t>which</a:t>
            </a:r>
            <a:r>
              <a:rPr lang="es-ES_tradnl" baseline="0" dirty="0"/>
              <a:t> </a:t>
            </a:r>
            <a:r>
              <a:rPr lang="en-US" dirty="0"/>
              <a:t>Indicate that the action under discussion has occurred in physical surroundings.</a:t>
            </a:r>
            <a:r>
              <a:rPr lang="en-US" baseline="0" dirty="0"/>
              <a:t> This would then </a:t>
            </a:r>
            <a:r>
              <a:rPr lang="en-US" dirty="0"/>
              <a:t> demonstrate current relevance,</a:t>
            </a:r>
            <a:r>
              <a:rPr lang="en-US" baseline="0" dirty="0"/>
              <a:t> and would be indicative of its extension into the perfect. However, d</a:t>
            </a:r>
            <a:r>
              <a:rPr lang="en-US" dirty="0"/>
              <a:t>emonstrative adjectives</a:t>
            </a:r>
            <a:r>
              <a:rPr lang="en-US" baseline="0" dirty="0"/>
              <a:t> and pronouns are disfavored by </a:t>
            </a:r>
            <a:r>
              <a:rPr lang="en-US" baseline="0" dirty="0" err="1"/>
              <a:t>tener</a:t>
            </a:r>
            <a:r>
              <a:rPr lang="en-US" baseline="0" dirty="0"/>
              <a:t>, and the reason for this could be that they can refer to things that aren’t present (ideas, whole clauses) or things that are present. We did not break them down as such, and thus weren’t able to get a good reading on this, but this would be an obvious change we would make in continuing research on this topic. </a:t>
            </a:r>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33</a:t>
            </a:fld>
            <a:endParaRPr lang="es-ES_tradnl"/>
          </a:p>
        </p:txBody>
      </p:sp>
    </p:spTree>
    <p:extLst>
      <p:ext uri="{BB962C8B-B14F-4D97-AF65-F5344CB8AC3E}">
        <p14:creationId xmlns:p14="http://schemas.microsoft.com/office/powerpoint/2010/main" val="230148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a:t>Consequently, we decided to divide verb type as followed. First we considered the different types of </a:t>
            </a:r>
            <a:r>
              <a:rPr lang="en-US" i="0" baseline="0" dirty="0" err="1"/>
              <a:t>stative</a:t>
            </a:r>
            <a:r>
              <a:rPr lang="en-US" i="0" baseline="0" dirty="0"/>
              <a:t> verbs in order to determine into which particular </a:t>
            </a:r>
            <a:r>
              <a:rPr lang="en-US" i="0" baseline="0" dirty="0" err="1"/>
              <a:t>stative</a:t>
            </a:r>
            <a:r>
              <a:rPr lang="en-US" i="0" baseline="0" dirty="0"/>
              <a:t> verbs </a:t>
            </a:r>
            <a:r>
              <a:rPr lang="en-US" i="1" baseline="0" dirty="0" err="1"/>
              <a:t>tener</a:t>
            </a:r>
            <a:r>
              <a:rPr lang="en-US" i="0" baseline="0" dirty="0"/>
              <a:t> + </a:t>
            </a:r>
            <a:r>
              <a:rPr lang="en-US" i="1" baseline="0" dirty="0"/>
              <a:t>past participle</a:t>
            </a:r>
            <a:r>
              <a:rPr lang="en-US" i="0" baseline="0" dirty="0"/>
              <a:t> is possibly beginning to be used with. We divided </a:t>
            </a:r>
            <a:r>
              <a:rPr lang="en-US" i="0" baseline="0" dirty="0" err="1"/>
              <a:t>stative</a:t>
            </a:r>
            <a:r>
              <a:rPr lang="en-US" i="0" baseline="0" dirty="0"/>
              <a:t> verbs into copula, verbs of volition, psychological or mental state verbs, perception verbs, existential verbs, emotive verbs, verbs of possession and other </a:t>
            </a:r>
            <a:r>
              <a:rPr lang="en-US" i="0" baseline="0" dirty="0" err="1"/>
              <a:t>statives</a:t>
            </a:r>
            <a:r>
              <a:rPr lang="en-US" i="0" baseline="0" dirty="0"/>
              <a:t>. After we extracted and coded our data though, we realized that three particular verbs were of extremely high frequency in the </a:t>
            </a:r>
            <a:r>
              <a:rPr lang="en-US" i="1" baseline="0" dirty="0" err="1"/>
              <a:t>tener</a:t>
            </a:r>
            <a:r>
              <a:rPr lang="en-US" i="0" baseline="0" dirty="0"/>
              <a:t> data so we coded them separately to see if they behaved different than the rest. These verbs are </a:t>
            </a:r>
            <a:r>
              <a:rPr lang="en-US" i="0" baseline="0" dirty="0" err="1"/>
              <a:t>entender</a:t>
            </a:r>
            <a:r>
              <a:rPr lang="en-US" i="0" baseline="0" dirty="0"/>
              <a:t>, </a:t>
            </a:r>
            <a:r>
              <a:rPr lang="en-US" i="0" baseline="0" dirty="0" err="1"/>
              <a:t>prever</a:t>
            </a:r>
            <a:r>
              <a:rPr lang="en-US" i="0" baseline="0" dirty="0"/>
              <a:t> and </a:t>
            </a:r>
            <a:r>
              <a:rPr lang="en-US" i="0" baseline="0" dirty="0" err="1"/>
              <a:t>pensar</a:t>
            </a:r>
            <a:r>
              <a:rPr lang="en-US" i="0" baseline="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a:t>Dynamic verbs we divided into motion, communicative, non-motion and process. Dynamic non-motion verbs are the original verbs with which the </a:t>
            </a:r>
            <a:r>
              <a:rPr lang="en-US" i="1" baseline="0" dirty="0" err="1"/>
              <a:t>tener</a:t>
            </a:r>
            <a:r>
              <a:rPr lang="en-US" i="0" baseline="0" dirty="0"/>
              <a:t> construction was used. We separated process verbs out which are a type of dynamic non-motion but we expect to see </a:t>
            </a:r>
            <a:r>
              <a:rPr lang="en-US" i="1" baseline="0" dirty="0" err="1"/>
              <a:t>tener</a:t>
            </a:r>
            <a:r>
              <a:rPr lang="en-US" i="0" baseline="0" dirty="0"/>
              <a:t> being used with this verb type.</a:t>
            </a:r>
            <a:endParaRPr lang="en-US" i="0" dirty="0"/>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18</a:t>
            </a:fld>
            <a:endParaRPr lang="es-ES_tradnl"/>
          </a:p>
        </p:txBody>
      </p:sp>
    </p:spTree>
    <p:extLst>
      <p:ext uri="{BB962C8B-B14F-4D97-AF65-F5344CB8AC3E}">
        <p14:creationId xmlns:p14="http://schemas.microsoft.com/office/powerpoint/2010/main" val="1322309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We also intend to study the effect of temporal reference on the</a:t>
            </a:r>
            <a:r>
              <a:rPr lang="en-US" baseline="0" dirty="0"/>
              <a:t> variation between these two forms since temporal reference has been used before to quantify perfect functions. Since it is sometimes difficult to be able to determine the difference between a </a:t>
            </a:r>
            <a:r>
              <a:rPr lang="en-US" baseline="0" dirty="0" err="1"/>
              <a:t>resultative</a:t>
            </a:r>
            <a:r>
              <a:rPr lang="en-US" baseline="0" dirty="0"/>
              <a:t> function and perfect function for a construction, it is necessary to quantify factors that would indicate a perfect function versus a </a:t>
            </a:r>
            <a:r>
              <a:rPr lang="en-US" baseline="0" dirty="0" err="1"/>
              <a:t>resultative</a:t>
            </a:r>
            <a:r>
              <a:rPr lang="en-US" baseline="0" dirty="0"/>
              <a:t> use. Temporal adverbs are useful to determine different functions for a construction, so our goal was to determine which temporal reference would indicate which function. </a:t>
            </a:r>
          </a:p>
          <a:p>
            <a:endParaRPr lang="en-US" baseline="0" dirty="0"/>
          </a:p>
          <a:p>
            <a:r>
              <a:rPr lang="en-US" baseline="0" dirty="0"/>
              <a:t>Perfects of result indicate that a present state is a result of a previous action, which the adverbial </a:t>
            </a:r>
            <a:r>
              <a:rPr lang="en-US" i="1" baseline="0" dirty="0" err="1"/>
              <a:t>ya</a:t>
            </a:r>
            <a:r>
              <a:rPr lang="en-US" i="0" baseline="0" dirty="0"/>
              <a:t>  “already” signifies. Experiential perfects, according to Dahl and Hedin, are subject to a repeatability constraint and therefore should co-occur more frequently with verbs of frequency. Perfects of persisting situations show co-occur with adverbs of duration or those that indicate that an action is persisting up to the present moment, such as </a:t>
            </a:r>
            <a:r>
              <a:rPr lang="en-US" i="0" baseline="0" dirty="0" err="1"/>
              <a:t>todavia</a:t>
            </a:r>
            <a:r>
              <a:rPr lang="en-US" i="0" baseline="0" dirty="0"/>
              <a:t>, </a:t>
            </a:r>
            <a:r>
              <a:rPr lang="en-US" i="0" baseline="0" dirty="0" err="1"/>
              <a:t>aun</a:t>
            </a:r>
            <a:r>
              <a:rPr lang="en-US" i="0" baseline="0" dirty="0"/>
              <a:t>, etc. Perfects of recent past should co-occur with proximate adverbials, such as </a:t>
            </a:r>
            <a:r>
              <a:rPr lang="en-US" i="0" baseline="0" dirty="0" err="1"/>
              <a:t>hodiernal</a:t>
            </a:r>
            <a:r>
              <a:rPr lang="en-US" i="0" baseline="0" dirty="0"/>
              <a:t> adverbs or ones that delimit a period of time that continues up to the present moment, such as “this week, this month, this year” etc. </a:t>
            </a:r>
          </a:p>
          <a:p>
            <a:endParaRPr lang="en-US" i="0" baseline="0" dirty="0"/>
          </a:p>
          <a:p>
            <a:r>
              <a:rPr lang="en-US" i="0" baseline="0" dirty="0"/>
              <a:t>Lastly, we don’t really expect </a:t>
            </a:r>
            <a:r>
              <a:rPr lang="en-US" i="1" baseline="0" dirty="0" err="1"/>
              <a:t>tener</a:t>
            </a:r>
            <a:r>
              <a:rPr lang="en-US" i="0" baseline="0" dirty="0"/>
              <a:t> constructions to co-occur with temporal reference related to perfective uses such as connective and specific temporal reference as well at specific times, and </a:t>
            </a:r>
            <a:r>
              <a:rPr lang="en-US" i="0" baseline="0" dirty="0" err="1"/>
              <a:t>hesternal</a:t>
            </a:r>
            <a:r>
              <a:rPr lang="en-US" i="0" baseline="0" dirty="0"/>
              <a:t> temporal reference.</a:t>
            </a:r>
          </a:p>
          <a:p>
            <a:endParaRPr lang="en-US" i="0" baseline="0" dirty="0"/>
          </a:p>
          <a:p>
            <a:r>
              <a:rPr lang="en-US" i="0" baseline="0" dirty="0"/>
              <a:t>Lastly, we still expect </a:t>
            </a:r>
            <a:r>
              <a:rPr lang="en-US" i="1" baseline="0" dirty="0" err="1"/>
              <a:t>tener</a:t>
            </a:r>
            <a:r>
              <a:rPr lang="en-US" i="1" baseline="0" dirty="0"/>
              <a:t> </a:t>
            </a:r>
            <a:r>
              <a:rPr lang="en-US" i="0" baseline="0" dirty="0"/>
              <a:t>to occur very frequently with adverbs and temporal reference related to </a:t>
            </a:r>
            <a:r>
              <a:rPr lang="en-US" i="0" baseline="0" dirty="0" err="1"/>
              <a:t>resultative</a:t>
            </a:r>
            <a:r>
              <a:rPr lang="en-US" i="0" baseline="0" dirty="0"/>
              <a:t> functions because we consider this to still be its main function, and think that it is only beginning to extend into the realm of the perfect. </a:t>
            </a:r>
            <a:endParaRPr lang="en-US" dirty="0"/>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19</a:t>
            </a:fld>
            <a:endParaRPr lang="es-ES_tradnl"/>
          </a:p>
        </p:txBody>
      </p:sp>
    </p:spTree>
    <p:extLst>
      <p:ext uri="{BB962C8B-B14F-4D97-AF65-F5344CB8AC3E}">
        <p14:creationId xmlns:p14="http://schemas.microsoft.com/office/powerpoint/2010/main" val="1488585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Traugott</a:t>
            </a:r>
            <a:r>
              <a:rPr lang="en-US" baseline="0" dirty="0"/>
              <a:t> (1995) defines </a:t>
            </a:r>
            <a:r>
              <a:rPr lang="en-US" baseline="0" dirty="0" err="1"/>
              <a:t>subjectivization</a:t>
            </a:r>
            <a:r>
              <a:rPr lang="en-US" baseline="0" dirty="0"/>
              <a:t> as a “process by which meanings come to be based on the speaker’s attitude or beliefs towards an expressed event”. Many linguist think this notion comes into play with the perfect, which has “current relevance” as one of its primary meanings. Carey states that current relevance is an inherently subjective notion while Dahl &amp; Hedin expand this and state that current relevance is not a condition on the world but rather on the discourse. Harris (1982) reformulates this by stating that perfect constructions are based on the speaker’s view of the event as having current relevance. </a:t>
            </a:r>
          </a:p>
          <a:p>
            <a:endParaRPr lang="en-US" baseline="0" dirty="0"/>
          </a:p>
          <a:p>
            <a:r>
              <a:rPr lang="en-US" sz="1200" kern="1200" dirty="0">
                <a:solidFill>
                  <a:schemeClr val="tx1"/>
                </a:solidFill>
                <a:effectLst/>
                <a:latin typeface="+mn-lt"/>
                <a:ea typeface="+mn-ea"/>
                <a:cs typeface="+mn-cs"/>
              </a:rPr>
              <a:t>Therefore, the shift from </a:t>
            </a:r>
            <a:r>
              <a:rPr lang="en-US" sz="1200" kern="1200" dirty="0" err="1">
                <a:solidFill>
                  <a:schemeClr val="tx1"/>
                </a:solidFill>
                <a:effectLst/>
                <a:latin typeface="+mn-lt"/>
                <a:ea typeface="+mn-ea"/>
                <a:cs typeface="+mn-cs"/>
              </a:rPr>
              <a:t>resultative</a:t>
            </a:r>
            <a:r>
              <a:rPr lang="en-US" sz="1200" kern="1200" dirty="0">
                <a:solidFill>
                  <a:schemeClr val="tx1"/>
                </a:solidFill>
                <a:effectLst/>
                <a:latin typeface="+mn-lt"/>
                <a:ea typeface="+mn-ea"/>
                <a:cs typeface="+mn-cs"/>
              </a:rPr>
              <a:t> to perfect can be thought of as a gradual widening of the idea of result, which becomes more and more dependent on the attitude judgment of the speaker. Since speakers tend to categorize events in which they participated as having more current relevance than those in which they did not partake, verbs in the first person and second persons should most favor the perfect, while third person animate subjects should favor this form less, and inanimate subjects even less so. Therefore, if we see a higher use of </a:t>
            </a:r>
            <a:r>
              <a:rPr lang="en-US" sz="1200" i="1" kern="1200" dirty="0" err="1">
                <a:solidFill>
                  <a:schemeClr val="tx1"/>
                </a:solidFill>
                <a:effectLst/>
                <a:latin typeface="+mn-lt"/>
                <a:ea typeface="+mn-ea"/>
                <a:cs typeface="+mn-cs"/>
              </a:rPr>
              <a:t>tener</a:t>
            </a:r>
            <a:r>
              <a:rPr lang="en-US" sz="1200" i="0" kern="1200" baseline="0" dirty="0">
                <a:solidFill>
                  <a:schemeClr val="tx1"/>
                </a:solidFill>
                <a:effectLst/>
                <a:latin typeface="+mn-lt"/>
                <a:ea typeface="+mn-ea"/>
                <a:cs typeface="+mn-cs"/>
              </a:rPr>
              <a:t> constructions with 1</a:t>
            </a:r>
            <a:r>
              <a:rPr lang="en-US" sz="1200" i="0" kern="1200" baseline="30000" dirty="0">
                <a:solidFill>
                  <a:schemeClr val="tx1"/>
                </a:solidFill>
                <a:effectLst/>
                <a:latin typeface="+mn-lt"/>
                <a:ea typeface="+mn-ea"/>
                <a:cs typeface="+mn-cs"/>
              </a:rPr>
              <a:t>st</a:t>
            </a:r>
            <a:r>
              <a:rPr lang="en-US" sz="1200" i="0" kern="1200" baseline="0" dirty="0">
                <a:solidFill>
                  <a:schemeClr val="tx1"/>
                </a:solidFill>
                <a:effectLst/>
                <a:latin typeface="+mn-lt"/>
                <a:ea typeface="+mn-ea"/>
                <a:cs typeface="+mn-cs"/>
              </a:rPr>
              <a:t> and 2</a:t>
            </a:r>
            <a:r>
              <a:rPr lang="en-US" sz="1200" i="0" kern="1200" baseline="30000" dirty="0">
                <a:solidFill>
                  <a:schemeClr val="tx1"/>
                </a:solidFill>
                <a:effectLst/>
                <a:latin typeface="+mn-lt"/>
                <a:ea typeface="+mn-ea"/>
                <a:cs typeface="+mn-cs"/>
              </a:rPr>
              <a:t>nd</a:t>
            </a:r>
            <a:r>
              <a:rPr lang="en-US" sz="1200" i="0" kern="1200" baseline="0" dirty="0">
                <a:solidFill>
                  <a:schemeClr val="tx1"/>
                </a:solidFill>
                <a:effectLst/>
                <a:latin typeface="+mn-lt"/>
                <a:ea typeface="+mn-ea"/>
                <a:cs typeface="+mn-cs"/>
              </a:rPr>
              <a:t> person subjects, this could be indicative of an extension into perfect territory.</a:t>
            </a:r>
            <a:endParaRPr lang="en-US" dirty="0">
              <a:effectLst/>
            </a:endParaRPr>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20</a:t>
            </a:fld>
            <a:endParaRPr lang="es-ES_tradnl"/>
          </a:p>
        </p:txBody>
      </p:sp>
    </p:spTree>
    <p:extLst>
      <p:ext uri="{BB962C8B-B14F-4D97-AF65-F5344CB8AC3E}">
        <p14:creationId xmlns:p14="http://schemas.microsoft.com/office/powerpoint/2010/main" val="13481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Most definitions of </a:t>
            </a:r>
            <a:r>
              <a:rPr lang="en-US" dirty="0" err="1"/>
              <a:t>resultative</a:t>
            </a:r>
            <a:r>
              <a:rPr lang="en-US" dirty="0"/>
              <a:t> constructions include certain characteristics:</a:t>
            </a:r>
            <a:r>
              <a:rPr lang="en-US" baseline="0" dirty="0"/>
              <a:t> they have an expressed direct object, agreement between the past participle and the direct object and variable position of the participle. Here we are going to focus on expressed direct objects. We decided to investigate whether or not the </a:t>
            </a:r>
            <a:r>
              <a:rPr lang="en-US" i="1" baseline="0" dirty="0" err="1"/>
              <a:t>tener</a:t>
            </a:r>
            <a:r>
              <a:rPr lang="en-US" i="0" baseline="0" dirty="0"/>
              <a:t> construction occurs without expressed direct objects, and how frequently compared to the </a:t>
            </a:r>
            <a:r>
              <a:rPr lang="en-US" i="1" baseline="0" dirty="0" err="1"/>
              <a:t>haber</a:t>
            </a:r>
            <a:r>
              <a:rPr lang="en-US" i="1" baseline="0" dirty="0"/>
              <a:t> </a:t>
            </a:r>
            <a:r>
              <a:rPr lang="en-US" i="0" baseline="0" dirty="0"/>
              <a:t>construction. Additionally we didn’t just code for whether or not the construction </a:t>
            </a:r>
            <a:r>
              <a:rPr lang="en-US" i="0" baseline="0" dirty="0" err="1"/>
              <a:t>ocurred</a:t>
            </a:r>
            <a:r>
              <a:rPr lang="en-US" i="0" baseline="0" dirty="0"/>
              <a:t> with a DO but also what type of direct object given that infinitives and clauses would indicate perfect functions as well as in the sentences above. </a:t>
            </a:r>
            <a:endParaRPr lang="en-US" dirty="0"/>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21</a:t>
            </a:fld>
            <a:endParaRPr lang="es-ES_tradnl"/>
          </a:p>
        </p:txBody>
      </p:sp>
    </p:spTree>
    <p:extLst>
      <p:ext uri="{BB962C8B-B14F-4D97-AF65-F5344CB8AC3E}">
        <p14:creationId xmlns:p14="http://schemas.microsoft.com/office/powerpoint/2010/main" val="1759584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_tradnl" dirty="0" err="1"/>
              <a:t>Self</a:t>
            </a:r>
            <a:r>
              <a:rPr lang="es-ES_tradnl" dirty="0"/>
              <a:t>-</a:t>
            </a:r>
            <a:r>
              <a:rPr lang="es-ES_tradnl" dirty="0" err="1"/>
              <a:t>explanatory</a:t>
            </a:r>
            <a:r>
              <a:rPr lang="es-ES_tradnl" dirty="0"/>
              <a:t>.</a:t>
            </a:r>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22</a:t>
            </a:fld>
            <a:endParaRPr lang="es-ES_tradnl"/>
          </a:p>
        </p:txBody>
      </p:sp>
    </p:spTree>
    <p:extLst>
      <p:ext uri="{BB962C8B-B14F-4D97-AF65-F5344CB8AC3E}">
        <p14:creationId xmlns:p14="http://schemas.microsoft.com/office/powerpoint/2010/main" val="1668500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Self-explanatory… we need to discuss this because we have to do more if we want to see</a:t>
            </a:r>
            <a:r>
              <a:rPr lang="en-US" baseline="0" dirty="0"/>
              <a:t> the effect of this.</a:t>
            </a:r>
            <a:endParaRPr lang="en-US" dirty="0"/>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23</a:t>
            </a:fld>
            <a:endParaRPr lang="es-ES_tradnl"/>
          </a:p>
        </p:txBody>
      </p:sp>
    </p:spTree>
    <p:extLst>
      <p:ext uri="{BB962C8B-B14F-4D97-AF65-F5344CB8AC3E}">
        <p14:creationId xmlns:p14="http://schemas.microsoft.com/office/powerpoint/2010/main" val="801372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Several</a:t>
            </a:r>
            <a:r>
              <a:rPr lang="en-US" baseline="0" dirty="0"/>
              <a:t> linguists have claimed that perfects should be preferred in non-assertive contexts such as negation and interrogatives. However, </a:t>
            </a:r>
            <a:r>
              <a:rPr lang="en-US" baseline="0" dirty="0" err="1"/>
              <a:t>resultative</a:t>
            </a:r>
            <a:r>
              <a:rPr lang="en-US" baseline="0" dirty="0"/>
              <a:t> constructions indicate that a present state is the result of a previous action. </a:t>
            </a:r>
            <a:r>
              <a:rPr lang="en-US" sz="1200" kern="1200" dirty="0">
                <a:solidFill>
                  <a:schemeClr val="tx1"/>
                </a:solidFill>
                <a:effectLst/>
                <a:latin typeface="+mn-lt"/>
                <a:ea typeface="+mn-ea"/>
                <a:cs typeface="+mn-cs"/>
              </a:rPr>
              <a:t>Since one would be more likely to assert that a present state is a result of a previous action, rather than the opposite, negatives should be less frequent with </a:t>
            </a:r>
            <a:r>
              <a:rPr lang="en-US" sz="1200" kern="1200" dirty="0" err="1">
                <a:solidFill>
                  <a:schemeClr val="tx1"/>
                </a:solidFill>
                <a:effectLst/>
                <a:latin typeface="+mn-lt"/>
                <a:ea typeface="+mn-ea"/>
                <a:cs typeface="+mn-cs"/>
              </a:rPr>
              <a:t>resultative</a:t>
            </a:r>
            <a:r>
              <a:rPr lang="en-US" sz="1200" kern="1200" dirty="0">
                <a:solidFill>
                  <a:schemeClr val="tx1"/>
                </a:solidFill>
                <a:effectLst/>
                <a:latin typeface="+mn-lt"/>
                <a:ea typeface="+mn-ea"/>
                <a:cs typeface="+mn-cs"/>
              </a:rPr>
              <a:t> constructions. </a:t>
            </a:r>
          </a:p>
          <a:p>
            <a:r>
              <a:rPr lang="en-US" sz="1200" kern="1200" dirty="0">
                <a:solidFill>
                  <a:schemeClr val="tx1"/>
                </a:solidFill>
                <a:effectLst/>
                <a:latin typeface="+mn-lt"/>
                <a:ea typeface="+mn-ea"/>
                <a:cs typeface="+mn-cs"/>
              </a:rPr>
              <a:t>Therefore we expect </a:t>
            </a:r>
            <a:r>
              <a:rPr lang="en-US" sz="1200" i="1" kern="1200" dirty="0" err="1">
                <a:solidFill>
                  <a:schemeClr val="tx1"/>
                </a:solidFill>
                <a:effectLst/>
                <a:latin typeface="+mn-lt"/>
                <a:ea typeface="+mn-ea"/>
                <a:cs typeface="+mn-cs"/>
              </a:rPr>
              <a:t>tener</a:t>
            </a:r>
            <a:r>
              <a:rPr lang="en-US" sz="1200" i="0" kern="1200" dirty="0">
                <a:solidFill>
                  <a:schemeClr val="tx1"/>
                </a:solidFill>
                <a:effectLst/>
                <a:latin typeface="+mn-lt"/>
                <a:ea typeface="+mn-ea"/>
                <a:cs typeface="+mn-cs"/>
              </a:rPr>
              <a:t> to be</a:t>
            </a:r>
            <a:r>
              <a:rPr lang="en-US" sz="1200" i="0" kern="1200" baseline="0" dirty="0">
                <a:solidFill>
                  <a:schemeClr val="tx1"/>
                </a:solidFill>
                <a:effectLst/>
                <a:latin typeface="+mn-lt"/>
                <a:ea typeface="+mn-ea"/>
                <a:cs typeface="+mn-cs"/>
              </a:rPr>
              <a:t> favored by affirmative contexts but to still occur somewhat in negative and/or interrogative contexts.</a:t>
            </a:r>
            <a:endParaRPr lang="en-US" dirty="0"/>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24</a:t>
            </a:fld>
            <a:endParaRPr lang="es-ES_tradnl"/>
          </a:p>
        </p:txBody>
      </p:sp>
    </p:spTree>
    <p:extLst>
      <p:ext uri="{BB962C8B-B14F-4D97-AF65-F5344CB8AC3E}">
        <p14:creationId xmlns:p14="http://schemas.microsoft.com/office/powerpoint/2010/main" val="2681196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Only 1062 tokens were used in the final analysis.</a:t>
            </a:r>
            <a:r>
              <a:rPr lang="en-US" baseline="0" dirty="0"/>
              <a:t> 510 were </a:t>
            </a:r>
            <a:r>
              <a:rPr lang="en-US" baseline="0" dirty="0" err="1"/>
              <a:t>tener</a:t>
            </a:r>
            <a:r>
              <a:rPr lang="en-US" baseline="0" dirty="0"/>
              <a:t> or 48% of the data, and 552 were </a:t>
            </a:r>
            <a:r>
              <a:rPr lang="en-US" i="1" baseline="0" dirty="0" err="1"/>
              <a:t>haber</a:t>
            </a:r>
            <a:r>
              <a:rPr lang="en-US" i="0" baseline="0" dirty="0"/>
              <a:t> or 52% of the data. Most of the factors were excluded for either categorical or near categorical uses. This means that there is no variation in these contexts. In verb type we see a lot of verbs excluded, which we will discuss more when we look specifically at verb type. The same is the vase for temporal reference. There were certain temporal references that </a:t>
            </a:r>
            <a:r>
              <a:rPr lang="en-US" i="1" baseline="0" dirty="0" err="1"/>
              <a:t>tener</a:t>
            </a:r>
            <a:r>
              <a:rPr lang="en-US" i="0" baseline="0" dirty="0"/>
              <a:t> did not occur with. Additionally, we excluded passives altogether because they were difficult to classify with regards to grammatical person and verb type, since the grammatical subject and conceptual subject are not the same and also because only certain verb types can be made passive. In other preverbal elements we eliminated reflexive/pronominal </a:t>
            </a:r>
            <a:r>
              <a:rPr lang="en-US" i="0" baseline="0" dirty="0" err="1"/>
              <a:t>clitics</a:t>
            </a:r>
            <a:r>
              <a:rPr lang="en-US" i="0" baseline="0" dirty="0"/>
              <a:t>, se </a:t>
            </a:r>
            <a:r>
              <a:rPr lang="en-US" i="0" baseline="0" dirty="0" err="1"/>
              <a:t>incocente</a:t>
            </a:r>
            <a:r>
              <a:rPr lang="en-US" i="0" baseline="0" dirty="0"/>
              <a:t> </a:t>
            </a:r>
            <a:r>
              <a:rPr lang="en-US" i="0" baseline="0" dirty="0" err="1"/>
              <a:t>clitics</a:t>
            </a:r>
            <a:r>
              <a:rPr lang="en-US" i="0" baseline="0" dirty="0"/>
              <a:t> and passive </a:t>
            </a:r>
            <a:r>
              <a:rPr lang="en-US" i="0" baseline="0" dirty="0" err="1"/>
              <a:t>clitics</a:t>
            </a:r>
            <a:r>
              <a:rPr lang="en-US" i="0" baseline="0" dirty="0"/>
              <a:t> were eliminated when passive verbs were eliminated. When there was more than one type of demonstrative, for example and adverb and an adjective, the token was eliminated because it would be impossible to know what any perceived effect is coming from. This occurred in temporal reference too. </a:t>
            </a:r>
            <a:endParaRPr lang="en-US" dirty="0"/>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27</a:t>
            </a:fld>
            <a:endParaRPr lang="es-ES_tradnl"/>
          </a:p>
        </p:txBody>
      </p:sp>
    </p:spTree>
    <p:extLst>
      <p:ext uri="{BB962C8B-B14F-4D97-AF65-F5344CB8AC3E}">
        <p14:creationId xmlns:p14="http://schemas.microsoft.com/office/powerpoint/2010/main" val="13858774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8299744-1476-054D-B386-F41A897A0F11}" type="datetimeFigureOut">
              <a:rPr lang="es-ES_tradnl" smtClean="0"/>
              <a:pPr/>
              <a:t>25/09/2017</a:t>
            </a:fld>
            <a:endParaRPr lang="es-ES_tradnl"/>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s-ES_tradnl"/>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a:t>Click to edit Master text styles</a:t>
            </a:r>
          </a:p>
        </p:txBody>
      </p:sp>
      <p:sp>
        <p:nvSpPr>
          <p:cNvPr id="5" name="Date Placeholder 4"/>
          <p:cNvSpPr>
            <a:spLocks noGrp="1"/>
          </p:cNvSpPr>
          <p:nvPr>
            <p:ph type="dt" sz="half" idx="10"/>
          </p:nvPr>
        </p:nvSpPr>
        <p:spPr/>
        <p:txBody>
          <a:bodyPr/>
          <a:lstStyle/>
          <a:p>
            <a:fld id="{E8299744-1476-054D-B386-F41A897A0F11}" type="datetimeFigureOut">
              <a:rPr lang="es-ES_tradnl" smtClean="0"/>
              <a:pPr/>
              <a:t>25/09/2017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ACBEBE54-8148-D443-A28E-9F7C5241E231}" type="slidenum">
              <a:rPr lang="es-ES_tradnl" smtClean="0"/>
              <a:pPr/>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a:t>Click to edit Master text styles</a:t>
            </a:r>
          </a:p>
        </p:txBody>
      </p:sp>
      <p:sp>
        <p:nvSpPr>
          <p:cNvPr id="5" name="Date Placeholder 4"/>
          <p:cNvSpPr>
            <a:spLocks noGrp="1"/>
          </p:cNvSpPr>
          <p:nvPr>
            <p:ph type="dt" sz="half" idx="10"/>
          </p:nvPr>
        </p:nvSpPr>
        <p:spPr/>
        <p:txBody>
          <a:bodyPr/>
          <a:lstStyle/>
          <a:p>
            <a:fld id="{E8299744-1476-054D-B386-F41A897A0F11}" type="datetimeFigureOut">
              <a:rPr lang="es-ES_tradnl" smtClean="0"/>
              <a:pPr/>
              <a:t>25/09/2017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ACBEBE54-8148-D443-A28E-9F7C5241E231}" type="slidenum">
              <a:rPr lang="es-ES_tradnl" smtClean="0"/>
              <a:pPr/>
              <a:t>‹#›</a:t>
            </a:fld>
            <a:endParaRPr lang="es-ES_trad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8299744-1476-054D-B386-F41A897A0F11}" type="datetimeFigureOut">
              <a:rPr lang="es-ES_tradnl" smtClean="0"/>
              <a:pPr/>
              <a:t>25/09/2017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CBEBE54-8148-D443-A28E-9F7C5241E231}" type="slidenum">
              <a:rPr lang="es-ES_tradnl" smtClean="0"/>
              <a:pPr/>
              <a:t>‹#›</a:t>
            </a:fld>
            <a:endParaRPr lang="es-ES_trad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8299744-1476-054D-B386-F41A897A0F11}" type="datetimeFigureOut">
              <a:rPr lang="es-ES_tradnl" smtClean="0"/>
              <a:pPr/>
              <a:t>25/09/2017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CBEBE54-8148-D443-A28E-9F7C5241E231}" type="slidenum">
              <a:rPr lang="es-ES_tradnl" smtClean="0"/>
              <a:pPr/>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8299744-1476-054D-B386-F41A897A0F11}" type="datetimeFigureOut">
              <a:rPr lang="es-ES_tradnl" smtClean="0"/>
              <a:pPr/>
              <a:t>25/09/2017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CBEBE54-8148-D443-A28E-9F7C5241E231}" type="slidenum">
              <a:rPr lang="es-ES_tradnl" smtClean="0"/>
              <a:pPr/>
              <a:t>‹#›</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8299744-1476-054D-B386-F41A897A0F11}" type="datetimeFigureOut">
              <a:rPr lang="es-ES_tradnl" smtClean="0"/>
              <a:pPr/>
              <a:t>25/09/2017</a:t>
            </a:fld>
            <a:endParaRPr lang="es-ES_tradnl"/>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s-ES_tradnl"/>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299744-1476-054D-B386-F41A897A0F11}" type="datetimeFigureOut">
              <a:rPr lang="es-ES_tradnl" smtClean="0"/>
              <a:pPr/>
              <a:t>25/09/2017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CBEBE54-8148-D443-A28E-9F7C5241E231}" type="slidenum">
              <a:rPr lang="es-ES_tradnl" smtClean="0"/>
              <a:pPr/>
              <a:t>‹#›</a:t>
            </a:fld>
            <a:endParaRPr lang="es-ES_tradnl"/>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E8299744-1476-054D-B386-F41A897A0F11}" type="datetimeFigureOut">
              <a:rPr lang="es-ES_tradnl" smtClean="0"/>
              <a:pPr/>
              <a:t>25/09/2017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ACBEBE54-8148-D443-A28E-9F7C5241E231}" type="slidenum">
              <a:rPr lang="es-ES_tradnl" smtClean="0"/>
              <a:pPr/>
              <a:t>‹#›</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E8299744-1476-054D-B386-F41A897A0F11}" type="datetimeFigureOut">
              <a:rPr lang="es-ES_tradnl" smtClean="0"/>
              <a:pPr/>
              <a:t>25/09/2017</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ACBEBE54-8148-D443-A28E-9F7C5241E231}" type="slidenum">
              <a:rPr lang="es-ES_tradnl" smtClean="0"/>
              <a:pPr/>
              <a:t>‹#›</a:t>
            </a:fld>
            <a:endParaRPr lang="es-ES_tradnl"/>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8299744-1476-054D-B386-F41A897A0F11}" type="datetimeFigureOut">
              <a:rPr lang="es-ES_tradnl" smtClean="0"/>
              <a:pPr/>
              <a:t>25/09/2017</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ACBEBE54-8148-D443-A28E-9F7C5241E231}" type="slidenum">
              <a:rPr lang="es-ES_tradnl" smtClean="0"/>
              <a:pPr/>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E8299744-1476-054D-B386-F41A897A0F11}" type="datetimeFigureOut">
              <a:rPr lang="es-ES_tradnl" smtClean="0"/>
              <a:pPr/>
              <a:t>25/09/2017</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ACBEBE54-8148-D443-A28E-9F7C5241E231}" type="slidenum">
              <a:rPr lang="es-ES_tradnl" smtClean="0"/>
              <a:pPr/>
              <a:t>‹#›</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299744-1476-054D-B386-F41A897A0F11}" type="datetimeFigureOut">
              <a:rPr lang="es-ES_tradnl" smtClean="0"/>
              <a:pPr/>
              <a:t>25/09/2017</a:t>
            </a:fld>
            <a:endParaRPr lang="es-ES_tradnl"/>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ES_tradnl"/>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ACBEBE54-8148-D443-A28E-9F7C5241E231}" type="slidenum">
              <a:rPr lang="es-ES_tradnl" smtClean="0"/>
              <a:pPr/>
              <a:t>‹#›</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E8299744-1476-054D-B386-F41A897A0F11}" type="datetimeFigureOut">
              <a:rPr lang="es-ES_tradnl" smtClean="0"/>
              <a:pPr/>
              <a:t>25/09/2017</a:t>
            </a:fld>
            <a:endParaRPr lang="es-ES_tradnl"/>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ACBEBE54-8148-D443-A28E-9F7C5241E231}" type="slidenum">
              <a:rPr lang="es-ES_tradnl" smtClean="0"/>
              <a:pPr/>
              <a:t>‹#›</a:t>
            </a:fld>
            <a:endParaRPr lang="es-ES_tradnl"/>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s-ES_trad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423191"/>
            <a:ext cx="5446713" cy="1470025"/>
          </a:xfrm>
        </p:spPr>
        <p:txBody>
          <a:bodyPr anchor="b"/>
          <a:lstStyle/>
          <a:p>
            <a:pPr>
              <a:lnSpc>
                <a:spcPct val="100000"/>
              </a:lnSpc>
            </a:pPr>
            <a:br>
              <a:rPr lang="es-ES_tradnl" sz="2000" dirty="0"/>
            </a:br>
            <a:r>
              <a:rPr lang="en-US" sz="2000" b="1" i="1" dirty="0" err="1">
                <a:latin typeface="Candara"/>
                <a:cs typeface="Candara"/>
              </a:rPr>
              <a:t>Tener</a:t>
            </a:r>
            <a:r>
              <a:rPr lang="en-US" sz="2000" b="1" i="1" dirty="0">
                <a:latin typeface="Candara"/>
                <a:cs typeface="Candara"/>
              </a:rPr>
              <a:t> + past participle</a:t>
            </a:r>
            <a:r>
              <a:rPr lang="en-US" sz="2000" b="1" dirty="0">
                <a:latin typeface="Candara"/>
                <a:cs typeface="Candara"/>
              </a:rPr>
              <a:t>: Towards a new present perfect form in modern Peninsular Spanish?</a:t>
            </a:r>
            <a:endParaRPr lang="es-ES_tradnl" sz="2000" dirty="0"/>
          </a:p>
        </p:txBody>
      </p:sp>
      <p:sp>
        <p:nvSpPr>
          <p:cNvPr id="3" name="Subtitle 2"/>
          <p:cNvSpPr>
            <a:spLocks noGrp="1"/>
          </p:cNvSpPr>
          <p:nvPr>
            <p:ph type="subTitle" idx="1"/>
          </p:nvPr>
        </p:nvSpPr>
        <p:spPr/>
        <p:txBody>
          <a:bodyPr>
            <a:normAutofit fontScale="92500" lnSpcReduction="20000"/>
          </a:bodyPr>
          <a:lstStyle/>
          <a:p>
            <a:r>
              <a:rPr lang="es-ES_tradnl" dirty="0"/>
              <a:t>Sara </a:t>
            </a:r>
            <a:r>
              <a:rPr lang="es-ES_tradnl" dirty="0" err="1"/>
              <a:t>Zahler</a:t>
            </a:r>
            <a:r>
              <a:rPr lang="es-ES_tradnl" dirty="0"/>
              <a:t> &amp; </a:t>
            </a:r>
            <a:r>
              <a:rPr lang="es-ES_tradnl" dirty="0" err="1"/>
              <a:t>Meagan</a:t>
            </a:r>
            <a:r>
              <a:rPr lang="es-ES_tradnl" dirty="0"/>
              <a:t> Day</a:t>
            </a:r>
          </a:p>
          <a:p>
            <a:r>
              <a:rPr lang="es-ES_tradnl" i="1" dirty="0"/>
              <a:t>Indiana </a:t>
            </a:r>
            <a:r>
              <a:rPr lang="es-ES_tradnl" i="1" dirty="0" err="1"/>
              <a:t>University</a:t>
            </a:r>
            <a:r>
              <a:rPr lang="es-ES_tradnl" i="1" dirty="0"/>
              <a:t> &amp; </a:t>
            </a:r>
            <a:r>
              <a:rPr lang="es-ES_tradnl" i="1" dirty="0" err="1"/>
              <a:t>University</a:t>
            </a:r>
            <a:r>
              <a:rPr lang="es-ES_tradnl" i="1" dirty="0"/>
              <a:t> </a:t>
            </a:r>
            <a:r>
              <a:rPr lang="es-ES_tradnl" i="1" dirty="0" err="1"/>
              <a:t>of</a:t>
            </a:r>
            <a:r>
              <a:rPr lang="es-ES_tradnl" i="1" dirty="0"/>
              <a:t> Florida</a:t>
            </a:r>
          </a:p>
          <a:p>
            <a:r>
              <a:rPr lang="es-ES_tradnl" dirty="0" err="1"/>
              <a:t>October</a:t>
            </a:r>
            <a:r>
              <a:rPr lang="es-ES_tradnl" dirty="0"/>
              <a:t> 28, 2012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Tener + </a:t>
            </a:r>
            <a:r>
              <a:rPr lang="es-ES_tradnl" i="1" dirty="0" err="1"/>
              <a:t>past</a:t>
            </a:r>
            <a:r>
              <a:rPr lang="es-ES_tradnl" i="1" dirty="0"/>
              <a:t> </a:t>
            </a:r>
            <a:r>
              <a:rPr lang="es-ES_tradnl" i="1" dirty="0" err="1"/>
              <a:t>participle</a:t>
            </a:r>
            <a:endParaRPr lang="es-ES_tradnl" i="1" dirty="0"/>
          </a:p>
        </p:txBody>
      </p:sp>
      <p:sp>
        <p:nvSpPr>
          <p:cNvPr id="3" name="Content Placeholder 2"/>
          <p:cNvSpPr>
            <a:spLocks noGrp="1"/>
          </p:cNvSpPr>
          <p:nvPr>
            <p:ph idx="1"/>
          </p:nvPr>
        </p:nvSpPr>
        <p:spPr/>
        <p:txBody>
          <a:bodyPr>
            <a:normAutofit fontScale="92500" lnSpcReduction="20000"/>
          </a:bodyPr>
          <a:lstStyle/>
          <a:p>
            <a:r>
              <a:rPr lang="es-ES_tradnl" dirty="0"/>
              <a:t>Harre (1991)</a:t>
            </a:r>
            <a:endParaRPr lang="es-ES_tradnl" sz="2595" dirty="0"/>
          </a:p>
          <a:p>
            <a:pPr lvl="1"/>
            <a:r>
              <a:rPr lang="en-US" sz="2595" dirty="0"/>
              <a:t>Some of her participants accepted sentences with intransitive verbs containing the adverb </a:t>
            </a:r>
            <a:r>
              <a:rPr lang="en-US" sz="2595" i="1" dirty="0"/>
              <a:t>mucho </a:t>
            </a:r>
            <a:r>
              <a:rPr lang="en-US" sz="2595" dirty="0"/>
              <a:t>‘a lot’ and the adverbial phrase </a:t>
            </a:r>
            <a:r>
              <a:rPr lang="en-US" sz="2595" i="1" dirty="0" err="1"/>
              <a:t>muchas</a:t>
            </a:r>
            <a:r>
              <a:rPr lang="en-US" sz="2595" i="1" dirty="0"/>
              <a:t> </a:t>
            </a:r>
            <a:r>
              <a:rPr lang="en-US" sz="2595" i="1" dirty="0" err="1"/>
              <a:t>veces</a:t>
            </a:r>
            <a:r>
              <a:rPr lang="en-US" sz="2595" dirty="0"/>
              <a:t> ‘many times’, which indicate an iterative action, and which show one of the uses of the perfect. </a:t>
            </a:r>
          </a:p>
          <a:p>
            <a:pPr lvl="2"/>
            <a:r>
              <a:rPr lang="en-US" sz="2595" dirty="0"/>
              <a:t>She does not attribute perfect functions to this construction.</a:t>
            </a:r>
          </a:p>
          <a:p>
            <a:pPr marL="514350" indent="-514350">
              <a:buFont typeface="+mj-lt"/>
              <a:buAutoNum type="arabicPeriod" startAt="2"/>
            </a:pPr>
            <a:r>
              <a:rPr lang="es-ES" sz="2353" dirty="0"/>
              <a:t>a. </a:t>
            </a:r>
            <a:r>
              <a:rPr lang="es-ES" sz="2353" i="1" u="sng" dirty="0"/>
              <a:t>Tienen viajado</a:t>
            </a:r>
            <a:r>
              <a:rPr lang="es-ES" sz="2353" dirty="0"/>
              <a:t> mucho por el extranjero. </a:t>
            </a:r>
            <a:r>
              <a:rPr lang="en-US" sz="2353" dirty="0"/>
              <a:t>(</a:t>
            </a:r>
            <a:r>
              <a:rPr lang="en-US" sz="2353" dirty="0" err="1"/>
              <a:t>Harre</a:t>
            </a:r>
            <a:r>
              <a:rPr lang="en-US" sz="2353" dirty="0"/>
              <a:t> 1991: 72)</a:t>
            </a:r>
            <a:r>
              <a:rPr lang="es-ES_tradnl" sz="2353" dirty="0"/>
              <a:t>              </a:t>
            </a:r>
            <a:r>
              <a:rPr lang="en-US" sz="2353" dirty="0"/>
              <a:t>‘They have traveled abroad a lot.’</a:t>
            </a:r>
            <a:r>
              <a:rPr lang="es-ES_tradnl" sz="2353" dirty="0"/>
              <a:t>			             </a:t>
            </a:r>
            <a:r>
              <a:rPr lang="es-ES_tradnl" sz="2353" dirty="0" err="1"/>
              <a:t>b</a:t>
            </a:r>
            <a:r>
              <a:rPr lang="es-ES_tradnl" sz="2353" dirty="0"/>
              <a:t>. </a:t>
            </a:r>
            <a:r>
              <a:rPr lang="es-ES" sz="2353" i="1" u="sng" dirty="0"/>
              <a:t>Tienen ido</a:t>
            </a:r>
            <a:r>
              <a:rPr lang="es-ES" sz="2353" dirty="0"/>
              <a:t> muchas veces a Madrid. </a:t>
            </a:r>
            <a:r>
              <a:rPr lang="en-US" sz="2353" dirty="0"/>
              <a:t>(</a:t>
            </a:r>
            <a:r>
              <a:rPr lang="en-US" sz="2353" dirty="0" err="1"/>
              <a:t>Harre</a:t>
            </a:r>
            <a:r>
              <a:rPr lang="en-US" sz="2353" dirty="0"/>
              <a:t> 1991: 72)</a:t>
            </a:r>
            <a:r>
              <a:rPr lang="es-ES_tradnl" sz="2353" dirty="0"/>
              <a:t>	   </a:t>
            </a:r>
            <a:r>
              <a:rPr lang="en-US" sz="2353" dirty="0"/>
              <a:t>‘They have gone to Madrid many times.’</a:t>
            </a:r>
            <a:endParaRPr lang="es-ES_tradnl" sz="2353" dirty="0"/>
          </a:p>
          <a:p>
            <a:pPr marL="514350" indent="-514350">
              <a:buFont typeface="+mj-lt"/>
              <a:buAutoNum type="arabicPeriod" startAt="2"/>
            </a:pPr>
            <a:endParaRPr lang="es-ES_tradnl" dirty="0"/>
          </a:p>
          <a:p>
            <a:endParaRPr lang="es-ES_trad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Tener + </a:t>
            </a:r>
            <a:r>
              <a:rPr lang="es-ES_tradnl" i="1" dirty="0" err="1"/>
              <a:t>past</a:t>
            </a:r>
            <a:r>
              <a:rPr lang="es-ES_tradnl" i="1" dirty="0"/>
              <a:t> </a:t>
            </a:r>
            <a:r>
              <a:rPr lang="es-ES_tradnl" i="1" dirty="0" err="1"/>
              <a:t>participle</a:t>
            </a:r>
            <a:endParaRPr lang="es-ES_tradnl" i="1" dirty="0"/>
          </a:p>
        </p:txBody>
      </p:sp>
      <p:sp>
        <p:nvSpPr>
          <p:cNvPr id="3" name="Content Placeholder 2"/>
          <p:cNvSpPr>
            <a:spLocks noGrp="1"/>
          </p:cNvSpPr>
          <p:nvPr>
            <p:ph idx="1"/>
          </p:nvPr>
        </p:nvSpPr>
        <p:spPr/>
        <p:txBody>
          <a:bodyPr>
            <a:normAutofit/>
          </a:bodyPr>
          <a:lstStyle/>
          <a:p>
            <a:r>
              <a:rPr lang="es-ES_tradnl" dirty="0"/>
              <a:t>Kato (1993)</a:t>
            </a:r>
          </a:p>
          <a:p>
            <a:pPr lvl="1"/>
            <a:r>
              <a:rPr lang="en-US" dirty="0"/>
              <a:t>Claims that this form ranges in use from a construction similar to </a:t>
            </a:r>
            <a:r>
              <a:rPr lang="en-US" i="1" dirty="0" err="1"/>
              <a:t>tener</a:t>
            </a:r>
            <a:r>
              <a:rPr lang="en-US" i="1" dirty="0"/>
              <a:t> + noun + adjective</a:t>
            </a:r>
            <a:r>
              <a:rPr lang="en-US" dirty="0"/>
              <a:t>, to one closer in meaning and form to </a:t>
            </a:r>
            <a:r>
              <a:rPr lang="en-US" i="1" dirty="0" err="1"/>
              <a:t>haber</a:t>
            </a:r>
            <a:r>
              <a:rPr lang="en-US" i="1" dirty="0"/>
              <a:t> + past participle</a:t>
            </a:r>
            <a:r>
              <a:rPr lang="en-US" dirty="0"/>
              <a:t>.</a:t>
            </a:r>
          </a:p>
          <a:p>
            <a:pPr marL="514350" indent="-514350">
              <a:buFont typeface="+mj-lt"/>
              <a:buAutoNum type="arabicPeriod" startAt="3"/>
            </a:pPr>
            <a:r>
              <a:rPr lang="en-US" sz="2000" dirty="0"/>
              <a:t>a. </a:t>
            </a:r>
            <a:r>
              <a:rPr lang="es-ES" sz="2000" i="1" u="sng" dirty="0"/>
              <a:t>Tengo</a:t>
            </a:r>
            <a:r>
              <a:rPr lang="es-ES" sz="2000" dirty="0"/>
              <a:t> la casa </a:t>
            </a:r>
            <a:r>
              <a:rPr lang="es-ES" sz="2000" i="1" u="sng" dirty="0"/>
              <a:t>limpia</a:t>
            </a:r>
            <a:r>
              <a:rPr lang="es-ES" sz="2000" dirty="0"/>
              <a:t>. </a:t>
            </a:r>
            <a:r>
              <a:rPr lang="en-US" sz="2000" dirty="0"/>
              <a:t>(Kato 1993: 133)</a:t>
            </a:r>
            <a:r>
              <a:rPr lang="es-ES_tradnl" sz="2000" dirty="0"/>
              <a:t>                           	                </a:t>
            </a:r>
            <a:r>
              <a:rPr lang="en-US" sz="2000" dirty="0"/>
              <a:t>‘I keep the house clean.’	                                   		            </a:t>
            </a:r>
            <a:r>
              <a:rPr lang="en-US" sz="2000" dirty="0" err="1"/>
              <a:t>b</a:t>
            </a:r>
            <a:r>
              <a:rPr lang="en-US" sz="2000" dirty="0"/>
              <a:t>. </a:t>
            </a:r>
            <a:r>
              <a:rPr lang="es-ES" sz="2000" dirty="0"/>
              <a:t>Ya te </a:t>
            </a:r>
            <a:r>
              <a:rPr lang="es-ES" sz="2000" i="1" u="sng" dirty="0"/>
              <a:t>tengo dicho</a:t>
            </a:r>
            <a:r>
              <a:rPr lang="es-ES" sz="2000" dirty="0"/>
              <a:t> que no hagas eso. </a:t>
            </a:r>
            <a:r>
              <a:rPr lang="en-US" sz="2000" dirty="0"/>
              <a:t>(Kato 1993: 142)		 ‘I have already told you not to do that.’</a:t>
            </a:r>
            <a:endParaRPr lang="es-ES_tradnl" sz="2000" dirty="0"/>
          </a:p>
          <a:p>
            <a:endParaRPr lang="es-ES_tradnl" dirty="0"/>
          </a:p>
          <a:p>
            <a:pPr marL="520700" indent="-514350">
              <a:buFont typeface="+mj-lt"/>
              <a:buAutoNum type="arabicPeriod" startAt="2"/>
            </a:pPr>
            <a:endParaRPr lang="es-ES_trad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Tener + </a:t>
            </a:r>
            <a:r>
              <a:rPr lang="es-ES_tradnl" i="1" dirty="0" err="1"/>
              <a:t>past</a:t>
            </a:r>
            <a:r>
              <a:rPr lang="es-ES_tradnl" i="1" dirty="0"/>
              <a:t> </a:t>
            </a:r>
            <a:r>
              <a:rPr lang="es-ES_tradnl" i="1" dirty="0" err="1"/>
              <a:t>participle</a:t>
            </a:r>
            <a:endParaRPr lang="es-ES_tradnl" i="1" dirty="0"/>
          </a:p>
        </p:txBody>
      </p:sp>
      <p:sp>
        <p:nvSpPr>
          <p:cNvPr id="3" name="Content Placeholder 2"/>
          <p:cNvSpPr>
            <a:spLocks noGrp="1"/>
          </p:cNvSpPr>
          <p:nvPr>
            <p:ph idx="1"/>
          </p:nvPr>
        </p:nvSpPr>
        <p:spPr/>
        <p:txBody>
          <a:bodyPr>
            <a:normAutofit fontScale="70000" lnSpcReduction="20000"/>
          </a:bodyPr>
          <a:lstStyle/>
          <a:p>
            <a:r>
              <a:rPr lang="en-US" dirty="0"/>
              <a:t>This difference in meaning is brought about by:</a:t>
            </a:r>
          </a:p>
          <a:p>
            <a:pPr lvl="1"/>
            <a:r>
              <a:rPr lang="en-US" dirty="0"/>
              <a:t>fixing the position of the past participle to the right of </a:t>
            </a:r>
            <a:r>
              <a:rPr lang="en-US" i="1" dirty="0" err="1"/>
              <a:t>tener</a:t>
            </a:r>
            <a:endParaRPr lang="en-US" dirty="0"/>
          </a:p>
          <a:p>
            <a:pPr lvl="1"/>
            <a:r>
              <a:rPr lang="en-US" dirty="0"/>
              <a:t>making the subject of the past participle agree with that of </a:t>
            </a:r>
            <a:r>
              <a:rPr lang="en-US" i="1" dirty="0" err="1"/>
              <a:t>tener</a:t>
            </a:r>
            <a:endParaRPr lang="en-US" dirty="0"/>
          </a:p>
          <a:p>
            <a:pPr lvl="1"/>
            <a:r>
              <a:rPr lang="en-US" dirty="0"/>
              <a:t>extending the range of verb types with which it may be employed to include </a:t>
            </a:r>
            <a:r>
              <a:rPr lang="en-US" dirty="0" err="1"/>
              <a:t>stative</a:t>
            </a:r>
            <a:r>
              <a:rPr lang="en-US" dirty="0"/>
              <a:t> and motion verbs</a:t>
            </a:r>
          </a:p>
          <a:p>
            <a:r>
              <a:rPr lang="en-US" i="1" dirty="0" err="1"/>
              <a:t>Tener</a:t>
            </a:r>
            <a:r>
              <a:rPr lang="en-US" dirty="0"/>
              <a:t> is beginning to behave as an auxiliary verb like </a:t>
            </a:r>
            <a:r>
              <a:rPr lang="en-US" i="1" dirty="0" err="1"/>
              <a:t>haber</a:t>
            </a:r>
            <a:r>
              <a:rPr lang="en-US" dirty="0"/>
              <a:t>. </a:t>
            </a:r>
          </a:p>
          <a:p>
            <a:pPr lvl="1"/>
            <a:r>
              <a:rPr lang="en-US" dirty="0"/>
              <a:t>It may only fully become an auxiliary once the agreement between the direct object and the participle is lost, thus allowing it to be used with all verb types, which according to him has not yet occurred. </a:t>
            </a:r>
            <a:endParaRPr lang="es-ES" dirty="0"/>
          </a:p>
          <a:p>
            <a:pPr marL="514350" indent="-514350">
              <a:buFont typeface="+mj-lt"/>
              <a:buAutoNum type="arabicPeriod" startAt="4"/>
            </a:pPr>
            <a:r>
              <a:rPr lang="es-ES" dirty="0"/>
              <a:t>a. Porque a mí me </a:t>
            </a:r>
            <a:r>
              <a:rPr lang="es-ES" i="1" u="sng" dirty="0"/>
              <a:t>tiene escrito</a:t>
            </a:r>
            <a:r>
              <a:rPr lang="es-ES" dirty="0"/>
              <a:t> cartas. </a:t>
            </a:r>
            <a:r>
              <a:rPr lang="en-US" dirty="0"/>
              <a:t>(CREA) 		     ‘Because he has written letters to me.’		               </a:t>
            </a:r>
            <a:r>
              <a:rPr lang="es-ES" dirty="0"/>
              <a:t>b. </a:t>
            </a:r>
            <a:r>
              <a:rPr lang="es-ES" i="1" u="sng" dirty="0"/>
              <a:t>Tengo </a:t>
            </a:r>
            <a:r>
              <a:rPr lang="es-ES" dirty="0"/>
              <a:t>aquí </a:t>
            </a:r>
            <a:r>
              <a:rPr lang="es-ES" i="1" u="sng" dirty="0"/>
              <a:t>preparado</a:t>
            </a:r>
            <a:r>
              <a:rPr lang="es-ES" dirty="0"/>
              <a:t> una de de la television. </a:t>
            </a:r>
            <a:r>
              <a:rPr lang="en-US" dirty="0"/>
              <a:t>(CREA)</a:t>
            </a:r>
            <a:r>
              <a:rPr lang="es-ES_tradnl" dirty="0"/>
              <a:t>            </a:t>
            </a:r>
            <a:r>
              <a:rPr lang="en-US" dirty="0"/>
              <a:t>‘We have prepared one from the television here.’</a:t>
            </a:r>
            <a:endParaRPr lang="es-ES_tradnl" dirty="0"/>
          </a:p>
          <a:p>
            <a:endParaRPr lang="es-ES_trad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Tener + </a:t>
            </a:r>
            <a:r>
              <a:rPr lang="es-ES_tradnl" i="1" dirty="0" err="1"/>
              <a:t>past</a:t>
            </a:r>
            <a:r>
              <a:rPr lang="es-ES_tradnl" i="1" dirty="0"/>
              <a:t> </a:t>
            </a:r>
            <a:r>
              <a:rPr lang="es-ES_tradnl" i="1" dirty="0" err="1"/>
              <a:t>participle</a:t>
            </a:r>
            <a:endParaRPr lang="es-ES_tradnl" i="1" dirty="0"/>
          </a:p>
        </p:txBody>
      </p:sp>
      <p:sp>
        <p:nvSpPr>
          <p:cNvPr id="3" name="Content Placeholder 2"/>
          <p:cNvSpPr>
            <a:spLocks noGrp="1"/>
          </p:cNvSpPr>
          <p:nvPr>
            <p:ph idx="1"/>
          </p:nvPr>
        </p:nvSpPr>
        <p:spPr/>
        <p:txBody>
          <a:bodyPr>
            <a:normAutofit/>
          </a:bodyPr>
          <a:lstStyle/>
          <a:p>
            <a:r>
              <a:rPr lang="es-ES_tradnl" dirty="0" err="1"/>
              <a:t>Limitations</a:t>
            </a:r>
            <a:r>
              <a:rPr lang="es-ES_tradnl" dirty="0"/>
              <a:t> </a:t>
            </a:r>
            <a:r>
              <a:rPr lang="es-ES_tradnl" dirty="0" err="1"/>
              <a:t>of</a:t>
            </a:r>
            <a:r>
              <a:rPr lang="es-ES_tradnl" dirty="0"/>
              <a:t> </a:t>
            </a:r>
            <a:r>
              <a:rPr lang="es-ES_tradnl" dirty="0" err="1"/>
              <a:t>these</a:t>
            </a:r>
            <a:r>
              <a:rPr lang="es-ES_tradnl" dirty="0"/>
              <a:t> </a:t>
            </a:r>
            <a:r>
              <a:rPr lang="es-ES_tradnl" dirty="0" err="1"/>
              <a:t>studies</a:t>
            </a:r>
            <a:endParaRPr lang="es-ES_tradnl" dirty="0"/>
          </a:p>
          <a:p>
            <a:pPr lvl="1"/>
            <a:r>
              <a:rPr lang="en-US" dirty="0"/>
              <a:t>Empirical evidence is not presented to support their conclusions, nor are these conclusions based on naturalistic data. </a:t>
            </a:r>
          </a:p>
          <a:p>
            <a:pPr lvl="1"/>
            <a:r>
              <a:rPr lang="en-US" dirty="0"/>
              <a:t>There is a lack of </a:t>
            </a:r>
            <a:r>
              <a:rPr lang="en-US" dirty="0" err="1"/>
              <a:t>variationist</a:t>
            </a:r>
            <a:r>
              <a:rPr lang="en-US" dirty="0"/>
              <a:t> studies that use naturalistic data, and that consider the constraints that govern the use of these two forms that could be indicative of a perfect meaning.</a:t>
            </a:r>
            <a:r>
              <a:rPr lang="es-ES_tradnl" dirty="0"/>
              <a:t> </a:t>
            </a:r>
          </a:p>
          <a:p>
            <a:endParaRPr lang="es-ES_tradn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The</a:t>
            </a:r>
            <a:r>
              <a:rPr lang="es-ES_tradnl" dirty="0"/>
              <a:t> </a:t>
            </a:r>
            <a:r>
              <a:rPr lang="es-ES_tradnl" dirty="0" err="1"/>
              <a:t>current</a:t>
            </a:r>
            <a:r>
              <a:rPr lang="es-ES_tradnl" dirty="0"/>
              <a:t> </a:t>
            </a:r>
            <a:r>
              <a:rPr lang="es-ES_tradnl" dirty="0" err="1"/>
              <a:t>study</a:t>
            </a:r>
            <a:endParaRPr lang="es-ES_tradnl" dirty="0"/>
          </a:p>
        </p:txBody>
      </p:sp>
      <p:sp>
        <p:nvSpPr>
          <p:cNvPr id="3" name="Content Placeholder 2"/>
          <p:cNvSpPr>
            <a:spLocks noGrp="1"/>
          </p:cNvSpPr>
          <p:nvPr>
            <p:ph idx="1"/>
          </p:nvPr>
        </p:nvSpPr>
        <p:spPr/>
        <p:txBody>
          <a:bodyPr>
            <a:normAutofit fontScale="92500" lnSpcReduction="10000"/>
          </a:bodyPr>
          <a:lstStyle/>
          <a:p>
            <a:r>
              <a:rPr lang="en-US" sz="3200" dirty="0"/>
              <a:t>The goal of the current study is to examine whether </a:t>
            </a:r>
            <a:r>
              <a:rPr lang="en-US" sz="3200" i="1" dirty="0" err="1"/>
              <a:t>tener</a:t>
            </a:r>
            <a:r>
              <a:rPr lang="en-US" sz="3200" i="1" dirty="0"/>
              <a:t> + past participle </a:t>
            </a:r>
            <a:r>
              <a:rPr lang="en-US" sz="3200" dirty="0"/>
              <a:t>is following the same evolution as </a:t>
            </a:r>
            <a:r>
              <a:rPr lang="en-US" sz="3200" i="1" dirty="0" err="1"/>
              <a:t>haber</a:t>
            </a:r>
            <a:r>
              <a:rPr lang="en-US" sz="3200" i="1" dirty="0"/>
              <a:t> + past participle</a:t>
            </a:r>
            <a:r>
              <a:rPr lang="en-US" sz="3200" dirty="0"/>
              <a:t> by testing various linguistic variables that are indicative of the four primary uses of the perfect.</a:t>
            </a:r>
          </a:p>
          <a:p>
            <a:r>
              <a:rPr lang="en-US" sz="3200" dirty="0"/>
              <a:t>If </a:t>
            </a:r>
            <a:r>
              <a:rPr lang="en-US" sz="3200" i="1" dirty="0" err="1"/>
              <a:t>tener</a:t>
            </a:r>
            <a:r>
              <a:rPr lang="en-US" sz="3200" i="1" dirty="0"/>
              <a:t> </a:t>
            </a:r>
            <a:r>
              <a:rPr lang="en-US" sz="3200" dirty="0"/>
              <a:t>+ </a:t>
            </a:r>
            <a:r>
              <a:rPr lang="en-US" sz="3200" i="1" dirty="0"/>
              <a:t>past participle </a:t>
            </a:r>
            <a:r>
              <a:rPr lang="en-US" sz="3200" dirty="0"/>
              <a:t>has acquired perfect uses, it should be able to co-occur with these same variables.</a:t>
            </a:r>
          </a:p>
          <a:p>
            <a:endParaRPr lang="en-US" sz="3200" dirty="0"/>
          </a:p>
          <a:p>
            <a:endParaRPr lang="es-ES_tradn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Hypothesis</a:t>
            </a:r>
            <a:endParaRPr lang="es-ES_tradnl" dirty="0"/>
          </a:p>
        </p:txBody>
      </p:sp>
      <p:sp>
        <p:nvSpPr>
          <p:cNvPr id="3" name="Content Placeholder 2"/>
          <p:cNvSpPr>
            <a:spLocks noGrp="1"/>
          </p:cNvSpPr>
          <p:nvPr>
            <p:ph idx="1"/>
          </p:nvPr>
        </p:nvSpPr>
        <p:spPr/>
        <p:txBody>
          <a:bodyPr>
            <a:normAutofit fontScale="62500" lnSpcReduction="20000"/>
          </a:bodyPr>
          <a:lstStyle/>
          <a:p>
            <a:r>
              <a:rPr lang="en-US" sz="3636" i="1" dirty="0" err="1"/>
              <a:t>Tener</a:t>
            </a:r>
            <a:r>
              <a:rPr lang="en-US" sz="3636" i="1" dirty="0"/>
              <a:t> + past participle </a:t>
            </a:r>
            <a:r>
              <a:rPr lang="en-US" sz="3636" dirty="0"/>
              <a:t>has begun to extend semantically into the perfect realm, specifically into psychological verbs, as well as into perception verbs. </a:t>
            </a:r>
          </a:p>
          <a:p>
            <a:pPr marL="514350" indent="-514350">
              <a:buFont typeface="+mj-lt"/>
              <a:buAutoNum type="arabicPeriod" startAt="5"/>
            </a:pPr>
            <a:r>
              <a:rPr lang="es-ES" sz="3273" dirty="0"/>
              <a:t>a. Y, por ejemplo, lo que pasó en este esto, bueno, según </a:t>
            </a:r>
            <a:r>
              <a:rPr lang="es-ES" sz="3273" i="1" u="sng" dirty="0"/>
              <a:t>tengo entendido</a:t>
            </a:r>
            <a:r>
              <a:rPr lang="es-ES" sz="3273" dirty="0"/>
              <a:t> yo, que se pelearon delante del pub. </a:t>
            </a:r>
            <a:r>
              <a:rPr lang="en-US" sz="3273" dirty="0"/>
              <a:t>(CREA)</a:t>
            </a:r>
            <a:r>
              <a:rPr lang="es-ES_tradnl" sz="3273" dirty="0"/>
              <a:t> 	           </a:t>
            </a:r>
            <a:r>
              <a:rPr lang="en-US" sz="3273" dirty="0"/>
              <a:t>‘And, for example, what happened with this, well, according to what I understand, is that they fought in front of the pub.	     </a:t>
            </a:r>
            <a:r>
              <a:rPr lang="es-ES" sz="3273" dirty="0"/>
              <a:t>b.</a:t>
            </a:r>
            <a:r>
              <a:rPr lang="es-ES" sz="3200" dirty="0"/>
              <a:t> </a:t>
            </a:r>
            <a:r>
              <a:rPr lang="en-US" sz="3200" dirty="0"/>
              <a:t>No la </a:t>
            </a:r>
            <a:r>
              <a:rPr lang="en-US" sz="3200" dirty="0" err="1"/>
              <a:t>conocía</a:t>
            </a:r>
            <a:r>
              <a:rPr lang="en-US" sz="3200" dirty="0"/>
              <a:t>, no la </a:t>
            </a:r>
            <a:r>
              <a:rPr lang="en-US" sz="3200" i="1" u="sng" dirty="0" err="1"/>
              <a:t>tengo</a:t>
            </a:r>
            <a:r>
              <a:rPr lang="en-US" sz="3200" i="1" u="sng" dirty="0"/>
              <a:t> vista</a:t>
            </a:r>
            <a:r>
              <a:rPr lang="en-US" sz="3200" dirty="0"/>
              <a:t>. (CREA)	</a:t>
            </a:r>
            <a:r>
              <a:rPr lang="es-ES" sz="3200" dirty="0"/>
              <a:t> 	                ‘I did not know her, I have not seen her.’	                                </a:t>
            </a:r>
            <a:r>
              <a:rPr lang="es-ES" sz="3273" dirty="0"/>
              <a:t>c. Yo </a:t>
            </a:r>
            <a:r>
              <a:rPr lang="es-ES" sz="3273" i="1" dirty="0"/>
              <a:t>tengo ido </a:t>
            </a:r>
            <a:r>
              <a:rPr lang="es-ES" sz="3273" i="1" u="sng" dirty="0"/>
              <a:t>tenemos ido</a:t>
            </a:r>
            <a:r>
              <a:rPr lang="es-ES" sz="3273" dirty="0"/>
              <a:t> a Muros, varias veces. </a:t>
            </a:r>
            <a:r>
              <a:rPr lang="en-US" sz="3273" dirty="0"/>
              <a:t>(CREA)</a:t>
            </a:r>
            <a:r>
              <a:rPr lang="es-ES_tradnl" sz="3273" dirty="0"/>
              <a:t>	     </a:t>
            </a:r>
            <a:r>
              <a:rPr lang="en-US" sz="3273" dirty="0"/>
              <a:t>‘I went we went to </a:t>
            </a:r>
            <a:r>
              <a:rPr lang="en-US" sz="3273" dirty="0" err="1"/>
              <a:t>Muros</a:t>
            </a:r>
            <a:r>
              <a:rPr lang="en-US" sz="3273" dirty="0"/>
              <a:t> several times.’</a:t>
            </a:r>
            <a:r>
              <a:rPr lang="es-ES_tradnl" sz="3273" dirty="0"/>
              <a:t>			                      </a:t>
            </a:r>
            <a:r>
              <a:rPr lang="es-ES" sz="3273" dirty="0"/>
              <a:t>d. Canalla, yo </a:t>
            </a:r>
            <a:r>
              <a:rPr lang="es-ES" sz="3273" i="1" u="sng" dirty="0"/>
              <a:t>tengo envestigado </a:t>
            </a:r>
            <a:r>
              <a:rPr lang="es-ES" sz="3273" dirty="0"/>
              <a:t>una cosa rara por ahí. </a:t>
            </a:r>
            <a:r>
              <a:rPr lang="en-US" sz="3273" dirty="0"/>
              <a:t>(CREA)</a:t>
            </a:r>
            <a:r>
              <a:rPr lang="es-ES_tradnl" sz="3273" dirty="0"/>
              <a:t>         </a:t>
            </a:r>
            <a:r>
              <a:rPr lang="en-US" sz="3273" dirty="0"/>
              <a:t>‘</a:t>
            </a:r>
            <a:r>
              <a:rPr lang="en-US" sz="3273" dirty="0" err="1"/>
              <a:t>Canalla</a:t>
            </a:r>
            <a:r>
              <a:rPr lang="en-US" sz="3273" dirty="0"/>
              <a:t>, I have investigated something strange there.’</a:t>
            </a:r>
            <a:r>
              <a:rPr lang="es-ES_tradnl" sz="3273"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Independent</a:t>
            </a:r>
            <a:r>
              <a:rPr lang="es-ES_tradnl" dirty="0"/>
              <a:t> variables</a:t>
            </a:r>
          </a:p>
        </p:txBody>
      </p:sp>
      <p:sp>
        <p:nvSpPr>
          <p:cNvPr id="3" name="Content Placeholder 2"/>
          <p:cNvSpPr>
            <a:spLocks noGrp="1"/>
          </p:cNvSpPr>
          <p:nvPr>
            <p:ph idx="1"/>
          </p:nvPr>
        </p:nvSpPr>
        <p:spPr/>
        <p:txBody>
          <a:bodyPr>
            <a:normAutofit fontScale="70000" lnSpcReduction="20000"/>
          </a:bodyPr>
          <a:lstStyle/>
          <a:p>
            <a:r>
              <a:rPr lang="es-ES_tradnl" dirty="0" err="1"/>
              <a:t>Verb</a:t>
            </a:r>
            <a:r>
              <a:rPr lang="es-ES_tradnl" dirty="0"/>
              <a:t> </a:t>
            </a:r>
            <a:r>
              <a:rPr lang="es-ES_tradnl" dirty="0" err="1"/>
              <a:t>type</a:t>
            </a:r>
            <a:endParaRPr lang="es-ES_tradnl" dirty="0"/>
          </a:p>
          <a:p>
            <a:r>
              <a:rPr lang="es-ES_tradnl" dirty="0"/>
              <a:t>Temporal </a:t>
            </a:r>
            <a:r>
              <a:rPr lang="es-ES_tradnl" dirty="0" err="1"/>
              <a:t>reference</a:t>
            </a:r>
            <a:endParaRPr lang="es-ES_tradnl" dirty="0"/>
          </a:p>
          <a:p>
            <a:r>
              <a:rPr lang="es-ES_tradnl" dirty="0" err="1"/>
              <a:t>Grammatical</a:t>
            </a:r>
            <a:r>
              <a:rPr lang="es-ES_tradnl" dirty="0"/>
              <a:t> </a:t>
            </a:r>
            <a:r>
              <a:rPr lang="es-ES_tradnl" dirty="0" err="1"/>
              <a:t>person</a:t>
            </a:r>
            <a:endParaRPr lang="es-ES_tradnl" dirty="0"/>
          </a:p>
          <a:p>
            <a:r>
              <a:rPr lang="es-ES_tradnl" dirty="0" err="1"/>
              <a:t>Type</a:t>
            </a:r>
            <a:r>
              <a:rPr lang="es-ES_tradnl" dirty="0"/>
              <a:t> </a:t>
            </a:r>
            <a:r>
              <a:rPr lang="es-ES_tradnl" dirty="0" err="1"/>
              <a:t>of</a:t>
            </a:r>
            <a:r>
              <a:rPr lang="es-ES_tradnl" dirty="0"/>
              <a:t> DO</a:t>
            </a:r>
          </a:p>
          <a:p>
            <a:r>
              <a:rPr lang="es-ES_tradnl" dirty="0" err="1"/>
              <a:t>Presence</a:t>
            </a:r>
            <a:r>
              <a:rPr lang="es-ES_tradnl" dirty="0"/>
              <a:t> </a:t>
            </a:r>
            <a:r>
              <a:rPr lang="es-ES_tradnl" dirty="0" err="1"/>
              <a:t>of</a:t>
            </a:r>
            <a:r>
              <a:rPr lang="es-ES_tradnl" dirty="0"/>
              <a:t> a </a:t>
            </a:r>
            <a:r>
              <a:rPr lang="es-ES_tradnl" dirty="0" err="1"/>
              <a:t>demonstrative</a:t>
            </a:r>
            <a:endParaRPr lang="es-ES_tradnl" dirty="0"/>
          </a:p>
          <a:p>
            <a:r>
              <a:rPr lang="es-ES_tradnl" dirty="0" err="1"/>
              <a:t>Other</a:t>
            </a:r>
            <a:r>
              <a:rPr lang="es-ES_tradnl" dirty="0"/>
              <a:t> </a:t>
            </a:r>
            <a:r>
              <a:rPr lang="es-ES_tradnl" dirty="0" err="1"/>
              <a:t>preverbal</a:t>
            </a:r>
            <a:r>
              <a:rPr lang="es-ES_tradnl" dirty="0"/>
              <a:t> </a:t>
            </a:r>
            <a:r>
              <a:rPr lang="es-ES_tradnl" dirty="0" err="1"/>
              <a:t>elements</a:t>
            </a:r>
            <a:endParaRPr lang="es-ES_tradnl" dirty="0"/>
          </a:p>
          <a:p>
            <a:r>
              <a:rPr lang="es-ES_tradnl" dirty="0" err="1"/>
              <a:t>Polarity</a:t>
            </a:r>
            <a:r>
              <a:rPr lang="es-ES_tradnl" dirty="0"/>
              <a:t> </a:t>
            </a:r>
            <a:r>
              <a:rPr lang="es-ES_tradnl" dirty="0" err="1"/>
              <a:t>and</a:t>
            </a:r>
            <a:r>
              <a:rPr lang="es-ES_tradnl" dirty="0"/>
              <a:t> </a:t>
            </a:r>
            <a:r>
              <a:rPr lang="es-ES_tradnl" dirty="0" err="1"/>
              <a:t>Sentence</a:t>
            </a:r>
            <a:r>
              <a:rPr lang="es-ES_tradnl" dirty="0"/>
              <a:t> </a:t>
            </a:r>
            <a:r>
              <a:rPr lang="es-ES_tradnl" dirty="0" err="1"/>
              <a:t>type</a:t>
            </a:r>
            <a:endParaRPr lang="es-ES_tradnl" dirty="0"/>
          </a:p>
          <a:p>
            <a:r>
              <a:rPr lang="es-ES_tradnl" dirty="0" err="1"/>
              <a:t>Clause</a:t>
            </a:r>
            <a:r>
              <a:rPr lang="es-ES_tradnl" dirty="0"/>
              <a:t> </a:t>
            </a:r>
            <a:r>
              <a:rPr lang="es-ES_tradnl" dirty="0" err="1"/>
              <a:t>type</a:t>
            </a:r>
            <a:endParaRPr lang="es-ES_trad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 type</a:t>
            </a:r>
            <a:endParaRPr lang="es-ES_tradnl" dirty="0"/>
          </a:p>
        </p:txBody>
      </p:sp>
      <p:sp>
        <p:nvSpPr>
          <p:cNvPr id="3" name="Content Placeholder 2"/>
          <p:cNvSpPr>
            <a:spLocks noGrp="1"/>
          </p:cNvSpPr>
          <p:nvPr>
            <p:ph idx="1"/>
          </p:nvPr>
        </p:nvSpPr>
        <p:spPr/>
        <p:txBody>
          <a:bodyPr>
            <a:normAutofit fontScale="92500" lnSpcReduction="20000"/>
          </a:bodyPr>
          <a:lstStyle/>
          <a:p>
            <a:r>
              <a:rPr lang="en-US" dirty="0"/>
              <a:t>Verb type (</a:t>
            </a:r>
            <a:r>
              <a:rPr lang="en-US" dirty="0" err="1"/>
              <a:t>Bybee</a:t>
            </a:r>
            <a:r>
              <a:rPr lang="en-US" dirty="0"/>
              <a:t> et al. 1994: 69; Mitchell 1985: 727)</a:t>
            </a:r>
          </a:p>
          <a:p>
            <a:pPr lvl="1"/>
            <a:r>
              <a:rPr lang="en-US" dirty="0" err="1"/>
              <a:t>Resultatives</a:t>
            </a:r>
            <a:r>
              <a:rPr lang="en-US" dirty="0"/>
              <a:t> </a:t>
            </a:r>
            <a:r>
              <a:rPr lang="en-US" dirty="0" err="1">
                <a:sym typeface="Wingdings" pitchFamily="2" charset="2"/>
              </a:rPr>
              <a:t></a:t>
            </a:r>
            <a:r>
              <a:rPr lang="en-US" dirty="0">
                <a:sym typeface="Wingdings" pitchFamily="2" charset="2"/>
              </a:rPr>
              <a:t> change-of-state verbs</a:t>
            </a:r>
          </a:p>
          <a:p>
            <a:pPr lvl="1"/>
            <a:r>
              <a:rPr lang="en-US" dirty="0">
                <a:sym typeface="Wingdings" pitchFamily="2" charset="2"/>
              </a:rPr>
              <a:t>Perfects </a:t>
            </a:r>
            <a:r>
              <a:rPr lang="en-US" dirty="0" err="1">
                <a:sym typeface="Wingdings" pitchFamily="2" charset="2"/>
              </a:rPr>
              <a:t></a:t>
            </a:r>
            <a:r>
              <a:rPr lang="en-US" dirty="0">
                <a:sym typeface="Wingdings" pitchFamily="2" charset="2"/>
              </a:rPr>
              <a:t> </a:t>
            </a:r>
            <a:r>
              <a:rPr lang="en-US" dirty="0" err="1">
                <a:sym typeface="Wingdings" pitchFamily="2" charset="2"/>
              </a:rPr>
              <a:t>stative</a:t>
            </a:r>
            <a:r>
              <a:rPr lang="en-US" dirty="0">
                <a:sym typeface="Wingdings" pitchFamily="2" charset="2"/>
              </a:rPr>
              <a:t> and motion verbs</a:t>
            </a:r>
          </a:p>
          <a:p>
            <a:r>
              <a:rPr lang="en-US" dirty="0" err="1">
                <a:sym typeface="Wingdings" pitchFamily="2" charset="2"/>
              </a:rPr>
              <a:t>Harre</a:t>
            </a:r>
            <a:r>
              <a:rPr lang="en-US" dirty="0">
                <a:sym typeface="Wingdings" pitchFamily="2" charset="2"/>
              </a:rPr>
              <a:t> (1991: 72); </a:t>
            </a:r>
            <a:r>
              <a:rPr lang="en-US" dirty="0"/>
              <a:t>Kato (1993)</a:t>
            </a:r>
          </a:p>
          <a:p>
            <a:r>
              <a:rPr lang="en-US" dirty="0">
                <a:solidFill>
                  <a:schemeClr val="tx2">
                    <a:lumMod val="75000"/>
                  </a:schemeClr>
                </a:solidFill>
              </a:rPr>
              <a:t>Pinkster 1987: 200, 204–5, Vincent 1982: 83–5, </a:t>
            </a:r>
            <a:r>
              <a:rPr lang="en-US" dirty="0" err="1">
                <a:solidFill>
                  <a:schemeClr val="tx2">
                    <a:lumMod val="75000"/>
                  </a:schemeClr>
                </a:solidFill>
              </a:rPr>
              <a:t>Benveniste</a:t>
            </a:r>
            <a:r>
              <a:rPr lang="en-US" dirty="0">
                <a:solidFill>
                  <a:schemeClr val="tx2">
                    <a:lumMod val="75000"/>
                  </a:schemeClr>
                </a:solidFill>
              </a:rPr>
              <a:t> 1968: 86–9 </a:t>
            </a:r>
            <a:r>
              <a:rPr lang="en-US" dirty="0" err="1">
                <a:solidFill>
                  <a:schemeClr val="tx2">
                    <a:lumMod val="75000"/>
                  </a:schemeClr>
                </a:solidFill>
                <a:sym typeface="Wingdings" pitchFamily="2" charset="2"/>
              </a:rPr>
              <a:t></a:t>
            </a:r>
            <a:r>
              <a:rPr lang="en-US" dirty="0">
                <a:solidFill>
                  <a:schemeClr val="tx2">
                    <a:lumMod val="75000"/>
                  </a:schemeClr>
                </a:solidFill>
                <a:sym typeface="Wingdings" pitchFamily="2" charset="2"/>
              </a:rPr>
              <a:t> knowledge acquisition verbs and mental activity verbs</a:t>
            </a:r>
            <a:endParaRPr lang="en-US" dirty="0">
              <a:solidFill>
                <a:schemeClr val="tx2">
                  <a:lumMod val="75000"/>
                </a:schemeClr>
              </a:solidFill>
            </a:endParaRPr>
          </a:p>
          <a:p>
            <a:r>
              <a:rPr lang="en-US" dirty="0"/>
              <a:t>Carey (1994, 1995) </a:t>
            </a:r>
            <a:r>
              <a:rPr lang="en-US" dirty="0" err="1">
                <a:sym typeface="Wingdings" pitchFamily="2" charset="2"/>
              </a:rPr>
              <a:t></a:t>
            </a:r>
            <a:r>
              <a:rPr lang="en-US" dirty="0"/>
              <a:t> Old English: mental state verbs, communication verbs or perception verbs</a:t>
            </a:r>
            <a:endParaRPr lang="en-US" dirty="0">
              <a:solidFill>
                <a:schemeClr val="tx2">
                  <a:lumMod val="75000"/>
                </a:schemeClr>
              </a:solidFill>
            </a:endParaRPr>
          </a:p>
          <a:p>
            <a:endParaRPr lang="es-ES_trad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 type</a:t>
            </a:r>
            <a:endParaRPr lang="es-ES_tradnl" dirty="0"/>
          </a:p>
        </p:txBody>
      </p:sp>
      <p:sp>
        <p:nvSpPr>
          <p:cNvPr id="3" name="Content Placeholder 2"/>
          <p:cNvSpPr>
            <a:spLocks noGrp="1"/>
          </p:cNvSpPr>
          <p:nvPr>
            <p:ph idx="1"/>
          </p:nvPr>
        </p:nvSpPr>
        <p:spPr/>
        <p:txBody>
          <a:bodyPr/>
          <a:lstStyle/>
          <a:p>
            <a:r>
              <a:rPr lang="en-US" dirty="0" err="1"/>
              <a:t>Statives</a:t>
            </a:r>
            <a:r>
              <a:rPr lang="en-US" dirty="0"/>
              <a:t>: Copula, Volitional, Psychological, Perceptional, Existential, Emotive, Possession, other </a:t>
            </a:r>
            <a:r>
              <a:rPr lang="en-US" dirty="0" err="1"/>
              <a:t>statives</a:t>
            </a:r>
            <a:endParaRPr lang="en-US" dirty="0"/>
          </a:p>
          <a:p>
            <a:pPr lvl="1"/>
            <a:r>
              <a:rPr lang="en-US" i="1" dirty="0" err="1"/>
              <a:t>Entender</a:t>
            </a:r>
            <a:r>
              <a:rPr lang="en-US" dirty="0"/>
              <a:t>, </a:t>
            </a:r>
            <a:r>
              <a:rPr lang="en-US" i="1" dirty="0" err="1"/>
              <a:t>prever</a:t>
            </a:r>
            <a:r>
              <a:rPr lang="en-US" dirty="0"/>
              <a:t>, </a:t>
            </a:r>
            <a:r>
              <a:rPr lang="en-US" i="1" dirty="0" err="1"/>
              <a:t>pensar</a:t>
            </a:r>
            <a:endParaRPr lang="en-US" i="1" dirty="0"/>
          </a:p>
          <a:p>
            <a:r>
              <a:rPr lang="en-US" dirty="0"/>
              <a:t>Dynamic: Motion, Communicative, Non-motion, Process</a:t>
            </a:r>
          </a:p>
          <a:p>
            <a:endParaRPr lang="es-ES_trad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Temporal reference</a:t>
            </a:r>
            <a:endParaRPr lang="es-ES_tradnl" dirty="0"/>
          </a:p>
        </p:txBody>
      </p:sp>
      <p:sp>
        <p:nvSpPr>
          <p:cNvPr id="3" name="Content Placeholder 2"/>
          <p:cNvSpPr>
            <a:spLocks noGrp="1"/>
          </p:cNvSpPr>
          <p:nvPr>
            <p:ph idx="1"/>
          </p:nvPr>
        </p:nvSpPr>
        <p:spPr/>
        <p:txBody>
          <a:bodyPr>
            <a:normAutofit fontScale="62500" lnSpcReduction="20000"/>
          </a:bodyPr>
          <a:lstStyle/>
          <a:p>
            <a:r>
              <a:rPr lang="en-US" dirty="0"/>
              <a:t>Used to quantify perfect functions (</a:t>
            </a:r>
            <a:r>
              <a:rPr lang="en-US" dirty="0" err="1"/>
              <a:t>Schwenter</a:t>
            </a:r>
            <a:r>
              <a:rPr lang="en-US" dirty="0"/>
              <a:t> &amp; Torres </a:t>
            </a:r>
            <a:r>
              <a:rPr lang="en-US" dirty="0" err="1"/>
              <a:t>Cacoullos</a:t>
            </a:r>
            <a:r>
              <a:rPr lang="en-US" dirty="0"/>
              <a:t> 2008; Howe &amp; </a:t>
            </a:r>
            <a:r>
              <a:rPr lang="en-US" dirty="0" err="1"/>
              <a:t>Schwenter</a:t>
            </a:r>
            <a:r>
              <a:rPr lang="en-US" dirty="0"/>
              <a:t> 2008)</a:t>
            </a:r>
          </a:p>
          <a:p>
            <a:r>
              <a:rPr lang="en-US" dirty="0"/>
              <a:t>Four prototypical uses of the perfect (Dahl, 1985:132; cf. </a:t>
            </a:r>
            <a:r>
              <a:rPr lang="en-US" dirty="0" err="1"/>
              <a:t>Comrie</a:t>
            </a:r>
            <a:r>
              <a:rPr lang="en-US" dirty="0"/>
              <a:t>, 1976:56–61)</a:t>
            </a:r>
          </a:p>
          <a:p>
            <a:pPr lvl="1"/>
            <a:r>
              <a:rPr lang="en-US" dirty="0"/>
              <a:t>Perfect of result </a:t>
            </a:r>
            <a:r>
              <a:rPr lang="en-US" dirty="0" err="1">
                <a:sym typeface="Wingdings" pitchFamily="2" charset="2"/>
              </a:rPr>
              <a:t></a:t>
            </a:r>
            <a:r>
              <a:rPr lang="en-US" dirty="0">
                <a:sym typeface="Wingdings" pitchFamily="2" charset="2"/>
              </a:rPr>
              <a:t> </a:t>
            </a:r>
            <a:r>
              <a:rPr lang="en-US" i="1" dirty="0" err="1">
                <a:sym typeface="Wingdings" pitchFamily="2" charset="2"/>
              </a:rPr>
              <a:t>ya</a:t>
            </a:r>
            <a:r>
              <a:rPr lang="en-US" dirty="0">
                <a:sym typeface="Wingdings" pitchFamily="2" charset="2"/>
              </a:rPr>
              <a:t> (‘already’) </a:t>
            </a:r>
            <a:r>
              <a:rPr lang="en-US" dirty="0"/>
              <a:t>(Koike 1996: 273)</a:t>
            </a:r>
          </a:p>
          <a:p>
            <a:pPr lvl="1"/>
            <a:r>
              <a:rPr lang="en-US" dirty="0"/>
              <a:t>Experiential perfects </a:t>
            </a:r>
            <a:r>
              <a:rPr lang="en-US" dirty="0" err="1">
                <a:sym typeface="Wingdings" pitchFamily="2" charset="2"/>
              </a:rPr>
              <a:t></a:t>
            </a:r>
            <a:r>
              <a:rPr lang="en-US" dirty="0">
                <a:sym typeface="Wingdings" pitchFamily="2" charset="2"/>
              </a:rPr>
              <a:t> frequency </a:t>
            </a:r>
            <a:r>
              <a:rPr lang="en-US" dirty="0"/>
              <a:t>(Dahl &amp; Hedin 2000: 388-389)</a:t>
            </a:r>
            <a:endParaRPr lang="en-US" dirty="0">
              <a:sym typeface="Wingdings" pitchFamily="2" charset="2"/>
            </a:endParaRPr>
          </a:p>
          <a:p>
            <a:pPr lvl="1"/>
            <a:r>
              <a:rPr lang="en-US" dirty="0">
                <a:sym typeface="Wingdings" pitchFamily="2" charset="2"/>
              </a:rPr>
              <a:t>Perfect of persisting situations </a:t>
            </a:r>
            <a:r>
              <a:rPr lang="en-US" dirty="0" err="1">
                <a:sym typeface="Wingdings" pitchFamily="2" charset="2"/>
              </a:rPr>
              <a:t></a:t>
            </a:r>
            <a:r>
              <a:rPr lang="en-US" dirty="0">
                <a:sym typeface="Wingdings" pitchFamily="2" charset="2"/>
              </a:rPr>
              <a:t> periods of time, duration, </a:t>
            </a:r>
            <a:r>
              <a:rPr lang="en-US" i="1" dirty="0" err="1">
                <a:sym typeface="Wingdings" pitchFamily="2" charset="2"/>
              </a:rPr>
              <a:t>todavía</a:t>
            </a:r>
            <a:r>
              <a:rPr lang="en-US" i="1" dirty="0">
                <a:sym typeface="Wingdings" pitchFamily="2" charset="2"/>
              </a:rPr>
              <a:t> </a:t>
            </a:r>
            <a:r>
              <a:rPr lang="en-US" dirty="0">
                <a:sym typeface="Wingdings" pitchFamily="2" charset="2"/>
              </a:rPr>
              <a:t>and </a:t>
            </a:r>
            <a:r>
              <a:rPr lang="en-US" i="1" dirty="0" err="1">
                <a:sym typeface="Wingdings" pitchFamily="2" charset="2"/>
              </a:rPr>
              <a:t>aún</a:t>
            </a:r>
            <a:r>
              <a:rPr lang="en-US" i="1" dirty="0">
                <a:sym typeface="Wingdings" pitchFamily="2" charset="2"/>
              </a:rPr>
              <a:t> </a:t>
            </a:r>
            <a:r>
              <a:rPr lang="en-US" dirty="0">
                <a:sym typeface="Wingdings" pitchFamily="2" charset="2"/>
              </a:rPr>
              <a:t>(‘still’), </a:t>
            </a:r>
            <a:r>
              <a:rPr lang="en-US" i="1" dirty="0">
                <a:sym typeface="Wingdings" pitchFamily="2" charset="2"/>
              </a:rPr>
              <a:t>no </a:t>
            </a:r>
            <a:r>
              <a:rPr lang="en-US" i="1" dirty="0" err="1">
                <a:sym typeface="Wingdings" pitchFamily="2" charset="2"/>
              </a:rPr>
              <a:t>todavía</a:t>
            </a:r>
            <a:r>
              <a:rPr lang="en-US" i="1" dirty="0">
                <a:sym typeface="Wingdings" pitchFamily="2" charset="2"/>
              </a:rPr>
              <a:t> </a:t>
            </a:r>
            <a:r>
              <a:rPr lang="en-US" dirty="0">
                <a:sym typeface="Wingdings" pitchFamily="2" charset="2"/>
              </a:rPr>
              <a:t>(‘no longer’) </a:t>
            </a:r>
            <a:r>
              <a:rPr lang="en-US" dirty="0"/>
              <a:t>(Dahl &amp; Hedin 2000: 388-389)</a:t>
            </a:r>
            <a:endParaRPr lang="en-US" i="1" dirty="0">
              <a:sym typeface="Wingdings" pitchFamily="2" charset="2"/>
            </a:endParaRPr>
          </a:p>
          <a:p>
            <a:pPr lvl="1"/>
            <a:r>
              <a:rPr lang="en-US" dirty="0">
                <a:sym typeface="Wingdings" pitchFamily="2" charset="2"/>
              </a:rPr>
              <a:t>Perfect of recent past </a:t>
            </a:r>
            <a:r>
              <a:rPr lang="en-US" dirty="0" err="1">
                <a:sym typeface="Wingdings" pitchFamily="2" charset="2"/>
              </a:rPr>
              <a:t></a:t>
            </a:r>
            <a:r>
              <a:rPr lang="en-US" dirty="0">
                <a:sym typeface="Wingdings" pitchFamily="2" charset="2"/>
              </a:rPr>
              <a:t> proximate adverbials, </a:t>
            </a:r>
            <a:r>
              <a:rPr lang="en-US" dirty="0" err="1">
                <a:sym typeface="Wingdings" pitchFamily="2" charset="2"/>
              </a:rPr>
              <a:t>hodiernal</a:t>
            </a:r>
            <a:r>
              <a:rPr lang="en-US" dirty="0">
                <a:sym typeface="Wingdings" pitchFamily="2" charset="2"/>
              </a:rPr>
              <a:t> (</a:t>
            </a:r>
            <a:r>
              <a:rPr lang="en-US" dirty="0"/>
              <a:t>Dahl 1984: 114) </a:t>
            </a:r>
          </a:p>
          <a:p>
            <a:r>
              <a:rPr lang="en-US" dirty="0"/>
              <a:t>Perfective uses </a:t>
            </a:r>
            <a:r>
              <a:rPr lang="en-US" dirty="0" err="1">
                <a:sym typeface="Wingdings" pitchFamily="2" charset="2"/>
              </a:rPr>
              <a:t></a:t>
            </a:r>
            <a:r>
              <a:rPr lang="en-US" dirty="0">
                <a:sym typeface="Wingdings" pitchFamily="2" charset="2"/>
              </a:rPr>
              <a:t> connective, specific, times, </a:t>
            </a:r>
            <a:r>
              <a:rPr lang="en-US" dirty="0" err="1">
                <a:sym typeface="Wingdings" pitchFamily="2" charset="2"/>
              </a:rPr>
              <a:t>hesternal</a:t>
            </a:r>
            <a:r>
              <a:rPr lang="en-US" dirty="0">
                <a:sym typeface="Wingdings" pitchFamily="2" charset="2"/>
              </a:rPr>
              <a:t> </a:t>
            </a:r>
            <a:r>
              <a:rPr lang="es-ES" dirty="0"/>
              <a:t>(Dahl &amp; Hedin 2000: 395)</a:t>
            </a:r>
            <a:endParaRPr lang="en-US" dirty="0">
              <a:sym typeface="Wingdings" pitchFamily="2" charset="2"/>
            </a:endParaRPr>
          </a:p>
          <a:p>
            <a:r>
              <a:rPr lang="en-US" dirty="0" err="1">
                <a:sym typeface="Wingdings" pitchFamily="2" charset="2"/>
              </a:rPr>
              <a:t>Resultative</a:t>
            </a:r>
            <a:r>
              <a:rPr lang="en-US" dirty="0">
                <a:sym typeface="Wingdings" pitchFamily="2" charset="2"/>
              </a:rPr>
              <a:t> uses </a:t>
            </a:r>
            <a:r>
              <a:rPr lang="en-US" dirty="0" err="1">
                <a:sym typeface="Wingdings" pitchFamily="2" charset="2"/>
              </a:rPr>
              <a:t></a:t>
            </a:r>
            <a:r>
              <a:rPr lang="en-US" dirty="0">
                <a:sym typeface="Wingdings" pitchFamily="2" charset="2"/>
              </a:rPr>
              <a:t> </a:t>
            </a:r>
            <a:r>
              <a:rPr lang="en-US" i="1" dirty="0" err="1">
                <a:sym typeface="Wingdings" pitchFamily="2" charset="2"/>
              </a:rPr>
              <a:t>ahora</a:t>
            </a:r>
            <a:r>
              <a:rPr lang="en-US" dirty="0">
                <a:sym typeface="Wingdings" pitchFamily="2" charset="2"/>
              </a:rPr>
              <a:t> (‘now’), </a:t>
            </a:r>
            <a:r>
              <a:rPr lang="en-US" i="1" dirty="0" err="1">
                <a:sym typeface="Wingdings" pitchFamily="2" charset="2"/>
              </a:rPr>
              <a:t>ahora</a:t>
            </a:r>
            <a:r>
              <a:rPr lang="en-US" i="1" dirty="0">
                <a:sym typeface="Wingdings" pitchFamily="2" charset="2"/>
              </a:rPr>
              <a:t> </a:t>
            </a:r>
            <a:r>
              <a:rPr lang="en-US" i="1" dirty="0" err="1">
                <a:sym typeface="Wingdings" pitchFamily="2" charset="2"/>
              </a:rPr>
              <a:t>ya</a:t>
            </a:r>
            <a:r>
              <a:rPr lang="en-US" i="1" dirty="0">
                <a:sym typeface="Wingdings" pitchFamily="2" charset="2"/>
              </a:rPr>
              <a:t> </a:t>
            </a:r>
            <a:r>
              <a:rPr lang="en-US" dirty="0">
                <a:sym typeface="Wingdings" pitchFamily="2" charset="2"/>
              </a:rPr>
              <a:t>(‘now already’)</a:t>
            </a:r>
            <a:endParaRPr lang="en-US" dirty="0"/>
          </a:p>
          <a:p>
            <a:endParaRPr lang="es-ES_tradnl"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The</a:t>
            </a:r>
            <a:r>
              <a:rPr lang="es-ES_tradnl" dirty="0"/>
              <a:t> </a:t>
            </a:r>
            <a:r>
              <a:rPr lang="es-ES_tradnl" dirty="0" err="1"/>
              <a:t>perfect</a:t>
            </a:r>
            <a:r>
              <a:rPr lang="es-ES_tradnl" dirty="0"/>
              <a:t> </a:t>
            </a:r>
          </a:p>
        </p:txBody>
      </p:sp>
      <p:sp>
        <p:nvSpPr>
          <p:cNvPr id="3" name="Content Placeholder 2"/>
          <p:cNvSpPr>
            <a:spLocks noGrp="1"/>
          </p:cNvSpPr>
          <p:nvPr>
            <p:ph idx="1"/>
          </p:nvPr>
        </p:nvSpPr>
        <p:spPr/>
        <p:txBody>
          <a:bodyPr>
            <a:normAutofit/>
          </a:bodyPr>
          <a:lstStyle/>
          <a:p>
            <a:r>
              <a:rPr lang="en-US" dirty="0"/>
              <a:t>Cross-linguistically, perfects have two different types of sources (</a:t>
            </a:r>
            <a:r>
              <a:rPr lang="en-US" dirty="0" err="1"/>
              <a:t>Bybee</a:t>
            </a:r>
            <a:r>
              <a:rPr lang="en-US" dirty="0"/>
              <a:t> &amp; Dahl 1989: 67-68). </a:t>
            </a:r>
          </a:p>
          <a:p>
            <a:pPr lvl="1"/>
            <a:r>
              <a:rPr lang="en-US" dirty="0" err="1"/>
              <a:t>resultatives</a:t>
            </a:r>
            <a:endParaRPr lang="en-US" dirty="0"/>
          </a:p>
          <a:p>
            <a:pPr lvl="1"/>
            <a:r>
              <a:rPr lang="en-US" dirty="0" err="1"/>
              <a:t>completives</a:t>
            </a:r>
            <a:r>
              <a:rPr lang="en-US" dirty="0"/>
              <a:t> </a:t>
            </a:r>
          </a:p>
          <a:p>
            <a:pPr marL="342900" lvl="1" indent="-342900">
              <a:spcBef>
                <a:spcPts val="2400"/>
              </a:spcBef>
              <a:buClr>
                <a:schemeClr val="accent1">
                  <a:lumMod val="60000"/>
                  <a:lumOff val="40000"/>
                </a:schemeClr>
              </a:buClr>
            </a:pPr>
            <a:r>
              <a:rPr lang="en-US" dirty="0"/>
              <a:t>Perfects studied across the European languages are most commonly of </a:t>
            </a:r>
            <a:r>
              <a:rPr lang="en-US" dirty="0" err="1"/>
              <a:t>resultative</a:t>
            </a:r>
            <a:r>
              <a:rPr lang="en-US" dirty="0"/>
              <a:t> origin (</a:t>
            </a:r>
            <a:r>
              <a:rPr lang="en-US" dirty="0" err="1"/>
              <a:t>Bybee</a:t>
            </a:r>
            <a:r>
              <a:rPr lang="en-US" dirty="0"/>
              <a:t>, Perkins &amp; </a:t>
            </a:r>
            <a:r>
              <a:rPr lang="en-US" dirty="0" err="1"/>
              <a:t>Pagliuca</a:t>
            </a:r>
            <a:r>
              <a:rPr lang="en-US" dirty="0"/>
              <a:t> 1994: 53-74). </a:t>
            </a:r>
            <a:endParaRPr lang="es-ES_tradnl" dirty="0"/>
          </a:p>
          <a:p>
            <a:endParaRPr lang="es-ES_trad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Grammatical</a:t>
            </a:r>
            <a:r>
              <a:rPr lang="es-ES_tradnl" dirty="0"/>
              <a:t> </a:t>
            </a:r>
            <a:r>
              <a:rPr lang="es-ES_tradnl" dirty="0" err="1"/>
              <a:t>person</a:t>
            </a:r>
            <a:endParaRPr lang="es-ES_tradnl" dirty="0"/>
          </a:p>
        </p:txBody>
      </p:sp>
      <p:sp>
        <p:nvSpPr>
          <p:cNvPr id="3" name="Content Placeholder 2"/>
          <p:cNvSpPr>
            <a:spLocks noGrp="1"/>
          </p:cNvSpPr>
          <p:nvPr>
            <p:ph idx="1"/>
          </p:nvPr>
        </p:nvSpPr>
        <p:spPr/>
        <p:txBody>
          <a:bodyPr>
            <a:normAutofit fontScale="92500" lnSpcReduction="10000"/>
          </a:bodyPr>
          <a:lstStyle/>
          <a:p>
            <a:r>
              <a:rPr lang="en-US" dirty="0" err="1"/>
              <a:t>Traugott</a:t>
            </a:r>
            <a:r>
              <a:rPr lang="en-US" dirty="0"/>
              <a:t> (1995:31): </a:t>
            </a:r>
            <a:r>
              <a:rPr lang="en-US" dirty="0" err="1"/>
              <a:t>subjectivization</a:t>
            </a:r>
            <a:endParaRPr lang="en-US" dirty="0"/>
          </a:p>
          <a:p>
            <a:r>
              <a:rPr lang="en-US" dirty="0"/>
              <a:t>Carey (1995:83): current relevance is an inherently subjective notion</a:t>
            </a:r>
          </a:p>
          <a:p>
            <a:r>
              <a:rPr lang="en-US" dirty="0"/>
              <a:t>Dahl &amp; Hedin (2000: 391): current relevance is not a condition on the world, but rather on the discourse.</a:t>
            </a:r>
          </a:p>
          <a:p>
            <a:r>
              <a:rPr lang="en-US" dirty="0"/>
              <a:t>Harris (1982: 54): perfect constructions are based on the speaker’s view of the event as having current relevance</a:t>
            </a:r>
          </a:p>
          <a:p>
            <a:endParaRPr lang="es-ES_tradnl"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Presence of a direct object</a:t>
            </a:r>
            <a:endParaRPr lang="es-ES_tradnl" dirty="0"/>
          </a:p>
        </p:txBody>
      </p:sp>
      <p:sp>
        <p:nvSpPr>
          <p:cNvPr id="3" name="Content Placeholder 2"/>
          <p:cNvSpPr>
            <a:spLocks noGrp="1"/>
          </p:cNvSpPr>
          <p:nvPr>
            <p:ph idx="1"/>
          </p:nvPr>
        </p:nvSpPr>
        <p:spPr/>
        <p:txBody>
          <a:bodyPr>
            <a:normAutofit fontScale="70000" lnSpcReduction="20000"/>
          </a:bodyPr>
          <a:lstStyle/>
          <a:p>
            <a:r>
              <a:rPr lang="en-US" dirty="0" err="1"/>
              <a:t>Resultative</a:t>
            </a:r>
            <a:r>
              <a:rPr lang="en-US" dirty="0"/>
              <a:t> constructions obligatorily have an </a:t>
            </a:r>
            <a:r>
              <a:rPr lang="en-US" dirty="0">
                <a:solidFill>
                  <a:srgbClr val="FF0000"/>
                </a:solidFill>
              </a:rPr>
              <a:t>expressed DO</a:t>
            </a:r>
            <a:r>
              <a:rPr lang="en-US" dirty="0"/>
              <a:t>, PP and DO agreement, and variable position of the participle (</a:t>
            </a:r>
            <a:r>
              <a:rPr lang="en-US" dirty="0" err="1"/>
              <a:t>Bybee</a:t>
            </a:r>
            <a:r>
              <a:rPr lang="en-US" dirty="0"/>
              <a:t> et al. 1994: 69).</a:t>
            </a:r>
          </a:p>
          <a:p>
            <a:r>
              <a:rPr lang="en-US" dirty="0"/>
              <a:t>Presence </a:t>
            </a:r>
            <a:r>
              <a:rPr lang="en-US" dirty="0" err="1"/>
              <a:t>v</a:t>
            </a:r>
            <a:r>
              <a:rPr lang="en-US" dirty="0"/>
              <a:t>. absence of DO</a:t>
            </a:r>
          </a:p>
          <a:p>
            <a:r>
              <a:rPr lang="en-US" dirty="0"/>
              <a:t>Type of DO: full NP, clauses, infinitive, </a:t>
            </a:r>
            <a:r>
              <a:rPr lang="en-US" dirty="0" err="1"/>
              <a:t>clitics</a:t>
            </a:r>
            <a:r>
              <a:rPr lang="en-US" dirty="0"/>
              <a:t>, </a:t>
            </a:r>
            <a:r>
              <a:rPr lang="en-US" i="1" dirty="0" err="1"/>
              <a:t>todo</a:t>
            </a:r>
            <a:r>
              <a:rPr lang="en-US" dirty="0"/>
              <a:t>, other pronouns (</a:t>
            </a:r>
            <a:r>
              <a:rPr lang="en-US" i="1" dirty="0" err="1"/>
              <a:t>muchos</a:t>
            </a:r>
            <a:r>
              <a:rPr lang="en-US" dirty="0"/>
              <a:t>, </a:t>
            </a:r>
            <a:r>
              <a:rPr lang="en-US" i="1" dirty="0" err="1"/>
              <a:t>algo</a:t>
            </a:r>
            <a:r>
              <a:rPr lang="en-US" dirty="0"/>
              <a:t>, </a:t>
            </a:r>
            <a:r>
              <a:rPr lang="en-US" i="1" dirty="0"/>
              <a:t>dos</a:t>
            </a:r>
            <a:r>
              <a:rPr lang="en-US" dirty="0"/>
              <a:t>, etc.), object doubling</a:t>
            </a:r>
            <a:endParaRPr lang="en-US" b="1" dirty="0"/>
          </a:p>
          <a:p>
            <a:r>
              <a:rPr lang="es-ES" dirty="0"/>
              <a:t>¿Y </a:t>
            </a:r>
            <a:r>
              <a:rPr lang="es-ES" i="1" u="sng" dirty="0"/>
              <a:t>tienen pensado</a:t>
            </a:r>
            <a:r>
              <a:rPr lang="es-ES" dirty="0"/>
              <a:t> evolucionar, hacer otro número? </a:t>
            </a:r>
            <a:r>
              <a:rPr lang="en-US" dirty="0"/>
              <a:t>(CREA)</a:t>
            </a:r>
          </a:p>
          <a:p>
            <a:pPr lvl="1">
              <a:buNone/>
            </a:pPr>
            <a:r>
              <a:rPr lang="en-US" dirty="0"/>
              <a:t>‘And have you all thought about changing, doing something else?’</a:t>
            </a:r>
          </a:p>
          <a:p>
            <a:r>
              <a:rPr lang="es-ES" dirty="0"/>
              <a:t>Les tiene prohibido que estudien esto porque es un arte. </a:t>
            </a:r>
            <a:r>
              <a:rPr lang="en-US" dirty="0"/>
              <a:t>(CREA)</a:t>
            </a:r>
          </a:p>
          <a:p>
            <a:pPr lvl="1">
              <a:buNone/>
            </a:pPr>
            <a:r>
              <a:rPr lang="en-US" dirty="0"/>
              <a:t>‘You have prohibited them from studying this since it’s an art.’</a:t>
            </a:r>
          </a:p>
          <a:p>
            <a:endParaRPr lang="es-ES_tradnl"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Presence of a demonstrative</a:t>
            </a:r>
            <a:endParaRPr lang="es-ES_tradnl" dirty="0"/>
          </a:p>
        </p:txBody>
      </p:sp>
      <p:sp>
        <p:nvSpPr>
          <p:cNvPr id="3" name="Content Placeholder 2"/>
          <p:cNvSpPr>
            <a:spLocks noGrp="1"/>
          </p:cNvSpPr>
          <p:nvPr>
            <p:ph idx="1"/>
          </p:nvPr>
        </p:nvSpPr>
        <p:spPr/>
        <p:txBody>
          <a:bodyPr/>
          <a:lstStyle/>
          <a:p>
            <a:r>
              <a:rPr lang="en-US" dirty="0"/>
              <a:t>Demonstrative adjectives and pronouns: Indicate that object of discussion being physically present</a:t>
            </a:r>
          </a:p>
          <a:p>
            <a:r>
              <a:rPr lang="en-US" dirty="0"/>
              <a:t>Demonstrative adverbials: Indicate that the action under discussion has occurred in physical surroundings</a:t>
            </a:r>
          </a:p>
          <a:p>
            <a:r>
              <a:rPr lang="en-US" dirty="0"/>
              <a:t>Consequently the actions are tied to the present </a:t>
            </a:r>
            <a:r>
              <a:rPr lang="en-US" dirty="0" err="1">
                <a:sym typeface="Wingdings" pitchFamily="2" charset="2"/>
              </a:rPr>
              <a:t></a:t>
            </a:r>
            <a:r>
              <a:rPr lang="en-US" dirty="0">
                <a:sym typeface="Wingdings" pitchFamily="2" charset="2"/>
              </a:rPr>
              <a:t> </a:t>
            </a:r>
            <a:r>
              <a:rPr lang="en-US" dirty="0" err="1">
                <a:sym typeface="Wingdings" pitchFamily="2" charset="2"/>
              </a:rPr>
              <a:t>resultative</a:t>
            </a:r>
            <a:r>
              <a:rPr lang="en-US" dirty="0">
                <a:sym typeface="Wingdings" pitchFamily="2" charset="2"/>
              </a:rPr>
              <a:t> uses</a:t>
            </a:r>
            <a:endParaRPr lang="en-US" dirty="0"/>
          </a:p>
          <a:p>
            <a:endParaRPr lang="es-ES_tradnl"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preverbal elements</a:t>
            </a:r>
            <a:endParaRPr lang="es-ES_tradnl" dirty="0"/>
          </a:p>
        </p:txBody>
      </p:sp>
      <p:sp>
        <p:nvSpPr>
          <p:cNvPr id="3" name="Content Placeholder 2"/>
          <p:cNvSpPr>
            <a:spLocks noGrp="1"/>
          </p:cNvSpPr>
          <p:nvPr>
            <p:ph idx="1"/>
          </p:nvPr>
        </p:nvSpPr>
        <p:spPr/>
        <p:txBody>
          <a:bodyPr>
            <a:normAutofit lnSpcReduction="10000"/>
          </a:bodyPr>
          <a:lstStyle/>
          <a:p>
            <a:r>
              <a:rPr lang="en-US" dirty="0"/>
              <a:t>When </a:t>
            </a:r>
            <a:r>
              <a:rPr lang="en-US" i="1" dirty="0" err="1"/>
              <a:t>tener</a:t>
            </a:r>
            <a:r>
              <a:rPr lang="en-US" dirty="0"/>
              <a:t> occurs with non-direct object preverbal elements, the participle position is fixed.</a:t>
            </a:r>
          </a:p>
          <a:p>
            <a:r>
              <a:rPr lang="en-US" dirty="0"/>
              <a:t>A context where it may be more likely to lend itself to more perfect uses</a:t>
            </a:r>
          </a:p>
          <a:p>
            <a:r>
              <a:rPr lang="en-US" dirty="0"/>
              <a:t>Absence of non-DO preverbal elements</a:t>
            </a:r>
          </a:p>
          <a:p>
            <a:r>
              <a:rPr lang="en-US" dirty="0"/>
              <a:t>Presence of non-DO preverbal elements: IO, pronominal, passive</a:t>
            </a:r>
          </a:p>
          <a:p>
            <a:endParaRPr lang="es-ES_tradnl"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Polarity and Sentence Type</a:t>
            </a:r>
            <a:endParaRPr lang="es-ES_tradnl" dirty="0"/>
          </a:p>
        </p:txBody>
      </p:sp>
      <p:sp>
        <p:nvSpPr>
          <p:cNvPr id="3" name="Content Placeholder 2"/>
          <p:cNvSpPr>
            <a:spLocks noGrp="1"/>
          </p:cNvSpPr>
          <p:nvPr>
            <p:ph idx="1"/>
          </p:nvPr>
        </p:nvSpPr>
        <p:spPr/>
        <p:txBody>
          <a:bodyPr>
            <a:normAutofit lnSpcReduction="10000"/>
          </a:bodyPr>
          <a:lstStyle/>
          <a:p>
            <a:r>
              <a:rPr lang="en-US" dirty="0"/>
              <a:t>Dahl (1985: 143): perfects are favored in non-assertive contexts such as questions and negated statements.</a:t>
            </a:r>
          </a:p>
          <a:p>
            <a:r>
              <a:rPr lang="en-US" dirty="0" err="1"/>
              <a:t>Squartini</a:t>
            </a:r>
            <a:r>
              <a:rPr lang="en-US" dirty="0"/>
              <a:t> &amp; </a:t>
            </a:r>
            <a:r>
              <a:rPr lang="en-US" dirty="0" err="1"/>
              <a:t>Bertinetto</a:t>
            </a:r>
            <a:r>
              <a:rPr lang="en-US" dirty="0"/>
              <a:t> 2000:412: negation yields a continuative meaning consistent with the perfect of persisting situation.</a:t>
            </a:r>
          </a:p>
          <a:p>
            <a:r>
              <a:rPr lang="en-US" dirty="0"/>
              <a:t>Affirmative declarative, affirmative interrogative, negative declarative and negative interrogative</a:t>
            </a:r>
          </a:p>
          <a:p>
            <a:endParaRPr lang="es-ES_tradnl"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Clause type</a:t>
            </a:r>
            <a:endParaRPr lang="es-ES_tradnl" dirty="0"/>
          </a:p>
        </p:txBody>
      </p:sp>
      <p:sp>
        <p:nvSpPr>
          <p:cNvPr id="3" name="Content Placeholder 2"/>
          <p:cNvSpPr>
            <a:spLocks noGrp="1"/>
          </p:cNvSpPr>
          <p:nvPr>
            <p:ph idx="1"/>
          </p:nvPr>
        </p:nvSpPr>
        <p:spPr/>
        <p:txBody>
          <a:bodyPr>
            <a:normAutofit fontScale="92500" lnSpcReduction="20000"/>
          </a:bodyPr>
          <a:lstStyle/>
          <a:p>
            <a:r>
              <a:rPr lang="en-US" dirty="0"/>
              <a:t>Included as a descriptive factor to see if there is any effect.</a:t>
            </a:r>
          </a:p>
          <a:p>
            <a:r>
              <a:rPr lang="en-US" dirty="0"/>
              <a:t>Clause types:</a:t>
            </a:r>
          </a:p>
          <a:p>
            <a:pPr lvl="1"/>
            <a:r>
              <a:rPr lang="en-US" dirty="0"/>
              <a:t>Main</a:t>
            </a:r>
          </a:p>
          <a:p>
            <a:pPr lvl="1"/>
            <a:r>
              <a:rPr lang="en-US" dirty="0"/>
              <a:t>Adjective</a:t>
            </a:r>
          </a:p>
          <a:p>
            <a:pPr lvl="1"/>
            <a:r>
              <a:rPr lang="en-US" dirty="0"/>
              <a:t>Adverbial</a:t>
            </a:r>
          </a:p>
          <a:p>
            <a:pPr lvl="1"/>
            <a:r>
              <a:rPr lang="en-US" dirty="0"/>
              <a:t>Noun</a:t>
            </a:r>
          </a:p>
          <a:p>
            <a:pPr lvl="2"/>
            <a:r>
              <a:rPr lang="en-US" dirty="0"/>
              <a:t>Subject</a:t>
            </a:r>
          </a:p>
          <a:p>
            <a:pPr lvl="2"/>
            <a:r>
              <a:rPr lang="en-US" dirty="0"/>
              <a:t>Object</a:t>
            </a:r>
          </a:p>
          <a:p>
            <a:pPr lvl="2"/>
            <a:r>
              <a:rPr lang="en-US" dirty="0"/>
              <a:t>Object of a preposition</a:t>
            </a:r>
          </a:p>
          <a:p>
            <a:pPr lvl="2"/>
            <a:r>
              <a:rPr lang="en-US" dirty="0"/>
              <a:t>Predicate nominative</a:t>
            </a:r>
          </a:p>
          <a:p>
            <a:endParaRPr lang="es-ES_tradnl"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endParaRPr lang="es-ES_tradnl" dirty="0"/>
          </a:p>
        </p:txBody>
      </p:sp>
      <p:sp>
        <p:nvSpPr>
          <p:cNvPr id="3" name="Content Placeholder 2"/>
          <p:cNvSpPr>
            <a:spLocks noGrp="1"/>
          </p:cNvSpPr>
          <p:nvPr>
            <p:ph idx="1"/>
          </p:nvPr>
        </p:nvSpPr>
        <p:spPr/>
        <p:txBody>
          <a:bodyPr/>
          <a:lstStyle/>
          <a:p>
            <a:r>
              <a:rPr lang="en-US" dirty="0"/>
              <a:t>Corpus de </a:t>
            </a:r>
            <a:r>
              <a:rPr lang="en-US" dirty="0" err="1"/>
              <a:t>Referencia</a:t>
            </a:r>
            <a:r>
              <a:rPr lang="en-US" dirty="0"/>
              <a:t> del </a:t>
            </a:r>
            <a:r>
              <a:rPr lang="en-US" dirty="0" err="1"/>
              <a:t>Español</a:t>
            </a:r>
            <a:r>
              <a:rPr lang="en-US" dirty="0"/>
              <a:t> Actual (CREA): 160+ million word, 1975-2004, every Spanish-speaking country.</a:t>
            </a:r>
          </a:p>
          <a:p>
            <a:r>
              <a:rPr lang="en-US" dirty="0"/>
              <a:t>1605 tokens total </a:t>
            </a:r>
            <a:r>
              <a:rPr lang="en-US" dirty="0" err="1">
                <a:sym typeface="Wingdings" pitchFamily="2" charset="2"/>
              </a:rPr>
              <a:t></a:t>
            </a:r>
            <a:r>
              <a:rPr lang="en-US" dirty="0"/>
              <a:t> 527 tokens of </a:t>
            </a:r>
            <a:r>
              <a:rPr lang="en-US" i="1" dirty="0" err="1"/>
              <a:t>tener</a:t>
            </a:r>
            <a:r>
              <a:rPr lang="en-US" i="1" dirty="0"/>
              <a:t> </a:t>
            </a:r>
            <a:r>
              <a:rPr lang="en-US" dirty="0"/>
              <a:t>+ </a:t>
            </a:r>
            <a:r>
              <a:rPr lang="en-US" i="1" dirty="0"/>
              <a:t>past participle; </a:t>
            </a:r>
            <a:r>
              <a:rPr lang="en-US" dirty="0"/>
              <a:t>1078 tokens of </a:t>
            </a:r>
            <a:r>
              <a:rPr lang="en-US" i="1" dirty="0" err="1"/>
              <a:t>haber</a:t>
            </a:r>
            <a:r>
              <a:rPr lang="en-US" dirty="0"/>
              <a:t> + </a:t>
            </a:r>
            <a:r>
              <a:rPr lang="en-US" i="1" dirty="0"/>
              <a:t>past </a:t>
            </a:r>
            <a:r>
              <a:rPr lang="en-US" i="1" dirty="0" err="1"/>
              <a:t>particple</a:t>
            </a:r>
            <a:r>
              <a:rPr lang="en-US" i="1" dirty="0"/>
              <a:t> </a:t>
            </a:r>
          </a:p>
          <a:p>
            <a:r>
              <a:rPr lang="en-US" dirty="0">
                <a:sym typeface="Wingdings" pitchFamily="2" charset="2"/>
              </a:rPr>
              <a:t>The data were coded for the factors previously mentioned and statistically analyzed using </a:t>
            </a:r>
            <a:r>
              <a:rPr lang="en-US" dirty="0" err="1">
                <a:sym typeface="Wingdings" pitchFamily="2" charset="2"/>
              </a:rPr>
              <a:t>Goldvarb</a:t>
            </a:r>
            <a:r>
              <a:rPr lang="en-US" dirty="0">
                <a:sym typeface="Wingdings" pitchFamily="2" charset="2"/>
              </a:rPr>
              <a:t> X (</a:t>
            </a:r>
            <a:r>
              <a:rPr lang="en-US" dirty="0" err="1">
                <a:sym typeface="Wingdings" pitchFamily="2" charset="2"/>
              </a:rPr>
              <a:t>Sankoff</a:t>
            </a:r>
            <a:r>
              <a:rPr lang="en-US" dirty="0">
                <a:sym typeface="Wingdings" pitchFamily="2" charset="2"/>
              </a:rPr>
              <a:t> et al., 2005)</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endParaRPr lang="es-ES_tradnl" dirty="0"/>
          </a:p>
        </p:txBody>
      </p:sp>
      <p:sp>
        <p:nvSpPr>
          <p:cNvPr id="3" name="Content Placeholder 2"/>
          <p:cNvSpPr>
            <a:spLocks noGrp="1"/>
          </p:cNvSpPr>
          <p:nvPr>
            <p:ph idx="1"/>
          </p:nvPr>
        </p:nvSpPr>
        <p:spPr/>
        <p:txBody>
          <a:bodyPr>
            <a:normAutofit fontScale="77500" lnSpcReduction="20000"/>
          </a:bodyPr>
          <a:lstStyle/>
          <a:p>
            <a:r>
              <a:rPr lang="en-US" dirty="0"/>
              <a:t>Only 1062 tokens were used in the final analysis:</a:t>
            </a:r>
            <a:r>
              <a:rPr lang="en-US" dirty="0">
                <a:sym typeface="Wingdings" pitchFamily="2" charset="2"/>
              </a:rPr>
              <a:t> 510 </a:t>
            </a:r>
            <a:r>
              <a:rPr lang="en-US" i="1" dirty="0" err="1">
                <a:sym typeface="Wingdings" pitchFamily="2" charset="2"/>
              </a:rPr>
              <a:t>tener</a:t>
            </a:r>
            <a:r>
              <a:rPr lang="en-US" i="1" dirty="0">
                <a:sym typeface="Wingdings" pitchFamily="2" charset="2"/>
              </a:rPr>
              <a:t> </a:t>
            </a:r>
            <a:r>
              <a:rPr lang="en-US" dirty="0">
                <a:sym typeface="Wingdings" pitchFamily="2" charset="2"/>
              </a:rPr>
              <a:t>(48%) &amp; 552 </a:t>
            </a:r>
            <a:r>
              <a:rPr lang="en-US" i="1" dirty="0" err="1">
                <a:sym typeface="Wingdings" pitchFamily="2" charset="2"/>
              </a:rPr>
              <a:t>haber</a:t>
            </a:r>
            <a:r>
              <a:rPr lang="en-US" i="1" dirty="0">
                <a:sym typeface="Wingdings" pitchFamily="2" charset="2"/>
              </a:rPr>
              <a:t> </a:t>
            </a:r>
            <a:r>
              <a:rPr lang="en-US" dirty="0">
                <a:sym typeface="Wingdings" pitchFamily="2" charset="2"/>
              </a:rPr>
              <a:t>(52%)</a:t>
            </a:r>
            <a:r>
              <a:rPr lang="en-US" i="1" dirty="0">
                <a:sym typeface="Wingdings" pitchFamily="2" charset="2"/>
              </a:rPr>
              <a:t>.</a:t>
            </a:r>
          </a:p>
          <a:p>
            <a:r>
              <a:rPr lang="en-US" dirty="0">
                <a:sym typeface="Wingdings" pitchFamily="2" charset="2"/>
              </a:rPr>
              <a:t>Others were excluded for either categorical or near categorical uses:</a:t>
            </a:r>
          </a:p>
          <a:p>
            <a:pPr lvl="1"/>
            <a:r>
              <a:rPr lang="en-US" dirty="0">
                <a:sym typeface="Wingdings" pitchFamily="2" charset="2"/>
              </a:rPr>
              <a:t>Verb type: existential (20 </a:t>
            </a:r>
            <a:r>
              <a:rPr lang="en-US" i="1" dirty="0" err="1">
                <a:sym typeface="Wingdings" pitchFamily="2" charset="2"/>
              </a:rPr>
              <a:t>haber</a:t>
            </a:r>
            <a:r>
              <a:rPr lang="en-US" dirty="0">
                <a:sym typeface="Wingdings" pitchFamily="2" charset="2"/>
              </a:rPr>
              <a:t>), volitional (2 </a:t>
            </a:r>
            <a:r>
              <a:rPr lang="en-US" i="1" dirty="0" err="1">
                <a:sym typeface="Wingdings" pitchFamily="2" charset="2"/>
              </a:rPr>
              <a:t>haber</a:t>
            </a:r>
            <a:r>
              <a:rPr lang="en-US" dirty="0">
                <a:sym typeface="Wingdings" pitchFamily="2" charset="2"/>
              </a:rPr>
              <a:t>), motion (4 </a:t>
            </a:r>
            <a:r>
              <a:rPr lang="en-US" i="1" dirty="0" err="1">
                <a:sym typeface="Wingdings" pitchFamily="2" charset="2"/>
              </a:rPr>
              <a:t>tener</a:t>
            </a:r>
            <a:r>
              <a:rPr lang="en-US" dirty="0">
                <a:sym typeface="Wingdings" pitchFamily="2" charset="2"/>
              </a:rPr>
              <a:t>, 69 </a:t>
            </a:r>
            <a:r>
              <a:rPr lang="en-US" i="1" dirty="0" err="1">
                <a:sym typeface="Wingdings" pitchFamily="2" charset="2"/>
              </a:rPr>
              <a:t>haber</a:t>
            </a:r>
            <a:r>
              <a:rPr lang="en-US" dirty="0">
                <a:sym typeface="Wingdings" pitchFamily="2" charset="2"/>
              </a:rPr>
              <a:t>), emotive (8 </a:t>
            </a:r>
            <a:r>
              <a:rPr lang="en-US" i="1" dirty="0" err="1">
                <a:sym typeface="Wingdings" pitchFamily="2" charset="2"/>
              </a:rPr>
              <a:t>haber</a:t>
            </a:r>
            <a:r>
              <a:rPr lang="en-US" dirty="0">
                <a:sym typeface="Wingdings" pitchFamily="2" charset="2"/>
              </a:rPr>
              <a:t>), other </a:t>
            </a:r>
            <a:r>
              <a:rPr lang="en-US" dirty="0" err="1">
                <a:sym typeface="Wingdings" pitchFamily="2" charset="2"/>
              </a:rPr>
              <a:t>statives</a:t>
            </a:r>
            <a:r>
              <a:rPr lang="en-US" dirty="0">
                <a:sym typeface="Wingdings" pitchFamily="2" charset="2"/>
              </a:rPr>
              <a:t> (4 </a:t>
            </a:r>
            <a:r>
              <a:rPr lang="en-US" i="1" dirty="0" err="1">
                <a:sym typeface="Wingdings" pitchFamily="2" charset="2"/>
              </a:rPr>
              <a:t>tener</a:t>
            </a:r>
            <a:r>
              <a:rPr lang="en-US" dirty="0">
                <a:sym typeface="Wingdings" pitchFamily="2" charset="2"/>
              </a:rPr>
              <a:t>, 92 </a:t>
            </a:r>
            <a:r>
              <a:rPr lang="en-US" i="1" dirty="0" err="1">
                <a:sym typeface="Wingdings" pitchFamily="2" charset="2"/>
              </a:rPr>
              <a:t>haber</a:t>
            </a:r>
            <a:r>
              <a:rPr lang="en-US" dirty="0">
                <a:sym typeface="Wingdings" pitchFamily="2" charset="2"/>
              </a:rPr>
              <a:t>), possession (1 </a:t>
            </a:r>
            <a:r>
              <a:rPr lang="en-US" i="1" dirty="0" err="1">
                <a:sym typeface="Wingdings" pitchFamily="2" charset="2"/>
              </a:rPr>
              <a:t>tener</a:t>
            </a:r>
            <a:r>
              <a:rPr lang="en-US" dirty="0">
                <a:sym typeface="Wingdings" pitchFamily="2" charset="2"/>
              </a:rPr>
              <a:t>, 35 </a:t>
            </a:r>
            <a:r>
              <a:rPr lang="en-US" i="1" dirty="0" err="1">
                <a:sym typeface="Wingdings" pitchFamily="2" charset="2"/>
              </a:rPr>
              <a:t>haber</a:t>
            </a:r>
            <a:r>
              <a:rPr lang="en-US" dirty="0">
                <a:sym typeface="Wingdings" pitchFamily="2" charset="2"/>
              </a:rPr>
              <a:t>), </a:t>
            </a:r>
            <a:r>
              <a:rPr lang="en-US" dirty="0" err="1">
                <a:sym typeface="Wingdings" pitchFamily="2" charset="2"/>
              </a:rPr>
              <a:t>copulars</a:t>
            </a:r>
            <a:r>
              <a:rPr lang="en-US" dirty="0">
                <a:sym typeface="Wingdings" pitchFamily="2" charset="2"/>
              </a:rPr>
              <a:t> (123 </a:t>
            </a:r>
            <a:r>
              <a:rPr lang="en-US" i="1" dirty="0" err="1">
                <a:sym typeface="Wingdings" pitchFamily="2" charset="2"/>
              </a:rPr>
              <a:t>haber</a:t>
            </a:r>
            <a:r>
              <a:rPr lang="en-US" dirty="0">
                <a:sym typeface="Wingdings" pitchFamily="2" charset="2"/>
              </a:rPr>
              <a:t>)</a:t>
            </a:r>
          </a:p>
          <a:p>
            <a:pPr lvl="1"/>
            <a:r>
              <a:rPr lang="en-US" dirty="0">
                <a:sym typeface="Wingdings" pitchFamily="2" charset="2"/>
              </a:rPr>
              <a:t>Temporal reference: </a:t>
            </a:r>
            <a:r>
              <a:rPr lang="en-US" dirty="0" err="1">
                <a:sym typeface="Wingdings" pitchFamily="2" charset="2"/>
              </a:rPr>
              <a:t>nunca</a:t>
            </a:r>
            <a:r>
              <a:rPr lang="en-US" dirty="0">
                <a:sym typeface="Wingdings" pitchFamily="2" charset="2"/>
              </a:rPr>
              <a:t> (13 </a:t>
            </a:r>
            <a:r>
              <a:rPr lang="en-US" i="1" dirty="0" err="1">
                <a:sym typeface="Wingdings" pitchFamily="2" charset="2"/>
              </a:rPr>
              <a:t>haber</a:t>
            </a:r>
            <a:r>
              <a:rPr lang="en-US" dirty="0">
                <a:sym typeface="Wingdings" pitchFamily="2" charset="2"/>
              </a:rPr>
              <a:t>), duration (33 </a:t>
            </a:r>
            <a:r>
              <a:rPr lang="en-US" i="1" dirty="0" err="1">
                <a:sym typeface="Wingdings" pitchFamily="2" charset="2"/>
              </a:rPr>
              <a:t>haber</a:t>
            </a:r>
            <a:r>
              <a:rPr lang="en-US" dirty="0">
                <a:sym typeface="Wingdings" pitchFamily="2" charset="2"/>
              </a:rPr>
              <a:t>), times (2 </a:t>
            </a:r>
            <a:r>
              <a:rPr lang="en-US" i="1" dirty="0" err="1">
                <a:sym typeface="Wingdings" pitchFamily="2" charset="2"/>
              </a:rPr>
              <a:t>haber</a:t>
            </a:r>
            <a:r>
              <a:rPr lang="en-US" dirty="0">
                <a:sym typeface="Wingdings" pitchFamily="2" charset="2"/>
              </a:rPr>
              <a:t>), more than one (1 </a:t>
            </a:r>
            <a:r>
              <a:rPr lang="en-US" i="1" dirty="0" err="1">
                <a:sym typeface="Wingdings" pitchFamily="2" charset="2"/>
              </a:rPr>
              <a:t>tener</a:t>
            </a:r>
            <a:r>
              <a:rPr lang="en-US" dirty="0">
                <a:sym typeface="Wingdings" pitchFamily="2" charset="2"/>
              </a:rPr>
              <a:t>, 15 </a:t>
            </a:r>
            <a:r>
              <a:rPr lang="en-US" i="1" dirty="0" err="1">
                <a:sym typeface="Wingdings" pitchFamily="2" charset="2"/>
              </a:rPr>
              <a:t>haber</a:t>
            </a:r>
            <a:r>
              <a:rPr lang="en-US" dirty="0">
                <a:sym typeface="Wingdings" pitchFamily="2" charset="2"/>
              </a:rPr>
              <a:t>)</a:t>
            </a:r>
          </a:p>
          <a:p>
            <a:pPr lvl="1"/>
            <a:r>
              <a:rPr lang="en-US" dirty="0">
                <a:sym typeface="Wingdings" pitchFamily="2" charset="2"/>
              </a:rPr>
              <a:t>Grammatical person: passives (4 </a:t>
            </a:r>
            <a:r>
              <a:rPr lang="en-US" i="1" dirty="0" err="1">
                <a:sym typeface="Wingdings" pitchFamily="2" charset="2"/>
              </a:rPr>
              <a:t>tener</a:t>
            </a:r>
            <a:r>
              <a:rPr lang="en-US" dirty="0">
                <a:sym typeface="Wingdings" pitchFamily="2" charset="2"/>
              </a:rPr>
              <a:t>, 68 </a:t>
            </a:r>
            <a:r>
              <a:rPr lang="en-US" i="1" dirty="0" err="1">
                <a:sym typeface="Wingdings" pitchFamily="2" charset="2"/>
              </a:rPr>
              <a:t>haber</a:t>
            </a:r>
            <a:r>
              <a:rPr lang="en-US" dirty="0">
                <a:sym typeface="Wingdings" pitchFamily="2" charset="2"/>
              </a:rPr>
              <a:t>)</a:t>
            </a:r>
          </a:p>
          <a:p>
            <a:pPr lvl="1"/>
            <a:r>
              <a:rPr lang="en-US" dirty="0">
                <a:sym typeface="Wingdings" pitchFamily="2" charset="2"/>
              </a:rPr>
              <a:t>Other preverbal elements: reflexive/pronominal (2 </a:t>
            </a:r>
            <a:r>
              <a:rPr lang="en-US" i="1" dirty="0" err="1">
                <a:sym typeface="Wingdings" pitchFamily="2" charset="2"/>
              </a:rPr>
              <a:t>tener</a:t>
            </a:r>
            <a:r>
              <a:rPr lang="en-US" dirty="0">
                <a:sym typeface="Wingdings" pitchFamily="2" charset="2"/>
              </a:rPr>
              <a:t>, 112 </a:t>
            </a:r>
            <a:r>
              <a:rPr lang="en-US" i="1" dirty="0" err="1">
                <a:sym typeface="Wingdings" pitchFamily="2" charset="2"/>
              </a:rPr>
              <a:t>haber</a:t>
            </a:r>
            <a:r>
              <a:rPr lang="en-US" dirty="0">
                <a:sym typeface="Wingdings" pitchFamily="2" charset="2"/>
              </a:rPr>
              <a:t>), passive (4 </a:t>
            </a:r>
            <a:r>
              <a:rPr lang="en-US" i="1" dirty="0" err="1">
                <a:sym typeface="Wingdings" pitchFamily="2" charset="2"/>
              </a:rPr>
              <a:t>tener</a:t>
            </a:r>
            <a:r>
              <a:rPr lang="en-US" dirty="0">
                <a:sym typeface="Wingdings" pitchFamily="2" charset="2"/>
              </a:rPr>
              <a:t>, 49 </a:t>
            </a:r>
            <a:r>
              <a:rPr lang="en-US" i="1" dirty="0" err="1">
                <a:sym typeface="Wingdings" pitchFamily="2" charset="2"/>
              </a:rPr>
              <a:t>haber</a:t>
            </a:r>
            <a:r>
              <a:rPr lang="en-US" dirty="0">
                <a:sym typeface="Wingdings" pitchFamily="2" charset="2"/>
              </a:rPr>
              <a:t>), se </a:t>
            </a:r>
            <a:r>
              <a:rPr lang="en-US" dirty="0" err="1">
                <a:sym typeface="Wingdings" pitchFamily="2" charset="2"/>
              </a:rPr>
              <a:t>inocente</a:t>
            </a:r>
            <a:r>
              <a:rPr lang="en-US" dirty="0">
                <a:sym typeface="Wingdings" pitchFamily="2" charset="2"/>
              </a:rPr>
              <a:t> (12 </a:t>
            </a:r>
            <a:r>
              <a:rPr lang="en-US" i="1" dirty="0" err="1">
                <a:sym typeface="Wingdings" pitchFamily="2" charset="2"/>
              </a:rPr>
              <a:t>haber</a:t>
            </a:r>
            <a:r>
              <a:rPr lang="en-US" dirty="0">
                <a:sym typeface="Wingdings" pitchFamily="2" charset="2"/>
              </a:rPr>
              <a:t>)</a:t>
            </a:r>
          </a:p>
          <a:p>
            <a:pPr lvl="1"/>
            <a:r>
              <a:rPr lang="en-US" dirty="0">
                <a:sym typeface="Wingdings" pitchFamily="2" charset="2"/>
              </a:rPr>
              <a:t>Demonstratives: more than one type (1 </a:t>
            </a:r>
            <a:r>
              <a:rPr lang="en-US" i="1" dirty="0" err="1">
                <a:sym typeface="Wingdings" pitchFamily="2" charset="2"/>
              </a:rPr>
              <a:t>tener</a:t>
            </a:r>
            <a:r>
              <a:rPr lang="en-US" dirty="0">
                <a:sym typeface="Wingdings" pitchFamily="2" charset="2"/>
              </a:rPr>
              <a:t>, 2 </a:t>
            </a:r>
            <a:r>
              <a:rPr lang="en-US" i="1" dirty="0" err="1">
                <a:sym typeface="Wingdings" pitchFamily="2" charset="2"/>
              </a:rPr>
              <a:t>haber</a:t>
            </a:r>
            <a:r>
              <a:rPr lang="en-US" dirty="0">
                <a:sym typeface="Wingdings" pitchFamily="2" charset="2"/>
              </a:rPr>
              <a:t>)</a:t>
            </a:r>
            <a:endParaRPr lang="en-US" dirty="0"/>
          </a:p>
          <a:p>
            <a:endParaRPr lang="es-ES_tradn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Verb type</a:t>
            </a:r>
            <a:endParaRPr lang="es-ES_tradnl" dirty="0"/>
          </a:p>
        </p:txBody>
      </p:sp>
      <p:sp>
        <p:nvSpPr>
          <p:cNvPr id="3" name="Content Placeholder 2"/>
          <p:cNvSpPr>
            <a:spLocks noGrp="1"/>
          </p:cNvSpPr>
          <p:nvPr>
            <p:ph idx="1"/>
          </p:nvPr>
        </p:nvSpPr>
        <p:spPr/>
        <p:txBody>
          <a:bodyPr/>
          <a:lstStyle/>
          <a:p>
            <a:r>
              <a:rPr lang="en-US" sz="2000" dirty="0"/>
              <a:t>Factor group with the highest magnitude of effect</a:t>
            </a:r>
          </a:p>
          <a:p>
            <a:r>
              <a:rPr lang="en-US" sz="2000" dirty="0">
                <a:sym typeface="Wingdings" pitchFamily="2" charset="2"/>
              </a:rPr>
              <a:t>Verb types excluded: existential, volitional, motion, emotive, other </a:t>
            </a:r>
            <a:r>
              <a:rPr lang="en-US" sz="2000" dirty="0" err="1">
                <a:sym typeface="Wingdings" pitchFamily="2" charset="2"/>
              </a:rPr>
              <a:t>statives</a:t>
            </a:r>
            <a:r>
              <a:rPr lang="en-US" sz="2000" dirty="0">
                <a:sym typeface="Wingdings" pitchFamily="2" charset="2"/>
              </a:rPr>
              <a:t>, possession, copular</a:t>
            </a:r>
          </a:p>
          <a:p>
            <a:endParaRPr lang="en-US" dirty="0"/>
          </a:p>
          <a:p>
            <a:endParaRPr lang="en-US" dirty="0">
              <a:sym typeface="Wingdings" pitchFamily="2" charset="2"/>
            </a:endParaRPr>
          </a:p>
          <a:p>
            <a:pPr>
              <a:buNone/>
            </a:pPr>
            <a:endParaRPr lang="en-US" dirty="0"/>
          </a:p>
          <a:p>
            <a:endParaRPr lang="es-ES_tradnl" dirty="0"/>
          </a:p>
        </p:txBody>
      </p:sp>
      <p:graphicFrame>
        <p:nvGraphicFramePr>
          <p:cNvPr id="5" name="Table 4"/>
          <p:cNvGraphicFramePr>
            <a:graphicFrameLocks noGrp="1"/>
          </p:cNvGraphicFramePr>
          <p:nvPr/>
        </p:nvGraphicFramePr>
        <p:xfrm>
          <a:off x="1068704" y="3221827"/>
          <a:ext cx="6938833" cy="3108960"/>
        </p:xfrm>
        <a:graphic>
          <a:graphicData uri="http://schemas.openxmlformats.org/drawingml/2006/table">
            <a:tbl>
              <a:tblPr firstRow="1" bandRow="1">
                <a:tableStyleId>{5C22544A-7EE6-4342-B048-85BDC9FD1C3A}</a:tableStyleId>
              </a:tblPr>
              <a:tblGrid>
                <a:gridCol w="2231916">
                  <a:extLst>
                    <a:ext uri="{9D8B030D-6E8A-4147-A177-3AD203B41FA5}">
                      <a16:colId xmlns:a16="http://schemas.microsoft.com/office/drawing/2014/main" val="20000"/>
                    </a:ext>
                  </a:extLst>
                </a:gridCol>
                <a:gridCol w="751339">
                  <a:extLst>
                    <a:ext uri="{9D8B030D-6E8A-4147-A177-3AD203B41FA5}">
                      <a16:colId xmlns:a16="http://schemas.microsoft.com/office/drawing/2014/main" val="20001"/>
                    </a:ext>
                  </a:extLst>
                </a:gridCol>
                <a:gridCol w="1303794">
                  <a:extLst>
                    <a:ext uri="{9D8B030D-6E8A-4147-A177-3AD203B41FA5}">
                      <a16:colId xmlns:a16="http://schemas.microsoft.com/office/drawing/2014/main" val="20002"/>
                    </a:ext>
                  </a:extLst>
                </a:gridCol>
                <a:gridCol w="1347990">
                  <a:extLst>
                    <a:ext uri="{9D8B030D-6E8A-4147-A177-3AD203B41FA5}">
                      <a16:colId xmlns:a16="http://schemas.microsoft.com/office/drawing/2014/main" val="20003"/>
                    </a:ext>
                  </a:extLst>
                </a:gridCol>
                <a:gridCol w="1303794">
                  <a:extLst>
                    <a:ext uri="{9D8B030D-6E8A-4147-A177-3AD203B41FA5}">
                      <a16:colId xmlns:a16="http://schemas.microsoft.com/office/drawing/2014/main" val="20004"/>
                    </a:ext>
                  </a:extLst>
                </a:gridCol>
              </a:tblGrid>
              <a:tr h="344684">
                <a:tc>
                  <a:txBody>
                    <a:bodyPr/>
                    <a:lstStyle/>
                    <a:p>
                      <a:r>
                        <a:rPr lang="en-US" dirty="0"/>
                        <a:t>Verb type</a:t>
                      </a:r>
                    </a:p>
                  </a:txBody>
                  <a:tcPr/>
                </a:tc>
                <a:tc>
                  <a:txBody>
                    <a:bodyPr/>
                    <a:lstStyle/>
                    <a:p>
                      <a:r>
                        <a:rPr lang="en-US" dirty="0"/>
                        <a:t>N</a:t>
                      </a:r>
                    </a:p>
                  </a:txBody>
                  <a:tcPr/>
                </a:tc>
                <a:tc>
                  <a:txBody>
                    <a:bodyPr/>
                    <a:lstStyle/>
                    <a:p>
                      <a:r>
                        <a:rPr lang="en-US" dirty="0"/>
                        <a:t>% </a:t>
                      </a:r>
                      <a:r>
                        <a:rPr lang="en-US" i="1" dirty="0" err="1"/>
                        <a:t>Tener</a:t>
                      </a:r>
                      <a:endParaRPr lang="en-US" i="1" dirty="0"/>
                    </a:p>
                  </a:txBody>
                  <a:tcPr/>
                </a:tc>
                <a:tc>
                  <a:txBody>
                    <a:bodyPr/>
                    <a:lstStyle/>
                    <a:p>
                      <a:r>
                        <a:rPr lang="en-US" dirty="0"/>
                        <a:t>Weight</a:t>
                      </a:r>
                    </a:p>
                  </a:txBody>
                  <a:tcPr/>
                </a:tc>
                <a:tc>
                  <a:txBody>
                    <a:bodyPr/>
                    <a:lstStyle/>
                    <a:p>
                      <a:r>
                        <a:rPr lang="en-US" dirty="0"/>
                        <a:t>% Total</a:t>
                      </a:r>
                    </a:p>
                  </a:txBody>
                  <a:tcPr/>
                </a:tc>
                <a:extLst>
                  <a:ext uri="{0D108BD9-81ED-4DB2-BD59-A6C34878D82A}">
                    <a16:rowId xmlns:a16="http://schemas.microsoft.com/office/drawing/2014/main" val="10000"/>
                  </a:ext>
                </a:extLst>
              </a:tr>
              <a:tr h="539812">
                <a:tc>
                  <a:txBody>
                    <a:bodyPr/>
                    <a:lstStyle/>
                    <a:p>
                      <a:r>
                        <a:rPr lang="en-US" sz="1600" i="1" dirty="0" err="1"/>
                        <a:t>entender</a:t>
                      </a:r>
                      <a:r>
                        <a:rPr lang="en-US" sz="1600" dirty="0"/>
                        <a:t>,</a:t>
                      </a:r>
                      <a:r>
                        <a:rPr lang="en-US" sz="1600" i="1" dirty="0"/>
                        <a:t> </a:t>
                      </a:r>
                      <a:r>
                        <a:rPr lang="en-US" sz="1600" i="1" dirty="0" err="1"/>
                        <a:t>prever</a:t>
                      </a:r>
                      <a:r>
                        <a:rPr lang="en-US" sz="1600" dirty="0"/>
                        <a:t>, </a:t>
                      </a:r>
                      <a:r>
                        <a:rPr lang="en-US" sz="1600" i="1" dirty="0" err="1"/>
                        <a:t>pensar</a:t>
                      </a:r>
                      <a:endParaRPr lang="en-US" sz="1600" i="1" dirty="0"/>
                    </a:p>
                  </a:txBody>
                  <a:tcPr/>
                </a:tc>
                <a:tc>
                  <a:txBody>
                    <a:bodyPr/>
                    <a:lstStyle/>
                    <a:p>
                      <a:r>
                        <a:rPr lang="en-US" sz="1600" dirty="0"/>
                        <a:t>66</a:t>
                      </a:r>
                    </a:p>
                  </a:txBody>
                  <a:tcPr/>
                </a:tc>
                <a:tc>
                  <a:txBody>
                    <a:bodyPr/>
                    <a:lstStyle/>
                    <a:p>
                      <a:r>
                        <a:rPr lang="en-US" sz="1600" dirty="0"/>
                        <a:t>90.4</a:t>
                      </a:r>
                    </a:p>
                  </a:txBody>
                  <a:tcPr/>
                </a:tc>
                <a:tc>
                  <a:txBody>
                    <a:bodyPr/>
                    <a:lstStyle/>
                    <a:p>
                      <a:r>
                        <a:rPr lang="en-US" sz="1600" dirty="0"/>
                        <a:t>0.96</a:t>
                      </a:r>
                    </a:p>
                  </a:txBody>
                  <a:tcPr/>
                </a:tc>
                <a:tc>
                  <a:txBody>
                    <a:bodyPr/>
                    <a:lstStyle/>
                    <a:p>
                      <a:r>
                        <a:rPr lang="en-US" sz="1600" dirty="0"/>
                        <a:t>6.9</a:t>
                      </a:r>
                    </a:p>
                  </a:txBody>
                  <a:tcPr/>
                </a:tc>
                <a:extLst>
                  <a:ext uri="{0D108BD9-81ED-4DB2-BD59-A6C34878D82A}">
                    <a16:rowId xmlns:a16="http://schemas.microsoft.com/office/drawing/2014/main" val="10001"/>
                  </a:ext>
                </a:extLst>
              </a:tr>
              <a:tr h="312523">
                <a:tc>
                  <a:txBody>
                    <a:bodyPr/>
                    <a:lstStyle/>
                    <a:p>
                      <a:r>
                        <a:rPr lang="en-US" sz="1600" dirty="0"/>
                        <a:t>Psychological</a:t>
                      </a:r>
                    </a:p>
                  </a:txBody>
                  <a:tcPr/>
                </a:tc>
                <a:tc>
                  <a:txBody>
                    <a:bodyPr/>
                    <a:lstStyle/>
                    <a:p>
                      <a:r>
                        <a:rPr lang="en-US" sz="1600" dirty="0"/>
                        <a:t>62</a:t>
                      </a:r>
                    </a:p>
                  </a:txBody>
                  <a:tcPr/>
                </a:tc>
                <a:tc>
                  <a:txBody>
                    <a:bodyPr/>
                    <a:lstStyle/>
                    <a:p>
                      <a:r>
                        <a:rPr lang="en-US" sz="1600" dirty="0"/>
                        <a:t>63.3</a:t>
                      </a:r>
                    </a:p>
                  </a:txBody>
                  <a:tcPr/>
                </a:tc>
                <a:tc>
                  <a:txBody>
                    <a:bodyPr/>
                    <a:lstStyle/>
                    <a:p>
                      <a:r>
                        <a:rPr lang="en-US" sz="1600" dirty="0"/>
                        <a:t>0.68</a:t>
                      </a:r>
                    </a:p>
                  </a:txBody>
                  <a:tcPr/>
                </a:tc>
                <a:tc>
                  <a:txBody>
                    <a:bodyPr/>
                    <a:lstStyle/>
                    <a:p>
                      <a:r>
                        <a:rPr lang="en-US" sz="1600" dirty="0"/>
                        <a:t>9.2</a:t>
                      </a:r>
                    </a:p>
                  </a:txBody>
                  <a:tcPr/>
                </a:tc>
                <a:extLst>
                  <a:ext uri="{0D108BD9-81ED-4DB2-BD59-A6C34878D82A}">
                    <a16:rowId xmlns:a16="http://schemas.microsoft.com/office/drawing/2014/main" val="10002"/>
                  </a:ext>
                </a:extLst>
              </a:tr>
              <a:tr h="539812">
                <a:tc>
                  <a:txBody>
                    <a:bodyPr/>
                    <a:lstStyle/>
                    <a:p>
                      <a:r>
                        <a:rPr lang="en-US" sz="1600" dirty="0"/>
                        <a:t>Dynamic</a:t>
                      </a:r>
                      <a:r>
                        <a:rPr lang="en-US" sz="1600" baseline="0" dirty="0"/>
                        <a:t> non-motion, process</a:t>
                      </a:r>
                      <a:endParaRPr lang="en-US" sz="1600" dirty="0"/>
                    </a:p>
                  </a:txBody>
                  <a:tcPr/>
                </a:tc>
                <a:tc>
                  <a:txBody>
                    <a:bodyPr/>
                    <a:lstStyle/>
                    <a:p>
                      <a:r>
                        <a:rPr lang="en-US" sz="1600" dirty="0"/>
                        <a:t>367</a:t>
                      </a:r>
                    </a:p>
                  </a:txBody>
                  <a:tcPr/>
                </a:tc>
                <a:tc>
                  <a:txBody>
                    <a:bodyPr/>
                    <a:lstStyle/>
                    <a:p>
                      <a:r>
                        <a:rPr lang="en-US" sz="1600" dirty="0"/>
                        <a:t>49.8</a:t>
                      </a:r>
                    </a:p>
                  </a:txBody>
                  <a:tcPr/>
                </a:tc>
                <a:tc>
                  <a:txBody>
                    <a:bodyPr/>
                    <a:lstStyle/>
                    <a:p>
                      <a:r>
                        <a:rPr lang="en-US" sz="1600" dirty="0"/>
                        <a:t>0.51</a:t>
                      </a:r>
                    </a:p>
                  </a:txBody>
                  <a:tcPr/>
                </a:tc>
                <a:tc>
                  <a:txBody>
                    <a:bodyPr/>
                    <a:lstStyle/>
                    <a:p>
                      <a:r>
                        <a:rPr lang="en-US" sz="1600" dirty="0"/>
                        <a:t>69.4</a:t>
                      </a:r>
                    </a:p>
                  </a:txBody>
                  <a:tcPr/>
                </a:tc>
                <a:extLst>
                  <a:ext uri="{0D108BD9-81ED-4DB2-BD59-A6C34878D82A}">
                    <a16:rowId xmlns:a16="http://schemas.microsoft.com/office/drawing/2014/main" val="10003"/>
                  </a:ext>
                </a:extLst>
              </a:tr>
              <a:tr h="539812">
                <a:tc>
                  <a:txBody>
                    <a:bodyPr/>
                    <a:lstStyle/>
                    <a:p>
                      <a:r>
                        <a:rPr lang="en-US" sz="1600" dirty="0"/>
                        <a:t>Perception, communication</a:t>
                      </a:r>
                    </a:p>
                  </a:txBody>
                  <a:tcPr/>
                </a:tc>
                <a:tc>
                  <a:txBody>
                    <a:bodyPr/>
                    <a:lstStyle/>
                    <a:p>
                      <a:r>
                        <a:rPr lang="en-US" sz="1600" dirty="0"/>
                        <a:t>15</a:t>
                      </a:r>
                    </a:p>
                  </a:txBody>
                  <a:tcPr/>
                </a:tc>
                <a:tc>
                  <a:txBody>
                    <a:bodyPr/>
                    <a:lstStyle/>
                    <a:p>
                      <a:r>
                        <a:rPr lang="en-US" sz="1600" dirty="0"/>
                        <a:t>9.7</a:t>
                      </a:r>
                    </a:p>
                  </a:txBody>
                  <a:tcPr/>
                </a:tc>
                <a:tc>
                  <a:txBody>
                    <a:bodyPr/>
                    <a:lstStyle/>
                    <a:p>
                      <a:r>
                        <a:rPr lang="en-US" sz="1600" dirty="0"/>
                        <a:t>0.10</a:t>
                      </a:r>
                    </a:p>
                  </a:txBody>
                  <a:tcPr/>
                </a:tc>
                <a:tc>
                  <a:txBody>
                    <a:bodyPr/>
                    <a:lstStyle/>
                    <a:p>
                      <a:r>
                        <a:rPr lang="en-US" sz="1600" dirty="0"/>
                        <a:t>15.0</a:t>
                      </a:r>
                    </a:p>
                  </a:txBody>
                  <a:tcPr/>
                </a:tc>
                <a:extLst>
                  <a:ext uri="{0D108BD9-81ED-4DB2-BD59-A6C34878D82A}">
                    <a16:rowId xmlns:a16="http://schemas.microsoft.com/office/drawing/2014/main" val="10004"/>
                  </a:ext>
                </a:extLst>
              </a:tr>
              <a:tr h="315960">
                <a:tc>
                  <a:txBody>
                    <a:bodyPr/>
                    <a:lstStyle/>
                    <a:p>
                      <a:r>
                        <a:rPr lang="en-US" sz="1600" b="0" i="1" dirty="0"/>
                        <a:t>Range</a:t>
                      </a:r>
                    </a:p>
                  </a:txBody>
                  <a:tcPr/>
                </a:tc>
                <a:tc>
                  <a:txBody>
                    <a:bodyPr/>
                    <a:lstStyle/>
                    <a:p>
                      <a:endParaRPr lang="en-US" sz="1600" dirty="0"/>
                    </a:p>
                  </a:txBody>
                  <a:tcPr/>
                </a:tc>
                <a:tc>
                  <a:txBody>
                    <a:bodyPr/>
                    <a:lstStyle/>
                    <a:p>
                      <a:endParaRPr lang="en-US" sz="1600" dirty="0"/>
                    </a:p>
                  </a:txBody>
                  <a:tcPr/>
                </a:tc>
                <a:tc>
                  <a:txBody>
                    <a:bodyPr/>
                    <a:lstStyle/>
                    <a:p>
                      <a:r>
                        <a:rPr lang="en-US" sz="1600" i="1" dirty="0"/>
                        <a:t>86</a:t>
                      </a:r>
                    </a:p>
                  </a:txBody>
                  <a:tcPr/>
                </a:tc>
                <a:tc>
                  <a:txBody>
                    <a:bodyPr/>
                    <a:lstStyle/>
                    <a:p>
                      <a:endParaRPr lang="en-US" sz="1600" dirty="0"/>
                    </a:p>
                  </a:txBody>
                  <a:tcPr/>
                </a:tc>
                <a:extLst>
                  <a:ext uri="{0D108BD9-81ED-4DB2-BD59-A6C34878D82A}">
                    <a16:rowId xmlns:a16="http://schemas.microsoft.com/office/drawing/2014/main" val="10005"/>
                  </a:ext>
                </a:extLst>
              </a:tr>
              <a:tr h="315960">
                <a:tc>
                  <a:txBody>
                    <a:bodyPr/>
                    <a:lstStyle/>
                    <a:p>
                      <a:r>
                        <a:rPr lang="en-US" sz="1600" b="1" i="0" dirty="0"/>
                        <a:t>Overall</a:t>
                      </a:r>
                    </a:p>
                  </a:txBody>
                  <a:tcPr/>
                </a:tc>
                <a:tc>
                  <a:txBody>
                    <a:bodyPr/>
                    <a:lstStyle/>
                    <a:p>
                      <a:r>
                        <a:rPr lang="en-US" sz="1600" dirty="0"/>
                        <a:t>510</a:t>
                      </a:r>
                    </a:p>
                  </a:txBody>
                  <a:tcPr/>
                </a:tc>
                <a:tc>
                  <a:txBody>
                    <a:bodyPr/>
                    <a:lstStyle/>
                    <a:p>
                      <a:r>
                        <a:rPr lang="en-US" sz="1600" dirty="0"/>
                        <a:t>48.0</a:t>
                      </a:r>
                    </a:p>
                  </a:txBody>
                  <a:tcPr/>
                </a:tc>
                <a:tc>
                  <a:txBody>
                    <a:bodyPr/>
                    <a:lstStyle/>
                    <a:p>
                      <a:endParaRPr lang="en-US" sz="1600" i="1" dirty="0"/>
                    </a:p>
                  </a:txBody>
                  <a:tcPr/>
                </a:tc>
                <a:tc>
                  <a:txBody>
                    <a:bodyPr/>
                    <a:lstStyle/>
                    <a:p>
                      <a:endParaRPr lang="en-US" sz="16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4800" dirty="0" err="1"/>
              <a:t>Results</a:t>
            </a:r>
            <a:r>
              <a:rPr lang="es-ES_tradnl" sz="4800" dirty="0"/>
              <a:t>: Temporal </a:t>
            </a:r>
            <a:r>
              <a:rPr lang="es-ES_tradnl" sz="4800" dirty="0" err="1"/>
              <a:t>reference</a:t>
            </a:r>
            <a:endParaRPr lang="es-ES_tradnl" sz="4800" dirty="0"/>
          </a:p>
        </p:txBody>
      </p:sp>
      <p:graphicFrame>
        <p:nvGraphicFramePr>
          <p:cNvPr id="4" name="Content Placeholder 3"/>
          <p:cNvGraphicFramePr>
            <a:graphicFrameLocks noGrp="1"/>
          </p:cNvGraphicFramePr>
          <p:nvPr>
            <p:ph idx="1"/>
          </p:nvPr>
        </p:nvGraphicFramePr>
        <p:xfrm>
          <a:off x="1270053" y="2850078"/>
          <a:ext cx="6644550" cy="2664204"/>
        </p:xfrm>
        <a:graphic>
          <a:graphicData uri="http://schemas.openxmlformats.org/drawingml/2006/table">
            <a:tbl>
              <a:tblPr firstRow="1" bandRow="1">
                <a:tableStyleId>{5C22544A-7EE6-4342-B048-85BDC9FD1C3A}</a:tableStyleId>
              </a:tblPr>
              <a:tblGrid>
                <a:gridCol w="2286382">
                  <a:extLst>
                    <a:ext uri="{9D8B030D-6E8A-4147-A177-3AD203B41FA5}">
                      <a16:colId xmlns:a16="http://schemas.microsoft.com/office/drawing/2014/main" val="20000"/>
                    </a:ext>
                  </a:extLst>
                </a:gridCol>
                <a:gridCol w="569124">
                  <a:extLst>
                    <a:ext uri="{9D8B030D-6E8A-4147-A177-3AD203B41FA5}">
                      <a16:colId xmlns:a16="http://schemas.microsoft.com/office/drawing/2014/main" val="20001"/>
                    </a:ext>
                  </a:extLst>
                </a:gridCol>
                <a:gridCol w="1270577">
                  <a:extLst>
                    <a:ext uri="{9D8B030D-6E8A-4147-A177-3AD203B41FA5}">
                      <a16:colId xmlns:a16="http://schemas.microsoft.com/office/drawing/2014/main" val="20002"/>
                    </a:ext>
                  </a:extLst>
                </a:gridCol>
                <a:gridCol w="1338646">
                  <a:extLst>
                    <a:ext uri="{9D8B030D-6E8A-4147-A177-3AD203B41FA5}">
                      <a16:colId xmlns:a16="http://schemas.microsoft.com/office/drawing/2014/main" val="20003"/>
                    </a:ext>
                  </a:extLst>
                </a:gridCol>
                <a:gridCol w="1179821">
                  <a:extLst>
                    <a:ext uri="{9D8B030D-6E8A-4147-A177-3AD203B41FA5}">
                      <a16:colId xmlns:a16="http://schemas.microsoft.com/office/drawing/2014/main" val="20004"/>
                    </a:ext>
                  </a:extLst>
                </a:gridCol>
              </a:tblGrid>
              <a:tr h="387239">
                <a:tc>
                  <a:txBody>
                    <a:bodyPr/>
                    <a:lstStyle/>
                    <a:p>
                      <a:r>
                        <a:rPr lang="es-ES_tradnl" dirty="0"/>
                        <a:t>Temporal  </a:t>
                      </a:r>
                      <a:r>
                        <a:rPr lang="es-ES_tradnl" dirty="0" err="1"/>
                        <a:t>reference</a:t>
                      </a:r>
                      <a:endParaRPr lang="es-ES_tradnl" dirty="0"/>
                    </a:p>
                  </a:txBody>
                  <a:tcPr/>
                </a:tc>
                <a:tc>
                  <a:txBody>
                    <a:bodyPr/>
                    <a:lstStyle/>
                    <a:p>
                      <a:r>
                        <a:rPr lang="es-ES_tradnl" dirty="0"/>
                        <a:t>N</a:t>
                      </a:r>
                    </a:p>
                  </a:txBody>
                  <a:tcPr/>
                </a:tc>
                <a:tc>
                  <a:txBody>
                    <a:bodyPr/>
                    <a:lstStyle/>
                    <a:p>
                      <a:r>
                        <a:rPr lang="es-ES_tradnl" dirty="0"/>
                        <a:t>%Tener</a:t>
                      </a:r>
                    </a:p>
                  </a:txBody>
                  <a:tcPr/>
                </a:tc>
                <a:tc>
                  <a:txBody>
                    <a:bodyPr/>
                    <a:lstStyle/>
                    <a:p>
                      <a:r>
                        <a:rPr lang="es-ES_tradnl" dirty="0" err="1"/>
                        <a:t>Weight</a:t>
                      </a:r>
                      <a:endParaRPr lang="es-ES_tradnl" dirty="0"/>
                    </a:p>
                  </a:txBody>
                  <a:tcPr/>
                </a:tc>
                <a:tc>
                  <a:txBody>
                    <a:bodyPr/>
                    <a:lstStyle/>
                    <a:p>
                      <a:r>
                        <a:rPr lang="es-ES_tradnl" dirty="0"/>
                        <a:t>%Data</a:t>
                      </a:r>
                    </a:p>
                  </a:txBody>
                  <a:tcPr/>
                </a:tc>
                <a:extLst>
                  <a:ext uri="{0D108BD9-81ED-4DB2-BD59-A6C34878D82A}">
                    <a16:rowId xmlns:a16="http://schemas.microsoft.com/office/drawing/2014/main" val="10000"/>
                  </a:ext>
                </a:extLst>
              </a:tr>
              <a:tr h="542135">
                <a:tc>
                  <a:txBody>
                    <a:bodyPr/>
                    <a:lstStyle/>
                    <a:p>
                      <a:r>
                        <a:rPr lang="es-ES_tradnl" sz="1600" i="1" dirty="0"/>
                        <a:t>ya</a:t>
                      </a:r>
                      <a:r>
                        <a:rPr lang="es-ES_tradnl" sz="1600" dirty="0"/>
                        <a:t>,</a:t>
                      </a:r>
                      <a:r>
                        <a:rPr lang="es-ES_tradnl" sz="1600" baseline="0" dirty="0"/>
                        <a:t> </a:t>
                      </a:r>
                      <a:r>
                        <a:rPr lang="es-ES_tradnl" sz="1600" dirty="0"/>
                        <a:t>(no) </a:t>
                      </a:r>
                      <a:r>
                        <a:rPr lang="es-ES_tradnl" sz="1600" i="1" dirty="0"/>
                        <a:t>todavía</a:t>
                      </a:r>
                      <a:r>
                        <a:rPr lang="es-ES_tradnl" sz="1600" dirty="0"/>
                        <a:t>/</a:t>
                      </a:r>
                      <a:r>
                        <a:rPr lang="es-ES_tradnl" sz="1600" i="1" dirty="0"/>
                        <a:t>aún</a:t>
                      </a:r>
                      <a:r>
                        <a:rPr lang="es-ES_tradnl" sz="1600" dirty="0"/>
                        <a:t>,</a:t>
                      </a:r>
                      <a:r>
                        <a:rPr lang="es-ES_tradnl" sz="1600" baseline="0" dirty="0"/>
                        <a:t> </a:t>
                      </a:r>
                      <a:r>
                        <a:rPr lang="es-ES_tradnl" sz="1600" i="1" dirty="0"/>
                        <a:t>ahora</a:t>
                      </a:r>
                      <a:r>
                        <a:rPr lang="es-ES_tradnl" sz="1600" dirty="0"/>
                        <a:t>/</a:t>
                      </a:r>
                      <a:r>
                        <a:rPr lang="es-ES_tradnl" sz="1600" i="1" dirty="0"/>
                        <a:t>ya</a:t>
                      </a:r>
                      <a:r>
                        <a:rPr lang="es-ES_tradnl" sz="1600" dirty="0"/>
                        <a:t>,</a:t>
                      </a:r>
                      <a:r>
                        <a:rPr lang="es-ES_tradnl" sz="1600" baseline="0" dirty="0"/>
                        <a:t> </a:t>
                      </a:r>
                      <a:r>
                        <a:rPr lang="es-ES_tradnl" sz="1600" i="1" dirty="0"/>
                        <a:t>ahora</a:t>
                      </a:r>
                    </a:p>
                  </a:txBody>
                  <a:tcPr/>
                </a:tc>
                <a:tc>
                  <a:txBody>
                    <a:bodyPr/>
                    <a:lstStyle/>
                    <a:p>
                      <a:r>
                        <a:rPr lang="es-ES_tradnl" sz="1600" dirty="0"/>
                        <a:t>67</a:t>
                      </a:r>
                    </a:p>
                  </a:txBody>
                  <a:tcPr/>
                </a:tc>
                <a:tc>
                  <a:txBody>
                    <a:bodyPr/>
                    <a:lstStyle/>
                    <a:p>
                      <a:r>
                        <a:rPr lang="es-ES_tradnl" sz="1600" dirty="0"/>
                        <a:t>62.6</a:t>
                      </a:r>
                    </a:p>
                  </a:txBody>
                  <a:tcPr/>
                </a:tc>
                <a:tc>
                  <a:txBody>
                    <a:bodyPr/>
                    <a:lstStyle/>
                    <a:p>
                      <a:r>
                        <a:rPr lang="es-ES_tradnl" sz="1600" dirty="0"/>
                        <a:t>0.66</a:t>
                      </a:r>
                    </a:p>
                  </a:txBody>
                  <a:tcPr/>
                </a:tc>
                <a:tc>
                  <a:txBody>
                    <a:bodyPr/>
                    <a:lstStyle/>
                    <a:p>
                      <a:r>
                        <a:rPr lang="es-ES_tradnl" sz="1600" dirty="0"/>
                        <a:t>10.1</a:t>
                      </a:r>
                    </a:p>
                  </a:txBody>
                  <a:tcPr/>
                </a:tc>
                <a:extLst>
                  <a:ext uri="{0D108BD9-81ED-4DB2-BD59-A6C34878D82A}">
                    <a16:rowId xmlns:a16="http://schemas.microsoft.com/office/drawing/2014/main" val="10001"/>
                  </a:ext>
                </a:extLst>
              </a:tr>
              <a:tr h="381233">
                <a:tc>
                  <a:txBody>
                    <a:bodyPr/>
                    <a:lstStyle/>
                    <a:p>
                      <a:r>
                        <a:rPr lang="es-ES_tradnl" sz="1600" dirty="0" err="1"/>
                        <a:t>none</a:t>
                      </a:r>
                      <a:r>
                        <a:rPr lang="es-ES_tradnl" sz="1600" dirty="0"/>
                        <a:t>,</a:t>
                      </a:r>
                      <a:r>
                        <a:rPr lang="es-ES_tradnl" sz="1600" baseline="0" dirty="0"/>
                        <a:t> </a:t>
                      </a:r>
                      <a:r>
                        <a:rPr lang="es-ES_tradnl" sz="1600" i="1" baseline="0" dirty="0"/>
                        <a:t>cuando</a:t>
                      </a:r>
                      <a:r>
                        <a:rPr lang="es-ES_tradnl" sz="1600" baseline="0" dirty="0"/>
                        <a:t>/</a:t>
                      </a:r>
                      <a:r>
                        <a:rPr lang="es-ES_tradnl" sz="1600" i="1" baseline="0" dirty="0"/>
                        <a:t>mientras</a:t>
                      </a:r>
                      <a:endParaRPr lang="es-ES_tradnl" sz="1600" i="1" dirty="0"/>
                    </a:p>
                  </a:txBody>
                  <a:tcPr/>
                </a:tc>
                <a:tc>
                  <a:txBody>
                    <a:bodyPr/>
                    <a:lstStyle/>
                    <a:p>
                      <a:r>
                        <a:rPr lang="es-ES_tradnl" sz="1600" dirty="0"/>
                        <a:t>417</a:t>
                      </a:r>
                    </a:p>
                  </a:txBody>
                  <a:tcPr/>
                </a:tc>
                <a:tc>
                  <a:txBody>
                    <a:bodyPr/>
                    <a:lstStyle/>
                    <a:p>
                      <a:r>
                        <a:rPr lang="es-ES_tradnl" sz="1600" dirty="0"/>
                        <a:t>49.8</a:t>
                      </a:r>
                    </a:p>
                  </a:txBody>
                  <a:tcPr/>
                </a:tc>
                <a:tc>
                  <a:txBody>
                    <a:bodyPr/>
                    <a:lstStyle/>
                    <a:p>
                      <a:r>
                        <a:rPr lang="es-ES_tradnl" sz="1600" dirty="0"/>
                        <a:t>0.51</a:t>
                      </a:r>
                    </a:p>
                  </a:txBody>
                  <a:tcPr/>
                </a:tc>
                <a:tc>
                  <a:txBody>
                    <a:bodyPr/>
                    <a:lstStyle/>
                    <a:p>
                      <a:r>
                        <a:rPr lang="es-ES_tradnl" sz="1600" dirty="0"/>
                        <a:t>78.8</a:t>
                      </a:r>
                    </a:p>
                  </a:txBody>
                  <a:tcPr/>
                </a:tc>
                <a:extLst>
                  <a:ext uri="{0D108BD9-81ED-4DB2-BD59-A6C34878D82A}">
                    <a16:rowId xmlns:a16="http://schemas.microsoft.com/office/drawing/2014/main" val="10002"/>
                  </a:ext>
                </a:extLst>
              </a:tr>
              <a:tr h="340770">
                <a:tc>
                  <a:txBody>
                    <a:bodyPr/>
                    <a:lstStyle/>
                    <a:p>
                      <a:r>
                        <a:rPr lang="es-ES_tradnl" sz="1600" dirty="0"/>
                        <a:t>non-</a:t>
                      </a:r>
                      <a:r>
                        <a:rPr lang="es-ES_tradnl" sz="1600" dirty="0" err="1"/>
                        <a:t>specific</a:t>
                      </a:r>
                      <a:r>
                        <a:rPr lang="es-ES_tradnl" sz="1600" dirty="0"/>
                        <a:t>, </a:t>
                      </a:r>
                      <a:r>
                        <a:rPr lang="es-ES_tradnl" sz="1600" dirty="0" err="1"/>
                        <a:t>frequency</a:t>
                      </a:r>
                      <a:endParaRPr lang="es-ES_tradnl" sz="1600" dirty="0"/>
                    </a:p>
                  </a:txBody>
                  <a:tcPr/>
                </a:tc>
                <a:tc>
                  <a:txBody>
                    <a:bodyPr/>
                    <a:lstStyle/>
                    <a:p>
                      <a:r>
                        <a:rPr lang="es-ES_tradnl" sz="1600" dirty="0"/>
                        <a:t>12</a:t>
                      </a:r>
                    </a:p>
                  </a:txBody>
                  <a:tcPr/>
                </a:tc>
                <a:tc>
                  <a:txBody>
                    <a:bodyPr/>
                    <a:lstStyle/>
                    <a:p>
                      <a:r>
                        <a:rPr lang="es-ES_tradnl" sz="1600" dirty="0"/>
                        <a:t>30</a:t>
                      </a:r>
                    </a:p>
                  </a:txBody>
                  <a:tcPr/>
                </a:tc>
                <a:tc>
                  <a:txBody>
                    <a:bodyPr/>
                    <a:lstStyle/>
                    <a:p>
                      <a:r>
                        <a:rPr lang="es-ES_tradnl" sz="1600" dirty="0"/>
                        <a:t>0.33</a:t>
                      </a:r>
                    </a:p>
                  </a:txBody>
                  <a:tcPr/>
                </a:tc>
                <a:tc>
                  <a:txBody>
                    <a:bodyPr/>
                    <a:lstStyle/>
                    <a:p>
                      <a:r>
                        <a:rPr lang="es-ES_tradnl" sz="1600" dirty="0"/>
                        <a:t>3.8</a:t>
                      </a:r>
                    </a:p>
                  </a:txBody>
                  <a:tcPr/>
                </a:tc>
                <a:extLst>
                  <a:ext uri="{0D108BD9-81ED-4DB2-BD59-A6C34878D82A}">
                    <a16:rowId xmlns:a16="http://schemas.microsoft.com/office/drawing/2014/main" val="10003"/>
                  </a:ext>
                </a:extLst>
              </a:tr>
              <a:tr h="604092">
                <a:tc>
                  <a:txBody>
                    <a:bodyPr/>
                    <a:lstStyle/>
                    <a:p>
                      <a:r>
                        <a:rPr lang="es-ES_tradnl" sz="1600" dirty="0" err="1"/>
                        <a:t>specific</a:t>
                      </a:r>
                      <a:r>
                        <a:rPr lang="es-ES_tradnl" sz="1600" dirty="0"/>
                        <a:t>,</a:t>
                      </a:r>
                      <a:r>
                        <a:rPr lang="es-ES_tradnl" sz="1600" baseline="0" dirty="0"/>
                        <a:t> </a:t>
                      </a:r>
                      <a:r>
                        <a:rPr lang="es-ES_tradnl" sz="1600" baseline="0" dirty="0" err="1"/>
                        <a:t>proximate</a:t>
                      </a:r>
                      <a:r>
                        <a:rPr lang="es-ES_tradnl" sz="1600" baseline="0" dirty="0"/>
                        <a:t>, </a:t>
                      </a:r>
                      <a:r>
                        <a:rPr lang="es-ES_tradnl" sz="1600" baseline="0" dirty="0" err="1"/>
                        <a:t>hodiernal</a:t>
                      </a:r>
                      <a:r>
                        <a:rPr lang="es-ES_tradnl" sz="1600" baseline="0" dirty="0"/>
                        <a:t>, </a:t>
                      </a:r>
                      <a:r>
                        <a:rPr lang="es-ES_tradnl" sz="1600" baseline="0" dirty="0" err="1"/>
                        <a:t>connective</a:t>
                      </a:r>
                      <a:endParaRPr lang="es-ES_tradnl" sz="1600" dirty="0"/>
                    </a:p>
                  </a:txBody>
                  <a:tcPr/>
                </a:tc>
                <a:tc>
                  <a:txBody>
                    <a:bodyPr/>
                    <a:lstStyle/>
                    <a:p>
                      <a:r>
                        <a:rPr lang="es-ES_tradnl" sz="1600" dirty="0"/>
                        <a:t>14</a:t>
                      </a:r>
                    </a:p>
                  </a:txBody>
                  <a:tcPr/>
                </a:tc>
                <a:tc>
                  <a:txBody>
                    <a:bodyPr/>
                    <a:lstStyle/>
                    <a:p>
                      <a:r>
                        <a:rPr lang="es-ES_tradnl" sz="1600" dirty="0"/>
                        <a:t>17.9</a:t>
                      </a:r>
                    </a:p>
                  </a:txBody>
                  <a:tcPr/>
                </a:tc>
                <a:tc>
                  <a:txBody>
                    <a:bodyPr/>
                    <a:lstStyle/>
                    <a:p>
                      <a:r>
                        <a:rPr lang="es-ES_tradnl" sz="1600" dirty="0"/>
                        <a:t>0.26</a:t>
                      </a:r>
                    </a:p>
                  </a:txBody>
                  <a:tcPr/>
                </a:tc>
                <a:tc>
                  <a:txBody>
                    <a:bodyPr/>
                    <a:lstStyle/>
                    <a:p>
                      <a:r>
                        <a:rPr lang="es-ES_tradnl" sz="1600" dirty="0"/>
                        <a:t>7.3</a:t>
                      </a:r>
                    </a:p>
                  </a:txBody>
                  <a:tcPr/>
                </a:tc>
                <a:extLst>
                  <a:ext uri="{0D108BD9-81ED-4DB2-BD59-A6C34878D82A}">
                    <a16:rowId xmlns:a16="http://schemas.microsoft.com/office/drawing/2014/main" val="10004"/>
                  </a:ext>
                </a:extLst>
              </a:tr>
              <a:tr h="371750">
                <a:tc>
                  <a:txBody>
                    <a:bodyPr/>
                    <a:lstStyle/>
                    <a:p>
                      <a:r>
                        <a:rPr lang="es-ES_tradnl" sz="1600" i="1" dirty="0" err="1"/>
                        <a:t>Range</a:t>
                      </a:r>
                      <a:endParaRPr lang="es-ES_tradnl" sz="1600" i="1" dirty="0"/>
                    </a:p>
                  </a:txBody>
                  <a:tcPr/>
                </a:tc>
                <a:tc>
                  <a:txBody>
                    <a:bodyPr/>
                    <a:lstStyle/>
                    <a:p>
                      <a:endParaRPr lang="es-ES_tradnl" sz="1600" dirty="0"/>
                    </a:p>
                  </a:txBody>
                  <a:tcPr/>
                </a:tc>
                <a:tc>
                  <a:txBody>
                    <a:bodyPr/>
                    <a:lstStyle/>
                    <a:p>
                      <a:endParaRPr lang="es-ES_tradnl" sz="1600" dirty="0"/>
                    </a:p>
                  </a:txBody>
                  <a:tcPr/>
                </a:tc>
                <a:tc>
                  <a:txBody>
                    <a:bodyPr/>
                    <a:lstStyle/>
                    <a:p>
                      <a:r>
                        <a:rPr lang="es-ES_tradnl" sz="1600" dirty="0"/>
                        <a:t>40</a:t>
                      </a:r>
                    </a:p>
                  </a:txBody>
                  <a:tcPr/>
                </a:tc>
                <a:tc>
                  <a:txBody>
                    <a:bodyPr/>
                    <a:lstStyle/>
                    <a:p>
                      <a:endParaRPr lang="es-ES_tradnl" sz="1600" dirty="0"/>
                    </a:p>
                  </a:txBody>
                  <a:tcPr/>
                </a:tc>
                <a:extLst>
                  <a:ext uri="{0D108BD9-81ED-4DB2-BD59-A6C34878D82A}">
                    <a16:rowId xmlns:a16="http://schemas.microsoft.com/office/drawing/2014/main" val="10005"/>
                  </a:ext>
                </a:extLst>
              </a:tr>
            </a:tbl>
          </a:graphicData>
        </a:graphic>
      </p:graphicFrame>
      <p:sp>
        <p:nvSpPr>
          <p:cNvPr id="8" name="TextBox 7"/>
          <p:cNvSpPr txBox="1"/>
          <p:nvPr/>
        </p:nvSpPr>
        <p:spPr>
          <a:xfrm>
            <a:off x="792162" y="1929000"/>
            <a:ext cx="7793150" cy="461665"/>
          </a:xfrm>
          <a:prstGeom prst="rect">
            <a:avLst/>
          </a:prstGeom>
          <a:noFill/>
        </p:spPr>
        <p:txBody>
          <a:bodyPr wrap="square" rtlCol="0">
            <a:spAutoFit/>
          </a:bodyPr>
          <a:lstStyle/>
          <a:p>
            <a:pPr>
              <a:buClr>
                <a:schemeClr val="bg2"/>
              </a:buClr>
              <a:buFont typeface="Arial"/>
              <a:buChar char="•"/>
            </a:pPr>
            <a:r>
              <a:rPr lang="es-ES_tradnl" sz="2400" dirty="0"/>
              <a:t>   Factor </a:t>
            </a:r>
            <a:r>
              <a:rPr lang="es-ES_tradnl" sz="2400" dirty="0" err="1"/>
              <a:t>group</a:t>
            </a:r>
            <a:r>
              <a:rPr lang="es-ES_tradnl" sz="2400" dirty="0"/>
              <a:t> </a:t>
            </a:r>
            <a:r>
              <a:rPr lang="es-ES_tradnl" sz="2400" dirty="0" err="1"/>
              <a:t>with</a:t>
            </a:r>
            <a:r>
              <a:rPr lang="es-ES_tradnl" sz="2400" dirty="0"/>
              <a:t> </a:t>
            </a:r>
            <a:r>
              <a:rPr lang="es-ES_tradnl" sz="2400" dirty="0" err="1"/>
              <a:t>the</a:t>
            </a:r>
            <a:r>
              <a:rPr lang="es-ES_tradnl" sz="2400" dirty="0"/>
              <a:t> 3rd </a:t>
            </a:r>
            <a:r>
              <a:rPr lang="es-ES_tradnl" sz="2400" dirty="0" err="1"/>
              <a:t>highest</a:t>
            </a:r>
            <a:r>
              <a:rPr lang="es-ES_tradnl" sz="2400" dirty="0"/>
              <a:t> </a:t>
            </a:r>
            <a:r>
              <a:rPr lang="es-ES_tradnl" sz="2400" dirty="0" err="1"/>
              <a:t>magnitude</a:t>
            </a:r>
            <a:r>
              <a:rPr lang="es-ES_tradnl" sz="2400" dirty="0"/>
              <a:t> </a:t>
            </a:r>
            <a:r>
              <a:rPr lang="es-ES_tradnl" sz="2400" dirty="0" err="1"/>
              <a:t>of</a:t>
            </a:r>
            <a:r>
              <a:rPr lang="es-ES_tradnl" sz="2400" dirty="0"/>
              <a:t> </a:t>
            </a:r>
            <a:r>
              <a:rPr lang="es-ES_tradnl" sz="2400" dirty="0" err="1"/>
              <a:t>effect</a:t>
            </a:r>
            <a:r>
              <a:rPr lang="es-ES_tradnl" sz="24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The</a:t>
            </a:r>
            <a:r>
              <a:rPr lang="es-ES_tradnl" dirty="0"/>
              <a:t> </a:t>
            </a:r>
            <a:r>
              <a:rPr lang="es-ES_tradnl" dirty="0" err="1"/>
              <a:t>perfect</a:t>
            </a:r>
            <a:endParaRPr lang="es-ES_tradnl" dirty="0"/>
          </a:p>
        </p:txBody>
      </p:sp>
      <p:sp>
        <p:nvSpPr>
          <p:cNvPr id="3" name="Content Placeholder 2"/>
          <p:cNvSpPr>
            <a:spLocks noGrp="1"/>
          </p:cNvSpPr>
          <p:nvPr>
            <p:ph idx="1"/>
          </p:nvPr>
        </p:nvSpPr>
        <p:spPr/>
        <p:txBody>
          <a:bodyPr>
            <a:normAutofit/>
          </a:bodyPr>
          <a:lstStyle/>
          <a:p>
            <a:r>
              <a:rPr lang="en-US" dirty="0"/>
              <a:t>The defining characteristic of the perfect cross-linguistically is current or present relevance of a</a:t>
            </a:r>
            <a:r>
              <a:rPr lang="es-ES_tradnl" dirty="0"/>
              <a:t> </a:t>
            </a:r>
            <a:r>
              <a:rPr lang="en-US" dirty="0"/>
              <a:t>past situation (</a:t>
            </a:r>
            <a:r>
              <a:rPr lang="en-US" dirty="0" err="1"/>
              <a:t>Bybee</a:t>
            </a:r>
            <a:r>
              <a:rPr lang="en-US" dirty="0"/>
              <a:t> et al. 1994: 61; </a:t>
            </a:r>
            <a:r>
              <a:rPr lang="en-US" dirty="0" err="1"/>
              <a:t>Comrie</a:t>
            </a:r>
            <a:r>
              <a:rPr lang="en-US" dirty="0"/>
              <a:t> 1976: 52; Dahl 1985: 134; </a:t>
            </a:r>
            <a:r>
              <a:rPr lang="en-US" dirty="0" err="1"/>
              <a:t>Lindstedt</a:t>
            </a:r>
            <a:r>
              <a:rPr lang="en-US" dirty="0"/>
              <a:t> 2000: 366). </a:t>
            </a:r>
            <a:endParaRPr lang="es-ES_tradnl" dirty="0"/>
          </a:p>
          <a:p>
            <a:r>
              <a:rPr lang="en-US" dirty="0" err="1"/>
              <a:t>Comrie</a:t>
            </a:r>
            <a:r>
              <a:rPr lang="en-US" dirty="0"/>
              <a:t> (1976: 56-61) identifies four cross-linguistic types of perfects, which Dahl (1985: 132) later contends are better described as four prototypical uses of the perfect.</a:t>
            </a:r>
            <a:endParaRPr lang="es-ES_tradnl" dirty="0"/>
          </a:p>
          <a:p>
            <a:endParaRPr lang="es-ES_tradn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Grammatical person</a:t>
            </a:r>
            <a:endParaRPr lang="es-ES_tradnl" dirty="0"/>
          </a:p>
        </p:txBody>
      </p:sp>
      <p:sp>
        <p:nvSpPr>
          <p:cNvPr id="3" name="Content Placeholder 2"/>
          <p:cNvSpPr>
            <a:spLocks noGrp="1"/>
          </p:cNvSpPr>
          <p:nvPr>
            <p:ph idx="1"/>
          </p:nvPr>
        </p:nvSpPr>
        <p:spPr/>
        <p:txBody>
          <a:bodyPr/>
          <a:lstStyle/>
          <a:p>
            <a:pPr>
              <a:spcBef>
                <a:spcPts val="1200"/>
              </a:spcBef>
            </a:pPr>
            <a:r>
              <a:rPr lang="en-US" sz="2400" dirty="0"/>
              <a:t>Factor group with the 5th highest magnitude of effect</a:t>
            </a:r>
          </a:p>
          <a:p>
            <a:pPr>
              <a:spcBef>
                <a:spcPts val="1200"/>
              </a:spcBef>
              <a:buNone/>
            </a:pPr>
            <a:endParaRPr lang="en-US" sz="2400" dirty="0"/>
          </a:p>
          <a:p>
            <a:endParaRPr lang="es-ES_tradnl" dirty="0"/>
          </a:p>
        </p:txBody>
      </p:sp>
      <p:graphicFrame>
        <p:nvGraphicFramePr>
          <p:cNvPr id="4" name="Table 3"/>
          <p:cNvGraphicFramePr>
            <a:graphicFrameLocks noGrp="1"/>
          </p:cNvGraphicFramePr>
          <p:nvPr/>
        </p:nvGraphicFramePr>
        <p:xfrm>
          <a:off x="1228897" y="2539851"/>
          <a:ext cx="7134052" cy="3727887"/>
        </p:xfrm>
        <a:graphic>
          <a:graphicData uri="http://schemas.openxmlformats.org/drawingml/2006/table">
            <a:tbl>
              <a:tblPr firstRow="1" bandRow="1">
                <a:tableStyleId>{5C22544A-7EE6-4342-B048-85BDC9FD1C3A}</a:tableStyleId>
              </a:tblPr>
              <a:tblGrid>
                <a:gridCol w="1971970">
                  <a:extLst>
                    <a:ext uri="{9D8B030D-6E8A-4147-A177-3AD203B41FA5}">
                      <a16:colId xmlns:a16="http://schemas.microsoft.com/office/drawing/2014/main" val="20000"/>
                    </a:ext>
                  </a:extLst>
                </a:gridCol>
                <a:gridCol w="831805">
                  <a:extLst>
                    <a:ext uri="{9D8B030D-6E8A-4147-A177-3AD203B41FA5}">
                      <a16:colId xmlns:a16="http://schemas.microsoft.com/office/drawing/2014/main" val="20001"/>
                    </a:ext>
                  </a:extLst>
                </a:gridCol>
                <a:gridCol w="1467891">
                  <a:extLst>
                    <a:ext uri="{9D8B030D-6E8A-4147-A177-3AD203B41FA5}">
                      <a16:colId xmlns:a16="http://schemas.microsoft.com/office/drawing/2014/main" val="20002"/>
                    </a:ext>
                  </a:extLst>
                </a:gridCol>
                <a:gridCol w="1443425">
                  <a:extLst>
                    <a:ext uri="{9D8B030D-6E8A-4147-A177-3AD203B41FA5}">
                      <a16:colId xmlns:a16="http://schemas.microsoft.com/office/drawing/2014/main" val="20003"/>
                    </a:ext>
                  </a:extLst>
                </a:gridCol>
                <a:gridCol w="1418961">
                  <a:extLst>
                    <a:ext uri="{9D8B030D-6E8A-4147-A177-3AD203B41FA5}">
                      <a16:colId xmlns:a16="http://schemas.microsoft.com/office/drawing/2014/main" val="20004"/>
                    </a:ext>
                  </a:extLst>
                </a:gridCol>
              </a:tblGrid>
              <a:tr h="299534">
                <a:tc>
                  <a:txBody>
                    <a:bodyPr/>
                    <a:lstStyle/>
                    <a:p>
                      <a:r>
                        <a:rPr lang="en-US" dirty="0"/>
                        <a:t>Grammatical person</a:t>
                      </a:r>
                    </a:p>
                  </a:txBody>
                  <a:tcPr/>
                </a:tc>
                <a:tc>
                  <a:txBody>
                    <a:bodyPr/>
                    <a:lstStyle/>
                    <a:p>
                      <a:r>
                        <a:rPr lang="en-US" dirty="0"/>
                        <a:t>N</a:t>
                      </a:r>
                    </a:p>
                  </a:txBody>
                  <a:tcPr/>
                </a:tc>
                <a:tc>
                  <a:txBody>
                    <a:bodyPr/>
                    <a:lstStyle/>
                    <a:p>
                      <a:r>
                        <a:rPr lang="en-US" dirty="0"/>
                        <a:t>% </a:t>
                      </a:r>
                      <a:r>
                        <a:rPr lang="en-US" i="1" dirty="0" err="1"/>
                        <a:t>Tener</a:t>
                      </a:r>
                      <a:endParaRPr lang="en-US" dirty="0"/>
                    </a:p>
                  </a:txBody>
                  <a:tcPr/>
                </a:tc>
                <a:tc>
                  <a:txBody>
                    <a:bodyPr/>
                    <a:lstStyle/>
                    <a:p>
                      <a:r>
                        <a:rPr lang="en-US" dirty="0"/>
                        <a:t>Weight</a:t>
                      </a:r>
                    </a:p>
                  </a:txBody>
                  <a:tcPr/>
                </a:tc>
                <a:tc>
                  <a:txBody>
                    <a:bodyPr/>
                    <a:lstStyle/>
                    <a:p>
                      <a:r>
                        <a:rPr lang="en-US" dirty="0"/>
                        <a:t>% Total</a:t>
                      </a:r>
                    </a:p>
                  </a:txBody>
                  <a:tcPr/>
                </a:tc>
                <a:extLst>
                  <a:ext uri="{0D108BD9-81ED-4DB2-BD59-A6C34878D82A}">
                    <a16:rowId xmlns:a16="http://schemas.microsoft.com/office/drawing/2014/main" val="10000"/>
                  </a:ext>
                </a:extLst>
              </a:tr>
              <a:tr h="274572">
                <a:tc>
                  <a:txBody>
                    <a:bodyPr/>
                    <a:lstStyle/>
                    <a:p>
                      <a:r>
                        <a:rPr lang="en-US" sz="1600" dirty="0"/>
                        <a:t>1</a:t>
                      </a:r>
                      <a:r>
                        <a:rPr lang="en-US" sz="1600" baseline="30000" dirty="0"/>
                        <a:t>st</a:t>
                      </a:r>
                      <a:r>
                        <a:rPr lang="en-US" sz="1600" baseline="0" dirty="0"/>
                        <a:t> </a:t>
                      </a:r>
                      <a:r>
                        <a:rPr lang="en-US" sz="1600" baseline="0" dirty="0" err="1"/>
                        <a:t>s</a:t>
                      </a:r>
                      <a:r>
                        <a:rPr lang="en-US" sz="1600" baseline="0" dirty="0"/>
                        <a:t>.</a:t>
                      </a:r>
                      <a:endParaRPr lang="en-US" sz="1600" dirty="0"/>
                    </a:p>
                  </a:txBody>
                  <a:tcPr/>
                </a:tc>
                <a:tc>
                  <a:txBody>
                    <a:bodyPr/>
                    <a:lstStyle/>
                    <a:p>
                      <a:r>
                        <a:rPr lang="en-US" sz="1600" dirty="0"/>
                        <a:t>160</a:t>
                      </a:r>
                    </a:p>
                  </a:txBody>
                  <a:tcPr/>
                </a:tc>
                <a:tc>
                  <a:txBody>
                    <a:bodyPr/>
                    <a:lstStyle/>
                    <a:p>
                      <a:r>
                        <a:rPr lang="en-US" sz="1600" dirty="0"/>
                        <a:t>59.3</a:t>
                      </a:r>
                    </a:p>
                  </a:txBody>
                  <a:tcPr/>
                </a:tc>
                <a:tc>
                  <a:txBody>
                    <a:bodyPr/>
                    <a:lstStyle/>
                    <a:p>
                      <a:r>
                        <a:rPr lang="en-US" sz="1600" dirty="0"/>
                        <a:t>0.60</a:t>
                      </a:r>
                    </a:p>
                  </a:txBody>
                  <a:tcPr/>
                </a:tc>
                <a:tc>
                  <a:txBody>
                    <a:bodyPr/>
                    <a:lstStyle/>
                    <a:p>
                      <a:r>
                        <a:rPr lang="en-US" sz="1600" dirty="0"/>
                        <a:t>25.5</a:t>
                      </a:r>
                    </a:p>
                  </a:txBody>
                  <a:tcPr/>
                </a:tc>
                <a:extLst>
                  <a:ext uri="{0D108BD9-81ED-4DB2-BD59-A6C34878D82A}">
                    <a16:rowId xmlns:a16="http://schemas.microsoft.com/office/drawing/2014/main" val="10001"/>
                  </a:ext>
                </a:extLst>
              </a:tr>
              <a:tr h="274572">
                <a:tc>
                  <a:txBody>
                    <a:bodyPr/>
                    <a:lstStyle/>
                    <a:p>
                      <a:r>
                        <a:rPr lang="en-US" sz="1600" baseline="0" dirty="0"/>
                        <a:t>All 2</a:t>
                      </a:r>
                      <a:r>
                        <a:rPr lang="en-US" sz="1600" baseline="30000" dirty="0"/>
                        <a:t>nd</a:t>
                      </a:r>
                      <a:r>
                        <a:rPr lang="en-US" sz="1600" baseline="0" dirty="0"/>
                        <a:t> persons</a:t>
                      </a:r>
                    </a:p>
                  </a:txBody>
                  <a:tcPr/>
                </a:tc>
                <a:tc>
                  <a:txBody>
                    <a:bodyPr/>
                    <a:lstStyle/>
                    <a:p>
                      <a:r>
                        <a:rPr lang="en-US" sz="1600" dirty="0"/>
                        <a:t>79</a:t>
                      </a:r>
                    </a:p>
                  </a:txBody>
                  <a:tcPr/>
                </a:tc>
                <a:tc>
                  <a:txBody>
                    <a:bodyPr/>
                    <a:lstStyle/>
                    <a:p>
                      <a:r>
                        <a:rPr lang="en-US" sz="1600" dirty="0"/>
                        <a:t>53.4</a:t>
                      </a:r>
                    </a:p>
                  </a:txBody>
                  <a:tcPr/>
                </a:tc>
                <a:tc>
                  <a:txBody>
                    <a:bodyPr/>
                    <a:lstStyle/>
                    <a:p>
                      <a:r>
                        <a:rPr lang="en-US" sz="1600" dirty="0"/>
                        <a:t>0.58</a:t>
                      </a:r>
                    </a:p>
                  </a:txBody>
                  <a:tcPr/>
                </a:tc>
                <a:tc>
                  <a:txBody>
                    <a:bodyPr/>
                    <a:lstStyle/>
                    <a:p>
                      <a:r>
                        <a:rPr lang="en-US" sz="1600" dirty="0"/>
                        <a:t>14.0</a:t>
                      </a:r>
                    </a:p>
                  </a:txBody>
                  <a:tcPr/>
                </a:tc>
                <a:extLst>
                  <a:ext uri="{0D108BD9-81ED-4DB2-BD59-A6C34878D82A}">
                    <a16:rowId xmlns:a16="http://schemas.microsoft.com/office/drawing/2014/main" val="10002"/>
                  </a:ext>
                </a:extLst>
              </a:tr>
              <a:tr h="274572">
                <a:tc>
                  <a:txBody>
                    <a:bodyPr/>
                    <a:lstStyle/>
                    <a:p>
                      <a:r>
                        <a:rPr lang="en-US" sz="1600" dirty="0"/>
                        <a:t>1</a:t>
                      </a:r>
                      <a:r>
                        <a:rPr lang="en-US" sz="1600" baseline="30000" dirty="0"/>
                        <a:t>st</a:t>
                      </a:r>
                      <a:r>
                        <a:rPr lang="en-US" sz="1600" dirty="0"/>
                        <a:t> </a:t>
                      </a:r>
                      <a:r>
                        <a:rPr lang="en-US" sz="1600" dirty="0" err="1"/>
                        <a:t>p</a:t>
                      </a:r>
                      <a:r>
                        <a:rPr lang="en-US" sz="1600" dirty="0"/>
                        <a:t>.</a:t>
                      </a:r>
                    </a:p>
                  </a:txBody>
                  <a:tcPr/>
                </a:tc>
                <a:tc>
                  <a:txBody>
                    <a:bodyPr/>
                    <a:lstStyle/>
                    <a:p>
                      <a:r>
                        <a:rPr lang="en-US" sz="1600" dirty="0"/>
                        <a:t>70</a:t>
                      </a:r>
                    </a:p>
                  </a:txBody>
                  <a:tcPr/>
                </a:tc>
                <a:tc>
                  <a:txBody>
                    <a:bodyPr/>
                    <a:lstStyle/>
                    <a:p>
                      <a:r>
                        <a:rPr lang="en-US" sz="1600" dirty="0"/>
                        <a:t>52.2</a:t>
                      </a:r>
                    </a:p>
                  </a:txBody>
                  <a:tcPr/>
                </a:tc>
                <a:tc>
                  <a:txBody>
                    <a:bodyPr/>
                    <a:lstStyle/>
                    <a:p>
                      <a:r>
                        <a:rPr lang="en-US" sz="1600" dirty="0"/>
                        <a:t>0.57</a:t>
                      </a:r>
                    </a:p>
                  </a:txBody>
                  <a:tcPr/>
                </a:tc>
                <a:tc>
                  <a:txBody>
                    <a:bodyPr/>
                    <a:lstStyle/>
                    <a:p>
                      <a:r>
                        <a:rPr lang="en-US" sz="1600" dirty="0"/>
                        <a:t>12.7</a:t>
                      </a:r>
                    </a:p>
                  </a:txBody>
                  <a:tcPr/>
                </a:tc>
                <a:extLst>
                  <a:ext uri="{0D108BD9-81ED-4DB2-BD59-A6C34878D82A}">
                    <a16:rowId xmlns:a16="http://schemas.microsoft.com/office/drawing/2014/main" val="10003"/>
                  </a:ext>
                </a:extLst>
              </a:tr>
              <a:tr h="673951">
                <a:tc>
                  <a:txBody>
                    <a:bodyPr/>
                    <a:lstStyle/>
                    <a:p>
                      <a:r>
                        <a:rPr lang="en-US" sz="1600" dirty="0"/>
                        <a:t>All </a:t>
                      </a:r>
                      <a:r>
                        <a:rPr lang="en-US" sz="1600" dirty="0" err="1"/>
                        <a:t>inanimates</a:t>
                      </a:r>
                      <a:r>
                        <a:rPr lang="en-US" sz="1600" dirty="0"/>
                        <a:t>,</a:t>
                      </a:r>
                      <a:r>
                        <a:rPr lang="en-US" sz="1600" baseline="0" dirty="0"/>
                        <a:t> official bodies, clause, impersonal </a:t>
                      </a:r>
                      <a:endParaRPr lang="en-US" sz="1600" dirty="0"/>
                    </a:p>
                  </a:txBody>
                  <a:tcPr/>
                </a:tc>
                <a:tc>
                  <a:txBody>
                    <a:bodyPr/>
                    <a:lstStyle/>
                    <a:p>
                      <a:r>
                        <a:rPr lang="en-US" sz="1600" dirty="0"/>
                        <a:t>77</a:t>
                      </a:r>
                    </a:p>
                  </a:txBody>
                  <a:tcPr/>
                </a:tc>
                <a:tc>
                  <a:txBody>
                    <a:bodyPr/>
                    <a:lstStyle/>
                    <a:p>
                      <a:r>
                        <a:rPr lang="en-US" sz="1600" dirty="0"/>
                        <a:t>42.8</a:t>
                      </a:r>
                    </a:p>
                  </a:txBody>
                  <a:tcPr/>
                </a:tc>
                <a:tc>
                  <a:txBody>
                    <a:bodyPr/>
                    <a:lstStyle/>
                    <a:p>
                      <a:r>
                        <a:rPr lang="en-US" sz="1600" dirty="0"/>
                        <a:t>0.46</a:t>
                      </a:r>
                    </a:p>
                  </a:txBody>
                  <a:tcPr/>
                </a:tc>
                <a:tc>
                  <a:txBody>
                    <a:bodyPr/>
                    <a:lstStyle/>
                    <a:p>
                      <a:r>
                        <a:rPr lang="en-US" sz="1600" dirty="0"/>
                        <a:t>17.0</a:t>
                      </a:r>
                    </a:p>
                  </a:txBody>
                  <a:tcPr/>
                </a:tc>
                <a:extLst>
                  <a:ext uri="{0D108BD9-81ED-4DB2-BD59-A6C34878D82A}">
                    <a16:rowId xmlns:a16="http://schemas.microsoft.com/office/drawing/2014/main" val="10004"/>
                  </a:ext>
                </a:extLst>
              </a:tr>
              <a:tr h="344607">
                <a:tc>
                  <a:txBody>
                    <a:bodyPr/>
                    <a:lstStyle/>
                    <a:p>
                      <a:r>
                        <a:rPr lang="en-US" sz="1600" dirty="0"/>
                        <a:t>3</a:t>
                      </a:r>
                      <a:r>
                        <a:rPr lang="en-US" sz="1600" baseline="30000" dirty="0"/>
                        <a:t>rd</a:t>
                      </a:r>
                      <a:r>
                        <a:rPr lang="en-US" sz="1600" baseline="0" dirty="0"/>
                        <a:t> </a:t>
                      </a:r>
                      <a:r>
                        <a:rPr lang="en-US" sz="1600" baseline="0" dirty="0" err="1"/>
                        <a:t>p</a:t>
                      </a:r>
                      <a:r>
                        <a:rPr lang="en-US" sz="1600" baseline="0" dirty="0"/>
                        <a:t>., official people</a:t>
                      </a:r>
                      <a:endParaRPr lang="en-US" sz="1600" dirty="0"/>
                    </a:p>
                  </a:txBody>
                  <a:tcPr/>
                </a:tc>
                <a:tc>
                  <a:txBody>
                    <a:bodyPr/>
                    <a:lstStyle/>
                    <a:p>
                      <a:r>
                        <a:rPr lang="en-US" sz="1600" dirty="0"/>
                        <a:t>36</a:t>
                      </a:r>
                    </a:p>
                  </a:txBody>
                  <a:tcPr/>
                </a:tc>
                <a:tc>
                  <a:txBody>
                    <a:bodyPr/>
                    <a:lstStyle/>
                    <a:p>
                      <a:r>
                        <a:rPr lang="en-US" sz="1600" dirty="0"/>
                        <a:t>41.9</a:t>
                      </a:r>
                    </a:p>
                  </a:txBody>
                  <a:tcPr/>
                </a:tc>
                <a:tc>
                  <a:txBody>
                    <a:bodyPr/>
                    <a:lstStyle/>
                    <a:p>
                      <a:r>
                        <a:rPr lang="en-US" sz="1600" dirty="0"/>
                        <a:t>0.39</a:t>
                      </a:r>
                    </a:p>
                  </a:txBody>
                  <a:tcPr/>
                </a:tc>
                <a:tc>
                  <a:txBody>
                    <a:bodyPr/>
                    <a:lstStyle/>
                    <a:p>
                      <a:r>
                        <a:rPr lang="en-US" sz="1600" dirty="0"/>
                        <a:t>8.1</a:t>
                      </a:r>
                    </a:p>
                  </a:txBody>
                  <a:tcPr/>
                </a:tc>
                <a:extLst>
                  <a:ext uri="{0D108BD9-81ED-4DB2-BD59-A6C34878D82A}">
                    <a16:rowId xmlns:a16="http://schemas.microsoft.com/office/drawing/2014/main" val="10005"/>
                  </a:ext>
                </a:extLst>
              </a:tr>
              <a:tr h="474261">
                <a:tc>
                  <a:txBody>
                    <a:bodyPr/>
                    <a:lstStyle/>
                    <a:p>
                      <a:r>
                        <a:rPr lang="en-US" sz="1600" dirty="0"/>
                        <a:t>3</a:t>
                      </a:r>
                      <a:r>
                        <a:rPr lang="en-US" sz="1600" baseline="30000" dirty="0"/>
                        <a:t>rd</a:t>
                      </a:r>
                      <a:r>
                        <a:rPr lang="en-US" sz="1600" dirty="0"/>
                        <a:t> </a:t>
                      </a:r>
                      <a:r>
                        <a:rPr lang="en-US" sz="1600" dirty="0" err="1"/>
                        <a:t>s</a:t>
                      </a:r>
                      <a:r>
                        <a:rPr lang="en-US" sz="1600" dirty="0"/>
                        <a:t>., official</a:t>
                      </a:r>
                      <a:r>
                        <a:rPr lang="en-US" sz="1600" baseline="0" dirty="0"/>
                        <a:t> person, groups</a:t>
                      </a:r>
                      <a:endParaRPr lang="en-US" sz="1600" dirty="0"/>
                    </a:p>
                  </a:txBody>
                  <a:tcPr/>
                </a:tc>
                <a:tc>
                  <a:txBody>
                    <a:bodyPr/>
                    <a:lstStyle/>
                    <a:p>
                      <a:r>
                        <a:rPr lang="en-US" sz="1600" dirty="0"/>
                        <a:t>86</a:t>
                      </a:r>
                    </a:p>
                  </a:txBody>
                  <a:tcPr/>
                </a:tc>
                <a:tc>
                  <a:txBody>
                    <a:bodyPr/>
                    <a:lstStyle/>
                    <a:p>
                      <a:r>
                        <a:rPr lang="en-US" sz="1600" dirty="0"/>
                        <a:t>35.7</a:t>
                      </a:r>
                    </a:p>
                  </a:txBody>
                  <a:tcPr/>
                </a:tc>
                <a:tc>
                  <a:txBody>
                    <a:bodyPr/>
                    <a:lstStyle/>
                    <a:p>
                      <a:r>
                        <a:rPr lang="en-US" sz="1600" dirty="0"/>
                        <a:t>0.38</a:t>
                      </a:r>
                    </a:p>
                  </a:txBody>
                  <a:tcPr/>
                </a:tc>
                <a:tc>
                  <a:txBody>
                    <a:bodyPr/>
                    <a:lstStyle/>
                    <a:p>
                      <a:r>
                        <a:rPr lang="en-US" sz="1600" dirty="0"/>
                        <a:t>22.8</a:t>
                      </a:r>
                    </a:p>
                  </a:txBody>
                  <a:tcPr/>
                </a:tc>
                <a:extLst>
                  <a:ext uri="{0D108BD9-81ED-4DB2-BD59-A6C34878D82A}">
                    <a16:rowId xmlns:a16="http://schemas.microsoft.com/office/drawing/2014/main" val="10006"/>
                  </a:ext>
                </a:extLst>
              </a:tr>
              <a:tr h="274572">
                <a:tc>
                  <a:txBody>
                    <a:bodyPr/>
                    <a:lstStyle/>
                    <a:p>
                      <a:r>
                        <a:rPr lang="en-US" sz="1600" i="1" dirty="0"/>
                        <a:t>Range</a:t>
                      </a:r>
                    </a:p>
                  </a:txBody>
                  <a:tcPr/>
                </a:tc>
                <a:tc>
                  <a:txBody>
                    <a:bodyPr/>
                    <a:lstStyle/>
                    <a:p>
                      <a:endParaRPr lang="en-US" sz="1600" dirty="0"/>
                    </a:p>
                  </a:txBody>
                  <a:tcPr/>
                </a:tc>
                <a:tc>
                  <a:txBody>
                    <a:bodyPr/>
                    <a:lstStyle/>
                    <a:p>
                      <a:endParaRPr lang="en-US" sz="1600" dirty="0"/>
                    </a:p>
                  </a:txBody>
                  <a:tcPr/>
                </a:tc>
                <a:tc>
                  <a:txBody>
                    <a:bodyPr/>
                    <a:lstStyle/>
                    <a:p>
                      <a:r>
                        <a:rPr lang="en-US" sz="1600" i="1" dirty="0"/>
                        <a:t>22</a:t>
                      </a:r>
                    </a:p>
                  </a:txBody>
                  <a:tcPr/>
                </a:tc>
                <a:tc>
                  <a:txBody>
                    <a:bodyPr/>
                    <a:lstStyle/>
                    <a:p>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Results: Type of DO </a:t>
            </a:r>
            <a:endParaRPr lang="es-ES_tradnl" dirty="0"/>
          </a:p>
        </p:txBody>
      </p:sp>
      <p:graphicFrame>
        <p:nvGraphicFramePr>
          <p:cNvPr id="4" name="Content Placeholder 3"/>
          <p:cNvGraphicFramePr>
            <a:graphicFrameLocks noGrp="1"/>
          </p:cNvGraphicFramePr>
          <p:nvPr>
            <p:ph idx="1"/>
          </p:nvPr>
        </p:nvGraphicFramePr>
        <p:xfrm>
          <a:off x="1398731" y="2957904"/>
          <a:ext cx="6688765" cy="2391559"/>
        </p:xfrm>
        <a:graphic>
          <a:graphicData uri="http://schemas.openxmlformats.org/drawingml/2006/table">
            <a:tbl>
              <a:tblPr firstRow="1" bandRow="1">
                <a:tableStyleId>{5C22544A-7EE6-4342-B048-85BDC9FD1C3A}</a:tableStyleId>
              </a:tblPr>
              <a:tblGrid>
                <a:gridCol w="2232834">
                  <a:extLst>
                    <a:ext uri="{9D8B030D-6E8A-4147-A177-3AD203B41FA5}">
                      <a16:colId xmlns:a16="http://schemas.microsoft.com/office/drawing/2014/main" val="20000"/>
                    </a:ext>
                  </a:extLst>
                </a:gridCol>
                <a:gridCol w="595993">
                  <a:extLst>
                    <a:ext uri="{9D8B030D-6E8A-4147-A177-3AD203B41FA5}">
                      <a16:colId xmlns:a16="http://schemas.microsoft.com/office/drawing/2014/main" val="20001"/>
                    </a:ext>
                  </a:extLst>
                </a:gridCol>
                <a:gridCol w="1324712">
                  <a:extLst>
                    <a:ext uri="{9D8B030D-6E8A-4147-A177-3AD203B41FA5}">
                      <a16:colId xmlns:a16="http://schemas.microsoft.com/office/drawing/2014/main" val="20002"/>
                    </a:ext>
                  </a:extLst>
                </a:gridCol>
                <a:gridCol w="1393232">
                  <a:extLst>
                    <a:ext uri="{9D8B030D-6E8A-4147-A177-3AD203B41FA5}">
                      <a16:colId xmlns:a16="http://schemas.microsoft.com/office/drawing/2014/main" val="20003"/>
                    </a:ext>
                  </a:extLst>
                </a:gridCol>
                <a:gridCol w="1141994">
                  <a:extLst>
                    <a:ext uri="{9D8B030D-6E8A-4147-A177-3AD203B41FA5}">
                      <a16:colId xmlns:a16="http://schemas.microsoft.com/office/drawing/2014/main" val="20004"/>
                    </a:ext>
                  </a:extLst>
                </a:gridCol>
              </a:tblGrid>
              <a:tr h="379879">
                <a:tc>
                  <a:txBody>
                    <a:bodyPr/>
                    <a:lstStyle/>
                    <a:p>
                      <a:r>
                        <a:rPr lang="es-ES_tradnl" dirty="0" err="1"/>
                        <a:t>Type</a:t>
                      </a:r>
                      <a:r>
                        <a:rPr lang="es-ES_tradnl" baseline="0" dirty="0"/>
                        <a:t> </a:t>
                      </a:r>
                      <a:r>
                        <a:rPr lang="es-ES_tradnl" baseline="0" dirty="0" err="1"/>
                        <a:t>of</a:t>
                      </a:r>
                      <a:r>
                        <a:rPr lang="es-ES_tradnl" baseline="0" dirty="0"/>
                        <a:t>  DO</a:t>
                      </a:r>
                      <a:endParaRPr lang="es-ES_tradnl" dirty="0"/>
                    </a:p>
                  </a:txBody>
                  <a:tcPr/>
                </a:tc>
                <a:tc>
                  <a:txBody>
                    <a:bodyPr/>
                    <a:lstStyle/>
                    <a:p>
                      <a:r>
                        <a:rPr lang="es-ES_tradnl" dirty="0"/>
                        <a:t>N</a:t>
                      </a:r>
                    </a:p>
                  </a:txBody>
                  <a:tcPr/>
                </a:tc>
                <a:tc>
                  <a:txBody>
                    <a:bodyPr/>
                    <a:lstStyle/>
                    <a:p>
                      <a:r>
                        <a:rPr lang="es-ES_tradnl" dirty="0"/>
                        <a:t>%Tener</a:t>
                      </a:r>
                    </a:p>
                  </a:txBody>
                  <a:tcPr/>
                </a:tc>
                <a:tc>
                  <a:txBody>
                    <a:bodyPr/>
                    <a:lstStyle/>
                    <a:p>
                      <a:r>
                        <a:rPr lang="es-ES_tradnl" dirty="0" err="1"/>
                        <a:t>Weight</a:t>
                      </a:r>
                      <a:endParaRPr lang="es-ES_tradnl" dirty="0"/>
                    </a:p>
                  </a:txBody>
                  <a:tcPr/>
                </a:tc>
                <a:tc>
                  <a:txBody>
                    <a:bodyPr/>
                    <a:lstStyle/>
                    <a:p>
                      <a:r>
                        <a:rPr lang="es-ES_tradnl" dirty="0"/>
                        <a:t>%Data</a:t>
                      </a:r>
                    </a:p>
                  </a:txBody>
                  <a:tcPr/>
                </a:tc>
                <a:extLst>
                  <a:ext uri="{0D108BD9-81ED-4DB2-BD59-A6C34878D82A}">
                    <a16:rowId xmlns:a16="http://schemas.microsoft.com/office/drawing/2014/main" val="10000"/>
                  </a:ext>
                </a:extLst>
              </a:tr>
              <a:tr h="297257">
                <a:tc>
                  <a:txBody>
                    <a:bodyPr/>
                    <a:lstStyle/>
                    <a:p>
                      <a:r>
                        <a:rPr lang="es-ES_tradnl" sz="1600" dirty="0" err="1"/>
                        <a:t>object</a:t>
                      </a:r>
                      <a:r>
                        <a:rPr lang="es-ES_tradnl" sz="1600" dirty="0"/>
                        <a:t> </a:t>
                      </a:r>
                      <a:r>
                        <a:rPr lang="es-ES_tradnl" sz="1600" dirty="0" err="1"/>
                        <a:t>doubling</a:t>
                      </a:r>
                      <a:r>
                        <a:rPr lang="es-ES_tradnl" sz="1600" dirty="0"/>
                        <a:t>, </a:t>
                      </a:r>
                      <a:r>
                        <a:rPr lang="es-ES_tradnl" sz="1600" i="1" dirty="0"/>
                        <a:t>todo</a:t>
                      </a:r>
                    </a:p>
                  </a:txBody>
                  <a:tcPr/>
                </a:tc>
                <a:tc>
                  <a:txBody>
                    <a:bodyPr/>
                    <a:lstStyle/>
                    <a:p>
                      <a:r>
                        <a:rPr lang="es-ES_tradnl" sz="1600" dirty="0"/>
                        <a:t>62</a:t>
                      </a:r>
                    </a:p>
                  </a:txBody>
                  <a:tcPr/>
                </a:tc>
                <a:tc>
                  <a:txBody>
                    <a:bodyPr/>
                    <a:lstStyle/>
                    <a:p>
                      <a:r>
                        <a:rPr lang="es-ES_tradnl" sz="1600" dirty="0"/>
                        <a:t>65.3</a:t>
                      </a:r>
                    </a:p>
                  </a:txBody>
                  <a:tcPr/>
                </a:tc>
                <a:tc>
                  <a:txBody>
                    <a:bodyPr/>
                    <a:lstStyle/>
                    <a:p>
                      <a:r>
                        <a:rPr lang="es-ES_tradnl" sz="1600" dirty="0"/>
                        <a:t>0.75</a:t>
                      </a:r>
                    </a:p>
                  </a:txBody>
                  <a:tcPr/>
                </a:tc>
                <a:tc>
                  <a:txBody>
                    <a:bodyPr/>
                    <a:lstStyle/>
                    <a:p>
                      <a:r>
                        <a:rPr lang="es-ES_tradnl" sz="1600" dirty="0"/>
                        <a:t>8.9</a:t>
                      </a:r>
                    </a:p>
                  </a:txBody>
                  <a:tcPr/>
                </a:tc>
                <a:extLst>
                  <a:ext uri="{0D108BD9-81ED-4DB2-BD59-A6C34878D82A}">
                    <a16:rowId xmlns:a16="http://schemas.microsoft.com/office/drawing/2014/main" val="10001"/>
                  </a:ext>
                </a:extLst>
              </a:tr>
              <a:tr h="323551">
                <a:tc>
                  <a:txBody>
                    <a:bodyPr/>
                    <a:lstStyle/>
                    <a:p>
                      <a:r>
                        <a:rPr lang="es-ES_tradnl" sz="1600" dirty="0" err="1"/>
                        <a:t>clitics</a:t>
                      </a:r>
                      <a:endParaRPr lang="es-ES_tradnl" sz="1600" dirty="0"/>
                    </a:p>
                  </a:txBody>
                  <a:tcPr/>
                </a:tc>
                <a:tc>
                  <a:txBody>
                    <a:bodyPr/>
                    <a:lstStyle/>
                    <a:p>
                      <a:r>
                        <a:rPr lang="es-ES_tradnl" sz="1600" dirty="0"/>
                        <a:t>139</a:t>
                      </a:r>
                    </a:p>
                  </a:txBody>
                  <a:tcPr/>
                </a:tc>
                <a:tc>
                  <a:txBody>
                    <a:bodyPr/>
                    <a:lstStyle/>
                    <a:p>
                      <a:r>
                        <a:rPr lang="es-ES_tradnl" sz="1600" dirty="0"/>
                        <a:t>61</a:t>
                      </a:r>
                    </a:p>
                  </a:txBody>
                  <a:tcPr/>
                </a:tc>
                <a:tc>
                  <a:txBody>
                    <a:bodyPr/>
                    <a:lstStyle/>
                    <a:p>
                      <a:r>
                        <a:rPr lang="es-ES_tradnl" sz="1600" dirty="0"/>
                        <a:t>0.67</a:t>
                      </a:r>
                    </a:p>
                  </a:txBody>
                  <a:tcPr/>
                </a:tc>
                <a:tc>
                  <a:txBody>
                    <a:bodyPr/>
                    <a:lstStyle/>
                    <a:p>
                      <a:r>
                        <a:rPr lang="es-ES_tradnl" sz="1600" dirty="0"/>
                        <a:t>21.5</a:t>
                      </a:r>
                    </a:p>
                  </a:txBody>
                  <a:tcPr/>
                </a:tc>
                <a:extLst>
                  <a:ext uri="{0D108BD9-81ED-4DB2-BD59-A6C34878D82A}">
                    <a16:rowId xmlns:a16="http://schemas.microsoft.com/office/drawing/2014/main" val="10002"/>
                  </a:ext>
                </a:extLst>
              </a:tr>
              <a:tr h="310755">
                <a:tc>
                  <a:txBody>
                    <a:bodyPr/>
                    <a:lstStyle/>
                    <a:p>
                      <a:r>
                        <a:rPr lang="es-ES_tradnl" sz="1600" dirty="0"/>
                        <a:t>full NP, </a:t>
                      </a:r>
                      <a:r>
                        <a:rPr lang="es-ES_tradnl" sz="1600" dirty="0" err="1"/>
                        <a:t>pronoun</a:t>
                      </a:r>
                      <a:endParaRPr lang="es-ES_tradnl" sz="1600" dirty="0"/>
                    </a:p>
                  </a:txBody>
                  <a:tcPr/>
                </a:tc>
                <a:tc>
                  <a:txBody>
                    <a:bodyPr/>
                    <a:lstStyle/>
                    <a:p>
                      <a:r>
                        <a:rPr lang="es-ES_tradnl" sz="1600" dirty="0"/>
                        <a:t>240</a:t>
                      </a:r>
                    </a:p>
                  </a:txBody>
                  <a:tcPr/>
                </a:tc>
                <a:tc>
                  <a:txBody>
                    <a:bodyPr/>
                    <a:lstStyle/>
                    <a:p>
                      <a:r>
                        <a:rPr lang="es-ES_tradnl" sz="1600" dirty="0"/>
                        <a:t>50.6</a:t>
                      </a:r>
                    </a:p>
                  </a:txBody>
                  <a:tcPr/>
                </a:tc>
                <a:tc>
                  <a:txBody>
                    <a:bodyPr/>
                    <a:lstStyle/>
                    <a:p>
                      <a:r>
                        <a:rPr lang="es-ES_tradnl" sz="1600" dirty="0"/>
                        <a:t>0.58</a:t>
                      </a:r>
                    </a:p>
                  </a:txBody>
                  <a:tcPr/>
                </a:tc>
                <a:tc>
                  <a:txBody>
                    <a:bodyPr/>
                    <a:lstStyle/>
                    <a:p>
                      <a:r>
                        <a:rPr lang="es-ES_tradnl" sz="1600" dirty="0"/>
                        <a:t>44.6</a:t>
                      </a:r>
                    </a:p>
                  </a:txBody>
                  <a:tcPr/>
                </a:tc>
                <a:extLst>
                  <a:ext uri="{0D108BD9-81ED-4DB2-BD59-A6C34878D82A}">
                    <a16:rowId xmlns:a16="http://schemas.microsoft.com/office/drawing/2014/main" val="10003"/>
                  </a:ext>
                </a:extLst>
              </a:tr>
              <a:tr h="327958">
                <a:tc>
                  <a:txBody>
                    <a:bodyPr/>
                    <a:lstStyle/>
                    <a:p>
                      <a:r>
                        <a:rPr lang="es-ES_tradnl" sz="1600" dirty="0" err="1"/>
                        <a:t>infinitive</a:t>
                      </a:r>
                      <a:r>
                        <a:rPr lang="es-ES_tradnl" sz="1600" dirty="0"/>
                        <a:t>, </a:t>
                      </a:r>
                      <a:r>
                        <a:rPr lang="es-ES_tradnl" sz="1600" i="1" dirty="0"/>
                        <a:t>que</a:t>
                      </a:r>
                      <a:r>
                        <a:rPr lang="es-ES_tradnl" sz="1600" dirty="0"/>
                        <a:t> </a:t>
                      </a:r>
                      <a:r>
                        <a:rPr lang="es-ES_tradnl" sz="1600" dirty="0" err="1"/>
                        <a:t>clause</a:t>
                      </a:r>
                      <a:endParaRPr lang="es-ES_tradnl" sz="1600" dirty="0"/>
                    </a:p>
                  </a:txBody>
                  <a:tcPr/>
                </a:tc>
                <a:tc>
                  <a:txBody>
                    <a:bodyPr/>
                    <a:lstStyle/>
                    <a:p>
                      <a:r>
                        <a:rPr lang="es-ES_tradnl" sz="1600" dirty="0"/>
                        <a:t>52</a:t>
                      </a:r>
                    </a:p>
                  </a:txBody>
                  <a:tcPr/>
                </a:tc>
                <a:tc>
                  <a:txBody>
                    <a:bodyPr/>
                    <a:lstStyle/>
                    <a:p>
                      <a:r>
                        <a:rPr lang="es-ES_tradnl" sz="1600" dirty="0"/>
                        <a:t>43.7</a:t>
                      </a:r>
                    </a:p>
                  </a:txBody>
                  <a:tcPr/>
                </a:tc>
                <a:tc>
                  <a:txBody>
                    <a:bodyPr/>
                    <a:lstStyle/>
                    <a:p>
                      <a:r>
                        <a:rPr lang="es-ES_tradnl" sz="1600" dirty="0"/>
                        <a:t>0.32</a:t>
                      </a:r>
                    </a:p>
                  </a:txBody>
                  <a:tcPr/>
                </a:tc>
                <a:tc>
                  <a:txBody>
                    <a:bodyPr/>
                    <a:lstStyle/>
                    <a:p>
                      <a:r>
                        <a:rPr lang="es-ES_tradnl" sz="1600" dirty="0"/>
                        <a:t>11.2</a:t>
                      </a:r>
                    </a:p>
                  </a:txBody>
                  <a:tcPr/>
                </a:tc>
                <a:extLst>
                  <a:ext uri="{0D108BD9-81ED-4DB2-BD59-A6C34878D82A}">
                    <a16:rowId xmlns:a16="http://schemas.microsoft.com/office/drawing/2014/main" val="10004"/>
                  </a:ext>
                </a:extLst>
              </a:tr>
              <a:tr h="311660">
                <a:tc>
                  <a:txBody>
                    <a:bodyPr/>
                    <a:lstStyle/>
                    <a:p>
                      <a:r>
                        <a:rPr lang="es-ES_tradnl" sz="1600" dirty="0" err="1"/>
                        <a:t>none</a:t>
                      </a:r>
                      <a:endParaRPr lang="es-ES_tradnl" sz="1600" dirty="0"/>
                    </a:p>
                  </a:txBody>
                  <a:tcPr/>
                </a:tc>
                <a:tc>
                  <a:txBody>
                    <a:bodyPr/>
                    <a:lstStyle/>
                    <a:p>
                      <a:r>
                        <a:rPr lang="es-ES_tradnl" sz="1600" dirty="0"/>
                        <a:t>17</a:t>
                      </a:r>
                    </a:p>
                  </a:txBody>
                  <a:tcPr/>
                </a:tc>
                <a:tc>
                  <a:txBody>
                    <a:bodyPr/>
                    <a:lstStyle/>
                    <a:p>
                      <a:r>
                        <a:rPr lang="es-ES_tradnl" sz="1600" dirty="0"/>
                        <a:t>11.6</a:t>
                      </a:r>
                    </a:p>
                  </a:txBody>
                  <a:tcPr/>
                </a:tc>
                <a:tc>
                  <a:txBody>
                    <a:bodyPr/>
                    <a:lstStyle/>
                    <a:p>
                      <a:r>
                        <a:rPr lang="es-ES_tradnl" sz="1600" dirty="0"/>
                        <a:t>0.10</a:t>
                      </a:r>
                    </a:p>
                  </a:txBody>
                  <a:tcPr/>
                </a:tc>
                <a:tc>
                  <a:txBody>
                    <a:bodyPr/>
                    <a:lstStyle/>
                    <a:p>
                      <a:r>
                        <a:rPr lang="es-ES_tradnl" sz="1600" dirty="0"/>
                        <a:t>13.7</a:t>
                      </a:r>
                    </a:p>
                  </a:txBody>
                  <a:tcPr/>
                </a:tc>
                <a:extLst>
                  <a:ext uri="{0D108BD9-81ED-4DB2-BD59-A6C34878D82A}">
                    <a16:rowId xmlns:a16="http://schemas.microsoft.com/office/drawing/2014/main" val="10005"/>
                  </a:ext>
                </a:extLst>
              </a:tr>
              <a:tr h="311660">
                <a:tc>
                  <a:txBody>
                    <a:bodyPr/>
                    <a:lstStyle/>
                    <a:p>
                      <a:r>
                        <a:rPr lang="es-ES_tradnl" sz="1600" i="1" dirty="0" err="1"/>
                        <a:t>Range</a:t>
                      </a:r>
                      <a:endParaRPr lang="es-ES_tradnl" sz="1600" i="1" dirty="0"/>
                    </a:p>
                  </a:txBody>
                  <a:tcPr/>
                </a:tc>
                <a:tc>
                  <a:txBody>
                    <a:bodyPr/>
                    <a:lstStyle/>
                    <a:p>
                      <a:endParaRPr lang="es-ES_tradnl" sz="1600" dirty="0"/>
                    </a:p>
                  </a:txBody>
                  <a:tcPr/>
                </a:tc>
                <a:tc>
                  <a:txBody>
                    <a:bodyPr/>
                    <a:lstStyle/>
                    <a:p>
                      <a:endParaRPr lang="es-ES_tradnl" sz="1600" dirty="0"/>
                    </a:p>
                  </a:txBody>
                  <a:tcPr/>
                </a:tc>
                <a:tc>
                  <a:txBody>
                    <a:bodyPr/>
                    <a:lstStyle/>
                    <a:p>
                      <a:r>
                        <a:rPr lang="es-ES_tradnl" sz="1600" dirty="0"/>
                        <a:t>65</a:t>
                      </a:r>
                    </a:p>
                  </a:txBody>
                  <a:tcPr/>
                </a:tc>
                <a:tc>
                  <a:txBody>
                    <a:bodyPr/>
                    <a:lstStyle/>
                    <a:p>
                      <a:endParaRPr lang="es-ES_tradnl" sz="1600" dirty="0"/>
                    </a:p>
                  </a:txBody>
                  <a:tcPr/>
                </a:tc>
                <a:extLst>
                  <a:ext uri="{0D108BD9-81ED-4DB2-BD59-A6C34878D82A}">
                    <a16:rowId xmlns:a16="http://schemas.microsoft.com/office/drawing/2014/main" val="10006"/>
                  </a:ext>
                </a:extLst>
              </a:tr>
            </a:tbl>
          </a:graphicData>
        </a:graphic>
      </p:graphicFrame>
      <p:sp>
        <p:nvSpPr>
          <p:cNvPr id="6" name="TextBox 5"/>
          <p:cNvSpPr txBox="1"/>
          <p:nvPr/>
        </p:nvSpPr>
        <p:spPr>
          <a:xfrm>
            <a:off x="792162" y="1977226"/>
            <a:ext cx="7570787" cy="461665"/>
          </a:xfrm>
          <a:prstGeom prst="rect">
            <a:avLst/>
          </a:prstGeom>
          <a:noFill/>
        </p:spPr>
        <p:txBody>
          <a:bodyPr wrap="square" rtlCol="0">
            <a:spAutoFit/>
          </a:bodyPr>
          <a:lstStyle/>
          <a:p>
            <a:pPr>
              <a:buClr>
                <a:schemeClr val="bg2"/>
              </a:buClr>
              <a:buFont typeface="Arial"/>
              <a:buChar char="•"/>
            </a:pPr>
            <a:r>
              <a:rPr lang="es-ES_tradnl" sz="2400" dirty="0"/>
              <a:t>   Factor </a:t>
            </a:r>
            <a:r>
              <a:rPr lang="es-ES_tradnl" sz="2400" dirty="0" err="1"/>
              <a:t>group</a:t>
            </a:r>
            <a:r>
              <a:rPr lang="es-ES_tradnl" sz="2400" dirty="0"/>
              <a:t> </a:t>
            </a:r>
            <a:r>
              <a:rPr lang="es-ES_tradnl" sz="2400" dirty="0" err="1"/>
              <a:t>with</a:t>
            </a:r>
            <a:r>
              <a:rPr lang="es-ES_tradnl" sz="2400" dirty="0"/>
              <a:t> </a:t>
            </a:r>
            <a:r>
              <a:rPr lang="es-ES_tradnl" sz="2400" dirty="0" err="1"/>
              <a:t>the</a:t>
            </a:r>
            <a:r>
              <a:rPr lang="es-ES_tradnl" sz="2400" dirty="0"/>
              <a:t> 2nd </a:t>
            </a:r>
            <a:r>
              <a:rPr lang="es-ES_tradnl" sz="2400" dirty="0" err="1"/>
              <a:t>highest</a:t>
            </a:r>
            <a:r>
              <a:rPr lang="es-ES_tradnl" sz="2400" dirty="0"/>
              <a:t> </a:t>
            </a:r>
            <a:r>
              <a:rPr lang="es-ES_tradnl" sz="2400" dirty="0" err="1"/>
              <a:t>magnitude</a:t>
            </a:r>
            <a:r>
              <a:rPr lang="es-ES_tradnl" sz="2400" dirty="0"/>
              <a:t> </a:t>
            </a:r>
            <a:r>
              <a:rPr lang="es-ES_tradnl" sz="2400" dirty="0" err="1"/>
              <a:t>of</a:t>
            </a:r>
            <a:r>
              <a:rPr lang="es-ES_tradnl" sz="2400" dirty="0"/>
              <a:t> </a:t>
            </a:r>
            <a:r>
              <a:rPr lang="es-ES_tradnl" sz="2400" dirty="0" err="1"/>
              <a:t>effect</a:t>
            </a:r>
            <a:r>
              <a:rPr lang="es-ES_tradnl" sz="2400"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Polarity and Sentence Type</a:t>
            </a:r>
            <a:endParaRPr lang="es-ES_tradnl" dirty="0"/>
          </a:p>
        </p:txBody>
      </p:sp>
      <p:sp>
        <p:nvSpPr>
          <p:cNvPr id="3" name="Content Placeholder 2"/>
          <p:cNvSpPr>
            <a:spLocks noGrp="1"/>
          </p:cNvSpPr>
          <p:nvPr>
            <p:ph idx="1"/>
          </p:nvPr>
        </p:nvSpPr>
        <p:spPr>
          <a:xfrm>
            <a:off x="792162" y="1880776"/>
            <a:ext cx="7570787" cy="4289611"/>
          </a:xfrm>
        </p:spPr>
        <p:txBody>
          <a:bodyPr/>
          <a:lstStyle/>
          <a:p>
            <a:r>
              <a:rPr lang="en-US" sz="2400" dirty="0"/>
              <a:t>Factor group with the least magnitude of effect</a:t>
            </a:r>
          </a:p>
          <a:p>
            <a:endParaRPr lang="es-ES_tradnl" dirty="0"/>
          </a:p>
        </p:txBody>
      </p:sp>
      <p:graphicFrame>
        <p:nvGraphicFramePr>
          <p:cNvPr id="4" name="Table 3"/>
          <p:cNvGraphicFramePr>
            <a:graphicFrameLocks noGrp="1"/>
          </p:cNvGraphicFramePr>
          <p:nvPr/>
        </p:nvGraphicFramePr>
        <p:xfrm>
          <a:off x="1318344" y="2780976"/>
          <a:ext cx="6390602" cy="2656840"/>
        </p:xfrm>
        <a:graphic>
          <a:graphicData uri="http://schemas.openxmlformats.org/drawingml/2006/table">
            <a:tbl>
              <a:tblPr firstRow="1" bandRow="1">
                <a:tableStyleId>{5C22544A-7EE6-4342-B048-85BDC9FD1C3A}</a:tableStyleId>
              </a:tblPr>
              <a:tblGrid>
                <a:gridCol w="1795274">
                  <a:extLst>
                    <a:ext uri="{9D8B030D-6E8A-4147-A177-3AD203B41FA5}">
                      <a16:colId xmlns:a16="http://schemas.microsoft.com/office/drawing/2014/main" val="20000"/>
                    </a:ext>
                  </a:extLst>
                </a:gridCol>
                <a:gridCol w="730100">
                  <a:extLst>
                    <a:ext uri="{9D8B030D-6E8A-4147-A177-3AD203B41FA5}">
                      <a16:colId xmlns:a16="http://schemas.microsoft.com/office/drawing/2014/main" val="20001"/>
                    </a:ext>
                  </a:extLst>
                </a:gridCol>
                <a:gridCol w="1309883">
                  <a:extLst>
                    <a:ext uri="{9D8B030D-6E8A-4147-A177-3AD203B41FA5}">
                      <a16:colId xmlns:a16="http://schemas.microsoft.com/office/drawing/2014/main" val="20002"/>
                    </a:ext>
                  </a:extLst>
                </a:gridCol>
                <a:gridCol w="1331356">
                  <a:extLst>
                    <a:ext uri="{9D8B030D-6E8A-4147-A177-3AD203B41FA5}">
                      <a16:colId xmlns:a16="http://schemas.microsoft.com/office/drawing/2014/main" val="20003"/>
                    </a:ext>
                  </a:extLst>
                </a:gridCol>
                <a:gridCol w="1223989">
                  <a:extLst>
                    <a:ext uri="{9D8B030D-6E8A-4147-A177-3AD203B41FA5}">
                      <a16:colId xmlns:a16="http://schemas.microsoft.com/office/drawing/2014/main" val="20004"/>
                    </a:ext>
                  </a:extLst>
                </a:gridCol>
              </a:tblGrid>
              <a:tr h="0">
                <a:tc>
                  <a:txBody>
                    <a:bodyPr/>
                    <a:lstStyle/>
                    <a:p>
                      <a:r>
                        <a:rPr lang="en-US" dirty="0"/>
                        <a:t>Polarity and Sentence</a:t>
                      </a:r>
                      <a:r>
                        <a:rPr lang="en-US" baseline="0" dirty="0"/>
                        <a:t> Type</a:t>
                      </a:r>
                      <a:endParaRPr lang="en-US" dirty="0"/>
                    </a:p>
                  </a:txBody>
                  <a:tcPr/>
                </a:tc>
                <a:tc>
                  <a:txBody>
                    <a:bodyPr/>
                    <a:lstStyle/>
                    <a:p>
                      <a:r>
                        <a:rPr lang="en-US" dirty="0"/>
                        <a:t>N</a:t>
                      </a:r>
                    </a:p>
                  </a:txBody>
                  <a:tcPr/>
                </a:tc>
                <a:tc>
                  <a:txBody>
                    <a:bodyPr/>
                    <a:lstStyle/>
                    <a:p>
                      <a:r>
                        <a:rPr lang="en-US" dirty="0"/>
                        <a:t>% </a:t>
                      </a:r>
                      <a:r>
                        <a:rPr lang="en-US" i="1" dirty="0" err="1"/>
                        <a:t>Tener</a:t>
                      </a:r>
                      <a:endParaRPr lang="en-US" dirty="0"/>
                    </a:p>
                  </a:txBody>
                  <a:tcPr/>
                </a:tc>
                <a:tc>
                  <a:txBody>
                    <a:bodyPr/>
                    <a:lstStyle/>
                    <a:p>
                      <a:r>
                        <a:rPr lang="en-US" dirty="0"/>
                        <a:t>Weight</a:t>
                      </a:r>
                    </a:p>
                  </a:txBody>
                  <a:tcPr/>
                </a:tc>
                <a:tc>
                  <a:txBody>
                    <a:bodyPr/>
                    <a:lstStyle/>
                    <a:p>
                      <a:r>
                        <a:rPr lang="en-US" dirty="0"/>
                        <a:t>% Total</a:t>
                      </a:r>
                    </a:p>
                  </a:txBody>
                  <a:tcPr/>
                </a:tc>
                <a:extLst>
                  <a:ext uri="{0D108BD9-81ED-4DB2-BD59-A6C34878D82A}">
                    <a16:rowId xmlns:a16="http://schemas.microsoft.com/office/drawing/2014/main" val="10000"/>
                  </a:ext>
                </a:extLst>
              </a:tr>
              <a:tr h="370840">
                <a:tc>
                  <a:txBody>
                    <a:bodyPr/>
                    <a:lstStyle/>
                    <a:p>
                      <a:r>
                        <a:rPr lang="en-US" sz="1600" dirty="0"/>
                        <a:t>Affirmative</a:t>
                      </a:r>
                      <a:r>
                        <a:rPr lang="en-US" sz="1600" baseline="0" dirty="0"/>
                        <a:t> declarative and interrogative</a:t>
                      </a:r>
                      <a:endParaRPr lang="en-US" sz="1600" dirty="0"/>
                    </a:p>
                  </a:txBody>
                  <a:tcPr/>
                </a:tc>
                <a:tc>
                  <a:txBody>
                    <a:bodyPr/>
                    <a:lstStyle/>
                    <a:p>
                      <a:r>
                        <a:rPr lang="en-US" sz="1600" dirty="0"/>
                        <a:t>485</a:t>
                      </a:r>
                    </a:p>
                  </a:txBody>
                  <a:tcPr/>
                </a:tc>
                <a:tc>
                  <a:txBody>
                    <a:bodyPr/>
                    <a:lstStyle/>
                    <a:p>
                      <a:r>
                        <a:rPr lang="en-US" sz="1600" dirty="0"/>
                        <a:t>49.1</a:t>
                      </a:r>
                    </a:p>
                  </a:txBody>
                  <a:tcPr/>
                </a:tc>
                <a:tc>
                  <a:txBody>
                    <a:bodyPr/>
                    <a:lstStyle/>
                    <a:p>
                      <a:r>
                        <a:rPr lang="en-US" sz="1600" dirty="0"/>
                        <a:t>0.52</a:t>
                      </a:r>
                    </a:p>
                  </a:txBody>
                  <a:tcPr/>
                </a:tc>
                <a:tc>
                  <a:txBody>
                    <a:bodyPr/>
                    <a:lstStyle/>
                    <a:p>
                      <a:r>
                        <a:rPr lang="en-US" sz="1600" dirty="0"/>
                        <a:t>93.0</a:t>
                      </a:r>
                    </a:p>
                  </a:txBody>
                  <a:tcPr/>
                </a:tc>
                <a:extLst>
                  <a:ext uri="{0D108BD9-81ED-4DB2-BD59-A6C34878D82A}">
                    <a16:rowId xmlns:a16="http://schemas.microsoft.com/office/drawing/2014/main" val="10001"/>
                  </a:ext>
                </a:extLst>
              </a:tr>
              <a:tr h="370840">
                <a:tc>
                  <a:txBody>
                    <a:bodyPr/>
                    <a:lstStyle/>
                    <a:p>
                      <a:r>
                        <a:rPr lang="en-US" sz="1600" dirty="0"/>
                        <a:t>Negative</a:t>
                      </a:r>
                      <a:r>
                        <a:rPr lang="en-US" sz="1600" baseline="0" dirty="0"/>
                        <a:t> declarative and interrogative</a:t>
                      </a:r>
                      <a:endParaRPr lang="en-US" sz="1600" dirty="0"/>
                    </a:p>
                  </a:txBody>
                  <a:tcPr/>
                </a:tc>
                <a:tc>
                  <a:txBody>
                    <a:bodyPr/>
                    <a:lstStyle/>
                    <a:p>
                      <a:r>
                        <a:rPr lang="en-US" sz="1600" dirty="0"/>
                        <a:t>25</a:t>
                      </a:r>
                    </a:p>
                  </a:txBody>
                  <a:tcPr/>
                </a:tc>
                <a:tc>
                  <a:txBody>
                    <a:bodyPr/>
                    <a:lstStyle/>
                    <a:p>
                      <a:r>
                        <a:rPr lang="en-US" sz="1600" dirty="0"/>
                        <a:t>33.8</a:t>
                      </a:r>
                    </a:p>
                  </a:txBody>
                  <a:tcPr/>
                </a:tc>
                <a:tc>
                  <a:txBody>
                    <a:bodyPr/>
                    <a:lstStyle/>
                    <a:p>
                      <a:r>
                        <a:rPr lang="en-US" sz="1600" dirty="0"/>
                        <a:t>0.31</a:t>
                      </a:r>
                    </a:p>
                  </a:txBody>
                  <a:tcPr/>
                </a:tc>
                <a:tc>
                  <a:txBody>
                    <a:bodyPr/>
                    <a:lstStyle/>
                    <a:p>
                      <a:r>
                        <a:rPr lang="en-US" sz="1600" dirty="0"/>
                        <a:t>7.0</a:t>
                      </a:r>
                    </a:p>
                  </a:txBody>
                  <a:tcPr/>
                </a:tc>
                <a:extLst>
                  <a:ext uri="{0D108BD9-81ED-4DB2-BD59-A6C34878D82A}">
                    <a16:rowId xmlns:a16="http://schemas.microsoft.com/office/drawing/2014/main" val="10002"/>
                  </a:ext>
                </a:extLst>
              </a:tr>
              <a:tr h="370840">
                <a:tc>
                  <a:txBody>
                    <a:bodyPr/>
                    <a:lstStyle/>
                    <a:p>
                      <a:r>
                        <a:rPr lang="en-US" sz="1600" i="1" dirty="0"/>
                        <a:t>Range</a:t>
                      </a:r>
                    </a:p>
                  </a:txBody>
                  <a:tcPr/>
                </a:tc>
                <a:tc>
                  <a:txBody>
                    <a:bodyPr/>
                    <a:lstStyle/>
                    <a:p>
                      <a:endParaRPr lang="en-US" sz="1600"/>
                    </a:p>
                  </a:txBody>
                  <a:tcPr/>
                </a:tc>
                <a:tc>
                  <a:txBody>
                    <a:bodyPr/>
                    <a:lstStyle/>
                    <a:p>
                      <a:endParaRPr lang="en-US" sz="1600"/>
                    </a:p>
                  </a:txBody>
                  <a:tcPr/>
                </a:tc>
                <a:tc>
                  <a:txBody>
                    <a:bodyPr/>
                    <a:lstStyle/>
                    <a:p>
                      <a:r>
                        <a:rPr lang="en-US" sz="1600" i="1" dirty="0"/>
                        <a:t>21</a:t>
                      </a:r>
                    </a:p>
                  </a:txBody>
                  <a:tcPr/>
                </a:tc>
                <a:tc>
                  <a:txBody>
                    <a:bodyPr/>
                    <a:lstStyle/>
                    <a:p>
                      <a:endParaRPr lang="en-US" sz="16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3600" dirty="0" err="1"/>
              <a:t>Results</a:t>
            </a:r>
            <a:r>
              <a:rPr lang="es-ES_tradnl" sz="3600" dirty="0"/>
              <a:t>: </a:t>
            </a:r>
            <a:r>
              <a:rPr lang="es-ES_tradnl" sz="3600" dirty="0" err="1"/>
              <a:t>Presence</a:t>
            </a:r>
            <a:r>
              <a:rPr lang="es-ES_tradnl" sz="3600" dirty="0"/>
              <a:t> </a:t>
            </a:r>
            <a:r>
              <a:rPr lang="es-ES_tradnl" sz="3600" dirty="0" err="1"/>
              <a:t>of</a:t>
            </a:r>
            <a:r>
              <a:rPr lang="es-ES_tradnl" sz="3600" dirty="0"/>
              <a:t> </a:t>
            </a:r>
            <a:r>
              <a:rPr lang="es-ES_tradnl" sz="3600" dirty="0" err="1"/>
              <a:t>demonstrative</a:t>
            </a:r>
            <a:endParaRPr lang="es-ES_tradnl" sz="3600" dirty="0"/>
          </a:p>
        </p:txBody>
      </p:sp>
      <p:graphicFrame>
        <p:nvGraphicFramePr>
          <p:cNvPr id="4" name="Content Placeholder 3"/>
          <p:cNvGraphicFramePr>
            <a:graphicFrameLocks noGrp="1"/>
          </p:cNvGraphicFramePr>
          <p:nvPr>
            <p:ph idx="1"/>
          </p:nvPr>
        </p:nvGraphicFramePr>
        <p:xfrm>
          <a:off x="1177123" y="2997780"/>
          <a:ext cx="6704254" cy="2040629"/>
        </p:xfrm>
        <a:graphic>
          <a:graphicData uri="http://schemas.openxmlformats.org/drawingml/2006/table">
            <a:tbl>
              <a:tblPr firstRow="1" bandRow="1">
                <a:tableStyleId>{5C22544A-7EE6-4342-B048-85BDC9FD1C3A}</a:tableStyleId>
              </a:tblPr>
              <a:tblGrid>
                <a:gridCol w="2365427">
                  <a:extLst>
                    <a:ext uri="{9D8B030D-6E8A-4147-A177-3AD203B41FA5}">
                      <a16:colId xmlns:a16="http://schemas.microsoft.com/office/drawing/2014/main" val="20000"/>
                    </a:ext>
                  </a:extLst>
                </a:gridCol>
                <a:gridCol w="708380">
                  <a:extLst>
                    <a:ext uri="{9D8B030D-6E8A-4147-A177-3AD203B41FA5}">
                      <a16:colId xmlns:a16="http://schemas.microsoft.com/office/drawing/2014/main" val="20001"/>
                    </a:ext>
                  </a:extLst>
                </a:gridCol>
                <a:gridCol w="1239664">
                  <a:extLst>
                    <a:ext uri="{9D8B030D-6E8A-4147-A177-3AD203B41FA5}">
                      <a16:colId xmlns:a16="http://schemas.microsoft.com/office/drawing/2014/main" val="20002"/>
                    </a:ext>
                  </a:extLst>
                </a:gridCol>
                <a:gridCol w="1306077">
                  <a:extLst>
                    <a:ext uri="{9D8B030D-6E8A-4147-A177-3AD203B41FA5}">
                      <a16:colId xmlns:a16="http://schemas.microsoft.com/office/drawing/2014/main" val="20003"/>
                    </a:ext>
                  </a:extLst>
                </a:gridCol>
                <a:gridCol w="1084706">
                  <a:extLst>
                    <a:ext uri="{9D8B030D-6E8A-4147-A177-3AD203B41FA5}">
                      <a16:colId xmlns:a16="http://schemas.microsoft.com/office/drawing/2014/main" val="20004"/>
                    </a:ext>
                  </a:extLst>
                </a:gridCol>
              </a:tblGrid>
              <a:tr h="592287">
                <a:tc>
                  <a:txBody>
                    <a:bodyPr/>
                    <a:lstStyle/>
                    <a:p>
                      <a:r>
                        <a:rPr lang="en-US" noProof="0"/>
                        <a:t>Presence of demonstrative</a:t>
                      </a:r>
                    </a:p>
                  </a:txBody>
                  <a:tcPr/>
                </a:tc>
                <a:tc>
                  <a:txBody>
                    <a:bodyPr/>
                    <a:lstStyle/>
                    <a:p>
                      <a:r>
                        <a:rPr lang="es-ES_tradnl" dirty="0"/>
                        <a:t>N</a:t>
                      </a:r>
                    </a:p>
                  </a:txBody>
                  <a:tcPr/>
                </a:tc>
                <a:tc>
                  <a:txBody>
                    <a:bodyPr/>
                    <a:lstStyle/>
                    <a:p>
                      <a:r>
                        <a:rPr lang="es-ES_tradnl" dirty="0"/>
                        <a:t>%Tener</a:t>
                      </a:r>
                    </a:p>
                  </a:txBody>
                  <a:tcPr/>
                </a:tc>
                <a:tc>
                  <a:txBody>
                    <a:bodyPr/>
                    <a:lstStyle/>
                    <a:p>
                      <a:r>
                        <a:rPr lang="es-ES_tradnl" dirty="0" err="1"/>
                        <a:t>Weight</a:t>
                      </a:r>
                      <a:endParaRPr lang="es-ES_tradnl" dirty="0"/>
                    </a:p>
                  </a:txBody>
                  <a:tcPr/>
                </a:tc>
                <a:tc>
                  <a:txBody>
                    <a:bodyPr/>
                    <a:lstStyle/>
                    <a:p>
                      <a:r>
                        <a:rPr lang="es-ES_tradnl" dirty="0"/>
                        <a:t>%Data</a:t>
                      </a:r>
                    </a:p>
                  </a:txBody>
                  <a:tcPr/>
                </a:tc>
                <a:extLst>
                  <a:ext uri="{0D108BD9-81ED-4DB2-BD59-A6C34878D82A}">
                    <a16:rowId xmlns:a16="http://schemas.microsoft.com/office/drawing/2014/main" val="10000"/>
                  </a:ext>
                </a:extLst>
              </a:tr>
              <a:tr h="311976">
                <a:tc>
                  <a:txBody>
                    <a:bodyPr/>
                    <a:lstStyle/>
                    <a:p>
                      <a:r>
                        <a:rPr lang="en-US" sz="1600" noProof="0"/>
                        <a:t>adverb, location</a:t>
                      </a:r>
                    </a:p>
                  </a:txBody>
                  <a:tcPr/>
                </a:tc>
                <a:tc>
                  <a:txBody>
                    <a:bodyPr/>
                    <a:lstStyle/>
                    <a:p>
                      <a:r>
                        <a:rPr lang="es-ES_tradnl" sz="1600" dirty="0"/>
                        <a:t>47</a:t>
                      </a:r>
                    </a:p>
                  </a:txBody>
                  <a:tcPr/>
                </a:tc>
                <a:tc>
                  <a:txBody>
                    <a:bodyPr/>
                    <a:lstStyle/>
                    <a:p>
                      <a:r>
                        <a:rPr lang="es-ES_tradnl" sz="1600" dirty="0"/>
                        <a:t>68.1</a:t>
                      </a:r>
                    </a:p>
                  </a:txBody>
                  <a:tcPr/>
                </a:tc>
                <a:tc>
                  <a:txBody>
                    <a:bodyPr/>
                    <a:lstStyle/>
                    <a:p>
                      <a:r>
                        <a:rPr lang="es-ES_tradnl" sz="1600" dirty="0"/>
                        <a:t>0.67</a:t>
                      </a:r>
                    </a:p>
                  </a:txBody>
                  <a:tcPr/>
                </a:tc>
                <a:tc>
                  <a:txBody>
                    <a:bodyPr/>
                    <a:lstStyle/>
                    <a:p>
                      <a:r>
                        <a:rPr lang="es-ES_tradnl" sz="1600" dirty="0"/>
                        <a:t>6.5</a:t>
                      </a:r>
                    </a:p>
                  </a:txBody>
                  <a:tcPr/>
                </a:tc>
                <a:extLst>
                  <a:ext uri="{0D108BD9-81ED-4DB2-BD59-A6C34878D82A}">
                    <a16:rowId xmlns:a16="http://schemas.microsoft.com/office/drawing/2014/main" val="10001"/>
                  </a:ext>
                </a:extLst>
              </a:tr>
              <a:tr h="340771">
                <a:tc>
                  <a:txBody>
                    <a:bodyPr/>
                    <a:lstStyle/>
                    <a:p>
                      <a:r>
                        <a:rPr lang="en-US" sz="1600" noProof="0"/>
                        <a:t>none</a:t>
                      </a:r>
                    </a:p>
                  </a:txBody>
                  <a:tcPr/>
                </a:tc>
                <a:tc>
                  <a:txBody>
                    <a:bodyPr/>
                    <a:lstStyle/>
                    <a:p>
                      <a:r>
                        <a:rPr lang="es-ES_tradnl" sz="1600" dirty="0"/>
                        <a:t>421</a:t>
                      </a:r>
                    </a:p>
                  </a:txBody>
                  <a:tcPr/>
                </a:tc>
                <a:tc>
                  <a:txBody>
                    <a:bodyPr/>
                    <a:lstStyle/>
                    <a:p>
                      <a:r>
                        <a:rPr lang="es-ES_tradnl" sz="1600" dirty="0"/>
                        <a:t>47.5</a:t>
                      </a:r>
                    </a:p>
                  </a:txBody>
                  <a:tcPr/>
                </a:tc>
                <a:tc>
                  <a:txBody>
                    <a:bodyPr/>
                    <a:lstStyle/>
                    <a:p>
                      <a:r>
                        <a:rPr lang="es-ES_tradnl" sz="1600" dirty="0"/>
                        <a:t>0.50</a:t>
                      </a:r>
                    </a:p>
                  </a:txBody>
                  <a:tcPr/>
                </a:tc>
                <a:tc>
                  <a:txBody>
                    <a:bodyPr/>
                    <a:lstStyle/>
                    <a:p>
                      <a:r>
                        <a:rPr lang="es-ES_tradnl" sz="1600" dirty="0"/>
                        <a:t>83.5</a:t>
                      </a:r>
                    </a:p>
                  </a:txBody>
                  <a:tcPr/>
                </a:tc>
                <a:extLst>
                  <a:ext uri="{0D108BD9-81ED-4DB2-BD59-A6C34878D82A}">
                    <a16:rowId xmlns:a16="http://schemas.microsoft.com/office/drawing/2014/main" val="10002"/>
                  </a:ext>
                </a:extLst>
              </a:tr>
              <a:tr h="362249">
                <a:tc>
                  <a:txBody>
                    <a:bodyPr/>
                    <a:lstStyle/>
                    <a:p>
                      <a:r>
                        <a:rPr lang="en-US" sz="1600" noProof="0" dirty="0"/>
                        <a:t>adjective, pronoun</a:t>
                      </a:r>
                    </a:p>
                  </a:txBody>
                  <a:tcPr/>
                </a:tc>
                <a:tc>
                  <a:txBody>
                    <a:bodyPr/>
                    <a:lstStyle/>
                    <a:p>
                      <a:r>
                        <a:rPr lang="es-ES_tradnl" sz="1600" dirty="0"/>
                        <a:t>42</a:t>
                      </a:r>
                    </a:p>
                  </a:txBody>
                  <a:tcPr/>
                </a:tc>
                <a:tc>
                  <a:txBody>
                    <a:bodyPr/>
                    <a:lstStyle/>
                    <a:p>
                      <a:r>
                        <a:rPr lang="es-ES_tradnl" sz="1600" dirty="0"/>
                        <a:t>39.6</a:t>
                      </a:r>
                    </a:p>
                  </a:txBody>
                  <a:tcPr/>
                </a:tc>
                <a:tc>
                  <a:txBody>
                    <a:bodyPr/>
                    <a:lstStyle/>
                    <a:p>
                      <a:r>
                        <a:rPr lang="es-ES_tradnl" sz="1600" dirty="0"/>
                        <a:t>0.41</a:t>
                      </a:r>
                    </a:p>
                  </a:txBody>
                  <a:tcPr/>
                </a:tc>
                <a:tc>
                  <a:txBody>
                    <a:bodyPr/>
                    <a:lstStyle/>
                    <a:p>
                      <a:r>
                        <a:rPr lang="es-ES_tradnl" sz="1600" dirty="0"/>
                        <a:t>10</a:t>
                      </a:r>
                    </a:p>
                  </a:txBody>
                  <a:tcPr/>
                </a:tc>
                <a:extLst>
                  <a:ext uri="{0D108BD9-81ED-4DB2-BD59-A6C34878D82A}">
                    <a16:rowId xmlns:a16="http://schemas.microsoft.com/office/drawing/2014/main" val="10003"/>
                  </a:ext>
                </a:extLst>
              </a:tr>
              <a:tr h="362249">
                <a:tc>
                  <a:txBody>
                    <a:bodyPr/>
                    <a:lstStyle/>
                    <a:p>
                      <a:r>
                        <a:rPr lang="en-US" sz="1600" i="1" noProof="0" dirty="0"/>
                        <a:t>Range</a:t>
                      </a:r>
                    </a:p>
                  </a:txBody>
                  <a:tcPr/>
                </a:tc>
                <a:tc>
                  <a:txBody>
                    <a:bodyPr/>
                    <a:lstStyle/>
                    <a:p>
                      <a:endParaRPr lang="es-ES_tradnl" sz="1600" dirty="0"/>
                    </a:p>
                  </a:txBody>
                  <a:tcPr/>
                </a:tc>
                <a:tc>
                  <a:txBody>
                    <a:bodyPr/>
                    <a:lstStyle/>
                    <a:p>
                      <a:endParaRPr lang="es-ES_tradnl" sz="1600" dirty="0"/>
                    </a:p>
                  </a:txBody>
                  <a:tcPr/>
                </a:tc>
                <a:tc>
                  <a:txBody>
                    <a:bodyPr/>
                    <a:lstStyle/>
                    <a:p>
                      <a:r>
                        <a:rPr lang="es-ES_tradnl" sz="1600" dirty="0"/>
                        <a:t>26</a:t>
                      </a:r>
                    </a:p>
                  </a:txBody>
                  <a:tcPr/>
                </a:tc>
                <a:tc>
                  <a:txBody>
                    <a:bodyPr/>
                    <a:lstStyle/>
                    <a:p>
                      <a:endParaRPr lang="es-ES_tradnl" sz="1600" dirty="0"/>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792162" y="2057601"/>
            <a:ext cx="7570787" cy="461665"/>
          </a:xfrm>
          <a:prstGeom prst="rect">
            <a:avLst/>
          </a:prstGeom>
          <a:noFill/>
        </p:spPr>
        <p:txBody>
          <a:bodyPr wrap="square" rtlCol="0">
            <a:spAutoFit/>
          </a:bodyPr>
          <a:lstStyle/>
          <a:p>
            <a:pPr>
              <a:buClr>
                <a:schemeClr val="bg2"/>
              </a:buClr>
              <a:buFont typeface="Arial"/>
              <a:buChar char="•"/>
            </a:pPr>
            <a:r>
              <a:rPr lang="es-ES_tradnl" sz="2400" dirty="0"/>
              <a:t>  </a:t>
            </a:r>
            <a:r>
              <a:rPr lang="es-ES_tradnl" dirty="0"/>
              <a:t>  </a:t>
            </a:r>
            <a:r>
              <a:rPr lang="es-ES_tradnl" sz="2400" dirty="0"/>
              <a:t>Factor </a:t>
            </a:r>
            <a:r>
              <a:rPr lang="es-ES_tradnl" sz="2400" dirty="0" err="1"/>
              <a:t>group</a:t>
            </a:r>
            <a:r>
              <a:rPr lang="es-ES_tradnl" sz="2400" dirty="0"/>
              <a:t> </a:t>
            </a:r>
            <a:r>
              <a:rPr lang="es-ES_tradnl" sz="2400" dirty="0" err="1"/>
              <a:t>with</a:t>
            </a:r>
            <a:r>
              <a:rPr lang="es-ES_tradnl" sz="2400" dirty="0"/>
              <a:t> </a:t>
            </a:r>
            <a:r>
              <a:rPr lang="es-ES_tradnl" sz="2400" dirty="0" err="1"/>
              <a:t>the</a:t>
            </a:r>
            <a:r>
              <a:rPr lang="es-ES_tradnl" sz="2400" dirty="0"/>
              <a:t> 4th </a:t>
            </a:r>
            <a:r>
              <a:rPr lang="es-ES_tradnl" sz="2400" dirty="0" err="1"/>
              <a:t>highest</a:t>
            </a:r>
            <a:r>
              <a:rPr lang="es-ES_tradnl" sz="2400" dirty="0"/>
              <a:t> </a:t>
            </a:r>
            <a:r>
              <a:rPr lang="es-ES_tradnl" sz="2400" dirty="0" err="1"/>
              <a:t>magnitude</a:t>
            </a:r>
            <a:r>
              <a:rPr lang="es-ES_tradnl" sz="2400" dirty="0"/>
              <a:t> </a:t>
            </a:r>
            <a:r>
              <a:rPr lang="es-ES_tradnl" sz="2400" dirty="0" err="1"/>
              <a:t>of</a:t>
            </a:r>
            <a:r>
              <a:rPr lang="es-ES_tradnl" sz="2400" dirty="0"/>
              <a:t> </a:t>
            </a:r>
            <a:r>
              <a:rPr lang="es-ES_tradnl" sz="2400" dirty="0" err="1"/>
              <a:t>effect</a:t>
            </a:r>
            <a:r>
              <a:rPr lang="es-ES_tradnl" sz="2400" dirty="0"/>
              <a:t> </a:t>
            </a:r>
          </a:p>
        </p:txBody>
      </p:sp>
      <p:sp>
        <p:nvSpPr>
          <p:cNvPr id="5" name="TextBox 4"/>
          <p:cNvSpPr txBox="1"/>
          <p:nvPr/>
        </p:nvSpPr>
        <p:spPr>
          <a:xfrm>
            <a:off x="971904" y="5390511"/>
            <a:ext cx="7760596" cy="677108"/>
          </a:xfrm>
          <a:prstGeom prst="rect">
            <a:avLst/>
          </a:prstGeom>
          <a:noFill/>
        </p:spPr>
        <p:txBody>
          <a:bodyPr wrap="square" rtlCol="0">
            <a:spAutoFit/>
          </a:bodyPr>
          <a:lstStyle/>
          <a:p>
            <a:r>
              <a:rPr lang="es-ES_tradnl" dirty="0">
                <a:latin typeface="Verdana"/>
                <a:ea typeface="Verdana"/>
                <a:cs typeface="Verdana"/>
              </a:rPr>
              <a:t>		Y lo </a:t>
            </a:r>
            <a:r>
              <a:rPr lang="es-ES_tradnl" sz="2000" i="1" u="sng" dirty="0">
                <a:latin typeface="Calibri"/>
                <a:ea typeface="Calibri"/>
                <a:cs typeface="Calibri"/>
              </a:rPr>
              <a:t>tengo</a:t>
            </a:r>
            <a:r>
              <a:rPr lang="es-ES_tradnl" dirty="0">
                <a:latin typeface="Verdana"/>
                <a:ea typeface="Verdana"/>
                <a:cs typeface="Verdana"/>
              </a:rPr>
              <a:t> </a:t>
            </a:r>
            <a:r>
              <a:rPr lang="es-ES_tradnl" b="1" dirty="0">
                <a:latin typeface="Verdana"/>
                <a:ea typeface="Verdana"/>
                <a:cs typeface="Verdana"/>
              </a:rPr>
              <a:t>aquí</a:t>
            </a:r>
            <a:r>
              <a:rPr lang="es-ES_tradnl" dirty="0">
                <a:latin typeface="Verdana"/>
                <a:ea typeface="Verdana"/>
                <a:cs typeface="Verdana"/>
              </a:rPr>
              <a:t> </a:t>
            </a:r>
            <a:r>
              <a:rPr lang="es-ES_tradnl" i="1" u="sng" dirty="0">
                <a:latin typeface="Verdana"/>
                <a:ea typeface="Verdana"/>
                <a:cs typeface="Verdana"/>
              </a:rPr>
              <a:t>apuntado</a:t>
            </a:r>
            <a:r>
              <a:rPr lang="es-ES_tradnl" dirty="0">
                <a:latin typeface="Verdana"/>
                <a:ea typeface="Verdana"/>
                <a:cs typeface="Verdana"/>
              </a:rPr>
              <a:t> en la mano. (CREA)</a:t>
            </a:r>
          </a:p>
          <a:p>
            <a:r>
              <a:rPr lang="es-ES_tradnl" dirty="0">
                <a:latin typeface="Verdana"/>
                <a:ea typeface="Verdana"/>
                <a:cs typeface="Verdana"/>
              </a:rPr>
              <a:t>	    ‘</a:t>
            </a:r>
            <a:r>
              <a:rPr lang="es-ES_tradnl" dirty="0" err="1">
                <a:latin typeface="Verdana"/>
                <a:ea typeface="Verdana"/>
                <a:cs typeface="Verdana"/>
              </a:rPr>
              <a:t>And</a:t>
            </a:r>
            <a:r>
              <a:rPr lang="es-ES_tradnl" dirty="0">
                <a:latin typeface="Verdana"/>
                <a:ea typeface="Verdana"/>
                <a:cs typeface="Verdana"/>
              </a:rPr>
              <a:t> I </a:t>
            </a:r>
            <a:r>
              <a:rPr lang="es-ES_tradnl" dirty="0" err="1">
                <a:latin typeface="Verdana"/>
                <a:ea typeface="Verdana"/>
                <a:cs typeface="Verdana"/>
              </a:rPr>
              <a:t>have</a:t>
            </a:r>
            <a:r>
              <a:rPr lang="es-ES_tradnl" dirty="0">
                <a:latin typeface="Verdana"/>
                <a:ea typeface="Verdana"/>
                <a:cs typeface="Verdana"/>
              </a:rPr>
              <a:t> made a note </a:t>
            </a:r>
            <a:r>
              <a:rPr lang="es-ES_tradnl" dirty="0" err="1">
                <a:latin typeface="Verdana"/>
                <a:ea typeface="Verdana"/>
                <a:cs typeface="Verdana"/>
              </a:rPr>
              <a:t>of</a:t>
            </a:r>
            <a:r>
              <a:rPr lang="es-ES_tradnl" dirty="0">
                <a:latin typeface="Verdana"/>
                <a:ea typeface="Verdana"/>
                <a:cs typeface="Verdana"/>
              </a:rPr>
              <a:t> </a:t>
            </a:r>
            <a:r>
              <a:rPr lang="es-ES_tradnl" dirty="0" err="1">
                <a:latin typeface="Verdana"/>
                <a:ea typeface="Verdana"/>
                <a:cs typeface="Verdana"/>
              </a:rPr>
              <a:t>it</a:t>
            </a:r>
            <a:r>
              <a:rPr lang="es-ES_tradnl" dirty="0">
                <a:latin typeface="Verdana"/>
                <a:ea typeface="Verdana"/>
                <a:cs typeface="Verdana"/>
              </a:rPr>
              <a:t> </a:t>
            </a:r>
            <a:r>
              <a:rPr lang="es-ES_tradnl" dirty="0" err="1">
                <a:latin typeface="Verdana"/>
                <a:ea typeface="Verdana"/>
                <a:cs typeface="Verdana"/>
              </a:rPr>
              <a:t>here</a:t>
            </a:r>
            <a:r>
              <a:rPr lang="es-ES_tradnl" dirty="0">
                <a:latin typeface="Verdana"/>
                <a:ea typeface="Verdana"/>
                <a:cs typeface="Verdana"/>
              </a:rPr>
              <a:t> </a:t>
            </a:r>
            <a:r>
              <a:rPr lang="es-ES_tradnl" dirty="0" err="1">
                <a:latin typeface="Verdana"/>
                <a:ea typeface="Verdana"/>
                <a:cs typeface="Verdana"/>
              </a:rPr>
              <a:t>on</a:t>
            </a:r>
            <a:r>
              <a:rPr lang="es-ES_tradnl" dirty="0">
                <a:latin typeface="Verdana"/>
                <a:ea typeface="Verdana"/>
                <a:cs typeface="Verdana"/>
              </a:rPr>
              <a:t> my </a:t>
            </a:r>
            <a:r>
              <a:rPr lang="es-ES_tradnl" dirty="0" err="1">
                <a:latin typeface="Verdana"/>
                <a:ea typeface="Verdana"/>
                <a:cs typeface="Verdana"/>
              </a:rPr>
              <a:t>hand</a:t>
            </a:r>
            <a:r>
              <a:rPr lang="es-ES_tradnl" dirty="0">
                <a:latin typeface="Verdana"/>
                <a:ea typeface="Verdana"/>
                <a:cs typeface="Verdana"/>
              </a:rPr>
              <a:t>.’</a:t>
            </a:r>
            <a:endParaRPr lang="es-ES_tradn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Conclusions</a:t>
            </a:r>
            <a:endParaRPr lang="es-ES_tradnl" dirty="0"/>
          </a:p>
        </p:txBody>
      </p:sp>
      <p:sp>
        <p:nvSpPr>
          <p:cNvPr id="3" name="Content Placeholder 2"/>
          <p:cNvSpPr>
            <a:spLocks noGrp="1"/>
          </p:cNvSpPr>
          <p:nvPr>
            <p:ph idx="1"/>
          </p:nvPr>
        </p:nvSpPr>
        <p:spPr/>
        <p:txBody>
          <a:bodyPr>
            <a:normAutofit fontScale="62500" lnSpcReduction="20000"/>
          </a:bodyPr>
          <a:lstStyle/>
          <a:p>
            <a:r>
              <a:rPr lang="es-ES_tradnl" dirty="0" err="1"/>
              <a:t>Largely</a:t>
            </a:r>
            <a:r>
              <a:rPr lang="es-ES_tradnl" dirty="0"/>
              <a:t> </a:t>
            </a:r>
            <a:r>
              <a:rPr lang="es-ES_tradnl" dirty="0" err="1"/>
              <a:t>still</a:t>
            </a:r>
            <a:r>
              <a:rPr lang="es-ES_tradnl" dirty="0"/>
              <a:t> a </a:t>
            </a:r>
            <a:r>
              <a:rPr lang="es-ES_tradnl" dirty="0" err="1"/>
              <a:t>resultative</a:t>
            </a:r>
            <a:r>
              <a:rPr lang="es-ES_tradnl" dirty="0"/>
              <a:t> </a:t>
            </a:r>
            <a:r>
              <a:rPr lang="es-ES_tradnl" dirty="0" err="1"/>
              <a:t>form</a:t>
            </a:r>
            <a:endParaRPr lang="es-ES_tradnl" sz="2880" dirty="0"/>
          </a:p>
          <a:p>
            <a:pPr lvl="1"/>
            <a:r>
              <a:rPr lang="es-ES_tradnl" sz="2880" dirty="0"/>
              <a:t>Temporal </a:t>
            </a:r>
            <a:r>
              <a:rPr lang="es-ES_tradnl" sz="2880" dirty="0" err="1"/>
              <a:t>reference</a:t>
            </a:r>
            <a:r>
              <a:rPr lang="es-ES_tradnl" sz="2880" dirty="0"/>
              <a:t> </a:t>
            </a:r>
            <a:r>
              <a:rPr lang="es-ES_tradnl" sz="2880" dirty="0" err="1"/>
              <a:t>related</a:t>
            </a:r>
            <a:r>
              <a:rPr lang="es-ES_tradnl" sz="2880" dirty="0"/>
              <a:t> </a:t>
            </a:r>
            <a:r>
              <a:rPr lang="es-ES_tradnl" sz="2880" dirty="0" err="1"/>
              <a:t>to</a:t>
            </a:r>
            <a:r>
              <a:rPr lang="es-ES_tradnl" sz="2880" dirty="0"/>
              <a:t> </a:t>
            </a:r>
            <a:r>
              <a:rPr lang="es-ES_tradnl" sz="2880" dirty="0" err="1"/>
              <a:t>present</a:t>
            </a:r>
            <a:r>
              <a:rPr lang="es-ES_tradnl" sz="2880" dirty="0"/>
              <a:t> tense: </a:t>
            </a:r>
            <a:r>
              <a:rPr lang="es-ES_tradnl" sz="2880" i="1" dirty="0"/>
              <a:t>ya</a:t>
            </a:r>
            <a:r>
              <a:rPr lang="es-ES_tradnl" sz="2880" dirty="0"/>
              <a:t>, (</a:t>
            </a:r>
            <a:r>
              <a:rPr lang="es-ES_tradnl" sz="2880" i="1" dirty="0"/>
              <a:t>no</a:t>
            </a:r>
            <a:r>
              <a:rPr lang="es-ES_tradnl" sz="2880" dirty="0"/>
              <a:t>) </a:t>
            </a:r>
            <a:r>
              <a:rPr lang="es-ES_tradnl" sz="2880" i="1" dirty="0"/>
              <a:t>todavía</a:t>
            </a:r>
            <a:r>
              <a:rPr lang="es-ES_tradnl" sz="2880" dirty="0"/>
              <a:t>/</a:t>
            </a:r>
            <a:r>
              <a:rPr lang="es-ES_tradnl" sz="2880" i="1" dirty="0"/>
              <a:t>aún</a:t>
            </a:r>
            <a:r>
              <a:rPr lang="es-ES_tradnl" sz="2880" dirty="0"/>
              <a:t>, </a:t>
            </a:r>
            <a:r>
              <a:rPr lang="es-ES_tradnl" sz="2880" i="1" dirty="0"/>
              <a:t>ahora</a:t>
            </a:r>
            <a:r>
              <a:rPr lang="es-ES_tradnl" sz="2880" dirty="0"/>
              <a:t>/</a:t>
            </a:r>
            <a:r>
              <a:rPr lang="es-ES_tradnl" sz="2880" i="1" dirty="0"/>
              <a:t>ya</a:t>
            </a:r>
            <a:r>
              <a:rPr lang="es-ES_tradnl" sz="2880" dirty="0"/>
              <a:t>, </a:t>
            </a:r>
            <a:r>
              <a:rPr lang="es-ES_tradnl" sz="2880" i="1" dirty="0"/>
              <a:t>ahora</a:t>
            </a:r>
            <a:endParaRPr lang="es-ES_tradnl" sz="2880" dirty="0"/>
          </a:p>
          <a:p>
            <a:pPr lvl="1"/>
            <a:r>
              <a:rPr lang="es-ES_tradnl" sz="2880" dirty="0" err="1"/>
              <a:t>Demonstrative</a:t>
            </a:r>
            <a:r>
              <a:rPr lang="es-ES_tradnl" sz="2880" dirty="0"/>
              <a:t> </a:t>
            </a:r>
            <a:r>
              <a:rPr lang="es-ES_tradnl" sz="2880" dirty="0" err="1"/>
              <a:t>adverbs</a:t>
            </a:r>
            <a:endParaRPr lang="es-ES_tradnl" sz="2880" dirty="0"/>
          </a:p>
          <a:p>
            <a:pPr lvl="1"/>
            <a:r>
              <a:rPr lang="es-ES_tradnl" sz="2880" dirty="0" err="1"/>
              <a:t>Still</a:t>
            </a:r>
            <a:r>
              <a:rPr lang="es-ES_tradnl" sz="2880" dirty="0"/>
              <a:t> </a:t>
            </a:r>
            <a:r>
              <a:rPr lang="es-ES_tradnl" sz="2880" dirty="0" err="1"/>
              <a:t>mostly</a:t>
            </a:r>
            <a:r>
              <a:rPr lang="es-ES_tradnl" sz="2880" dirty="0"/>
              <a:t> </a:t>
            </a:r>
            <a:r>
              <a:rPr lang="es-ES_tradnl" sz="2880" dirty="0" err="1"/>
              <a:t>occurs</a:t>
            </a:r>
            <a:r>
              <a:rPr lang="es-ES_tradnl" sz="2880" dirty="0"/>
              <a:t> </a:t>
            </a:r>
            <a:r>
              <a:rPr lang="es-ES_tradnl" sz="2880" dirty="0" err="1"/>
              <a:t>with</a:t>
            </a:r>
            <a:r>
              <a:rPr lang="es-ES_tradnl" sz="2880" dirty="0"/>
              <a:t> </a:t>
            </a:r>
            <a:r>
              <a:rPr lang="es-ES_tradnl" sz="2880" dirty="0" err="1"/>
              <a:t>an</a:t>
            </a:r>
            <a:r>
              <a:rPr lang="es-ES_tradnl" sz="2880" dirty="0"/>
              <a:t> </a:t>
            </a:r>
            <a:r>
              <a:rPr lang="es-ES_tradnl" sz="2880" dirty="0" err="1"/>
              <a:t>expressed</a:t>
            </a:r>
            <a:r>
              <a:rPr lang="es-ES_tradnl" sz="2880" dirty="0"/>
              <a:t> DO</a:t>
            </a:r>
          </a:p>
          <a:p>
            <a:pPr lvl="1"/>
            <a:r>
              <a:rPr lang="es-ES_tradnl" sz="2880" dirty="0" err="1"/>
              <a:t>Negative</a:t>
            </a:r>
            <a:r>
              <a:rPr lang="es-ES_tradnl" sz="2880" dirty="0"/>
              <a:t> </a:t>
            </a:r>
            <a:r>
              <a:rPr lang="es-ES_tradnl" sz="2880" dirty="0" err="1"/>
              <a:t>polarity</a:t>
            </a:r>
            <a:endParaRPr lang="es-ES_tradnl" sz="2880" dirty="0"/>
          </a:p>
          <a:p>
            <a:r>
              <a:rPr lang="es-ES_tradnl" sz="2880" dirty="0" err="1"/>
              <a:t>Extension</a:t>
            </a:r>
            <a:r>
              <a:rPr lang="es-ES_tradnl" sz="2880" dirty="0"/>
              <a:t> </a:t>
            </a:r>
            <a:r>
              <a:rPr lang="es-ES_tradnl" sz="2880" dirty="0" err="1"/>
              <a:t>into</a:t>
            </a:r>
            <a:r>
              <a:rPr lang="es-ES_tradnl" sz="2880" dirty="0"/>
              <a:t> </a:t>
            </a:r>
            <a:r>
              <a:rPr lang="es-ES_tradnl" sz="2880" dirty="0" err="1"/>
              <a:t>perfect</a:t>
            </a:r>
            <a:r>
              <a:rPr lang="es-ES_tradnl" sz="2880" dirty="0"/>
              <a:t> uses</a:t>
            </a:r>
          </a:p>
          <a:p>
            <a:pPr lvl="1"/>
            <a:r>
              <a:rPr lang="es-ES_tradnl" sz="2880" dirty="0" err="1"/>
              <a:t>Verb</a:t>
            </a:r>
            <a:r>
              <a:rPr lang="es-ES_tradnl" sz="2880" dirty="0"/>
              <a:t> </a:t>
            </a:r>
            <a:r>
              <a:rPr lang="es-ES_tradnl" sz="2880" dirty="0" err="1"/>
              <a:t>type</a:t>
            </a:r>
            <a:endParaRPr lang="es-ES_tradnl" sz="2880" dirty="0"/>
          </a:p>
          <a:p>
            <a:pPr lvl="1"/>
            <a:r>
              <a:rPr lang="es-ES_tradnl" sz="2880" dirty="0"/>
              <a:t>Temporal </a:t>
            </a:r>
            <a:r>
              <a:rPr lang="es-ES_tradnl" sz="2880" dirty="0" err="1"/>
              <a:t>reference</a:t>
            </a:r>
            <a:r>
              <a:rPr lang="es-ES_tradnl" sz="2880" dirty="0"/>
              <a:t>: non-</a:t>
            </a:r>
            <a:r>
              <a:rPr lang="es-ES_tradnl" sz="2880" dirty="0" err="1"/>
              <a:t>specific</a:t>
            </a:r>
            <a:r>
              <a:rPr lang="es-ES_tradnl" sz="2880" dirty="0"/>
              <a:t> </a:t>
            </a:r>
            <a:r>
              <a:rPr lang="es-ES_tradnl" sz="2880" dirty="0" err="1"/>
              <a:t>and</a:t>
            </a:r>
            <a:r>
              <a:rPr lang="es-ES_tradnl" sz="2880" dirty="0"/>
              <a:t> </a:t>
            </a:r>
            <a:r>
              <a:rPr lang="es-ES_tradnl" sz="2880" dirty="0" err="1"/>
              <a:t>frequency</a:t>
            </a:r>
            <a:r>
              <a:rPr lang="es-ES_tradnl" sz="2880" dirty="0"/>
              <a:t> </a:t>
            </a:r>
            <a:r>
              <a:rPr lang="es-ES_tradnl" sz="2880" dirty="0" err="1"/>
              <a:t>adverbs</a:t>
            </a:r>
            <a:endParaRPr lang="es-ES_tradnl" sz="2880" dirty="0"/>
          </a:p>
          <a:p>
            <a:pPr lvl="1"/>
            <a:r>
              <a:rPr lang="es-ES_tradnl" sz="2880" dirty="0" err="1"/>
              <a:t>Grammatical</a:t>
            </a:r>
            <a:r>
              <a:rPr lang="es-ES_tradnl" sz="2880" dirty="0"/>
              <a:t> </a:t>
            </a:r>
            <a:r>
              <a:rPr lang="es-ES_tradnl" sz="2880" dirty="0" err="1"/>
              <a:t>person</a:t>
            </a:r>
            <a:r>
              <a:rPr lang="es-ES_tradnl" sz="2880" dirty="0"/>
              <a:t>: 1st/2nd </a:t>
            </a:r>
            <a:r>
              <a:rPr lang="es-ES_tradnl" sz="2880" dirty="0" err="1"/>
              <a:t>person</a:t>
            </a:r>
            <a:endParaRPr lang="es-ES_tradnl" sz="2880" dirty="0"/>
          </a:p>
          <a:p>
            <a:pPr lvl="1"/>
            <a:r>
              <a:rPr lang="es-ES_tradnl" sz="2880" dirty="0" err="1"/>
              <a:t>Absence</a:t>
            </a:r>
            <a:r>
              <a:rPr lang="es-ES_tradnl" sz="2880" dirty="0"/>
              <a:t> </a:t>
            </a:r>
            <a:r>
              <a:rPr lang="es-ES_tradnl" sz="2880" dirty="0" err="1"/>
              <a:t>of</a:t>
            </a:r>
            <a:r>
              <a:rPr lang="es-ES_tradnl" sz="2880" dirty="0"/>
              <a:t> DO in </a:t>
            </a:r>
            <a:r>
              <a:rPr lang="es-ES_tradnl" sz="2880" dirty="0" err="1"/>
              <a:t>some</a:t>
            </a:r>
            <a:r>
              <a:rPr lang="es-ES_tradnl" sz="2880" dirty="0"/>
              <a:t> cases</a:t>
            </a:r>
          </a:p>
          <a:p>
            <a:r>
              <a:rPr lang="es-ES_tradnl" sz="2880" dirty="0"/>
              <a:t>Are </a:t>
            </a:r>
            <a:r>
              <a:rPr lang="es-ES_tradnl" sz="2880" dirty="0" err="1"/>
              <a:t>we</a:t>
            </a:r>
            <a:r>
              <a:rPr lang="es-ES_tradnl" sz="2880" dirty="0"/>
              <a:t> </a:t>
            </a:r>
            <a:r>
              <a:rPr lang="es-ES_tradnl" sz="2880" dirty="0" err="1"/>
              <a:t>beginning</a:t>
            </a:r>
            <a:r>
              <a:rPr lang="es-ES_tradnl" sz="2880" dirty="0"/>
              <a:t> </a:t>
            </a:r>
            <a:r>
              <a:rPr lang="es-ES_tradnl" sz="2880" dirty="0" err="1"/>
              <a:t>to</a:t>
            </a:r>
            <a:r>
              <a:rPr lang="es-ES_tradnl" sz="2880" dirty="0"/>
              <a:t> </a:t>
            </a:r>
            <a:r>
              <a:rPr lang="es-ES_tradnl" sz="2880" dirty="0" err="1"/>
              <a:t>see</a:t>
            </a:r>
            <a:r>
              <a:rPr lang="es-ES_tradnl" sz="2880" dirty="0"/>
              <a:t> </a:t>
            </a:r>
            <a:r>
              <a:rPr lang="es-ES_tradnl" sz="2880" dirty="0" err="1"/>
              <a:t>signs</a:t>
            </a:r>
            <a:r>
              <a:rPr lang="es-ES_tradnl" sz="2880" dirty="0"/>
              <a:t> </a:t>
            </a:r>
            <a:r>
              <a:rPr lang="es-ES_tradnl" sz="2880" dirty="0" err="1"/>
              <a:t>of</a:t>
            </a:r>
            <a:r>
              <a:rPr lang="es-ES_tradnl" sz="2880" dirty="0"/>
              <a:t> </a:t>
            </a:r>
            <a:r>
              <a:rPr lang="es-ES_tradnl" sz="2880" i="1" dirty="0"/>
              <a:t>tener + </a:t>
            </a:r>
            <a:r>
              <a:rPr lang="es-ES_tradnl" sz="2880" i="1" dirty="0" err="1"/>
              <a:t>past</a:t>
            </a:r>
            <a:r>
              <a:rPr lang="es-ES_tradnl" sz="2880" i="1" dirty="0"/>
              <a:t> </a:t>
            </a:r>
            <a:r>
              <a:rPr lang="es-ES_tradnl" sz="2880" i="1" dirty="0" err="1"/>
              <a:t>participle’s</a:t>
            </a:r>
            <a:r>
              <a:rPr lang="es-ES_tradnl" sz="2880" i="1" dirty="0"/>
              <a:t> </a:t>
            </a:r>
            <a:r>
              <a:rPr lang="es-ES_tradnl" sz="2880" dirty="0" err="1"/>
              <a:t>extension</a:t>
            </a:r>
            <a:r>
              <a:rPr lang="es-ES_tradnl" sz="2880" dirty="0"/>
              <a:t> </a:t>
            </a:r>
            <a:r>
              <a:rPr lang="es-ES_tradnl" sz="2880" dirty="0" err="1"/>
              <a:t>into</a:t>
            </a:r>
            <a:r>
              <a:rPr lang="es-ES_tradnl" sz="2880" dirty="0"/>
              <a:t> </a:t>
            </a:r>
            <a:r>
              <a:rPr lang="es-ES_tradnl" sz="2880" dirty="0" err="1"/>
              <a:t>the</a:t>
            </a:r>
            <a:r>
              <a:rPr lang="es-ES_tradnl" sz="2880" dirty="0"/>
              <a:t> </a:t>
            </a:r>
            <a:r>
              <a:rPr lang="es-ES_tradnl" sz="2880" dirty="0" err="1"/>
              <a:t>perfect</a:t>
            </a:r>
            <a:r>
              <a:rPr lang="es-ES_tradnl" sz="2880" dirty="0"/>
              <a:t>?</a:t>
            </a:r>
          </a:p>
          <a:p>
            <a:pPr>
              <a:buNone/>
            </a:pPr>
            <a:endParaRPr lang="es-ES_tradnl" dirty="0"/>
          </a:p>
          <a:p>
            <a:endParaRPr lang="es-ES_tradnl" dirty="0"/>
          </a:p>
          <a:p>
            <a:endParaRPr lang="es-ES_tradn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Future</a:t>
            </a:r>
            <a:r>
              <a:rPr lang="es-ES_tradnl" dirty="0"/>
              <a:t> </a:t>
            </a:r>
            <a:r>
              <a:rPr lang="es-ES_tradnl" dirty="0" err="1"/>
              <a:t>research</a:t>
            </a:r>
            <a:endParaRPr lang="es-ES_tradnl" dirty="0"/>
          </a:p>
        </p:txBody>
      </p:sp>
      <p:sp>
        <p:nvSpPr>
          <p:cNvPr id="3" name="Content Placeholder 2"/>
          <p:cNvSpPr>
            <a:spLocks noGrp="1"/>
          </p:cNvSpPr>
          <p:nvPr>
            <p:ph idx="1"/>
          </p:nvPr>
        </p:nvSpPr>
        <p:spPr/>
        <p:txBody>
          <a:bodyPr/>
          <a:lstStyle/>
          <a:p>
            <a:r>
              <a:rPr lang="es-ES_tradnl" dirty="0" err="1"/>
              <a:t>Diachronic</a:t>
            </a:r>
            <a:r>
              <a:rPr lang="es-ES_tradnl" dirty="0"/>
              <a:t> </a:t>
            </a:r>
            <a:r>
              <a:rPr lang="es-ES_tradnl" dirty="0" err="1"/>
              <a:t>study</a:t>
            </a:r>
            <a:r>
              <a:rPr lang="es-ES_tradnl" dirty="0"/>
              <a:t> </a:t>
            </a:r>
            <a:r>
              <a:rPr lang="es-ES_tradnl" dirty="0" err="1"/>
              <a:t>of</a:t>
            </a:r>
            <a:r>
              <a:rPr lang="es-ES_tradnl" dirty="0"/>
              <a:t> </a:t>
            </a:r>
            <a:r>
              <a:rPr lang="es-ES_tradnl" i="1" dirty="0"/>
              <a:t>tener + </a:t>
            </a:r>
            <a:r>
              <a:rPr lang="es-ES_tradnl" i="1" dirty="0" err="1"/>
              <a:t>past</a:t>
            </a:r>
            <a:r>
              <a:rPr lang="es-ES_tradnl" i="1" dirty="0"/>
              <a:t> </a:t>
            </a:r>
            <a:r>
              <a:rPr lang="es-ES_tradnl" i="1" dirty="0" err="1"/>
              <a:t>participle</a:t>
            </a:r>
            <a:endParaRPr lang="es-ES_tradnl" i="1" dirty="0"/>
          </a:p>
          <a:p>
            <a:r>
              <a:rPr lang="es-ES_tradnl" dirty="0"/>
              <a:t>Compare </a:t>
            </a:r>
            <a:r>
              <a:rPr lang="es-ES_tradnl" i="1" dirty="0"/>
              <a:t>tener + </a:t>
            </a:r>
            <a:r>
              <a:rPr lang="es-ES_tradnl" i="1" dirty="0" err="1"/>
              <a:t>past</a:t>
            </a:r>
            <a:r>
              <a:rPr lang="es-ES_tradnl" i="1" dirty="0"/>
              <a:t> </a:t>
            </a:r>
            <a:r>
              <a:rPr lang="es-ES_tradnl" i="1" dirty="0" err="1"/>
              <a:t>participle</a:t>
            </a:r>
            <a:r>
              <a:rPr lang="es-ES_tradnl" i="1" dirty="0"/>
              <a:t> </a:t>
            </a:r>
            <a:r>
              <a:rPr lang="es-ES_tradnl" dirty="0" err="1"/>
              <a:t>with</a:t>
            </a:r>
            <a:r>
              <a:rPr lang="es-ES_tradnl" dirty="0"/>
              <a:t> </a:t>
            </a:r>
            <a:r>
              <a:rPr lang="es-ES_tradnl" dirty="0" err="1"/>
              <a:t>the</a:t>
            </a:r>
            <a:r>
              <a:rPr lang="es-ES_tradnl" dirty="0"/>
              <a:t> </a:t>
            </a:r>
            <a:r>
              <a:rPr lang="es-ES_tradnl" dirty="0" err="1"/>
              <a:t>present</a:t>
            </a:r>
            <a:r>
              <a:rPr lang="es-ES_tradnl" dirty="0"/>
              <a:t> tense </a:t>
            </a:r>
            <a:r>
              <a:rPr lang="es-ES_tradnl" dirty="0" err="1"/>
              <a:t>and</a:t>
            </a:r>
            <a:r>
              <a:rPr lang="es-ES_tradnl" dirty="0"/>
              <a:t> a</a:t>
            </a:r>
            <a:r>
              <a:rPr lang="es-ES_tradnl" i="1" dirty="0"/>
              <a:t>cabar de</a:t>
            </a:r>
          </a:p>
          <a:p>
            <a:r>
              <a:rPr lang="es-ES_tradnl" dirty="0"/>
              <a:t>“</a:t>
            </a:r>
            <a:r>
              <a:rPr lang="es-ES_tradnl" dirty="0" err="1"/>
              <a:t>Synchrony</a:t>
            </a:r>
            <a:r>
              <a:rPr lang="es-ES_tradnl" dirty="0"/>
              <a:t> </a:t>
            </a:r>
            <a:r>
              <a:rPr lang="es-ES_tradnl" dirty="0" err="1"/>
              <a:t>mirrors</a:t>
            </a:r>
            <a:r>
              <a:rPr lang="es-ES_tradnl" dirty="0"/>
              <a:t> </a:t>
            </a:r>
            <a:r>
              <a:rPr lang="es-ES_tradnl" dirty="0" err="1"/>
              <a:t>diachrony</a:t>
            </a:r>
            <a:r>
              <a:rPr lang="es-ES_tradnl" dirty="0"/>
              <a:t>.” </a:t>
            </a:r>
            <a:r>
              <a:rPr lang="es-ES_tradnl" dirty="0" err="1"/>
              <a:t>–</a:t>
            </a:r>
            <a:r>
              <a:rPr lang="es-ES_tradnl" dirty="0"/>
              <a:t> </a:t>
            </a:r>
            <a:r>
              <a:rPr lang="es-ES_tradnl" dirty="0" err="1"/>
              <a:t>Tagliamonte</a:t>
            </a:r>
            <a:r>
              <a:rPr lang="es-ES_tradnl" dirty="0"/>
              <a:t>, NWAV 2012</a:t>
            </a:r>
          </a:p>
          <a:p>
            <a:endParaRPr lang="es-ES_tradnl" i="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References</a:t>
            </a:r>
            <a:endParaRPr lang="es-ES_tradnl" dirty="0"/>
          </a:p>
        </p:txBody>
      </p:sp>
      <p:sp>
        <p:nvSpPr>
          <p:cNvPr id="3" name="Content Placeholder 2"/>
          <p:cNvSpPr>
            <a:spLocks noGrp="1"/>
          </p:cNvSpPr>
          <p:nvPr>
            <p:ph idx="1"/>
          </p:nvPr>
        </p:nvSpPr>
        <p:spPr/>
        <p:txBody>
          <a:bodyPr>
            <a:noAutofit/>
          </a:bodyPr>
          <a:lstStyle/>
          <a:p>
            <a:pPr>
              <a:spcBef>
                <a:spcPts val="0"/>
              </a:spcBef>
              <a:buNone/>
            </a:pPr>
            <a:r>
              <a:rPr lang="en-US" sz="1100" dirty="0" err="1"/>
              <a:t>Benveniste</a:t>
            </a:r>
            <a:r>
              <a:rPr lang="en-US" sz="1100" dirty="0"/>
              <a:t>, Emile. (1968). Mutations of linguistic categories. In W. P. Lehmann &amp; Y. </a:t>
            </a:r>
            <a:r>
              <a:rPr lang="en-US" sz="1100" dirty="0" err="1"/>
              <a:t>Malkiel</a:t>
            </a:r>
            <a:r>
              <a:rPr lang="en-US" sz="1100" dirty="0"/>
              <a:t> (</a:t>
            </a:r>
            <a:r>
              <a:rPr lang="en-US" sz="1100" dirty="0" err="1"/>
              <a:t>Eds</a:t>
            </a:r>
            <a:r>
              <a:rPr lang="en-US" sz="1100" dirty="0"/>
              <a:t>), </a:t>
            </a:r>
            <a:r>
              <a:rPr lang="en-US" sz="1100" i="1" dirty="0"/>
              <a:t>Directions for historical linguistics </a:t>
            </a:r>
            <a:r>
              <a:rPr lang="en-US" sz="1100" dirty="0"/>
              <a:t>(85–94). Austin: University of Texas Press. </a:t>
            </a:r>
            <a:endParaRPr lang="es-ES_tradnl" sz="1100" dirty="0"/>
          </a:p>
          <a:p>
            <a:pPr>
              <a:spcBef>
                <a:spcPts val="0"/>
              </a:spcBef>
              <a:buNone/>
            </a:pPr>
            <a:r>
              <a:rPr lang="en-US" sz="1100" dirty="0" err="1"/>
              <a:t>Bybee</a:t>
            </a:r>
            <a:r>
              <a:rPr lang="en-US" sz="1100" dirty="0"/>
              <a:t>, Joan &amp; Dahl, </a:t>
            </a:r>
            <a:r>
              <a:rPr lang="en-US" sz="1100" dirty="0" err="1"/>
              <a:t>Östen</a:t>
            </a:r>
            <a:r>
              <a:rPr lang="en-US" sz="1100" dirty="0"/>
              <a:t>. (1989). The creation of tense and aspect systems in the languages of the world. </a:t>
            </a:r>
            <a:r>
              <a:rPr lang="en-US" sz="1100" i="1" dirty="0"/>
              <a:t>Studies in Language</a:t>
            </a:r>
            <a:r>
              <a:rPr lang="en-US" sz="1100" dirty="0"/>
              <a:t> </a:t>
            </a:r>
            <a:r>
              <a:rPr lang="en-US" sz="1100" i="1" dirty="0"/>
              <a:t>13</a:t>
            </a:r>
            <a:r>
              <a:rPr lang="en-US" sz="1100" dirty="0"/>
              <a:t>, </a:t>
            </a:r>
            <a:r>
              <a:rPr lang="en-US" sz="1100" i="1" dirty="0"/>
              <a:t>1</a:t>
            </a:r>
            <a:r>
              <a:rPr lang="en-US" sz="1100" dirty="0"/>
              <a:t>, 51 ff. </a:t>
            </a:r>
            <a:endParaRPr lang="es-ES_tradnl" sz="1100" dirty="0"/>
          </a:p>
          <a:p>
            <a:pPr>
              <a:spcBef>
                <a:spcPts val="0"/>
              </a:spcBef>
              <a:buNone/>
            </a:pPr>
            <a:r>
              <a:rPr lang="en-US" sz="1100" dirty="0" err="1"/>
              <a:t>Bybee</a:t>
            </a:r>
            <a:r>
              <a:rPr lang="en-US" sz="1100" dirty="0"/>
              <a:t>, Joan, Perkins, Revere &amp; </a:t>
            </a:r>
            <a:r>
              <a:rPr lang="en-US" sz="1100" dirty="0" err="1"/>
              <a:t>Pagliuca</a:t>
            </a:r>
            <a:r>
              <a:rPr lang="en-US" sz="1100" dirty="0"/>
              <a:t>, William. (1994). </a:t>
            </a:r>
            <a:r>
              <a:rPr lang="en-US" sz="1100" i="1" dirty="0"/>
              <a:t>The evolution of grammar: The </a:t>
            </a:r>
            <a:r>
              <a:rPr lang="en-US" sz="1100" i="1" dirty="0" err="1"/>
              <a:t>grammaticalization</a:t>
            </a:r>
            <a:r>
              <a:rPr lang="en-US" sz="1100" i="1" dirty="0"/>
              <a:t> of tense, aspect and modality in the languages of the world</a:t>
            </a:r>
            <a:r>
              <a:rPr lang="en-US" sz="1100" dirty="0"/>
              <a:t>. Chicago: University of Chicago Press.</a:t>
            </a:r>
            <a:endParaRPr lang="es-ES_tradnl" sz="1100" dirty="0"/>
          </a:p>
          <a:p>
            <a:pPr>
              <a:spcBef>
                <a:spcPts val="0"/>
              </a:spcBef>
              <a:buNone/>
            </a:pPr>
            <a:r>
              <a:rPr lang="en-US" sz="1100" dirty="0" err="1"/>
              <a:t>Bybee</a:t>
            </a:r>
            <a:r>
              <a:rPr lang="en-US" sz="1100" dirty="0"/>
              <a:t>, Joan &amp; </a:t>
            </a:r>
            <a:r>
              <a:rPr lang="en-US" sz="1100" dirty="0" err="1"/>
              <a:t>Pagliuca</a:t>
            </a:r>
            <a:r>
              <a:rPr lang="en-US" sz="1100" dirty="0"/>
              <a:t>, William. (1987). The evolution of future meaning.  In A. </a:t>
            </a:r>
            <a:r>
              <a:rPr lang="en-US" sz="1100" dirty="0" err="1"/>
              <a:t>Giacalone</a:t>
            </a:r>
            <a:r>
              <a:rPr lang="es-ES_tradnl" sz="1100" dirty="0"/>
              <a:t> </a:t>
            </a:r>
            <a:r>
              <a:rPr lang="en-US" sz="1100" dirty="0"/>
              <a:t>Ramat, O. </a:t>
            </a:r>
            <a:r>
              <a:rPr lang="en-US" sz="1100" dirty="0" err="1"/>
              <a:t>Carruba</a:t>
            </a:r>
            <a:r>
              <a:rPr lang="en-US" sz="1100" dirty="0"/>
              <a:t> &amp; G. </a:t>
            </a:r>
            <a:r>
              <a:rPr lang="en-US" sz="1100" dirty="0" err="1"/>
              <a:t>Bernini(Eds</a:t>
            </a:r>
            <a:r>
              <a:rPr lang="en-US" sz="1100" dirty="0"/>
              <a:t>.), </a:t>
            </a:r>
            <a:r>
              <a:rPr lang="en-US" sz="1100" i="1" dirty="0"/>
              <a:t>Papers from the </a:t>
            </a:r>
            <a:r>
              <a:rPr lang="en-US" sz="1100" i="1" dirty="0" err="1"/>
              <a:t>VIIth</a:t>
            </a:r>
            <a:r>
              <a:rPr lang="en-US" sz="1100" i="1" dirty="0"/>
              <a:t> International Conference</a:t>
            </a:r>
            <a:r>
              <a:rPr lang="es-ES_tradnl" sz="1100" dirty="0"/>
              <a:t> </a:t>
            </a:r>
            <a:r>
              <a:rPr lang="en-US" sz="1100" i="1" dirty="0"/>
              <a:t>on Historical Linguistics</a:t>
            </a:r>
            <a:r>
              <a:rPr lang="en-US" sz="1100" dirty="0"/>
              <a:t> (109-122).</a:t>
            </a:r>
            <a:r>
              <a:rPr lang="en-US" sz="1100" i="1" dirty="0"/>
              <a:t> </a:t>
            </a:r>
            <a:r>
              <a:rPr lang="en-US" sz="1100" dirty="0"/>
              <a:t>Amsterdam: John </a:t>
            </a:r>
            <a:r>
              <a:rPr lang="en-US" sz="1100" dirty="0" err="1"/>
              <a:t>Benjamins</a:t>
            </a:r>
            <a:r>
              <a:rPr lang="en-US" sz="1100" dirty="0"/>
              <a:t>. </a:t>
            </a:r>
            <a:endParaRPr lang="es-ES_tradnl" sz="1100" dirty="0"/>
          </a:p>
          <a:p>
            <a:pPr>
              <a:spcBef>
                <a:spcPts val="0"/>
              </a:spcBef>
              <a:buNone/>
            </a:pPr>
            <a:r>
              <a:rPr lang="en-US" sz="1100" dirty="0"/>
              <a:t>Carey, Kathleen. (1994). The </a:t>
            </a:r>
            <a:r>
              <a:rPr lang="en-US" sz="1100" dirty="0" err="1"/>
              <a:t>grammaticalization</a:t>
            </a:r>
            <a:r>
              <a:rPr lang="en-US" sz="1100" dirty="0"/>
              <a:t> of the perfect in Old English. An account based on pragmatics and metaphor. In W. </a:t>
            </a:r>
            <a:r>
              <a:rPr lang="en-US" sz="1100" dirty="0" err="1"/>
              <a:t>Pagliuca</a:t>
            </a:r>
            <a:r>
              <a:rPr lang="en-US" sz="1100" dirty="0"/>
              <a:t> (Ed.), </a:t>
            </a:r>
            <a:r>
              <a:rPr lang="en-US" sz="1100" i="1" dirty="0"/>
              <a:t>Perspectives on </a:t>
            </a:r>
            <a:r>
              <a:rPr lang="en-US" sz="1100" i="1" dirty="0" err="1"/>
              <a:t>grammaticalization</a:t>
            </a:r>
            <a:r>
              <a:rPr lang="en-US" sz="1100" dirty="0"/>
              <a:t>. [Current Issues in Linguistic Theory 109] (103–117). Amsterdam: John </a:t>
            </a:r>
            <a:r>
              <a:rPr lang="en-US" sz="1100" dirty="0" err="1"/>
              <a:t>Benjamins</a:t>
            </a:r>
            <a:r>
              <a:rPr lang="en-US" sz="1100" dirty="0"/>
              <a:t>.</a:t>
            </a:r>
            <a:endParaRPr lang="es-ES_tradnl" sz="1100" dirty="0"/>
          </a:p>
          <a:p>
            <a:pPr>
              <a:spcBef>
                <a:spcPts val="0"/>
              </a:spcBef>
              <a:buNone/>
            </a:pPr>
            <a:r>
              <a:rPr lang="en-US" sz="1100" dirty="0"/>
              <a:t>Carey, Kathleen. (1995). </a:t>
            </a:r>
            <a:r>
              <a:rPr lang="en-US" sz="1100" dirty="0" err="1"/>
              <a:t>Subjectification</a:t>
            </a:r>
            <a:r>
              <a:rPr lang="en-US" sz="1100" dirty="0"/>
              <a:t> and the development of the English perfect. In D. Stein &amp; S. Wright (Eds.), </a:t>
            </a:r>
            <a:r>
              <a:rPr lang="en-US" sz="1100" i="1" dirty="0"/>
              <a:t>Subjectivity and </a:t>
            </a:r>
            <a:r>
              <a:rPr lang="en-US" sz="1100" i="1" dirty="0" err="1"/>
              <a:t>subjectivisation</a:t>
            </a:r>
            <a:r>
              <a:rPr lang="en-US" sz="1100" i="1" dirty="0"/>
              <a:t>: Linguistic perspectives</a:t>
            </a:r>
            <a:r>
              <a:rPr lang="en-US" sz="1100" dirty="0"/>
              <a:t> (83–102). Cambridge: Cambridge University Press. </a:t>
            </a:r>
            <a:endParaRPr lang="es-ES_tradnl" sz="1100" dirty="0"/>
          </a:p>
          <a:p>
            <a:pPr>
              <a:spcBef>
                <a:spcPts val="0"/>
              </a:spcBef>
              <a:buNone/>
            </a:pPr>
            <a:r>
              <a:rPr lang="en-US" sz="1100" dirty="0" err="1"/>
              <a:t>Comrie</a:t>
            </a:r>
            <a:r>
              <a:rPr lang="en-US" sz="1100" dirty="0"/>
              <a:t>, Bernard. (1976). </a:t>
            </a:r>
            <a:r>
              <a:rPr lang="en-US" sz="1100" i="1" dirty="0"/>
              <a:t>Aspect: An introduction to verbal aspect and related problems</a:t>
            </a:r>
            <a:r>
              <a:rPr lang="en-US" sz="1100" dirty="0"/>
              <a:t>. Cambridge: Cambridge University Press.</a:t>
            </a:r>
            <a:endParaRPr lang="es-ES_tradnl" sz="1100" dirty="0"/>
          </a:p>
          <a:p>
            <a:pPr>
              <a:spcBef>
                <a:spcPts val="0"/>
              </a:spcBef>
              <a:buNone/>
            </a:pPr>
            <a:r>
              <a:rPr lang="en-US" sz="1100" dirty="0"/>
              <a:t>Dahl, </a:t>
            </a:r>
            <a:r>
              <a:rPr lang="en-US" sz="1100" dirty="0" err="1"/>
              <a:t>Östen</a:t>
            </a:r>
            <a:r>
              <a:rPr lang="en-US" sz="1100" dirty="0"/>
              <a:t>. (1984). Temporal distance: Remoteness distinctions in tense-aspect systems. In B. Butterworth, B. </a:t>
            </a:r>
            <a:r>
              <a:rPr lang="en-US" sz="1100" dirty="0" err="1"/>
              <a:t>Comrie</a:t>
            </a:r>
            <a:r>
              <a:rPr lang="en-US" sz="1100" dirty="0"/>
              <a:t>, &amp; Ö. Dahl (</a:t>
            </a:r>
            <a:r>
              <a:rPr lang="en-US" sz="1100" dirty="0" err="1"/>
              <a:t>Eds</a:t>
            </a:r>
            <a:r>
              <a:rPr lang="en-US" sz="1100" dirty="0"/>
              <a:t>), </a:t>
            </a:r>
            <a:r>
              <a:rPr lang="en-US" sz="1100" i="1" dirty="0"/>
              <a:t>Explanations of language universals</a:t>
            </a:r>
            <a:r>
              <a:rPr lang="en-US" sz="1100" dirty="0"/>
              <a:t> (105–122). </a:t>
            </a:r>
            <a:r>
              <a:rPr lang="en-US" sz="1100" dirty="0" err="1"/>
              <a:t>Berlin:Mouton</a:t>
            </a:r>
            <a:r>
              <a:rPr lang="en-US" sz="1100" dirty="0"/>
              <a:t> De </a:t>
            </a:r>
            <a:r>
              <a:rPr lang="en-US" sz="1100" dirty="0" err="1"/>
              <a:t>Gruyter</a:t>
            </a:r>
            <a:r>
              <a:rPr lang="en-US" sz="1100" dirty="0"/>
              <a:t>. </a:t>
            </a:r>
            <a:endParaRPr lang="es-ES_tradnl" sz="1100" dirty="0"/>
          </a:p>
          <a:p>
            <a:pPr>
              <a:spcBef>
                <a:spcPts val="0"/>
              </a:spcBef>
              <a:buNone/>
            </a:pPr>
            <a:r>
              <a:rPr lang="en-US" sz="1100" dirty="0"/>
              <a:t>Dahl, </a:t>
            </a:r>
            <a:r>
              <a:rPr lang="en-US" sz="1100" dirty="0" err="1"/>
              <a:t>Östen</a:t>
            </a:r>
            <a:r>
              <a:rPr lang="en-US" sz="1100" dirty="0"/>
              <a:t>. (1985). </a:t>
            </a:r>
            <a:r>
              <a:rPr lang="en-US" sz="1100" i="1" dirty="0"/>
              <a:t>Tense and aspect systems</a:t>
            </a:r>
            <a:r>
              <a:rPr lang="en-US" sz="1100" dirty="0"/>
              <a:t>. Oxford: Blackwell.</a:t>
            </a:r>
            <a:endParaRPr lang="es-ES_tradnl" sz="1100" dirty="0"/>
          </a:p>
          <a:p>
            <a:pPr>
              <a:spcBef>
                <a:spcPts val="0"/>
              </a:spcBef>
              <a:buNone/>
            </a:pPr>
            <a:r>
              <a:rPr lang="en-US" sz="1100" dirty="0"/>
              <a:t>Dahl, </a:t>
            </a:r>
            <a:r>
              <a:rPr lang="en-US" sz="1100" dirty="0" err="1"/>
              <a:t>Östen</a:t>
            </a:r>
            <a:r>
              <a:rPr lang="en-US" sz="1100" dirty="0"/>
              <a:t>. (2000). </a:t>
            </a:r>
            <a:r>
              <a:rPr lang="en-US" sz="1100" i="1" dirty="0"/>
              <a:t>Tense and aspect in the languages of Europe</a:t>
            </a:r>
            <a:r>
              <a:rPr lang="en-US" sz="1100" dirty="0"/>
              <a:t>. Berlin and New York: Mouton de </a:t>
            </a:r>
            <a:r>
              <a:rPr lang="en-US" sz="1100" dirty="0" err="1"/>
              <a:t>Gruyter</a:t>
            </a:r>
            <a:r>
              <a:rPr lang="en-US" sz="1100" dirty="0"/>
              <a:t>.</a:t>
            </a:r>
            <a:endParaRPr lang="es-ES_tradnl" sz="1100" dirty="0"/>
          </a:p>
          <a:p>
            <a:pPr>
              <a:spcBef>
                <a:spcPts val="0"/>
              </a:spcBef>
              <a:buNone/>
            </a:pPr>
            <a:r>
              <a:rPr lang="en-US" sz="1100" dirty="0"/>
              <a:t>Dahl, </a:t>
            </a:r>
            <a:r>
              <a:rPr lang="en-US" sz="1100" dirty="0" err="1"/>
              <a:t>Östen</a:t>
            </a:r>
            <a:r>
              <a:rPr lang="en-US" sz="1100" dirty="0"/>
              <a:t> &amp; Hedin, Eva. (2000). Current relevance and event reference. In Ö. Dahl (Ed.), </a:t>
            </a:r>
            <a:r>
              <a:rPr lang="en-US" sz="1100" i="1" dirty="0"/>
              <a:t>Tense and aspect in the languages of Europe </a:t>
            </a:r>
            <a:r>
              <a:rPr lang="en-US" sz="1100" dirty="0"/>
              <a:t>(386–401). Berlin and New York: Mouton de </a:t>
            </a:r>
            <a:r>
              <a:rPr lang="en-US" sz="1100" dirty="0" err="1"/>
              <a:t>Gruyter</a:t>
            </a:r>
            <a:r>
              <a:rPr lang="en-US" sz="1100" dirty="0"/>
              <a:t>. </a:t>
            </a:r>
            <a:endParaRPr lang="es-ES_tradnl" sz="1100" dirty="0"/>
          </a:p>
          <a:p>
            <a:pPr>
              <a:spcBef>
                <a:spcPts val="0"/>
              </a:spcBef>
              <a:buNone/>
            </a:pPr>
            <a:r>
              <a:rPr lang="en-US" sz="1100" dirty="0" err="1"/>
              <a:t>Harre</a:t>
            </a:r>
            <a:r>
              <a:rPr lang="en-US" sz="1100" dirty="0"/>
              <a:t>, Catherine E. (1991). </a:t>
            </a:r>
            <a:r>
              <a:rPr lang="en-US" sz="1100" i="1" dirty="0" err="1"/>
              <a:t>Tener</a:t>
            </a:r>
            <a:r>
              <a:rPr lang="en-US" sz="1100" i="1" dirty="0"/>
              <a:t> </a:t>
            </a:r>
            <a:r>
              <a:rPr lang="en-US" sz="1100" dirty="0"/>
              <a:t>+ </a:t>
            </a:r>
            <a:r>
              <a:rPr lang="en-US" sz="1100" i="1" dirty="0"/>
              <a:t>past participle</a:t>
            </a:r>
            <a:r>
              <a:rPr lang="en-US" sz="1100" dirty="0"/>
              <a:t>: </a:t>
            </a:r>
            <a:r>
              <a:rPr lang="en-US" sz="1100" i="1" dirty="0"/>
              <a:t>A case study in linguistic description</a:t>
            </a:r>
            <a:r>
              <a:rPr lang="en-US" sz="1100" dirty="0"/>
              <a:t>.</a:t>
            </a:r>
            <a:r>
              <a:rPr lang="es-ES_tradnl" sz="1100" dirty="0"/>
              <a:t> </a:t>
            </a:r>
            <a:r>
              <a:rPr lang="en-US" sz="1100" dirty="0"/>
              <a:t>London and New York: </a:t>
            </a:r>
            <a:r>
              <a:rPr lang="en-US" sz="1100" dirty="0" err="1"/>
              <a:t>Routledge</a:t>
            </a:r>
            <a:r>
              <a:rPr lang="en-US" sz="1100" dirty="0"/>
              <a:t>.</a:t>
            </a:r>
            <a:endParaRPr lang="es-ES_tradnl" sz="1100" dirty="0"/>
          </a:p>
          <a:p>
            <a:pPr>
              <a:spcBef>
                <a:spcPts val="0"/>
              </a:spcBef>
              <a:buNone/>
            </a:pPr>
            <a:r>
              <a:rPr lang="en-US" sz="1100" dirty="0"/>
              <a:t>Harris, Martin. (1982). The ‘past simple’ and ‘present perfect’ in Romance. In M. Harris &amp; N. Vincent (Eds.), </a:t>
            </a:r>
            <a:r>
              <a:rPr lang="en-US" sz="1100" i="1" dirty="0"/>
              <a:t>Studies in the Romance verb</a:t>
            </a:r>
            <a:r>
              <a:rPr lang="en-US" sz="1100" dirty="0"/>
              <a:t> (42–70). London: </a:t>
            </a:r>
            <a:r>
              <a:rPr lang="en-US" sz="1100" dirty="0" err="1"/>
              <a:t>Croom</a:t>
            </a:r>
            <a:r>
              <a:rPr lang="en-US" sz="1100" dirty="0"/>
              <a:t> Helm.</a:t>
            </a:r>
            <a:endParaRPr lang="es-ES_tradnl" sz="1100" dirty="0"/>
          </a:p>
          <a:p>
            <a:pPr>
              <a:spcBef>
                <a:spcPts val="0"/>
              </a:spcBef>
              <a:buNone/>
            </a:pPr>
            <a:r>
              <a:rPr lang="en-US" sz="1100" dirty="0"/>
              <a:t>Holmes, Bonnie and </a:t>
            </a:r>
            <a:r>
              <a:rPr lang="en-US" sz="1100" dirty="0" err="1"/>
              <a:t>Balukas</a:t>
            </a:r>
            <a:r>
              <a:rPr lang="en-US" sz="1100" dirty="0"/>
              <a:t>, </a:t>
            </a:r>
            <a:r>
              <a:rPr lang="en-US" sz="1100" dirty="0" err="1"/>
              <a:t>Colleene</a:t>
            </a:r>
            <a:r>
              <a:rPr lang="en-US" sz="1100" dirty="0"/>
              <a:t>. (2011). Yesterday, all my troubles have seemed (PP) so far away: Variation in pre-</a:t>
            </a:r>
            <a:r>
              <a:rPr lang="en-US" sz="1100" dirty="0" err="1"/>
              <a:t>hodiernal</a:t>
            </a:r>
            <a:r>
              <a:rPr lang="en-US" sz="1100" dirty="0"/>
              <a:t> perfective expression in Peninsular Spanish. In J. </a:t>
            </a:r>
            <a:r>
              <a:rPr lang="en-US" sz="1100" dirty="0" err="1"/>
              <a:t>Michnowicz</a:t>
            </a:r>
            <a:r>
              <a:rPr lang="en-US" sz="1100" dirty="0"/>
              <a:t> &amp; R. </a:t>
            </a:r>
            <a:r>
              <a:rPr lang="en-US" sz="1100" dirty="0" err="1"/>
              <a:t>Dodsworth</a:t>
            </a:r>
            <a:r>
              <a:rPr lang="en-US" sz="1100" dirty="0"/>
              <a:t> (Eds.), </a:t>
            </a:r>
            <a:r>
              <a:rPr lang="en-US" sz="1100" i="1" dirty="0"/>
              <a:t>Selected Proceedings of the 5</a:t>
            </a:r>
            <a:r>
              <a:rPr lang="en-US" sz="1100" i="1" baseline="30000" dirty="0"/>
              <a:t>th</a:t>
            </a:r>
            <a:r>
              <a:rPr lang="en-US" sz="1100" i="1" dirty="0"/>
              <a:t> Workshop on Spanish Sociolinguistics</a:t>
            </a:r>
            <a:r>
              <a:rPr lang="en-US" sz="1100" dirty="0"/>
              <a:t> (79-89). Somerville, MA: </a:t>
            </a:r>
            <a:r>
              <a:rPr lang="en-US" sz="1100" dirty="0" err="1"/>
              <a:t>Cascadilla</a:t>
            </a:r>
            <a:r>
              <a:rPr lang="en-US" sz="1100" dirty="0"/>
              <a:t> Proceedings. </a:t>
            </a:r>
            <a:endParaRPr lang="es-ES_tradnl" sz="11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References</a:t>
            </a:r>
            <a:endParaRPr lang="es-ES_tradnl" dirty="0"/>
          </a:p>
        </p:txBody>
      </p:sp>
      <p:sp>
        <p:nvSpPr>
          <p:cNvPr id="3" name="Content Placeholder 2"/>
          <p:cNvSpPr>
            <a:spLocks noGrp="1"/>
          </p:cNvSpPr>
          <p:nvPr>
            <p:ph idx="1"/>
          </p:nvPr>
        </p:nvSpPr>
        <p:spPr/>
        <p:txBody>
          <a:bodyPr>
            <a:noAutofit/>
          </a:bodyPr>
          <a:lstStyle/>
          <a:p>
            <a:pPr>
              <a:spcBef>
                <a:spcPts val="0"/>
              </a:spcBef>
              <a:buNone/>
            </a:pPr>
            <a:r>
              <a:rPr lang="en-US" sz="1100" dirty="0"/>
              <a:t>Kato, </a:t>
            </a:r>
            <a:r>
              <a:rPr lang="en-US" sz="1100" dirty="0" err="1"/>
              <a:t>Natsuko</a:t>
            </a:r>
            <a:r>
              <a:rPr lang="en-US" sz="1100" dirty="0"/>
              <a:t>. (1993). </a:t>
            </a:r>
            <a:r>
              <a:rPr lang="en-US" sz="1100" dirty="0" err="1"/>
              <a:t>Tener</a:t>
            </a:r>
            <a:r>
              <a:rPr lang="en-US" sz="1100" dirty="0"/>
              <a:t> + past participle in Spanish: A Dynamic Approach. </a:t>
            </a:r>
            <a:r>
              <a:rPr lang="en-US" sz="1100" i="1" dirty="0"/>
              <a:t>Sophia </a:t>
            </a:r>
            <a:r>
              <a:rPr lang="en-US" sz="1100" i="1" dirty="0" err="1"/>
              <a:t>lingüística</a:t>
            </a:r>
            <a:r>
              <a:rPr lang="en-US" sz="1100" dirty="0"/>
              <a:t>, </a:t>
            </a:r>
            <a:r>
              <a:rPr lang="en-US" sz="1100" i="1" dirty="0"/>
              <a:t>3</a:t>
            </a:r>
            <a:r>
              <a:rPr lang="en-US" sz="1100" dirty="0"/>
              <a:t>, 131-151.</a:t>
            </a:r>
            <a:endParaRPr lang="es-ES_tradnl" sz="1100" dirty="0"/>
          </a:p>
          <a:p>
            <a:pPr>
              <a:spcBef>
                <a:spcPts val="0"/>
              </a:spcBef>
              <a:buNone/>
            </a:pPr>
            <a:r>
              <a:rPr lang="en-US" sz="1100" dirty="0"/>
              <a:t>Koike, Dale A. (1996). Functions of the adverbial </a:t>
            </a:r>
            <a:r>
              <a:rPr lang="en-US" sz="1100" dirty="0" err="1"/>
              <a:t>ya</a:t>
            </a:r>
            <a:r>
              <a:rPr lang="en-US" sz="1100" dirty="0"/>
              <a:t> in Spanish narrative discourse. </a:t>
            </a:r>
            <a:r>
              <a:rPr lang="en-US" sz="1100" i="1" dirty="0"/>
              <a:t>Journal of Pragmatics</a:t>
            </a:r>
            <a:r>
              <a:rPr lang="en-US" sz="1100" dirty="0"/>
              <a:t>,</a:t>
            </a:r>
            <a:r>
              <a:rPr lang="en-US" sz="1100" i="1" dirty="0"/>
              <a:t> 25</a:t>
            </a:r>
            <a:r>
              <a:rPr lang="en-US" sz="1100" dirty="0"/>
              <a:t>, 267–279.</a:t>
            </a:r>
            <a:endParaRPr lang="es-ES_tradnl" sz="1100" dirty="0"/>
          </a:p>
          <a:p>
            <a:pPr>
              <a:spcBef>
                <a:spcPts val="0"/>
              </a:spcBef>
              <a:buNone/>
            </a:pPr>
            <a:r>
              <a:rPr lang="en-US" sz="1100" dirty="0" err="1"/>
              <a:t>Lindstedt</a:t>
            </a:r>
            <a:r>
              <a:rPr lang="en-US" sz="1100" dirty="0"/>
              <a:t>, </a:t>
            </a:r>
            <a:r>
              <a:rPr lang="en-US" sz="1100" dirty="0" err="1"/>
              <a:t>Jouko</a:t>
            </a:r>
            <a:r>
              <a:rPr lang="en-US" sz="1100" dirty="0"/>
              <a:t>. (2000). The perfect—aspectual, temporal and evidential. In Ö. Dahl (Ed.), </a:t>
            </a:r>
            <a:r>
              <a:rPr lang="en-US" sz="1100" i="1" dirty="0"/>
              <a:t>Tense and aspect in the languages of Europe</a:t>
            </a:r>
            <a:r>
              <a:rPr lang="en-US" sz="1100" dirty="0"/>
              <a:t> (365–383). Berlin and New York: Mouton de </a:t>
            </a:r>
            <a:r>
              <a:rPr lang="en-US" sz="1100" dirty="0" err="1"/>
              <a:t>Gruyter</a:t>
            </a:r>
            <a:r>
              <a:rPr lang="en-US" sz="1100" dirty="0"/>
              <a:t>. </a:t>
            </a:r>
            <a:endParaRPr lang="es-ES" sz="1100" dirty="0"/>
          </a:p>
          <a:p>
            <a:pPr>
              <a:spcBef>
                <a:spcPts val="0"/>
              </a:spcBef>
              <a:buNone/>
            </a:pPr>
            <a:r>
              <a:rPr lang="es-ES" sz="1100" dirty="0"/>
              <a:t>López-Couso, María José, &amp; Elena Seoane (Eds.) </a:t>
            </a:r>
            <a:r>
              <a:rPr lang="en-US" sz="1100" dirty="0"/>
              <a:t>(2008). </a:t>
            </a:r>
            <a:r>
              <a:rPr lang="en-US" sz="1100" i="1" dirty="0"/>
              <a:t>Rethinking </a:t>
            </a:r>
            <a:r>
              <a:rPr lang="en-US" sz="1100" i="1" dirty="0" err="1"/>
              <a:t>grammaticalization</a:t>
            </a:r>
            <a:r>
              <a:rPr lang="en-US" sz="1100" i="1" dirty="0"/>
              <a:t>: New perspectives.</a:t>
            </a:r>
            <a:r>
              <a:rPr lang="en-US" sz="1100" dirty="0"/>
              <a:t> Amsterdam: John </a:t>
            </a:r>
            <a:r>
              <a:rPr lang="en-US" sz="1100" dirty="0" err="1"/>
              <a:t>Benjamins</a:t>
            </a:r>
            <a:r>
              <a:rPr lang="en-US" sz="1100" dirty="0"/>
              <a:t>. Pp. </a:t>
            </a:r>
            <a:r>
              <a:rPr lang="en-US" sz="1100" dirty="0" err="1"/>
              <a:t>x</a:t>
            </a:r>
            <a:r>
              <a:rPr lang="en-US" sz="1100" dirty="0"/>
              <a:t>, 355. </a:t>
            </a:r>
            <a:endParaRPr lang="es-ES_tradnl" sz="1100" dirty="0"/>
          </a:p>
          <a:p>
            <a:pPr>
              <a:spcBef>
                <a:spcPts val="0"/>
              </a:spcBef>
              <a:buNone/>
            </a:pPr>
            <a:r>
              <a:rPr lang="en-US" sz="1100" dirty="0"/>
              <a:t>Mitchell, Bruce. (1985). </a:t>
            </a:r>
            <a:r>
              <a:rPr lang="en-US" sz="1100" i="1" dirty="0"/>
              <a:t>Old English syntax</a:t>
            </a:r>
            <a:r>
              <a:rPr lang="en-US" sz="1100" dirty="0"/>
              <a:t>. (Volume I) </a:t>
            </a:r>
            <a:r>
              <a:rPr lang="en-US" sz="1100" i="1" dirty="0"/>
              <a:t>Concord, the parts of speech, and the sentence</a:t>
            </a:r>
            <a:r>
              <a:rPr lang="en-US" sz="1100" dirty="0"/>
              <a:t>. Oxford: Clarendon.</a:t>
            </a:r>
            <a:endParaRPr lang="es-ES_tradnl" sz="1100" dirty="0"/>
          </a:p>
          <a:p>
            <a:pPr>
              <a:spcBef>
                <a:spcPts val="0"/>
              </a:spcBef>
              <a:buNone/>
            </a:pPr>
            <a:r>
              <a:rPr lang="en-US" sz="1100" dirty="0"/>
              <a:t>Pinkster, Harm. (1987). The strategy and chronology of the development of future and perfect tense auxiliaries in Latin. In M. Harris &amp; P. Ramat (</a:t>
            </a:r>
            <a:r>
              <a:rPr lang="en-US" sz="1100" dirty="0" err="1"/>
              <a:t>Eds</a:t>
            </a:r>
            <a:r>
              <a:rPr lang="en-US" sz="1100" dirty="0"/>
              <a:t>), </a:t>
            </a:r>
            <a:r>
              <a:rPr lang="en-US" sz="1100" i="1" dirty="0"/>
              <a:t>Historical development of the auxiliaries </a:t>
            </a:r>
            <a:r>
              <a:rPr lang="en-US" sz="1100" dirty="0"/>
              <a:t>(193–223). Berlin: Mouton de </a:t>
            </a:r>
            <a:r>
              <a:rPr lang="en-US" sz="1100" dirty="0" err="1"/>
              <a:t>Gruyter</a:t>
            </a:r>
            <a:r>
              <a:rPr lang="en-US" sz="1100" dirty="0"/>
              <a:t>.</a:t>
            </a:r>
            <a:endParaRPr lang="es-ES_tradnl" sz="1100" dirty="0"/>
          </a:p>
          <a:p>
            <a:pPr>
              <a:spcBef>
                <a:spcPts val="0"/>
              </a:spcBef>
              <a:buNone/>
            </a:pPr>
            <a:r>
              <a:rPr lang="es-ES" sz="1100" dirty="0"/>
              <a:t>Real Academia Española: Database (CREA) [online].</a:t>
            </a:r>
            <a:r>
              <a:rPr lang="es-ES" sz="1100" i="1" dirty="0"/>
              <a:t> Corpus de referencia del español actual.</a:t>
            </a:r>
            <a:r>
              <a:rPr lang="es-ES" sz="1100" dirty="0"/>
              <a:t> </a:t>
            </a:r>
            <a:r>
              <a:rPr lang="en-US" sz="1100" dirty="0"/>
              <a:t>&lt;http://</a:t>
            </a:r>
            <a:r>
              <a:rPr lang="en-US" sz="1100" dirty="0" err="1"/>
              <a:t>www.rae.es</a:t>
            </a:r>
            <a:r>
              <a:rPr lang="en-US" sz="1100" dirty="0"/>
              <a:t>&gt; [April 8, 2011]</a:t>
            </a:r>
            <a:endParaRPr lang="es-ES_tradnl" sz="1100" dirty="0"/>
          </a:p>
          <a:p>
            <a:pPr>
              <a:spcBef>
                <a:spcPts val="0"/>
              </a:spcBef>
              <a:buNone/>
            </a:pPr>
            <a:r>
              <a:rPr lang="en-US" sz="1100" dirty="0" err="1"/>
              <a:t>Sankoff</a:t>
            </a:r>
            <a:r>
              <a:rPr lang="en-US" sz="1100" dirty="0"/>
              <a:t>, David, </a:t>
            </a:r>
            <a:r>
              <a:rPr lang="en-US" sz="1100" dirty="0" err="1"/>
              <a:t>Tagliamonte</a:t>
            </a:r>
            <a:r>
              <a:rPr lang="en-US" sz="1100" dirty="0"/>
              <a:t>, </a:t>
            </a:r>
            <a:r>
              <a:rPr lang="en-US" sz="1100" dirty="0" err="1"/>
              <a:t>Sali</a:t>
            </a:r>
            <a:r>
              <a:rPr lang="en-US" sz="1100" dirty="0"/>
              <a:t> A., &amp; Smith, Eric. (2005). "</a:t>
            </a:r>
            <a:r>
              <a:rPr lang="en-US" sz="1100" dirty="0" err="1"/>
              <a:t>Goldvarb</a:t>
            </a:r>
            <a:r>
              <a:rPr lang="en-US" sz="1100" dirty="0"/>
              <a:t> X: A Multivariate Analysis Application." Dept. of Linguistics, Univ. of Toronto. </a:t>
            </a:r>
            <a:endParaRPr lang="es-ES_tradnl" sz="1100" dirty="0"/>
          </a:p>
          <a:p>
            <a:pPr>
              <a:spcBef>
                <a:spcPts val="0"/>
              </a:spcBef>
              <a:buNone/>
            </a:pPr>
            <a:r>
              <a:rPr lang="en-US" sz="1100" dirty="0" err="1"/>
              <a:t>Schwenter</a:t>
            </a:r>
            <a:r>
              <a:rPr lang="en-US" sz="1100" dirty="0"/>
              <a:t>, Scott A. (1994). The </a:t>
            </a:r>
            <a:r>
              <a:rPr lang="en-US" sz="1100" dirty="0" err="1"/>
              <a:t>grammaticalization</a:t>
            </a:r>
            <a:r>
              <a:rPr lang="en-US" sz="1100" dirty="0"/>
              <a:t> of an anterior in progress: Evidence from a Peninsular Spanish dialect. </a:t>
            </a:r>
            <a:r>
              <a:rPr lang="en-US" sz="1100" i="1" dirty="0"/>
              <a:t>Studies in Language</a:t>
            </a:r>
            <a:r>
              <a:rPr lang="en-US" sz="1100" dirty="0"/>
              <a:t>, </a:t>
            </a:r>
            <a:r>
              <a:rPr lang="en-US" sz="1100" i="1" dirty="0"/>
              <a:t>18</a:t>
            </a:r>
            <a:r>
              <a:rPr lang="en-US" sz="1100" dirty="0"/>
              <a:t>, 71–111.</a:t>
            </a:r>
            <a:endParaRPr lang="es-ES_tradnl" sz="1100" dirty="0"/>
          </a:p>
          <a:p>
            <a:pPr>
              <a:spcBef>
                <a:spcPts val="0"/>
              </a:spcBef>
              <a:buNone/>
            </a:pPr>
            <a:r>
              <a:rPr lang="en-US" sz="1100" dirty="0" err="1"/>
              <a:t>Schwenter</a:t>
            </a:r>
            <a:r>
              <a:rPr lang="en-US" sz="1100" dirty="0"/>
              <a:t>, Scott A., &amp; Rena Torres </a:t>
            </a:r>
            <a:r>
              <a:rPr lang="en-US" sz="1100" dirty="0" err="1"/>
              <a:t>Cacoullos</a:t>
            </a:r>
            <a:r>
              <a:rPr lang="en-US" sz="1100" dirty="0"/>
              <a:t> (2008). Defaults and indeterminacy in temporal </a:t>
            </a:r>
            <a:r>
              <a:rPr lang="en-US" sz="1100" dirty="0" err="1"/>
              <a:t>grammaticalization</a:t>
            </a:r>
            <a:r>
              <a:rPr lang="en-US" sz="1100" dirty="0"/>
              <a:t>: the ‘perfect’ road to perfective. </a:t>
            </a:r>
            <a:r>
              <a:rPr lang="en-US" sz="1100" i="1" dirty="0"/>
              <a:t>Language Variation and Change</a:t>
            </a:r>
            <a:r>
              <a:rPr lang="en-US" sz="1100" dirty="0"/>
              <a:t> 20: 1-39.</a:t>
            </a:r>
            <a:endParaRPr lang="es-ES_tradnl" sz="1100" dirty="0"/>
          </a:p>
          <a:p>
            <a:pPr>
              <a:spcBef>
                <a:spcPts val="0"/>
              </a:spcBef>
              <a:buNone/>
            </a:pPr>
            <a:r>
              <a:rPr lang="en-US" sz="1100" dirty="0" err="1"/>
              <a:t>Squartini</a:t>
            </a:r>
            <a:r>
              <a:rPr lang="en-US" sz="1100" dirty="0"/>
              <a:t>, Mario, &amp; </a:t>
            </a:r>
            <a:r>
              <a:rPr lang="en-US" sz="1100" dirty="0" err="1"/>
              <a:t>Bertinetto</a:t>
            </a:r>
            <a:r>
              <a:rPr lang="en-US" sz="1100" dirty="0"/>
              <a:t>, Pier Marco. (2000). The simple and compound past in Romance</a:t>
            </a:r>
            <a:endParaRPr lang="es-ES_tradnl" sz="1100" dirty="0"/>
          </a:p>
          <a:p>
            <a:pPr>
              <a:spcBef>
                <a:spcPts val="0"/>
              </a:spcBef>
              <a:buNone/>
            </a:pPr>
            <a:r>
              <a:rPr lang="en-US" sz="1100" dirty="0"/>
              <a:t>	languages. In Ö. Dahl (Ed.), </a:t>
            </a:r>
            <a:r>
              <a:rPr lang="en-US" sz="1100" i="1" dirty="0"/>
              <a:t>Tense and aspect in the languages of Europe</a:t>
            </a:r>
            <a:r>
              <a:rPr lang="en-US" sz="1100" dirty="0"/>
              <a:t> (</a:t>
            </a:r>
            <a:r>
              <a:rPr lang="es-ES" sz="1100" dirty="0"/>
              <a:t>403–439). Berlin: Mouton de Gruyter. </a:t>
            </a:r>
            <a:endParaRPr lang="es-ES_tradnl" sz="1100" dirty="0"/>
          </a:p>
          <a:p>
            <a:pPr>
              <a:spcBef>
                <a:spcPts val="0"/>
              </a:spcBef>
              <a:buNone/>
            </a:pPr>
            <a:r>
              <a:rPr lang="en-US" sz="1100" dirty="0" err="1"/>
              <a:t>Traugott</a:t>
            </a:r>
            <a:r>
              <a:rPr lang="en-US" sz="1100" dirty="0"/>
              <a:t>, E. C. (1995). The role of the development of discourse markers in a theory of </a:t>
            </a:r>
            <a:r>
              <a:rPr lang="en-US" sz="1100" dirty="0" err="1"/>
              <a:t>grammaticalization</a:t>
            </a:r>
            <a:r>
              <a:rPr lang="en-US" sz="1100" dirty="0"/>
              <a:t>. </a:t>
            </a:r>
            <a:r>
              <a:rPr lang="en-US" sz="1100" i="1" dirty="0"/>
              <a:t>Paper presented at the Twelfth International Conference on  Historical Linguistics</a:t>
            </a:r>
            <a:r>
              <a:rPr lang="en-US" sz="1100" dirty="0"/>
              <a:t>, Manchester, August 1995.</a:t>
            </a:r>
          </a:p>
          <a:p>
            <a:pPr>
              <a:spcBef>
                <a:spcPts val="0"/>
              </a:spcBef>
              <a:buNone/>
            </a:pPr>
            <a:r>
              <a:rPr lang="en-US" sz="1100" dirty="0"/>
              <a:t>Vincent, Nigel. (1982). The development of the auxiliaries </a:t>
            </a:r>
            <a:r>
              <a:rPr lang="en-US" sz="1100" dirty="0" err="1"/>
              <a:t>habere</a:t>
            </a:r>
            <a:r>
              <a:rPr lang="en-US" sz="1100" dirty="0"/>
              <a:t> and </a:t>
            </a:r>
            <a:r>
              <a:rPr lang="en-US" sz="1100" dirty="0" err="1"/>
              <a:t>esse</a:t>
            </a:r>
            <a:r>
              <a:rPr lang="en-US" sz="1100" dirty="0"/>
              <a:t> in Romance. In N. Vincent &amp; M. Harris (</a:t>
            </a:r>
            <a:r>
              <a:rPr lang="en-US" sz="1100" dirty="0" err="1"/>
              <a:t>Eds</a:t>
            </a:r>
            <a:r>
              <a:rPr lang="en-US" sz="1100" dirty="0"/>
              <a:t>), </a:t>
            </a:r>
            <a:r>
              <a:rPr lang="en-US" sz="1100" i="1" dirty="0"/>
              <a:t>Studies in the Romance verb. Essays offered to Joe Cremona on the occasion of his 60</a:t>
            </a:r>
            <a:r>
              <a:rPr lang="en-US" sz="1100" i="1" baseline="30000" dirty="0"/>
              <a:t>th</a:t>
            </a:r>
            <a:r>
              <a:rPr lang="en-US" sz="1100" i="1" dirty="0"/>
              <a:t> birthday</a:t>
            </a:r>
            <a:r>
              <a:rPr lang="en-US" sz="1100" dirty="0"/>
              <a:t> (71–96). London: Canberra: </a:t>
            </a:r>
            <a:r>
              <a:rPr lang="en-US" sz="1100" dirty="0" err="1"/>
              <a:t>Croom</a:t>
            </a:r>
            <a:r>
              <a:rPr lang="en-US" sz="1100" dirty="0"/>
              <a:t> Helm. </a:t>
            </a:r>
            <a:endParaRPr lang="es-ES_tradnl"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The</a:t>
            </a:r>
            <a:r>
              <a:rPr lang="es-ES_tradnl" dirty="0"/>
              <a:t> </a:t>
            </a:r>
            <a:r>
              <a:rPr lang="es-ES_tradnl" dirty="0" err="1"/>
              <a:t>perfect</a:t>
            </a:r>
            <a:endParaRPr lang="es-ES_tradnl" dirty="0"/>
          </a:p>
        </p:txBody>
      </p:sp>
      <p:sp>
        <p:nvSpPr>
          <p:cNvPr id="3" name="Content Placeholder 2"/>
          <p:cNvSpPr>
            <a:spLocks noGrp="1"/>
          </p:cNvSpPr>
          <p:nvPr>
            <p:ph idx="1"/>
          </p:nvPr>
        </p:nvSpPr>
        <p:spPr/>
        <p:txBody>
          <a:bodyPr>
            <a:normAutofit fontScale="77500" lnSpcReduction="20000"/>
          </a:bodyPr>
          <a:lstStyle/>
          <a:p>
            <a:r>
              <a:rPr lang="en-US" dirty="0"/>
              <a:t>Perfect of result: “a present state is referred to as being the result of some past situation”</a:t>
            </a:r>
            <a:r>
              <a:rPr lang="es-ES_tradnl" dirty="0"/>
              <a:t> (</a:t>
            </a:r>
            <a:r>
              <a:rPr lang="es-ES_tradnl" dirty="0" err="1"/>
              <a:t>Comrie</a:t>
            </a:r>
            <a:r>
              <a:rPr lang="es-ES_tradnl" dirty="0"/>
              <a:t> </a:t>
            </a:r>
            <a:r>
              <a:rPr lang="en-US" dirty="0"/>
              <a:t>1976:56).</a:t>
            </a:r>
            <a:endParaRPr lang="es-ES_tradnl" dirty="0"/>
          </a:p>
          <a:p>
            <a:r>
              <a:rPr lang="en-US" dirty="0"/>
              <a:t>Experiential perfect: when one or more occurrences of an event-type are asserted to have taken place. </a:t>
            </a:r>
          </a:p>
          <a:p>
            <a:r>
              <a:rPr lang="en-US" dirty="0"/>
              <a:t>Continuative perfect or perfect of persistent situation: “to describe a situation that started in the past but continues (persists) into the present, as in </a:t>
            </a:r>
            <a:r>
              <a:rPr lang="en-US" i="1" dirty="0"/>
              <a:t>we’ve lived here for ten years. I’ve shopped there for years</a:t>
            </a:r>
            <a:r>
              <a:rPr lang="en-US" dirty="0"/>
              <a:t>”</a:t>
            </a:r>
            <a:r>
              <a:rPr lang="es-ES_tradnl" dirty="0"/>
              <a:t> (</a:t>
            </a:r>
            <a:r>
              <a:rPr lang="es-ES_tradnl" dirty="0" err="1"/>
              <a:t>Comrie</a:t>
            </a:r>
            <a:r>
              <a:rPr lang="es-ES_tradnl" dirty="0"/>
              <a:t> </a:t>
            </a:r>
            <a:r>
              <a:rPr lang="en-US" dirty="0"/>
              <a:t>1976:60)</a:t>
            </a:r>
            <a:endParaRPr lang="es-ES_tradnl" dirty="0"/>
          </a:p>
          <a:p>
            <a:r>
              <a:rPr lang="en-US" dirty="0"/>
              <a:t>Perfect of recent past: encompasses past situations that are temporally close to the current speaking time (</a:t>
            </a:r>
            <a:r>
              <a:rPr lang="en-US" dirty="0" err="1"/>
              <a:t>Comrie</a:t>
            </a:r>
            <a:r>
              <a:rPr lang="en-US" dirty="0"/>
              <a:t> 1976). </a:t>
            </a:r>
            <a:endParaRPr lang="es-ES_tradnl" dirty="0"/>
          </a:p>
          <a:p>
            <a:endParaRPr lang="es-ES_trad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Haber + </a:t>
            </a:r>
            <a:r>
              <a:rPr lang="es-ES_tradnl" i="1" dirty="0" err="1"/>
              <a:t>past</a:t>
            </a:r>
            <a:r>
              <a:rPr lang="es-ES_tradnl" i="1" dirty="0"/>
              <a:t> </a:t>
            </a:r>
            <a:r>
              <a:rPr lang="es-ES_tradnl" i="1" dirty="0" err="1"/>
              <a:t>participle</a:t>
            </a:r>
            <a:endParaRPr lang="es-ES_tradnl" i="1" dirty="0"/>
          </a:p>
        </p:txBody>
      </p:sp>
      <p:sp>
        <p:nvSpPr>
          <p:cNvPr id="3" name="Content Placeholder 2"/>
          <p:cNvSpPr>
            <a:spLocks noGrp="1"/>
          </p:cNvSpPr>
          <p:nvPr>
            <p:ph idx="1"/>
          </p:nvPr>
        </p:nvSpPr>
        <p:spPr/>
        <p:txBody>
          <a:bodyPr>
            <a:normAutofit fontScale="62500" lnSpcReduction="20000"/>
          </a:bodyPr>
          <a:lstStyle/>
          <a:p>
            <a:r>
              <a:rPr lang="en-US" sz="4923" dirty="0"/>
              <a:t>This form is a </a:t>
            </a:r>
            <a:r>
              <a:rPr lang="en-US" sz="4923" dirty="0" err="1"/>
              <a:t>resultative</a:t>
            </a:r>
            <a:r>
              <a:rPr lang="en-US" sz="4923" dirty="0"/>
              <a:t> construction that evolved into a perfect construction (present perfect), which originated from the Latin periphrastic perfect. </a:t>
            </a:r>
            <a:r>
              <a:rPr lang="en-US" sz="4923" strike="sngStrike" dirty="0"/>
              <a:t> </a:t>
            </a:r>
          </a:p>
          <a:p>
            <a:r>
              <a:rPr lang="en-US" sz="4923" dirty="0"/>
              <a:t>It derived from “a possessive construction consisting of transitive </a:t>
            </a:r>
            <a:r>
              <a:rPr lang="en-US" sz="4923" i="1" dirty="0" err="1"/>
              <a:t>habere</a:t>
            </a:r>
            <a:r>
              <a:rPr lang="en-US" sz="4923" i="1" dirty="0"/>
              <a:t> </a:t>
            </a:r>
            <a:r>
              <a:rPr lang="en-US" sz="4923" dirty="0"/>
              <a:t>followed by a direct object and agreeing past passive participle” (Lopez-</a:t>
            </a:r>
            <a:r>
              <a:rPr lang="en-US" sz="4923" dirty="0" err="1"/>
              <a:t>Couso</a:t>
            </a:r>
            <a:r>
              <a:rPr lang="en-US" sz="4923" dirty="0"/>
              <a:t> &amp; </a:t>
            </a:r>
            <a:r>
              <a:rPr lang="en-US" sz="4923" dirty="0" err="1"/>
              <a:t>Seoane</a:t>
            </a:r>
            <a:r>
              <a:rPr lang="en-US" sz="4923" dirty="0"/>
              <a:t> 2008: 135-136). </a:t>
            </a:r>
          </a:p>
          <a:p>
            <a:endParaRPr lang="es-ES_trad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Haber + </a:t>
            </a:r>
            <a:r>
              <a:rPr lang="es-ES_tradnl" i="1" dirty="0" err="1"/>
              <a:t>past</a:t>
            </a:r>
            <a:r>
              <a:rPr lang="es-ES_tradnl" i="1" dirty="0"/>
              <a:t> </a:t>
            </a:r>
            <a:r>
              <a:rPr lang="es-ES_tradnl" i="1" dirty="0" err="1"/>
              <a:t>participle</a:t>
            </a:r>
            <a:endParaRPr lang="es-ES_tradnl" i="1" dirty="0"/>
          </a:p>
        </p:txBody>
      </p:sp>
      <p:sp>
        <p:nvSpPr>
          <p:cNvPr id="3" name="Content Placeholder 2"/>
          <p:cNvSpPr>
            <a:spLocks noGrp="1"/>
          </p:cNvSpPr>
          <p:nvPr>
            <p:ph idx="1"/>
          </p:nvPr>
        </p:nvSpPr>
        <p:spPr/>
        <p:txBody>
          <a:bodyPr>
            <a:normAutofit fontScale="55000" lnSpcReduction="20000"/>
          </a:bodyPr>
          <a:lstStyle/>
          <a:p>
            <a:r>
              <a:rPr lang="en-US" sz="4923" dirty="0"/>
              <a:t>It was originally used to denote the present result of a past action, and its formal characteristics consisted of (</a:t>
            </a:r>
            <a:r>
              <a:rPr lang="en-US" sz="4923" dirty="0" err="1"/>
              <a:t>Harre</a:t>
            </a:r>
            <a:r>
              <a:rPr lang="en-US" sz="4923" dirty="0"/>
              <a:t> 1991; Kato 1993):</a:t>
            </a:r>
          </a:p>
          <a:p>
            <a:pPr lvl="1"/>
            <a:r>
              <a:rPr lang="en-US" sz="4923" dirty="0"/>
              <a:t>obligatory presence of a DO</a:t>
            </a:r>
          </a:p>
          <a:p>
            <a:pPr lvl="1"/>
            <a:r>
              <a:rPr lang="en-US" sz="4923" dirty="0"/>
              <a:t>agreement between the DO and the PP</a:t>
            </a:r>
          </a:p>
          <a:p>
            <a:pPr lvl="1"/>
            <a:r>
              <a:rPr lang="en-US" sz="4923" dirty="0"/>
              <a:t>variable positioning of the PP</a:t>
            </a:r>
          </a:p>
          <a:p>
            <a:pPr marL="342900" lvl="1" indent="-342900">
              <a:spcBef>
                <a:spcPts val="2400"/>
              </a:spcBef>
              <a:buClr>
                <a:schemeClr val="accent1">
                  <a:lumMod val="60000"/>
                  <a:lumOff val="40000"/>
                </a:schemeClr>
              </a:buClr>
            </a:pPr>
            <a:r>
              <a:rPr lang="en-US" sz="4923" dirty="0"/>
              <a:t>The use of this form was restricted to change-of-state verbs, which can be generalized to </a:t>
            </a:r>
            <a:r>
              <a:rPr lang="en-US" sz="4923" dirty="0" err="1"/>
              <a:t>resultative</a:t>
            </a:r>
            <a:r>
              <a:rPr lang="en-US" sz="4923" dirty="0"/>
              <a:t> constructions cross-linguistically (</a:t>
            </a:r>
            <a:r>
              <a:rPr lang="en-US" sz="4923" dirty="0" err="1"/>
              <a:t>Bybee</a:t>
            </a:r>
            <a:r>
              <a:rPr lang="en-US" sz="4923" dirty="0"/>
              <a:t> et al. 1994: 69).</a:t>
            </a:r>
            <a:endParaRPr lang="es-ES_tradnl" sz="4923" dirty="0"/>
          </a:p>
          <a:p>
            <a:endParaRPr lang="es-ES_trad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Haber + </a:t>
            </a:r>
            <a:r>
              <a:rPr lang="es-ES_tradnl" i="1" dirty="0" err="1"/>
              <a:t>past</a:t>
            </a:r>
            <a:r>
              <a:rPr lang="es-ES_tradnl" i="1" dirty="0"/>
              <a:t> </a:t>
            </a:r>
            <a:r>
              <a:rPr lang="es-ES_tradnl" i="1" dirty="0" err="1"/>
              <a:t>participle</a:t>
            </a:r>
            <a:endParaRPr lang="es-ES_tradnl" i="1" dirty="0"/>
          </a:p>
        </p:txBody>
      </p:sp>
      <p:sp>
        <p:nvSpPr>
          <p:cNvPr id="3" name="Content Placeholder 2"/>
          <p:cNvSpPr>
            <a:spLocks noGrp="1"/>
          </p:cNvSpPr>
          <p:nvPr>
            <p:ph idx="1"/>
          </p:nvPr>
        </p:nvSpPr>
        <p:spPr/>
        <p:txBody>
          <a:bodyPr>
            <a:normAutofit fontScale="70000" lnSpcReduction="20000"/>
          </a:bodyPr>
          <a:lstStyle/>
          <a:p>
            <a:r>
              <a:rPr lang="en-US" sz="3097" dirty="0"/>
              <a:t>Gradually, </a:t>
            </a:r>
            <a:r>
              <a:rPr lang="en-US" sz="3097" i="1" dirty="0" err="1"/>
              <a:t>haber</a:t>
            </a:r>
            <a:r>
              <a:rPr lang="en-US" sz="3097" i="1" dirty="0"/>
              <a:t> </a:t>
            </a:r>
            <a:r>
              <a:rPr lang="en-US" sz="3097" dirty="0"/>
              <a:t>+ </a:t>
            </a:r>
            <a:r>
              <a:rPr lang="en-US" sz="3097" i="1" dirty="0"/>
              <a:t>past participle</a:t>
            </a:r>
            <a:r>
              <a:rPr lang="en-US" sz="3097" dirty="0"/>
              <a:t> began to signify </a:t>
            </a:r>
            <a:r>
              <a:rPr lang="en-US" sz="3097" dirty="0" err="1"/>
              <a:t>resultative</a:t>
            </a:r>
            <a:r>
              <a:rPr lang="en-US" sz="3097" dirty="0"/>
              <a:t> actions less frequently, and was more often employed with perfect actions.</a:t>
            </a:r>
          </a:p>
          <a:p>
            <a:pPr lvl="1"/>
            <a:r>
              <a:rPr lang="en-US" sz="3097" dirty="0"/>
              <a:t>The agreement between the direct object and the past participle was lost (Holmes &amp; </a:t>
            </a:r>
            <a:r>
              <a:rPr lang="en-US" sz="3097" dirty="0" err="1"/>
              <a:t>Balukas</a:t>
            </a:r>
            <a:r>
              <a:rPr lang="en-US" sz="3097" dirty="0"/>
              <a:t> 2011).</a:t>
            </a:r>
          </a:p>
          <a:p>
            <a:pPr lvl="1"/>
            <a:r>
              <a:rPr lang="en-US" sz="3097" dirty="0"/>
              <a:t>The position of the past participle was fixed to the left of the direct object. </a:t>
            </a:r>
            <a:endParaRPr lang="es-ES_tradnl" sz="3097" dirty="0"/>
          </a:p>
          <a:p>
            <a:r>
              <a:rPr lang="en-US" sz="3097" dirty="0"/>
              <a:t>As this construction began to acquire perfect functions, it also began to spread to (</a:t>
            </a:r>
            <a:r>
              <a:rPr lang="en-US" sz="3097" dirty="0" err="1"/>
              <a:t>Bybee</a:t>
            </a:r>
            <a:r>
              <a:rPr lang="en-US" sz="3097" dirty="0"/>
              <a:t> et al. 1994: 69):</a:t>
            </a:r>
            <a:endParaRPr lang="en-US" sz="3097" strike="sngStrike" dirty="0"/>
          </a:p>
          <a:p>
            <a:pPr lvl="1"/>
            <a:r>
              <a:rPr lang="en-US" sz="3097" dirty="0"/>
              <a:t>Dynamic verbs of all types, including those not requiring a direct object, i.e. motion verbs</a:t>
            </a:r>
          </a:p>
          <a:p>
            <a:pPr lvl="1"/>
            <a:r>
              <a:rPr lang="en-US" sz="3097" dirty="0" err="1"/>
              <a:t>Stative</a:t>
            </a:r>
            <a:r>
              <a:rPr lang="en-US" sz="3097" dirty="0"/>
              <a:t> verbs</a:t>
            </a:r>
            <a:endParaRPr lang="es-ES_tradnl" sz="3097"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Haber + </a:t>
            </a:r>
            <a:r>
              <a:rPr lang="es-ES_tradnl" i="1" dirty="0" err="1"/>
              <a:t>past</a:t>
            </a:r>
            <a:r>
              <a:rPr lang="es-ES_tradnl" i="1" dirty="0"/>
              <a:t> </a:t>
            </a:r>
            <a:r>
              <a:rPr lang="es-ES_tradnl" i="1" dirty="0" err="1"/>
              <a:t>participle</a:t>
            </a:r>
            <a:endParaRPr lang="es-ES_tradnl" i="1" dirty="0"/>
          </a:p>
        </p:txBody>
      </p:sp>
      <p:sp>
        <p:nvSpPr>
          <p:cNvPr id="3" name="Content Placeholder 2"/>
          <p:cNvSpPr>
            <a:spLocks noGrp="1"/>
          </p:cNvSpPr>
          <p:nvPr>
            <p:ph idx="1"/>
          </p:nvPr>
        </p:nvSpPr>
        <p:spPr/>
        <p:txBody>
          <a:bodyPr>
            <a:normAutofit fontScale="92500" lnSpcReduction="20000"/>
          </a:bodyPr>
          <a:lstStyle/>
          <a:p>
            <a:r>
              <a:rPr lang="en-US" dirty="0"/>
              <a:t>This construction has since evolved further and has </a:t>
            </a:r>
            <a:r>
              <a:rPr lang="en-US" dirty="0" err="1"/>
              <a:t>grammaticalized</a:t>
            </a:r>
            <a:r>
              <a:rPr lang="en-US" dirty="0"/>
              <a:t> as the default past perfective in modern Peninsular Spanish (</a:t>
            </a:r>
            <a:r>
              <a:rPr lang="en-US" dirty="0" err="1"/>
              <a:t>Schwenter</a:t>
            </a:r>
            <a:r>
              <a:rPr lang="en-US" dirty="0"/>
              <a:t> and Torres </a:t>
            </a:r>
            <a:r>
              <a:rPr lang="en-US" dirty="0" err="1"/>
              <a:t>Cacoullos</a:t>
            </a:r>
            <a:r>
              <a:rPr lang="en-US" dirty="0"/>
              <a:t> 2008).</a:t>
            </a:r>
          </a:p>
          <a:p>
            <a:pPr lvl="1"/>
            <a:r>
              <a:rPr lang="en-US" dirty="0"/>
              <a:t>It is following the widely recognized perfect to perfective path of </a:t>
            </a:r>
            <a:r>
              <a:rPr lang="en-US" dirty="0" err="1"/>
              <a:t>grammaticalization</a:t>
            </a:r>
            <a:r>
              <a:rPr lang="en-US" dirty="0"/>
              <a:t> (</a:t>
            </a:r>
            <a:r>
              <a:rPr lang="en-US" dirty="0" err="1"/>
              <a:t>Bybee</a:t>
            </a:r>
            <a:r>
              <a:rPr lang="en-US" dirty="0"/>
              <a:t> et al. 1994; </a:t>
            </a:r>
            <a:r>
              <a:rPr lang="en-US" dirty="0" err="1"/>
              <a:t>Squartini</a:t>
            </a:r>
            <a:r>
              <a:rPr lang="en-US" dirty="0"/>
              <a:t> &amp; </a:t>
            </a:r>
            <a:r>
              <a:rPr lang="en-US" dirty="0" err="1"/>
              <a:t>Bertinetto</a:t>
            </a:r>
            <a:r>
              <a:rPr lang="en-US" dirty="0"/>
              <a:t> 2000).</a:t>
            </a:r>
          </a:p>
          <a:p>
            <a:r>
              <a:rPr lang="en-US" dirty="0"/>
              <a:t>The originally perfective form, the preterit, has been losing many of its original functions as a perfective to the present perfect (</a:t>
            </a:r>
            <a:r>
              <a:rPr lang="en-US" dirty="0" err="1"/>
              <a:t>Schwenter</a:t>
            </a:r>
            <a:r>
              <a:rPr lang="en-US" dirty="0"/>
              <a:t> and Torres </a:t>
            </a:r>
            <a:r>
              <a:rPr lang="en-US" dirty="0" err="1"/>
              <a:t>Cacoullos</a:t>
            </a:r>
            <a:r>
              <a:rPr lang="en-US" dirty="0"/>
              <a:t> 2008). </a:t>
            </a:r>
            <a:endParaRPr lang="es-ES_tradnl" dirty="0"/>
          </a:p>
          <a:p>
            <a:endParaRPr lang="es-ES_trad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Tener + </a:t>
            </a:r>
            <a:r>
              <a:rPr lang="es-ES_tradnl" i="1" dirty="0" err="1"/>
              <a:t>past</a:t>
            </a:r>
            <a:r>
              <a:rPr lang="es-ES_tradnl" i="1" dirty="0"/>
              <a:t> </a:t>
            </a:r>
            <a:r>
              <a:rPr lang="es-ES_tradnl" i="1" dirty="0" err="1"/>
              <a:t>participle</a:t>
            </a:r>
            <a:endParaRPr lang="es-ES_tradnl" i="1" dirty="0"/>
          </a:p>
        </p:txBody>
      </p:sp>
      <p:sp>
        <p:nvSpPr>
          <p:cNvPr id="3" name="Content Placeholder 2"/>
          <p:cNvSpPr>
            <a:spLocks noGrp="1"/>
          </p:cNvSpPr>
          <p:nvPr>
            <p:ph idx="1"/>
          </p:nvPr>
        </p:nvSpPr>
        <p:spPr/>
        <p:txBody>
          <a:bodyPr>
            <a:normAutofit fontScale="92500"/>
          </a:bodyPr>
          <a:lstStyle/>
          <a:p>
            <a:r>
              <a:rPr lang="es-ES_tradnl" dirty="0"/>
              <a:t>Harre (1991)</a:t>
            </a:r>
            <a:r>
              <a:rPr lang="en-US" dirty="0"/>
              <a:t> </a:t>
            </a:r>
          </a:p>
          <a:p>
            <a:pPr lvl="1"/>
            <a:r>
              <a:rPr lang="en-US" dirty="0"/>
              <a:t>Appears to be used mainly as a copular construction, conveying that a noun is maintained in a particular state, or simply as a </a:t>
            </a:r>
            <a:r>
              <a:rPr lang="en-US" dirty="0" err="1"/>
              <a:t>resultative</a:t>
            </a:r>
            <a:r>
              <a:rPr lang="en-US" dirty="0"/>
              <a:t>.</a:t>
            </a:r>
          </a:p>
          <a:p>
            <a:pPr lvl="1"/>
            <a:r>
              <a:rPr lang="en-US" dirty="0"/>
              <a:t>Makes no mention of this construction extending to perfect uses.</a:t>
            </a:r>
          </a:p>
          <a:p>
            <a:pPr marL="457200" indent="-457200">
              <a:buFont typeface="+mj-lt"/>
              <a:buAutoNum type="arabicPeriod"/>
            </a:pPr>
            <a:r>
              <a:rPr lang="en-US" sz="2400" dirty="0"/>
              <a:t>a. </a:t>
            </a:r>
            <a:r>
              <a:rPr lang="es-ES" sz="2400" i="1" u="sng" dirty="0"/>
              <a:t>Tengo</a:t>
            </a:r>
            <a:r>
              <a:rPr lang="es-ES" sz="2400" dirty="0"/>
              <a:t> la casa </a:t>
            </a:r>
            <a:r>
              <a:rPr lang="es-ES" sz="2400" i="1" u="sng" dirty="0"/>
              <a:t>barrida</a:t>
            </a:r>
            <a:r>
              <a:rPr lang="es-ES" sz="2400" dirty="0"/>
              <a:t>. </a:t>
            </a:r>
            <a:r>
              <a:rPr lang="en-US" sz="2400" dirty="0"/>
              <a:t>(</a:t>
            </a:r>
            <a:r>
              <a:rPr lang="en-US" sz="2400" dirty="0" err="1"/>
              <a:t>Harre</a:t>
            </a:r>
            <a:r>
              <a:rPr lang="en-US" sz="2400" dirty="0"/>
              <a:t> 1991: 74)</a:t>
            </a:r>
            <a:r>
              <a:rPr lang="es-ES_tradnl" sz="2400" dirty="0"/>
              <a:t>                                           </a:t>
            </a:r>
            <a:r>
              <a:rPr lang="en-US" sz="2400" dirty="0"/>
              <a:t>‘I keep the house swept.’ 			                             </a:t>
            </a:r>
            <a:r>
              <a:rPr lang="en-US" sz="2400" dirty="0" err="1"/>
              <a:t>b</a:t>
            </a:r>
            <a:r>
              <a:rPr lang="en-US" sz="2400" dirty="0"/>
              <a:t>. </a:t>
            </a:r>
            <a:r>
              <a:rPr lang="es-ES" sz="2400" i="1" u="sng" dirty="0"/>
              <a:t>Tengo rota</a:t>
            </a:r>
            <a:r>
              <a:rPr lang="es-ES" sz="2400" dirty="0"/>
              <a:t> la pierna. </a:t>
            </a:r>
            <a:r>
              <a:rPr lang="en-US" sz="2400" dirty="0"/>
              <a:t>(</a:t>
            </a:r>
            <a:r>
              <a:rPr lang="en-US" sz="2400" dirty="0" err="1"/>
              <a:t>Harre</a:t>
            </a:r>
            <a:r>
              <a:rPr lang="en-US" sz="2400" dirty="0"/>
              <a:t> 1991: 52)</a:t>
            </a:r>
            <a:r>
              <a:rPr lang="es-ES_tradnl" sz="2400" dirty="0"/>
              <a:t>	                         </a:t>
            </a:r>
            <a:r>
              <a:rPr lang="en-US" sz="2400" dirty="0"/>
              <a:t>‘My leg is broken/I have broken my leg.’</a:t>
            </a:r>
            <a:endParaRPr lang="es-ES_tradnl" sz="2400" dirty="0"/>
          </a:p>
          <a:p>
            <a:pPr marL="514350" indent="-514350">
              <a:buFont typeface="+mj-lt"/>
              <a:buAutoNum type="arabicPeriod"/>
            </a:pPr>
            <a:endParaRPr lang="es-ES_tradnl" dirty="0"/>
          </a:p>
          <a:p>
            <a:pPr marL="514350" indent="-514350">
              <a:buFont typeface="+mj-lt"/>
              <a:buAutoNum type="arabicPeriod"/>
            </a:pPr>
            <a:endParaRPr lang="es-ES_tradnl"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ＭＳ Ｐ明朝"/>
      </a:majorFont>
      <a:minorFont>
        <a:latin typeface="Candara"/>
        <a:ea typeface=""/>
        <a:cs typeface=""/>
        <a:font script="Jpan" typeface="メイリオ"/>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2640</TotalTime>
  <Words>5393</Words>
  <Application>Microsoft Office PowerPoint</Application>
  <PresentationFormat>On-screen Show (4:3)</PresentationFormat>
  <Paragraphs>420</Paragraphs>
  <Slides>37</Slides>
  <Notes>15</Notes>
  <HiddenSlides>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Candara</vt:lpstr>
      <vt:lpstr>Mistral</vt:lpstr>
      <vt:lpstr>Verdana</vt:lpstr>
      <vt:lpstr>Wingdings</vt:lpstr>
      <vt:lpstr>Infusion</vt:lpstr>
      <vt:lpstr> Tener + past participle: Towards a new present perfect form in modern Peninsular Spanish?</vt:lpstr>
      <vt:lpstr>The perfect </vt:lpstr>
      <vt:lpstr>The perfect</vt:lpstr>
      <vt:lpstr>The perfect</vt:lpstr>
      <vt:lpstr>Haber + past participle</vt:lpstr>
      <vt:lpstr>Haber + past participle</vt:lpstr>
      <vt:lpstr>Haber + past participle</vt:lpstr>
      <vt:lpstr>Haber + past participle</vt:lpstr>
      <vt:lpstr>Tener + past participle</vt:lpstr>
      <vt:lpstr>Tener + past participle</vt:lpstr>
      <vt:lpstr>Tener + past participle</vt:lpstr>
      <vt:lpstr>Tener + past participle</vt:lpstr>
      <vt:lpstr>Tener + past participle</vt:lpstr>
      <vt:lpstr>The current study</vt:lpstr>
      <vt:lpstr>Hypothesis</vt:lpstr>
      <vt:lpstr>Independent variables</vt:lpstr>
      <vt:lpstr>Verb type</vt:lpstr>
      <vt:lpstr>Verb type</vt:lpstr>
      <vt:lpstr>Temporal reference</vt:lpstr>
      <vt:lpstr>Grammatical person</vt:lpstr>
      <vt:lpstr>Presence of a direct object</vt:lpstr>
      <vt:lpstr>Presence of a demonstrative</vt:lpstr>
      <vt:lpstr>Other preverbal elements</vt:lpstr>
      <vt:lpstr>Polarity and Sentence Type</vt:lpstr>
      <vt:lpstr>Clause type</vt:lpstr>
      <vt:lpstr>Methodology</vt:lpstr>
      <vt:lpstr>Results</vt:lpstr>
      <vt:lpstr>Results: Verb type</vt:lpstr>
      <vt:lpstr>Results: Temporal reference</vt:lpstr>
      <vt:lpstr>Results: Grammatical person</vt:lpstr>
      <vt:lpstr>Results: Type of DO </vt:lpstr>
      <vt:lpstr>Results: Polarity and Sentence Type</vt:lpstr>
      <vt:lpstr>Results: Presence of demonstrative</vt:lpstr>
      <vt:lpstr>Conclusions</vt:lpstr>
      <vt:lpstr>Future research</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Tener + past participle: Towards a new present perfect form in modern Peninsular Spanish?</dc:title>
  <dc:creator>Meagan Day</dc:creator>
  <cp:lastModifiedBy>Sara Zahler</cp:lastModifiedBy>
  <cp:revision>86</cp:revision>
  <dcterms:created xsi:type="dcterms:W3CDTF">2012-10-28T04:07:33Z</dcterms:created>
  <dcterms:modified xsi:type="dcterms:W3CDTF">2017-09-26T01:28:03Z</dcterms:modified>
</cp:coreProperties>
</file>