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57"/>
  </p:notesMasterIdLst>
  <p:handoutMasterIdLst>
    <p:handoutMasterId r:id="rId58"/>
  </p:handoutMasterIdLst>
  <p:sldIdLst>
    <p:sldId id="256" r:id="rId2"/>
    <p:sldId id="299" r:id="rId3"/>
    <p:sldId id="300" r:id="rId4"/>
    <p:sldId id="301" r:id="rId5"/>
    <p:sldId id="336" r:id="rId6"/>
    <p:sldId id="337" r:id="rId7"/>
    <p:sldId id="329" r:id="rId8"/>
    <p:sldId id="279" r:id="rId9"/>
    <p:sldId id="333" r:id="rId10"/>
    <p:sldId id="334" r:id="rId11"/>
    <p:sldId id="335" r:id="rId12"/>
    <p:sldId id="284" r:id="rId13"/>
    <p:sldId id="285" r:id="rId14"/>
    <p:sldId id="260" r:id="rId15"/>
    <p:sldId id="259" r:id="rId16"/>
    <p:sldId id="261" r:id="rId17"/>
    <p:sldId id="263" r:id="rId18"/>
    <p:sldId id="262" r:id="rId19"/>
    <p:sldId id="264" r:id="rId20"/>
    <p:sldId id="311" r:id="rId21"/>
    <p:sldId id="271" r:id="rId22"/>
    <p:sldId id="265" r:id="rId23"/>
    <p:sldId id="307" r:id="rId24"/>
    <p:sldId id="312" r:id="rId25"/>
    <p:sldId id="316" r:id="rId26"/>
    <p:sldId id="317" r:id="rId27"/>
    <p:sldId id="319" r:id="rId28"/>
    <p:sldId id="313" r:id="rId29"/>
    <p:sldId id="315" r:id="rId30"/>
    <p:sldId id="318" r:id="rId31"/>
    <p:sldId id="320" r:id="rId32"/>
    <p:sldId id="306" r:id="rId33"/>
    <p:sldId id="267" r:id="rId34"/>
    <p:sldId id="321" r:id="rId35"/>
    <p:sldId id="322" r:id="rId36"/>
    <p:sldId id="323" r:id="rId37"/>
    <p:sldId id="298" r:id="rId38"/>
    <p:sldId id="328" r:id="rId39"/>
    <p:sldId id="326" r:id="rId40"/>
    <p:sldId id="269" r:id="rId41"/>
    <p:sldId id="330" r:id="rId42"/>
    <p:sldId id="270" r:id="rId43"/>
    <p:sldId id="272" r:id="rId44"/>
    <p:sldId id="302" r:id="rId45"/>
    <p:sldId id="304" r:id="rId46"/>
    <p:sldId id="303" r:id="rId47"/>
    <p:sldId id="305" r:id="rId48"/>
    <p:sldId id="294" r:id="rId49"/>
    <p:sldId id="276" r:id="rId50"/>
    <p:sldId id="282" r:id="rId51"/>
    <p:sldId id="283" r:id="rId52"/>
    <p:sldId id="331" r:id="rId53"/>
    <p:sldId id="310" r:id="rId54"/>
    <p:sldId id="332" r:id="rId55"/>
    <p:sldId id="308"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Zahler" initials="SZ" lastIdx="45" clrIdx="0">
    <p:extLst/>
  </p:cmAuthor>
  <p:cmAuthor id="2" name="Melissa Whatley" initials="" lastIdx="12" clrIdx="1"/>
  <p:cmAuthor id="3" name="melwhat7@gmail.com" initials="m" lastIdx="2" clrIdx="2">
    <p:extLst/>
  </p:cmAuthor>
  <p:cmAuthor id="4" name="melwhat7@gmail.com" initials="m [2]" lastIdx="1" clrIdx="3">
    <p:extLst/>
  </p:cmAuthor>
  <p:cmAuthor id="5" name="melwhat7@gmail.com" initials="m [3]" lastIdx="1" clrIdx="4">
    <p:extLst/>
  </p:cmAuthor>
  <p:cmAuthor id="6" name="melwhat7@gmail.com" initials="m [4]"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80411" autoAdjust="0"/>
  </p:normalViewPr>
  <p:slideViewPr>
    <p:cSldViewPr snapToGrid="0" snapToObjects="1">
      <p:cViewPr varScale="1">
        <p:scale>
          <a:sx n="93" d="100"/>
          <a:sy n="93" d="100"/>
        </p:scale>
        <p:origin x="21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Distribution of PP in Time</a:t>
            </a:r>
            <a:r>
              <a:rPr lang="en-US" sz="2400" b="1" baseline="0" dirty="0"/>
              <a:t> of action</a:t>
            </a:r>
            <a:r>
              <a:rPr lang="en-US" sz="2400" b="1" dirty="0"/>
              <a:t> for NSs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Today</c:v>
                </c:pt>
              </c:strCache>
            </c:strRef>
          </c:tx>
          <c:spPr>
            <a:solidFill>
              <a:schemeClr val="accent1"/>
            </a:solidFill>
            <a:ln>
              <a:noFill/>
            </a:ln>
            <a:effectLst/>
          </c:spPr>
          <c:invertIfNegative val="0"/>
          <c:cat>
            <c:strRef>
              <c:f>Sheet1!$A$2:$A$4</c:f>
              <c:strCache>
                <c:ptCount val="3"/>
                <c:pt idx="0">
                  <c:v>AH NSs</c:v>
                </c:pt>
                <c:pt idx="1">
                  <c:v>Chile NSs</c:v>
                </c:pt>
                <c:pt idx="2">
                  <c:v>Spain NSs</c:v>
                </c:pt>
              </c:strCache>
            </c:strRef>
          </c:cat>
          <c:val>
            <c:numRef>
              <c:f>Sheet1!$B$2:$B$4</c:f>
              <c:numCache>
                <c:formatCode>0.00%</c:formatCode>
                <c:ptCount val="3"/>
                <c:pt idx="0">
                  <c:v>0.30099999999999999</c:v>
                </c:pt>
                <c:pt idx="1">
                  <c:v>0.29499999999999998</c:v>
                </c:pt>
                <c:pt idx="2">
                  <c:v>0.48699999999999999</c:v>
                </c:pt>
              </c:numCache>
            </c:numRef>
          </c:val>
          <c:extLst>
            <c:ext xmlns:c16="http://schemas.microsoft.com/office/drawing/2014/chart" uri="{C3380CC4-5D6E-409C-BE32-E72D297353CC}">
              <c16:uniqueId val="{00000000-8BF2-4013-BF00-51D34E501E3A}"/>
            </c:ext>
          </c:extLst>
        </c:ser>
        <c:ser>
          <c:idx val="1"/>
          <c:order val="1"/>
          <c:tx>
            <c:strRef>
              <c:f>Sheet1!$C$1</c:f>
              <c:strCache>
                <c:ptCount val="1"/>
                <c:pt idx="0">
                  <c:v>A Year Ago</c:v>
                </c:pt>
              </c:strCache>
            </c:strRef>
          </c:tx>
          <c:spPr>
            <a:solidFill>
              <a:schemeClr val="accent2"/>
            </a:solidFill>
            <a:ln>
              <a:noFill/>
            </a:ln>
            <a:effectLst/>
          </c:spPr>
          <c:invertIfNegative val="0"/>
          <c:cat>
            <c:strRef>
              <c:f>Sheet1!$A$2:$A$4</c:f>
              <c:strCache>
                <c:ptCount val="3"/>
                <c:pt idx="0">
                  <c:v>AH NSs</c:v>
                </c:pt>
                <c:pt idx="1">
                  <c:v>Chile NSs</c:v>
                </c:pt>
                <c:pt idx="2">
                  <c:v>Spain NSs</c:v>
                </c:pt>
              </c:strCache>
            </c:strRef>
          </c:cat>
          <c:val>
            <c:numRef>
              <c:f>Sheet1!$C$2:$C$4</c:f>
              <c:numCache>
                <c:formatCode>0.00%</c:formatCode>
                <c:ptCount val="3"/>
                <c:pt idx="0">
                  <c:v>2.3E-2</c:v>
                </c:pt>
                <c:pt idx="1">
                  <c:v>2.7E-2</c:v>
                </c:pt>
                <c:pt idx="2">
                  <c:v>2.5999999999999999E-2</c:v>
                </c:pt>
              </c:numCache>
            </c:numRef>
          </c:val>
          <c:extLst>
            <c:ext xmlns:c16="http://schemas.microsoft.com/office/drawing/2014/chart" uri="{C3380CC4-5D6E-409C-BE32-E72D297353CC}">
              <c16:uniqueId val="{00000001-8BF2-4013-BF00-51D34E501E3A}"/>
            </c:ext>
          </c:extLst>
        </c:ser>
        <c:dLbls>
          <c:showLegendKey val="0"/>
          <c:showVal val="0"/>
          <c:showCatName val="0"/>
          <c:showSerName val="0"/>
          <c:showPercent val="0"/>
          <c:showBubbleSize val="0"/>
        </c:dLbls>
        <c:gapWidth val="219"/>
        <c:overlap val="-27"/>
        <c:axId val="146456576"/>
        <c:axId val="185786720"/>
      </c:barChart>
      <c:catAx>
        <c:axId val="146456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786720"/>
        <c:crosses val="autoZero"/>
        <c:auto val="1"/>
        <c:lblAlgn val="ctr"/>
        <c:lblOffset val="100"/>
        <c:noMultiLvlLbl val="0"/>
      </c:catAx>
      <c:valAx>
        <c:axId val="185786720"/>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456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Distribution of PP in Time</a:t>
            </a:r>
            <a:r>
              <a:rPr lang="en-US" sz="2400" b="1" baseline="0" dirty="0"/>
              <a:t> of action</a:t>
            </a:r>
            <a:r>
              <a:rPr lang="en-US" sz="2400" b="1" dirty="0"/>
              <a:t> for Chilean groups and AH NSs</a:t>
            </a:r>
          </a:p>
        </c:rich>
      </c:tx>
      <c:layout>
        <c:manualLayout>
          <c:xMode val="edge"/>
          <c:yMode val="edge"/>
          <c:x val="0.12848175958305"/>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Today</c:v>
                </c:pt>
              </c:strCache>
            </c:strRef>
          </c:tx>
          <c:spPr>
            <a:solidFill>
              <a:schemeClr val="accent1"/>
            </a:solidFill>
            <a:ln>
              <a:noFill/>
            </a:ln>
            <a:effectLst/>
          </c:spPr>
          <c:invertIfNegative val="0"/>
          <c:cat>
            <c:strRef>
              <c:f>Sheet1!$A$2:$A$5</c:f>
              <c:strCache>
                <c:ptCount val="4"/>
                <c:pt idx="0">
                  <c:v>Chile Learners Time 1</c:v>
                </c:pt>
                <c:pt idx="1">
                  <c:v>Chile Learners Time 1</c:v>
                </c:pt>
                <c:pt idx="2">
                  <c:v>Chile NSs</c:v>
                </c:pt>
                <c:pt idx="3">
                  <c:v>AH NSs</c:v>
                </c:pt>
              </c:strCache>
            </c:strRef>
          </c:cat>
          <c:val>
            <c:numRef>
              <c:f>Sheet1!$B$2:$B$5</c:f>
              <c:numCache>
                <c:formatCode>0.00%</c:formatCode>
                <c:ptCount val="4"/>
                <c:pt idx="0">
                  <c:v>0.36099999999999999</c:v>
                </c:pt>
                <c:pt idx="1">
                  <c:v>0.32700000000000001</c:v>
                </c:pt>
                <c:pt idx="2">
                  <c:v>0.29499999999999998</c:v>
                </c:pt>
                <c:pt idx="3">
                  <c:v>0.30099999999999999</c:v>
                </c:pt>
              </c:numCache>
            </c:numRef>
          </c:val>
          <c:extLst>
            <c:ext xmlns:c16="http://schemas.microsoft.com/office/drawing/2014/chart" uri="{C3380CC4-5D6E-409C-BE32-E72D297353CC}">
              <c16:uniqueId val="{00000000-8BF2-4013-BF00-51D34E501E3A}"/>
            </c:ext>
          </c:extLst>
        </c:ser>
        <c:ser>
          <c:idx val="1"/>
          <c:order val="1"/>
          <c:tx>
            <c:strRef>
              <c:f>Sheet1!$C$1</c:f>
              <c:strCache>
                <c:ptCount val="1"/>
                <c:pt idx="0">
                  <c:v>A Year Ago</c:v>
                </c:pt>
              </c:strCache>
            </c:strRef>
          </c:tx>
          <c:spPr>
            <a:solidFill>
              <a:schemeClr val="accent2"/>
            </a:solidFill>
            <a:ln>
              <a:noFill/>
            </a:ln>
            <a:effectLst/>
          </c:spPr>
          <c:invertIfNegative val="0"/>
          <c:cat>
            <c:strRef>
              <c:f>Sheet1!$A$2:$A$5</c:f>
              <c:strCache>
                <c:ptCount val="4"/>
                <c:pt idx="0">
                  <c:v>Chile Learners Time 1</c:v>
                </c:pt>
                <c:pt idx="1">
                  <c:v>Chile Learners Time 1</c:v>
                </c:pt>
                <c:pt idx="2">
                  <c:v>Chile NSs</c:v>
                </c:pt>
                <c:pt idx="3">
                  <c:v>AH NSs</c:v>
                </c:pt>
              </c:strCache>
            </c:strRef>
          </c:cat>
          <c:val>
            <c:numRef>
              <c:f>Sheet1!$C$2:$C$5</c:f>
              <c:numCache>
                <c:formatCode>0.00%</c:formatCode>
                <c:ptCount val="4"/>
                <c:pt idx="0">
                  <c:v>0.185</c:v>
                </c:pt>
                <c:pt idx="1">
                  <c:v>9.9000000000000005E-2</c:v>
                </c:pt>
                <c:pt idx="2">
                  <c:v>2.7E-2</c:v>
                </c:pt>
                <c:pt idx="3">
                  <c:v>2.3E-2</c:v>
                </c:pt>
              </c:numCache>
            </c:numRef>
          </c:val>
          <c:extLst>
            <c:ext xmlns:c16="http://schemas.microsoft.com/office/drawing/2014/chart" uri="{C3380CC4-5D6E-409C-BE32-E72D297353CC}">
              <c16:uniqueId val="{00000001-8BF2-4013-BF00-51D34E501E3A}"/>
            </c:ext>
          </c:extLst>
        </c:ser>
        <c:dLbls>
          <c:showLegendKey val="0"/>
          <c:showVal val="0"/>
          <c:showCatName val="0"/>
          <c:showSerName val="0"/>
          <c:showPercent val="0"/>
          <c:showBubbleSize val="0"/>
        </c:dLbls>
        <c:gapWidth val="219"/>
        <c:overlap val="-27"/>
        <c:axId val="185206720"/>
        <c:axId val="185209328"/>
      </c:barChart>
      <c:catAx>
        <c:axId val="185206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209328"/>
        <c:crosses val="autoZero"/>
        <c:auto val="1"/>
        <c:lblAlgn val="ctr"/>
        <c:lblOffset val="100"/>
        <c:noMultiLvlLbl val="0"/>
      </c:catAx>
      <c:valAx>
        <c:axId val="185209328"/>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206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Distribution of PP in Time</a:t>
            </a:r>
            <a:r>
              <a:rPr lang="en-US" sz="2400" b="1" baseline="0" dirty="0"/>
              <a:t> of action</a:t>
            </a:r>
            <a:r>
              <a:rPr lang="en-US" sz="2400" b="1" dirty="0"/>
              <a:t> for Spain groups and AH NSs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Today</c:v>
                </c:pt>
              </c:strCache>
            </c:strRef>
          </c:tx>
          <c:spPr>
            <a:solidFill>
              <a:schemeClr val="accent1"/>
            </a:solidFill>
            <a:ln>
              <a:noFill/>
            </a:ln>
            <a:effectLst/>
          </c:spPr>
          <c:invertIfNegative val="0"/>
          <c:cat>
            <c:strRef>
              <c:f>Sheet1!$A$2:$A$5</c:f>
              <c:strCache>
                <c:ptCount val="4"/>
                <c:pt idx="0">
                  <c:v>Spain Learners Time 1</c:v>
                </c:pt>
                <c:pt idx="1">
                  <c:v>Spain Learners Time 2</c:v>
                </c:pt>
                <c:pt idx="2">
                  <c:v>Spain NSs</c:v>
                </c:pt>
                <c:pt idx="3">
                  <c:v>AH NSs</c:v>
                </c:pt>
              </c:strCache>
            </c:strRef>
          </c:cat>
          <c:val>
            <c:numRef>
              <c:f>Sheet1!$B$2:$B$5</c:f>
              <c:numCache>
                <c:formatCode>0.00%</c:formatCode>
                <c:ptCount val="4"/>
                <c:pt idx="0">
                  <c:v>0.39700000000000002</c:v>
                </c:pt>
                <c:pt idx="1">
                  <c:v>0.30499999999999999</c:v>
                </c:pt>
                <c:pt idx="2">
                  <c:v>0.48699999999999999</c:v>
                </c:pt>
                <c:pt idx="3">
                  <c:v>0.30099999999999999</c:v>
                </c:pt>
              </c:numCache>
            </c:numRef>
          </c:val>
          <c:extLst>
            <c:ext xmlns:c16="http://schemas.microsoft.com/office/drawing/2014/chart" uri="{C3380CC4-5D6E-409C-BE32-E72D297353CC}">
              <c16:uniqueId val="{00000000-8BF2-4013-BF00-51D34E501E3A}"/>
            </c:ext>
          </c:extLst>
        </c:ser>
        <c:ser>
          <c:idx val="1"/>
          <c:order val="1"/>
          <c:tx>
            <c:strRef>
              <c:f>Sheet1!$C$1</c:f>
              <c:strCache>
                <c:ptCount val="1"/>
                <c:pt idx="0">
                  <c:v>A Year Ago</c:v>
                </c:pt>
              </c:strCache>
            </c:strRef>
          </c:tx>
          <c:spPr>
            <a:solidFill>
              <a:schemeClr val="accent2"/>
            </a:solidFill>
            <a:ln>
              <a:noFill/>
            </a:ln>
            <a:effectLst/>
          </c:spPr>
          <c:invertIfNegative val="0"/>
          <c:cat>
            <c:strRef>
              <c:f>Sheet1!$A$2:$A$5</c:f>
              <c:strCache>
                <c:ptCount val="4"/>
                <c:pt idx="0">
                  <c:v>Spain Learners Time 1</c:v>
                </c:pt>
                <c:pt idx="1">
                  <c:v>Spain Learners Time 2</c:v>
                </c:pt>
                <c:pt idx="2">
                  <c:v>Spain NSs</c:v>
                </c:pt>
                <c:pt idx="3">
                  <c:v>AH NSs</c:v>
                </c:pt>
              </c:strCache>
            </c:strRef>
          </c:cat>
          <c:val>
            <c:numRef>
              <c:f>Sheet1!$C$2:$C$5</c:f>
              <c:numCache>
                <c:formatCode>0.00%</c:formatCode>
                <c:ptCount val="4"/>
                <c:pt idx="0">
                  <c:v>0.27100000000000002</c:v>
                </c:pt>
                <c:pt idx="1">
                  <c:v>9.9000000000000005E-2</c:v>
                </c:pt>
                <c:pt idx="2">
                  <c:v>2.5999999999999999E-2</c:v>
                </c:pt>
                <c:pt idx="3">
                  <c:v>2.3E-2</c:v>
                </c:pt>
              </c:numCache>
            </c:numRef>
          </c:val>
          <c:extLst>
            <c:ext xmlns:c16="http://schemas.microsoft.com/office/drawing/2014/chart" uri="{C3380CC4-5D6E-409C-BE32-E72D297353CC}">
              <c16:uniqueId val="{00000001-8BF2-4013-BF00-51D34E501E3A}"/>
            </c:ext>
          </c:extLst>
        </c:ser>
        <c:dLbls>
          <c:showLegendKey val="0"/>
          <c:showVal val="0"/>
          <c:showCatName val="0"/>
          <c:showSerName val="0"/>
          <c:showPercent val="0"/>
          <c:showBubbleSize val="0"/>
        </c:dLbls>
        <c:gapWidth val="219"/>
        <c:overlap val="-27"/>
        <c:axId val="146467488"/>
        <c:axId val="146469808"/>
      </c:barChart>
      <c:catAx>
        <c:axId val="14646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469808"/>
        <c:crosses val="autoZero"/>
        <c:auto val="1"/>
        <c:lblAlgn val="ctr"/>
        <c:lblOffset val="100"/>
        <c:noMultiLvlLbl val="0"/>
      </c:catAx>
      <c:valAx>
        <c:axId val="146469808"/>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467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Distribution of PP in Time</a:t>
            </a:r>
            <a:r>
              <a:rPr lang="en-US" sz="2400" b="1" baseline="0" dirty="0"/>
              <a:t> of action</a:t>
            </a:r>
            <a:r>
              <a:rPr lang="en-US" sz="2400" b="1" dirty="0"/>
              <a:t> for AH groups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Today</c:v>
                </c:pt>
              </c:strCache>
            </c:strRef>
          </c:tx>
          <c:spPr>
            <a:solidFill>
              <a:schemeClr val="accent1"/>
            </a:solidFill>
            <a:ln>
              <a:noFill/>
            </a:ln>
            <a:effectLst/>
          </c:spPr>
          <c:invertIfNegative val="0"/>
          <c:cat>
            <c:strRef>
              <c:f>Sheet1!$A$2:$A$6</c:f>
              <c:strCache>
                <c:ptCount val="5"/>
                <c:pt idx="0">
                  <c:v>3rd semester</c:v>
                </c:pt>
                <c:pt idx="1">
                  <c:v>4th semester</c:v>
                </c:pt>
                <c:pt idx="2">
                  <c:v>5th semester</c:v>
                </c:pt>
                <c:pt idx="3">
                  <c:v>3rd year</c:v>
                </c:pt>
                <c:pt idx="4">
                  <c:v>AH NSs</c:v>
                </c:pt>
              </c:strCache>
            </c:strRef>
          </c:cat>
          <c:val>
            <c:numRef>
              <c:f>Sheet1!$B$2:$B$6</c:f>
              <c:numCache>
                <c:formatCode>0.00%</c:formatCode>
                <c:ptCount val="5"/>
                <c:pt idx="0">
                  <c:v>0.41599999999999998</c:v>
                </c:pt>
                <c:pt idx="1">
                  <c:v>0.34300000000000003</c:v>
                </c:pt>
                <c:pt idx="2">
                  <c:v>0.39300000000000002</c:v>
                </c:pt>
                <c:pt idx="3">
                  <c:v>0.35899999999999999</c:v>
                </c:pt>
                <c:pt idx="4">
                  <c:v>0.30099999999999999</c:v>
                </c:pt>
              </c:numCache>
            </c:numRef>
          </c:val>
          <c:extLst>
            <c:ext xmlns:c16="http://schemas.microsoft.com/office/drawing/2014/chart" uri="{C3380CC4-5D6E-409C-BE32-E72D297353CC}">
              <c16:uniqueId val="{00000000-8BF2-4013-BF00-51D34E501E3A}"/>
            </c:ext>
          </c:extLst>
        </c:ser>
        <c:ser>
          <c:idx val="1"/>
          <c:order val="1"/>
          <c:tx>
            <c:strRef>
              <c:f>Sheet1!$C$1</c:f>
              <c:strCache>
                <c:ptCount val="1"/>
                <c:pt idx="0">
                  <c:v>A Year Ago</c:v>
                </c:pt>
              </c:strCache>
            </c:strRef>
          </c:tx>
          <c:spPr>
            <a:solidFill>
              <a:schemeClr val="accent2"/>
            </a:solidFill>
            <a:ln>
              <a:noFill/>
            </a:ln>
            <a:effectLst/>
          </c:spPr>
          <c:invertIfNegative val="0"/>
          <c:cat>
            <c:strRef>
              <c:f>Sheet1!$A$2:$A$6</c:f>
              <c:strCache>
                <c:ptCount val="5"/>
                <c:pt idx="0">
                  <c:v>3rd semester</c:v>
                </c:pt>
                <c:pt idx="1">
                  <c:v>4th semester</c:v>
                </c:pt>
                <c:pt idx="2">
                  <c:v>5th semester</c:v>
                </c:pt>
                <c:pt idx="3">
                  <c:v>3rd year</c:v>
                </c:pt>
                <c:pt idx="4">
                  <c:v>AH NSs</c:v>
                </c:pt>
              </c:strCache>
            </c:strRef>
          </c:cat>
          <c:val>
            <c:numRef>
              <c:f>Sheet1!$C$2:$C$6</c:f>
              <c:numCache>
                <c:formatCode>0.00%</c:formatCode>
                <c:ptCount val="5"/>
                <c:pt idx="0">
                  <c:v>0.32</c:v>
                </c:pt>
                <c:pt idx="1">
                  <c:v>0.27100000000000002</c:v>
                </c:pt>
                <c:pt idx="2">
                  <c:v>0.27600000000000002</c:v>
                </c:pt>
                <c:pt idx="3">
                  <c:v>0.23400000000000001</c:v>
                </c:pt>
                <c:pt idx="4">
                  <c:v>2.3E-2</c:v>
                </c:pt>
              </c:numCache>
            </c:numRef>
          </c:val>
          <c:extLst>
            <c:ext xmlns:c16="http://schemas.microsoft.com/office/drawing/2014/chart" uri="{C3380CC4-5D6E-409C-BE32-E72D297353CC}">
              <c16:uniqueId val="{00000001-8BF2-4013-BF00-51D34E501E3A}"/>
            </c:ext>
          </c:extLst>
        </c:ser>
        <c:dLbls>
          <c:showLegendKey val="0"/>
          <c:showVal val="0"/>
          <c:showCatName val="0"/>
          <c:showSerName val="0"/>
          <c:showPercent val="0"/>
          <c:showBubbleSize val="0"/>
        </c:dLbls>
        <c:gapWidth val="219"/>
        <c:overlap val="-27"/>
        <c:axId val="185807088"/>
        <c:axId val="185807712"/>
      </c:barChart>
      <c:catAx>
        <c:axId val="185807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807712"/>
        <c:crosses val="autoZero"/>
        <c:auto val="1"/>
        <c:lblAlgn val="ctr"/>
        <c:lblOffset val="100"/>
        <c:noMultiLvlLbl val="0"/>
      </c:catAx>
      <c:valAx>
        <c:axId val="185807712"/>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807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Distribution of PP in Sequence</a:t>
            </a:r>
            <a:r>
              <a:rPr lang="en-US" sz="2400" b="1" baseline="0" dirty="0"/>
              <a:t> </a:t>
            </a:r>
            <a:r>
              <a:rPr lang="en-US" sz="2400" b="1" dirty="0"/>
              <a:t>for NSs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No sequence</c:v>
                </c:pt>
              </c:strCache>
            </c:strRef>
          </c:tx>
          <c:spPr>
            <a:solidFill>
              <a:schemeClr val="accent1"/>
            </a:solidFill>
            <a:ln>
              <a:noFill/>
            </a:ln>
            <a:effectLst/>
          </c:spPr>
          <c:invertIfNegative val="0"/>
          <c:cat>
            <c:strRef>
              <c:f>Sheet1!$A$2:$A$4</c:f>
              <c:strCache>
                <c:ptCount val="3"/>
                <c:pt idx="0">
                  <c:v>AH NSs</c:v>
                </c:pt>
                <c:pt idx="1">
                  <c:v>Chile NSs</c:v>
                </c:pt>
                <c:pt idx="2">
                  <c:v>Spain NSs</c:v>
                </c:pt>
              </c:strCache>
            </c:strRef>
          </c:cat>
          <c:val>
            <c:numRef>
              <c:f>Sheet1!$B$2:$B$4</c:f>
              <c:numCache>
                <c:formatCode>0.00%</c:formatCode>
                <c:ptCount val="3"/>
                <c:pt idx="0">
                  <c:v>0.21</c:v>
                </c:pt>
                <c:pt idx="1">
                  <c:v>0.23400000000000001</c:v>
                </c:pt>
                <c:pt idx="2">
                  <c:v>0.32</c:v>
                </c:pt>
              </c:numCache>
            </c:numRef>
          </c:val>
          <c:extLst>
            <c:ext xmlns:c16="http://schemas.microsoft.com/office/drawing/2014/chart" uri="{C3380CC4-5D6E-409C-BE32-E72D297353CC}">
              <c16:uniqueId val="{00000000-CA8F-4083-BF81-AAE49D418CB3}"/>
            </c:ext>
          </c:extLst>
        </c:ser>
        <c:ser>
          <c:idx val="1"/>
          <c:order val="1"/>
          <c:tx>
            <c:strRef>
              <c:f>Sheet1!$C$1</c:f>
              <c:strCache>
                <c:ptCount val="1"/>
                <c:pt idx="0">
                  <c:v>Sequence</c:v>
                </c:pt>
              </c:strCache>
            </c:strRef>
          </c:tx>
          <c:spPr>
            <a:solidFill>
              <a:schemeClr val="accent2"/>
            </a:solidFill>
            <a:ln>
              <a:noFill/>
            </a:ln>
            <a:effectLst/>
          </c:spPr>
          <c:invertIfNegative val="0"/>
          <c:cat>
            <c:strRef>
              <c:f>Sheet1!$A$2:$A$4</c:f>
              <c:strCache>
                <c:ptCount val="3"/>
                <c:pt idx="0">
                  <c:v>AH NSs</c:v>
                </c:pt>
                <c:pt idx="1">
                  <c:v>Chile NSs</c:v>
                </c:pt>
                <c:pt idx="2">
                  <c:v>Spain NSs</c:v>
                </c:pt>
              </c:strCache>
            </c:strRef>
          </c:cat>
          <c:val>
            <c:numRef>
              <c:f>Sheet1!$C$2:$C$4</c:f>
              <c:numCache>
                <c:formatCode>0.00%</c:formatCode>
                <c:ptCount val="3"/>
                <c:pt idx="0">
                  <c:v>0.114</c:v>
                </c:pt>
                <c:pt idx="1">
                  <c:v>8.8999999999999996E-2</c:v>
                </c:pt>
                <c:pt idx="2">
                  <c:v>0.20300000000000001</c:v>
                </c:pt>
              </c:numCache>
            </c:numRef>
          </c:val>
          <c:extLst>
            <c:ext xmlns:c16="http://schemas.microsoft.com/office/drawing/2014/chart" uri="{C3380CC4-5D6E-409C-BE32-E72D297353CC}">
              <c16:uniqueId val="{00000001-CA8F-4083-BF81-AAE49D418CB3}"/>
            </c:ext>
          </c:extLst>
        </c:ser>
        <c:dLbls>
          <c:showLegendKey val="0"/>
          <c:showVal val="0"/>
          <c:showCatName val="0"/>
          <c:showSerName val="0"/>
          <c:showPercent val="0"/>
          <c:showBubbleSize val="0"/>
        </c:dLbls>
        <c:gapWidth val="219"/>
        <c:overlap val="-27"/>
        <c:axId val="185801440"/>
        <c:axId val="185829952"/>
      </c:barChart>
      <c:catAx>
        <c:axId val="185801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829952"/>
        <c:crosses val="autoZero"/>
        <c:auto val="1"/>
        <c:lblAlgn val="ctr"/>
        <c:lblOffset val="100"/>
        <c:noMultiLvlLbl val="0"/>
      </c:catAx>
      <c:valAx>
        <c:axId val="185829952"/>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801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Distribution of PP in Sequence</a:t>
            </a:r>
            <a:r>
              <a:rPr lang="en-US" sz="2400" b="1" baseline="0" dirty="0"/>
              <a:t> </a:t>
            </a:r>
            <a:r>
              <a:rPr lang="en-US" sz="2400" b="1" dirty="0"/>
              <a:t>for</a:t>
            </a:r>
            <a:r>
              <a:rPr lang="en-US" sz="2400" b="1" baseline="0" dirty="0"/>
              <a:t> Chilean groups and AH NSs</a:t>
            </a:r>
            <a:endParaRPr lang="en-US" sz="2400"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No sequence</c:v>
                </c:pt>
              </c:strCache>
            </c:strRef>
          </c:tx>
          <c:spPr>
            <a:solidFill>
              <a:schemeClr val="accent1"/>
            </a:solidFill>
            <a:ln>
              <a:noFill/>
            </a:ln>
            <a:effectLst/>
          </c:spPr>
          <c:invertIfNegative val="0"/>
          <c:cat>
            <c:strRef>
              <c:f>Sheet1!$A$2:$A$5</c:f>
              <c:strCache>
                <c:ptCount val="4"/>
                <c:pt idx="0">
                  <c:v>Chile Learners Time 1</c:v>
                </c:pt>
                <c:pt idx="1">
                  <c:v>Chile Learners Time 2</c:v>
                </c:pt>
                <c:pt idx="2">
                  <c:v>Chile NSs</c:v>
                </c:pt>
                <c:pt idx="3">
                  <c:v>AH NSs</c:v>
                </c:pt>
              </c:strCache>
            </c:strRef>
          </c:cat>
          <c:val>
            <c:numRef>
              <c:f>Sheet1!$B$2:$B$5</c:f>
              <c:numCache>
                <c:formatCode>0.00%</c:formatCode>
                <c:ptCount val="4"/>
                <c:pt idx="0">
                  <c:v>0.29099999999999998</c:v>
                </c:pt>
                <c:pt idx="1">
                  <c:v>0.26100000000000001</c:v>
                </c:pt>
                <c:pt idx="2">
                  <c:v>0.23400000000000001</c:v>
                </c:pt>
                <c:pt idx="3">
                  <c:v>0.21</c:v>
                </c:pt>
              </c:numCache>
            </c:numRef>
          </c:val>
          <c:extLst>
            <c:ext xmlns:c16="http://schemas.microsoft.com/office/drawing/2014/chart" uri="{C3380CC4-5D6E-409C-BE32-E72D297353CC}">
              <c16:uniqueId val="{00000000-CA8F-4083-BF81-AAE49D418CB3}"/>
            </c:ext>
          </c:extLst>
        </c:ser>
        <c:ser>
          <c:idx val="1"/>
          <c:order val="1"/>
          <c:tx>
            <c:strRef>
              <c:f>Sheet1!$C$1</c:f>
              <c:strCache>
                <c:ptCount val="1"/>
                <c:pt idx="0">
                  <c:v>Sequence</c:v>
                </c:pt>
              </c:strCache>
            </c:strRef>
          </c:tx>
          <c:spPr>
            <a:solidFill>
              <a:schemeClr val="accent2"/>
            </a:solidFill>
            <a:ln>
              <a:noFill/>
            </a:ln>
            <a:effectLst/>
          </c:spPr>
          <c:invertIfNegative val="0"/>
          <c:cat>
            <c:strRef>
              <c:f>Sheet1!$A$2:$A$5</c:f>
              <c:strCache>
                <c:ptCount val="4"/>
                <c:pt idx="0">
                  <c:v>Chile Learners Time 1</c:v>
                </c:pt>
                <c:pt idx="1">
                  <c:v>Chile Learners Time 2</c:v>
                </c:pt>
                <c:pt idx="2">
                  <c:v>Chile NSs</c:v>
                </c:pt>
                <c:pt idx="3">
                  <c:v>AH NSs</c:v>
                </c:pt>
              </c:strCache>
            </c:strRef>
          </c:cat>
          <c:val>
            <c:numRef>
              <c:f>Sheet1!$C$2:$C$5</c:f>
              <c:numCache>
                <c:formatCode>0.00%</c:formatCode>
                <c:ptCount val="4"/>
                <c:pt idx="0">
                  <c:v>0.254</c:v>
                </c:pt>
                <c:pt idx="1">
                  <c:v>0.16500000000000001</c:v>
                </c:pt>
                <c:pt idx="2">
                  <c:v>8.8999999999999996E-2</c:v>
                </c:pt>
                <c:pt idx="3">
                  <c:v>0.114</c:v>
                </c:pt>
              </c:numCache>
            </c:numRef>
          </c:val>
          <c:extLst>
            <c:ext xmlns:c16="http://schemas.microsoft.com/office/drawing/2014/chart" uri="{C3380CC4-5D6E-409C-BE32-E72D297353CC}">
              <c16:uniqueId val="{00000001-CA8F-4083-BF81-AAE49D418CB3}"/>
            </c:ext>
          </c:extLst>
        </c:ser>
        <c:dLbls>
          <c:showLegendKey val="0"/>
          <c:showVal val="0"/>
          <c:showCatName val="0"/>
          <c:showSerName val="0"/>
          <c:showPercent val="0"/>
          <c:showBubbleSize val="0"/>
        </c:dLbls>
        <c:gapWidth val="219"/>
        <c:overlap val="-27"/>
        <c:axId val="185863472"/>
        <c:axId val="185866224"/>
      </c:barChart>
      <c:catAx>
        <c:axId val="185863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866224"/>
        <c:crosses val="autoZero"/>
        <c:auto val="1"/>
        <c:lblAlgn val="ctr"/>
        <c:lblOffset val="100"/>
        <c:noMultiLvlLbl val="0"/>
      </c:catAx>
      <c:valAx>
        <c:axId val="185866224"/>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863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Distribution of PP in Sequence</a:t>
            </a:r>
            <a:r>
              <a:rPr lang="en-US" sz="2400" b="1" baseline="0" dirty="0"/>
              <a:t> </a:t>
            </a:r>
            <a:r>
              <a:rPr lang="en-US" sz="2400" b="1" dirty="0"/>
              <a:t>for</a:t>
            </a:r>
            <a:r>
              <a:rPr lang="en-US" sz="2400" b="1" baseline="0" dirty="0"/>
              <a:t> Spain groups and AH NSs</a:t>
            </a:r>
            <a:endParaRPr lang="en-US" sz="2400"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No sequence</c:v>
                </c:pt>
              </c:strCache>
            </c:strRef>
          </c:tx>
          <c:spPr>
            <a:solidFill>
              <a:schemeClr val="accent1"/>
            </a:solidFill>
            <a:ln>
              <a:noFill/>
            </a:ln>
            <a:effectLst/>
          </c:spPr>
          <c:invertIfNegative val="0"/>
          <c:cat>
            <c:strRef>
              <c:f>Sheet1!$A$2:$A$5</c:f>
              <c:strCache>
                <c:ptCount val="4"/>
                <c:pt idx="0">
                  <c:v>Spain Learners Time 1</c:v>
                </c:pt>
                <c:pt idx="1">
                  <c:v>Spain Learners Time 2</c:v>
                </c:pt>
                <c:pt idx="2">
                  <c:v>Spain NSs</c:v>
                </c:pt>
                <c:pt idx="3">
                  <c:v>AH NSs</c:v>
                </c:pt>
              </c:strCache>
            </c:strRef>
          </c:cat>
          <c:val>
            <c:numRef>
              <c:f>Sheet1!$B$2:$B$5</c:f>
              <c:numCache>
                <c:formatCode>0.00%</c:formatCode>
                <c:ptCount val="4"/>
                <c:pt idx="0">
                  <c:v>0.38</c:v>
                </c:pt>
                <c:pt idx="1">
                  <c:v>0.255</c:v>
                </c:pt>
                <c:pt idx="2">
                  <c:v>0.32</c:v>
                </c:pt>
                <c:pt idx="3">
                  <c:v>0.21</c:v>
                </c:pt>
              </c:numCache>
            </c:numRef>
          </c:val>
          <c:extLst>
            <c:ext xmlns:c16="http://schemas.microsoft.com/office/drawing/2014/chart" uri="{C3380CC4-5D6E-409C-BE32-E72D297353CC}">
              <c16:uniqueId val="{00000000-CA8F-4083-BF81-AAE49D418CB3}"/>
            </c:ext>
          </c:extLst>
        </c:ser>
        <c:ser>
          <c:idx val="1"/>
          <c:order val="1"/>
          <c:tx>
            <c:strRef>
              <c:f>Sheet1!$C$1</c:f>
              <c:strCache>
                <c:ptCount val="1"/>
                <c:pt idx="0">
                  <c:v>Sequence</c:v>
                </c:pt>
              </c:strCache>
            </c:strRef>
          </c:tx>
          <c:spPr>
            <a:solidFill>
              <a:schemeClr val="accent2"/>
            </a:solidFill>
            <a:ln>
              <a:noFill/>
            </a:ln>
            <a:effectLst/>
          </c:spPr>
          <c:invertIfNegative val="0"/>
          <c:cat>
            <c:strRef>
              <c:f>Sheet1!$A$2:$A$5</c:f>
              <c:strCache>
                <c:ptCount val="4"/>
                <c:pt idx="0">
                  <c:v>Spain Learners Time 1</c:v>
                </c:pt>
                <c:pt idx="1">
                  <c:v>Spain Learners Time 2</c:v>
                </c:pt>
                <c:pt idx="2">
                  <c:v>Spain NSs</c:v>
                </c:pt>
                <c:pt idx="3">
                  <c:v>AH NSs</c:v>
                </c:pt>
              </c:strCache>
            </c:strRef>
          </c:cat>
          <c:val>
            <c:numRef>
              <c:f>Sheet1!$C$2:$C$5</c:f>
              <c:numCache>
                <c:formatCode>0.00%</c:formatCode>
                <c:ptCount val="4"/>
                <c:pt idx="0">
                  <c:v>0.28699999999999998</c:v>
                </c:pt>
                <c:pt idx="1">
                  <c:v>0.14899999999999999</c:v>
                </c:pt>
                <c:pt idx="2">
                  <c:v>0.20300000000000001</c:v>
                </c:pt>
                <c:pt idx="3">
                  <c:v>0.114</c:v>
                </c:pt>
              </c:numCache>
            </c:numRef>
          </c:val>
          <c:extLst>
            <c:ext xmlns:c16="http://schemas.microsoft.com/office/drawing/2014/chart" uri="{C3380CC4-5D6E-409C-BE32-E72D297353CC}">
              <c16:uniqueId val="{00000001-CA8F-4083-BF81-AAE49D418CB3}"/>
            </c:ext>
          </c:extLst>
        </c:ser>
        <c:dLbls>
          <c:showLegendKey val="0"/>
          <c:showVal val="0"/>
          <c:showCatName val="0"/>
          <c:showSerName val="0"/>
          <c:showPercent val="0"/>
          <c:showBubbleSize val="0"/>
        </c:dLbls>
        <c:gapWidth val="219"/>
        <c:overlap val="-27"/>
        <c:axId val="185891584"/>
        <c:axId val="185894336"/>
      </c:barChart>
      <c:catAx>
        <c:axId val="18589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894336"/>
        <c:crosses val="autoZero"/>
        <c:auto val="1"/>
        <c:lblAlgn val="ctr"/>
        <c:lblOffset val="100"/>
        <c:noMultiLvlLbl val="0"/>
      </c:catAx>
      <c:valAx>
        <c:axId val="185894336"/>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891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Distribution of PP in Sequence for AH groups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No sequence</c:v>
                </c:pt>
              </c:strCache>
            </c:strRef>
          </c:tx>
          <c:spPr>
            <a:solidFill>
              <a:schemeClr val="accent1"/>
            </a:solidFill>
            <a:ln>
              <a:noFill/>
            </a:ln>
            <a:effectLst/>
          </c:spPr>
          <c:invertIfNegative val="0"/>
          <c:cat>
            <c:strRef>
              <c:f>Sheet1!$A$2:$A$6</c:f>
              <c:strCache>
                <c:ptCount val="5"/>
                <c:pt idx="0">
                  <c:v>3rd semester</c:v>
                </c:pt>
                <c:pt idx="1">
                  <c:v>4th semester</c:v>
                </c:pt>
                <c:pt idx="2">
                  <c:v>5th semester</c:v>
                </c:pt>
                <c:pt idx="3">
                  <c:v>3rd year</c:v>
                </c:pt>
                <c:pt idx="4">
                  <c:v>AH NSs</c:v>
                </c:pt>
              </c:strCache>
            </c:strRef>
          </c:cat>
          <c:val>
            <c:numRef>
              <c:f>Sheet1!$B$2:$B$6</c:f>
              <c:numCache>
                <c:formatCode>0.00%</c:formatCode>
                <c:ptCount val="5"/>
                <c:pt idx="0">
                  <c:v>0.42</c:v>
                </c:pt>
                <c:pt idx="1">
                  <c:v>0.32800000000000001</c:v>
                </c:pt>
                <c:pt idx="2">
                  <c:v>0.34200000000000003</c:v>
                </c:pt>
                <c:pt idx="3">
                  <c:v>0.29099999999999998</c:v>
                </c:pt>
                <c:pt idx="4">
                  <c:v>0.21</c:v>
                </c:pt>
              </c:numCache>
            </c:numRef>
          </c:val>
          <c:extLst>
            <c:ext xmlns:c16="http://schemas.microsoft.com/office/drawing/2014/chart" uri="{C3380CC4-5D6E-409C-BE32-E72D297353CC}">
              <c16:uniqueId val="{00000000-8BF2-4013-BF00-51D34E501E3A}"/>
            </c:ext>
          </c:extLst>
        </c:ser>
        <c:ser>
          <c:idx val="1"/>
          <c:order val="1"/>
          <c:tx>
            <c:strRef>
              <c:f>Sheet1!$C$1</c:f>
              <c:strCache>
                <c:ptCount val="1"/>
                <c:pt idx="0">
                  <c:v>Sequence</c:v>
                </c:pt>
              </c:strCache>
            </c:strRef>
          </c:tx>
          <c:spPr>
            <a:solidFill>
              <a:schemeClr val="accent2"/>
            </a:solidFill>
            <a:ln>
              <a:noFill/>
            </a:ln>
            <a:effectLst/>
          </c:spPr>
          <c:invertIfNegative val="0"/>
          <c:cat>
            <c:strRef>
              <c:f>Sheet1!$A$2:$A$6</c:f>
              <c:strCache>
                <c:ptCount val="5"/>
                <c:pt idx="0">
                  <c:v>3rd semester</c:v>
                </c:pt>
                <c:pt idx="1">
                  <c:v>4th semester</c:v>
                </c:pt>
                <c:pt idx="2">
                  <c:v>5th semester</c:v>
                </c:pt>
                <c:pt idx="3">
                  <c:v>3rd year</c:v>
                </c:pt>
                <c:pt idx="4">
                  <c:v>AH NSs</c:v>
                </c:pt>
              </c:strCache>
            </c:strRef>
          </c:cat>
          <c:val>
            <c:numRef>
              <c:f>Sheet1!$C$2:$C$6</c:f>
              <c:numCache>
                <c:formatCode>0.00%</c:formatCode>
                <c:ptCount val="5"/>
                <c:pt idx="0">
                  <c:v>0.317</c:v>
                </c:pt>
                <c:pt idx="1">
                  <c:v>0.28599999999999998</c:v>
                </c:pt>
                <c:pt idx="2">
                  <c:v>0.32700000000000001</c:v>
                </c:pt>
                <c:pt idx="3">
                  <c:v>0.30299999999999999</c:v>
                </c:pt>
                <c:pt idx="4">
                  <c:v>0.114</c:v>
                </c:pt>
              </c:numCache>
            </c:numRef>
          </c:val>
          <c:extLst>
            <c:ext xmlns:c16="http://schemas.microsoft.com/office/drawing/2014/chart" uri="{C3380CC4-5D6E-409C-BE32-E72D297353CC}">
              <c16:uniqueId val="{00000001-8BF2-4013-BF00-51D34E501E3A}"/>
            </c:ext>
          </c:extLst>
        </c:ser>
        <c:dLbls>
          <c:showLegendKey val="0"/>
          <c:showVal val="0"/>
          <c:showCatName val="0"/>
          <c:showSerName val="0"/>
          <c:showPercent val="0"/>
          <c:showBubbleSize val="0"/>
        </c:dLbls>
        <c:gapWidth val="219"/>
        <c:overlap val="-27"/>
        <c:axId val="185117344"/>
        <c:axId val="185190096"/>
      </c:barChart>
      <c:catAx>
        <c:axId val="18511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190096"/>
        <c:crosses val="autoZero"/>
        <c:auto val="1"/>
        <c:lblAlgn val="ctr"/>
        <c:lblOffset val="100"/>
        <c:noMultiLvlLbl val="0"/>
      </c:catAx>
      <c:valAx>
        <c:axId val="185190096"/>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117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3D3AAE-D4BD-7F43-A509-07313D9EEBFF}" type="datetimeFigureOut">
              <a:rPr lang="en-US" smtClean="0"/>
              <a:t>10/30/2019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77776E-8D4A-EC49-B0E1-0BF1117E4C1C}" type="slidenum">
              <a:rPr lang="en-US" smtClean="0"/>
              <a:t>‹#›</a:t>
            </a:fld>
            <a:endParaRPr lang="en-US" dirty="0"/>
          </a:p>
        </p:txBody>
      </p:sp>
    </p:spTree>
    <p:extLst>
      <p:ext uri="{BB962C8B-B14F-4D97-AF65-F5344CB8AC3E}">
        <p14:creationId xmlns:p14="http://schemas.microsoft.com/office/powerpoint/2010/main" val="36143792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61604D-5EB6-EE4E-8BF2-2AC2F4F838D3}" type="datetimeFigureOut">
              <a:rPr lang="en-US" smtClean="0"/>
              <a:t>10/30/2019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C2BB4-5AF8-EF4C-B289-84E3FED8B463}" type="slidenum">
              <a:rPr lang="en-US" smtClean="0"/>
              <a:t>‹#›</a:t>
            </a:fld>
            <a:endParaRPr lang="en-US" dirty="0"/>
          </a:p>
        </p:txBody>
      </p:sp>
    </p:spTree>
    <p:extLst>
      <p:ext uri="{BB962C8B-B14F-4D97-AF65-F5344CB8AC3E}">
        <p14:creationId xmlns:p14="http://schemas.microsoft.com/office/powerpoint/2010/main" val="29280333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E1C2BB4-5AF8-EF4C-B289-84E3FED8B463}" type="slidenum">
              <a:rPr lang="en-US" smtClean="0"/>
              <a:t>2</a:t>
            </a:fld>
            <a:endParaRPr lang="en-US"/>
          </a:p>
        </p:txBody>
      </p:sp>
    </p:spTree>
    <p:extLst>
      <p:ext uri="{BB962C8B-B14F-4D97-AF65-F5344CB8AC3E}">
        <p14:creationId xmlns:p14="http://schemas.microsoft.com/office/powerpoint/2010/main" val="3821989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looking at the AH groups, recall that our Chilean and Spain native speakers were at approximately the same proficiency, maybe slightly more proficient than 3</a:t>
            </a:r>
            <a:r>
              <a:rPr lang="en-US" baseline="30000" dirty="0"/>
              <a:t>rd</a:t>
            </a:r>
            <a:r>
              <a:rPr lang="en-US" dirty="0"/>
              <a:t> year learners in the AH context. What we see is that they continue the trend of lessening PP use in both today and year ago contexts, although this decrease is more dramatic in AH contexts. Overall, it appears that for Temporal reference, both the Chilean and Spain learners follow the developmental trend found for AH learners and approach the AH native speaker norm. </a:t>
            </a:r>
          </a:p>
        </p:txBody>
      </p:sp>
      <p:sp>
        <p:nvSpPr>
          <p:cNvPr id="4" name="Slide Number Placeholder 3"/>
          <p:cNvSpPr>
            <a:spLocks noGrp="1"/>
          </p:cNvSpPr>
          <p:nvPr>
            <p:ph type="sldNum" sz="quarter" idx="10"/>
          </p:nvPr>
        </p:nvSpPr>
        <p:spPr/>
        <p:txBody>
          <a:bodyPr/>
          <a:lstStyle/>
          <a:p>
            <a:fld id="{8E1C2BB4-5AF8-EF4C-B289-84E3FED8B463}" type="slidenum">
              <a:rPr lang="en-US" smtClean="0"/>
              <a:t>27</a:t>
            </a:fld>
            <a:endParaRPr lang="en-US"/>
          </a:p>
        </p:txBody>
      </p:sp>
    </p:spTree>
    <p:extLst>
      <p:ext uri="{BB962C8B-B14F-4D97-AF65-F5344CB8AC3E}">
        <p14:creationId xmlns:p14="http://schemas.microsoft.com/office/powerpoint/2010/main" val="119535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to the constraint of sequence, we see that again Chilean and AH NSs are more similar, while the Spain NSs differ. </a:t>
            </a:r>
          </a:p>
          <a:p>
            <a:endParaRPr lang="en-US" dirty="0"/>
          </a:p>
          <a:p>
            <a:r>
              <a:rPr lang="en-US" dirty="0"/>
              <a:t>In all 3 groups, more PP is selected in non-sequenced contexts than sequenced contexts. However, For the Spain NSs, PP is used more in non-sequence events than for the Chile and AH NSs. Similarly, they also select more  PP in sequenced actions, which does not occur as frequently for the Chile or AH NSs.</a:t>
            </a:r>
          </a:p>
          <a:p>
            <a:endParaRPr lang="en-US" dirty="0"/>
          </a:p>
          <a:p>
            <a:r>
              <a:rPr lang="en-US" dirty="0"/>
              <a:t>Thus, it appears that sequencing provides another difference between the Spain variety and the Chile/AH variety and that this may affect learners development. </a:t>
            </a:r>
          </a:p>
        </p:txBody>
      </p:sp>
      <p:sp>
        <p:nvSpPr>
          <p:cNvPr id="4" name="Slide Number Placeholder 3"/>
          <p:cNvSpPr>
            <a:spLocks noGrp="1"/>
          </p:cNvSpPr>
          <p:nvPr>
            <p:ph type="sldNum" sz="quarter" idx="10"/>
          </p:nvPr>
        </p:nvSpPr>
        <p:spPr/>
        <p:txBody>
          <a:bodyPr/>
          <a:lstStyle/>
          <a:p>
            <a:fld id="{8E1C2BB4-5AF8-EF4C-B289-84E3FED8B463}" type="slidenum">
              <a:rPr lang="en-US" smtClean="0"/>
              <a:t>28</a:t>
            </a:fld>
            <a:endParaRPr lang="en-US"/>
          </a:p>
        </p:txBody>
      </p:sp>
    </p:spTree>
    <p:extLst>
      <p:ext uri="{BB962C8B-B14F-4D97-AF65-F5344CB8AC3E}">
        <p14:creationId xmlns:p14="http://schemas.microsoft.com/office/powerpoint/2010/main" val="4049130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Chilean learners, between Time 1 and Time 2 we see a 3 percentage point drop in use of PP in non-sequenced actions, and a 9% drop in PP use in sequence activities.</a:t>
            </a:r>
          </a:p>
          <a:p>
            <a:endParaRPr lang="en-US" dirty="0"/>
          </a:p>
          <a:p>
            <a:r>
              <a:rPr lang="en-US" dirty="0"/>
              <a:t>For the Chilean learners, we see that they approach the native and AH NSs. </a:t>
            </a:r>
          </a:p>
        </p:txBody>
      </p:sp>
      <p:sp>
        <p:nvSpPr>
          <p:cNvPr id="4" name="Slide Number Placeholder 3"/>
          <p:cNvSpPr>
            <a:spLocks noGrp="1"/>
          </p:cNvSpPr>
          <p:nvPr>
            <p:ph type="sldNum" sz="quarter" idx="10"/>
          </p:nvPr>
        </p:nvSpPr>
        <p:spPr/>
        <p:txBody>
          <a:bodyPr/>
          <a:lstStyle/>
          <a:p>
            <a:fld id="{8E1C2BB4-5AF8-EF4C-B289-84E3FED8B463}" type="slidenum">
              <a:rPr lang="en-US" smtClean="0"/>
              <a:t>29</a:t>
            </a:fld>
            <a:endParaRPr lang="en-US"/>
          </a:p>
        </p:txBody>
      </p:sp>
    </p:spTree>
    <p:extLst>
      <p:ext uri="{BB962C8B-B14F-4D97-AF65-F5344CB8AC3E}">
        <p14:creationId xmlns:p14="http://schemas.microsoft.com/office/powerpoint/2010/main" val="108148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Time 1, Spain learners use more PP in both sequenced and non-sequenced events than the Spain NSs. To become more like the Spain NSs, they must lower their use of PP in both contexts. </a:t>
            </a:r>
          </a:p>
          <a:p>
            <a:r>
              <a:rPr lang="en-US" dirty="0"/>
              <a:t>They do in fact do this. Spain learners decrease their use of PP with non-sequenced events by 12.5%. Similarly, they decrease their use of PP in sequenced events by nearly 11%. However, they surpass the Spain NSs and now produce less PP in each context than the Spain NSs. In fact, their rates of PP in both contexts are more similar to the AH NSs than the Spain NSs, suggesting that they are continuing to the AH native speaker norm and that this change is developmental, rather than due to the influence of the regional NS variety. Coupled with the fact that they lower their rates of PP to below those of the Spain NSs, and approach the AH NSs rates, it may be that their changes while abroad are, in fact, more developmental. </a:t>
            </a:r>
          </a:p>
        </p:txBody>
      </p:sp>
      <p:sp>
        <p:nvSpPr>
          <p:cNvPr id="4" name="Slide Number Placeholder 3"/>
          <p:cNvSpPr>
            <a:spLocks noGrp="1"/>
          </p:cNvSpPr>
          <p:nvPr>
            <p:ph type="sldNum" sz="quarter" idx="10"/>
          </p:nvPr>
        </p:nvSpPr>
        <p:spPr/>
        <p:txBody>
          <a:bodyPr/>
          <a:lstStyle/>
          <a:p>
            <a:fld id="{8E1C2BB4-5AF8-EF4C-B289-84E3FED8B463}" type="slidenum">
              <a:rPr lang="en-US" smtClean="0"/>
              <a:t>30</a:t>
            </a:fld>
            <a:endParaRPr lang="en-US"/>
          </a:p>
        </p:txBody>
      </p:sp>
    </p:spTree>
    <p:extLst>
      <p:ext uri="{BB962C8B-B14F-4D97-AF65-F5344CB8AC3E}">
        <p14:creationId xmlns:p14="http://schemas.microsoft.com/office/powerpoint/2010/main" val="4096776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than 3</a:t>
            </a:r>
            <a:r>
              <a:rPr lang="en-US" baseline="30000" dirty="0"/>
              <a:t>rd</a:t>
            </a:r>
            <a:r>
              <a:rPr lang="en-US" dirty="0"/>
              <a:t> semester learners, AH learners do not distinguish between sequenced and non-sequenced events, overusing PP in both contexts. </a:t>
            </a:r>
          </a:p>
          <a:p>
            <a:endParaRPr lang="en-US" dirty="0"/>
          </a:p>
          <a:p>
            <a:r>
              <a:rPr lang="en-US" dirty="0"/>
              <a:t>This is similar to the Chile learners at the beginning of SA for whom this factor is also not significant. Similarly, for the Spain learners, although this factor is significant, it’s effect is not as strong as at the end of study abroad. It may be that AH learners acquire this constraint at higher proficiencies. Recall that our AH learners were lower proficiency than the Spain and Chile learners, except for in 3</a:t>
            </a:r>
            <a:r>
              <a:rPr lang="en-US" baseline="30000" dirty="0"/>
              <a:t>rd</a:t>
            </a:r>
            <a:r>
              <a:rPr lang="en-US" dirty="0"/>
              <a:t> year (where they were only slightly less proficient). </a:t>
            </a:r>
          </a:p>
        </p:txBody>
      </p:sp>
      <p:sp>
        <p:nvSpPr>
          <p:cNvPr id="4" name="Slide Number Placeholder 3"/>
          <p:cNvSpPr>
            <a:spLocks noGrp="1"/>
          </p:cNvSpPr>
          <p:nvPr>
            <p:ph type="sldNum" sz="quarter" idx="10"/>
          </p:nvPr>
        </p:nvSpPr>
        <p:spPr/>
        <p:txBody>
          <a:bodyPr/>
          <a:lstStyle/>
          <a:p>
            <a:fld id="{8E1C2BB4-5AF8-EF4C-B289-84E3FED8B463}" type="slidenum">
              <a:rPr lang="en-US" smtClean="0"/>
              <a:t>31</a:t>
            </a:fld>
            <a:endParaRPr lang="en-US"/>
          </a:p>
        </p:txBody>
      </p:sp>
    </p:spTree>
    <p:extLst>
      <p:ext uri="{BB962C8B-B14F-4D97-AF65-F5344CB8AC3E}">
        <p14:creationId xmlns:p14="http://schemas.microsoft.com/office/powerpoint/2010/main" val="3488319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33</a:t>
            </a:fld>
            <a:endParaRPr lang="en-US"/>
          </a:p>
        </p:txBody>
      </p:sp>
    </p:spTree>
    <p:extLst>
      <p:ext uri="{BB962C8B-B14F-4D97-AF65-F5344CB8AC3E}">
        <p14:creationId xmlns:p14="http://schemas.microsoft.com/office/powerpoint/2010/main" val="2201748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34</a:t>
            </a:fld>
            <a:endParaRPr lang="en-US"/>
          </a:p>
        </p:txBody>
      </p:sp>
    </p:spTree>
    <p:extLst>
      <p:ext uri="{BB962C8B-B14F-4D97-AF65-F5344CB8AC3E}">
        <p14:creationId xmlns:p14="http://schemas.microsoft.com/office/powerpoint/2010/main" val="22786949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35</a:t>
            </a:fld>
            <a:endParaRPr lang="en-US"/>
          </a:p>
        </p:txBody>
      </p:sp>
    </p:spTree>
    <p:extLst>
      <p:ext uri="{BB962C8B-B14F-4D97-AF65-F5344CB8AC3E}">
        <p14:creationId xmlns:p14="http://schemas.microsoft.com/office/powerpoint/2010/main" val="4024604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36</a:t>
            </a:fld>
            <a:endParaRPr lang="en-US"/>
          </a:p>
        </p:txBody>
      </p:sp>
    </p:spTree>
    <p:extLst>
      <p:ext uri="{BB962C8B-B14F-4D97-AF65-F5344CB8AC3E}">
        <p14:creationId xmlns:p14="http://schemas.microsoft.com/office/powerpoint/2010/main" val="702561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a:t>Leon</a:t>
            </a:r>
            <a:r>
              <a:rPr lang="es-ES" dirty="0"/>
              <a:t> </a:t>
            </a:r>
            <a:r>
              <a:rPr lang="es-ES" dirty="0" err="1"/>
              <a:t>learners</a:t>
            </a:r>
            <a:r>
              <a:rPr lang="es-ES" dirty="0"/>
              <a:t> in </a:t>
            </a:r>
            <a:r>
              <a:rPr lang="es-ES" dirty="0" err="1"/>
              <a:t>the</a:t>
            </a:r>
            <a:r>
              <a:rPr lang="es-ES" dirty="0"/>
              <a:t> </a:t>
            </a:r>
            <a:r>
              <a:rPr lang="es-ES" dirty="0" err="1"/>
              <a:t>first</a:t>
            </a:r>
            <a:r>
              <a:rPr lang="es-ES" dirty="0"/>
              <a:t> </a:t>
            </a:r>
            <a:r>
              <a:rPr lang="es-ES" dirty="0" err="1"/>
              <a:t>study</a:t>
            </a:r>
            <a:r>
              <a:rPr lang="es-ES" dirty="0"/>
              <a:t> </a:t>
            </a:r>
            <a:r>
              <a:rPr lang="es-ES" dirty="0" err="1"/>
              <a:t>were</a:t>
            </a:r>
            <a:r>
              <a:rPr lang="es-ES" dirty="0"/>
              <a:t> at a </a:t>
            </a:r>
            <a:r>
              <a:rPr lang="es-ES" dirty="0" err="1"/>
              <a:t>lower</a:t>
            </a:r>
            <a:r>
              <a:rPr lang="es-ES" dirty="0"/>
              <a:t> </a:t>
            </a:r>
            <a:r>
              <a:rPr lang="es-ES" dirty="0" err="1"/>
              <a:t>proficiency</a:t>
            </a:r>
            <a:r>
              <a:rPr lang="es-ES" dirty="0"/>
              <a:t> </a:t>
            </a:r>
            <a:r>
              <a:rPr lang="es-ES" dirty="0" err="1"/>
              <a:t>than</a:t>
            </a:r>
            <a:r>
              <a:rPr lang="es-ES" dirty="0"/>
              <a:t> </a:t>
            </a:r>
            <a:r>
              <a:rPr lang="es-ES" dirty="0" err="1"/>
              <a:t>our</a:t>
            </a:r>
            <a:r>
              <a:rPr lang="es-ES" dirty="0"/>
              <a:t> </a:t>
            </a:r>
            <a:r>
              <a:rPr lang="es-ES" dirty="0" err="1"/>
              <a:t>learners</a:t>
            </a:r>
            <a:r>
              <a:rPr lang="es-ES" dirty="0"/>
              <a:t> (8.24 at Time 1 v. 12.96). </a:t>
            </a:r>
            <a:r>
              <a:rPr lang="es-ES" dirty="0" err="1"/>
              <a:t>They</a:t>
            </a:r>
            <a:r>
              <a:rPr lang="es-ES" dirty="0"/>
              <a:t> </a:t>
            </a:r>
            <a:r>
              <a:rPr lang="es-ES" dirty="0" err="1"/>
              <a:t>may</a:t>
            </a:r>
            <a:r>
              <a:rPr lang="es-ES" dirty="0"/>
              <a:t> be </a:t>
            </a:r>
            <a:r>
              <a:rPr lang="es-ES" dirty="0" err="1"/>
              <a:t>approximating</a:t>
            </a:r>
            <a:r>
              <a:rPr lang="es-ES" dirty="0"/>
              <a:t> NS </a:t>
            </a:r>
            <a:r>
              <a:rPr lang="es-ES" dirty="0" err="1"/>
              <a:t>norms</a:t>
            </a:r>
            <a:r>
              <a:rPr lang="es-ES" dirty="0"/>
              <a:t> in </a:t>
            </a:r>
            <a:r>
              <a:rPr lang="es-ES" dirty="0" err="1"/>
              <a:t>the</a:t>
            </a:r>
            <a:r>
              <a:rPr lang="es-ES" dirty="0"/>
              <a:t> AH </a:t>
            </a:r>
            <a:r>
              <a:rPr lang="es-ES" dirty="0" err="1"/>
              <a:t>environment</a:t>
            </a:r>
            <a:r>
              <a:rPr lang="es-ES" dirty="0"/>
              <a:t>, </a:t>
            </a:r>
            <a:r>
              <a:rPr lang="es-ES" dirty="0" err="1"/>
              <a:t>but</a:t>
            </a:r>
            <a:r>
              <a:rPr lang="es-ES" dirty="0"/>
              <a:t> </a:t>
            </a:r>
            <a:r>
              <a:rPr lang="es-ES" dirty="0" err="1"/>
              <a:t>haven’t</a:t>
            </a:r>
            <a:r>
              <a:rPr lang="es-ES" dirty="0"/>
              <a:t> </a:t>
            </a:r>
            <a:r>
              <a:rPr lang="es-ES" dirty="0" err="1"/>
              <a:t>gotten</a:t>
            </a:r>
            <a:r>
              <a:rPr lang="es-ES" dirty="0"/>
              <a:t> </a:t>
            </a:r>
            <a:r>
              <a:rPr lang="es-ES" dirty="0" err="1"/>
              <a:t>that</a:t>
            </a:r>
            <a:r>
              <a:rPr lang="es-ES" dirty="0"/>
              <a:t> </a:t>
            </a:r>
            <a:r>
              <a:rPr lang="es-ES" dirty="0" err="1"/>
              <a:t>far</a:t>
            </a:r>
            <a:r>
              <a:rPr lang="es-ES" dirty="0"/>
              <a:t> </a:t>
            </a:r>
            <a:r>
              <a:rPr lang="es-ES" dirty="0" err="1"/>
              <a:t>yet</a:t>
            </a:r>
            <a:r>
              <a:rPr lang="es-ES" dirty="0"/>
              <a:t>. </a:t>
            </a:r>
            <a:r>
              <a:rPr lang="es-ES" dirty="0" err="1"/>
              <a:t>Our</a:t>
            </a:r>
            <a:r>
              <a:rPr lang="es-ES" dirty="0"/>
              <a:t> AH data shows </a:t>
            </a:r>
            <a:r>
              <a:rPr lang="es-ES" dirty="0" err="1"/>
              <a:t>that</a:t>
            </a:r>
            <a:r>
              <a:rPr lang="es-ES" dirty="0"/>
              <a:t> </a:t>
            </a:r>
            <a:r>
              <a:rPr lang="es-ES" dirty="0" err="1"/>
              <a:t>learners</a:t>
            </a:r>
            <a:r>
              <a:rPr lang="es-ES" dirty="0"/>
              <a:t> </a:t>
            </a:r>
            <a:r>
              <a:rPr lang="es-ES" dirty="0" err="1"/>
              <a:t>overuse</a:t>
            </a:r>
            <a:r>
              <a:rPr lang="es-ES" dirty="0"/>
              <a:t> </a:t>
            </a:r>
            <a:r>
              <a:rPr lang="es-ES" dirty="0" err="1"/>
              <a:t>the</a:t>
            </a:r>
            <a:r>
              <a:rPr lang="es-ES" dirty="0"/>
              <a:t> PP at </a:t>
            </a:r>
            <a:r>
              <a:rPr lang="es-ES" dirty="0" err="1"/>
              <a:t>lower</a:t>
            </a:r>
            <a:r>
              <a:rPr lang="es-ES" dirty="0"/>
              <a:t> </a:t>
            </a:r>
            <a:r>
              <a:rPr lang="es-ES" dirty="0" err="1"/>
              <a:t>levels</a:t>
            </a:r>
            <a:r>
              <a:rPr lang="es-ES" dirty="0"/>
              <a:t> and </a:t>
            </a:r>
            <a:r>
              <a:rPr lang="es-ES" dirty="0" err="1"/>
              <a:t>then</a:t>
            </a:r>
            <a:r>
              <a:rPr lang="es-ES" dirty="0"/>
              <a:t> </a:t>
            </a:r>
            <a:r>
              <a:rPr lang="es-ES" dirty="0" err="1"/>
              <a:t>must</a:t>
            </a:r>
            <a:r>
              <a:rPr lang="es-ES" dirty="0"/>
              <a:t> </a:t>
            </a:r>
            <a:r>
              <a:rPr lang="es-ES" dirty="0" err="1"/>
              <a:t>decrease</a:t>
            </a:r>
            <a:r>
              <a:rPr lang="es-ES" dirty="0"/>
              <a:t> </a:t>
            </a:r>
            <a:r>
              <a:rPr lang="es-ES" dirty="0" err="1"/>
              <a:t>their</a:t>
            </a:r>
            <a:r>
              <a:rPr lang="es-ES" dirty="0"/>
              <a:t> </a:t>
            </a:r>
            <a:r>
              <a:rPr lang="es-ES" dirty="0" err="1"/>
              <a:t>rate</a:t>
            </a:r>
            <a:r>
              <a:rPr lang="es-ES" dirty="0"/>
              <a:t> </a:t>
            </a:r>
            <a:r>
              <a:rPr lang="es-ES" dirty="0" err="1"/>
              <a:t>of</a:t>
            </a:r>
            <a:r>
              <a:rPr lang="es-ES" dirty="0"/>
              <a:t> </a:t>
            </a:r>
            <a:r>
              <a:rPr lang="es-ES" dirty="0" err="1"/>
              <a:t>selection</a:t>
            </a:r>
            <a:r>
              <a:rPr lang="es-ES" dirty="0"/>
              <a:t> </a:t>
            </a:r>
            <a:r>
              <a:rPr lang="es-ES" dirty="0" err="1"/>
              <a:t>across</a:t>
            </a:r>
            <a:r>
              <a:rPr lang="es-ES" dirty="0"/>
              <a:t> time. </a:t>
            </a:r>
            <a:r>
              <a:rPr lang="es-ES" dirty="0" err="1"/>
              <a:t>The</a:t>
            </a:r>
            <a:r>
              <a:rPr lang="es-ES" dirty="0"/>
              <a:t> </a:t>
            </a:r>
            <a:r>
              <a:rPr lang="es-ES" dirty="0" err="1"/>
              <a:t>results</a:t>
            </a:r>
            <a:r>
              <a:rPr lang="es-ES" dirty="0"/>
              <a:t> </a:t>
            </a:r>
            <a:r>
              <a:rPr lang="es-ES" dirty="0" err="1"/>
              <a:t>from</a:t>
            </a:r>
            <a:r>
              <a:rPr lang="es-ES" dirty="0"/>
              <a:t> </a:t>
            </a:r>
            <a:r>
              <a:rPr lang="es-ES" dirty="0" err="1"/>
              <a:t>Geeslin</a:t>
            </a:r>
            <a:r>
              <a:rPr lang="es-ES" dirty="0"/>
              <a:t> et al. (2012) do </a:t>
            </a:r>
            <a:r>
              <a:rPr lang="es-ES" dirty="0" err="1"/>
              <a:t>not</a:t>
            </a:r>
            <a:r>
              <a:rPr lang="es-ES" dirty="0"/>
              <a:t> </a:t>
            </a:r>
            <a:r>
              <a:rPr lang="es-ES" dirty="0" err="1"/>
              <a:t>contradict</a:t>
            </a:r>
            <a:r>
              <a:rPr lang="es-ES" dirty="0"/>
              <a:t> </a:t>
            </a:r>
            <a:r>
              <a:rPr lang="es-ES" dirty="0" err="1"/>
              <a:t>this</a:t>
            </a:r>
            <a:r>
              <a:rPr lang="es-ES" dirty="0"/>
              <a:t>. </a:t>
            </a:r>
          </a:p>
          <a:p>
            <a:endParaRPr lang="es-ES" dirty="0"/>
          </a:p>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37</a:t>
            </a:fld>
            <a:endParaRPr lang="en-US"/>
          </a:p>
        </p:txBody>
      </p:sp>
    </p:spTree>
    <p:extLst>
      <p:ext uri="{BB962C8B-B14F-4D97-AF65-F5344CB8AC3E}">
        <p14:creationId xmlns:p14="http://schemas.microsoft.com/office/powerpoint/2010/main" val="3945995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Temporal reference (today or a year ago)</a:t>
            </a:r>
            <a:endParaRPr lang="fr-FR" dirty="0"/>
          </a:p>
          <a:p>
            <a:pPr lvl="1"/>
            <a:r>
              <a:rPr lang="en-US" dirty="0"/>
              <a:t>Temporal adverbials (presence or absence)</a:t>
            </a:r>
          </a:p>
          <a:p>
            <a:pPr lvl="1"/>
            <a:r>
              <a:rPr lang="en-US" dirty="0"/>
              <a:t>Aspectual class of the verb (telic vs. atelic)</a:t>
            </a:r>
          </a:p>
          <a:p>
            <a:pPr lvl="1"/>
            <a:r>
              <a:rPr lang="en-US" dirty="0"/>
              <a:t>Sequencing in narratives (sequenced or not sequenced)</a:t>
            </a:r>
          </a:p>
          <a:p>
            <a:endParaRPr lang="fr-FR" dirty="0"/>
          </a:p>
        </p:txBody>
      </p:sp>
      <p:sp>
        <p:nvSpPr>
          <p:cNvPr id="4" name="Slide Number Placeholder 3"/>
          <p:cNvSpPr>
            <a:spLocks noGrp="1"/>
          </p:cNvSpPr>
          <p:nvPr>
            <p:ph type="sldNum" sz="quarter" idx="10"/>
          </p:nvPr>
        </p:nvSpPr>
        <p:spPr/>
        <p:txBody>
          <a:bodyPr/>
          <a:lstStyle/>
          <a:p>
            <a:fld id="{8E1C2BB4-5AF8-EF4C-B289-84E3FED8B463}" type="slidenum">
              <a:rPr lang="en-US" smtClean="0"/>
              <a:t>4</a:t>
            </a:fld>
            <a:endParaRPr lang="en-US"/>
          </a:p>
        </p:txBody>
      </p:sp>
    </p:spTree>
    <p:extLst>
      <p:ext uri="{BB962C8B-B14F-4D97-AF65-F5344CB8AC3E}">
        <p14:creationId xmlns:p14="http://schemas.microsoft.com/office/powerpoint/2010/main" val="1357386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a:t>Leon</a:t>
            </a:r>
            <a:r>
              <a:rPr lang="es-ES" dirty="0"/>
              <a:t> </a:t>
            </a:r>
            <a:r>
              <a:rPr lang="es-ES" dirty="0" err="1"/>
              <a:t>learners</a:t>
            </a:r>
            <a:r>
              <a:rPr lang="es-ES" dirty="0"/>
              <a:t> in </a:t>
            </a:r>
            <a:r>
              <a:rPr lang="es-ES" dirty="0" err="1"/>
              <a:t>the</a:t>
            </a:r>
            <a:r>
              <a:rPr lang="es-ES" dirty="0"/>
              <a:t> </a:t>
            </a:r>
            <a:r>
              <a:rPr lang="es-ES" dirty="0" err="1"/>
              <a:t>first</a:t>
            </a:r>
            <a:r>
              <a:rPr lang="es-ES" dirty="0"/>
              <a:t> </a:t>
            </a:r>
            <a:r>
              <a:rPr lang="es-ES" dirty="0" err="1"/>
              <a:t>study</a:t>
            </a:r>
            <a:r>
              <a:rPr lang="es-ES" dirty="0"/>
              <a:t> </a:t>
            </a:r>
            <a:r>
              <a:rPr lang="es-ES" dirty="0" err="1"/>
              <a:t>were</a:t>
            </a:r>
            <a:r>
              <a:rPr lang="es-ES" dirty="0"/>
              <a:t> at a </a:t>
            </a:r>
            <a:r>
              <a:rPr lang="es-ES" dirty="0" err="1"/>
              <a:t>lower</a:t>
            </a:r>
            <a:r>
              <a:rPr lang="es-ES" dirty="0"/>
              <a:t> </a:t>
            </a:r>
            <a:r>
              <a:rPr lang="es-ES" dirty="0" err="1"/>
              <a:t>proficiency</a:t>
            </a:r>
            <a:r>
              <a:rPr lang="es-ES" dirty="0"/>
              <a:t> </a:t>
            </a:r>
            <a:r>
              <a:rPr lang="es-ES" dirty="0" err="1"/>
              <a:t>than</a:t>
            </a:r>
            <a:r>
              <a:rPr lang="es-ES" dirty="0"/>
              <a:t> </a:t>
            </a:r>
            <a:r>
              <a:rPr lang="es-ES" dirty="0" err="1"/>
              <a:t>our</a:t>
            </a:r>
            <a:r>
              <a:rPr lang="es-ES" dirty="0"/>
              <a:t> </a:t>
            </a:r>
            <a:r>
              <a:rPr lang="es-ES" dirty="0" err="1"/>
              <a:t>learners</a:t>
            </a:r>
            <a:r>
              <a:rPr lang="es-ES" dirty="0"/>
              <a:t> (8.24 at Time 1 v. 12.96). </a:t>
            </a:r>
            <a:r>
              <a:rPr lang="es-ES" dirty="0" err="1"/>
              <a:t>They</a:t>
            </a:r>
            <a:r>
              <a:rPr lang="es-ES" dirty="0"/>
              <a:t> </a:t>
            </a:r>
            <a:r>
              <a:rPr lang="es-ES" dirty="0" err="1"/>
              <a:t>may</a:t>
            </a:r>
            <a:r>
              <a:rPr lang="es-ES" dirty="0"/>
              <a:t> be </a:t>
            </a:r>
            <a:r>
              <a:rPr lang="es-ES" dirty="0" err="1"/>
              <a:t>approximating</a:t>
            </a:r>
            <a:r>
              <a:rPr lang="es-ES" dirty="0"/>
              <a:t> NS </a:t>
            </a:r>
            <a:r>
              <a:rPr lang="es-ES" dirty="0" err="1"/>
              <a:t>norms</a:t>
            </a:r>
            <a:r>
              <a:rPr lang="es-ES" dirty="0"/>
              <a:t> in </a:t>
            </a:r>
            <a:r>
              <a:rPr lang="es-ES" dirty="0" err="1"/>
              <a:t>the</a:t>
            </a:r>
            <a:r>
              <a:rPr lang="es-ES" dirty="0"/>
              <a:t> AH </a:t>
            </a:r>
            <a:r>
              <a:rPr lang="es-ES" dirty="0" err="1"/>
              <a:t>environment</a:t>
            </a:r>
            <a:r>
              <a:rPr lang="es-ES" dirty="0"/>
              <a:t>, </a:t>
            </a:r>
            <a:r>
              <a:rPr lang="es-ES" dirty="0" err="1"/>
              <a:t>but</a:t>
            </a:r>
            <a:r>
              <a:rPr lang="es-ES" dirty="0"/>
              <a:t> </a:t>
            </a:r>
            <a:r>
              <a:rPr lang="es-ES" dirty="0" err="1"/>
              <a:t>haven’t</a:t>
            </a:r>
            <a:r>
              <a:rPr lang="es-ES" dirty="0"/>
              <a:t> </a:t>
            </a:r>
            <a:r>
              <a:rPr lang="es-ES" dirty="0" err="1"/>
              <a:t>gotten</a:t>
            </a:r>
            <a:r>
              <a:rPr lang="es-ES" dirty="0"/>
              <a:t> </a:t>
            </a:r>
            <a:r>
              <a:rPr lang="es-ES" dirty="0" err="1"/>
              <a:t>that</a:t>
            </a:r>
            <a:r>
              <a:rPr lang="es-ES" dirty="0"/>
              <a:t> </a:t>
            </a:r>
            <a:r>
              <a:rPr lang="es-ES" dirty="0" err="1"/>
              <a:t>far</a:t>
            </a:r>
            <a:r>
              <a:rPr lang="es-ES" dirty="0"/>
              <a:t> </a:t>
            </a:r>
            <a:r>
              <a:rPr lang="es-ES" dirty="0" err="1"/>
              <a:t>yet</a:t>
            </a:r>
            <a:r>
              <a:rPr lang="es-ES" dirty="0"/>
              <a:t>. </a:t>
            </a:r>
            <a:r>
              <a:rPr lang="es-ES" dirty="0" err="1"/>
              <a:t>Our</a:t>
            </a:r>
            <a:r>
              <a:rPr lang="es-ES" dirty="0"/>
              <a:t> AH data shows </a:t>
            </a:r>
            <a:r>
              <a:rPr lang="es-ES" dirty="0" err="1"/>
              <a:t>that</a:t>
            </a:r>
            <a:r>
              <a:rPr lang="es-ES" dirty="0"/>
              <a:t> </a:t>
            </a:r>
            <a:r>
              <a:rPr lang="es-ES" dirty="0" err="1"/>
              <a:t>learners</a:t>
            </a:r>
            <a:r>
              <a:rPr lang="es-ES" dirty="0"/>
              <a:t> </a:t>
            </a:r>
            <a:r>
              <a:rPr lang="es-ES" dirty="0" err="1"/>
              <a:t>overuse</a:t>
            </a:r>
            <a:r>
              <a:rPr lang="es-ES" dirty="0"/>
              <a:t> </a:t>
            </a:r>
            <a:r>
              <a:rPr lang="es-ES" dirty="0" err="1"/>
              <a:t>the</a:t>
            </a:r>
            <a:r>
              <a:rPr lang="es-ES" dirty="0"/>
              <a:t> PP at </a:t>
            </a:r>
            <a:r>
              <a:rPr lang="es-ES" dirty="0" err="1"/>
              <a:t>lower</a:t>
            </a:r>
            <a:r>
              <a:rPr lang="es-ES" dirty="0"/>
              <a:t> </a:t>
            </a:r>
            <a:r>
              <a:rPr lang="es-ES" dirty="0" err="1"/>
              <a:t>levels</a:t>
            </a:r>
            <a:r>
              <a:rPr lang="es-ES" dirty="0"/>
              <a:t> and </a:t>
            </a:r>
            <a:r>
              <a:rPr lang="es-ES" dirty="0" err="1"/>
              <a:t>then</a:t>
            </a:r>
            <a:r>
              <a:rPr lang="es-ES" dirty="0"/>
              <a:t> </a:t>
            </a:r>
            <a:r>
              <a:rPr lang="es-ES" dirty="0" err="1"/>
              <a:t>must</a:t>
            </a:r>
            <a:r>
              <a:rPr lang="es-ES" dirty="0"/>
              <a:t> </a:t>
            </a:r>
            <a:r>
              <a:rPr lang="es-ES" dirty="0" err="1"/>
              <a:t>decrease</a:t>
            </a:r>
            <a:r>
              <a:rPr lang="es-ES" dirty="0"/>
              <a:t> </a:t>
            </a:r>
            <a:r>
              <a:rPr lang="es-ES" dirty="0" err="1"/>
              <a:t>their</a:t>
            </a:r>
            <a:r>
              <a:rPr lang="es-ES" dirty="0"/>
              <a:t> </a:t>
            </a:r>
            <a:r>
              <a:rPr lang="es-ES" dirty="0" err="1"/>
              <a:t>rate</a:t>
            </a:r>
            <a:r>
              <a:rPr lang="es-ES" dirty="0"/>
              <a:t> </a:t>
            </a:r>
            <a:r>
              <a:rPr lang="es-ES" dirty="0" err="1"/>
              <a:t>of</a:t>
            </a:r>
            <a:r>
              <a:rPr lang="es-ES" dirty="0"/>
              <a:t> </a:t>
            </a:r>
            <a:r>
              <a:rPr lang="es-ES" dirty="0" err="1"/>
              <a:t>selection</a:t>
            </a:r>
            <a:r>
              <a:rPr lang="es-ES" dirty="0"/>
              <a:t> </a:t>
            </a:r>
            <a:r>
              <a:rPr lang="es-ES" dirty="0" err="1"/>
              <a:t>across</a:t>
            </a:r>
            <a:r>
              <a:rPr lang="es-ES" dirty="0"/>
              <a:t> time. </a:t>
            </a:r>
            <a:r>
              <a:rPr lang="es-ES" dirty="0" err="1"/>
              <a:t>The</a:t>
            </a:r>
            <a:r>
              <a:rPr lang="es-ES" dirty="0"/>
              <a:t> </a:t>
            </a:r>
            <a:r>
              <a:rPr lang="es-ES" dirty="0" err="1"/>
              <a:t>results</a:t>
            </a:r>
            <a:r>
              <a:rPr lang="es-ES" dirty="0"/>
              <a:t> </a:t>
            </a:r>
            <a:r>
              <a:rPr lang="es-ES" dirty="0" err="1"/>
              <a:t>from</a:t>
            </a:r>
            <a:r>
              <a:rPr lang="es-ES" dirty="0"/>
              <a:t> </a:t>
            </a:r>
            <a:r>
              <a:rPr lang="es-ES" dirty="0" err="1"/>
              <a:t>Geeslin</a:t>
            </a:r>
            <a:r>
              <a:rPr lang="es-ES" dirty="0"/>
              <a:t> et al. (2012) do </a:t>
            </a:r>
            <a:r>
              <a:rPr lang="es-ES" dirty="0" err="1"/>
              <a:t>not</a:t>
            </a:r>
            <a:r>
              <a:rPr lang="es-ES" dirty="0"/>
              <a:t> </a:t>
            </a:r>
            <a:r>
              <a:rPr lang="es-ES" dirty="0" err="1"/>
              <a:t>contradict</a:t>
            </a:r>
            <a:r>
              <a:rPr lang="es-ES" dirty="0"/>
              <a:t> </a:t>
            </a:r>
            <a:r>
              <a:rPr lang="es-ES" dirty="0" err="1"/>
              <a:t>this</a:t>
            </a:r>
            <a:r>
              <a:rPr lang="es-ES" dirty="0"/>
              <a:t>. </a:t>
            </a:r>
          </a:p>
          <a:p>
            <a:endParaRPr lang="es-ES" dirty="0"/>
          </a:p>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38</a:t>
            </a:fld>
            <a:endParaRPr lang="en-US"/>
          </a:p>
        </p:txBody>
      </p:sp>
    </p:spTree>
    <p:extLst>
      <p:ext uri="{BB962C8B-B14F-4D97-AF65-F5344CB8AC3E}">
        <p14:creationId xmlns:p14="http://schemas.microsoft.com/office/powerpoint/2010/main" val="31378284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may be that learners in </a:t>
            </a:r>
            <a:r>
              <a:rPr lang="en-US" dirty="0" err="1"/>
              <a:t>Geeslin</a:t>
            </a:r>
            <a:r>
              <a:rPr lang="en-US" dirty="0"/>
              <a:t> et al., 2013 developed differently with regard to </a:t>
            </a:r>
            <a:r>
              <a:rPr lang="en-US" dirty="0" err="1"/>
              <a:t>hodiernal</a:t>
            </a:r>
            <a:r>
              <a:rPr lang="en-US" dirty="0"/>
              <a:t> and before yesterday reference because there were differences with these dialects that were drastic enough from the majority of dialects with which they come into context. </a:t>
            </a:r>
          </a:p>
          <a:p>
            <a:endParaRPr lang="en-US" dirty="0"/>
          </a:p>
          <a:p>
            <a:r>
              <a:rPr lang="en-US" dirty="0"/>
              <a:t>Maybe in most dialects, PP is favored in </a:t>
            </a:r>
            <a:r>
              <a:rPr lang="en-US" dirty="0" err="1"/>
              <a:t>hodiernal</a:t>
            </a:r>
            <a:r>
              <a:rPr lang="en-US" dirty="0"/>
              <a:t> reference somewhat (like in Leon, Chile and AH as seen above). But in Valencia, Spain and Mexico, these dialects diverge enough from the norm that it is salient to learners. The PP is particularly favored in </a:t>
            </a:r>
            <a:r>
              <a:rPr lang="en-US" dirty="0" err="1"/>
              <a:t>hodiernal</a:t>
            </a:r>
            <a:r>
              <a:rPr lang="en-US" dirty="0"/>
              <a:t> reference in Valencia and is disfavored in Mexico. </a:t>
            </a:r>
          </a:p>
          <a:p>
            <a:endParaRPr lang="en-US" dirty="0"/>
          </a:p>
          <a:p>
            <a:r>
              <a:rPr lang="en-US" dirty="0"/>
              <a:t>Similarly, maybe in most dialects, PP is strongly disfavored in before yesterday reference. However, in Mexican Spain, it is favored (compared to Mexican overall rates of PP- 22%) and is a drastic enough difference, that it is salient for learners. </a:t>
            </a:r>
          </a:p>
        </p:txBody>
      </p:sp>
      <p:sp>
        <p:nvSpPr>
          <p:cNvPr id="4" name="Slide Number Placeholder 3"/>
          <p:cNvSpPr>
            <a:spLocks noGrp="1"/>
          </p:cNvSpPr>
          <p:nvPr>
            <p:ph type="sldNum" sz="quarter" idx="10"/>
          </p:nvPr>
        </p:nvSpPr>
        <p:spPr/>
        <p:txBody>
          <a:bodyPr/>
          <a:lstStyle/>
          <a:p>
            <a:fld id="{8E1C2BB4-5AF8-EF4C-B289-84E3FED8B463}" type="slidenum">
              <a:rPr lang="en-US" smtClean="0"/>
              <a:t>39</a:t>
            </a:fld>
            <a:endParaRPr lang="en-US"/>
          </a:p>
        </p:txBody>
      </p:sp>
    </p:spTree>
    <p:extLst>
      <p:ext uri="{BB962C8B-B14F-4D97-AF65-F5344CB8AC3E}">
        <p14:creationId xmlns:p14="http://schemas.microsoft.com/office/powerpoint/2010/main" val="1834409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40</a:t>
            </a:fld>
            <a:endParaRPr lang="en-US"/>
          </a:p>
        </p:txBody>
      </p:sp>
    </p:spTree>
    <p:extLst>
      <p:ext uri="{BB962C8B-B14F-4D97-AF65-F5344CB8AC3E}">
        <p14:creationId xmlns:p14="http://schemas.microsoft.com/office/powerpoint/2010/main" val="3303899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E1C2BB4-5AF8-EF4C-B289-84E3FED8B463}" type="slidenum">
              <a:rPr lang="en-US" smtClean="0"/>
              <a:t>45</a:t>
            </a:fld>
            <a:endParaRPr lang="en-US"/>
          </a:p>
        </p:txBody>
      </p:sp>
    </p:spTree>
    <p:extLst>
      <p:ext uri="{BB962C8B-B14F-4D97-AF65-F5344CB8AC3E}">
        <p14:creationId xmlns:p14="http://schemas.microsoft.com/office/powerpoint/2010/main" val="2952551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48</a:t>
            </a:fld>
            <a:endParaRPr lang="en-US"/>
          </a:p>
        </p:txBody>
      </p:sp>
    </p:spTree>
    <p:extLst>
      <p:ext uri="{BB962C8B-B14F-4D97-AF65-F5344CB8AC3E}">
        <p14:creationId xmlns:p14="http://schemas.microsoft.com/office/powerpoint/2010/main" val="2949786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49</a:t>
            </a:fld>
            <a:endParaRPr lang="en-US"/>
          </a:p>
        </p:txBody>
      </p:sp>
    </p:spTree>
    <p:extLst>
      <p:ext uri="{BB962C8B-B14F-4D97-AF65-F5344CB8AC3E}">
        <p14:creationId xmlns:p14="http://schemas.microsoft.com/office/powerpoint/2010/main" val="7077871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E1C2BB4-5AF8-EF4C-B289-84E3FED8B463}" type="slidenum">
              <a:rPr lang="en-US" smtClean="0"/>
              <a:t>50</a:t>
            </a:fld>
            <a:endParaRPr lang="en-US" dirty="0"/>
          </a:p>
        </p:txBody>
      </p:sp>
    </p:spTree>
    <p:extLst>
      <p:ext uri="{BB962C8B-B14F-4D97-AF65-F5344CB8AC3E}">
        <p14:creationId xmlns:p14="http://schemas.microsoft.com/office/powerpoint/2010/main" val="3094379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So </a:t>
            </a:r>
            <a:r>
              <a:rPr lang="fr-FR" dirty="0" err="1"/>
              <a:t>they</a:t>
            </a:r>
            <a:r>
              <a:rPr lang="fr-FR" dirty="0"/>
              <a:t> </a:t>
            </a:r>
            <a:r>
              <a:rPr lang="fr-FR" dirty="0" err="1"/>
              <a:t>developed</a:t>
            </a:r>
            <a:r>
              <a:rPr lang="fr-FR" dirty="0"/>
              <a:t> </a:t>
            </a:r>
            <a:r>
              <a:rPr lang="fr-FR" dirty="0" err="1"/>
              <a:t>differently</a:t>
            </a:r>
            <a:r>
              <a:rPr lang="fr-FR" dirty="0"/>
              <a:t> and </a:t>
            </a:r>
            <a:r>
              <a:rPr lang="fr-FR" dirty="0" err="1"/>
              <a:t>approached</a:t>
            </a:r>
            <a:r>
              <a:rPr lang="fr-FR" dirty="0"/>
              <a:t> </a:t>
            </a:r>
            <a:r>
              <a:rPr lang="fr-FR" dirty="0" err="1"/>
              <a:t>regional</a:t>
            </a:r>
            <a:r>
              <a:rPr lang="fr-FR" dirty="0"/>
              <a:t> NS </a:t>
            </a:r>
            <a:r>
              <a:rPr lang="fr-FR" dirty="0" err="1"/>
              <a:t>norms</a:t>
            </a:r>
            <a:r>
              <a:rPr lang="fr-FR" dirty="0"/>
              <a:t>. </a:t>
            </a:r>
            <a:r>
              <a:rPr lang="fr-FR" dirty="0" err="1"/>
              <a:t>However</a:t>
            </a:r>
            <a:r>
              <a:rPr lang="fr-FR" dirty="0"/>
              <a:t>, the </a:t>
            </a:r>
            <a:r>
              <a:rPr lang="fr-FR" dirty="0" err="1"/>
              <a:t>Mexican</a:t>
            </a:r>
            <a:r>
              <a:rPr lang="fr-FR" dirty="0"/>
              <a:t> </a:t>
            </a:r>
            <a:r>
              <a:rPr lang="fr-FR" dirty="0" err="1"/>
              <a:t>learners</a:t>
            </a:r>
            <a:r>
              <a:rPr lang="fr-FR" dirty="0"/>
              <a:t> </a:t>
            </a:r>
            <a:r>
              <a:rPr lang="fr-FR" dirty="0" err="1"/>
              <a:t>also</a:t>
            </a:r>
            <a:r>
              <a:rPr lang="fr-FR" dirty="0"/>
              <a:t> </a:t>
            </a:r>
            <a:r>
              <a:rPr lang="fr-FR" dirty="0" err="1"/>
              <a:t>demonstrated</a:t>
            </a:r>
            <a:r>
              <a:rPr lang="fr-FR" dirty="0"/>
              <a:t> </a:t>
            </a:r>
            <a:r>
              <a:rPr lang="fr-FR" dirty="0" err="1"/>
              <a:t>two</a:t>
            </a:r>
            <a:r>
              <a:rPr lang="fr-FR" dirty="0"/>
              <a:t> changes not in line </a:t>
            </a:r>
            <a:r>
              <a:rPr lang="fr-FR" dirty="0" err="1"/>
              <a:t>with</a:t>
            </a:r>
            <a:r>
              <a:rPr lang="fr-FR" dirty="0"/>
              <a:t> </a:t>
            </a:r>
            <a:r>
              <a:rPr lang="fr-FR" dirty="0" err="1"/>
              <a:t>regional</a:t>
            </a:r>
            <a:r>
              <a:rPr lang="fr-FR" dirty="0"/>
              <a:t> </a:t>
            </a:r>
            <a:r>
              <a:rPr lang="fr-FR" dirty="0" err="1"/>
              <a:t>NSs</a:t>
            </a:r>
            <a:r>
              <a:rPr lang="fr-FR" dirty="0"/>
              <a:t> </a:t>
            </a:r>
            <a:r>
              <a:rPr lang="fr-FR" dirty="0" err="1"/>
              <a:t>norms</a:t>
            </a:r>
            <a:r>
              <a:rPr lang="fr-FR" dirty="0"/>
              <a:t>: </a:t>
            </a:r>
            <a:r>
              <a:rPr lang="fr-FR" dirty="0" err="1"/>
              <a:t>they</a:t>
            </a:r>
            <a:r>
              <a:rPr lang="fr-FR" dirty="0"/>
              <a:t> </a:t>
            </a:r>
            <a:r>
              <a:rPr lang="fr-FR" dirty="0" err="1"/>
              <a:t>increased</a:t>
            </a:r>
            <a:r>
              <a:rPr lang="fr-FR" dirty="0"/>
              <a:t> </a:t>
            </a:r>
            <a:r>
              <a:rPr lang="fr-FR" dirty="0" err="1"/>
              <a:t>their</a:t>
            </a:r>
            <a:r>
              <a:rPr lang="fr-FR" dirty="0"/>
              <a:t> rate of PP </a:t>
            </a:r>
            <a:r>
              <a:rPr lang="fr-FR" dirty="0" err="1"/>
              <a:t>selection</a:t>
            </a:r>
            <a:r>
              <a:rPr lang="fr-FR" dirty="0"/>
              <a:t>, and </a:t>
            </a:r>
            <a:r>
              <a:rPr lang="fr-FR" dirty="0" err="1"/>
              <a:t>they</a:t>
            </a:r>
            <a:r>
              <a:rPr lang="fr-FR" dirty="0"/>
              <a:t> </a:t>
            </a:r>
            <a:r>
              <a:rPr lang="fr-FR" dirty="0" err="1"/>
              <a:t>acquired</a:t>
            </a:r>
            <a:r>
              <a:rPr lang="fr-FR" dirty="0"/>
              <a:t> the </a:t>
            </a:r>
            <a:r>
              <a:rPr lang="fr-FR" dirty="0" err="1"/>
              <a:t>constraint</a:t>
            </a:r>
            <a:r>
              <a:rPr lang="fr-FR" dirty="0"/>
              <a:t> of </a:t>
            </a:r>
            <a:r>
              <a:rPr lang="fr-FR" dirty="0" err="1"/>
              <a:t>repetition</a:t>
            </a:r>
            <a:r>
              <a:rPr lang="fr-FR" dirty="0"/>
              <a:t> over the course of </a:t>
            </a:r>
            <a:r>
              <a:rPr lang="fr-FR" dirty="0" err="1"/>
              <a:t>study</a:t>
            </a:r>
            <a:r>
              <a:rPr lang="fr-FR" dirty="0"/>
              <a:t> </a:t>
            </a:r>
            <a:r>
              <a:rPr lang="fr-FR" dirty="0" err="1"/>
              <a:t>abroad</a:t>
            </a:r>
            <a:r>
              <a:rPr lang="fr-FR" dirty="0"/>
              <a:t>. </a:t>
            </a:r>
            <a:r>
              <a:rPr lang="fr-FR" dirty="0" err="1"/>
              <a:t>Some</a:t>
            </a:r>
            <a:r>
              <a:rPr lang="fr-FR" dirty="0"/>
              <a:t> </a:t>
            </a:r>
            <a:r>
              <a:rPr lang="fr-FR" dirty="0" err="1"/>
              <a:t>development</a:t>
            </a:r>
            <a:r>
              <a:rPr lang="fr-FR" dirty="0"/>
              <a:t> </a:t>
            </a:r>
            <a:r>
              <a:rPr lang="fr-FR" dirty="0" err="1"/>
              <a:t>toward</a:t>
            </a:r>
            <a:r>
              <a:rPr lang="fr-FR" dirty="0"/>
              <a:t> NS </a:t>
            </a:r>
            <a:r>
              <a:rPr lang="fr-FR" dirty="0" err="1"/>
              <a:t>norms</a:t>
            </a:r>
            <a:r>
              <a:rPr lang="fr-FR" dirty="0"/>
              <a:t>, </a:t>
            </a:r>
            <a:r>
              <a:rPr lang="fr-FR" dirty="0" err="1"/>
              <a:t>some</a:t>
            </a:r>
            <a:r>
              <a:rPr lang="fr-FR" dirty="0"/>
              <a:t> possible </a:t>
            </a:r>
            <a:r>
              <a:rPr lang="fr-FR" dirty="0" err="1"/>
              <a:t>developmental</a:t>
            </a:r>
            <a:r>
              <a:rPr lang="fr-FR" dirty="0"/>
              <a:t> changes</a:t>
            </a:r>
          </a:p>
        </p:txBody>
      </p:sp>
      <p:sp>
        <p:nvSpPr>
          <p:cNvPr id="4" name="Slide Number Placeholder 3"/>
          <p:cNvSpPr>
            <a:spLocks noGrp="1"/>
          </p:cNvSpPr>
          <p:nvPr>
            <p:ph type="sldNum" sz="quarter" idx="10"/>
          </p:nvPr>
        </p:nvSpPr>
        <p:spPr/>
        <p:txBody>
          <a:bodyPr/>
          <a:lstStyle/>
          <a:p>
            <a:fld id="{8E1C2BB4-5AF8-EF4C-B289-84E3FED8B463}" type="slidenum">
              <a:rPr lang="en-US" smtClean="0"/>
              <a:t>51</a:t>
            </a:fld>
            <a:endParaRPr lang="en-US"/>
          </a:p>
        </p:txBody>
      </p:sp>
    </p:spTree>
    <p:extLst>
      <p:ext uri="{BB962C8B-B14F-4D97-AF65-F5344CB8AC3E}">
        <p14:creationId xmlns:p14="http://schemas.microsoft.com/office/powerpoint/2010/main" val="8348176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Spain NSs had a higher rate of PP production in the interview. Over twice that of DR NSs. </a:t>
            </a:r>
          </a:p>
          <a:p>
            <a:endParaRPr lang="en-US" dirty="0"/>
          </a:p>
          <a:p>
            <a:r>
              <a:rPr lang="en-US" dirty="0"/>
              <a:t>Learners appeared to develop toward local NS norms, but there were also some differences for the Spain learners from the NSs. They increased their rate of PP selection past the NS norm and the effect of object plurality increased across time despite it’s non-significance in Spain NS data. </a:t>
            </a:r>
          </a:p>
        </p:txBody>
      </p:sp>
      <p:sp>
        <p:nvSpPr>
          <p:cNvPr id="4" name="Slide Number Placeholder 3"/>
          <p:cNvSpPr>
            <a:spLocks noGrp="1"/>
          </p:cNvSpPr>
          <p:nvPr>
            <p:ph type="sldNum" sz="quarter" idx="10"/>
          </p:nvPr>
        </p:nvSpPr>
        <p:spPr/>
        <p:txBody>
          <a:bodyPr/>
          <a:lstStyle/>
          <a:p>
            <a:fld id="{8E1C2BB4-5AF8-EF4C-B289-84E3FED8B463}" type="slidenum">
              <a:rPr lang="en-US" smtClean="0"/>
              <a:t>53</a:t>
            </a:fld>
            <a:endParaRPr lang="en-US"/>
          </a:p>
        </p:txBody>
      </p:sp>
    </p:spTree>
    <p:extLst>
      <p:ext uri="{BB962C8B-B14F-4D97-AF65-F5344CB8AC3E}">
        <p14:creationId xmlns:p14="http://schemas.microsoft.com/office/powerpoint/2010/main" val="16369796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3</a:t>
            </a:r>
            <a:r>
              <a:rPr lang="en-US" baseline="30000" dirty="0"/>
              <a:t>rd</a:t>
            </a:r>
            <a:r>
              <a:rPr lang="en-US" dirty="0"/>
              <a:t> semester learners: native-like direction of effects for all variables. More PP with today reference, with states and activities (same pattern as NSs even though it’s not significant for NSs), and with no sequence.</a:t>
            </a:r>
          </a:p>
          <a:p>
            <a:endParaRPr lang="en-US" dirty="0"/>
          </a:p>
          <a:p>
            <a:r>
              <a:rPr lang="en-US" dirty="0"/>
              <a:t>For 4</a:t>
            </a:r>
            <a:r>
              <a:rPr lang="en-US" baseline="30000" dirty="0"/>
              <a:t>th</a:t>
            </a:r>
            <a:r>
              <a:rPr lang="en-US" dirty="0"/>
              <a:t> semester learners: native-like direction of effects for time of action. More PP with today reference. Adverbial modification is also significant. More PP with adverbial modification. No effect for NSs. </a:t>
            </a:r>
          </a:p>
          <a:p>
            <a:endParaRPr lang="en-US" dirty="0"/>
          </a:p>
          <a:p>
            <a:r>
              <a:rPr lang="en-US" dirty="0"/>
              <a:t>For 5</a:t>
            </a:r>
            <a:r>
              <a:rPr lang="en-US" baseline="30000" dirty="0"/>
              <a:t>th</a:t>
            </a:r>
            <a:r>
              <a:rPr lang="en-US" dirty="0"/>
              <a:t> semester learners: native-like direction of effect for time of action</a:t>
            </a:r>
          </a:p>
          <a:p>
            <a:endParaRPr lang="en-US" dirty="0"/>
          </a:p>
          <a:p>
            <a:r>
              <a:rPr lang="en-US" dirty="0"/>
              <a:t>For 3</a:t>
            </a:r>
            <a:r>
              <a:rPr lang="en-US" baseline="30000" dirty="0"/>
              <a:t>rd</a:t>
            </a:r>
            <a:r>
              <a:rPr lang="en-US" dirty="0"/>
              <a:t> year AH: native-like direction of effect for time of action. </a:t>
            </a:r>
          </a:p>
          <a:p>
            <a:endParaRPr lang="en-US" dirty="0"/>
          </a:p>
          <a:p>
            <a:r>
              <a:rPr lang="en-US" dirty="0"/>
              <a:t>Overall, it appears that NSs are similar in each context. For the AH, Chilean and Spain NSs, more PP is used in today contexts and with non-sequenced actions. On the other hand, lexical aspectual class and adverbial modification are not significant for any of the NSs groups. However, if we look at the distribution of PP and </a:t>
            </a:r>
            <a:r>
              <a:rPr lang="en-US" dirty="0" err="1"/>
              <a:t>Pret</a:t>
            </a:r>
            <a:r>
              <a:rPr lang="en-US" dirty="0"/>
              <a:t> in the two factors that are significant for native speakers, there are in fact, differences between the NS varieties that may also be reflected in learner development. We’ll being with temporal reference. </a:t>
            </a:r>
          </a:p>
        </p:txBody>
      </p:sp>
      <p:sp>
        <p:nvSpPr>
          <p:cNvPr id="4" name="Slide Number Placeholder 3"/>
          <p:cNvSpPr>
            <a:spLocks noGrp="1"/>
          </p:cNvSpPr>
          <p:nvPr>
            <p:ph type="sldNum" sz="quarter" idx="10"/>
          </p:nvPr>
        </p:nvSpPr>
        <p:spPr/>
        <p:txBody>
          <a:bodyPr/>
          <a:lstStyle/>
          <a:p>
            <a:fld id="{8E1C2BB4-5AF8-EF4C-B289-84E3FED8B463}" type="slidenum">
              <a:rPr lang="en-US" smtClean="0"/>
              <a:t>55</a:t>
            </a:fld>
            <a:endParaRPr lang="en-US"/>
          </a:p>
        </p:txBody>
      </p:sp>
    </p:spTree>
    <p:extLst>
      <p:ext uri="{BB962C8B-B14F-4D97-AF65-F5344CB8AC3E}">
        <p14:creationId xmlns:p14="http://schemas.microsoft.com/office/powerpoint/2010/main" val="562811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12</a:t>
            </a:fld>
            <a:endParaRPr lang="en-US"/>
          </a:p>
        </p:txBody>
      </p:sp>
    </p:spTree>
    <p:extLst>
      <p:ext uri="{BB962C8B-B14F-4D97-AF65-F5344CB8AC3E}">
        <p14:creationId xmlns:p14="http://schemas.microsoft.com/office/powerpoint/2010/main" val="2271174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2BB4-5AF8-EF4C-B289-84E3FED8B463}" type="slidenum">
              <a:rPr lang="en-US" smtClean="0"/>
              <a:t>14</a:t>
            </a:fld>
            <a:endParaRPr lang="en-US"/>
          </a:p>
        </p:txBody>
      </p:sp>
    </p:spTree>
    <p:extLst>
      <p:ext uri="{BB962C8B-B14F-4D97-AF65-F5344CB8AC3E}">
        <p14:creationId xmlns:p14="http://schemas.microsoft.com/office/powerpoint/2010/main" val="1168682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a:t>Preterit</a:t>
            </a:r>
            <a:r>
              <a:rPr lang="fr-FR" dirty="0"/>
              <a:t> and </a:t>
            </a:r>
            <a:r>
              <a:rPr lang="fr-FR" dirty="0" err="1"/>
              <a:t>present</a:t>
            </a:r>
            <a:r>
              <a:rPr lang="fr-FR" dirty="0"/>
              <a:t> </a:t>
            </a:r>
            <a:r>
              <a:rPr lang="fr-FR" dirty="0" err="1"/>
              <a:t>perfect</a:t>
            </a:r>
            <a:r>
              <a:rPr lang="fr-FR" dirty="0"/>
              <a:t> </a:t>
            </a:r>
            <a:r>
              <a:rPr lang="fr-FR" dirty="0" err="1"/>
              <a:t>were</a:t>
            </a:r>
            <a:r>
              <a:rPr lang="fr-FR" dirty="0"/>
              <a:t> </a:t>
            </a:r>
            <a:r>
              <a:rPr lang="fr-FR" dirty="0" err="1"/>
              <a:t>never</a:t>
            </a:r>
            <a:r>
              <a:rPr lang="fr-FR" dirty="0"/>
              <a:t> </a:t>
            </a:r>
            <a:r>
              <a:rPr lang="fr-FR" dirty="0" err="1"/>
              <a:t>used</a:t>
            </a:r>
            <a:r>
              <a:rPr lang="fr-FR" dirty="0"/>
              <a:t> </a:t>
            </a:r>
            <a:r>
              <a:rPr lang="fr-FR" dirty="0" err="1"/>
              <a:t>outside</a:t>
            </a:r>
            <a:r>
              <a:rPr lang="fr-FR" dirty="0"/>
              <a:t> of the test items on the </a:t>
            </a:r>
            <a:r>
              <a:rPr lang="fr-FR" dirty="0" err="1"/>
              <a:t>task</a:t>
            </a:r>
            <a:r>
              <a:rPr lang="fr-FR" dirty="0"/>
              <a:t>. All </a:t>
            </a:r>
            <a:r>
              <a:rPr lang="fr-FR" dirty="0" err="1"/>
              <a:t>other</a:t>
            </a:r>
            <a:r>
              <a:rPr lang="fr-FR" dirty="0"/>
              <a:t> </a:t>
            </a:r>
            <a:r>
              <a:rPr lang="fr-FR" dirty="0" err="1"/>
              <a:t>verbs</a:t>
            </a:r>
            <a:r>
              <a:rPr lang="fr-FR" dirty="0"/>
              <a:t> </a:t>
            </a:r>
            <a:r>
              <a:rPr lang="fr-FR" dirty="0" err="1"/>
              <a:t>were</a:t>
            </a:r>
            <a:r>
              <a:rPr lang="fr-FR" dirty="0"/>
              <a:t> in the </a:t>
            </a:r>
            <a:r>
              <a:rPr lang="fr-FR" dirty="0" err="1"/>
              <a:t>present</a:t>
            </a:r>
            <a:r>
              <a:rPr lang="fr-FR" dirty="0"/>
              <a:t> or </a:t>
            </a:r>
            <a:r>
              <a:rPr lang="fr-FR" dirty="0" err="1"/>
              <a:t>imperfect</a:t>
            </a:r>
            <a:r>
              <a:rPr lang="fr-FR" dirty="0"/>
              <a:t> </a:t>
            </a:r>
            <a:r>
              <a:rPr lang="fr-FR" dirty="0" err="1"/>
              <a:t>tenses</a:t>
            </a:r>
            <a:endParaRPr lang="fr-FR" dirty="0"/>
          </a:p>
        </p:txBody>
      </p:sp>
      <p:sp>
        <p:nvSpPr>
          <p:cNvPr id="4" name="Slide Number Placeholder 3"/>
          <p:cNvSpPr>
            <a:spLocks noGrp="1"/>
          </p:cNvSpPr>
          <p:nvPr>
            <p:ph type="sldNum" sz="quarter" idx="10"/>
          </p:nvPr>
        </p:nvSpPr>
        <p:spPr/>
        <p:txBody>
          <a:bodyPr/>
          <a:lstStyle/>
          <a:p>
            <a:fld id="{8E1C2BB4-5AF8-EF4C-B289-84E3FED8B463}" type="slidenum">
              <a:rPr lang="en-US" smtClean="0"/>
              <a:t>16</a:t>
            </a:fld>
            <a:endParaRPr lang="en-US"/>
          </a:p>
        </p:txBody>
      </p:sp>
    </p:spTree>
    <p:extLst>
      <p:ext uri="{BB962C8B-B14F-4D97-AF65-F5344CB8AC3E}">
        <p14:creationId xmlns:p14="http://schemas.microsoft.com/office/powerpoint/2010/main" val="3415158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E1C2BB4-5AF8-EF4C-B289-84E3FED8B463}" type="slidenum">
              <a:rPr lang="en-US" smtClean="0"/>
              <a:t>17</a:t>
            </a:fld>
            <a:endParaRPr lang="en-US"/>
          </a:p>
        </p:txBody>
      </p:sp>
    </p:spTree>
    <p:extLst>
      <p:ext uri="{BB962C8B-B14F-4D97-AF65-F5344CB8AC3E}">
        <p14:creationId xmlns:p14="http://schemas.microsoft.com/office/powerpoint/2010/main" val="257927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all NS groups, the PP is basically non-existent in Year Ago contexts. </a:t>
            </a:r>
          </a:p>
          <a:p>
            <a:endParaRPr lang="en-US" dirty="0"/>
          </a:p>
          <a:p>
            <a:r>
              <a:rPr lang="en-US" dirty="0"/>
              <a:t>On the other hand, for today contexts, the PP occurs approximately 30% of the time, whereas for NSs, it occurs nearly 50% of the time. This represents one difference that may be reflected in our learners’ distribution of PP and Pret. At the end of SA, we may expect Spain learners to use the PP more in today contexts than the Chile learners. Let’s turn to the Chile groups first. </a:t>
            </a:r>
          </a:p>
        </p:txBody>
      </p:sp>
      <p:sp>
        <p:nvSpPr>
          <p:cNvPr id="4" name="Slide Number Placeholder 3"/>
          <p:cNvSpPr>
            <a:spLocks noGrp="1"/>
          </p:cNvSpPr>
          <p:nvPr>
            <p:ph type="sldNum" sz="quarter" idx="10"/>
          </p:nvPr>
        </p:nvSpPr>
        <p:spPr/>
        <p:txBody>
          <a:bodyPr/>
          <a:lstStyle/>
          <a:p>
            <a:fld id="{8E1C2BB4-5AF8-EF4C-B289-84E3FED8B463}" type="slidenum">
              <a:rPr lang="en-US" smtClean="0"/>
              <a:t>24</a:t>
            </a:fld>
            <a:endParaRPr lang="en-US"/>
          </a:p>
        </p:txBody>
      </p:sp>
    </p:spTree>
    <p:extLst>
      <p:ext uri="{BB962C8B-B14F-4D97-AF65-F5344CB8AC3E}">
        <p14:creationId xmlns:p14="http://schemas.microsoft.com/office/powerpoint/2010/main" val="313053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Chilean learners we see a 3.4% drop in PP use in Today contexts, but an 8.6% drop in A year ago contexts. </a:t>
            </a:r>
          </a:p>
          <a:p>
            <a:r>
              <a:rPr lang="en-US" dirty="0"/>
              <a:t>We see that the Chilean learners more toward the AH and Chilean NS norms by reducing their use of PP in both contexts, but more so in A year ago contexts. </a:t>
            </a:r>
          </a:p>
        </p:txBody>
      </p:sp>
      <p:sp>
        <p:nvSpPr>
          <p:cNvPr id="4" name="Slide Number Placeholder 3"/>
          <p:cNvSpPr>
            <a:spLocks noGrp="1"/>
          </p:cNvSpPr>
          <p:nvPr>
            <p:ph type="sldNum" sz="quarter" idx="10"/>
          </p:nvPr>
        </p:nvSpPr>
        <p:spPr/>
        <p:txBody>
          <a:bodyPr/>
          <a:lstStyle/>
          <a:p>
            <a:fld id="{8E1C2BB4-5AF8-EF4C-B289-84E3FED8B463}" type="slidenum">
              <a:rPr lang="en-US" smtClean="0"/>
              <a:t>25</a:t>
            </a:fld>
            <a:endParaRPr lang="en-US"/>
          </a:p>
        </p:txBody>
      </p:sp>
    </p:spTree>
    <p:extLst>
      <p:ext uri="{BB962C8B-B14F-4D97-AF65-F5344CB8AC3E}">
        <p14:creationId xmlns:p14="http://schemas.microsoft.com/office/powerpoint/2010/main" val="3766586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Spain Learners we see a drop in 9% for PP usage in Today reference. This drop is 18% in A Year Ago contexts.</a:t>
            </a:r>
          </a:p>
          <a:p>
            <a:endParaRPr lang="en-US" dirty="0"/>
          </a:p>
          <a:p>
            <a:r>
              <a:rPr lang="en-US" dirty="0"/>
              <a:t>They drop in both today and a year ago contexts, like the Chile NSs despite different NS norms. In fact, the Spain learners pattern more like the AH NSs at the end of SA rather than the Spain NSs. </a:t>
            </a:r>
          </a:p>
        </p:txBody>
      </p:sp>
      <p:sp>
        <p:nvSpPr>
          <p:cNvPr id="4" name="Slide Number Placeholder 3"/>
          <p:cNvSpPr>
            <a:spLocks noGrp="1"/>
          </p:cNvSpPr>
          <p:nvPr>
            <p:ph type="sldNum" sz="quarter" idx="10"/>
          </p:nvPr>
        </p:nvSpPr>
        <p:spPr/>
        <p:txBody>
          <a:bodyPr/>
          <a:lstStyle/>
          <a:p>
            <a:fld id="{8E1C2BB4-5AF8-EF4C-B289-84E3FED8B463}" type="slidenum">
              <a:rPr lang="en-US" smtClean="0"/>
              <a:t>26</a:t>
            </a:fld>
            <a:endParaRPr lang="en-US"/>
          </a:p>
        </p:txBody>
      </p:sp>
    </p:spTree>
    <p:extLst>
      <p:ext uri="{BB962C8B-B14F-4D97-AF65-F5344CB8AC3E}">
        <p14:creationId xmlns:p14="http://schemas.microsoft.com/office/powerpoint/2010/main" val="2759186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C22DE523-6700-7746-9EF4-507DF37B0BB2}" type="datetime1">
              <a:rPr lang="en-US" smtClean="0"/>
              <a:t>10/30/2019</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CFE4BAC9-6D41-4691-9299-18EF07EF0177}" type="slidenum">
              <a:rPr lang="en-US" smtClean="0"/>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5684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FF9FF-358D-6940-B478-E8D320EEE2B7}" type="datetime1">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extLst>
      <p:ext uri="{BB962C8B-B14F-4D97-AF65-F5344CB8AC3E}">
        <p14:creationId xmlns:p14="http://schemas.microsoft.com/office/powerpoint/2010/main" val="3359883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3FCAB0-9E73-4045-94AD-D0F9B314391F}" type="datetime1">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extLst>
      <p:ext uri="{BB962C8B-B14F-4D97-AF65-F5344CB8AC3E}">
        <p14:creationId xmlns:p14="http://schemas.microsoft.com/office/powerpoint/2010/main" val="348826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0D2F4D-FD03-3048-A132-0D17F6592528}" type="datetime1">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extLst>
      <p:ext uri="{BB962C8B-B14F-4D97-AF65-F5344CB8AC3E}">
        <p14:creationId xmlns:p14="http://schemas.microsoft.com/office/powerpoint/2010/main" val="664445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41E10AF9-A4CC-B440-BB55-69D8172A4251}" type="datetime1">
              <a:rPr lang="en-US" smtClean="0"/>
              <a:t>10/30/2019</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CFE4BAC9-6D41-4691-9299-18EF07EF0177}" type="slidenum">
              <a:rPr lang="en-US" smtClean="0"/>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963895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27ED58-EC40-1B44-A6C6-2E65B4ABF1BD}" type="datetime1">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extLst>
      <p:ext uri="{BB962C8B-B14F-4D97-AF65-F5344CB8AC3E}">
        <p14:creationId xmlns:p14="http://schemas.microsoft.com/office/powerpoint/2010/main" val="61456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4A962D-0C1C-3C4B-999D-11A34E6DB294}" type="datetime1">
              <a:rPr lang="en-US" smtClean="0"/>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dirty="0"/>
          </a:p>
        </p:txBody>
      </p:sp>
    </p:spTree>
    <p:extLst>
      <p:ext uri="{BB962C8B-B14F-4D97-AF65-F5344CB8AC3E}">
        <p14:creationId xmlns:p14="http://schemas.microsoft.com/office/powerpoint/2010/main" val="3794708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D3B995-A4B1-4946-ACF7-6BE9CEBD7E60}" type="datetime1">
              <a:rPr lang="en-US" smtClean="0"/>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dirty="0"/>
          </a:p>
        </p:txBody>
      </p:sp>
    </p:spTree>
    <p:extLst>
      <p:ext uri="{BB962C8B-B14F-4D97-AF65-F5344CB8AC3E}">
        <p14:creationId xmlns:p14="http://schemas.microsoft.com/office/powerpoint/2010/main" val="77550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C2442-89FE-8047-8F5B-A070205D3B6B}" type="datetime1">
              <a:rPr lang="en-US" smtClean="0"/>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dirty="0"/>
          </a:p>
        </p:txBody>
      </p:sp>
    </p:spTree>
    <p:extLst>
      <p:ext uri="{BB962C8B-B14F-4D97-AF65-F5344CB8AC3E}">
        <p14:creationId xmlns:p14="http://schemas.microsoft.com/office/powerpoint/2010/main" val="1742190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F55FCBF-B1BF-C845-A65F-E713A377C0DD}" type="datetime1">
              <a:rPr lang="en-US" smtClean="0"/>
              <a:t>10/30/2019</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CFE4BAC9-6D41-4691-9299-18EF07EF0177}"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789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A63EE175-9899-7845-BC69-46E8FCD6F513}" type="datetime1">
              <a:rPr lang="en-US" smtClean="0"/>
              <a:t>10/30/2019</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CFE4BAC9-6D41-4691-9299-18EF07EF0177}"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7539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21BB2929-4804-9F41-A360-28FE1B8C8A76}" type="datetime1">
              <a:rPr lang="en-US" smtClean="0"/>
              <a:t>10/30/2019</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CFE4BAC9-6D41-4691-9299-18EF07EF0177}" type="slidenum">
              <a:rPr lang="en-US" smtClean="0"/>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5667199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melwhat@uga.edu" TargetMode="External"/><Relationship Id="rId2" Type="http://schemas.openxmlformats.org/officeDocument/2006/relationships/hyperlink" Target="mailto:szahler@indiana.edu"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Regional Variation and the L2 Acquisition of Variable Spanish Perfective Marking</a:t>
            </a:r>
          </a:p>
        </p:txBody>
      </p:sp>
      <p:sp>
        <p:nvSpPr>
          <p:cNvPr id="3" name="Subtitle 2"/>
          <p:cNvSpPr>
            <a:spLocks noGrp="1"/>
          </p:cNvSpPr>
          <p:nvPr>
            <p:ph type="subTitle" idx="1"/>
          </p:nvPr>
        </p:nvSpPr>
        <p:spPr/>
        <p:txBody>
          <a:bodyPr>
            <a:normAutofit/>
          </a:bodyPr>
          <a:lstStyle/>
          <a:p>
            <a:r>
              <a:rPr lang="en-US" dirty="0"/>
              <a:t>Sara Zahler and Melissa Whatley</a:t>
            </a:r>
          </a:p>
          <a:p>
            <a:r>
              <a:rPr lang="en-US" dirty="0"/>
              <a:t>Indiana University and the University of Georgia</a:t>
            </a:r>
          </a:p>
          <a:p>
            <a:r>
              <a:rPr lang="en-US" dirty="0"/>
              <a:t>HLS 2017</a:t>
            </a:r>
          </a:p>
        </p:txBody>
      </p:sp>
      <p:sp>
        <p:nvSpPr>
          <p:cNvPr id="4" name="Slide Number Placeholder 3"/>
          <p:cNvSpPr>
            <a:spLocks noGrp="1"/>
          </p:cNvSpPr>
          <p:nvPr>
            <p:ph type="sldNum" sz="quarter" idx="12"/>
          </p:nvPr>
        </p:nvSpPr>
        <p:spPr/>
        <p:txBody>
          <a:bodyPr/>
          <a:lstStyle/>
          <a:p>
            <a:fld id="{CFE4BAC9-6D41-4691-9299-18EF07EF0177}" type="slidenum">
              <a:rPr lang="en-US" smtClean="0"/>
              <a:t>1</a:t>
            </a:fld>
            <a:endParaRPr lang="en-US" dirty="0"/>
          </a:p>
        </p:txBody>
      </p:sp>
    </p:spTree>
    <p:extLst>
      <p:ext uri="{BB962C8B-B14F-4D97-AF65-F5344CB8AC3E}">
        <p14:creationId xmlns:p14="http://schemas.microsoft.com/office/powerpoint/2010/main" val="2288966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B13F-460C-4636-B09A-0AE094EE1708}"/>
              </a:ext>
            </a:extLst>
          </p:cNvPr>
          <p:cNvSpPr>
            <a:spLocks noGrp="1"/>
          </p:cNvSpPr>
          <p:nvPr>
            <p:ph type="title"/>
          </p:nvPr>
        </p:nvSpPr>
        <p:spPr>
          <a:xfrm>
            <a:off x="1028700" y="120538"/>
            <a:ext cx="7200900" cy="1192873"/>
          </a:xfrm>
        </p:spPr>
        <p:txBody>
          <a:bodyPr>
            <a:normAutofit/>
          </a:bodyPr>
          <a:lstStyle/>
          <a:p>
            <a:r>
              <a:rPr lang="en-US" sz="4000" dirty="0"/>
              <a:t>Previous L2 research on regional perfective marking</a:t>
            </a:r>
          </a:p>
        </p:txBody>
      </p:sp>
      <p:sp>
        <p:nvSpPr>
          <p:cNvPr id="3" name="Content Placeholder 2">
            <a:extLst>
              <a:ext uri="{FF2B5EF4-FFF2-40B4-BE49-F238E27FC236}">
                <a16:creationId xmlns:a16="http://schemas.microsoft.com/office/drawing/2014/main" id="{819B1EF9-49BD-4681-8BD0-F82885277FFF}"/>
              </a:ext>
            </a:extLst>
          </p:cNvPr>
          <p:cNvSpPr>
            <a:spLocks noGrp="1"/>
          </p:cNvSpPr>
          <p:nvPr>
            <p:ph idx="1"/>
          </p:nvPr>
        </p:nvSpPr>
        <p:spPr>
          <a:xfrm>
            <a:off x="1028699" y="1429789"/>
            <a:ext cx="7782791" cy="5023597"/>
          </a:xfrm>
        </p:spPr>
        <p:txBody>
          <a:bodyPr>
            <a:normAutofit/>
          </a:bodyPr>
          <a:lstStyle/>
          <a:p>
            <a:r>
              <a:rPr lang="en-US" sz="2400" dirty="0" err="1"/>
              <a:t>Geeslin</a:t>
            </a:r>
            <a:r>
              <a:rPr lang="en-US" sz="2400" dirty="0"/>
              <a:t>, </a:t>
            </a:r>
            <a:r>
              <a:rPr lang="en-US" sz="2400" dirty="0" err="1"/>
              <a:t>Fafulas</a:t>
            </a:r>
            <a:r>
              <a:rPr lang="en-US" sz="2400" dirty="0"/>
              <a:t> &amp; </a:t>
            </a:r>
            <a:r>
              <a:rPr lang="en-US" sz="2400" dirty="0" err="1"/>
              <a:t>Kanwit</a:t>
            </a:r>
            <a:r>
              <a:rPr lang="en-US" sz="2400" dirty="0"/>
              <a:t> (2013)</a:t>
            </a:r>
          </a:p>
          <a:p>
            <a:pPr lvl="1"/>
            <a:r>
              <a:rPr lang="en-US" sz="2400" dirty="0"/>
              <a:t>Valencia, Spain</a:t>
            </a:r>
          </a:p>
          <a:p>
            <a:pPr lvl="2"/>
            <a:r>
              <a:rPr lang="en-US" sz="2000" dirty="0">
                <a:solidFill>
                  <a:srgbClr val="009900"/>
                </a:solidFill>
              </a:rPr>
              <a:t>Learners approached Valencian rate of PP selection (increase)</a:t>
            </a:r>
          </a:p>
          <a:p>
            <a:pPr lvl="2"/>
            <a:r>
              <a:rPr lang="en-US" sz="2000" dirty="0">
                <a:solidFill>
                  <a:srgbClr val="009900"/>
                </a:solidFill>
              </a:rPr>
              <a:t>Learners acquired constraint of time of action</a:t>
            </a:r>
          </a:p>
          <a:p>
            <a:pPr lvl="3"/>
            <a:r>
              <a:rPr lang="en-US" sz="2000" dirty="0">
                <a:solidFill>
                  <a:srgbClr val="009900"/>
                </a:solidFill>
              </a:rPr>
              <a:t>Favored in </a:t>
            </a:r>
            <a:r>
              <a:rPr lang="en-US" sz="2000" dirty="0" err="1">
                <a:solidFill>
                  <a:srgbClr val="009900"/>
                </a:solidFill>
              </a:rPr>
              <a:t>hodiernal</a:t>
            </a:r>
            <a:r>
              <a:rPr lang="en-US" sz="2000" dirty="0">
                <a:solidFill>
                  <a:srgbClr val="009900"/>
                </a:solidFill>
              </a:rPr>
              <a:t> and indeterminate contexts</a:t>
            </a:r>
          </a:p>
          <a:p>
            <a:pPr lvl="2"/>
            <a:r>
              <a:rPr lang="en-US" sz="2000" dirty="0">
                <a:solidFill>
                  <a:srgbClr val="C00000"/>
                </a:solidFill>
              </a:rPr>
              <a:t>Learners did not acquire constraint of telicity (sig. for NSs)</a:t>
            </a:r>
          </a:p>
          <a:p>
            <a:pPr lvl="1"/>
            <a:r>
              <a:rPr lang="en-US" sz="2400" dirty="0"/>
              <a:t>San Luis Potosi, Mexico</a:t>
            </a:r>
          </a:p>
          <a:p>
            <a:pPr lvl="2"/>
            <a:r>
              <a:rPr lang="en-US" sz="2000" dirty="0">
                <a:solidFill>
                  <a:srgbClr val="C00000"/>
                </a:solidFill>
              </a:rPr>
              <a:t>Learners diverged from Mexican rate of PP (increase)</a:t>
            </a:r>
          </a:p>
          <a:p>
            <a:pPr lvl="2"/>
            <a:r>
              <a:rPr lang="en-US" sz="2000" dirty="0">
                <a:solidFill>
                  <a:srgbClr val="009900"/>
                </a:solidFill>
              </a:rPr>
              <a:t>Learners acquired constraint of time of action</a:t>
            </a:r>
          </a:p>
          <a:p>
            <a:pPr lvl="3"/>
            <a:r>
              <a:rPr lang="en-US" sz="2000" dirty="0">
                <a:solidFill>
                  <a:srgbClr val="009900"/>
                </a:solidFill>
              </a:rPr>
              <a:t>Favored in before yesterday and undetermined</a:t>
            </a:r>
          </a:p>
          <a:p>
            <a:pPr lvl="2"/>
            <a:r>
              <a:rPr lang="en-US" sz="2000" dirty="0">
                <a:solidFill>
                  <a:srgbClr val="C00000"/>
                </a:solidFill>
              </a:rPr>
              <a:t>Learners acquired constraint of repetition (not sig. for NSs)</a:t>
            </a:r>
          </a:p>
          <a:p>
            <a:endParaRPr lang="en-US" sz="2400" dirty="0"/>
          </a:p>
        </p:txBody>
      </p:sp>
      <p:sp>
        <p:nvSpPr>
          <p:cNvPr id="4" name="Slide Number Placeholder 3">
            <a:extLst>
              <a:ext uri="{FF2B5EF4-FFF2-40B4-BE49-F238E27FC236}">
                <a16:creationId xmlns:a16="http://schemas.microsoft.com/office/drawing/2014/main" id="{35FB0470-4E08-4A3A-8071-C992685501FB}"/>
              </a:ext>
            </a:extLst>
          </p:cNvPr>
          <p:cNvSpPr>
            <a:spLocks noGrp="1"/>
          </p:cNvSpPr>
          <p:nvPr>
            <p:ph type="sldNum" sz="quarter" idx="12"/>
          </p:nvPr>
        </p:nvSpPr>
        <p:spPr/>
        <p:txBody>
          <a:bodyPr/>
          <a:lstStyle/>
          <a:p>
            <a:fld id="{CFE4BAC9-6D41-4691-9299-18EF07EF0177}" type="slidenum">
              <a:rPr lang="en-US" smtClean="0"/>
              <a:t>10</a:t>
            </a:fld>
            <a:endParaRPr lang="en-US"/>
          </a:p>
        </p:txBody>
      </p:sp>
    </p:spTree>
    <p:extLst>
      <p:ext uri="{BB962C8B-B14F-4D97-AF65-F5344CB8AC3E}">
        <p14:creationId xmlns:p14="http://schemas.microsoft.com/office/powerpoint/2010/main" val="80702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B13F-460C-4636-B09A-0AE094EE1708}"/>
              </a:ext>
            </a:extLst>
          </p:cNvPr>
          <p:cNvSpPr>
            <a:spLocks noGrp="1"/>
          </p:cNvSpPr>
          <p:nvPr>
            <p:ph type="title"/>
          </p:nvPr>
        </p:nvSpPr>
        <p:spPr>
          <a:xfrm>
            <a:off x="1028700" y="120538"/>
            <a:ext cx="7200900" cy="1192873"/>
          </a:xfrm>
        </p:spPr>
        <p:txBody>
          <a:bodyPr>
            <a:normAutofit/>
          </a:bodyPr>
          <a:lstStyle/>
          <a:p>
            <a:r>
              <a:rPr lang="en-US" sz="4000" dirty="0"/>
              <a:t>Previous L2 research on regional perfective marking</a:t>
            </a:r>
          </a:p>
        </p:txBody>
      </p:sp>
      <p:sp>
        <p:nvSpPr>
          <p:cNvPr id="3" name="Content Placeholder 2">
            <a:extLst>
              <a:ext uri="{FF2B5EF4-FFF2-40B4-BE49-F238E27FC236}">
                <a16:creationId xmlns:a16="http://schemas.microsoft.com/office/drawing/2014/main" id="{819B1EF9-49BD-4681-8BD0-F82885277FFF}"/>
              </a:ext>
            </a:extLst>
          </p:cNvPr>
          <p:cNvSpPr>
            <a:spLocks noGrp="1"/>
          </p:cNvSpPr>
          <p:nvPr>
            <p:ph idx="1"/>
          </p:nvPr>
        </p:nvSpPr>
        <p:spPr>
          <a:xfrm>
            <a:off x="1028700" y="1429789"/>
            <a:ext cx="7699664" cy="5023597"/>
          </a:xfrm>
        </p:spPr>
        <p:txBody>
          <a:bodyPr>
            <a:normAutofit/>
          </a:bodyPr>
          <a:lstStyle/>
          <a:p>
            <a:r>
              <a:rPr lang="en-US" sz="2400" dirty="0"/>
              <a:t>Linford (2016)</a:t>
            </a:r>
          </a:p>
          <a:p>
            <a:pPr lvl="1"/>
            <a:r>
              <a:rPr lang="en-US" sz="2400" dirty="0"/>
              <a:t>Madrid, Spain</a:t>
            </a:r>
          </a:p>
          <a:p>
            <a:pPr lvl="2"/>
            <a:r>
              <a:rPr lang="en-US" sz="2000" dirty="0">
                <a:solidFill>
                  <a:srgbClr val="C00000"/>
                </a:solidFill>
              </a:rPr>
              <a:t>Learners diverged from Madrid rate of PP selection (increase)</a:t>
            </a:r>
          </a:p>
          <a:p>
            <a:pPr lvl="2"/>
            <a:r>
              <a:rPr lang="en-US" sz="2000" dirty="0">
                <a:solidFill>
                  <a:srgbClr val="009900"/>
                </a:solidFill>
              </a:rPr>
              <a:t>Learners acquired constraint of time of action</a:t>
            </a:r>
          </a:p>
          <a:p>
            <a:pPr lvl="3"/>
            <a:r>
              <a:rPr lang="en-US" sz="2000" dirty="0">
                <a:solidFill>
                  <a:srgbClr val="009900"/>
                </a:solidFill>
              </a:rPr>
              <a:t>Favored in </a:t>
            </a:r>
            <a:r>
              <a:rPr lang="en-US" sz="2000" dirty="0" err="1">
                <a:solidFill>
                  <a:srgbClr val="009900"/>
                </a:solidFill>
              </a:rPr>
              <a:t>hodiernal</a:t>
            </a:r>
            <a:r>
              <a:rPr lang="en-US" sz="2000" dirty="0">
                <a:solidFill>
                  <a:srgbClr val="009900"/>
                </a:solidFill>
              </a:rPr>
              <a:t>, disfavored in yesterday and before yesterday</a:t>
            </a:r>
          </a:p>
          <a:p>
            <a:pPr lvl="2"/>
            <a:r>
              <a:rPr lang="en-US" sz="2000" dirty="0">
                <a:solidFill>
                  <a:srgbClr val="C00000"/>
                </a:solidFill>
              </a:rPr>
              <a:t>Object plurality effect increased (not sig for NSs)</a:t>
            </a:r>
          </a:p>
          <a:p>
            <a:pPr lvl="1"/>
            <a:r>
              <a:rPr lang="en-US" sz="2400" dirty="0"/>
              <a:t>Los Caballeros, DR</a:t>
            </a:r>
          </a:p>
          <a:p>
            <a:pPr lvl="2"/>
            <a:r>
              <a:rPr lang="en-US" sz="2000" dirty="0">
                <a:solidFill>
                  <a:srgbClr val="009900"/>
                </a:solidFill>
              </a:rPr>
              <a:t>Learners approached DR rate of PP selection (decrease)</a:t>
            </a:r>
          </a:p>
          <a:p>
            <a:pPr lvl="2"/>
            <a:r>
              <a:rPr lang="en-US" sz="2000" dirty="0">
                <a:solidFill>
                  <a:srgbClr val="009900"/>
                </a:solidFill>
              </a:rPr>
              <a:t>Learners acquired neither constraints (neither were significant for NSs)</a:t>
            </a:r>
          </a:p>
        </p:txBody>
      </p:sp>
      <p:sp>
        <p:nvSpPr>
          <p:cNvPr id="4" name="Slide Number Placeholder 3">
            <a:extLst>
              <a:ext uri="{FF2B5EF4-FFF2-40B4-BE49-F238E27FC236}">
                <a16:creationId xmlns:a16="http://schemas.microsoft.com/office/drawing/2014/main" id="{35FB0470-4E08-4A3A-8071-C992685501FB}"/>
              </a:ext>
            </a:extLst>
          </p:cNvPr>
          <p:cNvSpPr>
            <a:spLocks noGrp="1"/>
          </p:cNvSpPr>
          <p:nvPr>
            <p:ph type="sldNum" sz="quarter" idx="12"/>
          </p:nvPr>
        </p:nvSpPr>
        <p:spPr/>
        <p:txBody>
          <a:bodyPr/>
          <a:lstStyle/>
          <a:p>
            <a:fld id="{CFE4BAC9-6D41-4691-9299-18EF07EF0177}" type="slidenum">
              <a:rPr lang="en-US" smtClean="0"/>
              <a:t>11</a:t>
            </a:fld>
            <a:endParaRPr lang="en-US"/>
          </a:p>
        </p:txBody>
      </p:sp>
    </p:spTree>
    <p:extLst>
      <p:ext uri="{BB962C8B-B14F-4D97-AF65-F5344CB8AC3E}">
        <p14:creationId xmlns:p14="http://schemas.microsoft.com/office/powerpoint/2010/main" val="3734375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85949"/>
            <a:ext cx="7200900" cy="761452"/>
          </a:xfrm>
        </p:spPr>
        <p:txBody>
          <a:bodyPr/>
          <a:lstStyle/>
          <a:p>
            <a:r>
              <a:rPr lang="en-US" dirty="0"/>
              <a:t>Summary of L2 research </a:t>
            </a:r>
            <a:endParaRPr lang="fr-FR" dirty="0"/>
          </a:p>
        </p:txBody>
      </p:sp>
      <p:sp>
        <p:nvSpPr>
          <p:cNvPr id="3" name="Content Placeholder 2"/>
          <p:cNvSpPr>
            <a:spLocks noGrp="1"/>
          </p:cNvSpPr>
          <p:nvPr>
            <p:ph idx="1"/>
          </p:nvPr>
        </p:nvSpPr>
        <p:spPr>
          <a:xfrm>
            <a:off x="791438" y="1729046"/>
            <a:ext cx="7970178" cy="4724339"/>
          </a:xfrm>
        </p:spPr>
        <p:txBody>
          <a:bodyPr>
            <a:normAutofit lnSpcReduction="10000"/>
          </a:bodyPr>
          <a:lstStyle/>
          <a:p>
            <a:r>
              <a:rPr lang="en-US" sz="2400" dirty="0"/>
              <a:t>For perfective marking, learners generally appear to approach regional NS norms in terms of some constraints</a:t>
            </a:r>
          </a:p>
          <a:p>
            <a:pPr lvl="1"/>
            <a:r>
              <a:rPr lang="en-US" sz="2400" dirty="0"/>
              <a:t>Time of action</a:t>
            </a:r>
          </a:p>
          <a:p>
            <a:r>
              <a:rPr lang="en-US" sz="2400" dirty="0"/>
              <a:t>However, learners also diverge from regional NSs norms</a:t>
            </a:r>
          </a:p>
          <a:p>
            <a:pPr lvl="1"/>
            <a:r>
              <a:rPr lang="en-US" sz="2400" dirty="0"/>
              <a:t>Do not acquire some significant constraints</a:t>
            </a:r>
          </a:p>
          <a:p>
            <a:pPr lvl="1"/>
            <a:r>
              <a:rPr lang="en-US" sz="2400" dirty="0"/>
              <a:t>Acquire non-significant constraints</a:t>
            </a:r>
          </a:p>
          <a:p>
            <a:r>
              <a:rPr lang="en-US" sz="2400" dirty="0"/>
              <a:t>Mixed results for rates of PP</a:t>
            </a:r>
          </a:p>
          <a:p>
            <a:r>
              <a:rPr lang="en-US" sz="2400" dirty="0"/>
              <a:t>Are these changes developmental? Do they only acquire some regional NS constraints? Do they follow developmental patterns for other factors? What changes do we see across (apparent) time in at-home (AH) learners?</a:t>
            </a:r>
          </a:p>
        </p:txBody>
      </p:sp>
      <p:sp>
        <p:nvSpPr>
          <p:cNvPr id="4" name="Slide Number Placeholder 3"/>
          <p:cNvSpPr>
            <a:spLocks noGrp="1"/>
          </p:cNvSpPr>
          <p:nvPr>
            <p:ph type="sldNum" sz="quarter" idx="12"/>
          </p:nvPr>
        </p:nvSpPr>
        <p:spPr/>
        <p:txBody>
          <a:bodyPr/>
          <a:lstStyle/>
          <a:p>
            <a:fld id="{CFE4BAC9-6D41-4691-9299-18EF07EF0177}" type="slidenum">
              <a:rPr lang="en-US" smtClean="0"/>
              <a:t>12</a:t>
            </a:fld>
            <a:endParaRPr lang="en-US"/>
          </a:p>
        </p:txBody>
      </p:sp>
    </p:spTree>
    <p:extLst>
      <p:ext uri="{BB962C8B-B14F-4D97-AF65-F5344CB8AC3E}">
        <p14:creationId xmlns:p14="http://schemas.microsoft.com/office/powerpoint/2010/main" val="3635293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379" y="1993392"/>
            <a:ext cx="7345362" cy="1676400"/>
          </a:xfrm>
        </p:spPr>
        <p:txBody>
          <a:bodyPr/>
          <a:lstStyle/>
          <a:p>
            <a:r>
              <a:rPr lang="en-US" dirty="0"/>
              <a:t>The current study</a:t>
            </a:r>
            <a:endParaRPr lang="fr-FR" dirty="0"/>
          </a:p>
        </p:txBody>
      </p:sp>
      <p:sp>
        <p:nvSpPr>
          <p:cNvPr id="4" name="Slide Number Placeholder 3"/>
          <p:cNvSpPr>
            <a:spLocks noGrp="1"/>
          </p:cNvSpPr>
          <p:nvPr>
            <p:ph type="sldNum" sz="quarter" idx="12"/>
          </p:nvPr>
        </p:nvSpPr>
        <p:spPr/>
        <p:txBody>
          <a:bodyPr/>
          <a:lstStyle/>
          <a:p>
            <a:fld id="{CFE4BAC9-6D41-4691-9299-18EF07EF0177}" type="slidenum">
              <a:rPr lang="en-US" smtClean="0"/>
              <a:t>13</a:t>
            </a:fld>
            <a:endParaRPr lang="en-US"/>
          </a:p>
        </p:txBody>
      </p:sp>
    </p:spTree>
    <p:extLst>
      <p:ext uri="{BB962C8B-B14F-4D97-AF65-F5344CB8AC3E}">
        <p14:creationId xmlns:p14="http://schemas.microsoft.com/office/powerpoint/2010/main" val="1860676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a:xfrm>
            <a:off x="1028700" y="1579418"/>
            <a:ext cx="7200900" cy="4873968"/>
          </a:xfrm>
        </p:spPr>
        <p:txBody>
          <a:bodyPr>
            <a:normAutofit/>
          </a:bodyPr>
          <a:lstStyle/>
          <a:p>
            <a:r>
              <a:rPr lang="en-US" dirty="0"/>
              <a:t>Do learners who are exposed to different regional varieties of Spanish in their SA environments exhibit different variable perfective marking patterns? If so, do these patterns approximate those of the native speakers in their respective learning environment?</a:t>
            </a:r>
          </a:p>
          <a:p>
            <a:pPr lvl="1"/>
            <a:r>
              <a:rPr lang="es-ES" dirty="0"/>
              <a:t>L</a:t>
            </a:r>
            <a:r>
              <a:rPr lang="en-US" dirty="0"/>
              <a:t>earners and NSs in León, Spain and </a:t>
            </a:r>
            <a:r>
              <a:rPr lang="en-US" dirty="0" err="1"/>
              <a:t>Viña</a:t>
            </a:r>
            <a:r>
              <a:rPr lang="en-US" dirty="0"/>
              <a:t> del Mar, Chile</a:t>
            </a:r>
          </a:p>
          <a:p>
            <a:r>
              <a:rPr lang="en-US" dirty="0"/>
              <a:t>Do learners who are exposed to different regional varieties of Spanish in their SA environments exhibit variable perfective marking patterns similar to learners in the AH context in spite of their exposure over the course of SA?</a:t>
            </a:r>
          </a:p>
          <a:p>
            <a:pPr lvl="1"/>
            <a:r>
              <a:rPr lang="es-ES" dirty="0"/>
              <a:t>L</a:t>
            </a:r>
            <a:r>
              <a:rPr lang="en-US" dirty="0"/>
              <a:t>earners from 3rd, 4th, and 5th semester, as well as 3rd  year Spanish courses</a:t>
            </a:r>
          </a:p>
          <a:p>
            <a:pPr lvl="1"/>
            <a:r>
              <a:rPr lang="es-ES" dirty="0"/>
              <a:t>N</a:t>
            </a:r>
            <a:r>
              <a:rPr lang="en-US" dirty="0" err="1"/>
              <a:t>Ss</a:t>
            </a:r>
            <a:r>
              <a:rPr lang="en-US" dirty="0"/>
              <a:t> residing in the U.S. from a variety of backgrounds</a:t>
            </a:r>
          </a:p>
        </p:txBody>
      </p:sp>
      <p:sp>
        <p:nvSpPr>
          <p:cNvPr id="4" name="Slide Number Placeholder 3"/>
          <p:cNvSpPr>
            <a:spLocks noGrp="1"/>
          </p:cNvSpPr>
          <p:nvPr>
            <p:ph type="sldNum" sz="quarter" idx="12"/>
          </p:nvPr>
        </p:nvSpPr>
        <p:spPr/>
        <p:txBody>
          <a:bodyPr/>
          <a:lstStyle/>
          <a:p>
            <a:fld id="{CFE4BAC9-6D41-4691-9299-18EF07EF0177}" type="slidenum">
              <a:rPr lang="en-US" smtClean="0"/>
              <a:t>14</a:t>
            </a:fld>
            <a:endParaRPr lang="en-US"/>
          </a:p>
        </p:txBody>
      </p:sp>
    </p:spTree>
    <p:extLst>
      <p:ext uri="{BB962C8B-B14F-4D97-AF65-F5344CB8AC3E}">
        <p14:creationId xmlns:p14="http://schemas.microsoft.com/office/powerpoint/2010/main" val="2942268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a:t>
            </a:r>
          </a:p>
        </p:txBody>
      </p:sp>
      <p:sp>
        <p:nvSpPr>
          <p:cNvPr id="3" name="Content Placeholder 2"/>
          <p:cNvSpPr>
            <a:spLocks noGrp="1"/>
          </p:cNvSpPr>
          <p:nvPr>
            <p:ph idx="1"/>
          </p:nvPr>
        </p:nvSpPr>
        <p:spPr>
          <a:xfrm>
            <a:off x="631766" y="1296786"/>
            <a:ext cx="8061659" cy="5353396"/>
          </a:xfrm>
        </p:spPr>
        <p:txBody>
          <a:bodyPr>
            <a:normAutofit fontScale="85000" lnSpcReduction="20000"/>
          </a:bodyPr>
          <a:lstStyle/>
          <a:p>
            <a:r>
              <a:rPr lang="en-US" dirty="0"/>
              <a:t>Participants</a:t>
            </a:r>
          </a:p>
          <a:p>
            <a:pPr lvl="1"/>
            <a:r>
              <a:rPr lang="en-US" dirty="0" err="1"/>
              <a:t>Viña</a:t>
            </a:r>
            <a:r>
              <a:rPr lang="en-US" dirty="0"/>
              <a:t> del Mar, Chile</a:t>
            </a:r>
          </a:p>
          <a:p>
            <a:pPr lvl="2"/>
            <a:r>
              <a:rPr lang="en-US" dirty="0"/>
              <a:t>Learners N=17</a:t>
            </a:r>
          </a:p>
          <a:p>
            <a:pPr lvl="2"/>
            <a:r>
              <a:rPr lang="en-US" dirty="0"/>
              <a:t>Native speakers N=7</a:t>
            </a:r>
          </a:p>
          <a:p>
            <a:pPr lvl="1"/>
            <a:r>
              <a:rPr lang="en-US" dirty="0"/>
              <a:t>León, Spain</a:t>
            </a:r>
          </a:p>
          <a:p>
            <a:pPr lvl="2"/>
            <a:r>
              <a:rPr lang="en-US" dirty="0"/>
              <a:t>Learners N=27</a:t>
            </a:r>
          </a:p>
          <a:p>
            <a:pPr lvl="2"/>
            <a:r>
              <a:rPr lang="en-US" dirty="0"/>
              <a:t>Native speakers N=5</a:t>
            </a:r>
          </a:p>
          <a:p>
            <a:pPr lvl="1"/>
            <a:r>
              <a:rPr lang="en-US" dirty="0"/>
              <a:t>At home context</a:t>
            </a:r>
          </a:p>
          <a:p>
            <a:pPr lvl="2"/>
            <a:r>
              <a:rPr lang="en-US" dirty="0"/>
              <a:t>3</a:t>
            </a:r>
            <a:r>
              <a:rPr lang="en-US" baseline="30000" dirty="0"/>
              <a:t>rd</a:t>
            </a:r>
            <a:r>
              <a:rPr lang="en-US" dirty="0"/>
              <a:t> semester N=20</a:t>
            </a:r>
          </a:p>
          <a:p>
            <a:pPr lvl="2"/>
            <a:r>
              <a:rPr lang="en-US" dirty="0"/>
              <a:t>4</a:t>
            </a:r>
            <a:r>
              <a:rPr lang="en-US" baseline="30000" dirty="0"/>
              <a:t>th</a:t>
            </a:r>
            <a:r>
              <a:rPr lang="en-US" dirty="0"/>
              <a:t> semester N=20</a:t>
            </a:r>
          </a:p>
          <a:p>
            <a:pPr lvl="2"/>
            <a:r>
              <a:rPr lang="en-US" dirty="0"/>
              <a:t>5</a:t>
            </a:r>
            <a:r>
              <a:rPr lang="en-US" baseline="30000" dirty="0"/>
              <a:t>th</a:t>
            </a:r>
            <a:r>
              <a:rPr lang="en-US" dirty="0"/>
              <a:t> semester N=17</a:t>
            </a:r>
          </a:p>
          <a:p>
            <a:pPr lvl="2"/>
            <a:r>
              <a:rPr lang="en-US" dirty="0"/>
              <a:t>3</a:t>
            </a:r>
            <a:r>
              <a:rPr lang="en-US" baseline="30000" dirty="0"/>
              <a:t>rd</a:t>
            </a:r>
            <a:r>
              <a:rPr lang="en-US" dirty="0"/>
              <a:t> year Intro to Hispanic Linguistics N=20</a:t>
            </a:r>
          </a:p>
          <a:p>
            <a:pPr lvl="2"/>
            <a:r>
              <a:rPr lang="en-US" dirty="0"/>
              <a:t>Native speakers N=12</a:t>
            </a:r>
          </a:p>
          <a:p>
            <a:r>
              <a:rPr lang="en-US" dirty="0"/>
              <a:t>Tasks</a:t>
            </a:r>
          </a:p>
          <a:p>
            <a:pPr lvl="1"/>
            <a:r>
              <a:rPr lang="en-US" dirty="0"/>
              <a:t>Background questionnaire</a:t>
            </a:r>
          </a:p>
          <a:p>
            <a:pPr lvl="1"/>
            <a:r>
              <a:rPr lang="en-US" dirty="0"/>
              <a:t>25-item proficiency test</a:t>
            </a:r>
          </a:p>
          <a:p>
            <a:pPr lvl="1"/>
            <a:r>
              <a:rPr lang="en-US" dirty="0"/>
              <a:t>Written Contextualized Questionnaire (WCT)</a:t>
            </a:r>
          </a:p>
          <a:p>
            <a:pPr lvl="2"/>
            <a:r>
              <a:rPr lang="en-US" dirty="0"/>
              <a:t>SA learners completed this at the beginning (Time 1) and at the end (Time 2) of study abroad; native speakers and AH students completed once</a:t>
            </a:r>
          </a:p>
        </p:txBody>
      </p:sp>
      <p:sp>
        <p:nvSpPr>
          <p:cNvPr id="6" name="Slide Number Placeholder 5"/>
          <p:cNvSpPr>
            <a:spLocks noGrp="1"/>
          </p:cNvSpPr>
          <p:nvPr>
            <p:ph type="sldNum" sz="quarter" idx="12"/>
          </p:nvPr>
        </p:nvSpPr>
        <p:spPr/>
        <p:txBody>
          <a:bodyPr/>
          <a:lstStyle/>
          <a:p>
            <a:fld id="{CFE4BAC9-6D41-4691-9299-18EF07EF0177}" type="slidenum">
              <a:rPr lang="en-US" smtClean="0"/>
              <a:t>15</a:t>
            </a:fld>
            <a:endParaRPr lang="en-US"/>
          </a:p>
        </p:txBody>
      </p:sp>
      <p:pic>
        <p:nvPicPr>
          <p:cNvPr id="4" name="Picture 3" descr="Screen Shot 2014-09-16 at 10.30.21 A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55810" y="2949722"/>
            <a:ext cx="1645961" cy="2573117"/>
          </a:xfrm>
          <a:prstGeom prst="rect">
            <a:avLst/>
          </a:prstGeom>
        </p:spPr>
      </p:pic>
      <p:pic>
        <p:nvPicPr>
          <p:cNvPr id="5" name="Picture 4" descr="Screen Shot 2014-09-16 at 10.31.14 AM.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629151" y="666771"/>
            <a:ext cx="2475402" cy="1926799"/>
          </a:xfrm>
          <a:prstGeom prst="rect">
            <a:avLst/>
          </a:prstGeom>
        </p:spPr>
      </p:pic>
    </p:spTree>
    <p:extLst>
      <p:ext uri="{BB962C8B-B14F-4D97-AF65-F5344CB8AC3E}">
        <p14:creationId xmlns:p14="http://schemas.microsoft.com/office/powerpoint/2010/main" val="3451987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Written contextualized task (WCT)</a:t>
            </a:r>
          </a:p>
        </p:txBody>
      </p:sp>
      <p:sp>
        <p:nvSpPr>
          <p:cNvPr id="3" name="Content Placeholder 2"/>
          <p:cNvSpPr>
            <a:spLocks noGrp="1"/>
          </p:cNvSpPr>
          <p:nvPr>
            <p:ph idx="1"/>
          </p:nvPr>
        </p:nvSpPr>
        <p:spPr>
          <a:xfrm>
            <a:off x="1028700" y="2171701"/>
            <a:ext cx="7200900" cy="4074554"/>
          </a:xfrm>
        </p:spPr>
        <p:txBody>
          <a:bodyPr>
            <a:normAutofit/>
          </a:bodyPr>
          <a:lstStyle/>
          <a:p>
            <a:r>
              <a:rPr lang="en-US" dirty="0"/>
              <a:t>32 contexts in which learners must select between a preterit or present perfect form</a:t>
            </a:r>
          </a:p>
          <a:p>
            <a:r>
              <a:rPr lang="en-US" dirty="0"/>
              <a:t>Variables manipulated:</a:t>
            </a:r>
          </a:p>
          <a:p>
            <a:pPr lvl="1"/>
            <a:r>
              <a:rPr lang="en-US" dirty="0"/>
              <a:t>Time of action (today/a year ago)</a:t>
            </a:r>
          </a:p>
          <a:p>
            <a:pPr lvl="1"/>
            <a:r>
              <a:rPr lang="en-US" dirty="0"/>
              <a:t>Lexical aspectual class (telic/activity/state)</a:t>
            </a:r>
          </a:p>
          <a:p>
            <a:pPr lvl="1"/>
            <a:r>
              <a:rPr lang="en-US" dirty="0"/>
              <a:t>Sequencing of action (sequence/no sequence)</a:t>
            </a:r>
          </a:p>
          <a:p>
            <a:pPr lvl="1"/>
            <a:r>
              <a:rPr lang="en-US" dirty="0"/>
              <a:t>Temporal adverbial modification (presence/absence)</a:t>
            </a:r>
          </a:p>
          <a:p>
            <a:r>
              <a:rPr lang="en-US" dirty="0"/>
              <a:t>Other variables shown to influence perfective use among native speakers controlled (e.g. </a:t>
            </a:r>
            <a:r>
              <a:rPr lang="en-US" i="1" dirty="0"/>
              <a:t>ya </a:t>
            </a:r>
            <a:r>
              <a:rPr lang="en-US" dirty="0"/>
              <a:t>never included; no priming; always 3</a:t>
            </a:r>
            <a:r>
              <a:rPr lang="en-US" baseline="30000" dirty="0"/>
              <a:t>rd</a:t>
            </a:r>
            <a:r>
              <a:rPr lang="en-US" dirty="0"/>
              <a:t> person singular, etc.)</a:t>
            </a:r>
          </a:p>
          <a:p>
            <a:pPr lvl="1"/>
            <a:endParaRPr lang="en-US" dirty="0"/>
          </a:p>
        </p:txBody>
      </p:sp>
      <p:sp>
        <p:nvSpPr>
          <p:cNvPr id="4" name="Slide Number Placeholder 3"/>
          <p:cNvSpPr>
            <a:spLocks noGrp="1"/>
          </p:cNvSpPr>
          <p:nvPr>
            <p:ph type="sldNum" sz="quarter" idx="12"/>
          </p:nvPr>
        </p:nvSpPr>
        <p:spPr/>
        <p:txBody>
          <a:bodyPr/>
          <a:lstStyle/>
          <a:p>
            <a:fld id="{CFE4BAC9-6D41-4691-9299-18EF07EF0177}" type="slidenum">
              <a:rPr lang="en-US" smtClean="0"/>
              <a:t>16</a:t>
            </a:fld>
            <a:endParaRPr lang="en-US"/>
          </a:p>
        </p:txBody>
      </p:sp>
    </p:spTree>
    <p:extLst>
      <p:ext uri="{BB962C8B-B14F-4D97-AF65-F5344CB8AC3E}">
        <p14:creationId xmlns:p14="http://schemas.microsoft.com/office/powerpoint/2010/main" val="1475231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WCT: Sample Item</a:t>
            </a:r>
          </a:p>
        </p:txBody>
      </p:sp>
      <p:sp>
        <p:nvSpPr>
          <p:cNvPr id="3" name="Content Placeholder 2"/>
          <p:cNvSpPr>
            <a:spLocks noGrp="1"/>
          </p:cNvSpPr>
          <p:nvPr>
            <p:ph idx="1"/>
          </p:nvPr>
        </p:nvSpPr>
        <p:spPr>
          <a:xfrm>
            <a:off x="1028700" y="2171700"/>
            <a:ext cx="7471356" cy="4164706"/>
          </a:xfrm>
        </p:spPr>
        <p:txBody>
          <a:bodyPr>
            <a:normAutofit/>
          </a:bodyPr>
          <a:lstStyle/>
          <a:p>
            <a:pPr marL="0" indent="0">
              <a:buNone/>
            </a:pPr>
            <a:r>
              <a:rPr lang="en-US" sz="2400" dirty="0" err="1"/>
              <a:t>Hace</a:t>
            </a:r>
            <a:r>
              <a:rPr lang="en-US" sz="2400" dirty="0"/>
              <a:t> un año […]. </a:t>
            </a:r>
            <a:r>
              <a:rPr lang="en-US" sz="2400" dirty="0" err="1"/>
              <a:t>Esa</a:t>
            </a:r>
            <a:r>
              <a:rPr lang="en-US" sz="2400" dirty="0"/>
              <a:t> </a:t>
            </a:r>
            <a:r>
              <a:rPr lang="en-US" sz="2400" dirty="0" err="1"/>
              <a:t>mañana</a:t>
            </a:r>
            <a:r>
              <a:rPr lang="en-US" sz="2400" dirty="0"/>
              <a:t>, </a:t>
            </a:r>
            <a:r>
              <a:rPr lang="en-US" sz="2400" dirty="0" err="1"/>
              <a:t>después</a:t>
            </a:r>
            <a:r>
              <a:rPr lang="en-US" sz="2400" dirty="0"/>
              <a:t> de comer, Jorge </a:t>
            </a:r>
            <a:r>
              <a:rPr lang="en-US" sz="2400" b="1" dirty="0"/>
              <a:t>(3) </a:t>
            </a:r>
            <a:r>
              <a:rPr lang="en-US" sz="2400" b="1" i="1" dirty="0" err="1"/>
              <a:t>hizo</a:t>
            </a:r>
            <a:r>
              <a:rPr lang="en-US" sz="2400" b="1" i="1" dirty="0"/>
              <a:t>/ha </a:t>
            </a:r>
            <a:r>
              <a:rPr lang="en-US" sz="2400" b="1" i="1" dirty="0" err="1"/>
              <a:t>hecho</a:t>
            </a:r>
            <a:r>
              <a:rPr lang="en-US" sz="2400" b="1" dirty="0"/>
              <a:t> </a:t>
            </a:r>
            <a:r>
              <a:rPr lang="en-US" sz="2400" dirty="0"/>
              <a:t>la </a:t>
            </a:r>
            <a:r>
              <a:rPr lang="en-US" sz="2400" dirty="0" err="1"/>
              <a:t>maleta</a:t>
            </a:r>
            <a:r>
              <a:rPr lang="en-US" sz="2400" dirty="0"/>
              <a:t> -- ¡</a:t>
            </a:r>
            <a:r>
              <a:rPr lang="en-US" sz="2400" dirty="0" err="1"/>
              <a:t>Una</a:t>
            </a:r>
            <a:r>
              <a:rPr lang="en-US" sz="2400" dirty="0"/>
              <a:t> </a:t>
            </a:r>
            <a:r>
              <a:rPr lang="en-US" sz="2400" dirty="0" err="1"/>
              <a:t>tarea</a:t>
            </a:r>
            <a:r>
              <a:rPr lang="en-US" sz="2400" dirty="0"/>
              <a:t> </a:t>
            </a:r>
            <a:r>
              <a:rPr lang="en-US" sz="2400" dirty="0" err="1"/>
              <a:t>que</a:t>
            </a:r>
            <a:r>
              <a:rPr lang="en-US" sz="2400" dirty="0"/>
              <a:t> </a:t>
            </a:r>
            <a:r>
              <a:rPr lang="en-US" sz="2400" dirty="0" err="1"/>
              <a:t>siempre</a:t>
            </a:r>
            <a:r>
              <a:rPr lang="en-US" sz="2400" dirty="0"/>
              <a:t> </a:t>
            </a:r>
            <a:r>
              <a:rPr lang="en-US" sz="2400" dirty="0" err="1"/>
              <a:t>es</a:t>
            </a:r>
            <a:r>
              <a:rPr lang="en-US" sz="2400" dirty="0"/>
              <a:t> </a:t>
            </a:r>
            <a:r>
              <a:rPr lang="en-US" sz="2400" dirty="0" err="1"/>
              <a:t>bien</a:t>
            </a:r>
            <a:r>
              <a:rPr lang="en-US" sz="2400" dirty="0"/>
              <a:t> </a:t>
            </a:r>
            <a:r>
              <a:rPr lang="en-US" sz="2400" dirty="0" err="1"/>
              <a:t>difícil</a:t>
            </a:r>
            <a:r>
              <a:rPr lang="en-US" sz="2400" dirty="0"/>
              <a:t>!</a:t>
            </a:r>
          </a:p>
          <a:p>
            <a:pPr marL="0" indent="0">
              <a:buNone/>
            </a:pPr>
            <a:r>
              <a:rPr lang="en-US" sz="2400" dirty="0"/>
              <a:t>(A year ago […]. That morning, after eating, George </a:t>
            </a:r>
            <a:r>
              <a:rPr lang="en-US" sz="2400" b="1" dirty="0"/>
              <a:t>(3) </a:t>
            </a:r>
            <a:r>
              <a:rPr lang="en-US" sz="2400" b="1" i="1" dirty="0"/>
              <a:t>packed/has packed </a:t>
            </a:r>
            <a:r>
              <a:rPr lang="en-US" sz="2400" dirty="0"/>
              <a:t>his suitcase – A task that’s always very difficult!)</a:t>
            </a:r>
          </a:p>
          <a:p>
            <a:pPr marL="0" indent="0">
              <a:buNone/>
            </a:pPr>
            <a:endParaRPr lang="en-US" dirty="0"/>
          </a:p>
          <a:p>
            <a:pPr marL="0" indent="0">
              <a:buNone/>
            </a:pPr>
            <a:r>
              <a:rPr lang="en-US" dirty="0"/>
              <a:t>Coding: Telic; A year ago; Sequence; Presence of a temporal adverb</a:t>
            </a:r>
          </a:p>
        </p:txBody>
      </p:sp>
      <p:sp>
        <p:nvSpPr>
          <p:cNvPr id="4" name="Slide Number Placeholder 3"/>
          <p:cNvSpPr>
            <a:spLocks noGrp="1"/>
          </p:cNvSpPr>
          <p:nvPr>
            <p:ph type="sldNum" sz="quarter" idx="12"/>
          </p:nvPr>
        </p:nvSpPr>
        <p:spPr/>
        <p:txBody>
          <a:bodyPr/>
          <a:lstStyle/>
          <a:p>
            <a:fld id="{CFE4BAC9-6D41-4691-9299-18EF07EF0177}" type="slidenum">
              <a:rPr lang="en-US" smtClean="0"/>
              <a:t>17</a:t>
            </a:fld>
            <a:endParaRPr lang="en-US"/>
          </a:p>
        </p:txBody>
      </p:sp>
    </p:spTree>
    <p:extLst>
      <p:ext uri="{BB962C8B-B14F-4D97-AF65-F5344CB8AC3E}">
        <p14:creationId xmlns:p14="http://schemas.microsoft.com/office/powerpoint/2010/main" val="1640798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Study Abroad Learning Context</a:t>
            </a:r>
          </a:p>
        </p:txBody>
      </p:sp>
      <p:sp>
        <p:nvSpPr>
          <p:cNvPr id="3" name="Content Placeholder 2"/>
          <p:cNvSpPr>
            <a:spLocks noGrp="1"/>
          </p:cNvSpPr>
          <p:nvPr>
            <p:ph idx="1"/>
          </p:nvPr>
        </p:nvSpPr>
        <p:spPr/>
        <p:txBody>
          <a:bodyPr/>
          <a:lstStyle/>
          <a:p>
            <a:r>
              <a:rPr lang="en-US" dirty="0"/>
              <a:t>6-week-long study abroad</a:t>
            </a:r>
          </a:p>
          <a:p>
            <a:r>
              <a:rPr lang="en-US" dirty="0"/>
              <a:t>Academic courses</a:t>
            </a:r>
          </a:p>
          <a:p>
            <a:pPr lvl="1"/>
            <a:r>
              <a:rPr lang="en-US" dirty="0"/>
              <a:t>Spain: Conversation and Composition, Linguistics, Grammar, Culture</a:t>
            </a:r>
          </a:p>
          <a:p>
            <a:pPr lvl="1"/>
            <a:r>
              <a:rPr lang="en-US" dirty="0"/>
              <a:t>Chile: Linguistics, Grammar, Culture</a:t>
            </a:r>
          </a:p>
          <a:p>
            <a:r>
              <a:rPr lang="en-US" dirty="0"/>
              <a:t>Host families</a:t>
            </a:r>
          </a:p>
          <a:p>
            <a:r>
              <a:rPr lang="en-US" dirty="0"/>
              <a:t>Extracurricular activities and excursions </a:t>
            </a:r>
          </a:p>
        </p:txBody>
      </p:sp>
      <p:sp>
        <p:nvSpPr>
          <p:cNvPr id="4" name="Slide Number Placeholder 3"/>
          <p:cNvSpPr>
            <a:spLocks noGrp="1"/>
          </p:cNvSpPr>
          <p:nvPr>
            <p:ph type="sldNum" sz="quarter" idx="12"/>
          </p:nvPr>
        </p:nvSpPr>
        <p:spPr/>
        <p:txBody>
          <a:bodyPr/>
          <a:lstStyle/>
          <a:p>
            <a:fld id="{CFE4BAC9-6D41-4691-9299-18EF07EF0177}" type="slidenum">
              <a:rPr lang="en-US" smtClean="0"/>
              <a:t>18</a:t>
            </a:fld>
            <a:endParaRPr lang="en-US"/>
          </a:p>
        </p:txBody>
      </p:sp>
    </p:spTree>
    <p:extLst>
      <p:ext uri="{BB962C8B-B14F-4D97-AF65-F5344CB8AC3E}">
        <p14:creationId xmlns:p14="http://schemas.microsoft.com/office/powerpoint/2010/main" val="3793326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08149"/>
          </a:xfrm>
        </p:spPr>
        <p:txBody>
          <a:bodyPr/>
          <a:lstStyle/>
          <a:p>
            <a:r>
              <a:rPr lang="en-US" dirty="0"/>
              <a:t>Analysis</a:t>
            </a:r>
          </a:p>
        </p:txBody>
      </p:sp>
      <p:sp>
        <p:nvSpPr>
          <p:cNvPr id="3" name="Content Placeholder 2"/>
          <p:cNvSpPr>
            <a:spLocks noGrp="1"/>
          </p:cNvSpPr>
          <p:nvPr>
            <p:ph idx="1"/>
          </p:nvPr>
        </p:nvSpPr>
        <p:spPr>
          <a:xfrm>
            <a:off x="1100871" y="1790163"/>
            <a:ext cx="7200900" cy="4663223"/>
          </a:xfrm>
        </p:spPr>
        <p:txBody>
          <a:bodyPr>
            <a:normAutofit/>
          </a:bodyPr>
          <a:lstStyle/>
          <a:p>
            <a:r>
              <a:rPr lang="en-US" sz="2800" dirty="0"/>
              <a:t>Proficiency scores</a:t>
            </a:r>
          </a:p>
          <a:p>
            <a:r>
              <a:rPr lang="en-US" sz="2800" dirty="0"/>
              <a:t>Rates of PP and Preterit selection</a:t>
            </a:r>
          </a:p>
          <a:p>
            <a:r>
              <a:rPr lang="en-US" sz="2800" dirty="0"/>
              <a:t>Regression with participant-level fixed effects (to account for multiple observations per participant) using Stata</a:t>
            </a:r>
          </a:p>
          <a:p>
            <a:pPr lvl="1"/>
            <a:r>
              <a:rPr lang="en-US" sz="2800" dirty="0"/>
              <a:t>Predictor variables</a:t>
            </a:r>
          </a:p>
          <a:p>
            <a:pPr lvl="2"/>
            <a:r>
              <a:rPr lang="en-US" sz="2000" dirty="0"/>
              <a:t>Time of action</a:t>
            </a:r>
          </a:p>
          <a:p>
            <a:pPr lvl="2"/>
            <a:r>
              <a:rPr lang="en-US" sz="2000" dirty="0"/>
              <a:t>Lexical aspectual class</a:t>
            </a:r>
          </a:p>
          <a:p>
            <a:pPr lvl="2"/>
            <a:r>
              <a:rPr lang="en-US" sz="2000" dirty="0"/>
              <a:t>Sequencing of action</a:t>
            </a:r>
          </a:p>
          <a:p>
            <a:pPr lvl="2"/>
            <a:r>
              <a:rPr lang="en-US" sz="2000" dirty="0"/>
              <a:t>Temporal adverbial modification</a:t>
            </a:r>
          </a:p>
          <a:p>
            <a:pPr lvl="2"/>
            <a:endParaRPr lang="en-US" sz="2600" dirty="0"/>
          </a:p>
        </p:txBody>
      </p:sp>
      <p:sp>
        <p:nvSpPr>
          <p:cNvPr id="4" name="Slide Number Placeholder 3"/>
          <p:cNvSpPr>
            <a:spLocks noGrp="1"/>
          </p:cNvSpPr>
          <p:nvPr>
            <p:ph type="sldNum" sz="quarter" idx="12"/>
          </p:nvPr>
        </p:nvSpPr>
        <p:spPr/>
        <p:txBody>
          <a:bodyPr/>
          <a:lstStyle/>
          <a:p>
            <a:fld id="{CFE4BAC9-6D41-4691-9299-18EF07EF0177}" type="slidenum">
              <a:rPr lang="en-US" smtClean="0"/>
              <a:t>19</a:t>
            </a:fld>
            <a:endParaRPr lang="en-US"/>
          </a:p>
        </p:txBody>
      </p:sp>
    </p:spTree>
    <p:extLst>
      <p:ext uri="{BB962C8B-B14F-4D97-AF65-F5344CB8AC3E}">
        <p14:creationId xmlns:p14="http://schemas.microsoft.com/office/powerpoint/2010/main" val="71510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82206"/>
            <a:ext cx="7200900" cy="812076"/>
          </a:xfrm>
        </p:spPr>
        <p:txBody>
          <a:bodyPr/>
          <a:lstStyle/>
          <a:p>
            <a:r>
              <a:rPr lang="en-US" dirty="0"/>
              <a:t>Introduction</a:t>
            </a:r>
            <a:endParaRPr lang="fr-FR" dirty="0"/>
          </a:p>
        </p:txBody>
      </p:sp>
      <p:sp>
        <p:nvSpPr>
          <p:cNvPr id="3" name="Content Placeholder 2"/>
          <p:cNvSpPr>
            <a:spLocks noGrp="1"/>
          </p:cNvSpPr>
          <p:nvPr>
            <p:ph idx="1"/>
          </p:nvPr>
        </p:nvSpPr>
        <p:spPr>
          <a:xfrm>
            <a:off x="1028700" y="933855"/>
            <a:ext cx="7200900" cy="5781737"/>
          </a:xfrm>
        </p:spPr>
        <p:txBody>
          <a:bodyPr>
            <a:normAutofit lnSpcReduction="10000"/>
          </a:bodyPr>
          <a:lstStyle/>
          <a:p>
            <a:r>
              <a:rPr lang="en-US" sz="2400" dirty="0"/>
              <a:t>Spanish has three forms used to express the past</a:t>
            </a:r>
          </a:p>
          <a:p>
            <a:pPr lvl="1"/>
            <a:r>
              <a:rPr lang="en-US" sz="2400" dirty="0"/>
              <a:t>Imperfect: </a:t>
            </a:r>
          </a:p>
          <a:p>
            <a:pPr lvl="2"/>
            <a:r>
              <a:rPr lang="en-US" sz="2000" dirty="0"/>
              <a:t>Imperfective aspect; refers to an unbounded past time event</a:t>
            </a:r>
          </a:p>
          <a:p>
            <a:pPr lvl="3"/>
            <a:r>
              <a:rPr lang="en-US" sz="2000" b="1" u="sng" dirty="0" err="1"/>
              <a:t>Corría</a:t>
            </a:r>
            <a:r>
              <a:rPr lang="en-US" sz="2000" dirty="0"/>
              <a:t> mucho </a:t>
            </a:r>
            <a:r>
              <a:rPr lang="en-US" sz="2000" dirty="0" err="1"/>
              <a:t>cuando</a:t>
            </a:r>
            <a:r>
              <a:rPr lang="en-US" sz="2000" dirty="0"/>
              <a:t> era </a:t>
            </a:r>
            <a:r>
              <a:rPr lang="en-US" sz="2000" dirty="0" err="1"/>
              <a:t>adolescente</a:t>
            </a:r>
            <a:r>
              <a:rPr lang="en-US" sz="2000" dirty="0"/>
              <a:t>. (</a:t>
            </a:r>
            <a:r>
              <a:rPr lang="en-US" sz="2000" i="1" dirty="0"/>
              <a:t>I ran a lot when I was an adolescent</a:t>
            </a:r>
            <a:r>
              <a:rPr lang="en-US" sz="2000" dirty="0"/>
              <a:t>)</a:t>
            </a:r>
          </a:p>
          <a:p>
            <a:pPr lvl="1"/>
            <a:r>
              <a:rPr lang="en-US" sz="2400" dirty="0"/>
              <a:t>Preterit:</a:t>
            </a:r>
          </a:p>
          <a:p>
            <a:pPr lvl="2"/>
            <a:r>
              <a:rPr lang="en-US" sz="2000" dirty="0"/>
              <a:t>Perfective aspect, refers to a bounded past time event</a:t>
            </a:r>
          </a:p>
          <a:p>
            <a:pPr lvl="3"/>
            <a:r>
              <a:rPr lang="en-US" sz="2000" b="1" u="sng" dirty="0" err="1"/>
              <a:t>Corrí</a:t>
            </a:r>
            <a:r>
              <a:rPr lang="en-US" sz="2000" dirty="0"/>
              <a:t> </a:t>
            </a:r>
            <a:r>
              <a:rPr lang="en-US" sz="2000" dirty="0" smtClean="0"/>
              <a:t>un </a:t>
            </a:r>
            <a:r>
              <a:rPr lang="en-US" sz="2000" dirty="0" err="1"/>
              <a:t>maratón</a:t>
            </a:r>
            <a:r>
              <a:rPr lang="en-US" sz="2000" dirty="0"/>
              <a:t> el </a:t>
            </a:r>
            <a:r>
              <a:rPr lang="en-US" sz="2000" dirty="0" err="1"/>
              <a:t>año</a:t>
            </a:r>
            <a:r>
              <a:rPr lang="en-US" sz="2000" dirty="0"/>
              <a:t> </a:t>
            </a:r>
            <a:r>
              <a:rPr lang="en-US" sz="2000" dirty="0" err="1"/>
              <a:t>pasado</a:t>
            </a:r>
            <a:r>
              <a:rPr lang="en-US" sz="2000" dirty="0"/>
              <a:t>. (</a:t>
            </a:r>
            <a:r>
              <a:rPr lang="en-US" sz="2000" i="1" dirty="0"/>
              <a:t> I ran a marathon last year</a:t>
            </a:r>
            <a:r>
              <a:rPr lang="en-US" sz="2000" dirty="0"/>
              <a:t>)</a:t>
            </a:r>
          </a:p>
          <a:p>
            <a:pPr lvl="1"/>
            <a:r>
              <a:rPr lang="en-US" sz="2400" dirty="0"/>
              <a:t>Present perfect (PP):</a:t>
            </a:r>
          </a:p>
          <a:p>
            <a:pPr lvl="2"/>
            <a:r>
              <a:rPr lang="en-US" sz="2000" dirty="0"/>
              <a:t>Refers to two temporal points, one in the past and one in the present, and the relationship between them</a:t>
            </a:r>
          </a:p>
          <a:p>
            <a:pPr lvl="3"/>
            <a:r>
              <a:rPr lang="en-US" sz="2000" dirty="0" err="1"/>
              <a:t>Nunca</a:t>
            </a:r>
            <a:r>
              <a:rPr lang="en-US" sz="2000" dirty="0"/>
              <a:t> </a:t>
            </a:r>
            <a:r>
              <a:rPr lang="en-US" sz="2000" b="1" u="sng" dirty="0"/>
              <a:t>he corrido </a:t>
            </a:r>
            <a:r>
              <a:rPr lang="en-US" sz="2000" dirty="0" smtClean="0"/>
              <a:t>un </a:t>
            </a:r>
            <a:r>
              <a:rPr lang="en-US" sz="2000" dirty="0" err="1"/>
              <a:t>maratón</a:t>
            </a:r>
            <a:r>
              <a:rPr lang="en-US" sz="2000" dirty="0"/>
              <a:t>. (</a:t>
            </a:r>
            <a:r>
              <a:rPr lang="en-US" sz="2000" i="1" dirty="0"/>
              <a:t>I’ve never run a marathon</a:t>
            </a:r>
            <a:r>
              <a:rPr lang="en-US" sz="2000" dirty="0"/>
              <a:t>). </a:t>
            </a:r>
          </a:p>
          <a:p>
            <a:endParaRPr lang="fr-FR" sz="2400" dirty="0"/>
          </a:p>
        </p:txBody>
      </p:sp>
      <p:sp>
        <p:nvSpPr>
          <p:cNvPr id="4" name="Slide Number Placeholder 3"/>
          <p:cNvSpPr>
            <a:spLocks noGrp="1"/>
          </p:cNvSpPr>
          <p:nvPr>
            <p:ph type="sldNum" sz="quarter" idx="12"/>
          </p:nvPr>
        </p:nvSpPr>
        <p:spPr/>
        <p:txBody>
          <a:bodyPr/>
          <a:lstStyle/>
          <a:p>
            <a:fld id="{CFE4BAC9-6D41-4691-9299-18EF07EF0177}" type="slidenum">
              <a:rPr lang="en-US" smtClean="0"/>
              <a:t>2</a:t>
            </a:fld>
            <a:endParaRPr lang="en-US"/>
          </a:p>
        </p:txBody>
      </p:sp>
      <p:sp>
        <p:nvSpPr>
          <p:cNvPr id="5" name="Rectangle 4"/>
          <p:cNvSpPr/>
          <p:nvPr/>
        </p:nvSpPr>
        <p:spPr>
          <a:xfrm>
            <a:off x="1409074" y="2931694"/>
            <a:ext cx="7229087" cy="3476722"/>
          </a:xfrm>
          <a:prstGeom prst="rect">
            <a:avLst/>
          </a:prstGeom>
          <a:noFill/>
          <a:ln w="3492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9656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319" y="1993392"/>
            <a:ext cx="7345362" cy="1676400"/>
          </a:xfrm>
        </p:spPr>
        <p:txBody>
          <a:bodyPr/>
          <a:lstStyle/>
          <a:p>
            <a:r>
              <a:rPr lang="en-US" dirty="0"/>
              <a:t>Results</a:t>
            </a:r>
            <a:endParaRPr lang="fr-FR" dirty="0"/>
          </a:p>
        </p:txBody>
      </p:sp>
      <p:sp>
        <p:nvSpPr>
          <p:cNvPr id="4" name="Slide Number Placeholder 3"/>
          <p:cNvSpPr>
            <a:spLocks noGrp="1"/>
          </p:cNvSpPr>
          <p:nvPr>
            <p:ph type="sldNum" sz="quarter" idx="12"/>
          </p:nvPr>
        </p:nvSpPr>
        <p:spPr/>
        <p:txBody>
          <a:bodyPr/>
          <a:lstStyle/>
          <a:p>
            <a:fld id="{CFE4BAC9-6D41-4691-9299-18EF07EF0177}" type="slidenum">
              <a:rPr lang="en-US" smtClean="0"/>
              <a:t>20</a:t>
            </a:fld>
            <a:endParaRPr lang="en-US"/>
          </a:p>
        </p:txBody>
      </p:sp>
    </p:spTree>
    <p:extLst>
      <p:ext uri="{BB962C8B-B14F-4D97-AF65-F5344CB8AC3E}">
        <p14:creationId xmlns:p14="http://schemas.microsoft.com/office/powerpoint/2010/main" val="117207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Proficiency</a:t>
            </a:r>
          </a:p>
        </p:txBody>
      </p:sp>
      <p:sp>
        <p:nvSpPr>
          <p:cNvPr id="4" name="Slide Number Placeholder 3"/>
          <p:cNvSpPr>
            <a:spLocks noGrp="1"/>
          </p:cNvSpPr>
          <p:nvPr>
            <p:ph type="sldNum" sz="quarter" idx="12"/>
          </p:nvPr>
        </p:nvSpPr>
        <p:spPr/>
        <p:txBody>
          <a:bodyPr/>
          <a:lstStyle/>
          <a:p>
            <a:fld id="{CFE4BAC9-6D41-4691-9299-18EF07EF0177}" type="slidenum">
              <a:rPr lang="en-US" smtClean="0"/>
              <a:t>21</a:t>
            </a:fld>
            <a:endParaRPr lang="en-US"/>
          </a:p>
        </p:txBody>
      </p:sp>
      <p:sp>
        <p:nvSpPr>
          <p:cNvPr id="6" name="TextBox 5"/>
          <p:cNvSpPr txBox="1"/>
          <p:nvPr/>
        </p:nvSpPr>
        <p:spPr>
          <a:xfrm>
            <a:off x="1140254" y="6125337"/>
            <a:ext cx="6394112" cy="369332"/>
          </a:xfrm>
          <a:prstGeom prst="rect">
            <a:avLst/>
          </a:prstGeom>
          <a:noFill/>
        </p:spPr>
        <p:txBody>
          <a:bodyPr wrap="square" rtlCol="0">
            <a:spAutoFit/>
          </a:bodyPr>
          <a:lstStyle/>
          <a:p>
            <a:r>
              <a:rPr lang="en-US" dirty="0"/>
              <a:t>Proficiency test was 25-items</a:t>
            </a:r>
          </a:p>
        </p:txBody>
      </p:sp>
      <p:graphicFrame>
        <p:nvGraphicFramePr>
          <p:cNvPr id="7" name="Content Placeholder 5"/>
          <p:cNvGraphicFramePr>
            <a:graphicFrameLocks/>
          </p:cNvGraphicFramePr>
          <p:nvPr>
            <p:extLst>
              <p:ext uri="{D42A27DB-BD31-4B8C-83A1-F6EECF244321}">
                <p14:modId xmlns:p14="http://schemas.microsoft.com/office/powerpoint/2010/main" val="4147027195"/>
              </p:ext>
            </p:extLst>
          </p:nvPr>
        </p:nvGraphicFramePr>
        <p:xfrm>
          <a:off x="1028700" y="1619250"/>
          <a:ext cx="7200900" cy="4324353"/>
        </p:xfrm>
        <a:graphic>
          <a:graphicData uri="http://schemas.openxmlformats.org/drawingml/2006/table">
            <a:tbl>
              <a:tblPr bandRow="1">
                <a:tableStyleId>{5C22544A-7EE6-4342-B048-85BDC9FD1C3A}</a:tableStyleId>
              </a:tblPr>
              <a:tblGrid>
                <a:gridCol w="3600450">
                  <a:extLst>
                    <a:ext uri="{9D8B030D-6E8A-4147-A177-3AD203B41FA5}">
                      <a16:colId xmlns:a16="http://schemas.microsoft.com/office/drawing/2014/main" val="20000"/>
                    </a:ext>
                  </a:extLst>
                </a:gridCol>
                <a:gridCol w="3600450">
                  <a:extLst>
                    <a:ext uri="{9D8B030D-6E8A-4147-A177-3AD203B41FA5}">
                      <a16:colId xmlns:a16="http://schemas.microsoft.com/office/drawing/2014/main" val="20001"/>
                    </a:ext>
                  </a:extLst>
                </a:gridCol>
              </a:tblGrid>
              <a:tr h="393123">
                <a:tc>
                  <a:txBody>
                    <a:bodyPr/>
                    <a:lstStyle/>
                    <a:p>
                      <a:pPr algn="l" rtl="0" fontAlgn="ctr"/>
                      <a:r>
                        <a:rPr lang="en-US" sz="2400" u="none" strike="noStrike" dirty="0">
                          <a:effectLst/>
                        </a:rPr>
                        <a:t>Chile Time 1</a:t>
                      </a:r>
                      <a:endParaRPr lang="en-US" sz="2400" b="1" i="0" u="none" strike="noStrike" dirty="0">
                        <a:solidFill>
                          <a:srgbClr val="FFFFFF"/>
                        </a:solidFill>
                        <a:effectLst/>
                        <a:latin typeface="Calibri" charset="0"/>
                      </a:endParaRPr>
                    </a:p>
                  </a:txBody>
                  <a:tcPr marL="7883" marR="7883" marT="7883" marB="0" anchor="ctr">
                    <a:solidFill>
                      <a:schemeClr val="bg2"/>
                    </a:solidFill>
                  </a:tcPr>
                </a:tc>
                <a:tc>
                  <a:txBody>
                    <a:bodyPr/>
                    <a:lstStyle/>
                    <a:p>
                      <a:pPr algn="l" fontAlgn="t"/>
                      <a:r>
                        <a:rPr lang="sk-SK" sz="2400" u="none" strike="noStrike" dirty="0">
                          <a:effectLst/>
                        </a:rPr>
                        <a:t> 12.88</a:t>
                      </a:r>
                      <a:endParaRPr lang="sk-SK" sz="2400" b="0" i="0" u="none" strike="noStrike" dirty="0">
                        <a:solidFill>
                          <a:srgbClr val="000000"/>
                        </a:solidFill>
                        <a:effectLst/>
                        <a:latin typeface="Arial" charset="0"/>
                      </a:endParaRPr>
                    </a:p>
                  </a:txBody>
                  <a:tcPr marL="7883" marR="7883" marT="7883" marB="0">
                    <a:solidFill>
                      <a:schemeClr val="bg2"/>
                    </a:solidFill>
                  </a:tcPr>
                </a:tc>
                <a:extLst>
                  <a:ext uri="{0D108BD9-81ED-4DB2-BD59-A6C34878D82A}">
                    <a16:rowId xmlns:a16="http://schemas.microsoft.com/office/drawing/2014/main" val="10000"/>
                  </a:ext>
                </a:extLst>
              </a:tr>
              <a:tr h="393123">
                <a:tc>
                  <a:txBody>
                    <a:bodyPr/>
                    <a:lstStyle/>
                    <a:p>
                      <a:pPr algn="l" rtl="0" fontAlgn="ctr"/>
                      <a:r>
                        <a:rPr lang="en-US" sz="2400" u="none" strike="noStrike" dirty="0">
                          <a:effectLst/>
                        </a:rPr>
                        <a:t>Chile Time 2</a:t>
                      </a:r>
                      <a:endParaRPr lang="en-US" sz="2400" b="1" i="0" u="none" strike="noStrike" dirty="0">
                        <a:solidFill>
                          <a:srgbClr val="FFFFFF"/>
                        </a:solidFill>
                        <a:effectLst/>
                        <a:latin typeface="Calibri" charset="0"/>
                      </a:endParaRPr>
                    </a:p>
                  </a:txBody>
                  <a:tcPr marL="7883" marR="7883" marT="7883" marB="0" anchor="ctr">
                    <a:solidFill>
                      <a:schemeClr val="bg2"/>
                    </a:solidFill>
                  </a:tcPr>
                </a:tc>
                <a:tc>
                  <a:txBody>
                    <a:bodyPr/>
                    <a:lstStyle/>
                    <a:p>
                      <a:pPr algn="l" fontAlgn="t"/>
                      <a:r>
                        <a:rPr lang="sk-SK" sz="2400" u="none" strike="noStrike" dirty="0">
                          <a:effectLst/>
                        </a:rPr>
                        <a:t> 17.71</a:t>
                      </a:r>
                      <a:endParaRPr lang="sk-SK" sz="2400" b="0" i="0" u="none" strike="noStrike" dirty="0">
                        <a:solidFill>
                          <a:srgbClr val="000000"/>
                        </a:solidFill>
                        <a:effectLst/>
                        <a:latin typeface="Arial" charset="0"/>
                      </a:endParaRPr>
                    </a:p>
                  </a:txBody>
                  <a:tcPr marL="7883" marR="7883" marT="7883" marB="0">
                    <a:solidFill>
                      <a:schemeClr val="bg2"/>
                    </a:solidFill>
                  </a:tcPr>
                </a:tc>
                <a:extLst>
                  <a:ext uri="{0D108BD9-81ED-4DB2-BD59-A6C34878D82A}">
                    <a16:rowId xmlns:a16="http://schemas.microsoft.com/office/drawing/2014/main" val="10001"/>
                  </a:ext>
                </a:extLst>
              </a:tr>
              <a:tr h="393123">
                <a:tc>
                  <a:txBody>
                    <a:bodyPr/>
                    <a:lstStyle/>
                    <a:p>
                      <a:pPr algn="l" rtl="0" fontAlgn="ctr"/>
                      <a:r>
                        <a:rPr lang="en-US" sz="2400" u="none" strike="noStrike" dirty="0">
                          <a:effectLst/>
                        </a:rPr>
                        <a:t>Chile NSs</a:t>
                      </a:r>
                      <a:endParaRPr lang="en-US" sz="2400" b="1" i="0" u="none" strike="noStrike" dirty="0">
                        <a:solidFill>
                          <a:srgbClr val="FFFFFF"/>
                        </a:solidFill>
                        <a:effectLst/>
                        <a:latin typeface="Calibri" charset="0"/>
                      </a:endParaRPr>
                    </a:p>
                  </a:txBody>
                  <a:tcPr marL="7883" marR="7883" marT="7883" marB="0" anchor="ctr">
                    <a:solidFill>
                      <a:schemeClr val="bg2"/>
                    </a:solidFill>
                  </a:tcPr>
                </a:tc>
                <a:tc>
                  <a:txBody>
                    <a:bodyPr/>
                    <a:lstStyle/>
                    <a:p>
                      <a:pPr algn="l" fontAlgn="t"/>
                      <a:r>
                        <a:rPr lang="sk-SK" sz="2400" u="none" strike="noStrike" dirty="0">
                          <a:effectLst/>
                        </a:rPr>
                        <a:t> 22.57</a:t>
                      </a:r>
                      <a:endParaRPr lang="sk-SK" sz="2400" b="0" i="0" u="none" strike="noStrike" dirty="0">
                        <a:solidFill>
                          <a:srgbClr val="000000"/>
                        </a:solidFill>
                        <a:effectLst/>
                        <a:latin typeface="Arial" charset="0"/>
                      </a:endParaRPr>
                    </a:p>
                  </a:txBody>
                  <a:tcPr marL="7883" marR="7883" marT="7883" marB="0">
                    <a:solidFill>
                      <a:schemeClr val="bg2"/>
                    </a:solidFill>
                  </a:tcPr>
                </a:tc>
                <a:extLst>
                  <a:ext uri="{0D108BD9-81ED-4DB2-BD59-A6C34878D82A}">
                    <a16:rowId xmlns:a16="http://schemas.microsoft.com/office/drawing/2014/main" val="10002"/>
                  </a:ext>
                </a:extLst>
              </a:tr>
              <a:tr h="393123">
                <a:tc>
                  <a:txBody>
                    <a:bodyPr/>
                    <a:lstStyle/>
                    <a:p>
                      <a:pPr algn="l" rtl="0" fontAlgn="ctr"/>
                      <a:r>
                        <a:rPr lang="en-US" sz="2400" u="none" strike="noStrike" dirty="0">
                          <a:effectLst/>
                        </a:rPr>
                        <a:t>Spain Time 1</a:t>
                      </a:r>
                      <a:endParaRPr lang="en-US" sz="2400" b="1" i="0" u="none" strike="noStrike" dirty="0">
                        <a:solidFill>
                          <a:srgbClr val="FFFFFF"/>
                        </a:solidFill>
                        <a:effectLst/>
                        <a:latin typeface="Calibri" charset="0"/>
                      </a:endParaRPr>
                    </a:p>
                  </a:txBody>
                  <a:tcPr marL="7883" marR="7883" marT="7883" marB="0" anchor="ctr">
                    <a:solidFill>
                      <a:schemeClr val="bg1">
                        <a:lumMod val="75000"/>
                      </a:schemeClr>
                    </a:solidFill>
                  </a:tcPr>
                </a:tc>
                <a:tc>
                  <a:txBody>
                    <a:bodyPr/>
                    <a:lstStyle/>
                    <a:p>
                      <a:pPr algn="l" fontAlgn="t"/>
                      <a:r>
                        <a:rPr lang="sk-SK" sz="2400" u="none" strike="noStrike" dirty="0">
                          <a:effectLst/>
                        </a:rPr>
                        <a:t> 12.96</a:t>
                      </a:r>
                      <a:endParaRPr lang="sk-SK" sz="2400" b="0" i="0" u="none" strike="noStrike" dirty="0">
                        <a:solidFill>
                          <a:srgbClr val="000000"/>
                        </a:solidFill>
                        <a:effectLst/>
                        <a:latin typeface="Arial" charset="0"/>
                      </a:endParaRPr>
                    </a:p>
                  </a:txBody>
                  <a:tcPr marL="7883" marR="7883" marT="7883" marB="0">
                    <a:solidFill>
                      <a:schemeClr val="bg1">
                        <a:lumMod val="75000"/>
                      </a:schemeClr>
                    </a:solidFill>
                  </a:tcPr>
                </a:tc>
                <a:extLst>
                  <a:ext uri="{0D108BD9-81ED-4DB2-BD59-A6C34878D82A}">
                    <a16:rowId xmlns:a16="http://schemas.microsoft.com/office/drawing/2014/main" val="10003"/>
                  </a:ext>
                </a:extLst>
              </a:tr>
              <a:tr h="393123">
                <a:tc>
                  <a:txBody>
                    <a:bodyPr/>
                    <a:lstStyle/>
                    <a:p>
                      <a:pPr algn="l" rtl="0" fontAlgn="ctr"/>
                      <a:r>
                        <a:rPr lang="en-US" sz="2400" u="none" strike="noStrike" dirty="0">
                          <a:effectLst/>
                        </a:rPr>
                        <a:t>Spain Time 2</a:t>
                      </a:r>
                      <a:endParaRPr lang="en-US" sz="2400" b="1" i="0" u="none" strike="noStrike" dirty="0">
                        <a:solidFill>
                          <a:srgbClr val="FFFFFF"/>
                        </a:solidFill>
                        <a:effectLst/>
                        <a:latin typeface="Calibri" charset="0"/>
                      </a:endParaRPr>
                    </a:p>
                  </a:txBody>
                  <a:tcPr marL="7883" marR="7883" marT="7883" marB="0" anchor="ctr">
                    <a:solidFill>
                      <a:schemeClr val="bg1">
                        <a:lumMod val="75000"/>
                      </a:schemeClr>
                    </a:solidFill>
                  </a:tcPr>
                </a:tc>
                <a:tc>
                  <a:txBody>
                    <a:bodyPr/>
                    <a:lstStyle/>
                    <a:p>
                      <a:pPr algn="l" fontAlgn="t"/>
                      <a:r>
                        <a:rPr lang="sk-SK" sz="2400" u="none" strike="noStrike" dirty="0">
                          <a:effectLst/>
                        </a:rPr>
                        <a:t> 14.58</a:t>
                      </a:r>
                      <a:endParaRPr lang="sk-SK" sz="2400" b="0" i="0" u="none" strike="noStrike" dirty="0">
                        <a:solidFill>
                          <a:srgbClr val="000000"/>
                        </a:solidFill>
                        <a:effectLst/>
                        <a:latin typeface="Arial" charset="0"/>
                      </a:endParaRPr>
                    </a:p>
                  </a:txBody>
                  <a:tcPr marL="7883" marR="7883" marT="7883" marB="0">
                    <a:solidFill>
                      <a:schemeClr val="bg1">
                        <a:lumMod val="75000"/>
                      </a:schemeClr>
                    </a:solidFill>
                  </a:tcPr>
                </a:tc>
                <a:extLst>
                  <a:ext uri="{0D108BD9-81ED-4DB2-BD59-A6C34878D82A}">
                    <a16:rowId xmlns:a16="http://schemas.microsoft.com/office/drawing/2014/main" val="10004"/>
                  </a:ext>
                </a:extLst>
              </a:tr>
              <a:tr h="393123">
                <a:tc>
                  <a:txBody>
                    <a:bodyPr/>
                    <a:lstStyle/>
                    <a:p>
                      <a:pPr algn="l" rtl="0" fontAlgn="ctr"/>
                      <a:r>
                        <a:rPr lang="en-US" sz="2400" u="none" strike="noStrike" dirty="0">
                          <a:effectLst/>
                        </a:rPr>
                        <a:t>Spain NSs</a:t>
                      </a:r>
                      <a:endParaRPr lang="en-US" sz="2400" b="1" i="0" u="none" strike="noStrike" dirty="0">
                        <a:solidFill>
                          <a:srgbClr val="FFFFFF"/>
                        </a:solidFill>
                        <a:effectLst/>
                        <a:latin typeface="Calibri" charset="0"/>
                      </a:endParaRPr>
                    </a:p>
                  </a:txBody>
                  <a:tcPr marL="7883" marR="7883" marT="7883" marB="0" anchor="ctr">
                    <a:solidFill>
                      <a:schemeClr val="bg1">
                        <a:lumMod val="75000"/>
                      </a:schemeClr>
                    </a:solidFill>
                  </a:tcPr>
                </a:tc>
                <a:tc>
                  <a:txBody>
                    <a:bodyPr/>
                    <a:lstStyle/>
                    <a:p>
                      <a:pPr algn="l" fontAlgn="t"/>
                      <a:r>
                        <a:rPr lang="sk-SK" sz="2400" u="none" strike="noStrike" dirty="0">
                          <a:effectLst/>
                        </a:rPr>
                        <a:t> 23.40</a:t>
                      </a:r>
                      <a:endParaRPr lang="sk-SK" sz="2400" b="0" i="0" u="none" strike="noStrike" dirty="0">
                        <a:solidFill>
                          <a:srgbClr val="000000"/>
                        </a:solidFill>
                        <a:effectLst/>
                        <a:latin typeface="Arial" charset="0"/>
                      </a:endParaRPr>
                    </a:p>
                  </a:txBody>
                  <a:tcPr marL="7883" marR="7883" marT="7883" marB="0">
                    <a:solidFill>
                      <a:schemeClr val="bg1">
                        <a:lumMod val="75000"/>
                      </a:schemeClr>
                    </a:solidFill>
                  </a:tcPr>
                </a:tc>
                <a:extLst>
                  <a:ext uri="{0D108BD9-81ED-4DB2-BD59-A6C34878D82A}">
                    <a16:rowId xmlns:a16="http://schemas.microsoft.com/office/drawing/2014/main" val="10005"/>
                  </a:ext>
                </a:extLst>
              </a:tr>
              <a:tr h="393123">
                <a:tc>
                  <a:txBody>
                    <a:bodyPr/>
                    <a:lstStyle/>
                    <a:p>
                      <a:pPr algn="l" rtl="0" fontAlgn="ctr"/>
                      <a:r>
                        <a:rPr lang="is-IS" sz="2400" u="none" strike="noStrike" dirty="0">
                          <a:effectLst/>
                        </a:rPr>
                        <a:t>AH 3rd semester</a:t>
                      </a:r>
                      <a:endParaRPr lang="is-IS" sz="2400" b="1" i="0" u="none" strike="noStrike" dirty="0">
                        <a:solidFill>
                          <a:srgbClr val="FFFFFF"/>
                        </a:solidFill>
                        <a:effectLst/>
                        <a:latin typeface="Calibri" charset="0"/>
                      </a:endParaRPr>
                    </a:p>
                  </a:txBody>
                  <a:tcPr marL="7883" marR="7883" marT="7883" marB="0" anchor="ctr">
                    <a:solidFill>
                      <a:schemeClr val="bg1">
                        <a:lumMod val="50000"/>
                      </a:schemeClr>
                    </a:solidFill>
                  </a:tcPr>
                </a:tc>
                <a:tc>
                  <a:txBody>
                    <a:bodyPr/>
                    <a:lstStyle/>
                    <a:p>
                      <a:pPr algn="l" fontAlgn="t"/>
                      <a:r>
                        <a:rPr lang="sk-SK" sz="2400" u="none" strike="noStrike" dirty="0">
                          <a:effectLst/>
                        </a:rPr>
                        <a:t> 9.30</a:t>
                      </a:r>
                      <a:endParaRPr lang="sk-SK" sz="2400" b="0" i="0" u="none" strike="noStrike" dirty="0">
                        <a:solidFill>
                          <a:srgbClr val="000000"/>
                        </a:solidFill>
                        <a:effectLst/>
                        <a:latin typeface="Arial" charset="0"/>
                      </a:endParaRPr>
                    </a:p>
                  </a:txBody>
                  <a:tcPr marL="7883" marR="7883" marT="7883" marB="0">
                    <a:solidFill>
                      <a:schemeClr val="bg1">
                        <a:lumMod val="50000"/>
                      </a:schemeClr>
                    </a:solidFill>
                  </a:tcPr>
                </a:tc>
                <a:extLst>
                  <a:ext uri="{0D108BD9-81ED-4DB2-BD59-A6C34878D82A}">
                    <a16:rowId xmlns:a16="http://schemas.microsoft.com/office/drawing/2014/main" val="10006"/>
                  </a:ext>
                </a:extLst>
              </a:tr>
              <a:tr h="393123">
                <a:tc>
                  <a:txBody>
                    <a:bodyPr/>
                    <a:lstStyle/>
                    <a:p>
                      <a:pPr algn="l" rtl="0" fontAlgn="ctr"/>
                      <a:r>
                        <a:rPr lang="is-IS" sz="2400" u="none" strike="noStrike" dirty="0">
                          <a:effectLst/>
                        </a:rPr>
                        <a:t>AH 4th semester</a:t>
                      </a:r>
                      <a:endParaRPr lang="is-IS" sz="2400" b="1" i="0" u="none" strike="noStrike" dirty="0">
                        <a:solidFill>
                          <a:srgbClr val="FFFFFF"/>
                        </a:solidFill>
                        <a:effectLst/>
                        <a:latin typeface="Calibri" charset="0"/>
                      </a:endParaRPr>
                    </a:p>
                  </a:txBody>
                  <a:tcPr marL="7883" marR="7883" marT="7883" marB="0" anchor="ctr">
                    <a:solidFill>
                      <a:schemeClr val="bg1">
                        <a:lumMod val="50000"/>
                      </a:schemeClr>
                    </a:solidFill>
                  </a:tcPr>
                </a:tc>
                <a:tc>
                  <a:txBody>
                    <a:bodyPr/>
                    <a:lstStyle/>
                    <a:p>
                      <a:pPr algn="l" fontAlgn="t"/>
                      <a:r>
                        <a:rPr lang="sk-SK" sz="2400" u="none" strike="noStrike" dirty="0">
                          <a:effectLst/>
                        </a:rPr>
                        <a:t> 11.55</a:t>
                      </a:r>
                      <a:endParaRPr lang="sk-SK" sz="2400" b="0" i="0" u="none" strike="noStrike" dirty="0">
                        <a:solidFill>
                          <a:srgbClr val="000000"/>
                        </a:solidFill>
                        <a:effectLst/>
                        <a:latin typeface="Arial" charset="0"/>
                      </a:endParaRPr>
                    </a:p>
                  </a:txBody>
                  <a:tcPr marL="7883" marR="7883" marT="7883" marB="0">
                    <a:solidFill>
                      <a:schemeClr val="bg1">
                        <a:lumMod val="50000"/>
                      </a:schemeClr>
                    </a:solidFill>
                  </a:tcPr>
                </a:tc>
                <a:extLst>
                  <a:ext uri="{0D108BD9-81ED-4DB2-BD59-A6C34878D82A}">
                    <a16:rowId xmlns:a16="http://schemas.microsoft.com/office/drawing/2014/main" val="10007"/>
                  </a:ext>
                </a:extLst>
              </a:tr>
              <a:tr h="393123">
                <a:tc>
                  <a:txBody>
                    <a:bodyPr/>
                    <a:lstStyle/>
                    <a:p>
                      <a:pPr algn="l" rtl="0" fontAlgn="ctr"/>
                      <a:r>
                        <a:rPr lang="is-IS" sz="2400" u="none" strike="noStrike" dirty="0">
                          <a:effectLst/>
                        </a:rPr>
                        <a:t>AH 5th semester</a:t>
                      </a:r>
                      <a:endParaRPr lang="is-IS" sz="2400" b="1" i="0" u="none" strike="noStrike" dirty="0">
                        <a:solidFill>
                          <a:srgbClr val="FFFFFF"/>
                        </a:solidFill>
                        <a:effectLst/>
                        <a:latin typeface="Calibri" charset="0"/>
                      </a:endParaRPr>
                    </a:p>
                  </a:txBody>
                  <a:tcPr marL="7883" marR="7883" marT="7883" marB="0" anchor="ctr">
                    <a:solidFill>
                      <a:schemeClr val="bg1">
                        <a:lumMod val="50000"/>
                      </a:schemeClr>
                    </a:solidFill>
                  </a:tcPr>
                </a:tc>
                <a:tc>
                  <a:txBody>
                    <a:bodyPr/>
                    <a:lstStyle/>
                    <a:p>
                      <a:pPr algn="l" fontAlgn="t"/>
                      <a:r>
                        <a:rPr lang="sk-SK" sz="2400" u="none" strike="noStrike" dirty="0">
                          <a:effectLst/>
                        </a:rPr>
                        <a:t> 12.53</a:t>
                      </a:r>
                      <a:endParaRPr lang="sk-SK" sz="2400" b="0" i="0" u="none" strike="noStrike" dirty="0">
                        <a:solidFill>
                          <a:srgbClr val="000000"/>
                        </a:solidFill>
                        <a:effectLst/>
                        <a:latin typeface="Arial" charset="0"/>
                      </a:endParaRPr>
                    </a:p>
                  </a:txBody>
                  <a:tcPr marL="7883" marR="7883" marT="7883" marB="0">
                    <a:solidFill>
                      <a:schemeClr val="bg1">
                        <a:lumMod val="50000"/>
                      </a:schemeClr>
                    </a:solidFill>
                  </a:tcPr>
                </a:tc>
                <a:extLst>
                  <a:ext uri="{0D108BD9-81ED-4DB2-BD59-A6C34878D82A}">
                    <a16:rowId xmlns:a16="http://schemas.microsoft.com/office/drawing/2014/main" val="10008"/>
                  </a:ext>
                </a:extLst>
              </a:tr>
              <a:tr h="393123">
                <a:tc>
                  <a:txBody>
                    <a:bodyPr/>
                    <a:lstStyle/>
                    <a:p>
                      <a:pPr algn="l" rtl="0" fontAlgn="ctr"/>
                      <a:r>
                        <a:rPr lang="is-IS" sz="2400" u="none" strike="noStrike" dirty="0">
                          <a:effectLst/>
                        </a:rPr>
                        <a:t>AH 3rd year</a:t>
                      </a:r>
                      <a:endParaRPr lang="is-IS" sz="2400" b="1" i="0" u="none" strike="noStrike" dirty="0">
                        <a:solidFill>
                          <a:srgbClr val="FFFFFF"/>
                        </a:solidFill>
                        <a:effectLst/>
                        <a:latin typeface="Calibri" charset="0"/>
                      </a:endParaRPr>
                    </a:p>
                  </a:txBody>
                  <a:tcPr marL="7883" marR="7883" marT="7883" marB="0" anchor="ctr">
                    <a:solidFill>
                      <a:schemeClr val="bg1">
                        <a:lumMod val="50000"/>
                      </a:schemeClr>
                    </a:solidFill>
                  </a:tcPr>
                </a:tc>
                <a:tc>
                  <a:txBody>
                    <a:bodyPr/>
                    <a:lstStyle/>
                    <a:p>
                      <a:pPr algn="l" fontAlgn="t"/>
                      <a:r>
                        <a:rPr lang="sk-SK" sz="2400" u="none" strike="noStrike" dirty="0">
                          <a:effectLst/>
                        </a:rPr>
                        <a:t> 12.95</a:t>
                      </a:r>
                      <a:endParaRPr lang="sk-SK" sz="2400" b="0" i="0" u="none" strike="noStrike" dirty="0">
                        <a:solidFill>
                          <a:srgbClr val="000000"/>
                        </a:solidFill>
                        <a:effectLst/>
                        <a:latin typeface="Arial" charset="0"/>
                      </a:endParaRPr>
                    </a:p>
                  </a:txBody>
                  <a:tcPr marL="7883" marR="7883" marT="7883" marB="0">
                    <a:solidFill>
                      <a:schemeClr val="bg1">
                        <a:lumMod val="50000"/>
                      </a:schemeClr>
                    </a:solidFill>
                  </a:tcPr>
                </a:tc>
                <a:extLst>
                  <a:ext uri="{0D108BD9-81ED-4DB2-BD59-A6C34878D82A}">
                    <a16:rowId xmlns:a16="http://schemas.microsoft.com/office/drawing/2014/main" val="10009"/>
                  </a:ext>
                </a:extLst>
              </a:tr>
              <a:tr h="393123">
                <a:tc>
                  <a:txBody>
                    <a:bodyPr/>
                    <a:lstStyle/>
                    <a:p>
                      <a:pPr algn="l" rtl="0" fontAlgn="ctr"/>
                      <a:r>
                        <a:rPr lang="en-US" sz="2400" u="none" strike="noStrike" dirty="0">
                          <a:effectLst/>
                        </a:rPr>
                        <a:t>AH NSs</a:t>
                      </a:r>
                      <a:endParaRPr lang="en-US" sz="2400" b="1" i="0" u="none" strike="noStrike" dirty="0">
                        <a:solidFill>
                          <a:srgbClr val="FFFFFF"/>
                        </a:solidFill>
                        <a:effectLst/>
                        <a:latin typeface="Calibri" charset="0"/>
                      </a:endParaRPr>
                    </a:p>
                  </a:txBody>
                  <a:tcPr marL="7883" marR="7883" marT="7883" marB="0" anchor="ctr">
                    <a:solidFill>
                      <a:schemeClr val="bg1">
                        <a:lumMod val="50000"/>
                      </a:schemeClr>
                    </a:solidFill>
                  </a:tcPr>
                </a:tc>
                <a:tc>
                  <a:txBody>
                    <a:bodyPr/>
                    <a:lstStyle/>
                    <a:p>
                      <a:pPr algn="l" fontAlgn="t"/>
                      <a:r>
                        <a:rPr lang="sk-SK" sz="2400" u="none" strike="noStrike" dirty="0">
                          <a:effectLst/>
                        </a:rPr>
                        <a:t> 23.17</a:t>
                      </a:r>
                      <a:endParaRPr lang="sk-SK" sz="2400" b="0" i="0" u="none" strike="noStrike" dirty="0">
                        <a:solidFill>
                          <a:srgbClr val="000000"/>
                        </a:solidFill>
                        <a:effectLst/>
                        <a:latin typeface="Arial" charset="0"/>
                      </a:endParaRPr>
                    </a:p>
                  </a:txBody>
                  <a:tcPr marL="7883" marR="7883" marT="7883" marB="0">
                    <a:solidFill>
                      <a:schemeClr val="bg1">
                        <a:lumMod val="5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0894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68599"/>
            <a:ext cx="7200900" cy="1485900"/>
          </a:xfrm>
        </p:spPr>
        <p:txBody>
          <a:bodyPr>
            <a:normAutofit/>
          </a:bodyPr>
          <a:lstStyle/>
          <a:p>
            <a:r>
              <a:rPr lang="en-US" dirty="0"/>
              <a:t>Distribution of past forms selected</a:t>
            </a: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3977769911"/>
              </p:ext>
            </p:extLst>
          </p:nvPr>
        </p:nvGraphicFramePr>
        <p:xfrm>
          <a:off x="1298712" y="1754499"/>
          <a:ext cx="6705034" cy="4447516"/>
        </p:xfrm>
        <a:graphic>
          <a:graphicData uri="http://schemas.openxmlformats.org/drawingml/2006/table">
            <a:tbl>
              <a:tblPr firstRow="1" bandRow="1">
                <a:tableStyleId>{5C22544A-7EE6-4342-B048-85BDC9FD1C3A}</a:tableStyleId>
              </a:tblPr>
              <a:tblGrid>
                <a:gridCol w="3352517">
                  <a:extLst>
                    <a:ext uri="{9D8B030D-6E8A-4147-A177-3AD203B41FA5}">
                      <a16:colId xmlns:a16="http://schemas.microsoft.com/office/drawing/2014/main" val="20000"/>
                    </a:ext>
                  </a:extLst>
                </a:gridCol>
                <a:gridCol w="3352517">
                  <a:extLst>
                    <a:ext uri="{9D8B030D-6E8A-4147-A177-3AD203B41FA5}">
                      <a16:colId xmlns:a16="http://schemas.microsoft.com/office/drawing/2014/main" val="20001"/>
                    </a:ext>
                  </a:extLst>
                </a:gridCol>
              </a:tblGrid>
              <a:tr h="850809">
                <a:tc>
                  <a:txBody>
                    <a:bodyPr/>
                    <a:lstStyle/>
                    <a:p>
                      <a:pPr algn="l" fontAlgn="t"/>
                      <a:r>
                        <a:rPr lang="sk-SK" sz="1800" u="none" strike="noStrike" dirty="0">
                          <a:effectLst/>
                        </a:rPr>
                        <a:t> </a:t>
                      </a:r>
                      <a:endParaRPr lang="sk-SK" sz="1800" b="0" i="0" u="none" strike="noStrike" dirty="0">
                        <a:solidFill>
                          <a:srgbClr val="000000"/>
                        </a:solidFill>
                        <a:effectLst/>
                        <a:latin typeface="Arial" charset="0"/>
                      </a:endParaRPr>
                    </a:p>
                  </a:txBody>
                  <a:tcPr marL="7883" marR="7883" marT="7883" marB="0"/>
                </a:tc>
                <a:tc>
                  <a:txBody>
                    <a:bodyPr/>
                    <a:lstStyle/>
                    <a:p>
                      <a:pPr algn="l" rtl="0" fontAlgn="ctr"/>
                      <a:r>
                        <a:rPr lang="en-US" sz="1800" u="none" strike="noStrike" dirty="0">
                          <a:effectLst/>
                        </a:rPr>
                        <a:t>% Present Perfect</a:t>
                      </a:r>
                      <a:endParaRPr lang="en-US" sz="1800" b="0" i="0" u="none" strike="noStrike" dirty="0">
                        <a:solidFill>
                          <a:srgbClr val="000000"/>
                        </a:solidFill>
                        <a:effectLst/>
                        <a:latin typeface="Calibri" charset="0"/>
                      </a:endParaRPr>
                    </a:p>
                  </a:txBody>
                  <a:tcPr marL="7883" marR="7883" marT="7883" marB="0" anchor="ctr"/>
                </a:tc>
                <a:extLst>
                  <a:ext uri="{0D108BD9-81ED-4DB2-BD59-A6C34878D82A}">
                    <a16:rowId xmlns:a16="http://schemas.microsoft.com/office/drawing/2014/main" val="10000"/>
                  </a:ext>
                </a:extLst>
              </a:tr>
              <a:tr h="348692">
                <a:tc>
                  <a:txBody>
                    <a:bodyPr/>
                    <a:lstStyle/>
                    <a:p>
                      <a:pPr algn="l" rtl="0" fontAlgn="ctr"/>
                      <a:r>
                        <a:rPr lang="en-US" sz="1800" u="none" strike="noStrike" dirty="0">
                          <a:effectLst/>
                        </a:rPr>
                        <a:t>Chile Time 1</a:t>
                      </a:r>
                      <a:endParaRPr lang="en-US" sz="1800" b="1" i="0" u="none" strike="noStrike" dirty="0">
                        <a:solidFill>
                          <a:srgbClr val="FFFFFF"/>
                        </a:solidFill>
                        <a:effectLst/>
                        <a:latin typeface="Calibri" charset="0"/>
                      </a:endParaRPr>
                    </a:p>
                  </a:txBody>
                  <a:tcPr marL="7883" marR="7883" marT="7883" marB="0" anchor="ctr">
                    <a:solidFill>
                      <a:schemeClr val="bg2"/>
                    </a:solidFill>
                  </a:tcPr>
                </a:tc>
                <a:tc>
                  <a:txBody>
                    <a:bodyPr/>
                    <a:lstStyle/>
                    <a:p>
                      <a:pPr algn="l" fontAlgn="t"/>
                      <a:r>
                        <a:rPr lang="sk-SK" sz="1800" u="none" strike="noStrike" dirty="0">
                          <a:effectLst/>
                        </a:rPr>
                        <a:t> 27%</a:t>
                      </a:r>
                      <a:endParaRPr lang="sk-SK" sz="1800" b="0" i="0" u="none" strike="noStrike" dirty="0">
                        <a:solidFill>
                          <a:srgbClr val="000000"/>
                        </a:solidFill>
                        <a:effectLst/>
                        <a:latin typeface="Arial" charset="0"/>
                      </a:endParaRPr>
                    </a:p>
                  </a:txBody>
                  <a:tcPr marL="7883" marR="7883" marT="7883" marB="0">
                    <a:solidFill>
                      <a:schemeClr val="bg2"/>
                    </a:solidFill>
                  </a:tcPr>
                </a:tc>
                <a:extLst>
                  <a:ext uri="{0D108BD9-81ED-4DB2-BD59-A6C34878D82A}">
                    <a16:rowId xmlns:a16="http://schemas.microsoft.com/office/drawing/2014/main" val="10001"/>
                  </a:ext>
                </a:extLst>
              </a:tr>
              <a:tr h="348692">
                <a:tc>
                  <a:txBody>
                    <a:bodyPr/>
                    <a:lstStyle/>
                    <a:p>
                      <a:pPr algn="l" rtl="0" fontAlgn="ctr"/>
                      <a:r>
                        <a:rPr lang="en-US" sz="1800" u="none" strike="noStrike">
                          <a:effectLst/>
                        </a:rPr>
                        <a:t>Chile Time 2</a:t>
                      </a:r>
                      <a:endParaRPr lang="en-US" sz="1800" b="1" i="0" u="none" strike="noStrike">
                        <a:solidFill>
                          <a:srgbClr val="FFFFFF"/>
                        </a:solidFill>
                        <a:effectLst/>
                        <a:latin typeface="Calibri" charset="0"/>
                      </a:endParaRPr>
                    </a:p>
                  </a:txBody>
                  <a:tcPr marL="7883" marR="7883" marT="7883" marB="0" anchor="ctr">
                    <a:solidFill>
                      <a:schemeClr val="bg2"/>
                    </a:solidFill>
                  </a:tcPr>
                </a:tc>
                <a:tc>
                  <a:txBody>
                    <a:bodyPr/>
                    <a:lstStyle/>
                    <a:p>
                      <a:pPr algn="l" fontAlgn="t"/>
                      <a:r>
                        <a:rPr lang="sk-SK" sz="1800" u="none" strike="noStrike" dirty="0">
                          <a:effectLst/>
                        </a:rPr>
                        <a:t> 21%</a:t>
                      </a:r>
                      <a:endParaRPr lang="sk-SK" sz="1800" b="0" i="0" u="none" strike="noStrike" dirty="0">
                        <a:solidFill>
                          <a:srgbClr val="000000"/>
                        </a:solidFill>
                        <a:effectLst/>
                        <a:latin typeface="Arial" charset="0"/>
                      </a:endParaRPr>
                    </a:p>
                  </a:txBody>
                  <a:tcPr marL="7883" marR="7883" marT="7883" marB="0">
                    <a:solidFill>
                      <a:schemeClr val="bg2"/>
                    </a:solidFill>
                  </a:tcPr>
                </a:tc>
                <a:extLst>
                  <a:ext uri="{0D108BD9-81ED-4DB2-BD59-A6C34878D82A}">
                    <a16:rowId xmlns:a16="http://schemas.microsoft.com/office/drawing/2014/main" val="10002"/>
                  </a:ext>
                </a:extLst>
              </a:tr>
              <a:tr h="348692">
                <a:tc>
                  <a:txBody>
                    <a:bodyPr/>
                    <a:lstStyle/>
                    <a:p>
                      <a:pPr algn="l" rtl="0" fontAlgn="ctr"/>
                      <a:r>
                        <a:rPr lang="en-US" sz="1800" u="none" strike="noStrike" dirty="0">
                          <a:effectLst/>
                        </a:rPr>
                        <a:t>Chile NSs</a:t>
                      </a:r>
                      <a:endParaRPr lang="en-US" sz="1800" b="1" i="0" u="none" strike="noStrike" dirty="0">
                        <a:solidFill>
                          <a:srgbClr val="FFFFFF"/>
                        </a:solidFill>
                        <a:effectLst/>
                        <a:latin typeface="Calibri" charset="0"/>
                      </a:endParaRPr>
                    </a:p>
                  </a:txBody>
                  <a:tcPr marL="7883" marR="7883" marT="7883" marB="0" anchor="ctr">
                    <a:solidFill>
                      <a:schemeClr val="bg2"/>
                    </a:solidFill>
                  </a:tcPr>
                </a:tc>
                <a:tc>
                  <a:txBody>
                    <a:bodyPr/>
                    <a:lstStyle/>
                    <a:p>
                      <a:pPr algn="l" fontAlgn="t"/>
                      <a:r>
                        <a:rPr lang="sk-SK" sz="1800" u="none" strike="noStrike" dirty="0">
                          <a:effectLst/>
                        </a:rPr>
                        <a:t> 16%</a:t>
                      </a:r>
                      <a:endParaRPr lang="sk-SK" sz="1800" b="0" i="0" u="none" strike="noStrike" dirty="0">
                        <a:solidFill>
                          <a:srgbClr val="000000"/>
                        </a:solidFill>
                        <a:effectLst/>
                        <a:latin typeface="Arial" charset="0"/>
                      </a:endParaRPr>
                    </a:p>
                  </a:txBody>
                  <a:tcPr marL="7883" marR="7883" marT="7883" marB="0">
                    <a:solidFill>
                      <a:schemeClr val="bg2"/>
                    </a:solidFill>
                  </a:tcPr>
                </a:tc>
                <a:extLst>
                  <a:ext uri="{0D108BD9-81ED-4DB2-BD59-A6C34878D82A}">
                    <a16:rowId xmlns:a16="http://schemas.microsoft.com/office/drawing/2014/main" val="10003"/>
                  </a:ext>
                </a:extLst>
              </a:tr>
              <a:tr h="348692">
                <a:tc>
                  <a:txBody>
                    <a:bodyPr/>
                    <a:lstStyle/>
                    <a:p>
                      <a:pPr algn="l" rtl="0" fontAlgn="ctr"/>
                      <a:r>
                        <a:rPr lang="en-US" sz="1800" u="none" strike="noStrike" dirty="0">
                          <a:effectLst/>
                        </a:rPr>
                        <a:t>Spain Time 1</a:t>
                      </a:r>
                      <a:endParaRPr lang="en-US" sz="1800" b="1" i="0" u="none" strike="noStrike" dirty="0">
                        <a:solidFill>
                          <a:srgbClr val="FFFFFF"/>
                        </a:solidFill>
                        <a:effectLst/>
                        <a:latin typeface="Calibri" charset="0"/>
                      </a:endParaRPr>
                    </a:p>
                  </a:txBody>
                  <a:tcPr marL="7883" marR="7883" marT="7883" marB="0" anchor="ctr">
                    <a:solidFill>
                      <a:schemeClr val="bg1">
                        <a:lumMod val="75000"/>
                      </a:schemeClr>
                    </a:solidFill>
                  </a:tcPr>
                </a:tc>
                <a:tc>
                  <a:txBody>
                    <a:bodyPr/>
                    <a:lstStyle/>
                    <a:p>
                      <a:pPr algn="l" fontAlgn="t"/>
                      <a:r>
                        <a:rPr lang="sk-SK" sz="1800" u="none" strike="noStrike" dirty="0">
                          <a:effectLst/>
                        </a:rPr>
                        <a:t> 33%</a:t>
                      </a:r>
                      <a:endParaRPr lang="sk-SK" sz="1800" b="0" i="0" u="none" strike="noStrike" dirty="0">
                        <a:solidFill>
                          <a:srgbClr val="000000"/>
                        </a:solidFill>
                        <a:effectLst/>
                        <a:latin typeface="Arial" charset="0"/>
                      </a:endParaRPr>
                    </a:p>
                  </a:txBody>
                  <a:tcPr marL="7883" marR="7883" marT="7883" marB="0">
                    <a:solidFill>
                      <a:schemeClr val="bg1">
                        <a:lumMod val="75000"/>
                      </a:schemeClr>
                    </a:solidFill>
                  </a:tcPr>
                </a:tc>
                <a:extLst>
                  <a:ext uri="{0D108BD9-81ED-4DB2-BD59-A6C34878D82A}">
                    <a16:rowId xmlns:a16="http://schemas.microsoft.com/office/drawing/2014/main" val="10004"/>
                  </a:ext>
                </a:extLst>
              </a:tr>
              <a:tr h="348692">
                <a:tc>
                  <a:txBody>
                    <a:bodyPr/>
                    <a:lstStyle/>
                    <a:p>
                      <a:pPr algn="l" rtl="0" fontAlgn="ctr"/>
                      <a:r>
                        <a:rPr lang="en-US" sz="1800" u="none" strike="noStrike" dirty="0">
                          <a:effectLst/>
                        </a:rPr>
                        <a:t>Spain Time 2</a:t>
                      </a:r>
                      <a:endParaRPr lang="en-US" sz="1800" b="1" i="0" u="none" strike="noStrike" dirty="0">
                        <a:solidFill>
                          <a:srgbClr val="FFFFFF"/>
                        </a:solidFill>
                        <a:effectLst/>
                        <a:latin typeface="Calibri" charset="0"/>
                      </a:endParaRPr>
                    </a:p>
                  </a:txBody>
                  <a:tcPr marL="7883" marR="7883" marT="7883" marB="0" anchor="ctr">
                    <a:solidFill>
                      <a:schemeClr val="bg1">
                        <a:lumMod val="75000"/>
                      </a:schemeClr>
                    </a:solidFill>
                  </a:tcPr>
                </a:tc>
                <a:tc>
                  <a:txBody>
                    <a:bodyPr/>
                    <a:lstStyle/>
                    <a:p>
                      <a:pPr algn="l" fontAlgn="t"/>
                      <a:r>
                        <a:rPr lang="sk-SK" sz="1800" u="none" strike="noStrike" dirty="0">
                          <a:effectLst/>
                        </a:rPr>
                        <a:t> 20%</a:t>
                      </a:r>
                      <a:endParaRPr lang="sk-SK" sz="1800" b="0" i="0" u="none" strike="noStrike" dirty="0">
                        <a:solidFill>
                          <a:srgbClr val="000000"/>
                        </a:solidFill>
                        <a:effectLst/>
                        <a:latin typeface="Arial" charset="0"/>
                      </a:endParaRPr>
                    </a:p>
                  </a:txBody>
                  <a:tcPr marL="7883" marR="7883" marT="7883" marB="0">
                    <a:solidFill>
                      <a:schemeClr val="bg1">
                        <a:lumMod val="75000"/>
                      </a:schemeClr>
                    </a:solidFill>
                  </a:tcPr>
                </a:tc>
                <a:extLst>
                  <a:ext uri="{0D108BD9-81ED-4DB2-BD59-A6C34878D82A}">
                    <a16:rowId xmlns:a16="http://schemas.microsoft.com/office/drawing/2014/main" val="10005"/>
                  </a:ext>
                </a:extLst>
              </a:tr>
              <a:tr h="348692">
                <a:tc>
                  <a:txBody>
                    <a:bodyPr/>
                    <a:lstStyle/>
                    <a:p>
                      <a:pPr algn="l" rtl="0" fontAlgn="ctr"/>
                      <a:r>
                        <a:rPr lang="en-US" sz="1800" u="none" strike="noStrike" dirty="0">
                          <a:effectLst/>
                        </a:rPr>
                        <a:t>Spain NSs</a:t>
                      </a:r>
                      <a:endParaRPr lang="en-US" sz="1800" b="1" i="0" u="none" strike="noStrike" dirty="0">
                        <a:solidFill>
                          <a:srgbClr val="FFFFFF"/>
                        </a:solidFill>
                        <a:effectLst/>
                        <a:latin typeface="Calibri" charset="0"/>
                      </a:endParaRPr>
                    </a:p>
                  </a:txBody>
                  <a:tcPr marL="7883" marR="7883" marT="7883" marB="0" anchor="ctr">
                    <a:solidFill>
                      <a:schemeClr val="bg1">
                        <a:lumMod val="75000"/>
                      </a:schemeClr>
                    </a:solidFill>
                  </a:tcPr>
                </a:tc>
                <a:tc>
                  <a:txBody>
                    <a:bodyPr/>
                    <a:lstStyle/>
                    <a:p>
                      <a:pPr algn="l" fontAlgn="t"/>
                      <a:r>
                        <a:rPr lang="sk-SK" sz="1800" u="none" strike="noStrike" dirty="0">
                          <a:effectLst/>
                        </a:rPr>
                        <a:t> 26%</a:t>
                      </a:r>
                      <a:endParaRPr lang="sk-SK" sz="1800" b="0" i="0" u="none" strike="noStrike" dirty="0">
                        <a:solidFill>
                          <a:srgbClr val="000000"/>
                        </a:solidFill>
                        <a:effectLst/>
                        <a:latin typeface="Arial" charset="0"/>
                      </a:endParaRPr>
                    </a:p>
                  </a:txBody>
                  <a:tcPr marL="7883" marR="7883" marT="7883" marB="0">
                    <a:solidFill>
                      <a:schemeClr val="bg1">
                        <a:lumMod val="75000"/>
                      </a:schemeClr>
                    </a:solidFill>
                  </a:tcPr>
                </a:tc>
                <a:extLst>
                  <a:ext uri="{0D108BD9-81ED-4DB2-BD59-A6C34878D82A}">
                    <a16:rowId xmlns:a16="http://schemas.microsoft.com/office/drawing/2014/main" val="10006"/>
                  </a:ext>
                </a:extLst>
              </a:tr>
              <a:tr h="300911">
                <a:tc>
                  <a:txBody>
                    <a:bodyPr/>
                    <a:lstStyle/>
                    <a:p>
                      <a:pPr algn="l" rtl="0" fontAlgn="ctr"/>
                      <a:r>
                        <a:rPr lang="is-IS" sz="1800" u="none" strike="noStrike" dirty="0">
                          <a:effectLst/>
                        </a:rPr>
                        <a:t>S200</a:t>
                      </a:r>
                      <a:endParaRPr lang="is-IS" sz="1800" b="1" i="0" u="none" strike="noStrike" dirty="0">
                        <a:solidFill>
                          <a:srgbClr val="FFFFFF"/>
                        </a:solidFill>
                        <a:effectLst/>
                        <a:latin typeface="Calibri" charset="0"/>
                      </a:endParaRPr>
                    </a:p>
                  </a:txBody>
                  <a:tcPr marL="7883" marR="7883" marT="7883" marB="0" anchor="ctr">
                    <a:solidFill>
                      <a:schemeClr val="bg1">
                        <a:lumMod val="50000"/>
                      </a:schemeClr>
                    </a:solidFill>
                  </a:tcPr>
                </a:tc>
                <a:tc>
                  <a:txBody>
                    <a:bodyPr/>
                    <a:lstStyle/>
                    <a:p>
                      <a:pPr algn="l" fontAlgn="t"/>
                      <a:r>
                        <a:rPr lang="sk-SK" sz="1800" u="none" strike="noStrike" dirty="0">
                          <a:effectLst/>
                        </a:rPr>
                        <a:t> 37%</a:t>
                      </a:r>
                      <a:endParaRPr lang="sk-SK" sz="1800" b="0" i="0" u="none" strike="noStrike" dirty="0">
                        <a:solidFill>
                          <a:srgbClr val="000000"/>
                        </a:solidFill>
                        <a:effectLst/>
                        <a:latin typeface="Arial" charset="0"/>
                      </a:endParaRPr>
                    </a:p>
                  </a:txBody>
                  <a:tcPr marL="7883" marR="7883" marT="7883" marB="0">
                    <a:solidFill>
                      <a:schemeClr val="bg1">
                        <a:lumMod val="50000"/>
                      </a:schemeClr>
                    </a:solidFill>
                  </a:tcPr>
                </a:tc>
                <a:extLst>
                  <a:ext uri="{0D108BD9-81ED-4DB2-BD59-A6C34878D82A}">
                    <a16:rowId xmlns:a16="http://schemas.microsoft.com/office/drawing/2014/main" val="10007"/>
                  </a:ext>
                </a:extLst>
              </a:tr>
              <a:tr h="300911">
                <a:tc>
                  <a:txBody>
                    <a:bodyPr/>
                    <a:lstStyle/>
                    <a:p>
                      <a:pPr algn="l" rtl="0" fontAlgn="ctr"/>
                      <a:r>
                        <a:rPr lang="is-IS" sz="1800" u="none" strike="noStrike">
                          <a:effectLst/>
                        </a:rPr>
                        <a:t>S250</a:t>
                      </a:r>
                      <a:endParaRPr lang="is-IS" sz="1800" b="1" i="0" u="none" strike="noStrike">
                        <a:solidFill>
                          <a:srgbClr val="FFFFFF"/>
                        </a:solidFill>
                        <a:effectLst/>
                        <a:latin typeface="Calibri" charset="0"/>
                      </a:endParaRPr>
                    </a:p>
                  </a:txBody>
                  <a:tcPr marL="7883" marR="7883" marT="7883" marB="0" anchor="ctr">
                    <a:solidFill>
                      <a:schemeClr val="bg1">
                        <a:lumMod val="50000"/>
                      </a:schemeClr>
                    </a:solidFill>
                  </a:tcPr>
                </a:tc>
                <a:tc>
                  <a:txBody>
                    <a:bodyPr/>
                    <a:lstStyle/>
                    <a:p>
                      <a:pPr algn="l" fontAlgn="t"/>
                      <a:r>
                        <a:rPr lang="sk-SK" sz="1800" u="none" strike="noStrike" dirty="0">
                          <a:effectLst/>
                        </a:rPr>
                        <a:t> 31%</a:t>
                      </a:r>
                      <a:endParaRPr lang="sk-SK" sz="1800" b="0" i="0" u="none" strike="noStrike" dirty="0">
                        <a:solidFill>
                          <a:srgbClr val="000000"/>
                        </a:solidFill>
                        <a:effectLst/>
                        <a:latin typeface="Arial" charset="0"/>
                      </a:endParaRPr>
                    </a:p>
                  </a:txBody>
                  <a:tcPr marL="7883" marR="7883" marT="7883" marB="0">
                    <a:solidFill>
                      <a:schemeClr val="bg1">
                        <a:lumMod val="50000"/>
                      </a:schemeClr>
                    </a:solidFill>
                  </a:tcPr>
                </a:tc>
                <a:extLst>
                  <a:ext uri="{0D108BD9-81ED-4DB2-BD59-A6C34878D82A}">
                    <a16:rowId xmlns:a16="http://schemas.microsoft.com/office/drawing/2014/main" val="10008"/>
                  </a:ext>
                </a:extLst>
              </a:tr>
              <a:tr h="300911">
                <a:tc>
                  <a:txBody>
                    <a:bodyPr/>
                    <a:lstStyle/>
                    <a:p>
                      <a:pPr algn="l" rtl="0" fontAlgn="ctr"/>
                      <a:r>
                        <a:rPr lang="is-IS" sz="1800" u="none" strike="noStrike">
                          <a:effectLst/>
                        </a:rPr>
                        <a:t>S280</a:t>
                      </a:r>
                      <a:endParaRPr lang="is-IS" sz="1800" b="1" i="0" u="none" strike="noStrike">
                        <a:solidFill>
                          <a:srgbClr val="FFFFFF"/>
                        </a:solidFill>
                        <a:effectLst/>
                        <a:latin typeface="Calibri" charset="0"/>
                      </a:endParaRPr>
                    </a:p>
                  </a:txBody>
                  <a:tcPr marL="7883" marR="7883" marT="7883" marB="0" anchor="ctr">
                    <a:solidFill>
                      <a:schemeClr val="bg1">
                        <a:lumMod val="50000"/>
                      </a:schemeClr>
                    </a:solidFill>
                  </a:tcPr>
                </a:tc>
                <a:tc>
                  <a:txBody>
                    <a:bodyPr/>
                    <a:lstStyle/>
                    <a:p>
                      <a:pPr algn="l" fontAlgn="t"/>
                      <a:r>
                        <a:rPr lang="sk-SK" sz="1800" u="none" strike="noStrike" dirty="0">
                          <a:effectLst/>
                        </a:rPr>
                        <a:t> 33%</a:t>
                      </a:r>
                      <a:endParaRPr lang="sk-SK" sz="1800" b="0" i="0" u="none" strike="noStrike" dirty="0">
                        <a:solidFill>
                          <a:srgbClr val="000000"/>
                        </a:solidFill>
                        <a:effectLst/>
                        <a:latin typeface="Arial" charset="0"/>
                      </a:endParaRPr>
                    </a:p>
                  </a:txBody>
                  <a:tcPr marL="7883" marR="7883" marT="7883" marB="0">
                    <a:solidFill>
                      <a:schemeClr val="bg1">
                        <a:lumMod val="50000"/>
                      </a:schemeClr>
                    </a:solidFill>
                  </a:tcPr>
                </a:tc>
                <a:extLst>
                  <a:ext uri="{0D108BD9-81ED-4DB2-BD59-A6C34878D82A}">
                    <a16:rowId xmlns:a16="http://schemas.microsoft.com/office/drawing/2014/main" val="10009"/>
                  </a:ext>
                </a:extLst>
              </a:tr>
              <a:tr h="300911">
                <a:tc>
                  <a:txBody>
                    <a:bodyPr/>
                    <a:lstStyle/>
                    <a:p>
                      <a:pPr algn="l" rtl="0" fontAlgn="ctr"/>
                      <a:r>
                        <a:rPr lang="is-IS" sz="1800" u="none" strike="noStrike" dirty="0">
                          <a:effectLst/>
                        </a:rPr>
                        <a:t>S326</a:t>
                      </a:r>
                      <a:endParaRPr lang="is-IS" sz="1800" b="1" i="0" u="none" strike="noStrike" dirty="0">
                        <a:solidFill>
                          <a:srgbClr val="FFFFFF"/>
                        </a:solidFill>
                        <a:effectLst/>
                        <a:latin typeface="Calibri" charset="0"/>
                      </a:endParaRPr>
                    </a:p>
                  </a:txBody>
                  <a:tcPr marL="7883" marR="7883" marT="7883" marB="0" anchor="ctr">
                    <a:solidFill>
                      <a:schemeClr val="bg1">
                        <a:lumMod val="50000"/>
                      </a:schemeClr>
                    </a:solidFill>
                  </a:tcPr>
                </a:tc>
                <a:tc>
                  <a:txBody>
                    <a:bodyPr/>
                    <a:lstStyle/>
                    <a:p>
                      <a:pPr algn="l" fontAlgn="t"/>
                      <a:r>
                        <a:rPr lang="sk-SK" sz="1800" u="none" strike="noStrike" dirty="0">
                          <a:effectLst/>
                        </a:rPr>
                        <a:t> 30%</a:t>
                      </a:r>
                      <a:endParaRPr lang="sk-SK" sz="1800" b="0" i="0" u="none" strike="noStrike" dirty="0">
                        <a:solidFill>
                          <a:srgbClr val="000000"/>
                        </a:solidFill>
                        <a:effectLst/>
                        <a:latin typeface="Arial" charset="0"/>
                      </a:endParaRPr>
                    </a:p>
                  </a:txBody>
                  <a:tcPr marL="7883" marR="7883" marT="7883" marB="0">
                    <a:solidFill>
                      <a:schemeClr val="bg1">
                        <a:lumMod val="50000"/>
                      </a:schemeClr>
                    </a:solidFill>
                  </a:tcPr>
                </a:tc>
                <a:extLst>
                  <a:ext uri="{0D108BD9-81ED-4DB2-BD59-A6C34878D82A}">
                    <a16:rowId xmlns:a16="http://schemas.microsoft.com/office/drawing/2014/main" val="10010"/>
                  </a:ext>
                </a:extLst>
              </a:tr>
              <a:tr h="300911">
                <a:tc>
                  <a:txBody>
                    <a:bodyPr/>
                    <a:lstStyle/>
                    <a:p>
                      <a:pPr algn="l" rtl="0" fontAlgn="ctr"/>
                      <a:r>
                        <a:rPr lang="en-US" sz="1800" u="none" strike="noStrike" dirty="0">
                          <a:effectLst/>
                        </a:rPr>
                        <a:t>AH NSs</a:t>
                      </a:r>
                      <a:endParaRPr lang="en-US" sz="1800" b="1" i="0" u="none" strike="noStrike" dirty="0">
                        <a:solidFill>
                          <a:srgbClr val="FFFFFF"/>
                        </a:solidFill>
                        <a:effectLst/>
                        <a:latin typeface="Calibri" charset="0"/>
                      </a:endParaRPr>
                    </a:p>
                  </a:txBody>
                  <a:tcPr marL="7883" marR="7883" marT="7883" marB="0" anchor="ctr">
                    <a:solidFill>
                      <a:schemeClr val="bg1">
                        <a:lumMod val="50000"/>
                      </a:schemeClr>
                    </a:solidFill>
                  </a:tcPr>
                </a:tc>
                <a:tc>
                  <a:txBody>
                    <a:bodyPr/>
                    <a:lstStyle/>
                    <a:p>
                      <a:pPr algn="l" fontAlgn="t"/>
                      <a:r>
                        <a:rPr lang="sk-SK" sz="1800" u="none" strike="noStrike" dirty="0">
                          <a:effectLst/>
                        </a:rPr>
                        <a:t> 15%</a:t>
                      </a:r>
                      <a:endParaRPr lang="sk-SK" sz="1800" b="0" i="0" u="none" strike="noStrike" dirty="0">
                        <a:solidFill>
                          <a:srgbClr val="000000"/>
                        </a:solidFill>
                        <a:effectLst/>
                        <a:latin typeface="Arial" charset="0"/>
                      </a:endParaRPr>
                    </a:p>
                  </a:txBody>
                  <a:tcPr marL="7883" marR="7883" marT="7883" marB="0">
                    <a:solidFill>
                      <a:schemeClr val="bg1">
                        <a:lumMod val="50000"/>
                      </a:schemeClr>
                    </a:solidFill>
                  </a:tcPr>
                </a:tc>
                <a:extLst>
                  <a:ext uri="{0D108BD9-81ED-4DB2-BD59-A6C34878D82A}">
                    <a16:rowId xmlns:a16="http://schemas.microsoft.com/office/drawing/2014/main" val="10011"/>
                  </a:ext>
                </a:extLst>
              </a:tr>
            </a:tbl>
          </a:graphicData>
        </a:graphic>
      </p:graphicFrame>
      <p:sp>
        <p:nvSpPr>
          <p:cNvPr id="4" name="Slide Number Placeholder 3"/>
          <p:cNvSpPr>
            <a:spLocks noGrp="1"/>
          </p:cNvSpPr>
          <p:nvPr>
            <p:ph type="sldNum" sz="quarter" idx="12"/>
          </p:nvPr>
        </p:nvSpPr>
        <p:spPr/>
        <p:txBody>
          <a:bodyPr/>
          <a:lstStyle/>
          <a:p>
            <a:fld id="{CFE4BAC9-6D41-4691-9299-18EF07EF0177}" type="slidenum">
              <a:rPr lang="en-US" smtClean="0"/>
              <a:t>22</a:t>
            </a:fld>
            <a:endParaRPr lang="en-US"/>
          </a:p>
        </p:txBody>
      </p:sp>
    </p:spTree>
    <p:extLst>
      <p:ext uri="{BB962C8B-B14F-4D97-AF65-F5344CB8AC3E}">
        <p14:creationId xmlns:p14="http://schemas.microsoft.com/office/powerpoint/2010/main" val="4125123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8700" y="235039"/>
            <a:ext cx="7200900" cy="1485900"/>
          </a:xfrm>
        </p:spPr>
        <p:txBody>
          <a:bodyPr>
            <a:normAutofit/>
          </a:bodyPr>
          <a:lstStyle/>
          <a:p>
            <a:r>
              <a:rPr lang="en-US" dirty="0"/>
              <a:t>Regression Results: Study Abroad Context</a:t>
            </a:r>
          </a:p>
        </p:txBody>
      </p:sp>
      <p:graphicFrame>
        <p:nvGraphicFramePr>
          <p:cNvPr id="2" name="Table 1">
            <a:extLst>
              <a:ext uri="{FF2B5EF4-FFF2-40B4-BE49-F238E27FC236}">
                <a16:creationId xmlns:a16="http://schemas.microsoft.com/office/drawing/2014/main" id="{E0FFF818-5209-4DC5-ADB9-0701DF9D59FB}"/>
              </a:ext>
            </a:extLst>
          </p:cNvPr>
          <p:cNvGraphicFramePr>
            <a:graphicFrameLocks noGrp="1"/>
          </p:cNvGraphicFramePr>
          <p:nvPr>
            <p:extLst>
              <p:ext uri="{D42A27DB-BD31-4B8C-83A1-F6EECF244321}">
                <p14:modId xmlns:p14="http://schemas.microsoft.com/office/powerpoint/2010/main" val="2967183200"/>
              </p:ext>
            </p:extLst>
          </p:nvPr>
        </p:nvGraphicFramePr>
        <p:xfrm>
          <a:off x="1173320" y="2050961"/>
          <a:ext cx="6911660" cy="3990528"/>
        </p:xfrm>
        <a:graphic>
          <a:graphicData uri="http://schemas.openxmlformats.org/drawingml/2006/table">
            <a:tbl>
              <a:tblPr firstRow="1" bandRow="1">
                <a:tableStyleId>{5C22544A-7EE6-4342-B048-85BDC9FD1C3A}</a:tableStyleId>
              </a:tblPr>
              <a:tblGrid>
                <a:gridCol w="1382332">
                  <a:extLst>
                    <a:ext uri="{9D8B030D-6E8A-4147-A177-3AD203B41FA5}">
                      <a16:colId xmlns:a16="http://schemas.microsoft.com/office/drawing/2014/main" val="3173541389"/>
                    </a:ext>
                  </a:extLst>
                </a:gridCol>
                <a:gridCol w="1382332">
                  <a:extLst>
                    <a:ext uri="{9D8B030D-6E8A-4147-A177-3AD203B41FA5}">
                      <a16:colId xmlns:a16="http://schemas.microsoft.com/office/drawing/2014/main" val="2613670854"/>
                    </a:ext>
                  </a:extLst>
                </a:gridCol>
                <a:gridCol w="1382332">
                  <a:extLst>
                    <a:ext uri="{9D8B030D-6E8A-4147-A177-3AD203B41FA5}">
                      <a16:colId xmlns:a16="http://schemas.microsoft.com/office/drawing/2014/main" val="3691363244"/>
                    </a:ext>
                  </a:extLst>
                </a:gridCol>
                <a:gridCol w="1382332">
                  <a:extLst>
                    <a:ext uri="{9D8B030D-6E8A-4147-A177-3AD203B41FA5}">
                      <a16:colId xmlns:a16="http://schemas.microsoft.com/office/drawing/2014/main" val="2362203504"/>
                    </a:ext>
                  </a:extLst>
                </a:gridCol>
                <a:gridCol w="1382332">
                  <a:extLst>
                    <a:ext uri="{9D8B030D-6E8A-4147-A177-3AD203B41FA5}">
                      <a16:colId xmlns:a16="http://schemas.microsoft.com/office/drawing/2014/main" val="1767558006"/>
                    </a:ext>
                  </a:extLst>
                </a:gridCol>
              </a:tblGrid>
              <a:tr h="813198">
                <a:tc>
                  <a:txBody>
                    <a:bodyPr/>
                    <a:lstStyle/>
                    <a:p>
                      <a:endParaRPr lang="en-US" sz="1600" b="1" dirty="0"/>
                    </a:p>
                  </a:txBody>
                  <a:tcPr/>
                </a:tc>
                <a:tc>
                  <a:txBody>
                    <a:bodyPr/>
                    <a:lstStyle/>
                    <a:p>
                      <a:r>
                        <a:rPr lang="es-ES" sz="1600" dirty="0"/>
                        <a:t>Time </a:t>
                      </a:r>
                      <a:r>
                        <a:rPr lang="es-ES" sz="1600" dirty="0" err="1"/>
                        <a:t>of</a:t>
                      </a:r>
                      <a:r>
                        <a:rPr lang="es-ES" sz="1600" dirty="0"/>
                        <a:t> </a:t>
                      </a:r>
                      <a:r>
                        <a:rPr lang="es-ES" sz="1600" dirty="0" err="1"/>
                        <a:t>action</a:t>
                      </a:r>
                      <a:endParaRPr lang="en-US" sz="1600" dirty="0"/>
                    </a:p>
                  </a:txBody>
                  <a:tcPr/>
                </a:tc>
                <a:tc>
                  <a:txBody>
                    <a:bodyPr/>
                    <a:lstStyle/>
                    <a:p>
                      <a:r>
                        <a:rPr lang="es-ES" sz="1600" dirty="0"/>
                        <a:t>Lexical aspectual </a:t>
                      </a:r>
                      <a:r>
                        <a:rPr lang="es-ES" sz="1600" dirty="0" err="1"/>
                        <a:t>class</a:t>
                      </a:r>
                      <a:endParaRPr lang="en-US" sz="1600" dirty="0"/>
                    </a:p>
                  </a:txBody>
                  <a:tcPr/>
                </a:tc>
                <a:tc>
                  <a:txBody>
                    <a:bodyPr/>
                    <a:lstStyle/>
                    <a:p>
                      <a:r>
                        <a:rPr lang="es-ES" sz="1600" dirty="0" err="1"/>
                        <a:t>Sequencing</a:t>
                      </a:r>
                      <a:endParaRPr lang="en-US" sz="1600" dirty="0"/>
                    </a:p>
                  </a:txBody>
                  <a:tcPr/>
                </a:tc>
                <a:tc>
                  <a:txBody>
                    <a:bodyPr/>
                    <a:lstStyle/>
                    <a:p>
                      <a:r>
                        <a:rPr lang="es-ES" sz="1600" dirty="0"/>
                        <a:t>Adverbial </a:t>
                      </a:r>
                      <a:r>
                        <a:rPr lang="es-ES" sz="1600" dirty="0" err="1"/>
                        <a:t>modification</a:t>
                      </a:r>
                      <a:endParaRPr lang="en-US" sz="1600" dirty="0"/>
                    </a:p>
                  </a:txBody>
                  <a:tcPr/>
                </a:tc>
                <a:extLst>
                  <a:ext uri="{0D108BD9-81ED-4DB2-BD59-A6C34878D82A}">
                    <a16:rowId xmlns:a16="http://schemas.microsoft.com/office/drawing/2014/main" val="3549775263"/>
                  </a:ext>
                </a:extLst>
              </a:tr>
              <a:tr h="577108">
                <a:tc>
                  <a:txBody>
                    <a:bodyPr/>
                    <a:lstStyle/>
                    <a:p>
                      <a:r>
                        <a:rPr lang="es-ES" sz="1600" b="1" dirty="0" err="1"/>
                        <a:t>NNSs</a:t>
                      </a:r>
                      <a:r>
                        <a:rPr lang="es-ES" sz="1600" b="1" dirty="0"/>
                        <a:t> Chile</a:t>
                      </a:r>
                    </a:p>
                    <a:p>
                      <a:r>
                        <a:rPr lang="es-ES" sz="1600" b="1" dirty="0"/>
                        <a:t>Time 1</a:t>
                      </a:r>
                      <a:endParaRPr lang="en-US" sz="1600" b="1" dirty="0"/>
                    </a:p>
                  </a:txBody>
                  <a:tcPr>
                    <a:solidFill>
                      <a:schemeClr val="accent3">
                        <a:lumMod val="20000"/>
                        <a:lumOff val="80000"/>
                      </a:schemeClr>
                    </a:solidFill>
                  </a:tcPr>
                </a:tc>
                <a:tc>
                  <a:txBody>
                    <a:bodyPr/>
                    <a:lstStyle/>
                    <a:p>
                      <a:r>
                        <a:rPr lang="es-ES" sz="1600" dirty="0"/>
                        <a:t>X</a:t>
                      </a:r>
                      <a:r>
                        <a:rPr lang="en-US" sz="1600" dirty="0"/>
                        <a:t>***</a:t>
                      </a:r>
                    </a:p>
                  </a:txBody>
                  <a:tcPr>
                    <a:solidFill>
                      <a:schemeClr val="accent3">
                        <a:lumMod val="20000"/>
                        <a:lumOff val="80000"/>
                      </a:schemeClr>
                    </a:solidFill>
                  </a:tcPr>
                </a:tc>
                <a:tc>
                  <a:txBody>
                    <a:bodyPr/>
                    <a:lstStyle/>
                    <a:p>
                      <a:r>
                        <a:rPr lang="en-US" sz="1600" dirty="0"/>
                        <a:t>X**</a:t>
                      </a:r>
                    </a:p>
                  </a:txBody>
                  <a:tcPr>
                    <a:solidFill>
                      <a:schemeClr val="accent3">
                        <a:lumMod val="20000"/>
                        <a:lumOff val="80000"/>
                      </a:schemeClr>
                    </a:solidFill>
                  </a:tcPr>
                </a:tc>
                <a:tc>
                  <a:txBody>
                    <a:bodyPr/>
                    <a:lstStyle/>
                    <a:p>
                      <a:endParaRPr lang="en-US" sz="1600" dirty="0"/>
                    </a:p>
                  </a:txBody>
                  <a:tcPr>
                    <a:solidFill>
                      <a:schemeClr val="accent3">
                        <a:lumMod val="20000"/>
                        <a:lumOff val="80000"/>
                      </a:schemeClr>
                    </a:solidFill>
                  </a:tcPr>
                </a:tc>
                <a:tc>
                  <a:txBody>
                    <a:bodyPr/>
                    <a:lstStyle/>
                    <a:p>
                      <a:endParaRPr lang="en-US" sz="1600"/>
                    </a:p>
                  </a:txBody>
                  <a:tcPr>
                    <a:solidFill>
                      <a:schemeClr val="accent3">
                        <a:lumMod val="20000"/>
                        <a:lumOff val="80000"/>
                      </a:schemeClr>
                    </a:solidFill>
                  </a:tcPr>
                </a:tc>
                <a:extLst>
                  <a:ext uri="{0D108BD9-81ED-4DB2-BD59-A6C34878D82A}">
                    <a16:rowId xmlns:a16="http://schemas.microsoft.com/office/drawing/2014/main" val="1385289405"/>
                  </a:ext>
                </a:extLst>
              </a:tr>
              <a:tr h="577108">
                <a:tc>
                  <a:txBody>
                    <a:bodyPr/>
                    <a:lstStyle/>
                    <a:p>
                      <a:r>
                        <a:rPr lang="es-ES" sz="1600" b="1" dirty="0" err="1"/>
                        <a:t>NNSs</a:t>
                      </a:r>
                      <a:r>
                        <a:rPr lang="es-ES" sz="1600" b="1" dirty="0"/>
                        <a:t> Chile Time 2</a:t>
                      </a:r>
                      <a:endParaRPr lang="en-US" sz="1600" b="1" dirty="0"/>
                    </a:p>
                  </a:txBody>
                  <a:tcPr>
                    <a:solidFill>
                      <a:schemeClr val="accent3">
                        <a:lumMod val="20000"/>
                        <a:lumOff val="80000"/>
                      </a:schemeClr>
                    </a:solidFill>
                  </a:tcPr>
                </a:tc>
                <a:tc>
                  <a:txBody>
                    <a:bodyPr/>
                    <a:lstStyle/>
                    <a:p>
                      <a:r>
                        <a:rPr lang="en-US" sz="1600" dirty="0"/>
                        <a:t>X***</a:t>
                      </a:r>
                    </a:p>
                  </a:txBody>
                  <a:tcPr>
                    <a:solidFill>
                      <a:schemeClr val="accent3">
                        <a:lumMod val="20000"/>
                        <a:lumOff val="80000"/>
                      </a:schemeClr>
                    </a:solidFill>
                  </a:tcPr>
                </a:tc>
                <a:tc>
                  <a:txBody>
                    <a:bodyPr/>
                    <a:lstStyle/>
                    <a:p>
                      <a:r>
                        <a:rPr lang="en-US" sz="1600" dirty="0"/>
                        <a:t>X**</a:t>
                      </a:r>
                    </a:p>
                  </a:txBody>
                  <a:tcPr>
                    <a:solidFill>
                      <a:schemeClr val="accent3">
                        <a:lumMod val="20000"/>
                        <a:lumOff val="80000"/>
                      </a:schemeClr>
                    </a:solidFill>
                  </a:tcPr>
                </a:tc>
                <a:tc>
                  <a:txBody>
                    <a:bodyPr/>
                    <a:lstStyle/>
                    <a:p>
                      <a:r>
                        <a:rPr lang="en-US" sz="1600" dirty="0"/>
                        <a:t>X**</a:t>
                      </a:r>
                    </a:p>
                  </a:txBody>
                  <a:tcPr>
                    <a:solidFill>
                      <a:schemeClr val="accent3">
                        <a:lumMod val="20000"/>
                        <a:lumOff val="80000"/>
                      </a:schemeClr>
                    </a:solidFill>
                  </a:tcPr>
                </a:tc>
                <a:tc>
                  <a:txBody>
                    <a:bodyPr/>
                    <a:lstStyle/>
                    <a:p>
                      <a:endParaRPr lang="en-US" sz="1600"/>
                    </a:p>
                  </a:txBody>
                  <a:tcPr>
                    <a:solidFill>
                      <a:schemeClr val="accent3">
                        <a:lumMod val="20000"/>
                        <a:lumOff val="80000"/>
                      </a:schemeClr>
                    </a:solidFill>
                  </a:tcPr>
                </a:tc>
                <a:extLst>
                  <a:ext uri="{0D108BD9-81ED-4DB2-BD59-A6C34878D82A}">
                    <a16:rowId xmlns:a16="http://schemas.microsoft.com/office/drawing/2014/main" val="3507108856"/>
                  </a:ext>
                </a:extLst>
              </a:tr>
              <a:tr h="425544">
                <a:tc>
                  <a:txBody>
                    <a:bodyPr/>
                    <a:lstStyle/>
                    <a:p>
                      <a:r>
                        <a:rPr lang="es-ES" sz="1600" b="1" dirty="0" err="1"/>
                        <a:t>Chilean</a:t>
                      </a:r>
                      <a:r>
                        <a:rPr lang="es-ES" sz="1600" b="1" dirty="0"/>
                        <a:t> </a:t>
                      </a:r>
                      <a:r>
                        <a:rPr lang="es-ES" sz="1600" b="1" dirty="0" err="1"/>
                        <a:t>NSs</a:t>
                      </a:r>
                      <a:endParaRPr lang="en-US" sz="1600" b="1" dirty="0"/>
                    </a:p>
                  </a:txBody>
                  <a:tcPr>
                    <a:solidFill>
                      <a:schemeClr val="accent3">
                        <a:lumMod val="20000"/>
                        <a:lumOff val="80000"/>
                      </a:schemeClr>
                    </a:solidFill>
                  </a:tcPr>
                </a:tc>
                <a:tc>
                  <a:txBody>
                    <a:bodyPr/>
                    <a:lstStyle/>
                    <a:p>
                      <a:r>
                        <a:rPr lang="en-US" sz="1600" dirty="0"/>
                        <a:t>X***</a:t>
                      </a:r>
                    </a:p>
                  </a:txBody>
                  <a:tcPr>
                    <a:solidFill>
                      <a:schemeClr val="accent3">
                        <a:lumMod val="20000"/>
                        <a:lumOff val="80000"/>
                      </a:schemeClr>
                    </a:solidFill>
                  </a:tcPr>
                </a:tc>
                <a:tc>
                  <a:txBody>
                    <a:bodyPr/>
                    <a:lstStyle/>
                    <a:p>
                      <a:endParaRPr lang="en-US" sz="1600" dirty="0"/>
                    </a:p>
                  </a:txBody>
                  <a:tcPr>
                    <a:solidFill>
                      <a:schemeClr val="accent3">
                        <a:lumMod val="20000"/>
                        <a:lumOff val="80000"/>
                      </a:schemeClr>
                    </a:solidFill>
                  </a:tcPr>
                </a:tc>
                <a:tc>
                  <a:txBody>
                    <a:bodyPr/>
                    <a:lstStyle/>
                    <a:p>
                      <a:r>
                        <a:rPr lang="en-US" sz="1600" dirty="0"/>
                        <a:t>X***</a:t>
                      </a:r>
                    </a:p>
                  </a:txBody>
                  <a:tcPr>
                    <a:solidFill>
                      <a:schemeClr val="accent3">
                        <a:lumMod val="20000"/>
                        <a:lumOff val="80000"/>
                      </a:schemeClr>
                    </a:solidFill>
                  </a:tcPr>
                </a:tc>
                <a:tc>
                  <a:txBody>
                    <a:bodyPr/>
                    <a:lstStyle/>
                    <a:p>
                      <a:endParaRPr lang="en-US" sz="1600" dirty="0"/>
                    </a:p>
                  </a:txBody>
                  <a:tcPr>
                    <a:solidFill>
                      <a:schemeClr val="accent3">
                        <a:lumMod val="20000"/>
                        <a:lumOff val="80000"/>
                      </a:schemeClr>
                    </a:solidFill>
                  </a:tcPr>
                </a:tc>
                <a:extLst>
                  <a:ext uri="{0D108BD9-81ED-4DB2-BD59-A6C34878D82A}">
                    <a16:rowId xmlns:a16="http://schemas.microsoft.com/office/drawing/2014/main" val="480280437"/>
                  </a:ext>
                </a:extLst>
              </a:tr>
              <a:tr h="577108">
                <a:tc>
                  <a:txBody>
                    <a:bodyPr/>
                    <a:lstStyle/>
                    <a:p>
                      <a:r>
                        <a:rPr lang="es-ES" sz="1600" b="1" dirty="0" err="1"/>
                        <a:t>NNSs</a:t>
                      </a:r>
                      <a:r>
                        <a:rPr lang="es-ES" sz="1600" b="1" dirty="0"/>
                        <a:t> Spain</a:t>
                      </a:r>
                    </a:p>
                    <a:p>
                      <a:r>
                        <a:rPr lang="es-ES" sz="1600" b="1" dirty="0"/>
                        <a:t>Time 1</a:t>
                      </a:r>
                      <a:endParaRPr lang="en-US" sz="1600" b="1" dirty="0"/>
                    </a:p>
                  </a:txBody>
                  <a:tcPr>
                    <a:solidFill>
                      <a:schemeClr val="accent1">
                        <a:lumMod val="40000"/>
                        <a:lumOff val="60000"/>
                      </a:schemeClr>
                    </a:solidFill>
                  </a:tcPr>
                </a:tc>
                <a:tc>
                  <a:txBody>
                    <a:bodyPr/>
                    <a:lstStyle/>
                    <a:p>
                      <a:r>
                        <a:rPr lang="en-US" sz="1600" dirty="0"/>
                        <a:t>X***</a:t>
                      </a:r>
                    </a:p>
                  </a:txBody>
                  <a:tcPr>
                    <a:solidFill>
                      <a:schemeClr val="accent1">
                        <a:lumMod val="40000"/>
                        <a:lumOff val="60000"/>
                      </a:schemeClr>
                    </a:solidFill>
                  </a:tcPr>
                </a:tc>
                <a:tc>
                  <a:txBody>
                    <a:bodyPr/>
                    <a:lstStyle/>
                    <a:p>
                      <a:r>
                        <a:rPr lang="en-US" sz="1600" dirty="0"/>
                        <a:t>X**</a:t>
                      </a:r>
                    </a:p>
                  </a:txBody>
                  <a:tcPr>
                    <a:solidFill>
                      <a:schemeClr val="accent1">
                        <a:lumMod val="40000"/>
                        <a:lumOff val="60000"/>
                      </a:schemeClr>
                    </a:solidFill>
                  </a:tcPr>
                </a:tc>
                <a:tc>
                  <a:txBody>
                    <a:bodyPr/>
                    <a:lstStyle/>
                    <a:p>
                      <a:r>
                        <a:rPr lang="en-US" sz="1600" dirty="0"/>
                        <a:t>X*</a:t>
                      </a:r>
                    </a:p>
                  </a:txBody>
                  <a:tcPr>
                    <a:solidFill>
                      <a:schemeClr val="accent1">
                        <a:lumMod val="40000"/>
                        <a:lumOff val="60000"/>
                      </a:schemeClr>
                    </a:solidFill>
                  </a:tcPr>
                </a:tc>
                <a:tc>
                  <a:txBody>
                    <a:bodyPr/>
                    <a:lstStyle/>
                    <a:p>
                      <a:endParaRPr lang="en-US" sz="1600"/>
                    </a:p>
                  </a:txBody>
                  <a:tcPr>
                    <a:solidFill>
                      <a:schemeClr val="accent1">
                        <a:lumMod val="40000"/>
                        <a:lumOff val="60000"/>
                      </a:schemeClr>
                    </a:solidFill>
                  </a:tcPr>
                </a:tc>
                <a:extLst>
                  <a:ext uri="{0D108BD9-81ED-4DB2-BD59-A6C34878D82A}">
                    <a16:rowId xmlns:a16="http://schemas.microsoft.com/office/drawing/2014/main" val="942332599"/>
                  </a:ext>
                </a:extLst>
              </a:tr>
              <a:tr h="577108">
                <a:tc>
                  <a:txBody>
                    <a:bodyPr/>
                    <a:lstStyle/>
                    <a:p>
                      <a:r>
                        <a:rPr lang="es-ES" sz="1600" b="1" dirty="0" err="1"/>
                        <a:t>NNSs</a:t>
                      </a:r>
                      <a:r>
                        <a:rPr lang="es-ES" sz="1600" b="1" dirty="0"/>
                        <a:t> Spain</a:t>
                      </a:r>
                    </a:p>
                    <a:p>
                      <a:r>
                        <a:rPr lang="es-ES" sz="1600" b="1" dirty="0"/>
                        <a:t>Time 2</a:t>
                      </a:r>
                      <a:endParaRPr lang="en-US" sz="1600" b="1" dirty="0"/>
                    </a:p>
                  </a:txBody>
                  <a:tcPr>
                    <a:solidFill>
                      <a:schemeClr val="accent1">
                        <a:lumMod val="40000"/>
                        <a:lumOff val="60000"/>
                      </a:schemeClr>
                    </a:solidFill>
                  </a:tcPr>
                </a:tc>
                <a:tc>
                  <a:txBody>
                    <a:bodyPr/>
                    <a:lstStyle/>
                    <a:p>
                      <a:r>
                        <a:rPr lang="en-US" sz="1600" dirty="0"/>
                        <a:t>X***</a:t>
                      </a:r>
                    </a:p>
                  </a:txBody>
                  <a:tcPr>
                    <a:solidFill>
                      <a:schemeClr val="accent1">
                        <a:lumMod val="40000"/>
                        <a:lumOff val="60000"/>
                      </a:schemeClr>
                    </a:solidFill>
                  </a:tcPr>
                </a:tc>
                <a:tc>
                  <a:txBody>
                    <a:bodyPr/>
                    <a:lstStyle/>
                    <a:p>
                      <a:r>
                        <a:rPr lang="en-US" sz="1600" dirty="0"/>
                        <a:t>X*</a:t>
                      </a:r>
                    </a:p>
                  </a:txBody>
                  <a:tcPr>
                    <a:solidFill>
                      <a:schemeClr val="accent1">
                        <a:lumMod val="40000"/>
                        <a:lumOff val="60000"/>
                      </a:schemeClr>
                    </a:solidFill>
                  </a:tcPr>
                </a:tc>
                <a:tc>
                  <a:txBody>
                    <a:bodyPr/>
                    <a:lstStyle/>
                    <a:p>
                      <a:r>
                        <a:rPr lang="en-US" sz="1600" dirty="0"/>
                        <a:t>X***</a:t>
                      </a:r>
                    </a:p>
                  </a:txBody>
                  <a:tcPr>
                    <a:solidFill>
                      <a:schemeClr val="accent1">
                        <a:lumMod val="40000"/>
                        <a:lumOff val="60000"/>
                      </a:schemeClr>
                    </a:solidFill>
                  </a:tcPr>
                </a:tc>
                <a:tc>
                  <a:txBody>
                    <a:bodyPr/>
                    <a:lstStyle/>
                    <a:p>
                      <a:endParaRPr lang="en-US" sz="1600"/>
                    </a:p>
                  </a:txBody>
                  <a:tcPr>
                    <a:solidFill>
                      <a:schemeClr val="accent1">
                        <a:lumMod val="40000"/>
                        <a:lumOff val="60000"/>
                      </a:schemeClr>
                    </a:solidFill>
                  </a:tcPr>
                </a:tc>
                <a:extLst>
                  <a:ext uri="{0D108BD9-81ED-4DB2-BD59-A6C34878D82A}">
                    <a16:rowId xmlns:a16="http://schemas.microsoft.com/office/drawing/2014/main" val="3449808934"/>
                  </a:ext>
                </a:extLst>
              </a:tr>
              <a:tr h="425544">
                <a:tc>
                  <a:txBody>
                    <a:bodyPr/>
                    <a:lstStyle/>
                    <a:p>
                      <a:r>
                        <a:rPr lang="es-ES" sz="1600" b="1" dirty="0"/>
                        <a:t>Spain </a:t>
                      </a:r>
                      <a:r>
                        <a:rPr lang="es-ES" sz="1600" b="1" dirty="0" err="1"/>
                        <a:t>NSs</a:t>
                      </a:r>
                      <a:endParaRPr lang="en-US" sz="1600" b="1" dirty="0"/>
                    </a:p>
                  </a:txBody>
                  <a:tcPr>
                    <a:solidFill>
                      <a:schemeClr val="accent1">
                        <a:lumMod val="40000"/>
                        <a:lumOff val="60000"/>
                      </a:schemeClr>
                    </a:solidFill>
                  </a:tcPr>
                </a:tc>
                <a:tc>
                  <a:txBody>
                    <a:bodyPr/>
                    <a:lstStyle/>
                    <a:p>
                      <a:r>
                        <a:rPr lang="en-US" sz="1600" dirty="0"/>
                        <a:t>X***</a:t>
                      </a:r>
                    </a:p>
                  </a:txBody>
                  <a:tcPr>
                    <a:solidFill>
                      <a:schemeClr val="accent1">
                        <a:lumMod val="40000"/>
                        <a:lumOff val="60000"/>
                      </a:schemeClr>
                    </a:solidFill>
                  </a:tcPr>
                </a:tc>
                <a:tc>
                  <a:txBody>
                    <a:bodyPr/>
                    <a:lstStyle/>
                    <a:p>
                      <a:endParaRPr lang="en-US" sz="1600" dirty="0"/>
                    </a:p>
                  </a:txBody>
                  <a:tcPr>
                    <a:solidFill>
                      <a:schemeClr val="accent1">
                        <a:lumMod val="40000"/>
                        <a:lumOff val="60000"/>
                      </a:schemeClr>
                    </a:solidFill>
                  </a:tcPr>
                </a:tc>
                <a:tc>
                  <a:txBody>
                    <a:bodyPr/>
                    <a:lstStyle/>
                    <a:p>
                      <a:r>
                        <a:rPr lang="en-US" sz="1600" dirty="0"/>
                        <a:t>X*</a:t>
                      </a:r>
                    </a:p>
                  </a:txBody>
                  <a:tcPr>
                    <a:solidFill>
                      <a:schemeClr val="accent1">
                        <a:lumMod val="40000"/>
                        <a:lumOff val="60000"/>
                      </a:schemeClr>
                    </a:solidFill>
                  </a:tcPr>
                </a:tc>
                <a:tc>
                  <a:txBody>
                    <a:bodyPr/>
                    <a:lstStyle/>
                    <a:p>
                      <a:endParaRPr lang="en-US" sz="1600" dirty="0"/>
                    </a:p>
                  </a:txBody>
                  <a:tcPr>
                    <a:solidFill>
                      <a:schemeClr val="accent1">
                        <a:lumMod val="40000"/>
                        <a:lumOff val="60000"/>
                      </a:schemeClr>
                    </a:solidFill>
                  </a:tcPr>
                </a:tc>
                <a:extLst>
                  <a:ext uri="{0D108BD9-81ED-4DB2-BD59-A6C34878D82A}">
                    <a16:rowId xmlns:a16="http://schemas.microsoft.com/office/drawing/2014/main" val="1981197462"/>
                  </a:ext>
                </a:extLst>
              </a:tr>
            </a:tbl>
          </a:graphicData>
        </a:graphic>
      </p:graphicFrame>
    </p:spTree>
    <p:extLst>
      <p:ext uri="{BB962C8B-B14F-4D97-AF65-F5344CB8AC3E}">
        <p14:creationId xmlns:p14="http://schemas.microsoft.com/office/powerpoint/2010/main" val="1612324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DC42-4BFD-4495-9356-8523B631CA86}"/>
              </a:ext>
            </a:extLst>
          </p:cNvPr>
          <p:cNvSpPr>
            <a:spLocks noGrp="1"/>
          </p:cNvSpPr>
          <p:nvPr>
            <p:ph type="title"/>
          </p:nvPr>
        </p:nvSpPr>
        <p:spPr>
          <a:xfrm>
            <a:off x="1100871" y="248844"/>
            <a:ext cx="7200900" cy="679361"/>
          </a:xfrm>
        </p:spPr>
        <p:txBody>
          <a:bodyPr>
            <a:noAutofit/>
          </a:bodyPr>
          <a:lstStyle/>
          <a:p>
            <a:r>
              <a:rPr lang="en-US" sz="3200" dirty="0"/>
              <a:t>Differences between native speaker groups: Time of action</a:t>
            </a:r>
          </a:p>
        </p:txBody>
      </p:sp>
      <p:graphicFrame>
        <p:nvGraphicFramePr>
          <p:cNvPr id="7" name="Content Placeholder 6">
            <a:extLst>
              <a:ext uri="{FF2B5EF4-FFF2-40B4-BE49-F238E27FC236}">
                <a16:creationId xmlns:a16="http://schemas.microsoft.com/office/drawing/2014/main" id="{EA252CB8-4BD1-48D9-B0F7-0857CACD2DB6}"/>
              </a:ext>
            </a:extLst>
          </p:cNvPr>
          <p:cNvGraphicFramePr>
            <a:graphicFrameLocks noGrp="1"/>
          </p:cNvGraphicFramePr>
          <p:nvPr>
            <p:ph idx="1"/>
            <p:extLst>
              <p:ext uri="{D42A27DB-BD31-4B8C-83A1-F6EECF244321}">
                <p14:modId xmlns:p14="http://schemas.microsoft.com/office/powerpoint/2010/main" val="428187997"/>
              </p:ext>
            </p:extLst>
          </p:nvPr>
        </p:nvGraphicFramePr>
        <p:xfrm>
          <a:off x="1028699" y="1361872"/>
          <a:ext cx="7706739" cy="509131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D14A658D-E5AC-4623-AA52-CD5C78766516}"/>
              </a:ext>
            </a:extLst>
          </p:cNvPr>
          <p:cNvSpPr>
            <a:spLocks noGrp="1"/>
          </p:cNvSpPr>
          <p:nvPr>
            <p:ph type="sldNum" sz="quarter" idx="12"/>
          </p:nvPr>
        </p:nvSpPr>
        <p:spPr/>
        <p:txBody>
          <a:bodyPr/>
          <a:lstStyle/>
          <a:p>
            <a:fld id="{CFE4BAC9-6D41-4691-9299-18EF07EF0177}" type="slidenum">
              <a:rPr lang="en-US" smtClean="0"/>
              <a:t>24</a:t>
            </a:fld>
            <a:endParaRPr lang="en-US"/>
          </a:p>
        </p:txBody>
      </p:sp>
    </p:spTree>
    <p:extLst>
      <p:ext uri="{BB962C8B-B14F-4D97-AF65-F5344CB8AC3E}">
        <p14:creationId xmlns:p14="http://schemas.microsoft.com/office/powerpoint/2010/main" val="2306979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DC42-4BFD-4495-9356-8523B631CA86}"/>
              </a:ext>
            </a:extLst>
          </p:cNvPr>
          <p:cNvSpPr>
            <a:spLocks noGrp="1"/>
          </p:cNvSpPr>
          <p:nvPr>
            <p:ph type="title"/>
          </p:nvPr>
        </p:nvSpPr>
        <p:spPr>
          <a:xfrm>
            <a:off x="1100871" y="346119"/>
            <a:ext cx="7200900" cy="679361"/>
          </a:xfrm>
        </p:spPr>
        <p:txBody>
          <a:bodyPr>
            <a:noAutofit/>
          </a:bodyPr>
          <a:lstStyle/>
          <a:p>
            <a:r>
              <a:rPr lang="en-US" sz="3600" dirty="0"/>
              <a:t>Chilean groups: Time of action</a:t>
            </a:r>
          </a:p>
        </p:txBody>
      </p:sp>
      <p:graphicFrame>
        <p:nvGraphicFramePr>
          <p:cNvPr id="7" name="Content Placeholder 6">
            <a:extLst>
              <a:ext uri="{FF2B5EF4-FFF2-40B4-BE49-F238E27FC236}">
                <a16:creationId xmlns:a16="http://schemas.microsoft.com/office/drawing/2014/main" id="{EA252CB8-4BD1-48D9-B0F7-0857CACD2DB6}"/>
              </a:ext>
            </a:extLst>
          </p:cNvPr>
          <p:cNvGraphicFramePr>
            <a:graphicFrameLocks noGrp="1"/>
          </p:cNvGraphicFramePr>
          <p:nvPr>
            <p:ph idx="1"/>
            <p:extLst>
              <p:ext uri="{D42A27DB-BD31-4B8C-83A1-F6EECF244321}">
                <p14:modId xmlns:p14="http://schemas.microsoft.com/office/powerpoint/2010/main" val="3731354084"/>
              </p:ext>
            </p:extLst>
          </p:nvPr>
        </p:nvGraphicFramePr>
        <p:xfrm>
          <a:off x="1028700" y="1025480"/>
          <a:ext cx="7726194" cy="542770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D14A658D-E5AC-4623-AA52-CD5C78766516}"/>
              </a:ext>
            </a:extLst>
          </p:cNvPr>
          <p:cNvSpPr>
            <a:spLocks noGrp="1"/>
          </p:cNvSpPr>
          <p:nvPr>
            <p:ph type="sldNum" sz="quarter" idx="12"/>
          </p:nvPr>
        </p:nvSpPr>
        <p:spPr/>
        <p:txBody>
          <a:bodyPr/>
          <a:lstStyle/>
          <a:p>
            <a:fld id="{CFE4BAC9-6D41-4691-9299-18EF07EF0177}" type="slidenum">
              <a:rPr lang="en-US" smtClean="0"/>
              <a:t>25</a:t>
            </a:fld>
            <a:endParaRPr lang="en-US"/>
          </a:p>
        </p:txBody>
      </p:sp>
    </p:spTree>
    <p:extLst>
      <p:ext uri="{BB962C8B-B14F-4D97-AF65-F5344CB8AC3E}">
        <p14:creationId xmlns:p14="http://schemas.microsoft.com/office/powerpoint/2010/main" val="4242398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DC42-4BFD-4495-9356-8523B631CA86}"/>
              </a:ext>
            </a:extLst>
          </p:cNvPr>
          <p:cNvSpPr>
            <a:spLocks noGrp="1"/>
          </p:cNvSpPr>
          <p:nvPr>
            <p:ph type="title"/>
          </p:nvPr>
        </p:nvSpPr>
        <p:spPr>
          <a:xfrm>
            <a:off x="1100871" y="346119"/>
            <a:ext cx="7200900" cy="679361"/>
          </a:xfrm>
        </p:spPr>
        <p:txBody>
          <a:bodyPr>
            <a:noAutofit/>
          </a:bodyPr>
          <a:lstStyle/>
          <a:p>
            <a:r>
              <a:rPr lang="en-US" sz="3600" dirty="0"/>
              <a:t>Spain groups: Time of action</a:t>
            </a:r>
          </a:p>
        </p:txBody>
      </p:sp>
      <p:graphicFrame>
        <p:nvGraphicFramePr>
          <p:cNvPr id="7" name="Content Placeholder 6">
            <a:extLst>
              <a:ext uri="{FF2B5EF4-FFF2-40B4-BE49-F238E27FC236}">
                <a16:creationId xmlns:a16="http://schemas.microsoft.com/office/drawing/2014/main" id="{EA252CB8-4BD1-48D9-B0F7-0857CACD2DB6}"/>
              </a:ext>
            </a:extLst>
          </p:cNvPr>
          <p:cNvGraphicFramePr>
            <a:graphicFrameLocks noGrp="1"/>
          </p:cNvGraphicFramePr>
          <p:nvPr>
            <p:ph idx="1"/>
            <p:extLst>
              <p:ext uri="{D42A27DB-BD31-4B8C-83A1-F6EECF244321}">
                <p14:modId xmlns:p14="http://schemas.microsoft.com/office/powerpoint/2010/main" val="1469690672"/>
              </p:ext>
            </p:extLst>
          </p:nvPr>
        </p:nvGraphicFramePr>
        <p:xfrm>
          <a:off x="1028700" y="1154243"/>
          <a:ext cx="7575654" cy="529914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D14A658D-E5AC-4623-AA52-CD5C78766516}"/>
              </a:ext>
            </a:extLst>
          </p:cNvPr>
          <p:cNvSpPr>
            <a:spLocks noGrp="1"/>
          </p:cNvSpPr>
          <p:nvPr>
            <p:ph type="sldNum" sz="quarter" idx="12"/>
          </p:nvPr>
        </p:nvSpPr>
        <p:spPr/>
        <p:txBody>
          <a:bodyPr/>
          <a:lstStyle/>
          <a:p>
            <a:fld id="{CFE4BAC9-6D41-4691-9299-18EF07EF0177}" type="slidenum">
              <a:rPr lang="en-US" smtClean="0"/>
              <a:t>26</a:t>
            </a:fld>
            <a:endParaRPr lang="en-US"/>
          </a:p>
        </p:txBody>
      </p:sp>
    </p:spTree>
    <p:extLst>
      <p:ext uri="{BB962C8B-B14F-4D97-AF65-F5344CB8AC3E}">
        <p14:creationId xmlns:p14="http://schemas.microsoft.com/office/powerpoint/2010/main" val="4257107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DC42-4BFD-4495-9356-8523B631CA86}"/>
              </a:ext>
            </a:extLst>
          </p:cNvPr>
          <p:cNvSpPr>
            <a:spLocks noGrp="1"/>
          </p:cNvSpPr>
          <p:nvPr>
            <p:ph type="title"/>
          </p:nvPr>
        </p:nvSpPr>
        <p:spPr>
          <a:xfrm>
            <a:off x="1100871" y="346119"/>
            <a:ext cx="7200900" cy="679361"/>
          </a:xfrm>
        </p:spPr>
        <p:txBody>
          <a:bodyPr>
            <a:noAutofit/>
          </a:bodyPr>
          <a:lstStyle/>
          <a:p>
            <a:r>
              <a:rPr lang="en-US" sz="3600" dirty="0"/>
              <a:t>AH groups: Time of action</a:t>
            </a:r>
          </a:p>
        </p:txBody>
      </p:sp>
      <p:graphicFrame>
        <p:nvGraphicFramePr>
          <p:cNvPr id="7" name="Content Placeholder 6">
            <a:extLst>
              <a:ext uri="{FF2B5EF4-FFF2-40B4-BE49-F238E27FC236}">
                <a16:creationId xmlns:a16="http://schemas.microsoft.com/office/drawing/2014/main" id="{EA252CB8-4BD1-48D9-B0F7-0857CACD2DB6}"/>
              </a:ext>
            </a:extLst>
          </p:cNvPr>
          <p:cNvGraphicFramePr>
            <a:graphicFrameLocks noGrp="1"/>
          </p:cNvGraphicFramePr>
          <p:nvPr>
            <p:ph idx="1"/>
            <p:extLst>
              <p:ext uri="{D42A27DB-BD31-4B8C-83A1-F6EECF244321}">
                <p14:modId xmlns:p14="http://schemas.microsoft.com/office/powerpoint/2010/main" val="1837729329"/>
              </p:ext>
            </p:extLst>
          </p:nvPr>
        </p:nvGraphicFramePr>
        <p:xfrm>
          <a:off x="1028700" y="1154243"/>
          <a:ext cx="7575654" cy="529914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D14A658D-E5AC-4623-AA52-CD5C78766516}"/>
              </a:ext>
            </a:extLst>
          </p:cNvPr>
          <p:cNvSpPr>
            <a:spLocks noGrp="1"/>
          </p:cNvSpPr>
          <p:nvPr>
            <p:ph type="sldNum" sz="quarter" idx="12"/>
          </p:nvPr>
        </p:nvSpPr>
        <p:spPr/>
        <p:txBody>
          <a:bodyPr/>
          <a:lstStyle/>
          <a:p>
            <a:fld id="{CFE4BAC9-6D41-4691-9299-18EF07EF0177}" type="slidenum">
              <a:rPr lang="en-US" smtClean="0"/>
              <a:t>27</a:t>
            </a:fld>
            <a:endParaRPr lang="en-US"/>
          </a:p>
        </p:txBody>
      </p:sp>
    </p:spTree>
    <p:extLst>
      <p:ext uri="{BB962C8B-B14F-4D97-AF65-F5344CB8AC3E}">
        <p14:creationId xmlns:p14="http://schemas.microsoft.com/office/powerpoint/2010/main" val="1780935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297C-AFE0-41ED-8312-EC0ABEBB0CAB}"/>
              </a:ext>
            </a:extLst>
          </p:cNvPr>
          <p:cNvSpPr>
            <a:spLocks noGrp="1"/>
          </p:cNvSpPr>
          <p:nvPr>
            <p:ph type="title"/>
          </p:nvPr>
        </p:nvSpPr>
        <p:spPr>
          <a:xfrm>
            <a:off x="1028700" y="266075"/>
            <a:ext cx="7200900" cy="873177"/>
          </a:xfrm>
        </p:spPr>
        <p:txBody>
          <a:bodyPr>
            <a:noAutofit/>
          </a:bodyPr>
          <a:lstStyle/>
          <a:p>
            <a:r>
              <a:rPr lang="en-US" sz="3200" dirty="0"/>
              <a:t>Differences between native speaker groups: Sequence</a:t>
            </a:r>
          </a:p>
        </p:txBody>
      </p:sp>
      <p:sp>
        <p:nvSpPr>
          <p:cNvPr id="4" name="Slide Number Placeholder 3">
            <a:extLst>
              <a:ext uri="{FF2B5EF4-FFF2-40B4-BE49-F238E27FC236}">
                <a16:creationId xmlns:a16="http://schemas.microsoft.com/office/drawing/2014/main" id="{B3AD7AFA-1B56-4D95-9611-966B7972F698}"/>
              </a:ext>
            </a:extLst>
          </p:cNvPr>
          <p:cNvSpPr>
            <a:spLocks noGrp="1"/>
          </p:cNvSpPr>
          <p:nvPr>
            <p:ph type="sldNum" sz="quarter" idx="12"/>
          </p:nvPr>
        </p:nvSpPr>
        <p:spPr/>
        <p:txBody>
          <a:bodyPr/>
          <a:lstStyle/>
          <a:p>
            <a:fld id="{CFE4BAC9-6D41-4691-9299-18EF07EF0177}" type="slidenum">
              <a:rPr lang="en-US" smtClean="0"/>
              <a:t>28</a:t>
            </a:fld>
            <a:endParaRPr lang="en-US"/>
          </a:p>
        </p:txBody>
      </p:sp>
      <p:graphicFrame>
        <p:nvGraphicFramePr>
          <p:cNvPr id="5" name="Content Placeholder 6">
            <a:extLst>
              <a:ext uri="{FF2B5EF4-FFF2-40B4-BE49-F238E27FC236}">
                <a16:creationId xmlns:a16="http://schemas.microsoft.com/office/drawing/2014/main" id="{6E7F0B89-F3C9-426A-9E5C-B0F9F0CDC282}"/>
              </a:ext>
            </a:extLst>
          </p:cNvPr>
          <p:cNvGraphicFramePr>
            <a:graphicFrameLocks/>
          </p:cNvGraphicFramePr>
          <p:nvPr>
            <p:extLst>
              <p:ext uri="{D42A27DB-BD31-4B8C-83A1-F6EECF244321}">
                <p14:modId xmlns:p14="http://schemas.microsoft.com/office/powerpoint/2010/main" val="2557068791"/>
              </p:ext>
            </p:extLst>
          </p:nvPr>
        </p:nvGraphicFramePr>
        <p:xfrm>
          <a:off x="1178599" y="1303506"/>
          <a:ext cx="7595749" cy="51496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4319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297C-AFE0-41ED-8312-EC0ABEBB0CAB}"/>
              </a:ext>
            </a:extLst>
          </p:cNvPr>
          <p:cNvSpPr>
            <a:spLocks noGrp="1"/>
          </p:cNvSpPr>
          <p:nvPr>
            <p:ph type="title"/>
          </p:nvPr>
        </p:nvSpPr>
        <p:spPr>
          <a:xfrm>
            <a:off x="1028700" y="266075"/>
            <a:ext cx="7200900" cy="873177"/>
          </a:xfrm>
        </p:spPr>
        <p:txBody>
          <a:bodyPr>
            <a:noAutofit/>
          </a:bodyPr>
          <a:lstStyle/>
          <a:p>
            <a:r>
              <a:rPr lang="en-US" sz="3200" dirty="0"/>
              <a:t>Chilean groups: Sequence</a:t>
            </a:r>
          </a:p>
        </p:txBody>
      </p:sp>
      <p:sp>
        <p:nvSpPr>
          <p:cNvPr id="4" name="Slide Number Placeholder 3">
            <a:extLst>
              <a:ext uri="{FF2B5EF4-FFF2-40B4-BE49-F238E27FC236}">
                <a16:creationId xmlns:a16="http://schemas.microsoft.com/office/drawing/2014/main" id="{B3AD7AFA-1B56-4D95-9611-966B7972F698}"/>
              </a:ext>
            </a:extLst>
          </p:cNvPr>
          <p:cNvSpPr>
            <a:spLocks noGrp="1"/>
          </p:cNvSpPr>
          <p:nvPr>
            <p:ph type="sldNum" sz="quarter" idx="12"/>
          </p:nvPr>
        </p:nvSpPr>
        <p:spPr/>
        <p:txBody>
          <a:bodyPr/>
          <a:lstStyle/>
          <a:p>
            <a:fld id="{CFE4BAC9-6D41-4691-9299-18EF07EF0177}" type="slidenum">
              <a:rPr lang="en-US" smtClean="0"/>
              <a:t>29</a:t>
            </a:fld>
            <a:endParaRPr lang="en-US"/>
          </a:p>
        </p:txBody>
      </p:sp>
      <p:graphicFrame>
        <p:nvGraphicFramePr>
          <p:cNvPr id="5" name="Content Placeholder 6">
            <a:extLst>
              <a:ext uri="{FF2B5EF4-FFF2-40B4-BE49-F238E27FC236}">
                <a16:creationId xmlns:a16="http://schemas.microsoft.com/office/drawing/2014/main" id="{6E7F0B89-F3C9-426A-9E5C-B0F9F0CDC282}"/>
              </a:ext>
            </a:extLst>
          </p:cNvPr>
          <p:cNvGraphicFramePr>
            <a:graphicFrameLocks/>
          </p:cNvGraphicFramePr>
          <p:nvPr>
            <p:extLst>
              <p:ext uri="{D42A27DB-BD31-4B8C-83A1-F6EECF244321}">
                <p14:modId xmlns:p14="http://schemas.microsoft.com/office/powerpoint/2010/main" val="1144904202"/>
              </p:ext>
            </p:extLst>
          </p:nvPr>
        </p:nvGraphicFramePr>
        <p:xfrm>
          <a:off x="1178600" y="1139252"/>
          <a:ext cx="7200900" cy="53139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709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343" y="114301"/>
            <a:ext cx="7200900" cy="811151"/>
          </a:xfrm>
        </p:spPr>
        <p:txBody>
          <a:bodyPr>
            <a:normAutofit/>
          </a:bodyPr>
          <a:lstStyle/>
          <a:p>
            <a:r>
              <a:rPr lang="en-US" dirty="0"/>
              <a:t>The Spanish PP</a:t>
            </a:r>
            <a:endParaRPr lang="fr-FR" dirty="0"/>
          </a:p>
        </p:txBody>
      </p:sp>
      <p:sp>
        <p:nvSpPr>
          <p:cNvPr id="3" name="Content Placeholder 2"/>
          <p:cNvSpPr>
            <a:spLocks noGrp="1"/>
          </p:cNvSpPr>
          <p:nvPr>
            <p:ph idx="1"/>
          </p:nvPr>
        </p:nvSpPr>
        <p:spPr>
          <a:xfrm>
            <a:off x="900112" y="925451"/>
            <a:ext cx="7345363" cy="4896041"/>
          </a:xfrm>
        </p:spPr>
        <p:txBody>
          <a:bodyPr>
            <a:normAutofit fontScale="92500"/>
          </a:bodyPr>
          <a:lstStyle/>
          <a:p>
            <a:r>
              <a:rPr lang="en-US" sz="2400" dirty="0"/>
              <a:t>Perfect forms in Romance are in a process of grammaticalization</a:t>
            </a:r>
          </a:p>
          <a:p>
            <a:pPr lvl="1"/>
            <a:r>
              <a:rPr lang="en-US" sz="2400" dirty="0">
                <a:sym typeface="Wingdings" panose="05000000000000000000" pitchFamily="2" charset="2"/>
              </a:rPr>
              <a:t>Perfect  perfective</a:t>
            </a:r>
          </a:p>
          <a:p>
            <a:pPr lvl="1"/>
            <a:r>
              <a:rPr lang="en-US" sz="2400" dirty="0">
                <a:sym typeface="Wingdings" panose="05000000000000000000" pitchFamily="2" charset="2"/>
              </a:rPr>
              <a:t>Can result in language and dialect differentiation</a:t>
            </a:r>
          </a:p>
          <a:p>
            <a:pPr lvl="2"/>
            <a:r>
              <a:rPr lang="en-US" sz="2000" dirty="0">
                <a:sym typeface="Wingdings" panose="05000000000000000000" pitchFamily="2" charset="2"/>
              </a:rPr>
              <a:t>Loss of preterit in spoken French</a:t>
            </a:r>
          </a:p>
          <a:p>
            <a:pPr lvl="2"/>
            <a:r>
              <a:rPr lang="en-US" sz="2000" dirty="0">
                <a:sym typeface="Wingdings" panose="05000000000000000000" pitchFamily="2" charset="2"/>
              </a:rPr>
              <a:t>PP in Peninsular Spanish</a:t>
            </a:r>
          </a:p>
          <a:p>
            <a:pPr lvl="3"/>
            <a:r>
              <a:rPr lang="en-US" sz="2000" dirty="0">
                <a:sym typeface="Wingdings" panose="05000000000000000000" pitchFamily="2" charset="2"/>
              </a:rPr>
              <a:t>Default past form</a:t>
            </a:r>
          </a:p>
          <a:p>
            <a:pPr lvl="3"/>
            <a:r>
              <a:rPr lang="en-US" sz="2000" dirty="0">
                <a:sym typeface="Wingdings" panose="05000000000000000000" pitchFamily="2" charset="2"/>
              </a:rPr>
              <a:t>Hot news perfective</a:t>
            </a:r>
          </a:p>
          <a:p>
            <a:pPr lvl="3"/>
            <a:r>
              <a:rPr lang="en-US" sz="2000" dirty="0" err="1">
                <a:sym typeface="Wingdings" panose="05000000000000000000" pitchFamily="2" charset="2"/>
              </a:rPr>
              <a:t>Hodiernal</a:t>
            </a:r>
            <a:r>
              <a:rPr lang="en-US" sz="2000" dirty="0">
                <a:sym typeface="Wingdings" panose="05000000000000000000" pitchFamily="2" charset="2"/>
              </a:rPr>
              <a:t> perfective</a:t>
            </a:r>
          </a:p>
          <a:p>
            <a:pPr lvl="3"/>
            <a:r>
              <a:rPr lang="en-US" sz="2000" dirty="0">
                <a:sym typeface="Wingdings" panose="05000000000000000000" pitchFamily="2" charset="2"/>
              </a:rPr>
              <a:t>Even has extended to some pre-</a:t>
            </a:r>
            <a:r>
              <a:rPr lang="en-US" sz="2000" dirty="0" err="1">
                <a:sym typeface="Wingdings" panose="05000000000000000000" pitchFamily="2" charset="2"/>
              </a:rPr>
              <a:t>hodiernal</a:t>
            </a:r>
            <a:r>
              <a:rPr lang="en-US" sz="2000" dirty="0">
                <a:sym typeface="Wingdings" panose="05000000000000000000" pitchFamily="2" charset="2"/>
              </a:rPr>
              <a:t> contexts</a:t>
            </a:r>
          </a:p>
          <a:p>
            <a:pPr lvl="2"/>
            <a:r>
              <a:rPr lang="en-US" sz="2000" dirty="0">
                <a:sym typeface="Wingdings" panose="05000000000000000000" pitchFamily="2" charset="2"/>
              </a:rPr>
              <a:t>PP in Latin America Spanish</a:t>
            </a:r>
          </a:p>
          <a:p>
            <a:pPr lvl="3"/>
            <a:r>
              <a:rPr lang="en-US" sz="2000" dirty="0">
                <a:sym typeface="Wingdings" panose="05000000000000000000" pitchFamily="2" charset="2"/>
              </a:rPr>
              <a:t>Ongoing past event</a:t>
            </a:r>
          </a:p>
          <a:p>
            <a:pPr lvl="3"/>
            <a:r>
              <a:rPr lang="en-US" sz="2000" dirty="0">
                <a:sym typeface="Wingdings" panose="05000000000000000000" pitchFamily="2" charset="2"/>
              </a:rPr>
              <a:t>Specialized uses</a:t>
            </a:r>
          </a:p>
          <a:p>
            <a:pPr lvl="3"/>
            <a:endParaRPr lang="en-US" sz="2000" dirty="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t>3</a:t>
            </a:fld>
            <a:endParaRPr lang="en-US"/>
          </a:p>
        </p:txBody>
      </p:sp>
      <p:sp>
        <p:nvSpPr>
          <p:cNvPr id="5" name="TextBox 4"/>
          <p:cNvSpPr txBox="1"/>
          <p:nvPr/>
        </p:nvSpPr>
        <p:spPr>
          <a:xfrm>
            <a:off x="900112" y="5821493"/>
            <a:ext cx="7481887" cy="830997"/>
          </a:xfrm>
          <a:prstGeom prst="rect">
            <a:avLst/>
          </a:prstGeom>
          <a:noFill/>
        </p:spPr>
        <p:txBody>
          <a:bodyPr wrap="square" rtlCol="0">
            <a:spAutoFit/>
          </a:bodyPr>
          <a:lstStyle/>
          <a:p>
            <a:r>
              <a:rPr lang="en-US" sz="1600" dirty="0"/>
              <a:t>Bybee et al., 1994; Brugger, 2001; </a:t>
            </a:r>
            <a:r>
              <a:rPr lang="en-US" sz="1600" dirty="0" err="1"/>
              <a:t>Comrie</a:t>
            </a:r>
            <a:r>
              <a:rPr lang="en-US" sz="1600" dirty="0"/>
              <a:t>, 1976; Holmes &amp; </a:t>
            </a:r>
            <a:r>
              <a:rPr lang="en-US" sz="1600" dirty="0" err="1"/>
              <a:t>Balukas</a:t>
            </a:r>
            <a:r>
              <a:rPr lang="en-US" sz="1600" dirty="0"/>
              <a:t>, 2011; Howe, 2006, 2013; Howe &amp; </a:t>
            </a:r>
            <a:r>
              <a:rPr lang="en-US" sz="1600" dirty="0" err="1"/>
              <a:t>Schwenter</a:t>
            </a:r>
            <a:r>
              <a:rPr lang="en-US" sz="1600" dirty="0"/>
              <a:t>, 2003, 2008; </a:t>
            </a:r>
            <a:r>
              <a:rPr lang="en-US" sz="1600" dirty="0" err="1"/>
              <a:t>Schwenter</a:t>
            </a:r>
            <a:r>
              <a:rPr lang="en-US" sz="1600" dirty="0"/>
              <a:t> 1994a, 1994b; </a:t>
            </a:r>
            <a:r>
              <a:rPr lang="en-US" sz="1600" dirty="0" err="1"/>
              <a:t>Schwenter</a:t>
            </a:r>
            <a:r>
              <a:rPr lang="en-US" sz="1600" dirty="0"/>
              <a:t> &amp; Torres </a:t>
            </a:r>
            <a:r>
              <a:rPr lang="en-US" sz="1600" dirty="0" err="1"/>
              <a:t>Cacoullos</a:t>
            </a:r>
            <a:r>
              <a:rPr lang="en-US" sz="1600" dirty="0"/>
              <a:t>, 2008; Serrano, 1994</a:t>
            </a:r>
          </a:p>
        </p:txBody>
      </p:sp>
    </p:spTree>
    <p:extLst>
      <p:ext uri="{BB962C8B-B14F-4D97-AF65-F5344CB8AC3E}">
        <p14:creationId xmlns:p14="http://schemas.microsoft.com/office/powerpoint/2010/main" val="306068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297C-AFE0-41ED-8312-EC0ABEBB0CAB}"/>
              </a:ext>
            </a:extLst>
          </p:cNvPr>
          <p:cNvSpPr>
            <a:spLocks noGrp="1"/>
          </p:cNvSpPr>
          <p:nvPr>
            <p:ph type="title"/>
          </p:nvPr>
        </p:nvSpPr>
        <p:spPr>
          <a:xfrm>
            <a:off x="1028700" y="266075"/>
            <a:ext cx="7200900" cy="873177"/>
          </a:xfrm>
        </p:spPr>
        <p:txBody>
          <a:bodyPr>
            <a:noAutofit/>
          </a:bodyPr>
          <a:lstStyle/>
          <a:p>
            <a:r>
              <a:rPr lang="en-US" sz="3200" dirty="0"/>
              <a:t>Spain groups: Sequence</a:t>
            </a:r>
          </a:p>
        </p:txBody>
      </p:sp>
      <p:sp>
        <p:nvSpPr>
          <p:cNvPr id="4" name="Slide Number Placeholder 3">
            <a:extLst>
              <a:ext uri="{FF2B5EF4-FFF2-40B4-BE49-F238E27FC236}">
                <a16:creationId xmlns:a16="http://schemas.microsoft.com/office/drawing/2014/main" id="{B3AD7AFA-1B56-4D95-9611-966B7972F698}"/>
              </a:ext>
            </a:extLst>
          </p:cNvPr>
          <p:cNvSpPr>
            <a:spLocks noGrp="1"/>
          </p:cNvSpPr>
          <p:nvPr>
            <p:ph type="sldNum" sz="quarter" idx="12"/>
          </p:nvPr>
        </p:nvSpPr>
        <p:spPr/>
        <p:txBody>
          <a:bodyPr/>
          <a:lstStyle/>
          <a:p>
            <a:fld id="{CFE4BAC9-6D41-4691-9299-18EF07EF0177}" type="slidenum">
              <a:rPr lang="en-US" smtClean="0"/>
              <a:t>30</a:t>
            </a:fld>
            <a:endParaRPr lang="en-US"/>
          </a:p>
        </p:txBody>
      </p:sp>
      <p:graphicFrame>
        <p:nvGraphicFramePr>
          <p:cNvPr id="5" name="Content Placeholder 6">
            <a:extLst>
              <a:ext uri="{FF2B5EF4-FFF2-40B4-BE49-F238E27FC236}">
                <a16:creationId xmlns:a16="http://schemas.microsoft.com/office/drawing/2014/main" id="{6E7F0B89-F3C9-426A-9E5C-B0F9F0CDC282}"/>
              </a:ext>
            </a:extLst>
          </p:cNvPr>
          <p:cNvGraphicFramePr>
            <a:graphicFrameLocks/>
          </p:cNvGraphicFramePr>
          <p:nvPr>
            <p:extLst>
              <p:ext uri="{D42A27DB-BD31-4B8C-83A1-F6EECF244321}">
                <p14:modId xmlns:p14="http://schemas.microsoft.com/office/powerpoint/2010/main" val="2395930469"/>
              </p:ext>
            </p:extLst>
          </p:nvPr>
        </p:nvGraphicFramePr>
        <p:xfrm>
          <a:off x="1178600" y="933855"/>
          <a:ext cx="7634660" cy="55193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2059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DC42-4BFD-4495-9356-8523B631CA86}"/>
              </a:ext>
            </a:extLst>
          </p:cNvPr>
          <p:cNvSpPr>
            <a:spLocks noGrp="1"/>
          </p:cNvSpPr>
          <p:nvPr>
            <p:ph type="title"/>
          </p:nvPr>
        </p:nvSpPr>
        <p:spPr>
          <a:xfrm>
            <a:off x="1100871" y="346119"/>
            <a:ext cx="7200900" cy="679361"/>
          </a:xfrm>
        </p:spPr>
        <p:txBody>
          <a:bodyPr>
            <a:noAutofit/>
          </a:bodyPr>
          <a:lstStyle/>
          <a:p>
            <a:r>
              <a:rPr lang="en-US" sz="3600" dirty="0"/>
              <a:t>AH groups: Sequence</a:t>
            </a:r>
          </a:p>
        </p:txBody>
      </p:sp>
      <p:graphicFrame>
        <p:nvGraphicFramePr>
          <p:cNvPr id="7" name="Content Placeholder 6">
            <a:extLst>
              <a:ext uri="{FF2B5EF4-FFF2-40B4-BE49-F238E27FC236}">
                <a16:creationId xmlns:a16="http://schemas.microsoft.com/office/drawing/2014/main" id="{EA252CB8-4BD1-48D9-B0F7-0857CACD2DB6}"/>
              </a:ext>
            </a:extLst>
          </p:cNvPr>
          <p:cNvGraphicFramePr>
            <a:graphicFrameLocks noGrp="1"/>
          </p:cNvGraphicFramePr>
          <p:nvPr>
            <p:ph idx="1"/>
            <p:extLst>
              <p:ext uri="{D42A27DB-BD31-4B8C-83A1-F6EECF244321}">
                <p14:modId xmlns:p14="http://schemas.microsoft.com/office/powerpoint/2010/main" val="3538942171"/>
              </p:ext>
            </p:extLst>
          </p:nvPr>
        </p:nvGraphicFramePr>
        <p:xfrm>
          <a:off x="1028700" y="1154243"/>
          <a:ext cx="7575654" cy="529914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D14A658D-E5AC-4623-AA52-CD5C78766516}"/>
              </a:ext>
            </a:extLst>
          </p:cNvPr>
          <p:cNvSpPr>
            <a:spLocks noGrp="1"/>
          </p:cNvSpPr>
          <p:nvPr>
            <p:ph type="sldNum" sz="quarter" idx="12"/>
          </p:nvPr>
        </p:nvSpPr>
        <p:spPr/>
        <p:txBody>
          <a:bodyPr/>
          <a:lstStyle/>
          <a:p>
            <a:fld id="{CFE4BAC9-6D41-4691-9299-18EF07EF0177}" type="slidenum">
              <a:rPr lang="en-US" smtClean="0"/>
              <a:t>31</a:t>
            </a:fld>
            <a:endParaRPr lang="en-US"/>
          </a:p>
        </p:txBody>
      </p:sp>
    </p:spTree>
    <p:extLst>
      <p:ext uri="{BB962C8B-B14F-4D97-AF65-F5344CB8AC3E}">
        <p14:creationId xmlns:p14="http://schemas.microsoft.com/office/powerpoint/2010/main" val="2098851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Discussion</a:t>
            </a:r>
          </a:p>
        </p:txBody>
      </p:sp>
      <p:sp>
        <p:nvSpPr>
          <p:cNvPr id="9" name="Text Placeholder 8"/>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32</a:t>
            </a:fld>
            <a:endParaRPr lang="en-US"/>
          </a:p>
        </p:txBody>
      </p:sp>
    </p:spTree>
    <p:extLst>
      <p:ext uri="{BB962C8B-B14F-4D97-AF65-F5344CB8AC3E}">
        <p14:creationId xmlns:p14="http://schemas.microsoft.com/office/powerpoint/2010/main" val="10932667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Results</a:t>
            </a:r>
          </a:p>
        </p:txBody>
      </p:sp>
      <p:sp>
        <p:nvSpPr>
          <p:cNvPr id="3" name="Content Placeholder 2"/>
          <p:cNvSpPr>
            <a:spLocks noGrp="1"/>
          </p:cNvSpPr>
          <p:nvPr>
            <p:ph idx="1"/>
          </p:nvPr>
        </p:nvSpPr>
        <p:spPr>
          <a:xfrm>
            <a:off x="492861" y="1838910"/>
            <a:ext cx="8264905" cy="4517439"/>
          </a:xfrm>
        </p:spPr>
        <p:txBody>
          <a:bodyPr>
            <a:normAutofit/>
          </a:bodyPr>
          <a:lstStyle/>
          <a:p>
            <a:r>
              <a:rPr lang="en-US" dirty="0"/>
              <a:t>Do learners who are exposed to different regional varieties of Spanish exhibit different variable perfective marking patterns? </a:t>
            </a:r>
          </a:p>
          <a:p>
            <a:pPr lvl="1"/>
            <a:r>
              <a:rPr lang="en-US" dirty="0"/>
              <a:t>Learner groups were already different before SA</a:t>
            </a:r>
          </a:p>
          <a:p>
            <a:pPr lvl="2"/>
            <a:r>
              <a:rPr lang="en-US" dirty="0"/>
              <a:t>Sequence was significant for the Spain learners, but not the Chile learners</a:t>
            </a:r>
          </a:p>
          <a:p>
            <a:pPr lvl="3"/>
            <a:r>
              <a:rPr lang="en-US" dirty="0"/>
              <a:t>However, the Chile learners’ distribution of PP was similar to the Spain learners. </a:t>
            </a:r>
          </a:p>
          <a:p>
            <a:pPr lvl="1"/>
            <a:r>
              <a:rPr lang="en-US" dirty="0"/>
              <a:t>Nevertheless, learners developed similarly</a:t>
            </a:r>
          </a:p>
          <a:p>
            <a:pPr lvl="2"/>
            <a:r>
              <a:rPr lang="en-US" dirty="0"/>
              <a:t>The effect of sequence became significant (Chile) or increased in effect (Spain) over the course of study abroad. </a:t>
            </a:r>
          </a:p>
          <a:p>
            <a:endParaRPr lang="en-US" dirty="0"/>
          </a:p>
          <a:p>
            <a:endParaRPr lang="en-US" dirty="0"/>
          </a:p>
        </p:txBody>
      </p:sp>
      <p:sp>
        <p:nvSpPr>
          <p:cNvPr id="4" name="Slide Number Placeholder 3"/>
          <p:cNvSpPr>
            <a:spLocks noGrp="1"/>
          </p:cNvSpPr>
          <p:nvPr>
            <p:ph type="sldNum" sz="quarter" idx="12"/>
          </p:nvPr>
        </p:nvSpPr>
        <p:spPr/>
        <p:txBody>
          <a:bodyPr/>
          <a:lstStyle/>
          <a:p>
            <a:fld id="{CFE4BAC9-6D41-4691-9299-18EF07EF0177}" type="slidenum">
              <a:rPr lang="en-US" smtClean="0"/>
              <a:t>33</a:t>
            </a:fld>
            <a:endParaRPr lang="en-US"/>
          </a:p>
        </p:txBody>
      </p:sp>
      <p:graphicFrame>
        <p:nvGraphicFramePr>
          <p:cNvPr id="5" name="Table 4">
            <a:extLst>
              <a:ext uri="{FF2B5EF4-FFF2-40B4-BE49-F238E27FC236}">
                <a16:creationId xmlns:a16="http://schemas.microsoft.com/office/drawing/2014/main" id="{E09CDF8D-0F52-442B-8A0C-61D55C3DC4AC}"/>
              </a:ext>
            </a:extLst>
          </p:cNvPr>
          <p:cNvGraphicFramePr>
            <a:graphicFrameLocks noGrp="1"/>
          </p:cNvGraphicFramePr>
          <p:nvPr>
            <p:extLst>
              <p:ext uri="{D42A27DB-BD31-4B8C-83A1-F6EECF244321}">
                <p14:modId xmlns:p14="http://schemas.microsoft.com/office/powerpoint/2010/main" val="3371118476"/>
              </p:ext>
            </p:extLst>
          </p:nvPr>
        </p:nvGraphicFramePr>
        <p:xfrm>
          <a:off x="1790136" y="3569309"/>
          <a:ext cx="6511635" cy="2357120"/>
        </p:xfrm>
        <a:graphic>
          <a:graphicData uri="http://schemas.openxmlformats.org/drawingml/2006/table">
            <a:tbl>
              <a:tblPr firstRow="1" bandRow="1">
                <a:tableStyleId>{5C22544A-7EE6-4342-B048-85BDC9FD1C3A}</a:tableStyleId>
              </a:tblPr>
              <a:tblGrid>
                <a:gridCol w="1302327">
                  <a:extLst>
                    <a:ext uri="{9D8B030D-6E8A-4147-A177-3AD203B41FA5}">
                      <a16:colId xmlns:a16="http://schemas.microsoft.com/office/drawing/2014/main" val="3754103727"/>
                    </a:ext>
                  </a:extLst>
                </a:gridCol>
                <a:gridCol w="1302327">
                  <a:extLst>
                    <a:ext uri="{9D8B030D-6E8A-4147-A177-3AD203B41FA5}">
                      <a16:colId xmlns:a16="http://schemas.microsoft.com/office/drawing/2014/main" val="81476797"/>
                    </a:ext>
                  </a:extLst>
                </a:gridCol>
                <a:gridCol w="1302327">
                  <a:extLst>
                    <a:ext uri="{9D8B030D-6E8A-4147-A177-3AD203B41FA5}">
                      <a16:colId xmlns:a16="http://schemas.microsoft.com/office/drawing/2014/main" val="258646746"/>
                    </a:ext>
                  </a:extLst>
                </a:gridCol>
                <a:gridCol w="1302327">
                  <a:extLst>
                    <a:ext uri="{9D8B030D-6E8A-4147-A177-3AD203B41FA5}">
                      <a16:colId xmlns:a16="http://schemas.microsoft.com/office/drawing/2014/main" val="3270323520"/>
                    </a:ext>
                  </a:extLst>
                </a:gridCol>
                <a:gridCol w="1302327">
                  <a:extLst>
                    <a:ext uri="{9D8B030D-6E8A-4147-A177-3AD203B41FA5}">
                      <a16:colId xmlns:a16="http://schemas.microsoft.com/office/drawing/2014/main" val="888910901"/>
                    </a:ext>
                  </a:extLst>
                </a:gridCol>
              </a:tblGrid>
              <a:tr h="370840">
                <a:tc>
                  <a:txBody>
                    <a:bodyPr/>
                    <a:lstStyle/>
                    <a:p>
                      <a:r>
                        <a:rPr lang="en-US" dirty="0"/>
                        <a:t>Learner group</a:t>
                      </a:r>
                    </a:p>
                  </a:txBody>
                  <a:tcPr/>
                </a:tc>
                <a:tc gridSpan="2">
                  <a:txBody>
                    <a:bodyPr/>
                    <a:lstStyle/>
                    <a:p>
                      <a:pPr algn="ctr"/>
                      <a:r>
                        <a:rPr lang="en-US" dirty="0"/>
                        <a:t>Time of Action</a:t>
                      </a:r>
                    </a:p>
                  </a:txBody>
                  <a:tcPr/>
                </a:tc>
                <a:tc hMerge="1">
                  <a:txBody>
                    <a:bodyPr/>
                    <a:lstStyle/>
                    <a:p>
                      <a:endParaRPr lang="en-US" dirty="0"/>
                    </a:p>
                  </a:txBody>
                  <a:tcPr/>
                </a:tc>
                <a:tc gridSpan="2">
                  <a:txBody>
                    <a:bodyPr/>
                    <a:lstStyle/>
                    <a:p>
                      <a:pPr algn="ctr"/>
                      <a:r>
                        <a:rPr lang="en-US" dirty="0"/>
                        <a:t>Sequence</a:t>
                      </a:r>
                    </a:p>
                  </a:txBody>
                  <a:tcPr/>
                </a:tc>
                <a:tc hMerge="1">
                  <a:txBody>
                    <a:bodyPr/>
                    <a:lstStyle/>
                    <a:p>
                      <a:endParaRPr lang="en-US" dirty="0"/>
                    </a:p>
                  </a:txBody>
                  <a:tcPr/>
                </a:tc>
                <a:extLst>
                  <a:ext uri="{0D108BD9-81ED-4DB2-BD59-A6C34878D82A}">
                    <a16:rowId xmlns:a16="http://schemas.microsoft.com/office/drawing/2014/main" val="3124655868"/>
                  </a:ext>
                </a:extLst>
              </a:tr>
              <a:tr h="370840">
                <a:tc>
                  <a:txBody>
                    <a:bodyPr/>
                    <a:lstStyle/>
                    <a:p>
                      <a:endParaRPr lang="en-US" dirty="0"/>
                    </a:p>
                  </a:txBody>
                  <a:tcPr/>
                </a:tc>
                <a:tc>
                  <a:txBody>
                    <a:bodyPr/>
                    <a:lstStyle/>
                    <a:p>
                      <a:r>
                        <a:rPr lang="en-US" dirty="0"/>
                        <a:t>Today</a:t>
                      </a:r>
                    </a:p>
                  </a:txBody>
                  <a:tcPr/>
                </a:tc>
                <a:tc>
                  <a:txBody>
                    <a:bodyPr/>
                    <a:lstStyle/>
                    <a:p>
                      <a:r>
                        <a:rPr lang="en-US" dirty="0"/>
                        <a:t>A Year Ago</a:t>
                      </a:r>
                    </a:p>
                  </a:txBody>
                  <a:tcPr/>
                </a:tc>
                <a:tc>
                  <a:txBody>
                    <a:bodyPr/>
                    <a:lstStyle/>
                    <a:p>
                      <a:r>
                        <a:rPr lang="en-US" dirty="0"/>
                        <a:t>Non-sequenced</a:t>
                      </a:r>
                    </a:p>
                  </a:txBody>
                  <a:tcPr/>
                </a:tc>
                <a:tc>
                  <a:txBody>
                    <a:bodyPr/>
                    <a:lstStyle/>
                    <a:p>
                      <a:r>
                        <a:rPr lang="en-US" dirty="0"/>
                        <a:t>Sequenced</a:t>
                      </a:r>
                    </a:p>
                  </a:txBody>
                  <a:tcPr/>
                </a:tc>
                <a:extLst>
                  <a:ext uri="{0D108BD9-81ED-4DB2-BD59-A6C34878D82A}">
                    <a16:rowId xmlns:a16="http://schemas.microsoft.com/office/drawing/2014/main" val="1581785640"/>
                  </a:ext>
                </a:extLst>
              </a:tr>
              <a:tr h="370840">
                <a:tc>
                  <a:txBody>
                    <a:bodyPr/>
                    <a:lstStyle/>
                    <a:p>
                      <a:r>
                        <a:rPr lang="en-US" dirty="0"/>
                        <a:t>Chile Time 1</a:t>
                      </a:r>
                    </a:p>
                  </a:txBody>
                  <a:tcPr/>
                </a:tc>
                <a:tc>
                  <a:txBody>
                    <a:bodyPr/>
                    <a:lstStyle/>
                    <a:p>
                      <a:r>
                        <a:rPr lang="en-US" dirty="0"/>
                        <a:t>36.1%</a:t>
                      </a:r>
                    </a:p>
                  </a:txBody>
                  <a:tcPr/>
                </a:tc>
                <a:tc>
                  <a:txBody>
                    <a:bodyPr/>
                    <a:lstStyle/>
                    <a:p>
                      <a:r>
                        <a:rPr lang="en-US" dirty="0"/>
                        <a:t>18.5%</a:t>
                      </a:r>
                    </a:p>
                  </a:txBody>
                  <a:tcPr/>
                </a:tc>
                <a:tc>
                  <a:txBody>
                    <a:bodyPr/>
                    <a:lstStyle/>
                    <a:p>
                      <a:r>
                        <a:rPr lang="en-US" dirty="0"/>
                        <a:t>29.1%</a:t>
                      </a:r>
                    </a:p>
                  </a:txBody>
                  <a:tcPr/>
                </a:tc>
                <a:tc>
                  <a:txBody>
                    <a:bodyPr/>
                    <a:lstStyle/>
                    <a:p>
                      <a:r>
                        <a:rPr lang="en-US" dirty="0"/>
                        <a:t>25.4%</a:t>
                      </a:r>
                    </a:p>
                  </a:txBody>
                  <a:tcPr/>
                </a:tc>
                <a:extLst>
                  <a:ext uri="{0D108BD9-81ED-4DB2-BD59-A6C34878D82A}">
                    <a16:rowId xmlns:a16="http://schemas.microsoft.com/office/drawing/2014/main" val="182971248"/>
                  </a:ext>
                </a:extLst>
              </a:tr>
              <a:tr h="370840">
                <a:tc>
                  <a:txBody>
                    <a:bodyPr/>
                    <a:lstStyle/>
                    <a:p>
                      <a:r>
                        <a:rPr lang="en-US" dirty="0"/>
                        <a:t>Chile Time 2</a:t>
                      </a:r>
                    </a:p>
                  </a:txBody>
                  <a:tcPr/>
                </a:tc>
                <a:tc>
                  <a:txBody>
                    <a:bodyPr/>
                    <a:lstStyle/>
                    <a:p>
                      <a:r>
                        <a:rPr lang="en-US" dirty="0"/>
                        <a:t>21.7%</a:t>
                      </a:r>
                    </a:p>
                  </a:txBody>
                  <a:tcPr/>
                </a:tc>
                <a:tc>
                  <a:txBody>
                    <a:bodyPr/>
                    <a:lstStyle/>
                    <a:p>
                      <a:r>
                        <a:rPr lang="en-US" dirty="0"/>
                        <a:t>9.9%</a:t>
                      </a:r>
                    </a:p>
                  </a:txBody>
                  <a:tcPr/>
                </a:tc>
                <a:tc>
                  <a:txBody>
                    <a:bodyPr/>
                    <a:lstStyle/>
                    <a:p>
                      <a:r>
                        <a:rPr lang="en-US" dirty="0"/>
                        <a:t>26.1%</a:t>
                      </a:r>
                    </a:p>
                  </a:txBody>
                  <a:tcPr/>
                </a:tc>
                <a:tc>
                  <a:txBody>
                    <a:bodyPr/>
                    <a:lstStyle/>
                    <a:p>
                      <a:r>
                        <a:rPr lang="en-US" dirty="0"/>
                        <a:t>16.5%</a:t>
                      </a:r>
                    </a:p>
                  </a:txBody>
                  <a:tcPr/>
                </a:tc>
                <a:extLst>
                  <a:ext uri="{0D108BD9-81ED-4DB2-BD59-A6C34878D82A}">
                    <a16:rowId xmlns:a16="http://schemas.microsoft.com/office/drawing/2014/main" val="4145533347"/>
                  </a:ext>
                </a:extLst>
              </a:tr>
              <a:tr h="370840">
                <a:tc>
                  <a:txBody>
                    <a:bodyPr/>
                    <a:lstStyle/>
                    <a:p>
                      <a:r>
                        <a:rPr lang="en-US" dirty="0"/>
                        <a:t>Spain Time 1</a:t>
                      </a:r>
                    </a:p>
                  </a:txBody>
                  <a:tcPr/>
                </a:tc>
                <a:tc>
                  <a:txBody>
                    <a:bodyPr/>
                    <a:lstStyle/>
                    <a:p>
                      <a:r>
                        <a:rPr lang="en-US" dirty="0"/>
                        <a:t>39.7%</a:t>
                      </a:r>
                    </a:p>
                  </a:txBody>
                  <a:tcPr/>
                </a:tc>
                <a:tc>
                  <a:txBody>
                    <a:bodyPr/>
                    <a:lstStyle/>
                    <a:p>
                      <a:r>
                        <a:rPr lang="en-US" dirty="0"/>
                        <a:t>27.1%</a:t>
                      </a:r>
                    </a:p>
                  </a:txBody>
                  <a:tcPr/>
                </a:tc>
                <a:tc>
                  <a:txBody>
                    <a:bodyPr/>
                    <a:lstStyle/>
                    <a:p>
                      <a:r>
                        <a:rPr lang="en-US" dirty="0"/>
                        <a:t>38.0%</a:t>
                      </a:r>
                    </a:p>
                  </a:txBody>
                  <a:tcPr/>
                </a:tc>
                <a:tc>
                  <a:txBody>
                    <a:bodyPr/>
                    <a:lstStyle/>
                    <a:p>
                      <a:r>
                        <a:rPr lang="en-US" dirty="0"/>
                        <a:t>28.7%</a:t>
                      </a:r>
                    </a:p>
                  </a:txBody>
                  <a:tcPr/>
                </a:tc>
                <a:extLst>
                  <a:ext uri="{0D108BD9-81ED-4DB2-BD59-A6C34878D82A}">
                    <a16:rowId xmlns:a16="http://schemas.microsoft.com/office/drawing/2014/main" val="3765334745"/>
                  </a:ext>
                </a:extLst>
              </a:tr>
              <a:tr h="370840">
                <a:tc>
                  <a:txBody>
                    <a:bodyPr/>
                    <a:lstStyle/>
                    <a:p>
                      <a:r>
                        <a:rPr lang="en-US" dirty="0"/>
                        <a:t>Spain Time 2</a:t>
                      </a:r>
                    </a:p>
                  </a:txBody>
                  <a:tcPr/>
                </a:tc>
                <a:tc>
                  <a:txBody>
                    <a:bodyPr/>
                    <a:lstStyle/>
                    <a:p>
                      <a:r>
                        <a:rPr lang="en-US" dirty="0"/>
                        <a:t>30.5%</a:t>
                      </a:r>
                    </a:p>
                  </a:txBody>
                  <a:tcPr/>
                </a:tc>
                <a:tc>
                  <a:txBody>
                    <a:bodyPr/>
                    <a:lstStyle/>
                    <a:p>
                      <a:r>
                        <a:rPr lang="en-US" dirty="0"/>
                        <a:t>9.9%</a:t>
                      </a:r>
                    </a:p>
                  </a:txBody>
                  <a:tcPr/>
                </a:tc>
                <a:tc>
                  <a:txBody>
                    <a:bodyPr/>
                    <a:lstStyle/>
                    <a:p>
                      <a:r>
                        <a:rPr lang="en-US" dirty="0"/>
                        <a:t>25.5%</a:t>
                      </a:r>
                    </a:p>
                  </a:txBody>
                  <a:tcPr/>
                </a:tc>
                <a:tc>
                  <a:txBody>
                    <a:bodyPr/>
                    <a:lstStyle/>
                    <a:p>
                      <a:r>
                        <a:rPr lang="en-US" dirty="0"/>
                        <a:t>14.9%</a:t>
                      </a:r>
                    </a:p>
                  </a:txBody>
                  <a:tcPr/>
                </a:tc>
                <a:extLst>
                  <a:ext uri="{0D108BD9-81ED-4DB2-BD59-A6C34878D82A}">
                    <a16:rowId xmlns:a16="http://schemas.microsoft.com/office/drawing/2014/main" val="1425728625"/>
                  </a:ext>
                </a:extLst>
              </a:tr>
            </a:tbl>
          </a:graphicData>
        </a:graphic>
      </p:graphicFrame>
    </p:spTree>
    <p:extLst>
      <p:ext uri="{BB962C8B-B14F-4D97-AF65-F5344CB8AC3E}">
        <p14:creationId xmlns:p14="http://schemas.microsoft.com/office/powerpoint/2010/main" val="316343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Results</a:t>
            </a:r>
          </a:p>
        </p:txBody>
      </p:sp>
      <p:sp>
        <p:nvSpPr>
          <p:cNvPr id="3" name="Content Placeholder 2"/>
          <p:cNvSpPr>
            <a:spLocks noGrp="1"/>
          </p:cNvSpPr>
          <p:nvPr>
            <p:ph idx="1"/>
          </p:nvPr>
        </p:nvSpPr>
        <p:spPr>
          <a:xfrm>
            <a:off x="492861" y="1838910"/>
            <a:ext cx="8264905" cy="4517439"/>
          </a:xfrm>
        </p:spPr>
        <p:txBody>
          <a:bodyPr>
            <a:normAutofit/>
          </a:bodyPr>
          <a:lstStyle/>
          <a:p>
            <a:r>
              <a:rPr lang="en-US" sz="2400" dirty="0"/>
              <a:t>If so, do these patterns approximate those of the native speakers in their respective learning environment?</a:t>
            </a:r>
          </a:p>
          <a:p>
            <a:pPr lvl="1"/>
            <a:r>
              <a:rPr lang="en-US" sz="2400" dirty="0"/>
              <a:t>Rates: No</a:t>
            </a:r>
          </a:p>
          <a:p>
            <a:pPr lvl="2"/>
            <a:r>
              <a:rPr lang="en-US" sz="2000" dirty="0"/>
              <a:t>Both Chile and Spain learners over-selected PP at the start of study abroad</a:t>
            </a:r>
          </a:p>
          <a:p>
            <a:pPr lvl="2"/>
            <a:r>
              <a:rPr lang="en-US" sz="2000" dirty="0"/>
              <a:t>Both Chile and Spain learners decreased their rate of PP selection during SA moving toward the Chilean/AH rates. </a:t>
            </a:r>
          </a:p>
          <a:p>
            <a:pPr lvl="2"/>
            <a:r>
              <a:rPr lang="en-US" sz="2000" dirty="0"/>
              <a:t>The Spain learners overshot the Spain NS norm</a:t>
            </a:r>
          </a:p>
          <a:p>
            <a:pPr marL="0"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CFE4BAC9-6D41-4691-9299-18EF07EF0177}" type="slidenum">
              <a:rPr lang="en-US" smtClean="0"/>
              <a:t>34</a:t>
            </a:fld>
            <a:endParaRPr lang="en-US"/>
          </a:p>
        </p:txBody>
      </p:sp>
    </p:spTree>
    <p:extLst>
      <p:ext uri="{BB962C8B-B14F-4D97-AF65-F5344CB8AC3E}">
        <p14:creationId xmlns:p14="http://schemas.microsoft.com/office/powerpoint/2010/main" val="924565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20287"/>
            <a:ext cx="7200900" cy="810491"/>
          </a:xfrm>
        </p:spPr>
        <p:txBody>
          <a:bodyPr/>
          <a:lstStyle/>
          <a:p>
            <a:r>
              <a:rPr lang="en-US" dirty="0"/>
              <a:t>Summary of Results</a:t>
            </a:r>
          </a:p>
        </p:txBody>
      </p:sp>
      <p:sp>
        <p:nvSpPr>
          <p:cNvPr id="3" name="Content Placeholder 2"/>
          <p:cNvSpPr>
            <a:spLocks noGrp="1"/>
          </p:cNvSpPr>
          <p:nvPr>
            <p:ph idx="1"/>
          </p:nvPr>
        </p:nvSpPr>
        <p:spPr>
          <a:xfrm>
            <a:off x="685800" y="1180408"/>
            <a:ext cx="8071966" cy="5272978"/>
          </a:xfrm>
        </p:spPr>
        <p:txBody>
          <a:bodyPr>
            <a:normAutofit/>
          </a:bodyPr>
          <a:lstStyle/>
          <a:p>
            <a:r>
              <a:rPr lang="en-US" sz="2400" dirty="0"/>
              <a:t>If so, do these patterns approximate those of the native speakers in their respective learning environment?</a:t>
            </a:r>
          </a:p>
          <a:p>
            <a:pPr lvl="1"/>
            <a:r>
              <a:rPr lang="en-US" sz="2400" dirty="0"/>
              <a:t>Predictor factors: Yes</a:t>
            </a:r>
          </a:p>
          <a:p>
            <a:pPr lvl="2"/>
            <a:r>
              <a:rPr lang="en-US" sz="2000" dirty="0"/>
              <a:t>Time of action and Sequence are significant for all three NS groups</a:t>
            </a:r>
          </a:p>
          <a:p>
            <a:pPr lvl="3"/>
            <a:r>
              <a:rPr lang="en-US" sz="2000" dirty="0"/>
              <a:t>Time of action significant at Time 1 and 2 for learners</a:t>
            </a:r>
          </a:p>
          <a:p>
            <a:pPr lvl="3"/>
            <a:r>
              <a:rPr lang="en-US" sz="2000" dirty="0"/>
              <a:t>Sequence strengthens across time</a:t>
            </a:r>
          </a:p>
          <a:p>
            <a:pPr lvl="1"/>
            <a:r>
              <a:rPr lang="en-US" sz="2400" dirty="0"/>
              <a:t>Directions of effect: No</a:t>
            </a:r>
          </a:p>
          <a:p>
            <a:pPr lvl="2"/>
            <a:r>
              <a:rPr lang="en-US" sz="2000" b="1" dirty="0"/>
              <a:t>Time of Action</a:t>
            </a:r>
            <a:r>
              <a:rPr lang="en-US" sz="2000" dirty="0"/>
              <a:t>: Spain learners do not increase their selection of PP in </a:t>
            </a:r>
            <a:r>
              <a:rPr lang="en-US" sz="2000" dirty="0" err="1"/>
              <a:t>hodiernal</a:t>
            </a:r>
            <a:r>
              <a:rPr lang="en-US" sz="2000" dirty="0"/>
              <a:t> contexts</a:t>
            </a:r>
          </a:p>
          <a:p>
            <a:pPr lvl="2"/>
            <a:r>
              <a:rPr lang="en-US" sz="2000" b="1" dirty="0"/>
              <a:t>Sequence</a:t>
            </a:r>
            <a:r>
              <a:rPr lang="en-US" sz="2000" dirty="0"/>
              <a:t>: Spain learners reduce their selection of PP in non-sequenced events</a:t>
            </a:r>
          </a:p>
          <a:p>
            <a:pPr lvl="3"/>
            <a:r>
              <a:rPr lang="en-US" sz="2000" dirty="0"/>
              <a:t>Move toward the AH norm</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CFE4BAC9-6D41-4691-9299-18EF07EF0177}" type="slidenum">
              <a:rPr lang="en-US" smtClean="0"/>
              <a:t>35</a:t>
            </a:fld>
            <a:endParaRPr lang="en-US"/>
          </a:p>
        </p:txBody>
      </p:sp>
    </p:spTree>
    <p:extLst>
      <p:ext uri="{BB962C8B-B14F-4D97-AF65-F5344CB8AC3E}">
        <p14:creationId xmlns:p14="http://schemas.microsoft.com/office/powerpoint/2010/main" val="779869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Results</a:t>
            </a:r>
          </a:p>
        </p:txBody>
      </p:sp>
      <p:sp>
        <p:nvSpPr>
          <p:cNvPr id="3" name="Content Placeholder 2"/>
          <p:cNvSpPr>
            <a:spLocks noGrp="1"/>
          </p:cNvSpPr>
          <p:nvPr>
            <p:ph idx="1"/>
          </p:nvPr>
        </p:nvSpPr>
        <p:spPr>
          <a:xfrm>
            <a:off x="685800" y="1838910"/>
            <a:ext cx="8071966" cy="4517439"/>
          </a:xfrm>
        </p:spPr>
        <p:txBody>
          <a:bodyPr>
            <a:normAutofit/>
          </a:bodyPr>
          <a:lstStyle/>
          <a:p>
            <a:r>
              <a:rPr lang="en-US" sz="2800" dirty="0"/>
              <a:t>If so, do these patterns approximate those of the native speakers in their respective learning environment?</a:t>
            </a:r>
          </a:p>
          <a:p>
            <a:pPr lvl="1"/>
            <a:r>
              <a:rPr lang="en-US" sz="2400" dirty="0"/>
              <a:t>Interpretation: Both SA groups are following a similar developmental path despite different regional input</a:t>
            </a:r>
          </a:p>
          <a:p>
            <a:pPr lvl="2"/>
            <a:r>
              <a:rPr lang="en-US" sz="2400" dirty="0"/>
              <a:t>Chilean learners </a:t>
            </a:r>
            <a:r>
              <a:rPr lang="en-US" sz="2400" dirty="0">
                <a:sym typeface="Wingdings" panose="05000000000000000000" pitchFamily="2" charset="2"/>
              </a:rPr>
              <a:t> Chilean/AH NSs</a:t>
            </a:r>
            <a:endParaRPr lang="en-US" sz="2400" dirty="0"/>
          </a:p>
          <a:p>
            <a:pPr lvl="2"/>
            <a:r>
              <a:rPr lang="en-US" sz="2400" dirty="0"/>
              <a:t>Spain learners </a:t>
            </a:r>
            <a:r>
              <a:rPr lang="en-US" sz="2400" dirty="0">
                <a:sym typeface="Wingdings" panose="05000000000000000000" pitchFamily="2" charset="2"/>
              </a:rPr>
              <a:t> AH NSs</a:t>
            </a:r>
            <a:endParaRPr lang="en-US" sz="2400" dirty="0"/>
          </a:p>
          <a:p>
            <a:endParaRPr lang="en-US" sz="2800" dirty="0"/>
          </a:p>
          <a:p>
            <a:endParaRPr lang="en-US" sz="2800" dirty="0"/>
          </a:p>
        </p:txBody>
      </p:sp>
      <p:sp>
        <p:nvSpPr>
          <p:cNvPr id="4" name="Slide Number Placeholder 3"/>
          <p:cNvSpPr>
            <a:spLocks noGrp="1"/>
          </p:cNvSpPr>
          <p:nvPr>
            <p:ph type="sldNum" sz="quarter" idx="12"/>
          </p:nvPr>
        </p:nvSpPr>
        <p:spPr/>
        <p:txBody>
          <a:bodyPr/>
          <a:lstStyle/>
          <a:p>
            <a:fld id="{CFE4BAC9-6D41-4691-9299-18EF07EF0177}" type="slidenum">
              <a:rPr lang="en-US" smtClean="0"/>
              <a:t>36</a:t>
            </a:fld>
            <a:endParaRPr lang="en-US"/>
          </a:p>
        </p:txBody>
      </p:sp>
    </p:spTree>
    <p:extLst>
      <p:ext uri="{BB962C8B-B14F-4D97-AF65-F5344CB8AC3E}">
        <p14:creationId xmlns:p14="http://schemas.microsoft.com/office/powerpoint/2010/main" val="14652118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61950"/>
            <a:ext cx="7200900" cy="914400"/>
          </a:xfrm>
        </p:spPr>
        <p:txBody>
          <a:bodyPr>
            <a:normAutofit/>
          </a:bodyPr>
          <a:lstStyle/>
          <a:p>
            <a:r>
              <a:rPr lang="en-US" sz="4000" dirty="0"/>
              <a:t>Comparison with other studies</a:t>
            </a:r>
          </a:p>
        </p:txBody>
      </p:sp>
      <p:sp>
        <p:nvSpPr>
          <p:cNvPr id="3" name="Content Placeholder 2"/>
          <p:cNvSpPr>
            <a:spLocks noGrp="1"/>
          </p:cNvSpPr>
          <p:nvPr>
            <p:ph idx="1"/>
          </p:nvPr>
        </p:nvSpPr>
        <p:spPr>
          <a:xfrm>
            <a:off x="1028700" y="1276350"/>
            <a:ext cx="7200900" cy="5177036"/>
          </a:xfrm>
        </p:spPr>
        <p:txBody>
          <a:bodyPr>
            <a:noAutofit/>
          </a:bodyPr>
          <a:lstStyle/>
          <a:p>
            <a:r>
              <a:rPr lang="en-US" sz="2400" dirty="0"/>
              <a:t>Rates</a:t>
            </a:r>
          </a:p>
          <a:p>
            <a:pPr lvl="1"/>
            <a:r>
              <a:rPr lang="es-ES" sz="2400" dirty="0"/>
              <a:t>L</a:t>
            </a:r>
            <a:r>
              <a:rPr lang="en-US" sz="2400" dirty="0"/>
              <a:t>earners in León reduce their rates of PP selection (</a:t>
            </a:r>
            <a:r>
              <a:rPr lang="en-US" sz="2400" dirty="0" err="1"/>
              <a:t>Geeslin</a:t>
            </a:r>
            <a:r>
              <a:rPr lang="en-US" sz="2400" dirty="0"/>
              <a:t> et al., 2012; Our study)</a:t>
            </a:r>
          </a:p>
          <a:p>
            <a:pPr lvl="2"/>
            <a:r>
              <a:rPr lang="es-ES" sz="2000" dirty="0"/>
              <a:t>D</a:t>
            </a:r>
            <a:r>
              <a:rPr lang="en-US" sz="2000" dirty="0"/>
              <a:t>id not lower past NS rates, but lower proficiency</a:t>
            </a:r>
          </a:p>
          <a:p>
            <a:pPr lvl="1"/>
            <a:r>
              <a:rPr lang="en-US" sz="2400" dirty="0"/>
              <a:t>Learners in </a:t>
            </a:r>
            <a:r>
              <a:rPr lang="es-ES" sz="2400" dirty="0"/>
              <a:t>Madrid and Valencia, Spain </a:t>
            </a:r>
            <a:r>
              <a:rPr lang="es-ES" sz="2400" dirty="0" err="1"/>
              <a:t>increased</a:t>
            </a:r>
            <a:r>
              <a:rPr lang="es-ES" sz="2400" dirty="0"/>
              <a:t> </a:t>
            </a:r>
            <a:r>
              <a:rPr lang="es-ES" sz="2400" dirty="0" err="1"/>
              <a:t>their</a:t>
            </a:r>
            <a:r>
              <a:rPr lang="es-ES" sz="2400" dirty="0"/>
              <a:t> </a:t>
            </a:r>
            <a:r>
              <a:rPr lang="es-ES" sz="2400" dirty="0" err="1"/>
              <a:t>rate</a:t>
            </a:r>
            <a:r>
              <a:rPr lang="es-ES" sz="2400" dirty="0"/>
              <a:t> </a:t>
            </a:r>
            <a:r>
              <a:rPr lang="es-ES" sz="2400" dirty="0" err="1"/>
              <a:t>of</a:t>
            </a:r>
            <a:r>
              <a:rPr lang="es-ES" sz="2400" dirty="0"/>
              <a:t> PP (</a:t>
            </a:r>
            <a:r>
              <a:rPr lang="es-ES" sz="2400" dirty="0" err="1"/>
              <a:t>Geeslin</a:t>
            </a:r>
            <a:r>
              <a:rPr lang="es-ES" sz="2400" dirty="0"/>
              <a:t> et al., 2013; </a:t>
            </a:r>
            <a:r>
              <a:rPr lang="es-ES" sz="2400" dirty="0" err="1"/>
              <a:t>Linford</a:t>
            </a:r>
            <a:r>
              <a:rPr lang="es-ES" sz="2400" dirty="0"/>
              <a:t>, 2016)</a:t>
            </a:r>
          </a:p>
          <a:p>
            <a:pPr lvl="2"/>
            <a:r>
              <a:rPr lang="es-ES" sz="2000" dirty="0" err="1"/>
              <a:t>However</a:t>
            </a:r>
            <a:r>
              <a:rPr lang="es-ES" sz="2000" dirty="0"/>
              <a:t>..</a:t>
            </a:r>
          </a:p>
          <a:p>
            <a:pPr lvl="3"/>
            <a:r>
              <a:rPr lang="es-ES" sz="2000" dirty="0" err="1"/>
              <a:t>Differences</a:t>
            </a:r>
            <a:r>
              <a:rPr lang="es-ES" sz="2000" dirty="0"/>
              <a:t> in </a:t>
            </a:r>
            <a:r>
              <a:rPr lang="es-ES" sz="2000" dirty="0" err="1"/>
              <a:t>task</a:t>
            </a:r>
            <a:r>
              <a:rPr lang="es-ES" sz="2000" dirty="0"/>
              <a:t> </a:t>
            </a:r>
            <a:r>
              <a:rPr lang="es-ES" sz="2000" dirty="0" err="1"/>
              <a:t>options</a:t>
            </a:r>
            <a:endParaRPr lang="es-ES" sz="2000" dirty="0"/>
          </a:p>
          <a:p>
            <a:pPr lvl="4"/>
            <a:r>
              <a:rPr lang="es-ES" sz="1800" dirty="0" err="1"/>
              <a:t>Preterit</a:t>
            </a:r>
            <a:r>
              <a:rPr lang="es-ES" sz="1800" dirty="0"/>
              <a:t>, PP, </a:t>
            </a:r>
            <a:r>
              <a:rPr lang="es-ES" sz="1800" dirty="0" err="1"/>
              <a:t>or</a:t>
            </a:r>
            <a:r>
              <a:rPr lang="es-ES" sz="1800" dirty="0"/>
              <a:t> </a:t>
            </a:r>
            <a:r>
              <a:rPr lang="es-ES" sz="1800" dirty="0" err="1"/>
              <a:t>both</a:t>
            </a:r>
            <a:r>
              <a:rPr lang="es-ES" sz="1800" dirty="0"/>
              <a:t> in </a:t>
            </a:r>
            <a:r>
              <a:rPr lang="es-ES" sz="1800" dirty="0" err="1"/>
              <a:t>Geeslin</a:t>
            </a:r>
            <a:r>
              <a:rPr lang="es-ES" sz="1800" dirty="0"/>
              <a:t> et al. (2013). </a:t>
            </a:r>
            <a:r>
              <a:rPr lang="es-ES" sz="1800" dirty="0" err="1"/>
              <a:t>Rate</a:t>
            </a:r>
            <a:r>
              <a:rPr lang="es-ES" sz="1800" dirty="0"/>
              <a:t> </a:t>
            </a:r>
            <a:r>
              <a:rPr lang="es-ES" sz="1800" dirty="0" err="1"/>
              <a:t>of</a:t>
            </a:r>
            <a:r>
              <a:rPr lang="es-ES" sz="1800" dirty="0"/>
              <a:t> </a:t>
            </a:r>
            <a:r>
              <a:rPr lang="es-ES" sz="1800" dirty="0" err="1"/>
              <a:t>preterit</a:t>
            </a:r>
            <a:r>
              <a:rPr lang="es-ES" sz="1800" dirty="0"/>
              <a:t> </a:t>
            </a:r>
            <a:r>
              <a:rPr lang="es-ES" sz="1800" dirty="0" err="1"/>
              <a:t>selection</a:t>
            </a:r>
            <a:r>
              <a:rPr lang="es-ES" sz="1800" dirty="0"/>
              <a:t> </a:t>
            </a:r>
            <a:r>
              <a:rPr lang="es-ES" sz="1800" dirty="0" err="1"/>
              <a:t>did</a:t>
            </a:r>
            <a:r>
              <a:rPr lang="es-ES" sz="1800" dirty="0"/>
              <a:t> </a:t>
            </a:r>
            <a:r>
              <a:rPr lang="es-ES" sz="1800" dirty="0" err="1"/>
              <a:t>not</a:t>
            </a:r>
            <a:r>
              <a:rPr lang="es-ES" sz="1800" dirty="0"/>
              <a:t> </a:t>
            </a:r>
            <a:r>
              <a:rPr lang="es-ES" sz="1800" dirty="0" err="1"/>
              <a:t>lower</a:t>
            </a:r>
            <a:r>
              <a:rPr lang="es-ES" sz="1800" dirty="0"/>
              <a:t>.</a:t>
            </a:r>
          </a:p>
          <a:p>
            <a:pPr lvl="3"/>
            <a:r>
              <a:rPr lang="es-ES" sz="2000" dirty="0"/>
              <a:t>PP </a:t>
            </a:r>
            <a:r>
              <a:rPr lang="es-ES" sz="2000" dirty="0" err="1"/>
              <a:t>selected</a:t>
            </a:r>
            <a:r>
              <a:rPr lang="es-ES" sz="2000" dirty="0"/>
              <a:t> at a </a:t>
            </a:r>
            <a:r>
              <a:rPr lang="es-ES" sz="2000" dirty="0" err="1"/>
              <a:t>much</a:t>
            </a:r>
            <a:r>
              <a:rPr lang="es-ES" sz="2000" dirty="0"/>
              <a:t> </a:t>
            </a:r>
            <a:r>
              <a:rPr lang="es-ES" sz="2000" dirty="0" err="1"/>
              <a:t>higher</a:t>
            </a:r>
            <a:r>
              <a:rPr lang="es-ES" sz="2000" dirty="0"/>
              <a:t> </a:t>
            </a:r>
            <a:r>
              <a:rPr lang="es-ES" sz="2000" dirty="0" err="1"/>
              <a:t>rate</a:t>
            </a:r>
            <a:r>
              <a:rPr lang="es-ES" sz="2000" dirty="0"/>
              <a:t> in Valencia, Spain (41.4%) (</a:t>
            </a:r>
            <a:r>
              <a:rPr lang="es-ES" sz="2000" dirty="0" err="1"/>
              <a:t>Geeslin</a:t>
            </a:r>
            <a:r>
              <a:rPr lang="es-ES" sz="2000" dirty="0"/>
              <a:t> et al., 2013)</a:t>
            </a:r>
          </a:p>
          <a:p>
            <a:pPr lvl="4"/>
            <a:endParaRPr lang="en-US" sz="1800" dirty="0"/>
          </a:p>
        </p:txBody>
      </p:sp>
      <p:sp>
        <p:nvSpPr>
          <p:cNvPr id="4" name="Slide Number Placeholder 3"/>
          <p:cNvSpPr>
            <a:spLocks noGrp="1"/>
          </p:cNvSpPr>
          <p:nvPr>
            <p:ph type="sldNum" sz="quarter" idx="12"/>
          </p:nvPr>
        </p:nvSpPr>
        <p:spPr/>
        <p:txBody>
          <a:bodyPr/>
          <a:lstStyle/>
          <a:p>
            <a:fld id="{CFE4BAC9-6D41-4691-9299-18EF07EF0177}" type="slidenum">
              <a:rPr lang="en-US" smtClean="0"/>
              <a:t>37</a:t>
            </a:fld>
            <a:endParaRPr lang="en-US"/>
          </a:p>
        </p:txBody>
      </p:sp>
    </p:spTree>
    <p:extLst>
      <p:ext uri="{BB962C8B-B14F-4D97-AF65-F5344CB8AC3E}">
        <p14:creationId xmlns:p14="http://schemas.microsoft.com/office/powerpoint/2010/main" val="2980182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61950"/>
            <a:ext cx="7200900" cy="914400"/>
          </a:xfrm>
        </p:spPr>
        <p:txBody>
          <a:bodyPr>
            <a:normAutofit/>
          </a:bodyPr>
          <a:lstStyle/>
          <a:p>
            <a:r>
              <a:rPr lang="en-US" sz="4000" dirty="0"/>
              <a:t>Comparison with other studies</a:t>
            </a:r>
          </a:p>
        </p:txBody>
      </p:sp>
      <p:sp>
        <p:nvSpPr>
          <p:cNvPr id="3" name="Content Placeholder 2"/>
          <p:cNvSpPr>
            <a:spLocks noGrp="1"/>
          </p:cNvSpPr>
          <p:nvPr>
            <p:ph idx="1"/>
          </p:nvPr>
        </p:nvSpPr>
        <p:spPr>
          <a:xfrm>
            <a:off x="1028700" y="1276350"/>
            <a:ext cx="7200900" cy="5177036"/>
          </a:xfrm>
        </p:spPr>
        <p:txBody>
          <a:bodyPr>
            <a:noAutofit/>
          </a:bodyPr>
          <a:lstStyle/>
          <a:p>
            <a:r>
              <a:rPr lang="en-US" sz="2400" dirty="0"/>
              <a:t>Constraints</a:t>
            </a:r>
          </a:p>
          <a:p>
            <a:pPr lvl="1"/>
            <a:r>
              <a:rPr lang="en-US" sz="2400" dirty="0"/>
              <a:t>Time of action</a:t>
            </a:r>
          </a:p>
          <a:p>
            <a:pPr lvl="2"/>
            <a:r>
              <a:rPr lang="en-US" sz="2200" dirty="0"/>
              <a:t>Learners approximated regional NS norms in other studies </a:t>
            </a:r>
            <a:r>
              <a:rPr lang="en-US" dirty="0"/>
              <a:t>(</a:t>
            </a:r>
            <a:r>
              <a:rPr lang="en-US" dirty="0" err="1"/>
              <a:t>Geeslin</a:t>
            </a:r>
            <a:r>
              <a:rPr lang="en-US" dirty="0"/>
              <a:t> et al., 2012; </a:t>
            </a:r>
            <a:r>
              <a:rPr lang="en-US" dirty="0" err="1"/>
              <a:t>Geeslin</a:t>
            </a:r>
            <a:r>
              <a:rPr lang="en-US" dirty="0"/>
              <a:t> et al., 2013; Linford, 2016)</a:t>
            </a:r>
            <a:endParaRPr lang="en-US" sz="2200" dirty="0"/>
          </a:p>
          <a:p>
            <a:pPr lvl="3"/>
            <a:r>
              <a:rPr lang="en-US" sz="2200" dirty="0"/>
              <a:t>Why don’t ours?</a:t>
            </a:r>
            <a:endParaRPr lang="en-US" sz="2000" dirty="0"/>
          </a:p>
          <a:p>
            <a:pPr lvl="1"/>
            <a:r>
              <a:rPr lang="en-US" sz="2400" dirty="0"/>
              <a:t>Sequence</a:t>
            </a:r>
          </a:p>
          <a:p>
            <a:pPr lvl="2"/>
            <a:r>
              <a:rPr lang="en-US" sz="2200" dirty="0"/>
              <a:t>Not considered in other L2 SA studies</a:t>
            </a:r>
          </a:p>
        </p:txBody>
      </p:sp>
      <p:sp>
        <p:nvSpPr>
          <p:cNvPr id="4" name="Slide Number Placeholder 3"/>
          <p:cNvSpPr>
            <a:spLocks noGrp="1"/>
          </p:cNvSpPr>
          <p:nvPr>
            <p:ph type="sldNum" sz="quarter" idx="12"/>
          </p:nvPr>
        </p:nvSpPr>
        <p:spPr/>
        <p:txBody>
          <a:bodyPr/>
          <a:lstStyle/>
          <a:p>
            <a:fld id="{CFE4BAC9-6D41-4691-9299-18EF07EF0177}" type="slidenum">
              <a:rPr lang="en-US" smtClean="0"/>
              <a:t>38</a:t>
            </a:fld>
            <a:endParaRPr lang="en-US"/>
          </a:p>
        </p:txBody>
      </p:sp>
    </p:spTree>
    <p:extLst>
      <p:ext uri="{BB962C8B-B14F-4D97-AF65-F5344CB8AC3E}">
        <p14:creationId xmlns:p14="http://schemas.microsoft.com/office/powerpoint/2010/main" val="784691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11F93-FDC4-4559-B411-B3FDB696FBBF}"/>
              </a:ext>
            </a:extLst>
          </p:cNvPr>
          <p:cNvSpPr>
            <a:spLocks noGrp="1"/>
          </p:cNvSpPr>
          <p:nvPr>
            <p:ph type="title"/>
          </p:nvPr>
        </p:nvSpPr>
        <p:spPr>
          <a:xfrm>
            <a:off x="1100871" y="247650"/>
            <a:ext cx="7200900" cy="795536"/>
          </a:xfrm>
        </p:spPr>
        <p:txBody>
          <a:bodyPr>
            <a:normAutofit fontScale="90000"/>
          </a:bodyPr>
          <a:lstStyle/>
          <a:p>
            <a:r>
              <a:rPr lang="en-US" sz="3600" dirty="0"/>
              <a:t>What accounts for these differences?</a:t>
            </a:r>
          </a:p>
        </p:txBody>
      </p:sp>
      <p:sp>
        <p:nvSpPr>
          <p:cNvPr id="3" name="Content Placeholder 2">
            <a:extLst>
              <a:ext uri="{FF2B5EF4-FFF2-40B4-BE49-F238E27FC236}">
                <a16:creationId xmlns:a16="http://schemas.microsoft.com/office/drawing/2014/main" id="{ADE68CEC-E365-4F62-9576-5F223FDE93B4}"/>
              </a:ext>
            </a:extLst>
          </p:cNvPr>
          <p:cNvSpPr>
            <a:spLocks noGrp="1"/>
          </p:cNvSpPr>
          <p:nvPr>
            <p:ph idx="1"/>
          </p:nvPr>
        </p:nvSpPr>
        <p:spPr>
          <a:xfrm>
            <a:off x="1028700" y="1238250"/>
            <a:ext cx="7200900" cy="5215136"/>
          </a:xfrm>
        </p:spPr>
        <p:txBody>
          <a:bodyPr>
            <a:normAutofit/>
          </a:bodyPr>
          <a:lstStyle/>
          <a:p>
            <a:r>
              <a:rPr lang="en-US" sz="2400" dirty="0"/>
              <a:t>Differences in the regional norms/factors studied</a:t>
            </a:r>
          </a:p>
          <a:p>
            <a:r>
              <a:rPr lang="en-US" dirty="0" err="1"/>
              <a:t>Hodiernal</a:t>
            </a:r>
            <a:r>
              <a:rPr lang="en-US" dirty="0"/>
              <a:t> reference</a:t>
            </a:r>
          </a:p>
          <a:p>
            <a:pPr lvl="1"/>
            <a:r>
              <a:rPr lang="en-US" dirty="0"/>
              <a:t>Valencia NSs: </a:t>
            </a:r>
            <a:r>
              <a:rPr lang="en-US" b="1" dirty="0"/>
              <a:t>91%</a:t>
            </a:r>
            <a:r>
              <a:rPr lang="en-US" dirty="0"/>
              <a:t> (</a:t>
            </a:r>
            <a:r>
              <a:rPr lang="en-US" dirty="0" err="1"/>
              <a:t>Geeslin</a:t>
            </a:r>
            <a:r>
              <a:rPr lang="en-US" dirty="0"/>
              <a:t> et al., 2013)</a:t>
            </a:r>
          </a:p>
          <a:p>
            <a:pPr lvl="1"/>
            <a:r>
              <a:rPr lang="en-US" dirty="0"/>
              <a:t>Mexico NSs: </a:t>
            </a:r>
            <a:r>
              <a:rPr lang="en-US" b="1" dirty="0"/>
              <a:t>15%</a:t>
            </a:r>
            <a:r>
              <a:rPr lang="en-US" dirty="0"/>
              <a:t> (</a:t>
            </a:r>
            <a:r>
              <a:rPr lang="en-US" dirty="0" err="1"/>
              <a:t>Geeslin</a:t>
            </a:r>
            <a:r>
              <a:rPr lang="en-US" dirty="0"/>
              <a:t> et al., 2013)</a:t>
            </a:r>
          </a:p>
          <a:p>
            <a:pPr lvl="1"/>
            <a:r>
              <a:rPr lang="en-US" dirty="0"/>
              <a:t>Leon NSs: </a:t>
            </a:r>
            <a:r>
              <a:rPr lang="en-US" b="1" dirty="0"/>
              <a:t>48.4%</a:t>
            </a:r>
            <a:r>
              <a:rPr lang="en-US" dirty="0"/>
              <a:t> (</a:t>
            </a:r>
            <a:r>
              <a:rPr lang="en-US" dirty="0" err="1"/>
              <a:t>Geeslin</a:t>
            </a:r>
            <a:r>
              <a:rPr lang="en-US" dirty="0"/>
              <a:t> et al., 2012); 48.7% (Our study)</a:t>
            </a:r>
          </a:p>
          <a:p>
            <a:pPr lvl="1"/>
            <a:r>
              <a:rPr lang="en-US" dirty="0"/>
              <a:t>Chile NSs: </a:t>
            </a:r>
            <a:r>
              <a:rPr lang="en-US" b="1" dirty="0"/>
              <a:t>29.5%</a:t>
            </a:r>
            <a:r>
              <a:rPr lang="en-US" dirty="0"/>
              <a:t> (Our study)</a:t>
            </a:r>
          </a:p>
          <a:p>
            <a:pPr lvl="1"/>
            <a:r>
              <a:rPr lang="en-US" dirty="0"/>
              <a:t>AH NSs: </a:t>
            </a:r>
            <a:r>
              <a:rPr lang="en-US" b="1" dirty="0"/>
              <a:t>30.1%</a:t>
            </a:r>
            <a:r>
              <a:rPr lang="en-US" dirty="0"/>
              <a:t> (Our study)</a:t>
            </a:r>
          </a:p>
          <a:p>
            <a:r>
              <a:rPr lang="en-US" dirty="0"/>
              <a:t>Before yesterday reference</a:t>
            </a:r>
          </a:p>
          <a:p>
            <a:pPr lvl="1"/>
            <a:r>
              <a:rPr lang="en-US" dirty="0"/>
              <a:t>Mexican NSs: </a:t>
            </a:r>
            <a:r>
              <a:rPr lang="en-US" b="1" dirty="0"/>
              <a:t>35%</a:t>
            </a:r>
            <a:r>
              <a:rPr lang="en-US" dirty="0"/>
              <a:t> (</a:t>
            </a:r>
            <a:r>
              <a:rPr lang="en-US" dirty="0" err="1"/>
              <a:t>Geeslin</a:t>
            </a:r>
            <a:r>
              <a:rPr lang="en-US" dirty="0"/>
              <a:t> et al., 2013)</a:t>
            </a:r>
          </a:p>
          <a:p>
            <a:pPr lvl="1"/>
            <a:r>
              <a:rPr lang="en-US" dirty="0"/>
              <a:t>Valencia, Spain NSs: </a:t>
            </a:r>
            <a:r>
              <a:rPr lang="en-US" b="1" dirty="0"/>
              <a:t>9%</a:t>
            </a:r>
            <a:r>
              <a:rPr lang="en-US" dirty="0"/>
              <a:t> (</a:t>
            </a:r>
            <a:r>
              <a:rPr lang="en-US" dirty="0" err="1"/>
              <a:t>Geeslin</a:t>
            </a:r>
            <a:r>
              <a:rPr lang="en-US" dirty="0"/>
              <a:t> et al., 2013)</a:t>
            </a:r>
          </a:p>
          <a:p>
            <a:pPr lvl="1"/>
            <a:r>
              <a:rPr lang="en-US" dirty="0"/>
              <a:t>DR NSs: </a:t>
            </a:r>
            <a:r>
              <a:rPr lang="en-US" b="1" dirty="0"/>
              <a:t>7.6%</a:t>
            </a:r>
            <a:r>
              <a:rPr lang="en-US" dirty="0"/>
              <a:t> (Linford, 2016)</a:t>
            </a:r>
          </a:p>
          <a:p>
            <a:pPr lvl="1"/>
            <a:r>
              <a:rPr lang="en-US" dirty="0"/>
              <a:t>Madrid, Spain NSs: </a:t>
            </a:r>
            <a:r>
              <a:rPr lang="en-US" b="1" dirty="0"/>
              <a:t>6.2%</a:t>
            </a:r>
            <a:r>
              <a:rPr lang="en-US" dirty="0"/>
              <a:t> (Linford, 2016)</a:t>
            </a:r>
          </a:p>
        </p:txBody>
      </p:sp>
      <p:sp>
        <p:nvSpPr>
          <p:cNvPr id="4" name="Slide Number Placeholder 3">
            <a:extLst>
              <a:ext uri="{FF2B5EF4-FFF2-40B4-BE49-F238E27FC236}">
                <a16:creationId xmlns:a16="http://schemas.microsoft.com/office/drawing/2014/main" id="{824835BE-BC28-4C3F-AB29-6055AFA59573}"/>
              </a:ext>
            </a:extLst>
          </p:cNvPr>
          <p:cNvSpPr>
            <a:spLocks noGrp="1"/>
          </p:cNvSpPr>
          <p:nvPr>
            <p:ph type="sldNum" sz="quarter" idx="12"/>
          </p:nvPr>
        </p:nvSpPr>
        <p:spPr/>
        <p:txBody>
          <a:bodyPr/>
          <a:lstStyle/>
          <a:p>
            <a:fld id="{CFE4BAC9-6D41-4691-9299-18EF07EF0177}" type="slidenum">
              <a:rPr lang="en-US" smtClean="0"/>
              <a:t>39</a:t>
            </a:fld>
            <a:endParaRPr lang="en-US"/>
          </a:p>
        </p:txBody>
      </p:sp>
    </p:spTree>
    <p:extLst>
      <p:ext uri="{BB962C8B-B14F-4D97-AF65-F5344CB8AC3E}">
        <p14:creationId xmlns:p14="http://schemas.microsoft.com/office/powerpoint/2010/main" val="251811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96693"/>
            <a:ext cx="7200900" cy="1485900"/>
          </a:xfrm>
        </p:spPr>
        <p:txBody>
          <a:bodyPr/>
          <a:lstStyle/>
          <a:p>
            <a:r>
              <a:rPr lang="en-US" dirty="0"/>
              <a:t>Previous research</a:t>
            </a:r>
            <a:endParaRPr lang="fr-FR" dirty="0"/>
          </a:p>
        </p:txBody>
      </p:sp>
      <p:sp>
        <p:nvSpPr>
          <p:cNvPr id="3" name="Content Placeholder 2"/>
          <p:cNvSpPr>
            <a:spLocks noGrp="1"/>
          </p:cNvSpPr>
          <p:nvPr>
            <p:ph idx="1"/>
          </p:nvPr>
        </p:nvSpPr>
        <p:spPr>
          <a:xfrm>
            <a:off x="900112" y="1498060"/>
            <a:ext cx="7345363" cy="3544019"/>
          </a:xfrm>
        </p:spPr>
        <p:txBody>
          <a:bodyPr>
            <a:normAutofit/>
          </a:bodyPr>
          <a:lstStyle/>
          <a:p>
            <a:pPr>
              <a:spcBef>
                <a:spcPts val="0"/>
              </a:spcBef>
            </a:pPr>
            <a:r>
              <a:rPr lang="en-US" sz="2400" dirty="0"/>
              <a:t>These differences between dialects can be quantitatively predicted via coding for a range of factors of co-occurrence.</a:t>
            </a:r>
          </a:p>
          <a:p>
            <a:pPr>
              <a:spcBef>
                <a:spcPts val="0"/>
              </a:spcBef>
            </a:pPr>
            <a:endParaRPr lang="en-US" sz="2400" dirty="0"/>
          </a:p>
          <a:p>
            <a:pPr marL="233363" lvl="1" indent="-206375">
              <a:lnSpc>
                <a:spcPct val="120000"/>
              </a:lnSpc>
              <a:spcBef>
                <a:spcPts val="0"/>
              </a:spcBef>
              <a:buNone/>
              <a:tabLst>
                <a:tab pos="339725" algn="l"/>
                <a:tab pos="4232275" algn="l"/>
              </a:tabLst>
              <a:defRPr/>
            </a:pPr>
            <a:r>
              <a:rPr lang="en-US" sz="2400" dirty="0"/>
              <a:t>Plurality of direct object	Time </a:t>
            </a:r>
            <a:r>
              <a:rPr lang="en-US" sz="2400"/>
              <a:t>of action</a:t>
            </a:r>
            <a:endParaRPr lang="en-US" sz="2400" dirty="0"/>
          </a:p>
          <a:p>
            <a:pPr marL="233363" lvl="1" indent="-206375">
              <a:lnSpc>
                <a:spcPct val="120000"/>
              </a:lnSpc>
              <a:spcBef>
                <a:spcPts val="0"/>
              </a:spcBef>
              <a:buNone/>
              <a:tabLst>
                <a:tab pos="339725" algn="l"/>
                <a:tab pos="4232275" algn="l"/>
              </a:tabLst>
              <a:defRPr/>
            </a:pPr>
            <a:r>
              <a:rPr lang="en-US" sz="2400" dirty="0"/>
              <a:t>Clause type	Sequencing</a:t>
            </a:r>
          </a:p>
          <a:p>
            <a:pPr marL="233363" lvl="1" indent="-206375">
              <a:lnSpc>
                <a:spcPct val="120000"/>
              </a:lnSpc>
              <a:spcBef>
                <a:spcPts val="0"/>
              </a:spcBef>
              <a:buNone/>
              <a:tabLst>
                <a:tab pos="339725" algn="l"/>
                <a:tab pos="4232275" algn="l"/>
              </a:tabLst>
              <a:defRPr/>
            </a:pPr>
            <a:r>
              <a:rPr lang="en-US" sz="2400" dirty="0"/>
              <a:t>Foregrounding	Temporal adverbial</a:t>
            </a:r>
          </a:p>
          <a:p>
            <a:pPr marL="233363" lvl="1" indent="-206375">
              <a:lnSpc>
                <a:spcPct val="120000"/>
              </a:lnSpc>
              <a:spcBef>
                <a:spcPts val="0"/>
              </a:spcBef>
              <a:buNone/>
              <a:tabLst>
                <a:tab pos="339725" algn="l"/>
                <a:tab pos="4232275" algn="l"/>
              </a:tabLst>
              <a:defRPr/>
            </a:pPr>
            <a:r>
              <a:rPr lang="en-US" sz="2400" dirty="0"/>
              <a:t>Polarity	Aspectual class</a:t>
            </a:r>
          </a:p>
          <a:p>
            <a:endParaRPr lang="en-US" sz="2400" dirty="0"/>
          </a:p>
          <a:p>
            <a:pPr lvl="1"/>
            <a:endParaRPr lang="fr-FR" sz="2400" dirty="0"/>
          </a:p>
        </p:txBody>
      </p:sp>
      <p:sp>
        <p:nvSpPr>
          <p:cNvPr id="4" name="Slide Number Placeholder 3"/>
          <p:cNvSpPr>
            <a:spLocks noGrp="1"/>
          </p:cNvSpPr>
          <p:nvPr>
            <p:ph type="sldNum" sz="quarter" idx="12"/>
          </p:nvPr>
        </p:nvSpPr>
        <p:spPr/>
        <p:txBody>
          <a:bodyPr/>
          <a:lstStyle/>
          <a:p>
            <a:fld id="{CFE4BAC9-6D41-4691-9299-18EF07EF0177}" type="slidenum">
              <a:rPr lang="en-US" smtClean="0"/>
              <a:t>4</a:t>
            </a:fld>
            <a:endParaRPr lang="en-US"/>
          </a:p>
        </p:txBody>
      </p:sp>
      <p:sp>
        <p:nvSpPr>
          <p:cNvPr id="5" name="TextBox 4"/>
          <p:cNvSpPr txBox="1"/>
          <p:nvPr/>
        </p:nvSpPr>
        <p:spPr>
          <a:xfrm>
            <a:off x="900113" y="5099050"/>
            <a:ext cx="7345362" cy="1200329"/>
          </a:xfrm>
          <a:prstGeom prst="rect">
            <a:avLst/>
          </a:prstGeom>
          <a:noFill/>
        </p:spPr>
        <p:txBody>
          <a:bodyPr wrap="square" rtlCol="0">
            <a:spAutoFit/>
          </a:bodyPr>
          <a:lstStyle/>
          <a:p>
            <a:pPr marL="0" lvl="2"/>
            <a:r>
              <a:rPr lang="en-US" dirty="0">
                <a:solidFill>
                  <a:schemeClr val="tx1">
                    <a:lumMod val="65000"/>
                    <a:lumOff val="35000"/>
                  </a:schemeClr>
                </a:solidFill>
              </a:rPr>
              <a:t>Dumont (2013); Howe (2006, 2013); Howe &amp; </a:t>
            </a:r>
            <a:r>
              <a:rPr lang="en-US" dirty="0" err="1">
                <a:solidFill>
                  <a:schemeClr val="tx1">
                    <a:lumMod val="65000"/>
                    <a:lumOff val="35000"/>
                  </a:schemeClr>
                </a:solidFill>
              </a:rPr>
              <a:t>Schwenter</a:t>
            </a:r>
            <a:r>
              <a:rPr lang="en-US" dirty="0">
                <a:solidFill>
                  <a:schemeClr val="tx1">
                    <a:lumMod val="65000"/>
                    <a:lumOff val="35000"/>
                  </a:schemeClr>
                </a:solidFill>
              </a:rPr>
              <a:t> (2003, 2008); Holmes &amp; </a:t>
            </a:r>
            <a:r>
              <a:rPr lang="en-US" dirty="0" err="1">
                <a:solidFill>
                  <a:schemeClr val="tx1">
                    <a:lumMod val="65000"/>
                    <a:lumOff val="35000"/>
                  </a:schemeClr>
                </a:solidFill>
              </a:rPr>
              <a:t>Balukas</a:t>
            </a:r>
            <a:r>
              <a:rPr lang="en-US" dirty="0">
                <a:solidFill>
                  <a:schemeClr val="tx1">
                    <a:lumMod val="65000"/>
                    <a:lumOff val="35000"/>
                  </a:schemeClr>
                </a:solidFill>
              </a:rPr>
              <a:t> (2011); </a:t>
            </a:r>
            <a:r>
              <a:rPr lang="en-US" dirty="0" err="1">
                <a:solidFill>
                  <a:schemeClr val="tx1">
                    <a:lumMod val="65000"/>
                    <a:lumOff val="35000"/>
                  </a:schemeClr>
                </a:solidFill>
              </a:rPr>
              <a:t>Schwenter</a:t>
            </a:r>
            <a:r>
              <a:rPr lang="en-US" dirty="0">
                <a:solidFill>
                  <a:schemeClr val="tx1">
                    <a:lumMod val="65000"/>
                    <a:lumOff val="35000"/>
                  </a:schemeClr>
                </a:solidFill>
              </a:rPr>
              <a:t> &amp; Torres </a:t>
            </a:r>
            <a:r>
              <a:rPr lang="en-US" dirty="0" err="1">
                <a:solidFill>
                  <a:schemeClr val="tx1">
                    <a:lumMod val="65000"/>
                    <a:lumOff val="35000"/>
                  </a:schemeClr>
                </a:solidFill>
              </a:rPr>
              <a:t>Cacoullos</a:t>
            </a:r>
            <a:r>
              <a:rPr lang="en-US" dirty="0">
                <a:solidFill>
                  <a:schemeClr val="tx1">
                    <a:lumMod val="65000"/>
                    <a:lumOff val="35000"/>
                  </a:schemeClr>
                </a:solidFill>
              </a:rPr>
              <a:t> (2008); Rodríguez </a:t>
            </a:r>
            <a:r>
              <a:rPr lang="en-US" dirty="0" err="1">
                <a:solidFill>
                  <a:schemeClr val="tx1">
                    <a:lumMod val="65000"/>
                    <a:lumOff val="35000"/>
                  </a:schemeClr>
                </a:solidFill>
              </a:rPr>
              <a:t>Louro</a:t>
            </a:r>
            <a:r>
              <a:rPr lang="en-US" dirty="0">
                <a:solidFill>
                  <a:schemeClr val="tx1">
                    <a:lumMod val="65000"/>
                    <a:lumOff val="35000"/>
                  </a:schemeClr>
                </a:solidFill>
              </a:rPr>
              <a:t> (2009); Rodríguez </a:t>
            </a:r>
            <a:r>
              <a:rPr lang="en-US" dirty="0" err="1">
                <a:solidFill>
                  <a:schemeClr val="tx1">
                    <a:lumMod val="65000"/>
                    <a:lumOff val="35000"/>
                  </a:schemeClr>
                </a:solidFill>
              </a:rPr>
              <a:t>Louro</a:t>
            </a:r>
            <a:r>
              <a:rPr lang="en-US" dirty="0">
                <a:solidFill>
                  <a:schemeClr val="tx1">
                    <a:lumMod val="65000"/>
                    <a:lumOff val="35000"/>
                  </a:schemeClr>
                </a:solidFill>
              </a:rPr>
              <a:t> &amp; </a:t>
            </a:r>
            <a:r>
              <a:rPr lang="en-US" dirty="0" err="1">
                <a:solidFill>
                  <a:schemeClr val="tx1">
                    <a:lumMod val="65000"/>
                    <a:lumOff val="35000"/>
                  </a:schemeClr>
                </a:solidFill>
              </a:rPr>
              <a:t>Yupanqui</a:t>
            </a:r>
            <a:r>
              <a:rPr lang="en-US" dirty="0">
                <a:solidFill>
                  <a:schemeClr val="tx1">
                    <a:lumMod val="65000"/>
                    <a:lumOff val="35000"/>
                  </a:schemeClr>
                </a:solidFill>
              </a:rPr>
              <a:t> (2011)</a:t>
            </a:r>
          </a:p>
          <a:p>
            <a:endParaRPr lang="fr-FR" dirty="0"/>
          </a:p>
        </p:txBody>
      </p:sp>
      <p:sp>
        <p:nvSpPr>
          <p:cNvPr id="7" name="Rectangle 6"/>
          <p:cNvSpPr/>
          <p:nvPr/>
        </p:nvSpPr>
        <p:spPr>
          <a:xfrm>
            <a:off x="4953000" y="2983960"/>
            <a:ext cx="3292475" cy="1835690"/>
          </a:xfrm>
          <a:prstGeom prst="rect">
            <a:avLst/>
          </a:prstGeom>
          <a:noFill/>
          <a:ln w="508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9269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22118"/>
            <a:ext cx="7200900" cy="727364"/>
          </a:xfrm>
        </p:spPr>
        <p:txBody>
          <a:bodyPr/>
          <a:lstStyle/>
          <a:p>
            <a:r>
              <a:rPr lang="en-US" dirty="0"/>
              <a:t>Conclusion</a:t>
            </a:r>
          </a:p>
        </p:txBody>
      </p:sp>
      <p:sp>
        <p:nvSpPr>
          <p:cNvPr id="3" name="Content Placeholder 2"/>
          <p:cNvSpPr>
            <a:spLocks noGrp="1"/>
          </p:cNvSpPr>
          <p:nvPr>
            <p:ph idx="1"/>
          </p:nvPr>
        </p:nvSpPr>
        <p:spPr>
          <a:xfrm>
            <a:off x="1028700" y="1197032"/>
            <a:ext cx="7200900" cy="5256353"/>
          </a:xfrm>
        </p:spPr>
        <p:txBody>
          <a:bodyPr>
            <a:normAutofit/>
          </a:bodyPr>
          <a:lstStyle/>
          <a:p>
            <a:r>
              <a:rPr lang="en-US" dirty="0"/>
              <a:t>Diverging results between our study and previous studies regarding the acquisition of regional variation may be due to…</a:t>
            </a:r>
          </a:p>
          <a:p>
            <a:pPr lvl="1"/>
            <a:r>
              <a:rPr lang="en-US" dirty="0"/>
              <a:t>Differences in the regional varieties studies</a:t>
            </a:r>
          </a:p>
          <a:p>
            <a:pPr lvl="2"/>
            <a:r>
              <a:rPr lang="en-US" dirty="0"/>
              <a:t>It may be that varieties that differ drastically from the AH input may be more salient to learners</a:t>
            </a:r>
          </a:p>
          <a:p>
            <a:pPr lvl="1"/>
            <a:r>
              <a:rPr lang="en-US" dirty="0"/>
              <a:t>Factors studied</a:t>
            </a:r>
          </a:p>
          <a:p>
            <a:pPr lvl="2"/>
            <a:r>
              <a:rPr lang="en-US" dirty="0"/>
              <a:t>The same factors should be considered across a range of Spanish varieties to facilitate comparison</a:t>
            </a:r>
          </a:p>
          <a:p>
            <a:pPr lvl="1"/>
            <a:r>
              <a:rPr lang="en-US" dirty="0"/>
              <a:t>Differences in proficiency</a:t>
            </a:r>
          </a:p>
          <a:p>
            <a:pPr lvl="1"/>
            <a:r>
              <a:rPr lang="en-US" dirty="0"/>
              <a:t>Differences in SA groups at the start of SA</a:t>
            </a:r>
          </a:p>
          <a:p>
            <a:pPr lvl="2"/>
            <a:r>
              <a:rPr lang="en-US" dirty="0" err="1"/>
              <a:t>Geeslin</a:t>
            </a:r>
            <a:r>
              <a:rPr lang="en-US" dirty="0"/>
              <a:t> et al. (2013), Linford (2016)</a:t>
            </a:r>
          </a:p>
          <a:p>
            <a:pPr lvl="1"/>
            <a:r>
              <a:rPr lang="en-US" dirty="0"/>
              <a:t>Lack of AH comparison</a:t>
            </a:r>
          </a:p>
          <a:p>
            <a:pPr lvl="2"/>
            <a:r>
              <a:rPr lang="en-US" dirty="0"/>
              <a:t>NSs in the AH environment favor PP in </a:t>
            </a:r>
            <a:r>
              <a:rPr lang="en-US" dirty="0" err="1"/>
              <a:t>hodiernal</a:t>
            </a:r>
            <a:r>
              <a:rPr lang="en-US" dirty="0"/>
              <a:t> reference and AH learners acquire this constraint as well</a:t>
            </a:r>
          </a:p>
        </p:txBody>
      </p:sp>
      <p:sp>
        <p:nvSpPr>
          <p:cNvPr id="4" name="Slide Number Placeholder 3"/>
          <p:cNvSpPr>
            <a:spLocks noGrp="1"/>
          </p:cNvSpPr>
          <p:nvPr>
            <p:ph type="sldNum" sz="quarter" idx="12"/>
          </p:nvPr>
        </p:nvSpPr>
        <p:spPr/>
        <p:txBody>
          <a:bodyPr/>
          <a:lstStyle/>
          <a:p>
            <a:fld id="{CFE4BAC9-6D41-4691-9299-18EF07EF0177}" type="slidenum">
              <a:rPr lang="en-US" smtClean="0"/>
              <a:t>40</a:t>
            </a:fld>
            <a:endParaRPr lang="en-US"/>
          </a:p>
        </p:txBody>
      </p:sp>
    </p:spTree>
    <p:extLst>
      <p:ext uri="{BB962C8B-B14F-4D97-AF65-F5344CB8AC3E}">
        <p14:creationId xmlns:p14="http://schemas.microsoft.com/office/powerpoint/2010/main" val="24336764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E112D-C147-421C-9D5B-55DBDBD1528A}"/>
              </a:ext>
            </a:extLst>
          </p:cNvPr>
          <p:cNvSpPr>
            <a:spLocks noGrp="1"/>
          </p:cNvSpPr>
          <p:nvPr>
            <p:ph type="title"/>
          </p:nvPr>
        </p:nvSpPr>
        <p:spPr>
          <a:xfrm>
            <a:off x="1028700" y="685800"/>
            <a:ext cx="7200900" cy="760615"/>
          </a:xfrm>
        </p:spPr>
        <p:txBody>
          <a:bodyPr/>
          <a:lstStyle/>
          <a:p>
            <a:r>
              <a:rPr lang="en-US" dirty="0"/>
              <a:t>Future steps</a:t>
            </a:r>
          </a:p>
        </p:txBody>
      </p:sp>
      <p:sp>
        <p:nvSpPr>
          <p:cNvPr id="3" name="Content Placeholder 2">
            <a:extLst>
              <a:ext uri="{FF2B5EF4-FFF2-40B4-BE49-F238E27FC236}">
                <a16:creationId xmlns:a16="http://schemas.microsoft.com/office/drawing/2014/main" id="{C5DE6627-78B2-4074-96BA-DFB6D99CFCDC}"/>
              </a:ext>
            </a:extLst>
          </p:cNvPr>
          <p:cNvSpPr>
            <a:spLocks noGrp="1"/>
          </p:cNvSpPr>
          <p:nvPr>
            <p:ph idx="1"/>
          </p:nvPr>
        </p:nvSpPr>
        <p:spPr>
          <a:xfrm>
            <a:off x="1028700" y="1446415"/>
            <a:ext cx="7200900" cy="4871258"/>
          </a:xfrm>
        </p:spPr>
        <p:txBody>
          <a:bodyPr>
            <a:normAutofit/>
          </a:bodyPr>
          <a:lstStyle/>
          <a:p>
            <a:r>
              <a:rPr lang="en-US" sz="2400" dirty="0"/>
              <a:t>Examine higher levels of AH students</a:t>
            </a:r>
          </a:p>
          <a:p>
            <a:pPr lvl="1"/>
            <a:r>
              <a:rPr lang="en-US" sz="2400" dirty="0"/>
              <a:t>4</a:t>
            </a:r>
            <a:r>
              <a:rPr lang="en-US" sz="2400" baseline="30000" dirty="0"/>
              <a:t>th</a:t>
            </a:r>
            <a:r>
              <a:rPr lang="en-US" sz="2400" dirty="0"/>
              <a:t> year</a:t>
            </a:r>
          </a:p>
          <a:p>
            <a:pPr lvl="1"/>
            <a:r>
              <a:rPr lang="en-US" sz="2400" dirty="0"/>
              <a:t>Graduate students</a:t>
            </a:r>
          </a:p>
          <a:p>
            <a:pPr lvl="1"/>
            <a:r>
              <a:rPr lang="en-US" sz="2400" dirty="0"/>
              <a:t>It may be that learners at these levels also acquire sequence as a constraint on variation</a:t>
            </a:r>
          </a:p>
          <a:p>
            <a:r>
              <a:rPr lang="en-US" sz="2400" dirty="0"/>
              <a:t>Complete this study with students studying abroad in regions where there is more distinction in patterns of variation</a:t>
            </a:r>
          </a:p>
          <a:p>
            <a:pPr lvl="1"/>
            <a:r>
              <a:rPr lang="en-US" sz="2400" dirty="0"/>
              <a:t>Valencia, Spain</a:t>
            </a:r>
          </a:p>
          <a:p>
            <a:pPr lvl="1"/>
            <a:r>
              <a:rPr lang="en-US" sz="2400" dirty="0"/>
              <a:t>Mexico</a:t>
            </a:r>
          </a:p>
          <a:p>
            <a:pPr lvl="1"/>
            <a:r>
              <a:rPr lang="en-US" sz="2400" dirty="0"/>
              <a:t>Buenos Aires, Argentina</a:t>
            </a:r>
          </a:p>
        </p:txBody>
      </p:sp>
      <p:sp>
        <p:nvSpPr>
          <p:cNvPr id="4" name="Slide Number Placeholder 3">
            <a:extLst>
              <a:ext uri="{FF2B5EF4-FFF2-40B4-BE49-F238E27FC236}">
                <a16:creationId xmlns:a16="http://schemas.microsoft.com/office/drawing/2014/main" id="{5042B59E-6168-4907-BB42-54F80694AE96}"/>
              </a:ext>
            </a:extLst>
          </p:cNvPr>
          <p:cNvSpPr>
            <a:spLocks noGrp="1"/>
          </p:cNvSpPr>
          <p:nvPr>
            <p:ph type="sldNum" sz="quarter" idx="12"/>
          </p:nvPr>
        </p:nvSpPr>
        <p:spPr/>
        <p:txBody>
          <a:bodyPr/>
          <a:lstStyle/>
          <a:p>
            <a:fld id="{CFE4BAC9-6D41-4691-9299-18EF07EF0177}" type="slidenum">
              <a:rPr lang="en-US" smtClean="0"/>
              <a:t>41</a:t>
            </a:fld>
            <a:endParaRPr lang="en-US"/>
          </a:p>
        </p:txBody>
      </p:sp>
    </p:spTree>
    <p:extLst>
      <p:ext uri="{BB962C8B-B14F-4D97-AF65-F5344CB8AC3E}">
        <p14:creationId xmlns:p14="http://schemas.microsoft.com/office/powerpoint/2010/main" val="10310895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50033" y="1558070"/>
            <a:ext cx="6270922" cy="1077716"/>
          </a:xfrm>
        </p:spPr>
        <p:txBody>
          <a:bodyPr/>
          <a:lstStyle/>
          <a:p>
            <a:r>
              <a:rPr lang="en-US" dirty="0"/>
              <a:t>Thank you!</a:t>
            </a:r>
          </a:p>
        </p:txBody>
      </p:sp>
      <p:sp>
        <p:nvSpPr>
          <p:cNvPr id="5" name="Subtitle 4"/>
          <p:cNvSpPr>
            <a:spLocks noGrp="1"/>
          </p:cNvSpPr>
          <p:nvPr>
            <p:ph type="subTitle" idx="1"/>
          </p:nvPr>
        </p:nvSpPr>
        <p:spPr>
          <a:xfrm>
            <a:off x="914400" y="3429000"/>
            <a:ext cx="7342188" cy="2515674"/>
          </a:xfrm>
        </p:spPr>
        <p:txBody>
          <a:bodyPr>
            <a:normAutofit fontScale="92500" lnSpcReduction="10000"/>
          </a:bodyPr>
          <a:lstStyle/>
          <a:p>
            <a:r>
              <a:rPr lang="en-US" dirty="0"/>
              <a:t>Special thanks to Drs. Sonia Barnes, Kimberly Geeslin, Chad Howe, and Scott Schwenter for their input on this project at various stages, to Stephanie Goetz, former Managing Director of the Indiana University Honors Program in Foreign Languages, for her support of this research, and to Jordan Garrett for collecting data in Chile. All remaining errors are our own.</a:t>
            </a:r>
          </a:p>
          <a:p>
            <a:endParaRPr lang="en-US" dirty="0"/>
          </a:p>
          <a:p>
            <a:r>
              <a:rPr lang="en-US" dirty="0"/>
              <a:t>Contact information:</a:t>
            </a:r>
          </a:p>
          <a:p>
            <a:r>
              <a:rPr lang="en-US" dirty="0"/>
              <a:t>Sara Zahler  </a:t>
            </a:r>
            <a:r>
              <a:rPr lang="en-US" dirty="0">
                <a:hlinkClick r:id="rId2"/>
              </a:rPr>
              <a:t>szahler@indiana.edu</a:t>
            </a:r>
            <a:endParaRPr lang="en-US" dirty="0"/>
          </a:p>
          <a:p>
            <a:r>
              <a:rPr lang="en-US" dirty="0"/>
              <a:t>Melissa Whatley </a:t>
            </a:r>
            <a:r>
              <a:rPr lang="en-US" dirty="0">
                <a:hlinkClick r:id="rId3"/>
              </a:rPr>
              <a:t>melwhat@uga.edu</a:t>
            </a:r>
            <a:r>
              <a:rPr lang="en-US" dirty="0"/>
              <a:t> </a:t>
            </a:r>
          </a:p>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42</a:t>
            </a:fld>
            <a:endParaRPr lang="en-US"/>
          </a:p>
        </p:txBody>
      </p:sp>
    </p:spTree>
    <p:extLst>
      <p:ext uri="{BB962C8B-B14F-4D97-AF65-F5344CB8AC3E}">
        <p14:creationId xmlns:p14="http://schemas.microsoft.com/office/powerpoint/2010/main" val="13160541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47551"/>
            <a:ext cx="7200900" cy="849976"/>
          </a:xfrm>
        </p:spPr>
        <p:txBody>
          <a:bodyPr/>
          <a:lstStyle/>
          <a:p>
            <a:r>
              <a:rPr lang="en-US" dirty="0"/>
              <a:t>Selected References</a:t>
            </a:r>
          </a:p>
        </p:txBody>
      </p:sp>
      <p:sp>
        <p:nvSpPr>
          <p:cNvPr id="3" name="Content Placeholder 2"/>
          <p:cNvSpPr>
            <a:spLocks noGrp="1"/>
          </p:cNvSpPr>
          <p:nvPr>
            <p:ph idx="1"/>
          </p:nvPr>
        </p:nvSpPr>
        <p:spPr>
          <a:xfrm>
            <a:off x="714895" y="814648"/>
            <a:ext cx="8257655" cy="6043352"/>
          </a:xfrm>
        </p:spPr>
        <p:txBody>
          <a:bodyPr>
            <a:normAutofit fontScale="77500" lnSpcReduction="20000"/>
          </a:bodyPr>
          <a:lstStyle/>
          <a:p>
            <a:r>
              <a:rPr lang="en-US" dirty="0" err="1"/>
              <a:t>Geeslin</a:t>
            </a:r>
            <a:r>
              <a:rPr lang="en-US" dirty="0"/>
              <a:t>, K., </a:t>
            </a:r>
            <a:r>
              <a:rPr lang="en-US" dirty="0" err="1"/>
              <a:t>Fafulas</a:t>
            </a:r>
            <a:r>
              <a:rPr lang="en-US" dirty="0"/>
              <a:t>, S. &amp; </a:t>
            </a:r>
            <a:r>
              <a:rPr lang="en-US" dirty="0" err="1"/>
              <a:t>Kanwit</a:t>
            </a:r>
            <a:r>
              <a:rPr lang="en-US" dirty="0"/>
              <a:t>, M. (2013). Acquiring geographically-variable norms of use: The case of the present perfect in Mexico and Spanish. In C. Howe et al. (Eds.), </a:t>
            </a:r>
            <a:r>
              <a:rPr lang="en-US" i="1" dirty="0"/>
              <a:t>Selected Proceedings of the 15</a:t>
            </a:r>
            <a:r>
              <a:rPr lang="en-US" i="1" baseline="30000" dirty="0"/>
              <a:t>th</a:t>
            </a:r>
            <a:r>
              <a:rPr lang="en-US" i="1" dirty="0"/>
              <a:t> Hispanic Linguistics Symposium</a:t>
            </a:r>
            <a:r>
              <a:rPr lang="en-US" dirty="0"/>
              <a:t> (pp. 205-220). Somerville, MA: </a:t>
            </a:r>
            <a:r>
              <a:rPr lang="en-US" dirty="0" err="1"/>
              <a:t>Cascadilla</a:t>
            </a:r>
            <a:r>
              <a:rPr lang="en-US" dirty="0"/>
              <a:t> Proceedings Project. </a:t>
            </a:r>
          </a:p>
          <a:p>
            <a:r>
              <a:rPr lang="en-US" dirty="0" err="1"/>
              <a:t>Geeslin</a:t>
            </a:r>
            <a:r>
              <a:rPr lang="en-US" dirty="0"/>
              <a:t>, K. L., Lorenzo, J., Hasler-Barker, M., Henriksen, N.C., Killam, J. (2012). The L2 Acquisition of Variable Past Time Reference in Spanish in Overseas Immersion Setting. In K. </a:t>
            </a:r>
            <a:r>
              <a:rPr lang="en-US" dirty="0" err="1"/>
              <a:t>Geeslin</a:t>
            </a:r>
            <a:r>
              <a:rPr lang="en-US" dirty="0"/>
              <a:t> &amp; M. Díaz-Campos (Eds.), </a:t>
            </a:r>
            <a:r>
              <a:rPr lang="en-US" i="1" dirty="0"/>
              <a:t>Selected Proceedings of the 14</a:t>
            </a:r>
            <a:r>
              <a:rPr lang="en-US" i="1" baseline="30000" dirty="0"/>
              <a:t>th</a:t>
            </a:r>
            <a:r>
              <a:rPr lang="en-US" i="1" dirty="0"/>
              <a:t> Hispanic Linguistics Symposium</a:t>
            </a:r>
            <a:r>
              <a:rPr lang="en-US" dirty="0"/>
              <a:t> (pp. 197-213). Somerville, MA: </a:t>
            </a:r>
            <a:r>
              <a:rPr lang="en-US" dirty="0" err="1"/>
              <a:t>Cascadilla</a:t>
            </a:r>
            <a:r>
              <a:rPr lang="en-US" dirty="0"/>
              <a:t> Proceedings Project. </a:t>
            </a:r>
          </a:p>
          <a:p>
            <a:r>
              <a:rPr lang="en-US" dirty="0"/>
              <a:t>Howe, C. (2013). </a:t>
            </a:r>
            <a:r>
              <a:rPr lang="en-US" i="1" dirty="0"/>
              <a:t>The Spanish Perfects: Pathways of emergent meaning</a:t>
            </a:r>
            <a:r>
              <a:rPr lang="en-US" dirty="0"/>
              <a:t> [Palgrave Studies in Language Variation Series]. Basingstoke/New York: Palgrave Macmillan.</a:t>
            </a:r>
          </a:p>
          <a:p>
            <a:r>
              <a:rPr lang="en-US" dirty="0"/>
              <a:t>Howe, C. &amp; </a:t>
            </a:r>
            <a:r>
              <a:rPr lang="en-US" dirty="0" err="1"/>
              <a:t>Schwenter</a:t>
            </a:r>
            <a:r>
              <a:rPr lang="en-US" dirty="0"/>
              <a:t>, S.A. (2008). Variable constraints on past reference in dialects of Spanish. In M. Westmoreland &amp; J. A. Thomas (Eds.), </a:t>
            </a:r>
            <a:r>
              <a:rPr lang="en-US" i="1" dirty="0"/>
              <a:t>Proceedings of the 4th Workshop on Spanish Sociolinguistics</a:t>
            </a:r>
            <a:r>
              <a:rPr lang="en-US" dirty="0"/>
              <a:t> (pp. 100–108). Somerville, MA: </a:t>
            </a:r>
            <a:r>
              <a:rPr lang="en-US" dirty="0" err="1"/>
              <a:t>Cascadilla</a:t>
            </a:r>
            <a:r>
              <a:rPr lang="en-US" dirty="0"/>
              <a:t> Proceedings Project.</a:t>
            </a:r>
          </a:p>
          <a:p>
            <a:r>
              <a:rPr lang="en-US" dirty="0"/>
              <a:t>Howe, C., &amp; </a:t>
            </a:r>
            <a:r>
              <a:rPr lang="en-US" dirty="0" err="1"/>
              <a:t>Schwenter</a:t>
            </a:r>
            <a:r>
              <a:rPr lang="en-US" dirty="0"/>
              <a:t>, S.A. (2003). Present perfect for </a:t>
            </a:r>
            <a:r>
              <a:rPr lang="en-US" dirty="0" err="1"/>
              <a:t>preterite</a:t>
            </a:r>
            <a:r>
              <a:rPr lang="en-US" dirty="0"/>
              <a:t> across Spanish dialects. In T. Sánchez &amp; U. </a:t>
            </a:r>
            <a:r>
              <a:rPr lang="en-US" dirty="0" err="1"/>
              <a:t>Horesh</a:t>
            </a:r>
            <a:r>
              <a:rPr lang="en-US" dirty="0"/>
              <a:t> (Eds.), </a:t>
            </a:r>
            <a:r>
              <a:rPr lang="en-US" i="1" dirty="0"/>
              <a:t>Selected Papers from NWAV 31 </a:t>
            </a:r>
            <a:r>
              <a:rPr lang="en-US" dirty="0"/>
              <a:t>(pp. 61-75). University of Pennsylvania Working Papers in Linguistics 9.2.</a:t>
            </a:r>
          </a:p>
          <a:p>
            <a:r>
              <a:rPr lang="en-US" dirty="0"/>
              <a:t>Linford, B. (2016). The second-language development of dialect-specific morpho-syntactic variation in Spanish during study abroad. PhD dissertation, Indiana University: Bloomington. </a:t>
            </a:r>
          </a:p>
          <a:p>
            <a:r>
              <a:rPr lang="en-US" dirty="0" err="1"/>
              <a:t>Schwenter</a:t>
            </a:r>
            <a:r>
              <a:rPr lang="en-US" dirty="0"/>
              <a:t>, S.A. (l994a). "Hot news" and the grammaticalization of perfects. </a:t>
            </a:r>
            <a:r>
              <a:rPr lang="en-US" i="1" dirty="0"/>
              <a:t>Linguistics, 32</a:t>
            </a:r>
            <a:r>
              <a:rPr lang="en-US" dirty="0"/>
              <a:t>, 995-l 028.</a:t>
            </a:r>
          </a:p>
          <a:p>
            <a:r>
              <a:rPr lang="en-US" dirty="0" err="1"/>
              <a:t>Schwenter</a:t>
            </a:r>
            <a:r>
              <a:rPr lang="en-US" dirty="0"/>
              <a:t>, S.A. (1994b). The grammaticalization of an anterior in progress: Evidence from a Peninsular Spanish dialect. </a:t>
            </a:r>
            <a:r>
              <a:rPr lang="en-US" i="1" dirty="0"/>
              <a:t>Studies in Language, 18</a:t>
            </a:r>
            <a:r>
              <a:rPr lang="en-US" dirty="0"/>
              <a:t>, 71-111.</a:t>
            </a:r>
          </a:p>
          <a:p>
            <a:r>
              <a:rPr lang="en-US" dirty="0" err="1"/>
              <a:t>Schwenter</a:t>
            </a:r>
            <a:r>
              <a:rPr lang="en-US" dirty="0"/>
              <a:t>, S.A., &amp; Torres </a:t>
            </a:r>
            <a:r>
              <a:rPr lang="en-US" dirty="0" err="1"/>
              <a:t>Cacoullos</a:t>
            </a:r>
            <a:r>
              <a:rPr lang="en-US" dirty="0"/>
              <a:t>, R. (2008). Defaults and indeterminacy in temporal grammaticalization: The ‘perfect’ road to perfective. </a:t>
            </a:r>
            <a:r>
              <a:rPr lang="en-US" i="1" dirty="0"/>
              <a:t>Language Variation and Change, 20, </a:t>
            </a:r>
            <a:r>
              <a:rPr lang="en-US" dirty="0"/>
              <a:t>1-39.</a:t>
            </a:r>
          </a:p>
          <a:p>
            <a:endParaRPr lang="en-US" dirty="0"/>
          </a:p>
        </p:txBody>
      </p:sp>
      <p:sp>
        <p:nvSpPr>
          <p:cNvPr id="4" name="Slide Number Placeholder 3"/>
          <p:cNvSpPr>
            <a:spLocks noGrp="1"/>
          </p:cNvSpPr>
          <p:nvPr>
            <p:ph type="sldNum" sz="quarter" idx="12"/>
          </p:nvPr>
        </p:nvSpPr>
        <p:spPr/>
        <p:txBody>
          <a:bodyPr/>
          <a:lstStyle/>
          <a:p>
            <a:fld id="{CFE4BAC9-6D41-4691-9299-18EF07EF0177}" type="slidenum">
              <a:rPr lang="en-US" smtClean="0"/>
              <a:t>43</a:t>
            </a:fld>
            <a:endParaRPr lang="en-US"/>
          </a:p>
        </p:txBody>
      </p:sp>
    </p:spTree>
    <p:extLst>
      <p:ext uri="{BB962C8B-B14F-4D97-AF65-F5344CB8AC3E}">
        <p14:creationId xmlns:p14="http://schemas.microsoft.com/office/powerpoint/2010/main" val="20409775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88579"/>
            <a:ext cx="7200900" cy="920374"/>
          </a:xfrm>
        </p:spPr>
        <p:txBody>
          <a:bodyPr/>
          <a:lstStyle/>
          <a:p>
            <a:r>
              <a:rPr lang="en-US" dirty="0"/>
              <a:t>Time of action</a:t>
            </a:r>
            <a:endParaRPr lang="fr-FR" dirty="0"/>
          </a:p>
        </p:txBody>
      </p:sp>
      <p:sp>
        <p:nvSpPr>
          <p:cNvPr id="3" name="Content Placeholder 2"/>
          <p:cNvSpPr>
            <a:spLocks noGrp="1"/>
          </p:cNvSpPr>
          <p:nvPr>
            <p:ph idx="1"/>
          </p:nvPr>
        </p:nvSpPr>
        <p:spPr>
          <a:xfrm>
            <a:off x="1028700" y="1517515"/>
            <a:ext cx="7200900" cy="4349885"/>
          </a:xfrm>
        </p:spPr>
        <p:txBody>
          <a:bodyPr>
            <a:normAutofit lnSpcReduction="10000"/>
          </a:bodyPr>
          <a:lstStyle/>
          <a:p>
            <a:r>
              <a:rPr lang="en-US" sz="2400" dirty="0"/>
              <a:t>Examples:</a:t>
            </a:r>
          </a:p>
          <a:p>
            <a:pPr lvl="1"/>
            <a:r>
              <a:rPr lang="en-US" sz="2400" dirty="0"/>
              <a:t>Today:  </a:t>
            </a:r>
            <a:r>
              <a:rPr lang="en-US" sz="2400" i="1" dirty="0" err="1"/>
              <a:t>Esta</a:t>
            </a:r>
            <a:r>
              <a:rPr lang="en-US" sz="2400" i="1" dirty="0"/>
              <a:t> ma</a:t>
            </a:r>
            <a:r>
              <a:rPr lang="es-ES" sz="2400" i="1" dirty="0" err="1"/>
              <a:t>ñana</a:t>
            </a:r>
            <a:r>
              <a:rPr lang="es-ES" sz="2400" i="1" dirty="0"/>
              <a:t>, </a:t>
            </a:r>
            <a:r>
              <a:rPr lang="es-ES" sz="2400" i="1" u="sng" dirty="0"/>
              <a:t>ha ido</a:t>
            </a:r>
            <a:r>
              <a:rPr lang="es-ES" sz="2400" i="1" dirty="0"/>
              <a:t> al supermercado.</a:t>
            </a:r>
            <a:endParaRPr lang="en-US" sz="2400" i="1" dirty="0"/>
          </a:p>
          <a:p>
            <a:pPr lvl="1"/>
            <a:r>
              <a:rPr lang="en-US" sz="2400" dirty="0"/>
              <a:t>Before today: </a:t>
            </a:r>
            <a:r>
              <a:rPr lang="en-US" sz="2400" i="1" dirty="0" err="1"/>
              <a:t>Hace</a:t>
            </a:r>
            <a:r>
              <a:rPr lang="en-US" sz="2400" i="1" dirty="0"/>
              <a:t> </a:t>
            </a:r>
            <a:r>
              <a:rPr lang="en-US" sz="2400" i="1" dirty="0" err="1"/>
              <a:t>tres</a:t>
            </a:r>
            <a:r>
              <a:rPr lang="en-US" sz="2400" i="1" dirty="0"/>
              <a:t> </a:t>
            </a:r>
            <a:r>
              <a:rPr lang="en-US" sz="2400" i="1" dirty="0" err="1"/>
              <a:t>días</a:t>
            </a:r>
            <a:r>
              <a:rPr lang="en-US" sz="2400" i="1" dirty="0"/>
              <a:t>, </a:t>
            </a:r>
            <a:r>
              <a:rPr lang="en-US" sz="2400" i="1" u="sng" dirty="0" err="1"/>
              <a:t>fue</a:t>
            </a:r>
            <a:r>
              <a:rPr lang="en-US" sz="2400" i="1" dirty="0"/>
              <a:t> al </a:t>
            </a:r>
            <a:r>
              <a:rPr lang="en-US" sz="2400" i="1" dirty="0" err="1"/>
              <a:t>supermercado</a:t>
            </a:r>
            <a:r>
              <a:rPr lang="en-US" sz="2400" i="1" dirty="0"/>
              <a:t>.</a:t>
            </a:r>
          </a:p>
          <a:p>
            <a:endParaRPr lang="en-US" sz="2400" dirty="0"/>
          </a:p>
          <a:p>
            <a:r>
              <a:rPr lang="en-US" sz="2400" dirty="0"/>
              <a:t>In Peninsular varieties, the PP is favored in </a:t>
            </a:r>
            <a:r>
              <a:rPr lang="en-US" sz="2400" dirty="0" err="1"/>
              <a:t>hodiernal</a:t>
            </a:r>
            <a:r>
              <a:rPr lang="en-US" sz="2400" dirty="0"/>
              <a:t> temporal reference while the preterit is favored in pre-</a:t>
            </a:r>
            <a:r>
              <a:rPr lang="en-US" sz="2400" dirty="0" err="1"/>
              <a:t>hodiernal</a:t>
            </a:r>
            <a:r>
              <a:rPr lang="en-US" sz="2400" dirty="0"/>
              <a:t> </a:t>
            </a:r>
          </a:p>
          <a:p>
            <a:r>
              <a:rPr lang="en-US" sz="2400" dirty="0"/>
              <a:t>The PP is </a:t>
            </a:r>
            <a:r>
              <a:rPr lang="en-US" sz="2400" dirty="0" err="1"/>
              <a:t>dispreferred</a:t>
            </a:r>
            <a:r>
              <a:rPr lang="en-US" sz="2400" dirty="0"/>
              <a:t> in </a:t>
            </a:r>
            <a:r>
              <a:rPr lang="en-US" sz="2400" dirty="0" err="1"/>
              <a:t>hodiernal</a:t>
            </a:r>
            <a:r>
              <a:rPr lang="en-US" sz="2400" dirty="0"/>
              <a:t> contexts in Mexican and Peruvian varieties (Howe, 2013; </a:t>
            </a:r>
            <a:r>
              <a:rPr lang="en-US" sz="2400" dirty="0" err="1"/>
              <a:t>Schwenter</a:t>
            </a:r>
            <a:r>
              <a:rPr lang="en-US" sz="2400" dirty="0"/>
              <a:t> &amp; Torres </a:t>
            </a:r>
            <a:r>
              <a:rPr lang="en-US" sz="2400" dirty="0" err="1"/>
              <a:t>Cacoullos</a:t>
            </a:r>
            <a:r>
              <a:rPr lang="en-US" sz="2400" dirty="0"/>
              <a:t>, 2008)</a:t>
            </a:r>
            <a:endParaRPr lang="fr-FR" sz="2400" dirty="0"/>
          </a:p>
        </p:txBody>
      </p:sp>
      <p:sp>
        <p:nvSpPr>
          <p:cNvPr id="4" name="Slide Number Placeholder 3"/>
          <p:cNvSpPr>
            <a:spLocks noGrp="1"/>
          </p:cNvSpPr>
          <p:nvPr>
            <p:ph type="sldNum" sz="quarter" idx="12"/>
          </p:nvPr>
        </p:nvSpPr>
        <p:spPr/>
        <p:txBody>
          <a:bodyPr/>
          <a:lstStyle/>
          <a:p>
            <a:fld id="{CFE4BAC9-6D41-4691-9299-18EF07EF0177}" type="slidenum">
              <a:rPr lang="en-US" smtClean="0"/>
              <a:t>44</a:t>
            </a:fld>
            <a:endParaRPr lang="en-US"/>
          </a:p>
        </p:txBody>
      </p:sp>
    </p:spTree>
    <p:extLst>
      <p:ext uri="{BB962C8B-B14F-4D97-AF65-F5344CB8AC3E}">
        <p14:creationId xmlns:p14="http://schemas.microsoft.com/office/powerpoint/2010/main" val="29351152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871" y="214114"/>
            <a:ext cx="7200900" cy="1485900"/>
          </a:xfrm>
        </p:spPr>
        <p:txBody>
          <a:bodyPr/>
          <a:lstStyle/>
          <a:p>
            <a:r>
              <a:rPr lang="en-US" dirty="0"/>
              <a:t>Temporal adverbial</a:t>
            </a:r>
            <a:endParaRPr lang="fr-FR" dirty="0"/>
          </a:p>
        </p:txBody>
      </p:sp>
      <p:sp>
        <p:nvSpPr>
          <p:cNvPr id="3" name="Content Placeholder 2"/>
          <p:cNvSpPr>
            <a:spLocks noGrp="1"/>
          </p:cNvSpPr>
          <p:nvPr>
            <p:ph idx="1"/>
          </p:nvPr>
        </p:nvSpPr>
        <p:spPr>
          <a:xfrm>
            <a:off x="1028699" y="1322961"/>
            <a:ext cx="7273071" cy="4753373"/>
          </a:xfrm>
        </p:spPr>
        <p:txBody>
          <a:bodyPr>
            <a:normAutofit/>
          </a:bodyPr>
          <a:lstStyle/>
          <a:p>
            <a:r>
              <a:rPr lang="en-US" sz="2400" dirty="0"/>
              <a:t>Examples:</a:t>
            </a:r>
          </a:p>
          <a:p>
            <a:pPr lvl="1"/>
            <a:r>
              <a:rPr lang="en-US" sz="2400" dirty="0"/>
              <a:t>Adverbial:  </a:t>
            </a:r>
            <a:r>
              <a:rPr lang="en-US" sz="2400" i="1" dirty="0" err="1"/>
              <a:t>Esta</a:t>
            </a:r>
            <a:r>
              <a:rPr lang="en-US" sz="2400" i="1" dirty="0"/>
              <a:t> ma</a:t>
            </a:r>
            <a:r>
              <a:rPr lang="es-ES" sz="2400" i="1" dirty="0" err="1"/>
              <a:t>ñana</a:t>
            </a:r>
            <a:r>
              <a:rPr lang="es-ES" sz="2400" i="1" dirty="0"/>
              <a:t>, ha ido al supermercado.</a:t>
            </a:r>
            <a:endParaRPr lang="en-US" sz="2400" i="1" dirty="0"/>
          </a:p>
          <a:p>
            <a:pPr lvl="1"/>
            <a:r>
              <a:rPr lang="en-US" sz="2400" dirty="0"/>
              <a:t>No adverbial: </a:t>
            </a:r>
            <a:r>
              <a:rPr lang="en-US" sz="2400" i="1" dirty="0"/>
              <a:t>Ha </a:t>
            </a:r>
            <a:r>
              <a:rPr lang="en-US" sz="2400" i="1" dirty="0" err="1"/>
              <a:t>ido</a:t>
            </a:r>
            <a:r>
              <a:rPr lang="en-US" sz="2400" i="1" dirty="0"/>
              <a:t> al </a:t>
            </a:r>
            <a:r>
              <a:rPr lang="en-US" sz="2400" i="1" dirty="0" err="1"/>
              <a:t>supermercado</a:t>
            </a:r>
            <a:r>
              <a:rPr lang="en-US" sz="2400" i="1" dirty="0"/>
              <a:t>.</a:t>
            </a:r>
            <a:endParaRPr lang="en-US" sz="2400" dirty="0"/>
          </a:p>
          <a:p>
            <a:endParaRPr lang="en-US" sz="2800" dirty="0"/>
          </a:p>
          <a:p>
            <a:r>
              <a:rPr lang="en-US" sz="2800" dirty="0"/>
              <a:t>PP favored in indeterminate contexts (without specific reference, indicating no adverbial) in Mexican and Spain Spanish (</a:t>
            </a:r>
            <a:r>
              <a:rPr lang="en-US" sz="2800" dirty="0" err="1"/>
              <a:t>Schwenter</a:t>
            </a:r>
            <a:r>
              <a:rPr lang="en-US" sz="2800" dirty="0"/>
              <a:t> &amp; Torres </a:t>
            </a:r>
            <a:r>
              <a:rPr lang="en-US" sz="2800" dirty="0" err="1"/>
              <a:t>Cacoullos</a:t>
            </a:r>
            <a:r>
              <a:rPr lang="en-US" sz="2800" dirty="0"/>
              <a:t>, 2008)</a:t>
            </a:r>
            <a:endParaRPr lang="fr-FR" sz="2800" dirty="0"/>
          </a:p>
        </p:txBody>
      </p:sp>
      <p:sp>
        <p:nvSpPr>
          <p:cNvPr id="4" name="Slide Number Placeholder 3"/>
          <p:cNvSpPr>
            <a:spLocks noGrp="1"/>
          </p:cNvSpPr>
          <p:nvPr>
            <p:ph type="sldNum" sz="quarter" idx="12"/>
          </p:nvPr>
        </p:nvSpPr>
        <p:spPr/>
        <p:txBody>
          <a:bodyPr/>
          <a:lstStyle/>
          <a:p>
            <a:fld id="{CFE4BAC9-6D41-4691-9299-18EF07EF0177}" type="slidenum">
              <a:rPr lang="en-US" smtClean="0"/>
              <a:t>45</a:t>
            </a:fld>
            <a:endParaRPr lang="en-US"/>
          </a:p>
        </p:txBody>
      </p:sp>
    </p:spTree>
    <p:extLst>
      <p:ext uri="{BB962C8B-B14F-4D97-AF65-F5344CB8AC3E}">
        <p14:creationId xmlns:p14="http://schemas.microsoft.com/office/powerpoint/2010/main" val="2916302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961" y="160504"/>
            <a:ext cx="7200900" cy="831717"/>
          </a:xfrm>
        </p:spPr>
        <p:txBody>
          <a:bodyPr/>
          <a:lstStyle/>
          <a:p>
            <a:r>
              <a:rPr lang="en-US" dirty="0"/>
              <a:t>Aspectual verb class</a:t>
            </a:r>
            <a:endParaRPr lang="fr-FR" dirty="0"/>
          </a:p>
        </p:txBody>
      </p:sp>
      <p:sp>
        <p:nvSpPr>
          <p:cNvPr id="3" name="Content Placeholder 2"/>
          <p:cNvSpPr>
            <a:spLocks noGrp="1"/>
          </p:cNvSpPr>
          <p:nvPr>
            <p:ph idx="1"/>
          </p:nvPr>
        </p:nvSpPr>
        <p:spPr>
          <a:xfrm>
            <a:off x="1028700" y="992221"/>
            <a:ext cx="7200900" cy="5461165"/>
          </a:xfrm>
        </p:spPr>
        <p:txBody>
          <a:bodyPr>
            <a:normAutofit/>
          </a:bodyPr>
          <a:lstStyle/>
          <a:p>
            <a:r>
              <a:rPr lang="es-ES" sz="2400" dirty="0" err="1"/>
              <a:t>Examples</a:t>
            </a:r>
            <a:r>
              <a:rPr lang="es-ES" sz="2400" dirty="0"/>
              <a:t>:</a:t>
            </a:r>
          </a:p>
          <a:p>
            <a:pPr lvl="1"/>
            <a:r>
              <a:rPr lang="es-ES" sz="2400" dirty="0" err="1"/>
              <a:t>Durative</a:t>
            </a:r>
            <a:r>
              <a:rPr lang="es-ES" sz="2400" dirty="0"/>
              <a:t>: </a:t>
            </a:r>
            <a:r>
              <a:rPr lang="es-ES" sz="2400" i="1" dirty="0"/>
              <a:t>Ha corrido mucho hoy</a:t>
            </a:r>
            <a:r>
              <a:rPr lang="es-ES" sz="2400" dirty="0"/>
              <a:t>. </a:t>
            </a:r>
          </a:p>
          <a:p>
            <a:pPr lvl="1"/>
            <a:r>
              <a:rPr lang="es-ES" sz="2400" dirty="0" err="1"/>
              <a:t>Telic</a:t>
            </a:r>
            <a:r>
              <a:rPr lang="es-ES" sz="2400" dirty="0"/>
              <a:t>: </a:t>
            </a:r>
            <a:r>
              <a:rPr lang="es-ES" sz="2400" i="1" dirty="0"/>
              <a:t>Ha corrido un maratón.</a:t>
            </a:r>
            <a:endParaRPr lang="es-ES" sz="2400" dirty="0"/>
          </a:p>
          <a:p>
            <a:endParaRPr lang="es-ES" sz="2400" dirty="0"/>
          </a:p>
          <a:p>
            <a:r>
              <a:rPr lang="es-ES" sz="2400" dirty="0" err="1"/>
              <a:t>Shown</a:t>
            </a:r>
            <a:r>
              <a:rPr lang="es-ES" sz="2400" dirty="0"/>
              <a:t> to be </a:t>
            </a:r>
            <a:r>
              <a:rPr lang="es-ES" sz="2400" dirty="0" err="1"/>
              <a:t>significant</a:t>
            </a:r>
            <a:r>
              <a:rPr lang="es-ES" sz="2400" dirty="0"/>
              <a:t> in Peruvian and </a:t>
            </a:r>
            <a:r>
              <a:rPr lang="es-ES" sz="2400" dirty="0" err="1"/>
              <a:t>Mexican</a:t>
            </a:r>
            <a:r>
              <a:rPr lang="es-ES" sz="2400" dirty="0"/>
              <a:t> </a:t>
            </a:r>
            <a:r>
              <a:rPr lang="es-ES" sz="2400" dirty="0" err="1"/>
              <a:t>varieties</a:t>
            </a:r>
            <a:r>
              <a:rPr lang="es-ES" sz="2400" dirty="0"/>
              <a:t> (</a:t>
            </a:r>
            <a:r>
              <a:rPr lang="es-ES" sz="2400" dirty="0" err="1"/>
              <a:t>Scwenter</a:t>
            </a:r>
            <a:r>
              <a:rPr lang="es-ES" sz="2400" dirty="0"/>
              <a:t> &amp; Torres </a:t>
            </a:r>
            <a:r>
              <a:rPr lang="es-ES" sz="2400" dirty="0" err="1"/>
              <a:t>Cacoullos</a:t>
            </a:r>
            <a:r>
              <a:rPr lang="es-ES" sz="2400" dirty="0"/>
              <a:t>, 2008; Yupanqui, 2006)</a:t>
            </a:r>
          </a:p>
          <a:p>
            <a:pPr lvl="1"/>
            <a:r>
              <a:rPr lang="es-ES" sz="2400" dirty="0" err="1"/>
              <a:t>Duratives</a:t>
            </a:r>
            <a:r>
              <a:rPr lang="es-ES" sz="2400" dirty="0"/>
              <a:t> favor PP; </a:t>
            </a:r>
            <a:r>
              <a:rPr lang="es-ES" sz="2400" dirty="0" err="1"/>
              <a:t>telics</a:t>
            </a:r>
            <a:r>
              <a:rPr lang="es-ES" sz="2400" dirty="0"/>
              <a:t> favor </a:t>
            </a:r>
            <a:r>
              <a:rPr lang="es-ES" sz="2400" dirty="0" err="1"/>
              <a:t>Pret</a:t>
            </a:r>
            <a:endParaRPr lang="es-ES" sz="2400" dirty="0"/>
          </a:p>
          <a:p>
            <a:r>
              <a:rPr lang="es-ES" sz="2400" dirty="0" err="1">
                <a:sym typeface="Wingdings" panose="05000000000000000000" pitchFamily="2" charset="2"/>
              </a:rPr>
              <a:t>Not</a:t>
            </a:r>
            <a:r>
              <a:rPr lang="es-ES" sz="2400" dirty="0">
                <a:sym typeface="Wingdings" panose="05000000000000000000" pitchFamily="2" charset="2"/>
              </a:rPr>
              <a:t> </a:t>
            </a:r>
            <a:r>
              <a:rPr lang="es-ES" sz="2400" dirty="0" err="1">
                <a:sym typeface="Wingdings" panose="05000000000000000000" pitchFamily="2" charset="2"/>
              </a:rPr>
              <a:t>significant</a:t>
            </a:r>
            <a:r>
              <a:rPr lang="es-ES" sz="2400" dirty="0">
                <a:sym typeface="Wingdings" panose="05000000000000000000" pitchFamily="2" charset="2"/>
              </a:rPr>
              <a:t> </a:t>
            </a:r>
            <a:r>
              <a:rPr lang="es-ES" sz="2400" dirty="0" err="1">
                <a:sym typeface="Wingdings" panose="05000000000000000000" pitchFamily="2" charset="2"/>
              </a:rPr>
              <a:t>for</a:t>
            </a:r>
            <a:r>
              <a:rPr lang="es-ES" sz="2400" dirty="0">
                <a:sym typeface="Wingdings" panose="05000000000000000000" pitchFamily="2" charset="2"/>
              </a:rPr>
              <a:t> </a:t>
            </a:r>
            <a:r>
              <a:rPr lang="es-ES" sz="2400" dirty="0" err="1">
                <a:sym typeface="Wingdings" panose="05000000000000000000" pitchFamily="2" charset="2"/>
              </a:rPr>
              <a:t>Argentinian</a:t>
            </a:r>
            <a:r>
              <a:rPr lang="es-ES" sz="2400" dirty="0">
                <a:sym typeface="Wingdings" panose="05000000000000000000" pitchFamily="2" charset="2"/>
              </a:rPr>
              <a:t> and Peninsular </a:t>
            </a:r>
            <a:r>
              <a:rPr lang="es-ES" sz="2400" dirty="0" err="1">
                <a:sym typeface="Wingdings" panose="05000000000000000000" pitchFamily="2" charset="2"/>
              </a:rPr>
              <a:t>varieties</a:t>
            </a:r>
            <a:r>
              <a:rPr lang="es-ES" sz="2400" dirty="0">
                <a:sym typeface="Wingdings" panose="05000000000000000000" pitchFamily="2" charset="2"/>
              </a:rPr>
              <a:t> (</a:t>
            </a:r>
            <a:r>
              <a:rPr lang="es-ES" sz="2400" dirty="0" err="1">
                <a:sym typeface="Wingdings" panose="05000000000000000000" pitchFamily="2" charset="2"/>
              </a:rPr>
              <a:t>Schwenter</a:t>
            </a:r>
            <a:r>
              <a:rPr lang="es-ES" sz="2400" dirty="0">
                <a:sym typeface="Wingdings" panose="05000000000000000000" pitchFamily="2" charset="2"/>
              </a:rPr>
              <a:t> &amp; Torres </a:t>
            </a:r>
            <a:r>
              <a:rPr lang="es-ES" sz="2400" dirty="0" err="1">
                <a:sym typeface="Wingdings" panose="05000000000000000000" pitchFamily="2" charset="2"/>
              </a:rPr>
              <a:t>Cacoullos</a:t>
            </a:r>
            <a:r>
              <a:rPr lang="es-ES" sz="2400" dirty="0">
                <a:sym typeface="Wingdings" panose="05000000000000000000" pitchFamily="2" charset="2"/>
              </a:rPr>
              <a:t>, 2008; Rodríguez </a:t>
            </a:r>
            <a:r>
              <a:rPr lang="es-ES" sz="2400" dirty="0" err="1">
                <a:sym typeface="Wingdings" panose="05000000000000000000" pitchFamily="2" charset="2"/>
              </a:rPr>
              <a:t>Louro</a:t>
            </a:r>
            <a:r>
              <a:rPr lang="es-ES" sz="2400" dirty="0">
                <a:sym typeface="Wingdings" panose="05000000000000000000" pitchFamily="2" charset="2"/>
              </a:rPr>
              <a:t>, 2009)</a:t>
            </a:r>
          </a:p>
        </p:txBody>
      </p:sp>
      <p:sp>
        <p:nvSpPr>
          <p:cNvPr id="4" name="Slide Number Placeholder 3"/>
          <p:cNvSpPr>
            <a:spLocks noGrp="1"/>
          </p:cNvSpPr>
          <p:nvPr>
            <p:ph type="sldNum" sz="quarter" idx="12"/>
          </p:nvPr>
        </p:nvSpPr>
        <p:spPr/>
        <p:txBody>
          <a:bodyPr/>
          <a:lstStyle/>
          <a:p>
            <a:fld id="{CFE4BAC9-6D41-4691-9299-18EF07EF0177}" type="slidenum">
              <a:rPr lang="en-US" smtClean="0"/>
              <a:t>46</a:t>
            </a:fld>
            <a:endParaRPr lang="en-US"/>
          </a:p>
        </p:txBody>
      </p:sp>
    </p:spTree>
    <p:extLst>
      <p:ext uri="{BB962C8B-B14F-4D97-AF65-F5344CB8AC3E}">
        <p14:creationId xmlns:p14="http://schemas.microsoft.com/office/powerpoint/2010/main" val="39414148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325" y="196947"/>
            <a:ext cx="7200900" cy="833828"/>
          </a:xfrm>
        </p:spPr>
        <p:txBody>
          <a:bodyPr/>
          <a:lstStyle/>
          <a:p>
            <a:r>
              <a:rPr lang="en-US" dirty="0"/>
              <a:t>Sequencing</a:t>
            </a:r>
            <a:endParaRPr lang="fr-FR" dirty="0"/>
          </a:p>
        </p:txBody>
      </p:sp>
      <p:sp>
        <p:nvSpPr>
          <p:cNvPr id="3" name="Content Placeholder 2"/>
          <p:cNvSpPr>
            <a:spLocks noGrp="1"/>
          </p:cNvSpPr>
          <p:nvPr>
            <p:ph idx="1"/>
          </p:nvPr>
        </p:nvSpPr>
        <p:spPr>
          <a:xfrm>
            <a:off x="1028700" y="1409075"/>
            <a:ext cx="7200900" cy="5261548"/>
          </a:xfrm>
        </p:spPr>
        <p:txBody>
          <a:bodyPr>
            <a:normAutofit/>
          </a:bodyPr>
          <a:lstStyle/>
          <a:p>
            <a:r>
              <a:rPr lang="en-US" sz="2400" dirty="0"/>
              <a:t>Examples:</a:t>
            </a:r>
          </a:p>
          <a:p>
            <a:pPr lvl="1"/>
            <a:r>
              <a:rPr lang="en-US" sz="2400" dirty="0"/>
              <a:t>Sequence: </a:t>
            </a:r>
            <a:r>
              <a:rPr lang="en-US" sz="2400" i="1" dirty="0"/>
              <a:t>Al </a:t>
            </a:r>
            <a:r>
              <a:rPr lang="en-US" sz="2400" i="1" dirty="0" err="1"/>
              <a:t>llegar</a:t>
            </a:r>
            <a:r>
              <a:rPr lang="en-US" sz="2400" i="1" dirty="0"/>
              <a:t> del </a:t>
            </a:r>
            <a:r>
              <a:rPr lang="en-US" sz="2400" i="1" dirty="0" err="1"/>
              <a:t>supermercado</a:t>
            </a:r>
            <a:r>
              <a:rPr lang="en-US" sz="2400" i="1" dirty="0"/>
              <a:t>, </a:t>
            </a:r>
            <a:r>
              <a:rPr lang="en-US" sz="2400" i="1" dirty="0" err="1"/>
              <a:t>fui</a:t>
            </a:r>
            <a:r>
              <a:rPr lang="en-US" sz="2400" i="1" dirty="0"/>
              <a:t> a </a:t>
            </a:r>
            <a:r>
              <a:rPr lang="en-US" sz="2400" i="1" dirty="0" err="1"/>
              <a:t>correr</a:t>
            </a:r>
            <a:r>
              <a:rPr lang="en-US" sz="2400" i="1" dirty="0"/>
              <a:t>.</a:t>
            </a:r>
          </a:p>
          <a:p>
            <a:pPr lvl="1"/>
            <a:r>
              <a:rPr lang="en-US" sz="2400" dirty="0"/>
              <a:t>Non-sequence: </a:t>
            </a:r>
            <a:r>
              <a:rPr lang="en-US" sz="2400" i="1" dirty="0" err="1"/>
              <a:t>Fui</a:t>
            </a:r>
            <a:r>
              <a:rPr lang="en-US" sz="2400" i="1" dirty="0"/>
              <a:t> a </a:t>
            </a:r>
            <a:r>
              <a:rPr lang="en-US" sz="2400" i="1" dirty="0" err="1"/>
              <a:t>correr</a:t>
            </a:r>
            <a:r>
              <a:rPr lang="en-US" sz="2400" i="1" dirty="0"/>
              <a:t>.</a:t>
            </a:r>
          </a:p>
          <a:p>
            <a:endParaRPr lang="en-US" sz="2800" dirty="0"/>
          </a:p>
          <a:p>
            <a:r>
              <a:rPr lang="en-US" sz="2800" dirty="0"/>
              <a:t>The PP is used in non-sequenced narratives Spanish in Peruvian Spanish. (Howe, 2006; Howe &amp; </a:t>
            </a:r>
            <a:r>
              <a:rPr lang="en-US" sz="2800" dirty="0" err="1"/>
              <a:t>Schwenter</a:t>
            </a:r>
            <a:r>
              <a:rPr lang="en-US" sz="2800" dirty="0"/>
              <a:t>, 2003)</a:t>
            </a:r>
            <a:endParaRPr lang="fr-FR" sz="2800" dirty="0"/>
          </a:p>
        </p:txBody>
      </p:sp>
      <p:sp>
        <p:nvSpPr>
          <p:cNvPr id="4" name="Slide Number Placeholder 3"/>
          <p:cNvSpPr>
            <a:spLocks noGrp="1"/>
          </p:cNvSpPr>
          <p:nvPr>
            <p:ph type="sldNum" sz="quarter" idx="12"/>
          </p:nvPr>
        </p:nvSpPr>
        <p:spPr/>
        <p:txBody>
          <a:bodyPr/>
          <a:lstStyle/>
          <a:p>
            <a:fld id="{CFE4BAC9-6D41-4691-9299-18EF07EF0177}" type="slidenum">
              <a:rPr lang="en-US" smtClean="0"/>
              <a:t>47</a:t>
            </a:fld>
            <a:endParaRPr lang="en-US"/>
          </a:p>
        </p:txBody>
      </p:sp>
    </p:spTree>
    <p:extLst>
      <p:ext uri="{BB962C8B-B14F-4D97-AF65-F5344CB8AC3E}">
        <p14:creationId xmlns:p14="http://schemas.microsoft.com/office/powerpoint/2010/main" val="33775100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Argentine Spanish</a:t>
            </a:r>
          </a:p>
        </p:txBody>
      </p:sp>
      <p:sp>
        <p:nvSpPr>
          <p:cNvPr id="3" name="Content Placeholder 2"/>
          <p:cNvSpPr>
            <a:spLocks noGrp="1"/>
          </p:cNvSpPr>
          <p:nvPr>
            <p:ph idx="1"/>
          </p:nvPr>
        </p:nvSpPr>
        <p:spPr>
          <a:xfrm>
            <a:off x="1028700" y="1763080"/>
            <a:ext cx="7273071" cy="4593270"/>
          </a:xfrm>
        </p:spPr>
        <p:txBody>
          <a:bodyPr>
            <a:normAutofit/>
          </a:bodyPr>
          <a:lstStyle/>
          <a:p>
            <a:r>
              <a:rPr lang="en-US" dirty="0"/>
              <a:t>Shown to have several differences from Peninsular Spanish</a:t>
            </a:r>
          </a:p>
          <a:p>
            <a:r>
              <a:rPr lang="en-US" dirty="0"/>
              <a:t>General distribution</a:t>
            </a:r>
          </a:p>
          <a:p>
            <a:pPr lvl="1"/>
            <a:r>
              <a:rPr lang="en-US" dirty="0"/>
              <a:t>6% PP for Argentinian Spanish (Rodríguez </a:t>
            </a:r>
            <a:r>
              <a:rPr lang="en-US" dirty="0" err="1"/>
              <a:t>Louro</a:t>
            </a:r>
            <a:r>
              <a:rPr lang="en-US" dirty="0"/>
              <a:t>, 2009)</a:t>
            </a:r>
          </a:p>
          <a:p>
            <a:pPr lvl="1"/>
            <a:r>
              <a:rPr lang="en-US" dirty="0"/>
              <a:t>54% PP for Madrid Spanish (</a:t>
            </a:r>
            <a:r>
              <a:rPr lang="en-US" dirty="0" err="1"/>
              <a:t>Schwenter</a:t>
            </a:r>
            <a:r>
              <a:rPr lang="en-US" dirty="0"/>
              <a:t> &amp; Torres </a:t>
            </a:r>
            <a:r>
              <a:rPr lang="en-US" dirty="0" err="1"/>
              <a:t>Cacoullos</a:t>
            </a:r>
            <a:r>
              <a:rPr lang="en-US" dirty="0"/>
              <a:t>, 2008)</a:t>
            </a:r>
          </a:p>
          <a:p>
            <a:r>
              <a:rPr lang="en-US" dirty="0"/>
              <a:t>Perfect seems to have specialized uses (Howe, 2013)</a:t>
            </a:r>
          </a:p>
          <a:p>
            <a:pPr lvl="1"/>
            <a:r>
              <a:rPr lang="en-US" dirty="0"/>
              <a:t>Nonspecific events</a:t>
            </a:r>
          </a:p>
          <a:p>
            <a:pPr lvl="2"/>
            <a:r>
              <a:rPr lang="en-US" dirty="0"/>
              <a:t>e.g. </a:t>
            </a:r>
            <a:r>
              <a:rPr lang="en-US" i="1" dirty="0" err="1"/>
              <a:t>Yo</a:t>
            </a:r>
            <a:r>
              <a:rPr lang="en-US" i="1" dirty="0"/>
              <a:t> me he </a:t>
            </a:r>
            <a:r>
              <a:rPr lang="en-US" i="1" dirty="0" err="1"/>
              <a:t>enamorado</a:t>
            </a:r>
            <a:r>
              <a:rPr lang="en-US" i="1" dirty="0"/>
              <a:t> de </a:t>
            </a:r>
            <a:r>
              <a:rPr lang="en-US" i="1" dirty="0" err="1"/>
              <a:t>tipos</a:t>
            </a:r>
            <a:r>
              <a:rPr lang="en-US" i="1" dirty="0"/>
              <a:t>; me </a:t>
            </a:r>
            <a:r>
              <a:rPr lang="en-US" i="1" dirty="0" err="1"/>
              <a:t>enamoro</a:t>
            </a:r>
            <a:r>
              <a:rPr lang="en-US" i="1" dirty="0"/>
              <a:t> de </a:t>
            </a:r>
            <a:r>
              <a:rPr lang="en-US" i="1" dirty="0" err="1"/>
              <a:t>tipos</a:t>
            </a:r>
            <a:r>
              <a:rPr lang="en-US" dirty="0"/>
              <a:t>.</a:t>
            </a:r>
          </a:p>
          <a:p>
            <a:pPr lvl="1"/>
            <a:r>
              <a:rPr lang="en-US" dirty="0"/>
              <a:t>Not used with </a:t>
            </a:r>
            <a:r>
              <a:rPr lang="en-US" i="1" dirty="0" err="1"/>
              <a:t>desde</a:t>
            </a:r>
            <a:r>
              <a:rPr lang="en-US" i="1" dirty="0"/>
              <a:t> </a:t>
            </a:r>
            <a:r>
              <a:rPr lang="en-US" i="1" dirty="0" err="1"/>
              <a:t>hace</a:t>
            </a:r>
            <a:r>
              <a:rPr lang="en-US" dirty="0"/>
              <a:t> (Howe &amp; Rodríguez </a:t>
            </a:r>
            <a:r>
              <a:rPr lang="en-US" dirty="0" err="1"/>
              <a:t>Louro</a:t>
            </a:r>
            <a:r>
              <a:rPr lang="en-US" dirty="0"/>
              <a:t>, 2010)</a:t>
            </a:r>
          </a:p>
        </p:txBody>
      </p:sp>
      <p:sp>
        <p:nvSpPr>
          <p:cNvPr id="4" name="Slide Number Placeholder 3"/>
          <p:cNvSpPr>
            <a:spLocks noGrp="1"/>
          </p:cNvSpPr>
          <p:nvPr>
            <p:ph type="sldNum" sz="quarter" idx="12"/>
          </p:nvPr>
        </p:nvSpPr>
        <p:spPr/>
        <p:txBody>
          <a:bodyPr/>
          <a:lstStyle/>
          <a:p>
            <a:fld id="{CFE4BAC9-6D41-4691-9299-18EF07EF0177}" type="slidenum">
              <a:rPr lang="en-US" smtClean="0"/>
              <a:t>48</a:t>
            </a:fld>
            <a:endParaRPr lang="en-US"/>
          </a:p>
        </p:txBody>
      </p:sp>
    </p:spTree>
    <p:extLst>
      <p:ext uri="{BB962C8B-B14F-4D97-AF65-F5344CB8AC3E}">
        <p14:creationId xmlns:p14="http://schemas.microsoft.com/office/powerpoint/2010/main" val="20376014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28129" y="308181"/>
            <a:ext cx="7200900" cy="1485900"/>
          </a:xfrm>
        </p:spPr>
        <p:txBody>
          <a:bodyPr>
            <a:normAutofit/>
          </a:bodyPr>
          <a:lstStyle/>
          <a:p>
            <a:r>
              <a:rPr lang="fr-FR" dirty="0"/>
              <a:t>Perfective </a:t>
            </a:r>
            <a:r>
              <a:rPr lang="fr-FR" dirty="0" err="1"/>
              <a:t>contexts</a:t>
            </a:r>
            <a:r>
              <a:rPr lang="fr-FR" dirty="0"/>
              <a:t> in the </a:t>
            </a:r>
            <a:r>
              <a:rPr lang="fr-FR" dirty="0" err="1"/>
              <a:t>current</a:t>
            </a:r>
            <a:r>
              <a:rPr lang="fr-FR" dirty="0"/>
              <a:t> </a:t>
            </a:r>
            <a:r>
              <a:rPr lang="fr-FR" dirty="0" err="1"/>
              <a:t>study</a:t>
            </a:r>
            <a:endParaRPr lang="fr-FR" dirty="0"/>
          </a:p>
        </p:txBody>
      </p:sp>
      <p:sp>
        <p:nvSpPr>
          <p:cNvPr id="3" name="Content Placeholder 2"/>
          <p:cNvSpPr>
            <a:spLocks noGrp="1"/>
          </p:cNvSpPr>
          <p:nvPr>
            <p:ph idx="1"/>
          </p:nvPr>
        </p:nvSpPr>
        <p:spPr>
          <a:xfrm>
            <a:off x="900112" y="2133601"/>
            <a:ext cx="7345363" cy="3243071"/>
          </a:xfrm>
        </p:spPr>
        <p:txBody>
          <a:bodyPr>
            <a:normAutofit fontScale="92500" lnSpcReduction="10000"/>
          </a:bodyPr>
          <a:lstStyle/>
          <a:p>
            <a:r>
              <a:rPr lang="en-US" dirty="0"/>
              <a:t>The task employed in the current study manipulates the following factors that have been shown to influence speakers’ use of preterit or present perfect morphology:</a:t>
            </a:r>
          </a:p>
          <a:p>
            <a:pPr lvl="1"/>
            <a:r>
              <a:rPr lang="en-US" dirty="0"/>
              <a:t>Temporal reference (today or a year ago)</a:t>
            </a:r>
            <a:endParaRPr lang="fr-FR" dirty="0"/>
          </a:p>
          <a:p>
            <a:pPr lvl="1"/>
            <a:r>
              <a:rPr lang="en-US" dirty="0"/>
              <a:t>Temporal adverbials (presence or absence)</a:t>
            </a:r>
          </a:p>
          <a:p>
            <a:pPr lvl="1"/>
            <a:r>
              <a:rPr lang="en-US" dirty="0"/>
              <a:t>Aspectual class of the verb (telic vs. atelic)</a:t>
            </a:r>
          </a:p>
          <a:p>
            <a:pPr lvl="1"/>
            <a:r>
              <a:rPr lang="en-US" dirty="0"/>
              <a:t>Sequencing in narratives (sequenced or not sequenced)</a:t>
            </a:r>
          </a:p>
          <a:p>
            <a:r>
              <a:rPr lang="en-US" dirty="0"/>
              <a:t>All other factors relevant in previous research,</a:t>
            </a:r>
            <a:r>
              <a:rPr lang="en-US" i="1" dirty="0"/>
              <a:t> </a:t>
            </a:r>
            <a:r>
              <a:rPr lang="en-US" dirty="0"/>
              <a:t>were controlled for by the task</a:t>
            </a:r>
          </a:p>
          <a:p>
            <a:pPr lvl="1"/>
            <a:r>
              <a:rPr lang="en-US" dirty="0"/>
              <a:t>i.e. all events were foregrounded</a:t>
            </a:r>
          </a:p>
          <a:p>
            <a:pPr lvl="1"/>
            <a:endParaRPr lang="en-US" dirty="0"/>
          </a:p>
          <a:p>
            <a:pPr lvl="1"/>
            <a:endParaRPr lang="fr-FR" dirty="0"/>
          </a:p>
          <a:p>
            <a:pPr lvl="1"/>
            <a:endParaRPr lang="en-US" dirty="0"/>
          </a:p>
        </p:txBody>
      </p:sp>
      <p:sp>
        <p:nvSpPr>
          <p:cNvPr id="4" name="Slide Number Placeholder 3"/>
          <p:cNvSpPr>
            <a:spLocks noGrp="1"/>
          </p:cNvSpPr>
          <p:nvPr>
            <p:ph type="sldNum" sz="quarter" idx="12"/>
          </p:nvPr>
        </p:nvSpPr>
        <p:spPr/>
        <p:txBody>
          <a:bodyPr/>
          <a:lstStyle/>
          <a:p>
            <a:fld id="{CFE4BAC9-6D41-4691-9299-18EF07EF0177}" type="slidenum">
              <a:rPr lang="en-US" smtClean="0"/>
              <a:t>49</a:t>
            </a:fld>
            <a:endParaRPr lang="en-US"/>
          </a:p>
        </p:txBody>
      </p:sp>
      <p:sp>
        <p:nvSpPr>
          <p:cNvPr id="5" name="TextBox 4"/>
          <p:cNvSpPr txBox="1"/>
          <p:nvPr/>
        </p:nvSpPr>
        <p:spPr>
          <a:xfrm>
            <a:off x="1028129" y="5689094"/>
            <a:ext cx="7345362" cy="523220"/>
          </a:xfrm>
          <a:prstGeom prst="rect">
            <a:avLst/>
          </a:prstGeom>
          <a:noFill/>
        </p:spPr>
        <p:txBody>
          <a:bodyPr wrap="square" rtlCol="0">
            <a:spAutoFit/>
          </a:bodyPr>
          <a:lstStyle/>
          <a:p>
            <a:r>
              <a:rPr lang="es-ES" sz="1400" dirty="0">
                <a:solidFill>
                  <a:schemeClr val="bg1">
                    <a:lumMod val="50000"/>
                  </a:schemeClr>
                </a:solidFill>
              </a:rPr>
              <a:t>(</a:t>
            </a:r>
            <a:r>
              <a:rPr lang="es-ES" sz="1400" dirty="0" err="1">
                <a:solidFill>
                  <a:schemeClr val="bg1">
                    <a:lumMod val="50000"/>
                  </a:schemeClr>
                </a:solidFill>
              </a:rPr>
              <a:t>e.g</a:t>
            </a:r>
            <a:r>
              <a:rPr lang="es-ES" sz="1400" dirty="0">
                <a:solidFill>
                  <a:schemeClr val="bg1">
                    <a:lumMod val="50000"/>
                  </a:schemeClr>
                </a:solidFill>
              </a:rPr>
              <a:t>., Holmes </a:t>
            </a:r>
            <a:r>
              <a:rPr lang="en-US" sz="1400" dirty="0">
                <a:solidFill>
                  <a:schemeClr val="bg1">
                    <a:lumMod val="50000"/>
                  </a:schemeClr>
                </a:solidFill>
              </a:rPr>
              <a:t>&amp; </a:t>
            </a:r>
            <a:r>
              <a:rPr lang="en-US" sz="1400" dirty="0" err="1">
                <a:solidFill>
                  <a:schemeClr val="bg1">
                    <a:lumMod val="50000"/>
                  </a:schemeClr>
                </a:solidFill>
              </a:rPr>
              <a:t>Balukas</a:t>
            </a:r>
            <a:r>
              <a:rPr lang="en-US" sz="1400" dirty="0">
                <a:solidFill>
                  <a:schemeClr val="bg1">
                    <a:lumMod val="50000"/>
                  </a:schemeClr>
                </a:solidFill>
              </a:rPr>
              <a:t>, 2011; Howe, 2006, 2013; Howe &amp; </a:t>
            </a:r>
            <a:r>
              <a:rPr lang="en-US" sz="1400" dirty="0" err="1">
                <a:solidFill>
                  <a:schemeClr val="bg1">
                    <a:lumMod val="50000"/>
                  </a:schemeClr>
                </a:solidFill>
              </a:rPr>
              <a:t>Schwenter</a:t>
            </a:r>
            <a:r>
              <a:rPr lang="en-US" sz="1400" dirty="0">
                <a:solidFill>
                  <a:schemeClr val="bg1">
                    <a:lumMod val="50000"/>
                  </a:schemeClr>
                </a:solidFill>
              </a:rPr>
              <a:t>, 2003, 2008; </a:t>
            </a:r>
            <a:r>
              <a:rPr lang="en-US" sz="1400" dirty="0" err="1">
                <a:solidFill>
                  <a:schemeClr val="bg1">
                    <a:lumMod val="50000"/>
                  </a:schemeClr>
                </a:solidFill>
              </a:rPr>
              <a:t>Kempas</a:t>
            </a:r>
            <a:r>
              <a:rPr lang="en-US" sz="1400" dirty="0">
                <a:solidFill>
                  <a:schemeClr val="bg1">
                    <a:lumMod val="50000"/>
                  </a:schemeClr>
                </a:solidFill>
              </a:rPr>
              <a:t>, 2006; </a:t>
            </a:r>
            <a:r>
              <a:rPr lang="en-US" sz="1400" dirty="0" err="1">
                <a:solidFill>
                  <a:schemeClr val="bg1">
                    <a:lumMod val="50000"/>
                  </a:schemeClr>
                </a:solidFill>
              </a:rPr>
              <a:t>Schwenter</a:t>
            </a:r>
            <a:r>
              <a:rPr lang="en-US" sz="1400" dirty="0">
                <a:solidFill>
                  <a:schemeClr val="bg1">
                    <a:lumMod val="50000"/>
                  </a:schemeClr>
                </a:solidFill>
              </a:rPr>
              <a:t> 1994a, 1994b; </a:t>
            </a:r>
            <a:r>
              <a:rPr lang="en-US" sz="1400" dirty="0" err="1">
                <a:solidFill>
                  <a:schemeClr val="bg1">
                    <a:lumMod val="50000"/>
                  </a:schemeClr>
                </a:solidFill>
              </a:rPr>
              <a:t>Schwenter</a:t>
            </a:r>
            <a:r>
              <a:rPr lang="en-US" sz="1400" dirty="0">
                <a:solidFill>
                  <a:schemeClr val="bg1">
                    <a:lumMod val="50000"/>
                  </a:schemeClr>
                </a:solidFill>
              </a:rPr>
              <a:t> &amp; Torres </a:t>
            </a:r>
            <a:r>
              <a:rPr lang="en-US" sz="1400" dirty="0" err="1">
                <a:solidFill>
                  <a:schemeClr val="bg1">
                    <a:lumMod val="50000"/>
                  </a:schemeClr>
                </a:solidFill>
              </a:rPr>
              <a:t>Cacoullos</a:t>
            </a:r>
            <a:r>
              <a:rPr lang="en-US" sz="1400" dirty="0">
                <a:solidFill>
                  <a:schemeClr val="bg1">
                    <a:lumMod val="50000"/>
                  </a:schemeClr>
                </a:solidFill>
              </a:rPr>
              <a:t>, 2008; Serrano, 1994).</a:t>
            </a:r>
            <a:endParaRPr lang="fr-FR" sz="1400" dirty="0">
              <a:solidFill>
                <a:schemeClr val="bg1">
                  <a:lumMod val="50000"/>
                </a:schemeClr>
              </a:solidFill>
            </a:endParaRPr>
          </a:p>
        </p:txBody>
      </p:sp>
    </p:spTree>
    <p:extLst>
      <p:ext uri="{BB962C8B-B14F-4D97-AF65-F5344CB8AC3E}">
        <p14:creationId xmlns:p14="http://schemas.microsoft.com/office/powerpoint/2010/main" val="13095501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1FB0-317A-4860-A1DE-F359228447A5}"/>
              </a:ext>
            </a:extLst>
          </p:cNvPr>
          <p:cNvSpPr>
            <a:spLocks noGrp="1"/>
          </p:cNvSpPr>
          <p:nvPr>
            <p:ph type="title"/>
          </p:nvPr>
        </p:nvSpPr>
        <p:spPr>
          <a:xfrm>
            <a:off x="1100871" y="305492"/>
            <a:ext cx="7200900" cy="760615"/>
          </a:xfrm>
        </p:spPr>
        <p:txBody>
          <a:bodyPr/>
          <a:lstStyle/>
          <a:p>
            <a:r>
              <a:rPr lang="en-US" dirty="0"/>
              <a:t>Constraints on PP use</a:t>
            </a:r>
          </a:p>
        </p:txBody>
      </p:sp>
      <p:sp>
        <p:nvSpPr>
          <p:cNvPr id="3" name="Content Placeholder 2">
            <a:extLst>
              <a:ext uri="{FF2B5EF4-FFF2-40B4-BE49-F238E27FC236}">
                <a16:creationId xmlns:a16="http://schemas.microsoft.com/office/drawing/2014/main" id="{8544D0AC-05CD-41E9-9E60-DDFD8E87B4A2}"/>
              </a:ext>
            </a:extLst>
          </p:cNvPr>
          <p:cNvSpPr>
            <a:spLocks noGrp="1"/>
          </p:cNvSpPr>
          <p:nvPr>
            <p:ph idx="1"/>
          </p:nvPr>
        </p:nvSpPr>
        <p:spPr>
          <a:xfrm>
            <a:off x="1028700" y="1313411"/>
            <a:ext cx="7200900" cy="3807229"/>
          </a:xfrm>
        </p:spPr>
        <p:txBody>
          <a:bodyPr/>
          <a:lstStyle/>
          <a:p>
            <a:r>
              <a:rPr lang="en-US" dirty="0"/>
              <a:t>Time of Action</a:t>
            </a:r>
          </a:p>
          <a:p>
            <a:pPr lvl="1"/>
            <a:r>
              <a:rPr lang="en-US" dirty="0" err="1"/>
              <a:t>Hodiernal</a:t>
            </a:r>
            <a:r>
              <a:rPr lang="en-US" dirty="0"/>
              <a:t> </a:t>
            </a:r>
          </a:p>
          <a:p>
            <a:pPr lvl="2"/>
            <a:r>
              <a:rPr lang="en-US" dirty="0"/>
              <a:t>PP favored in Spain, disfavored in Latin America</a:t>
            </a:r>
          </a:p>
          <a:p>
            <a:pPr lvl="1"/>
            <a:r>
              <a:rPr lang="en-US" dirty="0"/>
              <a:t>Pre-</a:t>
            </a:r>
            <a:r>
              <a:rPr lang="en-US" dirty="0" err="1"/>
              <a:t>hodiernal</a:t>
            </a:r>
            <a:r>
              <a:rPr lang="en-US" dirty="0"/>
              <a:t> </a:t>
            </a:r>
          </a:p>
          <a:p>
            <a:pPr lvl="2"/>
            <a:r>
              <a:rPr lang="en-US" dirty="0"/>
              <a:t>Preterit favored</a:t>
            </a:r>
          </a:p>
          <a:p>
            <a:r>
              <a:rPr lang="en-US" dirty="0"/>
              <a:t>Temporal adverbial</a:t>
            </a:r>
          </a:p>
          <a:p>
            <a:pPr lvl="1"/>
            <a:r>
              <a:rPr lang="en-US" dirty="0"/>
              <a:t>Presence of adverbial</a:t>
            </a:r>
          </a:p>
          <a:p>
            <a:pPr lvl="1"/>
            <a:r>
              <a:rPr lang="en-US" dirty="0"/>
              <a:t>Absence of adverbial</a:t>
            </a:r>
          </a:p>
          <a:p>
            <a:pPr lvl="2"/>
            <a:r>
              <a:rPr lang="en-US" dirty="0"/>
              <a:t>PP favored</a:t>
            </a:r>
          </a:p>
          <a:p>
            <a:pPr lvl="2"/>
            <a:r>
              <a:rPr lang="en-US" dirty="0"/>
              <a:t>No dialect differences</a:t>
            </a:r>
          </a:p>
        </p:txBody>
      </p:sp>
      <p:sp>
        <p:nvSpPr>
          <p:cNvPr id="4" name="Slide Number Placeholder 3">
            <a:extLst>
              <a:ext uri="{FF2B5EF4-FFF2-40B4-BE49-F238E27FC236}">
                <a16:creationId xmlns:a16="http://schemas.microsoft.com/office/drawing/2014/main" id="{97CB0B06-E2D2-4E75-B66B-04C8BF7C3D17}"/>
              </a:ext>
            </a:extLst>
          </p:cNvPr>
          <p:cNvSpPr>
            <a:spLocks noGrp="1"/>
          </p:cNvSpPr>
          <p:nvPr>
            <p:ph type="sldNum" sz="quarter" idx="12"/>
          </p:nvPr>
        </p:nvSpPr>
        <p:spPr/>
        <p:txBody>
          <a:bodyPr/>
          <a:lstStyle/>
          <a:p>
            <a:fld id="{CFE4BAC9-6D41-4691-9299-18EF07EF0177}" type="slidenum">
              <a:rPr lang="en-US" smtClean="0"/>
              <a:t>5</a:t>
            </a:fld>
            <a:endParaRPr lang="en-US" dirty="0"/>
          </a:p>
        </p:txBody>
      </p:sp>
      <p:sp>
        <p:nvSpPr>
          <p:cNvPr id="5" name="TextBox 4">
            <a:extLst>
              <a:ext uri="{FF2B5EF4-FFF2-40B4-BE49-F238E27FC236}">
                <a16:creationId xmlns:a16="http://schemas.microsoft.com/office/drawing/2014/main" id="{ED9373AF-9E49-41CA-B740-C3213725A626}"/>
              </a:ext>
            </a:extLst>
          </p:cNvPr>
          <p:cNvSpPr txBox="1"/>
          <p:nvPr/>
        </p:nvSpPr>
        <p:spPr>
          <a:xfrm>
            <a:off x="900113" y="5481430"/>
            <a:ext cx="7345362" cy="1200329"/>
          </a:xfrm>
          <a:prstGeom prst="rect">
            <a:avLst/>
          </a:prstGeom>
          <a:noFill/>
        </p:spPr>
        <p:txBody>
          <a:bodyPr wrap="square" rtlCol="0">
            <a:spAutoFit/>
          </a:bodyPr>
          <a:lstStyle/>
          <a:p>
            <a:pPr marL="0" lvl="2"/>
            <a:r>
              <a:rPr lang="en-US" dirty="0">
                <a:solidFill>
                  <a:schemeClr val="tx1">
                    <a:lumMod val="65000"/>
                    <a:lumOff val="35000"/>
                  </a:schemeClr>
                </a:solidFill>
              </a:rPr>
              <a:t>Dumont (2013); Howe (2006, 2013); Howe &amp; </a:t>
            </a:r>
            <a:r>
              <a:rPr lang="en-US" dirty="0" err="1">
                <a:solidFill>
                  <a:schemeClr val="tx1">
                    <a:lumMod val="65000"/>
                    <a:lumOff val="35000"/>
                  </a:schemeClr>
                </a:solidFill>
              </a:rPr>
              <a:t>Schwenter</a:t>
            </a:r>
            <a:r>
              <a:rPr lang="en-US" dirty="0">
                <a:solidFill>
                  <a:schemeClr val="tx1">
                    <a:lumMod val="65000"/>
                    <a:lumOff val="35000"/>
                  </a:schemeClr>
                </a:solidFill>
              </a:rPr>
              <a:t> (2003, 2008); Holmes &amp; </a:t>
            </a:r>
            <a:r>
              <a:rPr lang="en-US" dirty="0" err="1">
                <a:solidFill>
                  <a:schemeClr val="tx1">
                    <a:lumMod val="65000"/>
                    <a:lumOff val="35000"/>
                  </a:schemeClr>
                </a:solidFill>
              </a:rPr>
              <a:t>Balukas</a:t>
            </a:r>
            <a:r>
              <a:rPr lang="en-US" dirty="0">
                <a:solidFill>
                  <a:schemeClr val="tx1">
                    <a:lumMod val="65000"/>
                    <a:lumOff val="35000"/>
                  </a:schemeClr>
                </a:solidFill>
              </a:rPr>
              <a:t> (2011); </a:t>
            </a:r>
            <a:r>
              <a:rPr lang="en-US" dirty="0" err="1">
                <a:solidFill>
                  <a:schemeClr val="tx1">
                    <a:lumMod val="65000"/>
                    <a:lumOff val="35000"/>
                  </a:schemeClr>
                </a:solidFill>
              </a:rPr>
              <a:t>Schwenter</a:t>
            </a:r>
            <a:r>
              <a:rPr lang="en-US" dirty="0">
                <a:solidFill>
                  <a:schemeClr val="tx1">
                    <a:lumMod val="65000"/>
                    <a:lumOff val="35000"/>
                  </a:schemeClr>
                </a:solidFill>
              </a:rPr>
              <a:t> &amp; Torres </a:t>
            </a:r>
            <a:r>
              <a:rPr lang="en-US" dirty="0" err="1">
                <a:solidFill>
                  <a:schemeClr val="tx1">
                    <a:lumMod val="65000"/>
                    <a:lumOff val="35000"/>
                  </a:schemeClr>
                </a:solidFill>
              </a:rPr>
              <a:t>Cacoullos</a:t>
            </a:r>
            <a:r>
              <a:rPr lang="en-US" dirty="0">
                <a:solidFill>
                  <a:schemeClr val="tx1">
                    <a:lumMod val="65000"/>
                    <a:lumOff val="35000"/>
                  </a:schemeClr>
                </a:solidFill>
              </a:rPr>
              <a:t> (2008); Rodríguez </a:t>
            </a:r>
            <a:r>
              <a:rPr lang="en-US" dirty="0" err="1">
                <a:solidFill>
                  <a:schemeClr val="tx1">
                    <a:lumMod val="65000"/>
                    <a:lumOff val="35000"/>
                  </a:schemeClr>
                </a:solidFill>
              </a:rPr>
              <a:t>Louro</a:t>
            </a:r>
            <a:r>
              <a:rPr lang="en-US" dirty="0">
                <a:solidFill>
                  <a:schemeClr val="tx1">
                    <a:lumMod val="65000"/>
                    <a:lumOff val="35000"/>
                  </a:schemeClr>
                </a:solidFill>
              </a:rPr>
              <a:t> (2009); Rodríguez </a:t>
            </a:r>
            <a:r>
              <a:rPr lang="en-US" dirty="0" err="1">
                <a:solidFill>
                  <a:schemeClr val="tx1">
                    <a:lumMod val="65000"/>
                    <a:lumOff val="35000"/>
                  </a:schemeClr>
                </a:solidFill>
              </a:rPr>
              <a:t>Louro</a:t>
            </a:r>
            <a:r>
              <a:rPr lang="en-US" dirty="0">
                <a:solidFill>
                  <a:schemeClr val="tx1">
                    <a:lumMod val="65000"/>
                    <a:lumOff val="35000"/>
                  </a:schemeClr>
                </a:solidFill>
              </a:rPr>
              <a:t> &amp; </a:t>
            </a:r>
            <a:r>
              <a:rPr lang="en-US" dirty="0" err="1">
                <a:solidFill>
                  <a:schemeClr val="tx1">
                    <a:lumMod val="65000"/>
                    <a:lumOff val="35000"/>
                  </a:schemeClr>
                </a:solidFill>
              </a:rPr>
              <a:t>Yupanqui</a:t>
            </a:r>
            <a:r>
              <a:rPr lang="en-US" dirty="0">
                <a:solidFill>
                  <a:schemeClr val="tx1">
                    <a:lumMod val="65000"/>
                    <a:lumOff val="35000"/>
                  </a:schemeClr>
                </a:solidFill>
              </a:rPr>
              <a:t> (2011)</a:t>
            </a:r>
          </a:p>
          <a:p>
            <a:endParaRPr lang="fr-FR" dirty="0"/>
          </a:p>
        </p:txBody>
      </p:sp>
    </p:spTree>
    <p:extLst>
      <p:ext uri="{BB962C8B-B14F-4D97-AF65-F5344CB8AC3E}">
        <p14:creationId xmlns:p14="http://schemas.microsoft.com/office/powerpoint/2010/main" val="16716919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2" y="19318"/>
            <a:ext cx="7200900" cy="1229933"/>
          </a:xfrm>
        </p:spPr>
        <p:txBody>
          <a:bodyPr>
            <a:normAutofit/>
          </a:bodyPr>
          <a:lstStyle/>
          <a:p>
            <a:r>
              <a:rPr lang="en-US" sz="3600" dirty="0" err="1"/>
              <a:t>Geeslin</a:t>
            </a:r>
            <a:r>
              <a:rPr lang="en-US" sz="3600" dirty="0"/>
              <a:t>, </a:t>
            </a:r>
            <a:r>
              <a:rPr lang="en-US" sz="3600" dirty="0" err="1"/>
              <a:t>García</a:t>
            </a:r>
            <a:r>
              <a:rPr lang="en-US" sz="3600" dirty="0"/>
              <a:t>-Amaya, </a:t>
            </a:r>
            <a:r>
              <a:rPr lang="en-US" sz="3600" dirty="0" err="1"/>
              <a:t>Hasler</a:t>
            </a:r>
            <a:r>
              <a:rPr lang="en-US" sz="3600" dirty="0"/>
              <a:t>-Barker, </a:t>
            </a:r>
            <a:r>
              <a:rPr lang="en-US" sz="3600" dirty="0" err="1"/>
              <a:t>Henriksen</a:t>
            </a:r>
            <a:r>
              <a:rPr lang="en-US" sz="3600" dirty="0"/>
              <a:t> &amp; </a:t>
            </a:r>
            <a:r>
              <a:rPr lang="en-US" sz="3600" dirty="0" err="1"/>
              <a:t>Killam</a:t>
            </a:r>
            <a:r>
              <a:rPr lang="en-US" sz="3600" dirty="0"/>
              <a:t> (2012)</a:t>
            </a:r>
            <a:endParaRPr lang="fr-FR" sz="3600" dirty="0"/>
          </a:p>
        </p:txBody>
      </p:sp>
      <p:sp>
        <p:nvSpPr>
          <p:cNvPr id="3" name="Content Placeholder 2"/>
          <p:cNvSpPr>
            <a:spLocks noGrp="1"/>
          </p:cNvSpPr>
          <p:nvPr>
            <p:ph idx="1"/>
          </p:nvPr>
        </p:nvSpPr>
        <p:spPr>
          <a:xfrm>
            <a:off x="900112" y="1249251"/>
            <a:ext cx="7345363" cy="5608749"/>
          </a:xfrm>
        </p:spPr>
        <p:txBody>
          <a:bodyPr>
            <a:normAutofit lnSpcReduction="10000"/>
          </a:bodyPr>
          <a:lstStyle/>
          <a:p>
            <a:r>
              <a:rPr lang="en-US" dirty="0"/>
              <a:t>33 learners studying abroad in León, Spain</a:t>
            </a:r>
          </a:p>
          <a:p>
            <a:r>
              <a:rPr lang="en-US" dirty="0"/>
              <a:t>PP allowed:</a:t>
            </a:r>
          </a:p>
          <a:p>
            <a:pPr lvl="1"/>
            <a:r>
              <a:rPr lang="en-US" dirty="0"/>
              <a:t>Beginning of study abroad (SA): 40.2%</a:t>
            </a:r>
          </a:p>
          <a:p>
            <a:pPr lvl="1"/>
            <a:r>
              <a:rPr lang="en-US" dirty="0"/>
              <a:t>End of SA: 34.8%</a:t>
            </a:r>
          </a:p>
          <a:p>
            <a:pPr lvl="1"/>
            <a:r>
              <a:rPr lang="en-US" dirty="0"/>
              <a:t>Native speakers (NSs): 29.5%</a:t>
            </a:r>
          </a:p>
          <a:p>
            <a:r>
              <a:rPr lang="en-US" dirty="0"/>
              <a:t>Contextualized questionnaire task</a:t>
            </a:r>
          </a:p>
          <a:p>
            <a:r>
              <a:rPr lang="en-US" dirty="0"/>
              <a:t>Time of action, telicity, anteriority, presence or absence of accompanying background information</a:t>
            </a:r>
          </a:p>
          <a:p>
            <a:r>
              <a:rPr lang="en-US" dirty="0"/>
              <a:t>Significant predictors of PP allowance</a:t>
            </a:r>
          </a:p>
          <a:p>
            <a:pPr lvl="1"/>
            <a:r>
              <a:rPr lang="en-US" dirty="0"/>
              <a:t>Beginning of SA: Telicity</a:t>
            </a:r>
          </a:p>
          <a:p>
            <a:pPr lvl="2"/>
            <a:r>
              <a:rPr lang="en-US" dirty="0"/>
              <a:t>Telic predicates favored the preterit</a:t>
            </a:r>
          </a:p>
          <a:p>
            <a:pPr lvl="1"/>
            <a:r>
              <a:rPr lang="en-US" dirty="0"/>
              <a:t>End of SA: Time of action</a:t>
            </a:r>
          </a:p>
          <a:p>
            <a:pPr lvl="2"/>
            <a:r>
              <a:rPr lang="en-US" dirty="0"/>
              <a:t>PP favored in one hour ago and today contexts</a:t>
            </a:r>
          </a:p>
          <a:p>
            <a:pPr lvl="2"/>
            <a:r>
              <a:rPr lang="en-US" dirty="0"/>
              <a:t>Preterit favored in one week ago and year or longer contexts</a:t>
            </a:r>
          </a:p>
          <a:p>
            <a:pPr lvl="2"/>
            <a:r>
              <a:rPr lang="en-US" dirty="0"/>
              <a:t>Same significant predictor as NS with same direction of effect</a:t>
            </a:r>
          </a:p>
          <a:p>
            <a:pPr lvl="1"/>
            <a:endParaRPr lang="en-US" dirty="0"/>
          </a:p>
          <a:p>
            <a:endParaRPr lang="fr-FR" dirty="0"/>
          </a:p>
          <a:p>
            <a:endParaRPr lang="fr-FR" dirty="0"/>
          </a:p>
        </p:txBody>
      </p:sp>
      <p:sp>
        <p:nvSpPr>
          <p:cNvPr id="4" name="Slide Number Placeholder 3"/>
          <p:cNvSpPr>
            <a:spLocks noGrp="1"/>
          </p:cNvSpPr>
          <p:nvPr>
            <p:ph type="sldNum" sz="quarter" idx="12"/>
          </p:nvPr>
        </p:nvSpPr>
        <p:spPr/>
        <p:txBody>
          <a:bodyPr/>
          <a:lstStyle/>
          <a:p>
            <a:fld id="{CFE4BAC9-6D41-4691-9299-18EF07EF0177}" type="slidenum">
              <a:rPr lang="en-US" smtClean="0"/>
              <a:t>50</a:t>
            </a:fld>
            <a:endParaRPr lang="en-US" dirty="0"/>
          </a:p>
        </p:txBody>
      </p:sp>
    </p:spTree>
    <p:extLst>
      <p:ext uri="{BB962C8B-B14F-4D97-AF65-F5344CB8AC3E}">
        <p14:creationId xmlns:p14="http://schemas.microsoft.com/office/powerpoint/2010/main" val="4861198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575" y="125243"/>
            <a:ext cx="7200900" cy="1046734"/>
          </a:xfrm>
        </p:spPr>
        <p:txBody>
          <a:bodyPr>
            <a:normAutofit fontScale="90000"/>
          </a:bodyPr>
          <a:lstStyle/>
          <a:p>
            <a:r>
              <a:rPr lang="en-US" dirty="0" err="1"/>
              <a:t>Geeslin</a:t>
            </a:r>
            <a:r>
              <a:rPr lang="en-US" dirty="0"/>
              <a:t>, </a:t>
            </a:r>
            <a:r>
              <a:rPr lang="en-US" dirty="0" err="1"/>
              <a:t>Fafulas</a:t>
            </a:r>
            <a:r>
              <a:rPr lang="en-US" dirty="0"/>
              <a:t> &amp; </a:t>
            </a:r>
            <a:r>
              <a:rPr lang="en-US" dirty="0" err="1"/>
              <a:t>Kanwit</a:t>
            </a:r>
            <a:r>
              <a:rPr lang="en-US" dirty="0"/>
              <a:t> (2013)</a:t>
            </a:r>
            <a:endParaRPr lang="fr-FR" dirty="0"/>
          </a:p>
        </p:txBody>
      </p:sp>
      <p:sp>
        <p:nvSpPr>
          <p:cNvPr id="3" name="Content Placeholder 2"/>
          <p:cNvSpPr>
            <a:spLocks noGrp="1"/>
          </p:cNvSpPr>
          <p:nvPr>
            <p:ph idx="1"/>
          </p:nvPr>
        </p:nvSpPr>
        <p:spPr>
          <a:xfrm>
            <a:off x="900112" y="1304144"/>
            <a:ext cx="7854144" cy="5553857"/>
          </a:xfrm>
        </p:spPr>
        <p:txBody>
          <a:bodyPr>
            <a:noAutofit/>
          </a:bodyPr>
          <a:lstStyle/>
          <a:p>
            <a:pPr>
              <a:spcAft>
                <a:spcPts val="0"/>
              </a:spcAft>
            </a:pPr>
            <a:r>
              <a:rPr lang="en-US" sz="1600" dirty="0"/>
              <a:t>Contextualized questionnaire task</a:t>
            </a:r>
          </a:p>
          <a:p>
            <a:pPr>
              <a:spcAft>
                <a:spcPts val="0"/>
              </a:spcAft>
            </a:pPr>
            <a:r>
              <a:rPr lang="en-US" sz="1600" dirty="0"/>
              <a:t>Time of action, telicity, and repetition</a:t>
            </a:r>
          </a:p>
          <a:p>
            <a:pPr>
              <a:spcAft>
                <a:spcPts val="0"/>
              </a:spcAft>
            </a:pPr>
            <a:r>
              <a:rPr lang="en-US" sz="1600" dirty="0"/>
              <a:t>Spain and Mexico</a:t>
            </a:r>
          </a:p>
          <a:p>
            <a:pPr>
              <a:spcAft>
                <a:spcPts val="0"/>
              </a:spcAft>
            </a:pPr>
            <a:r>
              <a:rPr lang="en-US" sz="1600" dirty="0"/>
              <a:t>24 learners studying abroad in Valencia, Spain </a:t>
            </a:r>
          </a:p>
          <a:p>
            <a:pPr>
              <a:spcAft>
                <a:spcPts val="0"/>
              </a:spcAft>
            </a:pPr>
            <a:r>
              <a:rPr lang="en-US" sz="1600" dirty="0"/>
              <a:t>PP allowed</a:t>
            </a:r>
          </a:p>
          <a:p>
            <a:pPr lvl="1">
              <a:spcAft>
                <a:spcPts val="0"/>
              </a:spcAft>
            </a:pPr>
            <a:r>
              <a:rPr lang="en-US" sz="1600" dirty="0"/>
              <a:t>Beginning of SA: 32.9%</a:t>
            </a:r>
          </a:p>
          <a:p>
            <a:pPr lvl="1">
              <a:spcAft>
                <a:spcPts val="0"/>
              </a:spcAft>
            </a:pPr>
            <a:r>
              <a:rPr lang="en-US" sz="1600" dirty="0"/>
              <a:t>End of SA: 41.1%</a:t>
            </a:r>
          </a:p>
          <a:p>
            <a:pPr lvl="1">
              <a:spcAft>
                <a:spcPts val="0"/>
              </a:spcAft>
            </a:pPr>
            <a:r>
              <a:rPr lang="en-US" sz="1600" dirty="0"/>
              <a:t>NSs: 41.4%</a:t>
            </a:r>
          </a:p>
          <a:p>
            <a:pPr>
              <a:spcAft>
                <a:spcPts val="0"/>
              </a:spcAft>
            </a:pPr>
            <a:r>
              <a:rPr lang="en-US" sz="1600" dirty="0"/>
              <a:t>Significant predictors</a:t>
            </a:r>
          </a:p>
          <a:p>
            <a:pPr lvl="1">
              <a:spcAft>
                <a:spcPts val="0"/>
              </a:spcAft>
            </a:pPr>
            <a:r>
              <a:rPr lang="en-US" sz="1600" dirty="0"/>
              <a:t>Beginning of SA:</a:t>
            </a:r>
          </a:p>
          <a:p>
            <a:pPr lvl="2">
              <a:spcAft>
                <a:spcPts val="0"/>
              </a:spcAft>
            </a:pPr>
            <a:r>
              <a:rPr lang="en-US" sz="1400" dirty="0"/>
              <a:t>None</a:t>
            </a:r>
          </a:p>
          <a:p>
            <a:pPr lvl="1">
              <a:spcAft>
                <a:spcPts val="0"/>
              </a:spcAft>
            </a:pPr>
            <a:r>
              <a:rPr lang="en-US" sz="1600" dirty="0"/>
              <a:t>End of SA:</a:t>
            </a:r>
          </a:p>
          <a:p>
            <a:pPr lvl="2">
              <a:spcAft>
                <a:spcPts val="0"/>
              </a:spcAft>
            </a:pPr>
            <a:r>
              <a:rPr lang="en-US" sz="1400" dirty="0"/>
              <a:t>Temporal reference</a:t>
            </a:r>
          </a:p>
          <a:p>
            <a:pPr lvl="3">
              <a:spcAft>
                <a:spcPts val="0"/>
              </a:spcAft>
            </a:pPr>
            <a:r>
              <a:rPr lang="en-US" sz="1400" dirty="0"/>
              <a:t>PP favored in </a:t>
            </a:r>
            <a:r>
              <a:rPr lang="en-US" sz="1400" dirty="0" err="1"/>
              <a:t>hodiernal</a:t>
            </a:r>
            <a:r>
              <a:rPr lang="en-US" sz="1400" dirty="0"/>
              <a:t> and undetermined reference</a:t>
            </a:r>
          </a:p>
          <a:p>
            <a:pPr lvl="3">
              <a:spcAft>
                <a:spcPts val="0"/>
              </a:spcAft>
            </a:pPr>
            <a:r>
              <a:rPr lang="en-US" sz="1400" dirty="0"/>
              <a:t>Disfavored in yesterday and before yesterday</a:t>
            </a:r>
          </a:p>
          <a:p>
            <a:pPr lvl="3">
              <a:spcAft>
                <a:spcPts val="0"/>
              </a:spcAft>
            </a:pPr>
            <a:r>
              <a:rPr lang="en-US" sz="1400" dirty="0"/>
              <a:t>Same direction of effect as NSs. Telicity also significant for NSs, not acquired by learners</a:t>
            </a:r>
          </a:p>
        </p:txBody>
      </p:sp>
      <p:sp>
        <p:nvSpPr>
          <p:cNvPr id="4" name="Slide Number Placeholder 3"/>
          <p:cNvSpPr>
            <a:spLocks noGrp="1"/>
          </p:cNvSpPr>
          <p:nvPr>
            <p:ph type="sldNum" sz="quarter" idx="12"/>
          </p:nvPr>
        </p:nvSpPr>
        <p:spPr/>
        <p:txBody>
          <a:bodyPr/>
          <a:lstStyle/>
          <a:p>
            <a:fld id="{CFE4BAC9-6D41-4691-9299-18EF07EF0177}" type="slidenum">
              <a:rPr lang="en-US" smtClean="0"/>
              <a:t>51</a:t>
            </a:fld>
            <a:endParaRPr lang="en-US"/>
          </a:p>
        </p:txBody>
      </p:sp>
      <p:sp>
        <p:nvSpPr>
          <p:cNvPr id="5" name="Content Placeholder 2"/>
          <p:cNvSpPr txBox="1">
            <a:spLocks/>
          </p:cNvSpPr>
          <p:nvPr/>
        </p:nvSpPr>
        <p:spPr>
          <a:xfrm>
            <a:off x="4717712" y="2193107"/>
            <a:ext cx="3691343" cy="4492042"/>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a:lstStyle>
          <a:p>
            <a:pPr lvl="1"/>
            <a:endParaRPr lang="en-US" dirty="0"/>
          </a:p>
        </p:txBody>
      </p:sp>
    </p:spTree>
    <p:extLst>
      <p:ext uri="{BB962C8B-B14F-4D97-AF65-F5344CB8AC3E}">
        <p14:creationId xmlns:p14="http://schemas.microsoft.com/office/powerpoint/2010/main" val="28845850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0"/>
            <a:ext cx="7200900" cy="1485900"/>
          </a:xfrm>
        </p:spPr>
        <p:txBody>
          <a:bodyPr/>
          <a:lstStyle/>
          <a:p>
            <a:r>
              <a:rPr lang="en-US" dirty="0" err="1"/>
              <a:t>Geeslin</a:t>
            </a:r>
            <a:r>
              <a:rPr lang="en-US" dirty="0"/>
              <a:t>, </a:t>
            </a:r>
            <a:r>
              <a:rPr lang="en-US" dirty="0" err="1"/>
              <a:t>Fafulas</a:t>
            </a:r>
            <a:r>
              <a:rPr lang="en-US" dirty="0"/>
              <a:t> &amp; </a:t>
            </a:r>
            <a:r>
              <a:rPr lang="en-US" dirty="0" err="1"/>
              <a:t>Kanwit</a:t>
            </a:r>
            <a:r>
              <a:rPr lang="en-US" dirty="0"/>
              <a:t> (2013)</a:t>
            </a:r>
          </a:p>
        </p:txBody>
      </p:sp>
      <p:sp>
        <p:nvSpPr>
          <p:cNvPr id="3" name="Content Placeholder 2"/>
          <p:cNvSpPr>
            <a:spLocks noGrp="1"/>
          </p:cNvSpPr>
          <p:nvPr>
            <p:ph idx="1"/>
          </p:nvPr>
        </p:nvSpPr>
        <p:spPr>
          <a:xfrm>
            <a:off x="1028700" y="1485901"/>
            <a:ext cx="7200900" cy="4839948"/>
          </a:xfrm>
        </p:spPr>
        <p:txBody>
          <a:bodyPr>
            <a:noAutofit/>
          </a:bodyPr>
          <a:lstStyle/>
          <a:p>
            <a:r>
              <a:rPr lang="en-US" sz="1800" dirty="0"/>
              <a:t>22 learners studying abroad in San Luis </a:t>
            </a:r>
            <a:r>
              <a:rPr lang="es-ES" sz="1800" dirty="0"/>
              <a:t>Potosí, </a:t>
            </a:r>
            <a:r>
              <a:rPr lang="es-ES" sz="1800" dirty="0" err="1"/>
              <a:t>Mexico</a:t>
            </a:r>
            <a:endParaRPr lang="en-US" sz="1800" dirty="0"/>
          </a:p>
          <a:p>
            <a:r>
              <a:rPr lang="en-US" sz="1800" dirty="0"/>
              <a:t>PP allowed</a:t>
            </a:r>
          </a:p>
          <a:p>
            <a:pPr lvl="1"/>
            <a:r>
              <a:rPr lang="en-US" sz="1800" dirty="0"/>
              <a:t>Beginning of SA: 24.5%</a:t>
            </a:r>
          </a:p>
          <a:p>
            <a:pPr lvl="1"/>
            <a:r>
              <a:rPr lang="en-US" sz="1800" dirty="0"/>
              <a:t>End of SA: 32.1%</a:t>
            </a:r>
          </a:p>
          <a:p>
            <a:pPr lvl="1"/>
            <a:r>
              <a:rPr lang="en-US" sz="1800" dirty="0"/>
              <a:t>NSs: 22.0%</a:t>
            </a:r>
          </a:p>
          <a:p>
            <a:r>
              <a:rPr lang="en-US" sz="1800" dirty="0"/>
              <a:t>Significant predictors</a:t>
            </a:r>
          </a:p>
          <a:p>
            <a:pPr lvl="1"/>
            <a:r>
              <a:rPr lang="en-US" sz="1800" dirty="0"/>
              <a:t>Beginning of SA:</a:t>
            </a:r>
          </a:p>
          <a:p>
            <a:pPr lvl="2"/>
            <a:r>
              <a:rPr lang="en-US" sz="1600" dirty="0"/>
              <a:t>None</a:t>
            </a:r>
          </a:p>
          <a:p>
            <a:pPr lvl="1"/>
            <a:r>
              <a:rPr lang="en-US" sz="1800" dirty="0"/>
              <a:t>End of SA:</a:t>
            </a:r>
          </a:p>
          <a:p>
            <a:pPr lvl="2"/>
            <a:r>
              <a:rPr lang="en-US" sz="1600" dirty="0"/>
              <a:t>Temporal reference</a:t>
            </a:r>
          </a:p>
          <a:p>
            <a:pPr lvl="3"/>
            <a:r>
              <a:rPr lang="en-US" sz="1600" dirty="0"/>
              <a:t>PP favored in before yesterday and undetermined reference</a:t>
            </a:r>
          </a:p>
          <a:p>
            <a:pPr lvl="3"/>
            <a:r>
              <a:rPr lang="en-US" sz="1600" dirty="0"/>
              <a:t>Disfavored in yesterday and today</a:t>
            </a:r>
          </a:p>
          <a:p>
            <a:pPr lvl="3"/>
            <a:r>
              <a:rPr lang="es-ES" sz="1600" dirty="0" err="1"/>
              <a:t>Repetition</a:t>
            </a:r>
            <a:r>
              <a:rPr lang="es-ES" sz="1600" dirty="0"/>
              <a:t> </a:t>
            </a:r>
            <a:r>
              <a:rPr lang="es-ES" sz="1600" dirty="0" err="1"/>
              <a:t>not</a:t>
            </a:r>
            <a:r>
              <a:rPr lang="es-ES" sz="1600" dirty="0"/>
              <a:t> </a:t>
            </a:r>
            <a:r>
              <a:rPr lang="es-ES" sz="1600" dirty="0" err="1"/>
              <a:t>significant</a:t>
            </a:r>
            <a:r>
              <a:rPr lang="es-ES" sz="1600" dirty="0"/>
              <a:t> </a:t>
            </a:r>
            <a:r>
              <a:rPr lang="es-ES" sz="1600" dirty="0" err="1"/>
              <a:t>for</a:t>
            </a:r>
            <a:r>
              <a:rPr lang="es-ES" sz="1600" dirty="0"/>
              <a:t> NS, </a:t>
            </a:r>
            <a:r>
              <a:rPr lang="es-ES" sz="1600" dirty="0" err="1"/>
              <a:t>acquired</a:t>
            </a:r>
            <a:r>
              <a:rPr lang="es-ES" sz="1600" dirty="0"/>
              <a:t> </a:t>
            </a:r>
            <a:r>
              <a:rPr lang="es-ES" sz="1600" dirty="0" err="1"/>
              <a:t>by</a:t>
            </a:r>
            <a:r>
              <a:rPr lang="es-ES" sz="1600" dirty="0"/>
              <a:t> </a:t>
            </a:r>
            <a:r>
              <a:rPr lang="es-ES" sz="1600" dirty="0" err="1"/>
              <a:t>learners</a:t>
            </a:r>
            <a:r>
              <a:rPr lang="es-ES" sz="1600" dirty="0"/>
              <a:t> at Time 2</a:t>
            </a:r>
            <a:endParaRPr lang="en-US" sz="1600" dirty="0"/>
          </a:p>
          <a:p>
            <a:endParaRPr lang="en-US" sz="2400" dirty="0"/>
          </a:p>
        </p:txBody>
      </p:sp>
      <p:sp>
        <p:nvSpPr>
          <p:cNvPr id="4" name="Slide Number Placeholder 3"/>
          <p:cNvSpPr>
            <a:spLocks noGrp="1"/>
          </p:cNvSpPr>
          <p:nvPr>
            <p:ph type="sldNum" sz="quarter" idx="12"/>
          </p:nvPr>
        </p:nvSpPr>
        <p:spPr/>
        <p:txBody>
          <a:bodyPr/>
          <a:lstStyle/>
          <a:p>
            <a:fld id="{CFE4BAC9-6D41-4691-9299-18EF07EF0177}" type="slidenum">
              <a:rPr lang="en-US" smtClean="0"/>
              <a:t>52</a:t>
            </a:fld>
            <a:endParaRPr lang="en-US"/>
          </a:p>
        </p:txBody>
      </p:sp>
    </p:spTree>
    <p:extLst>
      <p:ext uri="{BB962C8B-B14F-4D97-AF65-F5344CB8AC3E}">
        <p14:creationId xmlns:p14="http://schemas.microsoft.com/office/powerpoint/2010/main" val="14534045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4338-6F81-4B38-954D-593A325A1393}"/>
              </a:ext>
            </a:extLst>
          </p:cNvPr>
          <p:cNvSpPr>
            <a:spLocks noGrp="1"/>
          </p:cNvSpPr>
          <p:nvPr>
            <p:ph type="title"/>
          </p:nvPr>
        </p:nvSpPr>
        <p:spPr>
          <a:xfrm>
            <a:off x="1028700" y="294604"/>
            <a:ext cx="7200900" cy="782392"/>
          </a:xfrm>
        </p:spPr>
        <p:txBody>
          <a:bodyPr/>
          <a:lstStyle/>
          <a:p>
            <a:r>
              <a:rPr lang="es-ES" dirty="0" err="1"/>
              <a:t>Linford</a:t>
            </a:r>
            <a:r>
              <a:rPr lang="es-ES" dirty="0"/>
              <a:t> (2016)</a:t>
            </a:r>
            <a:endParaRPr lang="en-US" dirty="0"/>
          </a:p>
        </p:txBody>
      </p:sp>
      <p:sp>
        <p:nvSpPr>
          <p:cNvPr id="4" name="Slide Number Placeholder 3">
            <a:extLst>
              <a:ext uri="{FF2B5EF4-FFF2-40B4-BE49-F238E27FC236}">
                <a16:creationId xmlns:a16="http://schemas.microsoft.com/office/drawing/2014/main" id="{825FA67D-0958-4CEC-928F-8292ECF69106}"/>
              </a:ext>
            </a:extLst>
          </p:cNvPr>
          <p:cNvSpPr>
            <a:spLocks noGrp="1"/>
          </p:cNvSpPr>
          <p:nvPr>
            <p:ph type="sldNum" sz="quarter" idx="12"/>
          </p:nvPr>
        </p:nvSpPr>
        <p:spPr/>
        <p:txBody>
          <a:bodyPr/>
          <a:lstStyle/>
          <a:p>
            <a:fld id="{CFE4BAC9-6D41-4691-9299-18EF07EF0177}" type="slidenum">
              <a:rPr lang="en-US" smtClean="0"/>
              <a:t>53</a:t>
            </a:fld>
            <a:endParaRPr lang="en-US"/>
          </a:p>
        </p:txBody>
      </p:sp>
      <p:sp>
        <p:nvSpPr>
          <p:cNvPr id="5" name="Content Placeholder 2">
            <a:extLst>
              <a:ext uri="{FF2B5EF4-FFF2-40B4-BE49-F238E27FC236}">
                <a16:creationId xmlns:a16="http://schemas.microsoft.com/office/drawing/2014/main" id="{E7E14A26-2BA3-4580-A9A8-EB760B4FDD19}"/>
              </a:ext>
            </a:extLst>
          </p:cNvPr>
          <p:cNvSpPr txBox="1">
            <a:spLocks/>
          </p:cNvSpPr>
          <p:nvPr/>
        </p:nvSpPr>
        <p:spPr>
          <a:xfrm>
            <a:off x="900111" y="1076996"/>
            <a:ext cx="7401659" cy="5695881"/>
          </a:xfrm>
          <a:prstGeom prst="rect">
            <a:avLst/>
          </a:prstGeom>
        </p:spPr>
        <p:txBody>
          <a:bodyPr vert="horz" lIns="91440" tIns="45720" rIns="91440" bIns="45720" rtlCol="0">
            <a:normAutofit/>
          </a:bodyPr>
          <a:lst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1800" dirty="0"/>
              <a:t>Contextualized questionnaire task and interview data. In the contextualized questionnaire task, looked at the effect of temporal reference and object plurality.  </a:t>
            </a:r>
          </a:p>
          <a:p>
            <a:r>
              <a:rPr lang="en-US" sz="1800" dirty="0"/>
              <a:t>11 learners studying abroad in Madrid, Spain</a:t>
            </a:r>
          </a:p>
          <a:p>
            <a:r>
              <a:rPr lang="en-US" sz="1800" dirty="0"/>
              <a:t>PP</a:t>
            </a:r>
          </a:p>
          <a:p>
            <a:pPr lvl="1"/>
            <a:r>
              <a:rPr lang="en-US" sz="1800" dirty="0"/>
              <a:t>Beginning of SA: 26.2%</a:t>
            </a:r>
          </a:p>
          <a:p>
            <a:pPr lvl="1"/>
            <a:r>
              <a:rPr lang="en-US" sz="1800" dirty="0"/>
              <a:t>End of SA: 30.4%</a:t>
            </a:r>
          </a:p>
          <a:p>
            <a:pPr lvl="1"/>
            <a:r>
              <a:rPr lang="en-US" sz="1800" dirty="0"/>
              <a:t>NSs: 20.3%</a:t>
            </a:r>
          </a:p>
          <a:p>
            <a:r>
              <a:rPr lang="en-US" sz="1800" dirty="0"/>
              <a:t>Significant predictors</a:t>
            </a:r>
          </a:p>
          <a:p>
            <a:pPr lvl="1"/>
            <a:r>
              <a:rPr lang="en-US" sz="1800" dirty="0"/>
              <a:t>Beginning of SA:</a:t>
            </a:r>
          </a:p>
          <a:p>
            <a:pPr lvl="2"/>
            <a:r>
              <a:rPr lang="es-ES" sz="1600" dirty="0"/>
              <a:t>O</a:t>
            </a:r>
            <a:r>
              <a:rPr lang="en-US" sz="1600" dirty="0" err="1"/>
              <a:t>bject</a:t>
            </a:r>
            <a:r>
              <a:rPr lang="en-US" sz="1600" dirty="0"/>
              <a:t> plurality</a:t>
            </a:r>
          </a:p>
          <a:p>
            <a:pPr lvl="1"/>
            <a:r>
              <a:rPr lang="en-US" sz="1800" dirty="0"/>
              <a:t>End of SA:</a:t>
            </a:r>
          </a:p>
          <a:p>
            <a:pPr lvl="2"/>
            <a:r>
              <a:rPr lang="en-US" sz="1600" dirty="0"/>
              <a:t>Temporal reference</a:t>
            </a:r>
          </a:p>
          <a:p>
            <a:pPr lvl="3"/>
            <a:r>
              <a:rPr lang="en-US" sz="1600" dirty="0"/>
              <a:t>PP favored in </a:t>
            </a:r>
            <a:r>
              <a:rPr lang="en-US" sz="1600" dirty="0" err="1"/>
              <a:t>hodiernal</a:t>
            </a:r>
            <a:r>
              <a:rPr lang="en-US" sz="1600" dirty="0"/>
              <a:t> reference</a:t>
            </a:r>
          </a:p>
          <a:p>
            <a:pPr lvl="3"/>
            <a:r>
              <a:rPr lang="en-US" sz="1600" dirty="0"/>
              <a:t>Disfavored in yesterday and before yesterday</a:t>
            </a:r>
          </a:p>
          <a:p>
            <a:pPr lvl="3"/>
            <a:r>
              <a:rPr lang="en-US" sz="1600" dirty="0"/>
              <a:t>Same direction of effect as NSs. Object plurality still significant</a:t>
            </a:r>
          </a:p>
        </p:txBody>
      </p:sp>
    </p:spTree>
    <p:extLst>
      <p:ext uri="{BB962C8B-B14F-4D97-AF65-F5344CB8AC3E}">
        <p14:creationId xmlns:p14="http://schemas.microsoft.com/office/powerpoint/2010/main" val="22736544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Linford (2016)</a:t>
            </a:r>
          </a:p>
        </p:txBody>
      </p:sp>
      <p:sp>
        <p:nvSpPr>
          <p:cNvPr id="3" name="Content Placeholder 2"/>
          <p:cNvSpPr>
            <a:spLocks noGrp="1"/>
          </p:cNvSpPr>
          <p:nvPr>
            <p:ph idx="1"/>
          </p:nvPr>
        </p:nvSpPr>
        <p:spPr>
          <a:xfrm>
            <a:off x="1028700" y="1499016"/>
            <a:ext cx="7200900" cy="4954370"/>
          </a:xfrm>
        </p:spPr>
        <p:txBody>
          <a:bodyPr>
            <a:normAutofit/>
          </a:bodyPr>
          <a:lstStyle/>
          <a:p>
            <a:r>
              <a:rPr lang="en-US" dirty="0"/>
              <a:t>11 learners studying abroad in Santiago de Los Caballeros, DR</a:t>
            </a:r>
          </a:p>
          <a:p>
            <a:r>
              <a:rPr lang="en-US" dirty="0"/>
              <a:t>PP</a:t>
            </a:r>
          </a:p>
          <a:p>
            <a:pPr lvl="1"/>
            <a:r>
              <a:rPr lang="en-US" dirty="0"/>
              <a:t>Beginning of SA: 31.5%</a:t>
            </a:r>
          </a:p>
          <a:p>
            <a:pPr lvl="1"/>
            <a:r>
              <a:rPr lang="en-US" dirty="0"/>
              <a:t>End of SA: 16.8%</a:t>
            </a:r>
          </a:p>
          <a:p>
            <a:pPr lvl="1"/>
            <a:r>
              <a:rPr lang="en-US" dirty="0"/>
              <a:t>NSs: 6.1%</a:t>
            </a:r>
          </a:p>
          <a:p>
            <a:r>
              <a:rPr lang="en-US" dirty="0"/>
              <a:t>Significant predictors</a:t>
            </a:r>
          </a:p>
          <a:p>
            <a:pPr lvl="1"/>
            <a:r>
              <a:rPr lang="en-US" dirty="0"/>
              <a:t>Beginning of SA:</a:t>
            </a:r>
          </a:p>
          <a:p>
            <a:pPr lvl="2"/>
            <a:r>
              <a:rPr lang="en-US" dirty="0"/>
              <a:t>None</a:t>
            </a:r>
          </a:p>
          <a:p>
            <a:pPr lvl="1"/>
            <a:r>
              <a:rPr lang="en-US" dirty="0"/>
              <a:t>End of SA:</a:t>
            </a:r>
          </a:p>
          <a:p>
            <a:pPr lvl="2"/>
            <a:r>
              <a:rPr lang="es-ES" dirty="0"/>
              <a:t>N</a:t>
            </a:r>
            <a:r>
              <a:rPr lang="en-US" dirty="0"/>
              <a:t>one</a:t>
            </a:r>
          </a:p>
          <a:p>
            <a:pPr lvl="3"/>
            <a:r>
              <a:rPr lang="en-US" dirty="0"/>
              <a:t>Same as NSs. No factors significant for NSs.</a:t>
            </a:r>
          </a:p>
        </p:txBody>
      </p:sp>
      <p:sp>
        <p:nvSpPr>
          <p:cNvPr id="4" name="Slide Number Placeholder 3"/>
          <p:cNvSpPr>
            <a:spLocks noGrp="1"/>
          </p:cNvSpPr>
          <p:nvPr>
            <p:ph type="sldNum" sz="quarter" idx="12"/>
          </p:nvPr>
        </p:nvSpPr>
        <p:spPr/>
        <p:txBody>
          <a:bodyPr/>
          <a:lstStyle/>
          <a:p>
            <a:fld id="{CFE4BAC9-6D41-4691-9299-18EF07EF0177}" type="slidenum">
              <a:rPr lang="en-US" smtClean="0"/>
              <a:t>54</a:t>
            </a:fld>
            <a:endParaRPr lang="en-US" dirty="0"/>
          </a:p>
        </p:txBody>
      </p:sp>
    </p:spTree>
    <p:extLst>
      <p:ext uri="{BB962C8B-B14F-4D97-AF65-F5344CB8AC3E}">
        <p14:creationId xmlns:p14="http://schemas.microsoft.com/office/powerpoint/2010/main" val="17449012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Regression Results: At Home Context</a:t>
            </a:r>
          </a:p>
        </p:txBody>
      </p:sp>
      <p:graphicFrame>
        <p:nvGraphicFramePr>
          <p:cNvPr id="5" name="Table 4">
            <a:extLst>
              <a:ext uri="{FF2B5EF4-FFF2-40B4-BE49-F238E27FC236}">
                <a16:creationId xmlns:a16="http://schemas.microsoft.com/office/drawing/2014/main" id="{5AA77FE8-7799-48A8-BC4D-68E1678DDC3A}"/>
              </a:ext>
            </a:extLst>
          </p:cNvPr>
          <p:cNvGraphicFramePr>
            <a:graphicFrameLocks noGrp="1"/>
          </p:cNvGraphicFramePr>
          <p:nvPr>
            <p:extLst>
              <p:ext uri="{D42A27DB-BD31-4B8C-83A1-F6EECF244321}">
                <p14:modId xmlns:p14="http://schemas.microsoft.com/office/powerpoint/2010/main" val="2960620662"/>
              </p:ext>
            </p:extLst>
          </p:nvPr>
        </p:nvGraphicFramePr>
        <p:xfrm>
          <a:off x="1343698" y="2265386"/>
          <a:ext cx="6911660" cy="3714536"/>
        </p:xfrm>
        <a:graphic>
          <a:graphicData uri="http://schemas.openxmlformats.org/drawingml/2006/table">
            <a:tbl>
              <a:tblPr firstRow="1" bandRow="1">
                <a:tableStyleId>{5C22544A-7EE6-4342-B048-85BDC9FD1C3A}</a:tableStyleId>
              </a:tblPr>
              <a:tblGrid>
                <a:gridCol w="1382332">
                  <a:extLst>
                    <a:ext uri="{9D8B030D-6E8A-4147-A177-3AD203B41FA5}">
                      <a16:colId xmlns:a16="http://schemas.microsoft.com/office/drawing/2014/main" val="3173541389"/>
                    </a:ext>
                  </a:extLst>
                </a:gridCol>
                <a:gridCol w="1382332">
                  <a:extLst>
                    <a:ext uri="{9D8B030D-6E8A-4147-A177-3AD203B41FA5}">
                      <a16:colId xmlns:a16="http://schemas.microsoft.com/office/drawing/2014/main" val="2613670854"/>
                    </a:ext>
                  </a:extLst>
                </a:gridCol>
                <a:gridCol w="1382332">
                  <a:extLst>
                    <a:ext uri="{9D8B030D-6E8A-4147-A177-3AD203B41FA5}">
                      <a16:colId xmlns:a16="http://schemas.microsoft.com/office/drawing/2014/main" val="3691363244"/>
                    </a:ext>
                  </a:extLst>
                </a:gridCol>
                <a:gridCol w="1382332">
                  <a:extLst>
                    <a:ext uri="{9D8B030D-6E8A-4147-A177-3AD203B41FA5}">
                      <a16:colId xmlns:a16="http://schemas.microsoft.com/office/drawing/2014/main" val="2362203504"/>
                    </a:ext>
                  </a:extLst>
                </a:gridCol>
                <a:gridCol w="1382332">
                  <a:extLst>
                    <a:ext uri="{9D8B030D-6E8A-4147-A177-3AD203B41FA5}">
                      <a16:colId xmlns:a16="http://schemas.microsoft.com/office/drawing/2014/main" val="1767558006"/>
                    </a:ext>
                  </a:extLst>
                </a:gridCol>
              </a:tblGrid>
              <a:tr h="813198">
                <a:tc>
                  <a:txBody>
                    <a:bodyPr/>
                    <a:lstStyle/>
                    <a:p>
                      <a:endParaRPr lang="en-US" sz="1600" b="1" dirty="0"/>
                    </a:p>
                  </a:txBody>
                  <a:tcPr/>
                </a:tc>
                <a:tc>
                  <a:txBody>
                    <a:bodyPr/>
                    <a:lstStyle/>
                    <a:p>
                      <a:r>
                        <a:rPr lang="es-ES" sz="1600" dirty="0"/>
                        <a:t>Time </a:t>
                      </a:r>
                      <a:r>
                        <a:rPr lang="es-ES" sz="1600" dirty="0" err="1"/>
                        <a:t>of</a:t>
                      </a:r>
                      <a:r>
                        <a:rPr lang="es-ES" sz="1600" dirty="0"/>
                        <a:t> </a:t>
                      </a:r>
                      <a:r>
                        <a:rPr lang="es-ES" sz="1600" dirty="0" err="1"/>
                        <a:t>action</a:t>
                      </a:r>
                      <a:endParaRPr lang="en-US" sz="1600" dirty="0"/>
                    </a:p>
                  </a:txBody>
                  <a:tcPr/>
                </a:tc>
                <a:tc>
                  <a:txBody>
                    <a:bodyPr/>
                    <a:lstStyle/>
                    <a:p>
                      <a:r>
                        <a:rPr lang="es-ES" sz="1600" dirty="0"/>
                        <a:t>Lexical aspectual </a:t>
                      </a:r>
                      <a:r>
                        <a:rPr lang="es-ES" sz="1600" dirty="0" err="1"/>
                        <a:t>class</a:t>
                      </a:r>
                      <a:endParaRPr lang="en-US" sz="1600" dirty="0"/>
                    </a:p>
                  </a:txBody>
                  <a:tcPr/>
                </a:tc>
                <a:tc>
                  <a:txBody>
                    <a:bodyPr/>
                    <a:lstStyle/>
                    <a:p>
                      <a:r>
                        <a:rPr lang="es-ES" sz="1600" dirty="0" err="1"/>
                        <a:t>Sequencing</a:t>
                      </a:r>
                      <a:endParaRPr lang="en-US" sz="1600" dirty="0"/>
                    </a:p>
                  </a:txBody>
                  <a:tcPr/>
                </a:tc>
                <a:tc>
                  <a:txBody>
                    <a:bodyPr/>
                    <a:lstStyle/>
                    <a:p>
                      <a:r>
                        <a:rPr lang="es-ES" sz="1600" dirty="0"/>
                        <a:t>Adverbial </a:t>
                      </a:r>
                      <a:r>
                        <a:rPr lang="es-ES" sz="1600" dirty="0" err="1"/>
                        <a:t>modification</a:t>
                      </a:r>
                      <a:endParaRPr lang="en-US" sz="1600" dirty="0"/>
                    </a:p>
                  </a:txBody>
                  <a:tcPr/>
                </a:tc>
                <a:extLst>
                  <a:ext uri="{0D108BD9-81ED-4DB2-BD59-A6C34878D82A}">
                    <a16:rowId xmlns:a16="http://schemas.microsoft.com/office/drawing/2014/main" val="3549775263"/>
                  </a:ext>
                </a:extLst>
              </a:tr>
              <a:tr h="577108">
                <a:tc>
                  <a:txBody>
                    <a:bodyPr/>
                    <a:lstStyle/>
                    <a:p>
                      <a:r>
                        <a:rPr lang="es-ES" sz="1600" b="1" dirty="0"/>
                        <a:t>3rd </a:t>
                      </a:r>
                      <a:r>
                        <a:rPr lang="es-ES" sz="1600" b="1" dirty="0" err="1"/>
                        <a:t>semester</a:t>
                      </a:r>
                      <a:endParaRPr lang="es-ES" sz="1600" b="1" dirty="0"/>
                    </a:p>
                    <a:p>
                      <a:r>
                        <a:rPr lang="es-ES" sz="1600" b="1" dirty="0"/>
                        <a:t>AH</a:t>
                      </a:r>
                      <a:endParaRPr lang="en-US" sz="1600" b="1" dirty="0"/>
                    </a:p>
                  </a:txBody>
                  <a:tcPr/>
                </a:tc>
                <a:tc>
                  <a:txBody>
                    <a:bodyPr/>
                    <a:lstStyle/>
                    <a:p>
                      <a:r>
                        <a:rPr lang="en-US" sz="1600" dirty="0"/>
                        <a:t>X**</a:t>
                      </a:r>
                    </a:p>
                  </a:txBody>
                  <a:tcPr/>
                </a:tc>
                <a:tc>
                  <a:txBody>
                    <a:bodyPr/>
                    <a:lstStyle/>
                    <a:p>
                      <a:r>
                        <a:rPr lang="en-US" sz="1600" dirty="0"/>
                        <a:t>X*</a:t>
                      </a:r>
                    </a:p>
                  </a:txBody>
                  <a:tcPr/>
                </a:tc>
                <a:tc>
                  <a:txBody>
                    <a:bodyPr/>
                    <a:lstStyle/>
                    <a:p>
                      <a:r>
                        <a:rPr lang="en-US" sz="1600" dirty="0"/>
                        <a:t>X**</a:t>
                      </a:r>
                    </a:p>
                  </a:txBody>
                  <a:tcPr/>
                </a:tc>
                <a:tc>
                  <a:txBody>
                    <a:bodyPr/>
                    <a:lstStyle/>
                    <a:p>
                      <a:endParaRPr lang="en-US" sz="1600"/>
                    </a:p>
                  </a:txBody>
                  <a:tcPr/>
                </a:tc>
                <a:extLst>
                  <a:ext uri="{0D108BD9-81ED-4DB2-BD59-A6C34878D82A}">
                    <a16:rowId xmlns:a16="http://schemas.microsoft.com/office/drawing/2014/main" val="1385289405"/>
                  </a:ext>
                </a:extLst>
              </a:tr>
              <a:tr h="577108">
                <a:tc>
                  <a:txBody>
                    <a:bodyPr/>
                    <a:lstStyle/>
                    <a:p>
                      <a:r>
                        <a:rPr lang="es-ES" sz="1600" b="1" dirty="0"/>
                        <a:t>4th </a:t>
                      </a:r>
                      <a:r>
                        <a:rPr lang="es-ES" sz="1600" b="1" dirty="0" err="1"/>
                        <a:t>semester</a:t>
                      </a:r>
                      <a:r>
                        <a:rPr lang="es-ES" sz="1600" b="1" dirty="0"/>
                        <a:t> AH</a:t>
                      </a:r>
                      <a:endParaRPr lang="en-US" sz="1600" b="1" dirty="0"/>
                    </a:p>
                  </a:txBody>
                  <a:tcPr/>
                </a:tc>
                <a:tc>
                  <a:txBody>
                    <a:bodyPr/>
                    <a:lstStyle/>
                    <a:p>
                      <a:r>
                        <a:rPr lang="en-US" sz="1600" dirty="0"/>
                        <a:t>X*</a:t>
                      </a:r>
                    </a:p>
                  </a:txBody>
                  <a:tcPr/>
                </a:tc>
                <a:tc>
                  <a:txBody>
                    <a:bodyPr/>
                    <a:lstStyle/>
                    <a:p>
                      <a:endParaRPr lang="en-US" sz="1600" dirty="0"/>
                    </a:p>
                  </a:txBody>
                  <a:tcPr/>
                </a:tc>
                <a:tc>
                  <a:txBody>
                    <a:bodyPr/>
                    <a:lstStyle/>
                    <a:p>
                      <a:endParaRPr lang="en-US" sz="1600" dirty="0"/>
                    </a:p>
                  </a:txBody>
                  <a:tcPr/>
                </a:tc>
                <a:tc>
                  <a:txBody>
                    <a:bodyPr/>
                    <a:lstStyle/>
                    <a:p>
                      <a:r>
                        <a:rPr lang="en-US" sz="1600" dirty="0"/>
                        <a:t>X*</a:t>
                      </a:r>
                    </a:p>
                  </a:txBody>
                  <a:tcPr/>
                </a:tc>
                <a:extLst>
                  <a:ext uri="{0D108BD9-81ED-4DB2-BD59-A6C34878D82A}">
                    <a16:rowId xmlns:a16="http://schemas.microsoft.com/office/drawing/2014/main" val="3507108856"/>
                  </a:ext>
                </a:extLst>
              </a:tr>
              <a:tr h="425544">
                <a:tc>
                  <a:txBody>
                    <a:bodyPr/>
                    <a:lstStyle/>
                    <a:p>
                      <a:r>
                        <a:rPr lang="es-ES" sz="1600" b="1" dirty="0"/>
                        <a:t>5th </a:t>
                      </a:r>
                      <a:r>
                        <a:rPr lang="es-ES" sz="1600" b="1" dirty="0" err="1"/>
                        <a:t>semester</a:t>
                      </a:r>
                      <a:r>
                        <a:rPr lang="es-ES" sz="1600" b="1" dirty="0"/>
                        <a:t> AH</a:t>
                      </a:r>
                      <a:endParaRPr lang="en-US" sz="1600" b="1" dirty="0"/>
                    </a:p>
                  </a:txBody>
                  <a:tcPr/>
                </a:tc>
                <a:tc>
                  <a:txBody>
                    <a:bodyPr/>
                    <a:lstStyle/>
                    <a:p>
                      <a:r>
                        <a:rPr lang="en-US" sz="1600" dirty="0"/>
                        <a:t>X**</a:t>
                      </a:r>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val="480280437"/>
                  </a:ext>
                </a:extLst>
              </a:tr>
              <a:tr h="577108">
                <a:tc>
                  <a:txBody>
                    <a:bodyPr/>
                    <a:lstStyle/>
                    <a:p>
                      <a:r>
                        <a:rPr lang="es-ES" sz="1600" b="1" dirty="0"/>
                        <a:t>3rd </a:t>
                      </a:r>
                      <a:r>
                        <a:rPr lang="es-ES" sz="1600" b="1" dirty="0" err="1"/>
                        <a:t>year</a:t>
                      </a:r>
                      <a:r>
                        <a:rPr lang="es-ES" sz="1600" b="1" dirty="0"/>
                        <a:t> AH</a:t>
                      </a:r>
                      <a:endParaRPr lang="en-US" sz="1600" b="1" dirty="0"/>
                    </a:p>
                  </a:txBody>
                  <a:tcPr/>
                </a:tc>
                <a:tc>
                  <a:txBody>
                    <a:bodyPr/>
                    <a:lstStyle/>
                    <a:p>
                      <a:r>
                        <a:rPr lang="en-US" sz="1600" dirty="0"/>
                        <a:t>X***</a:t>
                      </a:r>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val="942332599"/>
                  </a:ext>
                </a:extLst>
              </a:tr>
              <a:tr h="577108">
                <a:tc>
                  <a:txBody>
                    <a:bodyPr/>
                    <a:lstStyle/>
                    <a:p>
                      <a:r>
                        <a:rPr lang="es-ES" sz="1600" b="1" dirty="0" err="1"/>
                        <a:t>NSs</a:t>
                      </a:r>
                      <a:r>
                        <a:rPr lang="es-ES" sz="1600" b="1" dirty="0"/>
                        <a:t> AH</a:t>
                      </a:r>
                      <a:endParaRPr lang="en-US" sz="1600" b="1" dirty="0"/>
                    </a:p>
                  </a:txBody>
                  <a:tcPr/>
                </a:tc>
                <a:tc>
                  <a:txBody>
                    <a:bodyPr/>
                    <a:lstStyle/>
                    <a:p>
                      <a:r>
                        <a:rPr lang="en-US" sz="1600" dirty="0"/>
                        <a:t>X***</a:t>
                      </a:r>
                    </a:p>
                  </a:txBody>
                  <a:tcPr/>
                </a:tc>
                <a:tc>
                  <a:txBody>
                    <a:bodyPr/>
                    <a:lstStyle/>
                    <a:p>
                      <a:endParaRPr lang="en-US" sz="1600" dirty="0"/>
                    </a:p>
                  </a:txBody>
                  <a:tcPr/>
                </a:tc>
                <a:tc>
                  <a:txBody>
                    <a:bodyPr/>
                    <a:lstStyle/>
                    <a:p>
                      <a:r>
                        <a:rPr lang="en-US" sz="1600" dirty="0"/>
                        <a:t>X*</a:t>
                      </a:r>
                    </a:p>
                  </a:txBody>
                  <a:tcPr/>
                </a:tc>
                <a:tc>
                  <a:txBody>
                    <a:bodyPr/>
                    <a:lstStyle/>
                    <a:p>
                      <a:endParaRPr lang="en-US" sz="1600" dirty="0"/>
                    </a:p>
                  </a:txBody>
                  <a:tcPr/>
                </a:tc>
                <a:extLst>
                  <a:ext uri="{0D108BD9-81ED-4DB2-BD59-A6C34878D82A}">
                    <a16:rowId xmlns:a16="http://schemas.microsoft.com/office/drawing/2014/main" val="3449808934"/>
                  </a:ext>
                </a:extLst>
              </a:tr>
            </a:tbl>
          </a:graphicData>
        </a:graphic>
      </p:graphicFrame>
    </p:spTree>
    <p:extLst>
      <p:ext uri="{BB962C8B-B14F-4D97-AF65-F5344CB8AC3E}">
        <p14:creationId xmlns:p14="http://schemas.microsoft.com/office/powerpoint/2010/main" val="13904405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1FB0-317A-4860-A1DE-F359228447A5}"/>
              </a:ext>
            </a:extLst>
          </p:cNvPr>
          <p:cNvSpPr>
            <a:spLocks noGrp="1"/>
          </p:cNvSpPr>
          <p:nvPr>
            <p:ph type="title"/>
          </p:nvPr>
        </p:nvSpPr>
        <p:spPr>
          <a:xfrm>
            <a:off x="1100871" y="305492"/>
            <a:ext cx="7200900" cy="760615"/>
          </a:xfrm>
        </p:spPr>
        <p:txBody>
          <a:bodyPr/>
          <a:lstStyle/>
          <a:p>
            <a:r>
              <a:rPr lang="en-US" dirty="0"/>
              <a:t>Constraints on PP use</a:t>
            </a:r>
          </a:p>
        </p:txBody>
      </p:sp>
      <p:sp>
        <p:nvSpPr>
          <p:cNvPr id="3" name="Content Placeholder 2">
            <a:extLst>
              <a:ext uri="{FF2B5EF4-FFF2-40B4-BE49-F238E27FC236}">
                <a16:creationId xmlns:a16="http://schemas.microsoft.com/office/drawing/2014/main" id="{8544D0AC-05CD-41E9-9E60-DDFD8E87B4A2}"/>
              </a:ext>
            </a:extLst>
          </p:cNvPr>
          <p:cNvSpPr>
            <a:spLocks noGrp="1"/>
          </p:cNvSpPr>
          <p:nvPr>
            <p:ph idx="1"/>
          </p:nvPr>
        </p:nvSpPr>
        <p:spPr>
          <a:xfrm>
            <a:off x="1028700" y="1313411"/>
            <a:ext cx="7200900" cy="3807229"/>
          </a:xfrm>
        </p:spPr>
        <p:txBody>
          <a:bodyPr>
            <a:normAutofit/>
          </a:bodyPr>
          <a:lstStyle/>
          <a:p>
            <a:r>
              <a:rPr lang="en-US" dirty="0"/>
              <a:t>Aspectual verb class</a:t>
            </a:r>
          </a:p>
          <a:p>
            <a:pPr lvl="1"/>
            <a:r>
              <a:rPr lang="en-US" dirty="0"/>
              <a:t>Durative</a:t>
            </a:r>
          </a:p>
          <a:p>
            <a:pPr lvl="2"/>
            <a:r>
              <a:rPr lang="en-US" dirty="0"/>
              <a:t>PP favored in Peruvian, Mexican Spanish, no effect for Spain, Argentina</a:t>
            </a:r>
          </a:p>
          <a:p>
            <a:pPr lvl="1"/>
            <a:r>
              <a:rPr lang="en-US" dirty="0"/>
              <a:t>Telic</a:t>
            </a:r>
          </a:p>
          <a:p>
            <a:pPr lvl="2"/>
            <a:r>
              <a:rPr lang="en-US" dirty="0"/>
              <a:t>Preterit favored</a:t>
            </a:r>
          </a:p>
          <a:p>
            <a:r>
              <a:rPr lang="en-US" dirty="0"/>
              <a:t>Sequencing</a:t>
            </a:r>
          </a:p>
          <a:p>
            <a:pPr lvl="1"/>
            <a:r>
              <a:rPr lang="en-US" dirty="0"/>
              <a:t>In a sequence of actions</a:t>
            </a:r>
          </a:p>
          <a:p>
            <a:pPr lvl="1"/>
            <a:r>
              <a:rPr lang="en-US" dirty="0"/>
              <a:t>Non-sequenced</a:t>
            </a:r>
          </a:p>
          <a:p>
            <a:pPr lvl="2"/>
            <a:r>
              <a:rPr lang="en-US" dirty="0"/>
              <a:t>PP favored in Peruvian Spanish, unsure for other dialects</a:t>
            </a:r>
          </a:p>
        </p:txBody>
      </p:sp>
      <p:sp>
        <p:nvSpPr>
          <p:cNvPr id="4" name="Slide Number Placeholder 3">
            <a:extLst>
              <a:ext uri="{FF2B5EF4-FFF2-40B4-BE49-F238E27FC236}">
                <a16:creationId xmlns:a16="http://schemas.microsoft.com/office/drawing/2014/main" id="{97CB0B06-E2D2-4E75-B66B-04C8BF7C3D17}"/>
              </a:ext>
            </a:extLst>
          </p:cNvPr>
          <p:cNvSpPr>
            <a:spLocks noGrp="1"/>
          </p:cNvSpPr>
          <p:nvPr>
            <p:ph type="sldNum" sz="quarter" idx="12"/>
          </p:nvPr>
        </p:nvSpPr>
        <p:spPr/>
        <p:txBody>
          <a:bodyPr/>
          <a:lstStyle/>
          <a:p>
            <a:fld id="{CFE4BAC9-6D41-4691-9299-18EF07EF0177}" type="slidenum">
              <a:rPr lang="en-US" smtClean="0"/>
              <a:t>6</a:t>
            </a:fld>
            <a:endParaRPr lang="en-US" dirty="0"/>
          </a:p>
        </p:txBody>
      </p:sp>
      <p:sp>
        <p:nvSpPr>
          <p:cNvPr id="5" name="TextBox 4">
            <a:extLst>
              <a:ext uri="{FF2B5EF4-FFF2-40B4-BE49-F238E27FC236}">
                <a16:creationId xmlns:a16="http://schemas.microsoft.com/office/drawing/2014/main" id="{ED9373AF-9E49-41CA-B740-C3213725A626}"/>
              </a:ext>
            </a:extLst>
          </p:cNvPr>
          <p:cNvSpPr txBox="1"/>
          <p:nvPr/>
        </p:nvSpPr>
        <p:spPr>
          <a:xfrm>
            <a:off x="900113" y="5481430"/>
            <a:ext cx="7345362" cy="1200329"/>
          </a:xfrm>
          <a:prstGeom prst="rect">
            <a:avLst/>
          </a:prstGeom>
          <a:noFill/>
        </p:spPr>
        <p:txBody>
          <a:bodyPr wrap="square" rtlCol="0">
            <a:spAutoFit/>
          </a:bodyPr>
          <a:lstStyle/>
          <a:p>
            <a:pPr marL="0" lvl="2"/>
            <a:r>
              <a:rPr lang="en-US" dirty="0">
                <a:solidFill>
                  <a:schemeClr val="tx1">
                    <a:lumMod val="65000"/>
                    <a:lumOff val="35000"/>
                  </a:schemeClr>
                </a:solidFill>
              </a:rPr>
              <a:t>Dumont (2013); Howe (2006, 2013); Howe &amp; </a:t>
            </a:r>
            <a:r>
              <a:rPr lang="en-US" dirty="0" err="1">
                <a:solidFill>
                  <a:schemeClr val="tx1">
                    <a:lumMod val="65000"/>
                    <a:lumOff val="35000"/>
                  </a:schemeClr>
                </a:solidFill>
              </a:rPr>
              <a:t>Schwenter</a:t>
            </a:r>
            <a:r>
              <a:rPr lang="en-US" dirty="0">
                <a:solidFill>
                  <a:schemeClr val="tx1">
                    <a:lumMod val="65000"/>
                    <a:lumOff val="35000"/>
                  </a:schemeClr>
                </a:solidFill>
              </a:rPr>
              <a:t> (2003, 2008); Holmes &amp; </a:t>
            </a:r>
            <a:r>
              <a:rPr lang="en-US" dirty="0" err="1">
                <a:solidFill>
                  <a:schemeClr val="tx1">
                    <a:lumMod val="65000"/>
                    <a:lumOff val="35000"/>
                  </a:schemeClr>
                </a:solidFill>
              </a:rPr>
              <a:t>Balukas</a:t>
            </a:r>
            <a:r>
              <a:rPr lang="en-US" dirty="0">
                <a:solidFill>
                  <a:schemeClr val="tx1">
                    <a:lumMod val="65000"/>
                    <a:lumOff val="35000"/>
                  </a:schemeClr>
                </a:solidFill>
              </a:rPr>
              <a:t> (2011); </a:t>
            </a:r>
            <a:r>
              <a:rPr lang="en-US" dirty="0" err="1">
                <a:solidFill>
                  <a:schemeClr val="tx1">
                    <a:lumMod val="65000"/>
                    <a:lumOff val="35000"/>
                  </a:schemeClr>
                </a:solidFill>
              </a:rPr>
              <a:t>Schwenter</a:t>
            </a:r>
            <a:r>
              <a:rPr lang="en-US" dirty="0">
                <a:solidFill>
                  <a:schemeClr val="tx1">
                    <a:lumMod val="65000"/>
                    <a:lumOff val="35000"/>
                  </a:schemeClr>
                </a:solidFill>
              </a:rPr>
              <a:t> &amp; Torres </a:t>
            </a:r>
            <a:r>
              <a:rPr lang="en-US" dirty="0" err="1">
                <a:solidFill>
                  <a:schemeClr val="tx1">
                    <a:lumMod val="65000"/>
                    <a:lumOff val="35000"/>
                  </a:schemeClr>
                </a:solidFill>
              </a:rPr>
              <a:t>Cacoullos</a:t>
            </a:r>
            <a:r>
              <a:rPr lang="en-US" dirty="0">
                <a:solidFill>
                  <a:schemeClr val="tx1">
                    <a:lumMod val="65000"/>
                    <a:lumOff val="35000"/>
                  </a:schemeClr>
                </a:solidFill>
              </a:rPr>
              <a:t> (2008); Rodríguez </a:t>
            </a:r>
            <a:r>
              <a:rPr lang="en-US" dirty="0" err="1">
                <a:solidFill>
                  <a:schemeClr val="tx1">
                    <a:lumMod val="65000"/>
                    <a:lumOff val="35000"/>
                  </a:schemeClr>
                </a:solidFill>
              </a:rPr>
              <a:t>Louro</a:t>
            </a:r>
            <a:r>
              <a:rPr lang="en-US" dirty="0">
                <a:solidFill>
                  <a:schemeClr val="tx1">
                    <a:lumMod val="65000"/>
                    <a:lumOff val="35000"/>
                  </a:schemeClr>
                </a:solidFill>
              </a:rPr>
              <a:t> (2009); Rodríguez </a:t>
            </a:r>
            <a:r>
              <a:rPr lang="en-US" dirty="0" err="1">
                <a:solidFill>
                  <a:schemeClr val="tx1">
                    <a:lumMod val="65000"/>
                    <a:lumOff val="35000"/>
                  </a:schemeClr>
                </a:solidFill>
              </a:rPr>
              <a:t>Louro</a:t>
            </a:r>
            <a:r>
              <a:rPr lang="en-US" dirty="0">
                <a:solidFill>
                  <a:schemeClr val="tx1">
                    <a:lumMod val="65000"/>
                    <a:lumOff val="35000"/>
                  </a:schemeClr>
                </a:solidFill>
              </a:rPr>
              <a:t> &amp; </a:t>
            </a:r>
            <a:r>
              <a:rPr lang="en-US" dirty="0" err="1">
                <a:solidFill>
                  <a:schemeClr val="tx1">
                    <a:lumMod val="65000"/>
                    <a:lumOff val="35000"/>
                  </a:schemeClr>
                </a:solidFill>
              </a:rPr>
              <a:t>Yupanqui</a:t>
            </a:r>
            <a:r>
              <a:rPr lang="en-US" dirty="0">
                <a:solidFill>
                  <a:schemeClr val="tx1">
                    <a:lumMod val="65000"/>
                    <a:lumOff val="35000"/>
                  </a:schemeClr>
                </a:solidFill>
              </a:rPr>
              <a:t> (2011)</a:t>
            </a:r>
          </a:p>
          <a:p>
            <a:endParaRPr lang="fr-FR" dirty="0"/>
          </a:p>
        </p:txBody>
      </p:sp>
    </p:spTree>
    <p:extLst>
      <p:ext uri="{BB962C8B-B14F-4D97-AF65-F5344CB8AC3E}">
        <p14:creationId xmlns:p14="http://schemas.microsoft.com/office/powerpoint/2010/main" val="3113584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C996-D982-4770-B843-BC66AB7F5B43}"/>
              </a:ext>
            </a:extLst>
          </p:cNvPr>
          <p:cNvSpPr>
            <a:spLocks noGrp="1"/>
          </p:cNvSpPr>
          <p:nvPr>
            <p:ph type="title"/>
          </p:nvPr>
        </p:nvSpPr>
        <p:spPr>
          <a:xfrm>
            <a:off x="1028700" y="270169"/>
            <a:ext cx="7200900" cy="694113"/>
          </a:xfrm>
        </p:spPr>
        <p:txBody>
          <a:bodyPr>
            <a:normAutofit fontScale="90000"/>
          </a:bodyPr>
          <a:lstStyle/>
          <a:p>
            <a:r>
              <a:rPr lang="en-US" dirty="0"/>
              <a:t>Summary of native speaker (NS) research</a:t>
            </a:r>
          </a:p>
        </p:txBody>
      </p:sp>
      <p:sp>
        <p:nvSpPr>
          <p:cNvPr id="3" name="Content Placeholder 2">
            <a:extLst>
              <a:ext uri="{FF2B5EF4-FFF2-40B4-BE49-F238E27FC236}">
                <a16:creationId xmlns:a16="http://schemas.microsoft.com/office/drawing/2014/main" id="{048B9E7B-D745-4E6F-B02F-2E19942D3526}"/>
              </a:ext>
            </a:extLst>
          </p:cNvPr>
          <p:cNvSpPr>
            <a:spLocks noGrp="1"/>
          </p:cNvSpPr>
          <p:nvPr>
            <p:ph idx="1"/>
          </p:nvPr>
        </p:nvSpPr>
        <p:spPr>
          <a:xfrm>
            <a:off x="1028700" y="1612669"/>
            <a:ext cx="7200900" cy="4638502"/>
          </a:xfrm>
        </p:spPr>
        <p:txBody>
          <a:bodyPr>
            <a:normAutofit/>
          </a:bodyPr>
          <a:lstStyle/>
          <a:p>
            <a:r>
              <a:rPr lang="en-US" sz="2400" dirty="0"/>
              <a:t>Dialectal variation between rates of PP use across varieties of Spanish</a:t>
            </a:r>
          </a:p>
          <a:p>
            <a:r>
              <a:rPr lang="en-US" sz="2400" dirty="0"/>
              <a:t>Differences in constraints on variation across varieties of Spanish</a:t>
            </a:r>
            <a:endParaRPr lang="en-US" sz="2400" b="1" dirty="0"/>
          </a:p>
          <a:p>
            <a:r>
              <a:rPr lang="en-US" sz="2400" dirty="0"/>
              <a:t>Do learners who study abroad and come into contact with differing varieties of Spanish adopt these regional patterns of variation?</a:t>
            </a:r>
          </a:p>
        </p:txBody>
      </p:sp>
      <p:sp>
        <p:nvSpPr>
          <p:cNvPr id="4" name="Slide Number Placeholder 3">
            <a:extLst>
              <a:ext uri="{FF2B5EF4-FFF2-40B4-BE49-F238E27FC236}">
                <a16:creationId xmlns:a16="http://schemas.microsoft.com/office/drawing/2014/main" id="{2BC55558-C586-4B57-A0AD-71A7A1F26CDC}"/>
              </a:ext>
            </a:extLst>
          </p:cNvPr>
          <p:cNvSpPr>
            <a:spLocks noGrp="1"/>
          </p:cNvSpPr>
          <p:nvPr>
            <p:ph type="sldNum" sz="quarter" idx="12"/>
          </p:nvPr>
        </p:nvSpPr>
        <p:spPr/>
        <p:txBody>
          <a:bodyPr/>
          <a:lstStyle/>
          <a:p>
            <a:fld id="{CFE4BAC9-6D41-4691-9299-18EF07EF0177}" type="slidenum">
              <a:rPr lang="en-US" smtClean="0"/>
              <a:t>7</a:t>
            </a:fld>
            <a:endParaRPr lang="en-US"/>
          </a:p>
        </p:txBody>
      </p:sp>
    </p:spTree>
    <p:extLst>
      <p:ext uri="{BB962C8B-B14F-4D97-AF65-F5344CB8AC3E}">
        <p14:creationId xmlns:p14="http://schemas.microsoft.com/office/powerpoint/2010/main" val="59509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Research on L2 acquisition of perfective marking</a:t>
            </a:r>
            <a:endParaRPr lang="fr-FR" dirty="0"/>
          </a:p>
        </p:txBody>
      </p:sp>
      <p:sp>
        <p:nvSpPr>
          <p:cNvPr id="3" name="Text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2"/>
          </p:nvPr>
        </p:nvSpPr>
        <p:spPr/>
        <p:txBody>
          <a:bodyPr/>
          <a:lstStyle/>
          <a:p>
            <a:fld id="{CFE4BAC9-6D41-4691-9299-18EF07EF0177}" type="slidenum">
              <a:rPr lang="en-US" smtClean="0"/>
              <a:t>8</a:t>
            </a:fld>
            <a:endParaRPr lang="en-US"/>
          </a:p>
        </p:txBody>
      </p:sp>
    </p:spTree>
    <p:extLst>
      <p:ext uri="{BB962C8B-B14F-4D97-AF65-F5344CB8AC3E}">
        <p14:creationId xmlns:p14="http://schemas.microsoft.com/office/powerpoint/2010/main" val="85335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45C8B-1112-4BE9-87A4-4D7C6BA4908A}"/>
              </a:ext>
            </a:extLst>
          </p:cNvPr>
          <p:cNvSpPr>
            <a:spLocks noGrp="1"/>
          </p:cNvSpPr>
          <p:nvPr>
            <p:ph type="title"/>
          </p:nvPr>
        </p:nvSpPr>
        <p:spPr>
          <a:xfrm>
            <a:off x="1028700" y="305492"/>
            <a:ext cx="7200900" cy="760615"/>
          </a:xfrm>
        </p:spPr>
        <p:txBody>
          <a:bodyPr>
            <a:normAutofit fontScale="90000"/>
          </a:bodyPr>
          <a:lstStyle/>
          <a:p>
            <a:r>
              <a:rPr lang="en-US" dirty="0"/>
              <a:t>Previous L2 research on regional perfective marking</a:t>
            </a:r>
          </a:p>
        </p:txBody>
      </p:sp>
      <p:sp>
        <p:nvSpPr>
          <p:cNvPr id="3" name="Content Placeholder 2">
            <a:extLst>
              <a:ext uri="{FF2B5EF4-FFF2-40B4-BE49-F238E27FC236}">
                <a16:creationId xmlns:a16="http://schemas.microsoft.com/office/drawing/2014/main" id="{7D05011D-8219-4E6B-A3A2-AFD17D3E7A94}"/>
              </a:ext>
            </a:extLst>
          </p:cNvPr>
          <p:cNvSpPr>
            <a:spLocks noGrp="1"/>
          </p:cNvSpPr>
          <p:nvPr>
            <p:ph idx="1"/>
          </p:nvPr>
        </p:nvSpPr>
        <p:spPr>
          <a:xfrm>
            <a:off x="1028700" y="1629295"/>
            <a:ext cx="7200900" cy="4824091"/>
          </a:xfrm>
        </p:spPr>
        <p:txBody>
          <a:bodyPr>
            <a:normAutofit/>
          </a:bodyPr>
          <a:lstStyle/>
          <a:p>
            <a:r>
              <a:rPr lang="en-US" sz="2800" dirty="0" err="1"/>
              <a:t>Geeslin</a:t>
            </a:r>
            <a:r>
              <a:rPr lang="en-US" sz="2800" dirty="0"/>
              <a:t>, García-Amaya, Hasler-Barker, Henriksen &amp; Killam (2012)</a:t>
            </a:r>
          </a:p>
          <a:p>
            <a:pPr lvl="1"/>
            <a:r>
              <a:rPr lang="en-US" sz="2800" dirty="0"/>
              <a:t>Leon, Spain</a:t>
            </a:r>
          </a:p>
          <a:p>
            <a:pPr lvl="2"/>
            <a:r>
              <a:rPr lang="en-US" sz="2400" dirty="0">
                <a:solidFill>
                  <a:srgbClr val="009900"/>
                </a:solidFill>
              </a:rPr>
              <a:t>Learners approached regional norm for rate of PP selection</a:t>
            </a:r>
          </a:p>
          <a:p>
            <a:pPr lvl="2"/>
            <a:r>
              <a:rPr lang="en-US" sz="2400" dirty="0">
                <a:solidFill>
                  <a:srgbClr val="009900"/>
                </a:solidFill>
              </a:rPr>
              <a:t>Learners acquired and approached regional norm for effect of time of action</a:t>
            </a:r>
          </a:p>
          <a:p>
            <a:pPr lvl="2"/>
            <a:r>
              <a:rPr lang="en-US" sz="2400" dirty="0">
                <a:solidFill>
                  <a:srgbClr val="009900"/>
                </a:solidFill>
              </a:rPr>
              <a:t>Learners “lost” constraint of telicity (not sig. for NSs)</a:t>
            </a:r>
          </a:p>
          <a:p>
            <a:endParaRPr lang="en-US" sz="2800" dirty="0"/>
          </a:p>
        </p:txBody>
      </p:sp>
      <p:sp>
        <p:nvSpPr>
          <p:cNvPr id="4" name="Slide Number Placeholder 3">
            <a:extLst>
              <a:ext uri="{FF2B5EF4-FFF2-40B4-BE49-F238E27FC236}">
                <a16:creationId xmlns:a16="http://schemas.microsoft.com/office/drawing/2014/main" id="{D941AB90-0E2B-47A6-9F9A-93DA82C046EE}"/>
              </a:ext>
            </a:extLst>
          </p:cNvPr>
          <p:cNvSpPr>
            <a:spLocks noGrp="1"/>
          </p:cNvSpPr>
          <p:nvPr>
            <p:ph type="sldNum" sz="quarter" idx="12"/>
          </p:nvPr>
        </p:nvSpPr>
        <p:spPr/>
        <p:txBody>
          <a:bodyPr/>
          <a:lstStyle/>
          <a:p>
            <a:fld id="{CFE4BAC9-6D41-4691-9299-18EF07EF0177}" type="slidenum">
              <a:rPr lang="en-US" smtClean="0"/>
              <a:t>9</a:t>
            </a:fld>
            <a:endParaRPr lang="en-US"/>
          </a:p>
        </p:txBody>
      </p:sp>
    </p:spTree>
    <p:extLst>
      <p:ext uri="{BB962C8B-B14F-4D97-AF65-F5344CB8AC3E}">
        <p14:creationId xmlns:p14="http://schemas.microsoft.com/office/powerpoint/2010/main" val="319145749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TM10001105[[fn=Crop]]</Template>
  <TotalTime>3755</TotalTime>
  <Words>5303</Words>
  <Application>Microsoft Office PowerPoint</Application>
  <PresentationFormat>On-screen Show (4:3)</PresentationFormat>
  <Paragraphs>641</Paragraphs>
  <Slides>55</Slides>
  <Notes>29</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Franklin Gothic Book</vt:lpstr>
      <vt:lpstr>Wingdings</vt:lpstr>
      <vt:lpstr>Crop</vt:lpstr>
      <vt:lpstr>Regional Variation and the L2 Acquisition of Variable Spanish Perfective Marking</vt:lpstr>
      <vt:lpstr>Introduction</vt:lpstr>
      <vt:lpstr>The Spanish PP</vt:lpstr>
      <vt:lpstr>Previous research</vt:lpstr>
      <vt:lpstr>Constraints on PP use</vt:lpstr>
      <vt:lpstr>Constraints on PP use</vt:lpstr>
      <vt:lpstr>Summary of native speaker (NS) research</vt:lpstr>
      <vt:lpstr>Research on L2 acquisition of perfective marking</vt:lpstr>
      <vt:lpstr>Previous L2 research on regional perfective marking</vt:lpstr>
      <vt:lpstr>Previous L2 research on regional perfective marking</vt:lpstr>
      <vt:lpstr>Previous L2 research on regional perfective marking</vt:lpstr>
      <vt:lpstr>Summary of L2 research </vt:lpstr>
      <vt:lpstr>The current study</vt:lpstr>
      <vt:lpstr>Research Questions</vt:lpstr>
      <vt:lpstr>Method</vt:lpstr>
      <vt:lpstr>Written contextualized task (WCT)</vt:lpstr>
      <vt:lpstr>WCT: Sample Item</vt:lpstr>
      <vt:lpstr>The Study Abroad Learning Context</vt:lpstr>
      <vt:lpstr>Analysis</vt:lpstr>
      <vt:lpstr>Results</vt:lpstr>
      <vt:lpstr>Proficiency</vt:lpstr>
      <vt:lpstr>Distribution of past forms selected</vt:lpstr>
      <vt:lpstr>Regression Results: Study Abroad Context</vt:lpstr>
      <vt:lpstr>Differences between native speaker groups: Time of action</vt:lpstr>
      <vt:lpstr>Chilean groups: Time of action</vt:lpstr>
      <vt:lpstr>Spain groups: Time of action</vt:lpstr>
      <vt:lpstr>AH groups: Time of action</vt:lpstr>
      <vt:lpstr>Differences between native speaker groups: Sequence</vt:lpstr>
      <vt:lpstr>Chilean groups: Sequence</vt:lpstr>
      <vt:lpstr>Spain groups: Sequence</vt:lpstr>
      <vt:lpstr>AH groups: Sequence</vt:lpstr>
      <vt:lpstr>Discussion</vt:lpstr>
      <vt:lpstr>Summary of Results</vt:lpstr>
      <vt:lpstr>Summary of Results</vt:lpstr>
      <vt:lpstr>Summary of Results</vt:lpstr>
      <vt:lpstr>Summary of Results</vt:lpstr>
      <vt:lpstr>Comparison with other studies</vt:lpstr>
      <vt:lpstr>Comparison with other studies</vt:lpstr>
      <vt:lpstr>What accounts for these differences?</vt:lpstr>
      <vt:lpstr>Conclusion</vt:lpstr>
      <vt:lpstr>Future steps</vt:lpstr>
      <vt:lpstr>Thank you!</vt:lpstr>
      <vt:lpstr>Selected References</vt:lpstr>
      <vt:lpstr>Time of action</vt:lpstr>
      <vt:lpstr>Temporal adverbial</vt:lpstr>
      <vt:lpstr>Aspectual verb class</vt:lpstr>
      <vt:lpstr>Sequencing</vt:lpstr>
      <vt:lpstr>Argentine Spanish</vt:lpstr>
      <vt:lpstr>Perfective contexts in the current study</vt:lpstr>
      <vt:lpstr>Geeslin, García-Amaya, Hasler-Barker, Henriksen &amp; Killam (2012)</vt:lpstr>
      <vt:lpstr>Geeslin, Fafulas &amp; Kanwit (2013)</vt:lpstr>
      <vt:lpstr>Geeslin, Fafulas &amp; Kanwit (2013)</vt:lpstr>
      <vt:lpstr>Linford (2016)</vt:lpstr>
      <vt:lpstr>Linford (2016)</vt:lpstr>
      <vt:lpstr>Regression Results: At Home Context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Learning Context in the L2 Acquisition of Variable Spanish Perfective Marking</dc:title>
  <dc:creator>Melissa Whatley</dc:creator>
  <cp:lastModifiedBy>Zahler, Sara L</cp:lastModifiedBy>
  <cp:revision>175</cp:revision>
  <dcterms:created xsi:type="dcterms:W3CDTF">2014-09-16T14:02:44Z</dcterms:created>
  <dcterms:modified xsi:type="dcterms:W3CDTF">2019-10-30T15:21:44Z</dcterms:modified>
</cp:coreProperties>
</file>