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44"/>
  </p:notesMasterIdLst>
  <p:sldIdLst>
    <p:sldId id="256" r:id="rId2"/>
    <p:sldId id="258" r:id="rId3"/>
    <p:sldId id="266" r:id="rId4"/>
    <p:sldId id="260" r:id="rId5"/>
    <p:sldId id="257" r:id="rId6"/>
    <p:sldId id="261" r:id="rId7"/>
    <p:sldId id="262" r:id="rId8"/>
    <p:sldId id="259" r:id="rId9"/>
    <p:sldId id="263" r:id="rId10"/>
    <p:sldId id="265" r:id="rId11"/>
    <p:sldId id="268" r:id="rId12"/>
    <p:sldId id="269" r:id="rId13"/>
    <p:sldId id="267" r:id="rId14"/>
    <p:sldId id="270" r:id="rId15"/>
    <p:sldId id="271" r:id="rId16"/>
    <p:sldId id="272" r:id="rId17"/>
    <p:sldId id="273" r:id="rId18"/>
    <p:sldId id="274" r:id="rId19"/>
    <p:sldId id="291" r:id="rId20"/>
    <p:sldId id="276" r:id="rId21"/>
    <p:sldId id="281" r:id="rId22"/>
    <p:sldId id="292" r:id="rId23"/>
    <p:sldId id="293" r:id="rId24"/>
    <p:sldId id="275" r:id="rId25"/>
    <p:sldId id="277" r:id="rId26"/>
    <p:sldId id="278" r:id="rId27"/>
    <p:sldId id="279" r:id="rId28"/>
    <p:sldId id="280" r:id="rId29"/>
    <p:sldId id="294" r:id="rId30"/>
    <p:sldId id="295" r:id="rId31"/>
    <p:sldId id="283" r:id="rId32"/>
    <p:sldId id="284" r:id="rId33"/>
    <p:sldId id="285" r:id="rId34"/>
    <p:sldId id="286" r:id="rId35"/>
    <p:sldId id="296" r:id="rId36"/>
    <p:sldId id="287" r:id="rId37"/>
    <p:sldId id="288" r:id="rId38"/>
    <p:sldId id="298" r:id="rId39"/>
    <p:sldId id="297" r:id="rId40"/>
    <p:sldId id="299" r:id="rId41"/>
    <p:sldId id="300" r:id="rId42"/>
    <p:sldId id="301" r:id="rId43"/>
  </p:sldIdLst>
  <p:sldSz cx="9144000" cy="6858000" type="screen4x3"/>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876" autoAdjust="0"/>
  </p:normalViewPr>
  <p:slideViewPr>
    <p:cSldViewPr>
      <p:cViewPr varScale="1">
        <p:scale>
          <a:sx n="64" d="100"/>
          <a:sy n="64" d="100"/>
        </p:scale>
        <p:origin x="156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Figure 2:</a:t>
            </a:r>
            <a:r>
              <a:rPr lang="en-US" baseline="0"/>
              <a:t> Distribution of NS /r/ variants</a:t>
            </a:r>
            <a:endParaRPr lang="en-US"/>
          </a:p>
        </c:rich>
      </c:tx>
      <c:overlay val="0"/>
    </c:title>
    <c:autoTitleDeleted val="0"/>
    <c:plotArea>
      <c:layout/>
      <c:barChart>
        <c:barDir val="col"/>
        <c:grouping val="clustered"/>
        <c:varyColors val="0"/>
        <c:ser>
          <c:idx val="0"/>
          <c:order val="0"/>
          <c:invertIfNegative val="0"/>
          <c:dLbls>
            <c:dLbl>
              <c:idx val="0"/>
              <c:tx>
                <c:rich>
                  <a:bodyPr/>
                  <a:lstStyle/>
                  <a:p>
                    <a:r>
                      <a:rPr lang="en-US"/>
                      <a:t>37.8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BE-4D88-ADEF-1561B0311F5A}"/>
                </c:ext>
              </c:extLst>
            </c:dLbl>
            <c:dLbl>
              <c:idx val="1"/>
              <c:tx>
                <c:rich>
                  <a:bodyPr/>
                  <a:lstStyle/>
                  <a:p>
                    <a:r>
                      <a:rPr lang="en-US"/>
                      <a:t>0.7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BE-4D88-ADEF-1561B0311F5A}"/>
                </c:ext>
              </c:extLst>
            </c:dLbl>
            <c:dLbl>
              <c:idx val="2"/>
              <c:tx>
                <c:rich>
                  <a:bodyPr/>
                  <a:lstStyle/>
                  <a:p>
                    <a:r>
                      <a:rPr lang="en-US"/>
                      <a:t>31.6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BE-4D88-ADEF-1561B0311F5A}"/>
                </c:ext>
              </c:extLst>
            </c:dLbl>
            <c:dLbl>
              <c:idx val="3"/>
              <c:tx>
                <c:rich>
                  <a:bodyPr/>
                  <a:lstStyle/>
                  <a:p>
                    <a:r>
                      <a:rPr lang="en-US"/>
                      <a:t>1.6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BE-4D88-ADEF-1561B0311F5A}"/>
                </c:ext>
              </c:extLst>
            </c:dLbl>
            <c:dLbl>
              <c:idx val="4"/>
              <c:tx>
                <c:rich>
                  <a:bodyPr/>
                  <a:lstStyle/>
                  <a:p>
                    <a:r>
                      <a:rPr lang="en-US"/>
                      <a:t>1.6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BE-4D88-ADEF-1561B0311F5A}"/>
                </c:ext>
              </c:extLst>
            </c:dLbl>
            <c:dLbl>
              <c:idx val="5"/>
              <c:tx>
                <c:rich>
                  <a:bodyPr/>
                  <a:lstStyle/>
                  <a:p>
                    <a:r>
                      <a:rPr lang="en-US"/>
                      <a:t>0.5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BE-4D88-ADEF-1561B0311F5A}"/>
                </c:ext>
              </c:extLst>
            </c:dLbl>
            <c:dLbl>
              <c:idx val="6"/>
              <c:tx>
                <c:rich>
                  <a:bodyPr/>
                  <a:lstStyle/>
                  <a:p>
                    <a:r>
                      <a:rPr lang="en-US"/>
                      <a:t>13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9BE-4D88-ADEF-1561B0311F5A}"/>
                </c:ext>
              </c:extLst>
            </c:dLbl>
            <c:dLbl>
              <c:idx val="7"/>
              <c:tx>
                <c:rich>
                  <a:bodyPr/>
                  <a:lstStyle/>
                  <a:p>
                    <a:r>
                      <a:rPr lang="en-US"/>
                      <a:t>12.5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BE-4D88-ADEF-1561B0311F5A}"/>
                </c:ext>
              </c:extLst>
            </c:dLbl>
            <c:dLbl>
              <c:idx val="8"/>
              <c:tx>
                <c:rich>
                  <a:bodyPr/>
                  <a:lstStyle/>
                  <a:p>
                    <a:r>
                      <a:rPr lang="en-US"/>
                      <a:t>0.5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9BE-4D88-ADEF-1561B0311F5A}"/>
                </c:ext>
              </c:extLst>
            </c:dLbl>
            <c:spPr>
              <a:solidFill>
                <a:schemeClr val="bg1"/>
              </a:solidFill>
              <a:ln>
                <a:solidFill>
                  <a:schemeClr val="tx1"/>
                </a:solid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Charts!$C$2:$C$12</c:f>
              <c:strCache>
                <c:ptCount val="11"/>
                <c:pt idx="0">
                  <c:v>trill (2-3 occl.)</c:v>
                </c:pt>
                <c:pt idx="1">
                  <c:v>trill (4+ occl.)</c:v>
                </c:pt>
                <c:pt idx="2">
                  <c:v>tap</c:v>
                </c:pt>
                <c:pt idx="3">
                  <c:v>tap + partial occl.</c:v>
                </c:pt>
                <c:pt idx="4">
                  <c:v>tap + frication</c:v>
                </c:pt>
                <c:pt idx="5">
                  <c:v>tap + approx.</c:v>
                </c:pt>
                <c:pt idx="6">
                  <c:v>nativelike approx.</c:v>
                </c:pt>
                <c:pt idx="7">
                  <c:v>assibilation</c:v>
                </c:pt>
                <c:pt idx="8">
                  <c:v>elision</c:v>
                </c:pt>
                <c:pt idx="9">
                  <c:v>non-native approx.</c:v>
                </c:pt>
                <c:pt idx="10">
                  <c:v>lateral</c:v>
                </c:pt>
              </c:strCache>
            </c:strRef>
          </c:cat>
          <c:val>
            <c:numRef>
              <c:f>Charts!$E$2:$E$12</c:f>
              <c:numCache>
                <c:formatCode>General</c:formatCode>
                <c:ptCount val="11"/>
                <c:pt idx="0">
                  <c:v>0.37765957446808512</c:v>
                </c:pt>
                <c:pt idx="1">
                  <c:v>7.9787234042553185E-3</c:v>
                </c:pt>
                <c:pt idx="2">
                  <c:v>0.31648936170212766</c:v>
                </c:pt>
                <c:pt idx="3">
                  <c:v>1.5957446808510637E-2</c:v>
                </c:pt>
                <c:pt idx="4">
                  <c:v>1.5957446808510637E-2</c:v>
                </c:pt>
                <c:pt idx="5">
                  <c:v>5.3191489361702126E-3</c:v>
                </c:pt>
                <c:pt idx="6">
                  <c:v>0.13031914893617022</c:v>
                </c:pt>
                <c:pt idx="7">
                  <c:v>0.125</c:v>
                </c:pt>
                <c:pt idx="8">
                  <c:v>5.3191489361702126E-3</c:v>
                </c:pt>
                <c:pt idx="9">
                  <c:v>0</c:v>
                </c:pt>
                <c:pt idx="10">
                  <c:v>0</c:v>
                </c:pt>
              </c:numCache>
            </c:numRef>
          </c:val>
          <c:extLst>
            <c:ext xmlns:c16="http://schemas.microsoft.com/office/drawing/2014/chart" uri="{C3380CC4-5D6E-409C-BE32-E72D297353CC}">
              <c16:uniqueId val="{00000009-99BE-4D88-ADEF-1561B0311F5A}"/>
            </c:ext>
          </c:extLst>
        </c:ser>
        <c:dLbls>
          <c:showLegendKey val="0"/>
          <c:showVal val="0"/>
          <c:showCatName val="0"/>
          <c:showSerName val="0"/>
          <c:showPercent val="0"/>
          <c:showBubbleSize val="0"/>
        </c:dLbls>
        <c:gapWidth val="150"/>
        <c:axId val="337928736"/>
        <c:axId val="337929128"/>
      </c:barChart>
      <c:catAx>
        <c:axId val="337928736"/>
        <c:scaling>
          <c:orientation val="minMax"/>
        </c:scaling>
        <c:delete val="0"/>
        <c:axPos val="b"/>
        <c:title>
          <c:tx>
            <c:rich>
              <a:bodyPr/>
              <a:lstStyle/>
              <a:p>
                <a:pPr>
                  <a:defRPr/>
                </a:pPr>
                <a:r>
                  <a:rPr lang="en-US"/>
                  <a:t>Variant</a:t>
                </a:r>
              </a:p>
            </c:rich>
          </c:tx>
          <c:overlay val="0"/>
        </c:title>
        <c:numFmt formatCode="General" sourceLinked="0"/>
        <c:majorTickMark val="out"/>
        <c:minorTickMark val="none"/>
        <c:tickLblPos val="nextTo"/>
        <c:crossAx val="337929128"/>
        <c:crosses val="autoZero"/>
        <c:auto val="1"/>
        <c:lblAlgn val="ctr"/>
        <c:lblOffset val="100"/>
        <c:noMultiLvlLbl val="0"/>
      </c:catAx>
      <c:valAx>
        <c:axId val="337929128"/>
        <c:scaling>
          <c:orientation val="minMax"/>
          <c:max val="1"/>
          <c:min val="0"/>
        </c:scaling>
        <c:delete val="0"/>
        <c:axPos val="l"/>
        <c:majorGridlines/>
        <c:title>
          <c:tx>
            <c:rich>
              <a:bodyPr rot="-5400000" vert="horz"/>
              <a:lstStyle/>
              <a:p>
                <a:pPr>
                  <a:defRPr/>
                </a:pPr>
                <a:r>
                  <a:rPr lang="en-US"/>
                  <a:t>%</a:t>
                </a:r>
                <a:r>
                  <a:rPr lang="en-US" baseline="0"/>
                  <a:t> of /r/ productions</a:t>
                </a:r>
                <a:endParaRPr lang="en-US"/>
              </a:p>
            </c:rich>
          </c:tx>
          <c:overlay val="0"/>
        </c:title>
        <c:numFmt formatCode="0%" sourceLinked="0"/>
        <c:majorTickMark val="out"/>
        <c:minorTickMark val="none"/>
        <c:tickLblPos val="nextTo"/>
        <c:crossAx val="337928736"/>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Figure 1:</a:t>
            </a:r>
            <a:r>
              <a:rPr lang="en-US" baseline="0"/>
              <a:t> Distribution of L2 learners' /r/ variants</a:t>
            </a:r>
            <a:endParaRPr lang="en-US"/>
          </a:p>
        </c:rich>
      </c:tx>
      <c:overlay val="0"/>
    </c:title>
    <c:autoTitleDeleted val="0"/>
    <c:plotArea>
      <c:layout/>
      <c:barChart>
        <c:barDir val="col"/>
        <c:grouping val="clustered"/>
        <c:varyColors val="0"/>
        <c:ser>
          <c:idx val="0"/>
          <c:order val="0"/>
          <c:tx>
            <c:strRef>
              <c:f>Charts!$C$14:$C$24</c:f>
              <c:strCache>
                <c:ptCount val="11"/>
                <c:pt idx="0">
                  <c:v>trill (2-3 occl.)</c:v>
                </c:pt>
                <c:pt idx="1">
                  <c:v>trill (4+ occl.)</c:v>
                </c:pt>
                <c:pt idx="2">
                  <c:v>tap</c:v>
                </c:pt>
                <c:pt idx="3">
                  <c:v>tap + partial occl.</c:v>
                </c:pt>
                <c:pt idx="4">
                  <c:v>tap + frication</c:v>
                </c:pt>
                <c:pt idx="5">
                  <c:v>tap + approx.</c:v>
                </c:pt>
                <c:pt idx="6">
                  <c:v>nativelike approx.</c:v>
                </c:pt>
                <c:pt idx="7">
                  <c:v>assibilation</c:v>
                </c:pt>
                <c:pt idx="8">
                  <c:v>elision</c:v>
                </c:pt>
                <c:pt idx="9">
                  <c:v>non-native approx.</c:v>
                </c:pt>
                <c:pt idx="10">
                  <c:v>lateral</c:v>
                </c:pt>
              </c:strCache>
            </c:strRef>
          </c:tx>
          <c:invertIfNegative val="0"/>
          <c:dLbls>
            <c:dLbl>
              <c:idx val="0"/>
              <c:tx>
                <c:rich>
                  <a:bodyPr/>
                  <a:lstStyle/>
                  <a:p>
                    <a:r>
                      <a:rPr lang="en-US"/>
                      <a:t>14.2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E1-45C7-8611-A84CA5DA9F04}"/>
                </c:ext>
              </c:extLst>
            </c:dLbl>
            <c:dLbl>
              <c:idx val="1"/>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E1-45C7-8611-A84CA5DA9F04}"/>
                </c:ext>
              </c:extLst>
            </c:dLbl>
            <c:dLbl>
              <c:idx val="2"/>
              <c:tx>
                <c:rich>
                  <a:bodyPr/>
                  <a:lstStyle/>
                  <a:p>
                    <a:r>
                      <a:rPr lang="en-US"/>
                      <a:t>42.3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E1-45C7-8611-A84CA5DA9F04}"/>
                </c:ext>
              </c:extLst>
            </c:dLbl>
            <c:dLbl>
              <c:idx val="3"/>
              <c:tx>
                <c:rich>
                  <a:bodyPr/>
                  <a:lstStyle/>
                  <a:p>
                    <a:r>
                      <a:rPr lang="en-US"/>
                      <a:t>0.2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6E1-45C7-8611-A84CA5DA9F04}"/>
                </c:ext>
              </c:extLst>
            </c:dLbl>
            <c:dLbl>
              <c:idx val="4"/>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6E1-45C7-8611-A84CA5DA9F04}"/>
                </c:ext>
              </c:extLst>
            </c:dLbl>
            <c:dLbl>
              <c:idx val="5"/>
              <c:tx>
                <c:rich>
                  <a:bodyPr/>
                  <a:lstStyle/>
                  <a:p>
                    <a:r>
                      <a:rPr lang="en-US" dirty="0"/>
                      <a:t>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6E1-45C7-8611-A84CA5DA9F04}"/>
                </c:ext>
              </c:extLst>
            </c:dLbl>
            <c:dLbl>
              <c:idx val="6"/>
              <c:tx>
                <c:rich>
                  <a:bodyPr/>
                  <a:lstStyle/>
                  <a:p>
                    <a:r>
                      <a:rPr lang="en-US"/>
                      <a:t>14.4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6E1-45C7-8611-A84CA5DA9F04}"/>
                </c:ext>
              </c:extLst>
            </c:dLbl>
            <c:dLbl>
              <c:idx val="7"/>
              <c:tx>
                <c:rich>
                  <a:bodyPr/>
                  <a:lstStyle/>
                  <a:p>
                    <a:r>
                      <a:rPr lang="en-US"/>
                      <a:t>8.5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6E1-45C7-8611-A84CA5DA9F04}"/>
                </c:ext>
              </c:extLst>
            </c:dLbl>
            <c:dLbl>
              <c:idx val="8"/>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6E1-45C7-8611-A84CA5DA9F04}"/>
                </c:ext>
              </c:extLst>
            </c:dLbl>
            <c:dLbl>
              <c:idx val="9"/>
              <c:tx>
                <c:rich>
                  <a:bodyPr/>
                  <a:lstStyle/>
                  <a:p>
                    <a:r>
                      <a:rPr lang="en-US"/>
                      <a:t>14.2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6E1-45C7-8611-A84CA5DA9F04}"/>
                </c:ext>
              </c:extLst>
            </c:dLbl>
            <c:dLbl>
              <c:idx val="10"/>
              <c:tx>
                <c:rich>
                  <a:bodyPr/>
                  <a:lstStyle/>
                  <a:p>
                    <a:r>
                      <a:rPr lang="en-US"/>
                      <a:t>0.5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6E1-45C7-8611-A84CA5DA9F04}"/>
                </c:ext>
              </c:extLst>
            </c:dLbl>
            <c:spPr>
              <a:solidFill>
                <a:schemeClr val="bg1"/>
              </a:solidFill>
              <a:ln>
                <a:solidFill>
                  <a:schemeClr val="tx1"/>
                </a:solid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Charts!$C$14:$C$24</c:f>
              <c:strCache>
                <c:ptCount val="11"/>
                <c:pt idx="0">
                  <c:v>trill (2-3 occl.)</c:v>
                </c:pt>
                <c:pt idx="1">
                  <c:v>trill (4+ occl.)</c:v>
                </c:pt>
                <c:pt idx="2">
                  <c:v>tap</c:v>
                </c:pt>
                <c:pt idx="3">
                  <c:v>tap + partial occl.</c:v>
                </c:pt>
                <c:pt idx="4">
                  <c:v>tap + frication</c:v>
                </c:pt>
                <c:pt idx="5">
                  <c:v>tap + approx.</c:v>
                </c:pt>
                <c:pt idx="6">
                  <c:v>nativelike approx.</c:v>
                </c:pt>
                <c:pt idx="7">
                  <c:v>assibilation</c:v>
                </c:pt>
                <c:pt idx="8">
                  <c:v>elision</c:v>
                </c:pt>
                <c:pt idx="9">
                  <c:v>non-native approx.</c:v>
                </c:pt>
                <c:pt idx="10">
                  <c:v>lateral</c:v>
                </c:pt>
              </c:strCache>
            </c:strRef>
          </c:cat>
          <c:val>
            <c:numRef>
              <c:f>Charts!$E$14:$E$24</c:f>
              <c:numCache>
                <c:formatCode>0.000</c:formatCode>
                <c:ptCount val="11"/>
                <c:pt idx="0">
                  <c:v>0.1417910447761194</c:v>
                </c:pt>
                <c:pt idx="1">
                  <c:v>1.2437810945273632E-2</c:v>
                </c:pt>
                <c:pt idx="2">
                  <c:v>0.4228855721393035</c:v>
                </c:pt>
                <c:pt idx="3">
                  <c:v>2.4875621890547263E-3</c:v>
                </c:pt>
                <c:pt idx="4">
                  <c:v>1.2437810945273632E-2</c:v>
                </c:pt>
                <c:pt idx="5">
                  <c:v>1.9900497512437811E-2</c:v>
                </c:pt>
                <c:pt idx="6">
                  <c:v>0.14427860696517414</c:v>
                </c:pt>
                <c:pt idx="7">
                  <c:v>8.45771144278607E-2</c:v>
                </c:pt>
                <c:pt idx="8">
                  <c:v>1.2437810945273632E-2</c:v>
                </c:pt>
                <c:pt idx="9">
                  <c:v>0.1417910447761194</c:v>
                </c:pt>
                <c:pt idx="10">
                  <c:v>4.9751243781094526E-3</c:v>
                </c:pt>
              </c:numCache>
            </c:numRef>
          </c:val>
          <c:extLst>
            <c:ext xmlns:c16="http://schemas.microsoft.com/office/drawing/2014/chart" uri="{C3380CC4-5D6E-409C-BE32-E72D297353CC}">
              <c16:uniqueId val="{0000000B-76E1-45C7-8611-A84CA5DA9F04}"/>
            </c:ext>
          </c:extLst>
        </c:ser>
        <c:dLbls>
          <c:showLegendKey val="0"/>
          <c:showVal val="0"/>
          <c:showCatName val="0"/>
          <c:showSerName val="0"/>
          <c:showPercent val="0"/>
          <c:showBubbleSize val="0"/>
        </c:dLbls>
        <c:gapWidth val="150"/>
        <c:axId val="337930304"/>
        <c:axId val="337934224"/>
      </c:barChart>
      <c:catAx>
        <c:axId val="337930304"/>
        <c:scaling>
          <c:orientation val="minMax"/>
        </c:scaling>
        <c:delete val="0"/>
        <c:axPos val="b"/>
        <c:title>
          <c:tx>
            <c:rich>
              <a:bodyPr/>
              <a:lstStyle/>
              <a:p>
                <a:pPr>
                  <a:defRPr/>
                </a:pPr>
                <a:r>
                  <a:rPr lang="en-US"/>
                  <a:t>Variant</a:t>
                </a:r>
              </a:p>
            </c:rich>
          </c:tx>
          <c:overlay val="0"/>
        </c:title>
        <c:numFmt formatCode="General" sourceLinked="0"/>
        <c:majorTickMark val="out"/>
        <c:minorTickMark val="none"/>
        <c:tickLblPos val="nextTo"/>
        <c:crossAx val="337934224"/>
        <c:crosses val="autoZero"/>
        <c:auto val="1"/>
        <c:lblAlgn val="ctr"/>
        <c:lblOffset val="100"/>
        <c:noMultiLvlLbl val="0"/>
      </c:catAx>
      <c:valAx>
        <c:axId val="337934224"/>
        <c:scaling>
          <c:orientation val="minMax"/>
          <c:max val="1"/>
          <c:min val="0"/>
        </c:scaling>
        <c:delete val="0"/>
        <c:axPos val="l"/>
        <c:majorGridlines/>
        <c:title>
          <c:tx>
            <c:rich>
              <a:bodyPr rot="-5400000" vert="horz"/>
              <a:lstStyle/>
              <a:p>
                <a:pPr>
                  <a:defRPr/>
                </a:pPr>
                <a:r>
                  <a:rPr lang="en-US"/>
                  <a:t>%</a:t>
                </a:r>
                <a:r>
                  <a:rPr lang="en-US" baseline="0"/>
                  <a:t> of /r/ productions</a:t>
                </a:r>
                <a:endParaRPr lang="en-US"/>
              </a:p>
            </c:rich>
          </c:tx>
          <c:overlay val="0"/>
        </c:title>
        <c:numFmt formatCode="0%" sourceLinked="0"/>
        <c:majorTickMark val="out"/>
        <c:minorTickMark val="none"/>
        <c:tickLblPos val="nextTo"/>
        <c:crossAx val="337930304"/>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0.82029</cdr:x>
      <cdr:y>0.03354</cdr:y>
    </cdr:from>
    <cdr:to>
      <cdr:x>0.9718</cdr:x>
      <cdr:y>0.10931</cdr:y>
    </cdr:to>
    <cdr:sp macro="" textlink="">
      <cdr:nvSpPr>
        <cdr:cNvPr id="2" name="TextBox 1"/>
        <cdr:cNvSpPr txBox="1"/>
      </cdr:nvSpPr>
      <cdr:spPr>
        <a:xfrm xmlns:a="http://schemas.openxmlformats.org/drawingml/2006/main">
          <a:off x="6188075" y="134937"/>
          <a:ext cx="11430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100" dirty="0"/>
            <a:t>Total N = </a:t>
          </a:r>
          <a:r>
            <a:rPr lang="es-ES" dirty="0"/>
            <a:t>376</a:t>
          </a:r>
          <a:endParaRPr lang="es-E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0.82126</cdr:x>
      <cdr:y>0.03788</cdr:y>
    </cdr:from>
    <cdr:to>
      <cdr:x>0.97278</cdr:x>
      <cdr:y>0.11365</cdr:y>
    </cdr:to>
    <cdr:sp macro="" textlink="">
      <cdr:nvSpPr>
        <cdr:cNvPr id="2" name="TextBox 1"/>
        <cdr:cNvSpPr txBox="1"/>
      </cdr:nvSpPr>
      <cdr:spPr>
        <a:xfrm xmlns:a="http://schemas.openxmlformats.org/drawingml/2006/main">
          <a:off x="6195423" y="152400"/>
          <a:ext cx="1143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1100" dirty="0"/>
            <a:t>Total N = 402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75F1FD-29CA-4C9D-A152-2E7D6747D281}" type="datetimeFigureOut">
              <a:rPr lang="en-US" smtClean="0"/>
              <a:t>9/25/2017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1834DA-A904-48C0-9BBC-5FA7157273FB}" type="slidenum">
              <a:rPr lang="en-US" smtClean="0"/>
              <a:t>‹#›</a:t>
            </a:fld>
            <a:endParaRPr lang="en-US"/>
          </a:p>
        </p:txBody>
      </p:sp>
    </p:spTree>
    <p:extLst>
      <p:ext uri="{BB962C8B-B14F-4D97-AF65-F5344CB8AC3E}">
        <p14:creationId xmlns:p14="http://schemas.microsoft.com/office/powerpoint/2010/main" val="113419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_ENREF_40"/><Relationship Id="rId3" Type="http://schemas.openxmlformats.org/officeDocument/2006/relationships/hyperlink" Target="#_ENREF_6"/><Relationship Id="rId7" Type="http://schemas.openxmlformats.org/officeDocument/2006/relationships/hyperlink" Target="#_ENREF_35"/><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_ENREF_5"/><Relationship Id="rId11" Type="http://schemas.openxmlformats.org/officeDocument/2006/relationships/hyperlink" Target="#_ENREF_19"/><Relationship Id="rId5" Type="http://schemas.openxmlformats.org/officeDocument/2006/relationships/hyperlink" Target="#_ENREF_37"/><Relationship Id="rId10" Type="http://schemas.openxmlformats.org/officeDocument/2006/relationships/hyperlink" Target="#_ENREF_3"/><Relationship Id="rId4" Type="http://schemas.openxmlformats.org/officeDocument/2006/relationships/hyperlink" Target="#_ENREF_38"/><Relationship Id="rId9" Type="http://schemas.openxmlformats.org/officeDocument/2006/relationships/hyperlink" Target="#_ENREF_13"/></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834DA-A904-48C0-9BBC-5FA7157273FB}" type="slidenum">
              <a:rPr lang="en-US" smtClean="0"/>
              <a:t>1</a:t>
            </a:fld>
            <a:endParaRPr lang="en-US"/>
          </a:p>
        </p:txBody>
      </p:sp>
    </p:spTree>
    <p:extLst>
      <p:ext uri="{BB962C8B-B14F-4D97-AF65-F5344CB8AC3E}">
        <p14:creationId xmlns:p14="http://schemas.microsoft.com/office/powerpoint/2010/main" val="4215803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834DA-A904-48C0-9BBC-5FA7157273FB}" type="slidenum">
              <a:rPr lang="en-US" smtClean="0"/>
              <a:t>17</a:t>
            </a:fld>
            <a:endParaRPr lang="en-US"/>
          </a:p>
        </p:txBody>
      </p:sp>
    </p:spTree>
    <p:extLst>
      <p:ext uri="{BB962C8B-B14F-4D97-AF65-F5344CB8AC3E}">
        <p14:creationId xmlns:p14="http://schemas.microsoft.com/office/powerpoint/2010/main" val="4174484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Both</a:t>
            </a:r>
            <a:r>
              <a:rPr lang="es-ES" dirty="0"/>
              <a:t> </a:t>
            </a:r>
            <a:r>
              <a:rPr lang="es-ES" dirty="0" err="1"/>
              <a:t>groups</a:t>
            </a:r>
            <a:r>
              <a:rPr lang="es-ES" dirty="0"/>
              <a:t> </a:t>
            </a:r>
            <a:r>
              <a:rPr lang="es-ES" dirty="0" err="1"/>
              <a:t>have</a:t>
            </a:r>
            <a:r>
              <a:rPr lang="es-ES" dirty="0"/>
              <a:t> </a:t>
            </a:r>
            <a:r>
              <a:rPr lang="es-ES" dirty="0" err="1"/>
              <a:t>tap</a:t>
            </a:r>
            <a:r>
              <a:rPr lang="es-ES" dirty="0"/>
              <a:t> as </a:t>
            </a:r>
            <a:r>
              <a:rPr lang="es-ES" dirty="0" err="1"/>
              <a:t>most</a:t>
            </a:r>
            <a:r>
              <a:rPr lang="es-ES" dirty="0"/>
              <a:t> </a:t>
            </a:r>
            <a:r>
              <a:rPr lang="es-ES" dirty="0" err="1"/>
              <a:t>frequent</a:t>
            </a:r>
            <a:r>
              <a:rPr lang="es-ES" dirty="0"/>
              <a:t> </a:t>
            </a:r>
            <a:r>
              <a:rPr lang="es-ES" dirty="0" err="1"/>
              <a:t>variant</a:t>
            </a:r>
            <a:r>
              <a:rPr lang="es-ES" dirty="0"/>
              <a:t>, </a:t>
            </a:r>
            <a:r>
              <a:rPr lang="es-ES" dirty="0" err="1"/>
              <a:t>but</a:t>
            </a:r>
            <a:r>
              <a:rPr lang="es-ES" dirty="0"/>
              <a:t> NS produce more </a:t>
            </a:r>
            <a:r>
              <a:rPr lang="es-ES" dirty="0" err="1"/>
              <a:t>trills</a:t>
            </a:r>
            <a:endParaRPr lang="en-US" dirty="0"/>
          </a:p>
        </p:txBody>
      </p:sp>
      <p:sp>
        <p:nvSpPr>
          <p:cNvPr id="4" name="Slide Number Placeholder 3"/>
          <p:cNvSpPr>
            <a:spLocks noGrp="1"/>
          </p:cNvSpPr>
          <p:nvPr>
            <p:ph type="sldNum" sz="quarter" idx="10"/>
          </p:nvPr>
        </p:nvSpPr>
        <p:spPr/>
        <p:txBody>
          <a:bodyPr/>
          <a:lstStyle/>
          <a:p>
            <a:fld id="{B51834DA-A904-48C0-9BBC-5FA7157273FB}" type="slidenum">
              <a:rPr lang="en-US" smtClean="0"/>
              <a:t>20</a:t>
            </a:fld>
            <a:endParaRPr lang="en-US"/>
          </a:p>
        </p:txBody>
      </p:sp>
    </p:spTree>
    <p:extLst>
      <p:ext uri="{BB962C8B-B14F-4D97-AF65-F5344CB8AC3E}">
        <p14:creationId xmlns:p14="http://schemas.microsoft.com/office/powerpoint/2010/main" val="1506694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834DA-A904-48C0-9BBC-5FA7157273FB}" type="slidenum">
              <a:rPr lang="en-US" smtClean="0"/>
              <a:t>22</a:t>
            </a:fld>
            <a:endParaRPr lang="en-US"/>
          </a:p>
        </p:txBody>
      </p:sp>
    </p:spTree>
    <p:extLst>
      <p:ext uri="{BB962C8B-B14F-4D97-AF65-F5344CB8AC3E}">
        <p14:creationId xmlns:p14="http://schemas.microsoft.com/office/powerpoint/2010/main" val="1840426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proper nouns were grouped together with nouns since proper nouns were categorically realized with a non-trilled variant and nouns trended in the same direction. </a:t>
            </a:r>
            <a:endParaRPr lang="en-US" dirty="0"/>
          </a:p>
        </p:txBody>
      </p:sp>
      <p:sp>
        <p:nvSpPr>
          <p:cNvPr id="4" name="Slide Number Placeholder 3"/>
          <p:cNvSpPr>
            <a:spLocks noGrp="1"/>
          </p:cNvSpPr>
          <p:nvPr>
            <p:ph type="sldNum" sz="quarter" idx="10"/>
          </p:nvPr>
        </p:nvSpPr>
        <p:spPr/>
        <p:txBody>
          <a:bodyPr/>
          <a:lstStyle/>
          <a:p>
            <a:fld id="{B51834DA-A904-48C0-9BBC-5FA7157273FB}" type="slidenum">
              <a:rPr lang="en-US" smtClean="0"/>
              <a:t>25</a:t>
            </a:fld>
            <a:endParaRPr lang="en-US"/>
          </a:p>
        </p:txBody>
      </p:sp>
    </p:spTree>
    <p:extLst>
      <p:ext uri="{BB962C8B-B14F-4D97-AF65-F5344CB8AC3E}">
        <p14:creationId xmlns:p14="http://schemas.microsoft.com/office/powerpoint/2010/main" val="1512536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834DA-A904-48C0-9BBC-5FA7157273FB}" type="slidenum">
              <a:rPr lang="en-US" smtClean="0"/>
              <a:t>26</a:t>
            </a:fld>
            <a:endParaRPr lang="en-US"/>
          </a:p>
        </p:txBody>
      </p:sp>
    </p:spTree>
    <p:extLst>
      <p:ext uri="{BB962C8B-B14F-4D97-AF65-F5344CB8AC3E}">
        <p14:creationId xmlns:p14="http://schemas.microsoft.com/office/powerpoint/2010/main" val="281184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834DA-A904-48C0-9BBC-5FA7157273FB}" type="slidenum">
              <a:rPr lang="en-US" smtClean="0"/>
              <a:t>27</a:t>
            </a:fld>
            <a:endParaRPr lang="en-US"/>
          </a:p>
        </p:txBody>
      </p:sp>
    </p:spTree>
    <p:extLst>
      <p:ext uri="{BB962C8B-B14F-4D97-AF65-F5344CB8AC3E}">
        <p14:creationId xmlns:p14="http://schemas.microsoft.com/office/powerpoint/2010/main" val="476415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Andalusian</a:t>
            </a:r>
            <a:r>
              <a:rPr lang="es-ES" baseline="0" dirty="0"/>
              <a:t> </a:t>
            </a:r>
            <a:r>
              <a:rPr lang="es-ES" baseline="0" dirty="0" err="1"/>
              <a:t>Spanish</a:t>
            </a:r>
            <a:r>
              <a:rPr lang="es-ES" baseline="0" dirty="0"/>
              <a:t> more </a:t>
            </a:r>
            <a:r>
              <a:rPr lang="es-ES" baseline="0" dirty="0" err="1"/>
              <a:t>likely</a:t>
            </a:r>
            <a:r>
              <a:rPr lang="es-ES" baseline="0" dirty="0"/>
              <a:t> to be input to </a:t>
            </a:r>
            <a:r>
              <a:rPr lang="es-ES" baseline="0" dirty="0" err="1"/>
              <a:t>these</a:t>
            </a:r>
            <a:r>
              <a:rPr lang="es-ES" baseline="0" dirty="0"/>
              <a:t> British </a:t>
            </a:r>
            <a:r>
              <a:rPr lang="es-ES" baseline="0" dirty="0" err="1"/>
              <a:t>learners</a:t>
            </a:r>
            <a:endParaRPr lang="en-US" dirty="0"/>
          </a:p>
        </p:txBody>
      </p:sp>
      <p:sp>
        <p:nvSpPr>
          <p:cNvPr id="4" name="Slide Number Placeholder 3"/>
          <p:cNvSpPr>
            <a:spLocks noGrp="1"/>
          </p:cNvSpPr>
          <p:nvPr>
            <p:ph type="sldNum" sz="quarter" idx="10"/>
          </p:nvPr>
        </p:nvSpPr>
        <p:spPr/>
        <p:txBody>
          <a:bodyPr/>
          <a:lstStyle/>
          <a:p>
            <a:fld id="{B51834DA-A904-48C0-9BBC-5FA7157273FB}" type="slidenum">
              <a:rPr lang="en-US" smtClean="0"/>
              <a:t>31</a:t>
            </a:fld>
            <a:endParaRPr lang="en-US"/>
          </a:p>
        </p:txBody>
      </p:sp>
    </p:spTree>
    <p:extLst>
      <p:ext uri="{BB962C8B-B14F-4D97-AF65-F5344CB8AC3E}">
        <p14:creationId xmlns:p14="http://schemas.microsoft.com/office/powerpoint/2010/main" val="4259588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For</a:t>
            </a:r>
            <a:r>
              <a:rPr lang="es-ES" dirty="0"/>
              <a:t> </a:t>
            </a:r>
            <a:r>
              <a:rPr lang="es-ES" dirty="0" err="1"/>
              <a:t>the</a:t>
            </a:r>
            <a:r>
              <a:rPr lang="es-ES" dirty="0"/>
              <a:t> </a:t>
            </a:r>
            <a:r>
              <a:rPr lang="es-ES" dirty="0" err="1"/>
              <a:t>last</a:t>
            </a:r>
            <a:r>
              <a:rPr lang="es-ES" dirty="0"/>
              <a:t> </a:t>
            </a:r>
            <a:r>
              <a:rPr lang="es-ES" dirty="0" err="1"/>
              <a:t>bullet</a:t>
            </a:r>
            <a:r>
              <a:rPr lang="es-ES" dirty="0"/>
              <a:t> </a:t>
            </a:r>
            <a:r>
              <a:rPr lang="es-ES" dirty="0" err="1"/>
              <a:t>point</a:t>
            </a:r>
            <a:r>
              <a:rPr lang="es-ES" baseline="0" dirty="0"/>
              <a:t>, </a:t>
            </a:r>
            <a:r>
              <a:rPr lang="es-ES" baseline="0" dirty="0" err="1"/>
              <a:t>learners</a:t>
            </a:r>
            <a:r>
              <a:rPr lang="es-ES" baseline="0" dirty="0"/>
              <a:t>’ </a:t>
            </a:r>
            <a:r>
              <a:rPr lang="es-ES" baseline="0" dirty="0" err="1"/>
              <a:t>attentional</a:t>
            </a:r>
            <a:r>
              <a:rPr lang="es-ES" baseline="0" dirty="0"/>
              <a:t> </a:t>
            </a:r>
            <a:r>
              <a:rPr lang="es-ES" baseline="0" dirty="0" err="1"/>
              <a:t>resources</a:t>
            </a:r>
            <a:r>
              <a:rPr lang="es-ES" baseline="0" dirty="0"/>
              <a:t> </a:t>
            </a:r>
            <a:r>
              <a:rPr lang="es-ES" baseline="0" dirty="0" err="1"/>
              <a:t>aren’t</a:t>
            </a:r>
            <a:r>
              <a:rPr lang="es-ES" baseline="0" dirty="0"/>
              <a:t> </a:t>
            </a:r>
            <a:r>
              <a:rPr lang="es-ES" baseline="0" dirty="0" err="1"/>
              <a:t>elsewhere</a:t>
            </a:r>
            <a:r>
              <a:rPr lang="es-ES" baseline="0" dirty="0"/>
              <a:t>, </a:t>
            </a:r>
            <a:r>
              <a:rPr lang="es-ES" baseline="0" dirty="0" err="1"/>
              <a:t>but</a:t>
            </a:r>
            <a:r>
              <a:rPr lang="es-ES" baseline="0" dirty="0"/>
              <a:t> </a:t>
            </a:r>
            <a:r>
              <a:rPr lang="es-ES" baseline="0" dirty="0" err="1"/>
              <a:t>with</a:t>
            </a:r>
            <a:r>
              <a:rPr lang="es-ES" baseline="0" dirty="0"/>
              <a:t> </a:t>
            </a:r>
            <a:r>
              <a:rPr lang="es-ES" baseline="0" dirty="0" err="1"/>
              <a:t>the</a:t>
            </a:r>
            <a:r>
              <a:rPr lang="es-ES" baseline="0" dirty="0"/>
              <a:t> </a:t>
            </a:r>
            <a:r>
              <a:rPr lang="es-ES" baseline="0" dirty="0" err="1"/>
              <a:t>narrative</a:t>
            </a:r>
            <a:r>
              <a:rPr lang="es-ES" baseline="0" dirty="0"/>
              <a:t>, </a:t>
            </a:r>
            <a:r>
              <a:rPr lang="es-ES" baseline="0" dirty="0" err="1"/>
              <a:t>the</a:t>
            </a:r>
            <a:r>
              <a:rPr lang="es-ES" baseline="0" dirty="0"/>
              <a:t> </a:t>
            </a:r>
            <a:r>
              <a:rPr lang="es-ES" baseline="0" dirty="0" err="1"/>
              <a:t>paired</a:t>
            </a:r>
            <a:r>
              <a:rPr lang="es-ES" baseline="0" dirty="0"/>
              <a:t> </a:t>
            </a:r>
            <a:r>
              <a:rPr lang="es-ES" baseline="0" dirty="0" err="1"/>
              <a:t>discussion</a:t>
            </a:r>
            <a:r>
              <a:rPr lang="es-ES" baseline="0" dirty="0"/>
              <a:t>, and </a:t>
            </a:r>
            <a:r>
              <a:rPr lang="es-ES" baseline="0" dirty="0" err="1"/>
              <a:t>the</a:t>
            </a:r>
            <a:r>
              <a:rPr lang="es-ES" baseline="0" dirty="0"/>
              <a:t> clitic </a:t>
            </a:r>
            <a:r>
              <a:rPr lang="es-ES" baseline="0" dirty="0" err="1"/>
              <a:t>production</a:t>
            </a:r>
            <a:r>
              <a:rPr lang="es-ES" baseline="0" dirty="0"/>
              <a:t>, </a:t>
            </a:r>
            <a:r>
              <a:rPr lang="es-ES" baseline="0" dirty="0" err="1"/>
              <a:t>the</a:t>
            </a:r>
            <a:r>
              <a:rPr lang="es-ES" baseline="0" dirty="0"/>
              <a:t> </a:t>
            </a:r>
            <a:r>
              <a:rPr lang="es-ES" baseline="0" dirty="0" err="1"/>
              <a:t>task</a:t>
            </a:r>
            <a:r>
              <a:rPr lang="es-ES" baseline="0" dirty="0"/>
              <a:t> </a:t>
            </a:r>
            <a:r>
              <a:rPr lang="es-ES" baseline="0" dirty="0" err="1"/>
              <a:t>had</a:t>
            </a:r>
            <a:r>
              <a:rPr lang="es-ES" baseline="0" dirty="0"/>
              <a:t> a </a:t>
            </a:r>
            <a:r>
              <a:rPr lang="es-ES" baseline="0" dirty="0" err="1"/>
              <a:t>goal</a:t>
            </a:r>
            <a:r>
              <a:rPr lang="es-ES" baseline="0" dirty="0"/>
              <a:t> </a:t>
            </a:r>
            <a:r>
              <a:rPr lang="es-ES" baseline="0" dirty="0" err="1"/>
              <a:t>that</a:t>
            </a:r>
            <a:r>
              <a:rPr lang="es-ES" baseline="0" dirty="0"/>
              <a:t> </a:t>
            </a:r>
            <a:r>
              <a:rPr lang="es-ES" baseline="0" dirty="0" err="1"/>
              <a:t>wasn’t</a:t>
            </a:r>
            <a:r>
              <a:rPr lang="es-ES" baseline="0" dirty="0"/>
              <a:t> </a:t>
            </a:r>
            <a:r>
              <a:rPr lang="es-ES" baseline="0" dirty="0" err="1"/>
              <a:t>purely</a:t>
            </a:r>
            <a:r>
              <a:rPr lang="es-ES" baseline="0" dirty="0"/>
              <a:t> </a:t>
            </a:r>
            <a:r>
              <a:rPr lang="es-ES" baseline="0" dirty="0" err="1"/>
              <a:t>speech</a:t>
            </a:r>
            <a:r>
              <a:rPr lang="es-ES" baseline="0" dirty="0"/>
              <a:t>. </a:t>
            </a:r>
            <a:r>
              <a:rPr lang="es-ES" baseline="0" dirty="0" err="1"/>
              <a:t>They</a:t>
            </a:r>
            <a:r>
              <a:rPr lang="es-ES" baseline="0" dirty="0"/>
              <a:t> </a:t>
            </a:r>
            <a:r>
              <a:rPr lang="es-ES" baseline="0" dirty="0" err="1"/>
              <a:t>had</a:t>
            </a:r>
            <a:r>
              <a:rPr lang="es-ES" baseline="0" dirty="0"/>
              <a:t> to place </a:t>
            </a:r>
            <a:r>
              <a:rPr lang="es-ES" baseline="0" dirty="0" err="1"/>
              <a:t>their</a:t>
            </a:r>
            <a:r>
              <a:rPr lang="es-ES" baseline="0" dirty="0"/>
              <a:t> </a:t>
            </a:r>
            <a:r>
              <a:rPr lang="es-ES" baseline="0" dirty="0" err="1"/>
              <a:t>attentional</a:t>
            </a:r>
            <a:r>
              <a:rPr lang="es-ES" baseline="0" dirty="0"/>
              <a:t> </a:t>
            </a:r>
            <a:r>
              <a:rPr lang="es-ES" baseline="0" dirty="0" err="1"/>
              <a:t>resources</a:t>
            </a:r>
            <a:r>
              <a:rPr lang="es-ES" baseline="0" dirty="0"/>
              <a:t> </a:t>
            </a:r>
            <a:r>
              <a:rPr lang="es-ES" baseline="0" dirty="0" err="1"/>
              <a:t>elsewhere</a:t>
            </a:r>
            <a:r>
              <a:rPr lang="es-ES" baseline="0" dirty="0"/>
              <a:t>. </a:t>
            </a:r>
            <a:endParaRPr lang="es-ES" dirty="0"/>
          </a:p>
        </p:txBody>
      </p:sp>
      <p:sp>
        <p:nvSpPr>
          <p:cNvPr id="4" name="Slide Number Placeholder 3"/>
          <p:cNvSpPr>
            <a:spLocks noGrp="1"/>
          </p:cNvSpPr>
          <p:nvPr>
            <p:ph type="sldNum" sz="quarter" idx="10"/>
          </p:nvPr>
        </p:nvSpPr>
        <p:spPr/>
        <p:txBody>
          <a:bodyPr/>
          <a:lstStyle/>
          <a:p>
            <a:fld id="{B51834DA-A904-48C0-9BBC-5FA7157273FB}" type="slidenum">
              <a:rPr lang="en-US" smtClean="0"/>
              <a:t>33</a:t>
            </a:fld>
            <a:endParaRPr lang="en-US"/>
          </a:p>
        </p:txBody>
      </p:sp>
    </p:spTree>
    <p:extLst>
      <p:ext uri="{BB962C8B-B14F-4D97-AF65-F5344CB8AC3E}">
        <p14:creationId xmlns:p14="http://schemas.microsoft.com/office/powerpoint/2010/main" val="219283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834DA-A904-48C0-9BBC-5FA7157273FB}" type="slidenum">
              <a:rPr lang="en-US" smtClean="0"/>
              <a:t>34</a:t>
            </a:fld>
            <a:endParaRPr lang="en-US"/>
          </a:p>
        </p:txBody>
      </p:sp>
    </p:spTree>
    <p:extLst>
      <p:ext uri="{BB962C8B-B14F-4D97-AF65-F5344CB8AC3E}">
        <p14:creationId xmlns:p14="http://schemas.microsoft.com/office/powerpoint/2010/main" val="674255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1DAEA9-89CC-4FB4-B6B8-0FDD3CC2A8A1}" type="slidenum">
              <a:rPr lang="en-US" smtClean="0"/>
              <a:t>36</a:t>
            </a:fld>
            <a:endParaRPr lang="en-US"/>
          </a:p>
        </p:txBody>
      </p:sp>
    </p:spTree>
    <p:extLst>
      <p:ext uri="{BB962C8B-B14F-4D97-AF65-F5344CB8AC3E}">
        <p14:creationId xmlns:p14="http://schemas.microsoft.com/office/powerpoint/2010/main" val="403268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only</a:t>
            </a:r>
            <a:r>
              <a:rPr lang="en-US" baseline="0" dirty="0"/>
              <a:t> position where the trill contrasts with the tap is in intervocalic position. In all other positions, the tap and the trill have a complementary distribution. The trill occurs in word-initial position, and in word-internal, syllable-initial position following a consonant.</a:t>
            </a:r>
          </a:p>
          <a:p>
            <a:r>
              <a:rPr lang="en-US" baseline="0" dirty="0"/>
              <a:t>Prescriptively /r/ is realized as a voiced alveolar trill with 2-3 occlusions.</a:t>
            </a:r>
          </a:p>
        </p:txBody>
      </p:sp>
      <p:sp>
        <p:nvSpPr>
          <p:cNvPr id="4" name="Slide Number Placeholder 3"/>
          <p:cNvSpPr>
            <a:spLocks noGrp="1"/>
          </p:cNvSpPr>
          <p:nvPr>
            <p:ph type="sldNum" sz="quarter" idx="10"/>
          </p:nvPr>
        </p:nvSpPr>
        <p:spPr/>
        <p:txBody>
          <a:bodyPr/>
          <a:lstStyle/>
          <a:p>
            <a:fld id="{B51834DA-A904-48C0-9BBC-5FA7157273FB}" type="slidenum">
              <a:rPr lang="en-US" smtClean="0"/>
              <a:t>2</a:t>
            </a:fld>
            <a:endParaRPr lang="en-US"/>
          </a:p>
        </p:txBody>
      </p:sp>
    </p:spTree>
    <p:extLst>
      <p:ext uri="{BB962C8B-B14F-4D97-AF65-F5344CB8AC3E}">
        <p14:creationId xmlns:p14="http://schemas.microsoft.com/office/powerpoint/2010/main" val="97568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Add</a:t>
            </a:r>
            <a:r>
              <a:rPr lang="es-ES" dirty="0"/>
              <a:t> </a:t>
            </a:r>
            <a:r>
              <a:rPr lang="es-ES" dirty="0" err="1"/>
              <a:t>spectographs</a:t>
            </a:r>
            <a:r>
              <a:rPr lang="es-ES" baseline="0" dirty="0"/>
              <a:t> and </a:t>
            </a:r>
            <a:r>
              <a:rPr lang="es-ES" baseline="0" dirty="0" err="1"/>
              <a:t>crosstabs</a:t>
            </a:r>
            <a:r>
              <a:rPr lang="es-ES" baseline="0" dirty="0"/>
              <a:t> as </a:t>
            </a:r>
            <a:r>
              <a:rPr lang="es-ES" baseline="0" dirty="0" err="1"/>
              <a:t>appendices</a:t>
            </a:r>
            <a:endParaRPr lang="es-ES" dirty="0"/>
          </a:p>
        </p:txBody>
      </p:sp>
      <p:sp>
        <p:nvSpPr>
          <p:cNvPr id="4" name="Slide Number Placeholder 3"/>
          <p:cNvSpPr>
            <a:spLocks noGrp="1"/>
          </p:cNvSpPr>
          <p:nvPr>
            <p:ph type="sldNum" sz="quarter" idx="10"/>
          </p:nvPr>
        </p:nvSpPr>
        <p:spPr/>
        <p:txBody>
          <a:bodyPr/>
          <a:lstStyle/>
          <a:p>
            <a:fld id="{B51834DA-A904-48C0-9BBC-5FA7157273FB}" type="slidenum">
              <a:rPr lang="en-US" smtClean="0"/>
              <a:t>39</a:t>
            </a:fld>
            <a:endParaRPr lang="en-US"/>
          </a:p>
        </p:txBody>
      </p:sp>
    </p:spTree>
    <p:extLst>
      <p:ext uri="{BB962C8B-B14F-4D97-AF65-F5344CB8AC3E}">
        <p14:creationId xmlns:p14="http://schemas.microsoft.com/office/powerpoint/2010/main" val="436816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834DA-A904-48C0-9BBC-5FA7157273FB}" type="slidenum">
              <a:rPr lang="en-US" smtClean="0"/>
              <a:t>3</a:t>
            </a:fld>
            <a:endParaRPr lang="en-US"/>
          </a:p>
        </p:txBody>
      </p:sp>
    </p:spTree>
    <p:extLst>
      <p:ext uri="{BB962C8B-B14F-4D97-AF65-F5344CB8AC3E}">
        <p14:creationId xmlns:p14="http://schemas.microsoft.com/office/powerpoint/2010/main" val="2808898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An assibilated variant has also been documented in the production of speakers from Bolivia </a:t>
            </a:r>
            <a:r>
              <a:rPr lang="es-ES" dirty="0">
                <a:effectLst/>
              </a:rPr>
              <a:t>(</a:t>
            </a:r>
            <a:r>
              <a:rPr lang="es-ES" sz="1200" u="none" strike="noStrike" kern="1200" dirty="0">
                <a:solidFill>
                  <a:schemeClr val="tx1"/>
                </a:solidFill>
                <a:effectLst/>
                <a:latin typeface="+mn-lt"/>
                <a:ea typeface="+mn-ea"/>
                <a:cs typeface="+mn-cs"/>
                <a:hlinkClick r:id="rId3" action="ppaction://hlinkfile" tooltip="Bradley, 2006 #226"/>
              </a:rPr>
              <a:t>Bradley, 2006</a:t>
            </a:r>
            <a:r>
              <a:rPr lang="es-ES" dirty="0">
                <a:effectLst/>
              </a:rPr>
              <a:t>; </a:t>
            </a:r>
            <a:r>
              <a:rPr lang="es-ES" sz="1200" u="none" strike="noStrike" kern="1200" dirty="0" err="1">
                <a:solidFill>
                  <a:schemeClr val="tx1"/>
                </a:solidFill>
                <a:effectLst/>
                <a:latin typeface="+mn-lt"/>
                <a:ea typeface="+mn-ea"/>
                <a:cs typeface="+mn-cs"/>
                <a:hlinkClick r:id="rId4" action="ppaction://hlinkfile" tooltip="Sessarego, 2011 #238"/>
              </a:rPr>
              <a:t>Sessarego</a:t>
            </a:r>
            <a:r>
              <a:rPr lang="es-ES" sz="1200" u="none" strike="noStrike" kern="1200" dirty="0">
                <a:solidFill>
                  <a:schemeClr val="tx1"/>
                </a:solidFill>
                <a:effectLst/>
                <a:latin typeface="+mn-lt"/>
                <a:ea typeface="+mn-ea"/>
                <a:cs typeface="+mn-cs"/>
                <a:hlinkClick r:id="rId4" action="ppaction://hlinkfile" tooltip="Sessarego, 2011 #238"/>
              </a:rPr>
              <a:t>, 2011</a:t>
            </a:r>
            <a:r>
              <a:rPr lang="es-ES" dirty="0">
                <a:effectLst/>
              </a:rPr>
              <a:t>), Colombia (</a:t>
            </a:r>
            <a:r>
              <a:rPr lang="es-ES" sz="1200" u="none" strike="noStrike" kern="1200" dirty="0">
                <a:solidFill>
                  <a:schemeClr val="tx1"/>
                </a:solidFill>
                <a:effectLst/>
                <a:latin typeface="+mn-lt"/>
                <a:ea typeface="+mn-ea"/>
                <a:cs typeface="+mn-cs"/>
                <a:hlinkClick r:id="rId3" action="ppaction://hlinkfile" tooltip="Bradley, 2006 #226"/>
              </a:rPr>
              <a:t>Bradley, 2006</a:t>
            </a:r>
            <a:r>
              <a:rPr lang="es-ES" dirty="0">
                <a:effectLst/>
              </a:rPr>
              <a:t>), Guatemala (</a:t>
            </a:r>
            <a:r>
              <a:rPr lang="es-ES" sz="1200" u="none" strike="noStrike" kern="1200" dirty="0">
                <a:solidFill>
                  <a:schemeClr val="tx1"/>
                </a:solidFill>
                <a:effectLst/>
                <a:latin typeface="+mn-lt"/>
                <a:ea typeface="+mn-ea"/>
                <a:cs typeface="+mn-cs"/>
                <a:hlinkClick r:id="rId3" action="ppaction://hlinkfile" tooltip="Bradley, 2006 #226"/>
              </a:rPr>
              <a:t>Bradley, 2006</a:t>
            </a:r>
            <a:r>
              <a:rPr lang="es-ES" dirty="0">
                <a:effectLst/>
              </a:rPr>
              <a:t>), Honduras (</a:t>
            </a:r>
            <a:r>
              <a:rPr lang="es-ES" sz="1200" u="none" strike="noStrike" kern="1200" dirty="0">
                <a:solidFill>
                  <a:schemeClr val="tx1"/>
                </a:solidFill>
                <a:effectLst/>
                <a:latin typeface="+mn-lt"/>
                <a:ea typeface="+mn-ea"/>
                <a:cs typeface="+mn-cs"/>
                <a:hlinkClick r:id="rId3" action="ppaction://hlinkfile" tooltip="Bradley, 2006 #226"/>
              </a:rPr>
              <a:t>Bradley, 2006</a:t>
            </a:r>
            <a:r>
              <a:rPr lang="es-ES" dirty="0">
                <a:effectLst/>
              </a:rPr>
              <a:t>), </a:t>
            </a:r>
            <a:r>
              <a:rPr lang="es-ES" dirty="0" err="1">
                <a:effectLst/>
              </a:rPr>
              <a:t>Mexico</a:t>
            </a:r>
            <a:r>
              <a:rPr lang="es-ES" dirty="0">
                <a:effectLst/>
              </a:rPr>
              <a:t> (</a:t>
            </a:r>
            <a:r>
              <a:rPr lang="es-ES" sz="1200" u="none" strike="noStrike" kern="1200" dirty="0">
                <a:solidFill>
                  <a:schemeClr val="tx1"/>
                </a:solidFill>
                <a:effectLst/>
                <a:latin typeface="+mn-lt"/>
                <a:ea typeface="+mn-ea"/>
                <a:cs typeface="+mn-cs"/>
                <a:hlinkClick r:id="rId3" action="ppaction://hlinkfile" tooltip="Bradley, 2006 #226"/>
              </a:rPr>
              <a:t>Bradley, 2006</a:t>
            </a:r>
            <a:r>
              <a:rPr lang="es-ES" dirty="0">
                <a:effectLst/>
              </a:rPr>
              <a:t>; </a:t>
            </a:r>
            <a:r>
              <a:rPr lang="es-ES" sz="1200" u="none" strike="noStrike" kern="1200" dirty="0" err="1">
                <a:solidFill>
                  <a:schemeClr val="tx1"/>
                </a:solidFill>
                <a:effectLst/>
                <a:latin typeface="+mn-lt"/>
                <a:ea typeface="+mn-ea"/>
                <a:cs typeface="+mn-cs"/>
                <a:hlinkClick r:id="rId5" action="ppaction://hlinkfile" tooltip="Rissel, 1989 #224"/>
              </a:rPr>
              <a:t>Rissel</a:t>
            </a:r>
            <a:r>
              <a:rPr lang="es-ES" sz="1200" u="none" strike="noStrike" kern="1200" dirty="0">
                <a:solidFill>
                  <a:schemeClr val="tx1"/>
                </a:solidFill>
                <a:effectLst/>
                <a:latin typeface="+mn-lt"/>
                <a:ea typeface="+mn-ea"/>
                <a:cs typeface="+mn-cs"/>
                <a:hlinkClick r:id="rId5" action="ppaction://hlinkfile" tooltip="Rissel, 1989 #224"/>
              </a:rPr>
              <a:t>, 1989</a:t>
            </a:r>
            <a:r>
              <a:rPr lang="es-ES" dirty="0">
                <a:effectLst/>
              </a:rPr>
              <a:t>), Ecuador (</a:t>
            </a:r>
            <a:r>
              <a:rPr lang="es-ES" sz="1200" u="none" strike="noStrike" kern="1200" dirty="0">
                <a:solidFill>
                  <a:schemeClr val="tx1"/>
                </a:solidFill>
                <a:effectLst/>
                <a:latin typeface="+mn-lt"/>
                <a:ea typeface="+mn-ea"/>
                <a:cs typeface="+mn-cs"/>
                <a:hlinkClick r:id="rId6" action="ppaction://hlinkfile" tooltip="Bradley, 1999 #178"/>
              </a:rPr>
              <a:t>Bradley, 1999</a:t>
            </a:r>
            <a:r>
              <a:rPr lang="es-ES" dirty="0">
                <a:effectLst/>
              </a:rPr>
              <a:t>, </a:t>
            </a:r>
            <a:r>
              <a:rPr lang="es-ES" sz="1200" u="none" strike="noStrike" kern="1200" dirty="0">
                <a:solidFill>
                  <a:schemeClr val="tx1"/>
                </a:solidFill>
                <a:effectLst/>
                <a:latin typeface="+mn-lt"/>
                <a:ea typeface="+mn-ea"/>
                <a:cs typeface="+mn-cs"/>
                <a:hlinkClick r:id="rId3" action="ppaction://hlinkfile" tooltip="Bradley, 2006 #226"/>
              </a:rPr>
              <a:t>2006</a:t>
            </a:r>
            <a:r>
              <a:rPr lang="es-ES" dirty="0">
                <a:effectLst/>
              </a:rPr>
              <a:t>), Costa Rica (</a:t>
            </a:r>
            <a:r>
              <a:rPr lang="es-ES" sz="1200" u="none" strike="noStrike" kern="1200" dirty="0">
                <a:solidFill>
                  <a:schemeClr val="tx1"/>
                </a:solidFill>
                <a:effectLst/>
                <a:latin typeface="+mn-lt"/>
                <a:ea typeface="+mn-ea"/>
                <a:cs typeface="+mn-cs"/>
                <a:hlinkClick r:id="rId3" action="ppaction://hlinkfile" tooltip="Bradley, 2006 #226"/>
              </a:rPr>
              <a:t>Bradley, 2006</a:t>
            </a:r>
            <a:r>
              <a:rPr lang="es-ES" dirty="0">
                <a:effectLst/>
              </a:rPr>
              <a:t>; </a:t>
            </a:r>
            <a:r>
              <a:rPr lang="es-ES" sz="1200" u="none" strike="noStrike" kern="1200" dirty="0" err="1">
                <a:solidFill>
                  <a:schemeClr val="tx1"/>
                </a:solidFill>
                <a:effectLst/>
                <a:latin typeface="+mn-lt"/>
                <a:ea typeface="+mn-ea"/>
                <a:cs typeface="+mn-cs"/>
                <a:hlinkClick r:id="rId7" action="ppaction://hlinkfile" tooltip="Quilis, 1971 #177"/>
              </a:rPr>
              <a:t>Quilis</a:t>
            </a:r>
            <a:r>
              <a:rPr lang="es-ES" sz="1200" u="none" strike="noStrike" kern="1200" dirty="0">
                <a:solidFill>
                  <a:schemeClr val="tx1"/>
                </a:solidFill>
                <a:effectLst/>
                <a:latin typeface="+mn-lt"/>
                <a:ea typeface="+mn-ea"/>
                <a:cs typeface="+mn-cs"/>
                <a:hlinkClick r:id="rId7" action="ppaction://hlinkfile" tooltip="Quilis, 1971 #177"/>
              </a:rPr>
              <a:t> &amp; Carril, 1971</a:t>
            </a:r>
            <a:r>
              <a:rPr lang="es-ES" dirty="0">
                <a:effectLst/>
              </a:rPr>
              <a:t>; </a:t>
            </a:r>
            <a:r>
              <a:rPr lang="es-ES" sz="1200" u="none" strike="noStrike" kern="1200" dirty="0">
                <a:solidFill>
                  <a:schemeClr val="tx1"/>
                </a:solidFill>
                <a:effectLst/>
                <a:latin typeface="+mn-lt"/>
                <a:ea typeface="+mn-ea"/>
                <a:cs typeface="+mn-cs"/>
                <a:hlinkClick r:id="rId8" action="ppaction://hlinkfile" tooltip="Vásquez Carranza, 2006 #176"/>
              </a:rPr>
              <a:t>Vásquez Carranza, 2006</a:t>
            </a:r>
            <a:r>
              <a:rPr lang="es-ES" dirty="0">
                <a:effectLst/>
              </a:rPr>
              <a:t>), </a:t>
            </a:r>
            <a:r>
              <a:rPr lang="es-ES" dirty="0" err="1">
                <a:effectLst/>
              </a:rPr>
              <a:t>Peru</a:t>
            </a:r>
            <a:r>
              <a:rPr lang="es-ES" dirty="0">
                <a:effectLst/>
              </a:rPr>
              <a:t> (</a:t>
            </a:r>
            <a:r>
              <a:rPr lang="es-ES" sz="1200" u="none" strike="noStrike" kern="1200" dirty="0">
                <a:solidFill>
                  <a:schemeClr val="tx1"/>
                </a:solidFill>
                <a:effectLst/>
                <a:latin typeface="+mn-lt"/>
                <a:ea typeface="+mn-ea"/>
                <a:cs typeface="+mn-cs"/>
                <a:hlinkClick r:id="rId9" action="ppaction://hlinkfile" tooltip="Diez Canseco, 1997 #101"/>
              </a:rPr>
              <a:t>Diez Canseco, 1997</a:t>
            </a:r>
            <a:r>
              <a:rPr lang="es-ES" dirty="0">
                <a:effectLst/>
              </a:rPr>
              <a:t>), Paraguay (</a:t>
            </a:r>
            <a:r>
              <a:rPr lang="es-ES" sz="1200" u="none" strike="noStrike" kern="1200" dirty="0">
                <a:solidFill>
                  <a:schemeClr val="tx1"/>
                </a:solidFill>
                <a:effectLst/>
                <a:latin typeface="+mn-lt"/>
                <a:ea typeface="+mn-ea"/>
                <a:cs typeface="+mn-cs"/>
                <a:hlinkClick r:id="rId10" action="ppaction://hlinkfile" tooltip="Alvar, 1996 #243"/>
              </a:rPr>
              <a:t>Alvar, 1996b</a:t>
            </a:r>
            <a:r>
              <a:rPr lang="es-ES" dirty="0">
                <a:effectLst/>
              </a:rPr>
              <a:t>), and Chile </a:t>
            </a:r>
            <a:r>
              <a:rPr lang="en-US" dirty="0">
                <a:effectLst/>
              </a:rPr>
              <a:t>(</a:t>
            </a:r>
            <a:r>
              <a:rPr lang="en-US" sz="1200" u="none" strike="noStrike" kern="1200" dirty="0">
                <a:solidFill>
                  <a:schemeClr val="tx1"/>
                </a:solidFill>
                <a:effectLst/>
                <a:latin typeface="+mn-lt"/>
                <a:ea typeface="+mn-ea"/>
                <a:cs typeface="+mn-cs"/>
                <a:hlinkClick r:id="rId11" action="ppaction://hlinkfile" tooltip="Hammond, 1999 #78"/>
              </a:rPr>
              <a:t>Hammond, 1999</a:t>
            </a:r>
            <a:r>
              <a:rPr lang="en-US" dirty="0">
                <a:effectLst/>
              </a:rPr>
              <a:t>; </a:t>
            </a:r>
            <a:r>
              <a:rPr lang="en-US" sz="1200" u="none" strike="noStrike" kern="1200" dirty="0" err="1">
                <a:solidFill>
                  <a:schemeClr val="tx1"/>
                </a:solidFill>
                <a:effectLst/>
                <a:latin typeface="+mn-lt"/>
                <a:ea typeface="+mn-ea"/>
                <a:cs typeface="+mn-cs"/>
                <a:hlinkClick r:id="rId7" action="ppaction://hlinkfile" tooltip="Quilis, 1971 #177"/>
              </a:rPr>
              <a:t>Quilis</a:t>
            </a:r>
            <a:r>
              <a:rPr lang="en-US" sz="1200" u="none" strike="noStrike" kern="1200" dirty="0">
                <a:solidFill>
                  <a:schemeClr val="tx1"/>
                </a:solidFill>
                <a:effectLst/>
                <a:latin typeface="+mn-lt"/>
                <a:ea typeface="+mn-ea"/>
                <a:cs typeface="+mn-cs"/>
                <a:hlinkClick r:id="rId7" action="ppaction://hlinkfile" tooltip="Quilis, 1971 #177"/>
              </a:rPr>
              <a:t> &amp; </a:t>
            </a:r>
            <a:r>
              <a:rPr lang="en-US" sz="1200" u="none" strike="noStrike" kern="1200" dirty="0" err="1">
                <a:solidFill>
                  <a:schemeClr val="tx1"/>
                </a:solidFill>
                <a:effectLst/>
                <a:latin typeface="+mn-lt"/>
                <a:ea typeface="+mn-ea"/>
                <a:cs typeface="+mn-cs"/>
                <a:hlinkClick r:id="rId7" action="ppaction://hlinkfile" tooltip="Quilis, 1971 #177"/>
              </a:rPr>
              <a:t>Carril</a:t>
            </a:r>
            <a:r>
              <a:rPr lang="en-US" sz="1200" u="none" strike="noStrike" kern="1200" dirty="0">
                <a:solidFill>
                  <a:schemeClr val="tx1"/>
                </a:solidFill>
                <a:effectLst/>
                <a:latin typeface="+mn-lt"/>
                <a:ea typeface="+mn-ea"/>
                <a:cs typeface="+mn-cs"/>
                <a:hlinkClick r:id="rId7" action="ppaction://hlinkfile" tooltip="Quilis, 1971 #177"/>
              </a:rPr>
              <a:t>, 1971</a:t>
            </a:r>
            <a:r>
              <a:rPr lang="en-US" dirty="0">
                <a:effectLst/>
              </a:rPr>
              <a:t>).</a:t>
            </a:r>
          </a:p>
          <a:p>
            <a:endParaRPr lang="en-US" dirty="0"/>
          </a:p>
        </p:txBody>
      </p:sp>
      <p:sp>
        <p:nvSpPr>
          <p:cNvPr id="4" name="Slide Number Placeholder 3"/>
          <p:cNvSpPr>
            <a:spLocks noGrp="1"/>
          </p:cNvSpPr>
          <p:nvPr>
            <p:ph type="sldNum" sz="quarter" idx="10"/>
          </p:nvPr>
        </p:nvSpPr>
        <p:spPr/>
        <p:txBody>
          <a:bodyPr/>
          <a:lstStyle/>
          <a:p>
            <a:fld id="{B51834DA-A904-48C0-9BBC-5FA7157273FB}" type="slidenum">
              <a:rPr lang="en-US" smtClean="0"/>
              <a:t>5</a:t>
            </a:fld>
            <a:endParaRPr lang="en-US"/>
          </a:p>
        </p:txBody>
      </p:sp>
    </p:spTree>
    <p:extLst>
      <p:ext uri="{BB962C8B-B14F-4D97-AF65-F5344CB8AC3E}">
        <p14:creationId xmlns:p14="http://schemas.microsoft.com/office/powerpoint/2010/main" val="119713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834DA-A904-48C0-9BBC-5FA7157273FB}" type="slidenum">
              <a:rPr lang="en-US" smtClean="0"/>
              <a:t>8</a:t>
            </a:fld>
            <a:endParaRPr lang="en-US"/>
          </a:p>
        </p:txBody>
      </p:sp>
    </p:spTree>
    <p:extLst>
      <p:ext uri="{BB962C8B-B14F-4D97-AF65-F5344CB8AC3E}">
        <p14:creationId xmlns:p14="http://schemas.microsoft.com/office/powerpoint/2010/main" val="4114225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Position</a:t>
            </a:r>
            <a:r>
              <a:rPr lang="en-US" baseline="0" dirty="0"/>
              <a:t> within the word: </a:t>
            </a:r>
            <a:endParaRPr lang="en-US" dirty="0"/>
          </a:p>
        </p:txBody>
      </p:sp>
      <p:sp>
        <p:nvSpPr>
          <p:cNvPr id="4" name="Slide Number Placeholder 3"/>
          <p:cNvSpPr>
            <a:spLocks noGrp="1"/>
          </p:cNvSpPr>
          <p:nvPr>
            <p:ph type="sldNum" sz="quarter" idx="10"/>
          </p:nvPr>
        </p:nvSpPr>
        <p:spPr/>
        <p:txBody>
          <a:bodyPr/>
          <a:lstStyle/>
          <a:p>
            <a:fld id="{B51834DA-A904-48C0-9BBC-5FA7157273FB}" type="slidenum">
              <a:rPr lang="en-US" smtClean="0"/>
              <a:t>9</a:t>
            </a:fld>
            <a:endParaRPr lang="en-US"/>
          </a:p>
        </p:txBody>
      </p:sp>
    </p:spTree>
    <p:extLst>
      <p:ext uri="{BB962C8B-B14F-4D97-AF65-F5344CB8AC3E}">
        <p14:creationId xmlns:p14="http://schemas.microsoft.com/office/powerpoint/2010/main" val="387685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834DA-A904-48C0-9BBC-5FA7157273FB}" type="slidenum">
              <a:rPr lang="en-US" smtClean="0"/>
              <a:t>11</a:t>
            </a:fld>
            <a:endParaRPr lang="en-US"/>
          </a:p>
        </p:txBody>
      </p:sp>
    </p:spTree>
    <p:extLst>
      <p:ext uri="{BB962C8B-B14F-4D97-AF65-F5344CB8AC3E}">
        <p14:creationId xmlns:p14="http://schemas.microsoft.com/office/powerpoint/2010/main" val="3135554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B51834DA-A904-48C0-9BBC-5FA7157273FB}" type="slidenum">
              <a:rPr lang="en-US" smtClean="0"/>
              <a:t>12</a:t>
            </a:fld>
            <a:endParaRPr lang="en-US"/>
          </a:p>
        </p:txBody>
      </p:sp>
    </p:spTree>
    <p:extLst>
      <p:ext uri="{BB962C8B-B14F-4D97-AF65-F5344CB8AC3E}">
        <p14:creationId xmlns:p14="http://schemas.microsoft.com/office/powerpoint/2010/main" val="2910637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Due to various limitations of the online corpus (missing, mislabeled, or corrupt sound files), the native speaker control group consisted of many more female speakers than male speakers (3 males and 8 females) in order to achieve a comparable number of tokens to those extracted from the L2 learners’ productions. </a:t>
            </a:r>
            <a:endParaRPr lang="en-US" dirty="0"/>
          </a:p>
        </p:txBody>
      </p:sp>
      <p:sp>
        <p:nvSpPr>
          <p:cNvPr id="4" name="Slide Number Placeholder 3"/>
          <p:cNvSpPr>
            <a:spLocks noGrp="1"/>
          </p:cNvSpPr>
          <p:nvPr>
            <p:ph type="sldNum" sz="quarter" idx="10"/>
          </p:nvPr>
        </p:nvSpPr>
        <p:spPr/>
        <p:txBody>
          <a:bodyPr/>
          <a:lstStyle/>
          <a:p>
            <a:fld id="{B51834DA-A904-48C0-9BBC-5FA7157273FB}" type="slidenum">
              <a:rPr lang="en-US" smtClean="0"/>
              <a:t>15</a:t>
            </a:fld>
            <a:endParaRPr lang="en-US"/>
          </a:p>
        </p:txBody>
      </p:sp>
    </p:spTree>
    <p:extLst>
      <p:ext uri="{BB962C8B-B14F-4D97-AF65-F5344CB8AC3E}">
        <p14:creationId xmlns:p14="http://schemas.microsoft.com/office/powerpoint/2010/main" val="1488743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CDC73C-7BE8-4626-B128-193BBDFB69A4}" type="datetime1">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81BC5-E34D-4B44-B9B9-3CA944BC39F2}"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62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83B68E-0873-4DB6-BFA2-ABD29D80A586}" type="datetime1">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81BC5-E34D-4B44-B9B9-3CA944BC39F2}" type="slidenum">
              <a:rPr lang="en-US" smtClean="0"/>
              <a:t>‹#›</a:t>
            </a:fld>
            <a:endParaRPr lang="en-US"/>
          </a:p>
        </p:txBody>
      </p:sp>
    </p:spTree>
    <p:extLst>
      <p:ext uri="{BB962C8B-B14F-4D97-AF65-F5344CB8AC3E}">
        <p14:creationId xmlns:p14="http://schemas.microsoft.com/office/powerpoint/2010/main" val="249184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DD22ED-D84A-4BF7-A738-70908E3B2744}" type="datetime1">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81BC5-E34D-4B44-B9B9-3CA944BC39F2}" type="slidenum">
              <a:rPr lang="en-US" smtClean="0"/>
              <a:t>‹#›</a:t>
            </a:fld>
            <a:endParaRPr lang="en-US"/>
          </a:p>
        </p:txBody>
      </p:sp>
    </p:spTree>
    <p:extLst>
      <p:ext uri="{BB962C8B-B14F-4D97-AF65-F5344CB8AC3E}">
        <p14:creationId xmlns:p14="http://schemas.microsoft.com/office/powerpoint/2010/main" val="1830955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930166-0B0F-4291-8D61-869B9104F9C2}" type="datetime1">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81BC5-E34D-4B44-B9B9-3CA944BC39F2}" type="slidenum">
              <a:rPr lang="en-US" smtClean="0"/>
              <a:t>‹#›</a:t>
            </a:fld>
            <a:endParaRPr lang="en-US"/>
          </a:p>
        </p:txBody>
      </p:sp>
    </p:spTree>
    <p:extLst>
      <p:ext uri="{BB962C8B-B14F-4D97-AF65-F5344CB8AC3E}">
        <p14:creationId xmlns:p14="http://schemas.microsoft.com/office/powerpoint/2010/main" val="182586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A27A30-EBBD-40F9-8DC2-FEF18B14A56E}" type="datetime1">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81BC5-E34D-4B44-B9B9-3CA944BC39F2}"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271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69361-4AAA-47DC-971B-1CB43C8827BB}" type="datetime1">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81BC5-E34D-4B44-B9B9-3CA944BC39F2}" type="slidenum">
              <a:rPr lang="en-US" smtClean="0"/>
              <a:t>‹#›</a:t>
            </a:fld>
            <a:endParaRPr lang="en-US"/>
          </a:p>
        </p:txBody>
      </p:sp>
    </p:spTree>
    <p:extLst>
      <p:ext uri="{BB962C8B-B14F-4D97-AF65-F5344CB8AC3E}">
        <p14:creationId xmlns:p14="http://schemas.microsoft.com/office/powerpoint/2010/main" val="2272409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BA52F3-5F17-4D26-BFA1-AB61DEE2E9C6}" type="datetime1">
              <a:rPr lang="en-US" smtClean="0"/>
              <a:t>9/25/2017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181BC5-E34D-4B44-B9B9-3CA944BC39F2}" type="slidenum">
              <a:rPr lang="en-US" smtClean="0"/>
              <a:t>‹#›</a:t>
            </a:fld>
            <a:endParaRPr lang="en-US"/>
          </a:p>
        </p:txBody>
      </p:sp>
    </p:spTree>
    <p:extLst>
      <p:ext uri="{BB962C8B-B14F-4D97-AF65-F5344CB8AC3E}">
        <p14:creationId xmlns:p14="http://schemas.microsoft.com/office/powerpoint/2010/main" val="2807720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5DE121-54F2-43AB-BB90-1AF694F29A25}" type="datetime1">
              <a:rPr lang="en-US" smtClean="0"/>
              <a:t>9/25/2017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81BC5-E34D-4B44-B9B9-3CA944BC39F2}" type="slidenum">
              <a:rPr lang="en-US" smtClean="0"/>
              <a:t>‹#›</a:t>
            </a:fld>
            <a:endParaRPr lang="en-US"/>
          </a:p>
        </p:txBody>
      </p:sp>
    </p:spTree>
    <p:extLst>
      <p:ext uri="{BB962C8B-B14F-4D97-AF65-F5344CB8AC3E}">
        <p14:creationId xmlns:p14="http://schemas.microsoft.com/office/powerpoint/2010/main" val="651502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D8E1A74-4001-4101-B984-0C6BAD9356DC}" type="datetime1">
              <a:rPr lang="en-US" smtClean="0"/>
              <a:t>9/25/2017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A181BC5-E34D-4B44-B9B9-3CA944BC39F2}" type="slidenum">
              <a:rPr lang="en-US" smtClean="0"/>
              <a:t>‹#›</a:t>
            </a:fld>
            <a:endParaRPr lang="en-US"/>
          </a:p>
        </p:txBody>
      </p:sp>
    </p:spTree>
    <p:extLst>
      <p:ext uri="{BB962C8B-B14F-4D97-AF65-F5344CB8AC3E}">
        <p14:creationId xmlns:p14="http://schemas.microsoft.com/office/powerpoint/2010/main" val="325179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0E524765-ED5F-4F81-8C39-E5493B368394}" type="datetime1">
              <a:rPr lang="en-US" smtClean="0"/>
              <a:t>9/25/2017</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A181BC5-E34D-4B44-B9B9-3CA944BC39F2}" type="slidenum">
              <a:rPr lang="en-US" smtClean="0"/>
              <a:t>‹#›</a:t>
            </a:fld>
            <a:endParaRPr lang="en-US"/>
          </a:p>
        </p:txBody>
      </p:sp>
    </p:spTree>
    <p:extLst>
      <p:ext uri="{BB962C8B-B14F-4D97-AF65-F5344CB8AC3E}">
        <p14:creationId xmlns:p14="http://schemas.microsoft.com/office/powerpoint/2010/main" val="204121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ECB4AC-7B8F-4F69-B3BA-5D4325DF3E48}" type="datetime1">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81BC5-E34D-4B44-B9B9-3CA944BC39F2}" type="slidenum">
              <a:rPr lang="en-US" smtClean="0"/>
              <a:t>‹#›</a:t>
            </a:fld>
            <a:endParaRPr lang="en-US"/>
          </a:p>
        </p:txBody>
      </p:sp>
    </p:spTree>
    <p:extLst>
      <p:ext uri="{BB962C8B-B14F-4D97-AF65-F5344CB8AC3E}">
        <p14:creationId xmlns:p14="http://schemas.microsoft.com/office/powerpoint/2010/main" val="1752278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DBED3FB-2DFA-4134-9594-E4D4AC3E5241}" type="datetime1">
              <a:rPr lang="en-US" smtClean="0"/>
              <a:t>9/25/2017</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A181BC5-E34D-4B44-B9B9-3CA944BC39F2}"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99887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szahler@indiana.edu" TargetMode="External"/><Relationship Id="rId2" Type="http://schemas.openxmlformats.org/officeDocument/2006/relationships/hyperlink" Target="mailto:ddaidone@indiana.edu"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2895599"/>
          </a:xfrm>
        </p:spPr>
        <p:txBody>
          <a:bodyPr>
            <a:normAutofit fontScale="90000"/>
          </a:bodyPr>
          <a:lstStyle/>
          <a:p>
            <a:r>
              <a:rPr lang="en-US" sz="6600" dirty="0"/>
              <a:t>A variationist study of the L2 production of Spanish trills</a:t>
            </a:r>
            <a:br>
              <a:rPr lang="en-US" sz="6600" dirty="0"/>
            </a:br>
            <a:r>
              <a:rPr lang="en-US" sz="2000" dirty="0" err="1"/>
              <a:t>CASPSLaP</a:t>
            </a:r>
            <a:r>
              <a:rPr lang="en-US" sz="2000" dirty="0"/>
              <a:t> 2014, March 16</a:t>
            </a:r>
            <a:r>
              <a:rPr lang="en-US" sz="2000" baseline="30000" dirty="0"/>
              <a:t>th</a:t>
            </a:r>
            <a:r>
              <a:rPr lang="en-US" sz="2000" dirty="0"/>
              <a:t>, Georgetown University</a:t>
            </a:r>
            <a:endParaRPr lang="en-US" sz="6600" dirty="0"/>
          </a:p>
        </p:txBody>
      </p:sp>
      <p:sp>
        <p:nvSpPr>
          <p:cNvPr id="3" name="Subtitle 2"/>
          <p:cNvSpPr>
            <a:spLocks noGrp="1"/>
          </p:cNvSpPr>
          <p:nvPr>
            <p:ph type="subTitle" idx="1"/>
          </p:nvPr>
        </p:nvSpPr>
        <p:spPr/>
        <p:txBody>
          <a:bodyPr>
            <a:normAutofit/>
          </a:bodyPr>
          <a:lstStyle/>
          <a:p>
            <a:r>
              <a:rPr lang="es-ES" dirty="0" err="1"/>
              <a:t>Danielle</a:t>
            </a:r>
            <a:r>
              <a:rPr lang="es-ES" dirty="0"/>
              <a:t> </a:t>
            </a:r>
            <a:r>
              <a:rPr lang="es-ES" dirty="0" err="1"/>
              <a:t>Daidone</a:t>
            </a:r>
            <a:endParaRPr lang="es-ES" dirty="0"/>
          </a:p>
          <a:p>
            <a:r>
              <a:rPr lang="es-ES" dirty="0"/>
              <a:t>Sara </a:t>
            </a:r>
            <a:r>
              <a:rPr lang="es-ES" dirty="0" err="1"/>
              <a:t>Zahler</a:t>
            </a:r>
            <a:endParaRPr lang="en-US" dirty="0"/>
          </a:p>
          <a:p>
            <a:endParaRPr lang="es-ES" dirty="0"/>
          </a:p>
        </p:txBody>
      </p:sp>
      <p:pic>
        <p:nvPicPr>
          <p:cNvPr id="4" name="Picture 3"/>
          <p:cNvPicPr>
            <a:picLocks noChangeAspect="1"/>
          </p:cNvPicPr>
          <p:nvPr/>
        </p:nvPicPr>
        <p:blipFill>
          <a:blip r:embed="rId3"/>
          <a:stretch>
            <a:fillRect/>
          </a:stretch>
        </p:blipFill>
        <p:spPr>
          <a:xfrm>
            <a:off x="6019800" y="4455621"/>
            <a:ext cx="2209800" cy="16463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Trill production by Spanish native speakers: Summary</a:t>
            </a:r>
          </a:p>
        </p:txBody>
      </p:sp>
      <p:sp>
        <p:nvSpPr>
          <p:cNvPr id="3" name="Content Placeholder 2"/>
          <p:cNvSpPr>
            <a:spLocks noGrp="1"/>
          </p:cNvSpPr>
          <p:nvPr>
            <p:ph idx="1"/>
          </p:nvPr>
        </p:nvSpPr>
        <p:spPr/>
        <p:txBody>
          <a:bodyPr/>
          <a:lstStyle/>
          <a:p>
            <a:pPr>
              <a:buFont typeface="Wingdings" panose="05000000000000000000" pitchFamily="2" charset="2"/>
              <a:buChar char="§"/>
            </a:pPr>
            <a:r>
              <a:rPr lang="es-ES" sz="2200" dirty="0"/>
              <a:t>/r/ </a:t>
            </a:r>
            <a:r>
              <a:rPr lang="es-ES" sz="2200" dirty="0" err="1"/>
              <a:t>is</a:t>
            </a:r>
            <a:r>
              <a:rPr lang="es-ES" sz="2200" dirty="0"/>
              <a:t> </a:t>
            </a:r>
            <a:r>
              <a:rPr lang="es-ES" sz="2200" dirty="0" err="1"/>
              <a:t>highly</a:t>
            </a:r>
            <a:r>
              <a:rPr lang="es-ES" sz="2200" dirty="0"/>
              <a:t> variable in </a:t>
            </a:r>
            <a:r>
              <a:rPr lang="es-ES" sz="2200" dirty="0" err="1"/>
              <a:t>the</a:t>
            </a:r>
            <a:r>
              <a:rPr lang="es-ES" sz="2200" dirty="0"/>
              <a:t> </a:t>
            </a:r>
            <a:r>
              <a:rPr lang="es-ES" sz="2200" dirty="0" err="1"/>
              <a:t>Spanish</a:t>
            </a:r>
            <a:r>
              <a:rPr lang="es-ES" sz="2200" dirty="0"/>
              <a:t> of </a:t>
            </a:r>
            <a:r>
              <a:rPr lang="es-ES" sz="2200" dirty="0" err="1"/>
              <a:t>native</a:t>
            </a:r>
            <a:r>
              <a:rPr lang="es-ES" sz="2200" dirty="0"/>
              <a:t> </a:t>
            </a:r>
            <a:r>
              <a:rPr lang="es-ES" sz="2200" dirty="0" err="1"/>
              <a:t>speakers</a:t>
            </a:r>
            <a:endParaRPr lang="es-ES" sz="2200" dirty="0"/>
          </a:p>
          <a:p>
            <a:pPr lvl="1">
              <a:buFont typeface="Wingdings" panose="05000000000000000000" pitchFamily="2" charset="2"/>
              <a:buChar char="§"/>
            </a:pPr>
            <a:r>
              <a:rPr lang="es-ES" sz="2200" dirty="0" err="1"/>
              <a:t>Several</a:t>
            </a:r>
            <a:r>
              <a:rPr lang="es-ES" sz="2200" dirty="0"/>
              <a:t> </a:t>
            </a:r>
            <a:r>
              <a:rPr lang="es-ES" sz="2200" dirty="0" err="1"/>
              <a:t>other</a:t>
            </a:r>
            <a:r>
              <a:rPr lang="es-ES" sz="2200" dirty="0"/>
              <a:t> </a:t>
            </a:r>
            <a:r>
              <a:rPr lang="es-ES" sz="2200" dirty="0" err="1"/>
              <a:t>variants</a:t>
            </a:r>
            <a:r>
              <a:rPr lang="es-ES" sz="2200" dirty="0"/>
              <a:t> of /r/ </a:t>
            </a:r>
            <a:r>
              <a:rPr lang="es-ES" sz="2200" dirty="0" err="1"/>
              <a:t>besides</a:t>
            </a:r>
            <a:r>
              <a:rPr lang="es-ES" sz="2200" dirty="0"/>
              <a:t> </a:t>
            </a:r>
            <a:r>
              <a:rPr lang="es-ES" sz="2200" dirty="0" err="1"/>
              <a:t>the</a:t>
            </a:r>
            <a:r>
              <a:rPr lang="es-ES" sz="2200" dirty="0"/>
              <a:t> canonical </a:t>
            </a:r>
            <a:r>
              <a:rPr lang="es-ES" sz="2200" dirty="0" err="1"/>
              <a:t>trill</a:t>
            </a:r>
            <a:r>
              <a:rPr lang="es-ES" sz="2200" dirty="0"/>
              <a:t> </a:t>
            </a:r>
            <a:r>
              <a:rPr lang="es-ES" sz="2200" dirty="0" err="1"/>
              <a:t>exist</a:t>
            </a:r>
            <a:endParaRPr lang="es-ES" sz="2200" dirty="0"/>
          </a:p>
          <a:p>
            <a:pPr lvl="1">
              <a:buFont typeface="Wingdings" panose="05000000000000000000" pitchFamily="2" charset="2"/>
              <a:buChar char="§"/>
            </a:pPr>
            <a:r>
              <a:rPr lang="es-ES" sz="2200" dirty="0" err="1"/>
              <a:t>The</a:t>
            </a:r>
            <a:r>
              <a:rPr lang="es-ES" sz="2200" dirty="0"/>
              <a:t> </a:t>
            </a:r>
            <a:r>
              <a:rPr lang="es-ES" sz="2200" dirty="0" err="1"/>
              <a:t>trill</a:t>
            </a:r>
            <a:r>
              <a:rPr lang="es-ES" sz="2200" dirty="0"/>
              <a:t> </a:t>
            </a:r>
            <a:r>
              <a:rPr lang="es-ES" sz="2200" dirty="0" err="1"/>
              <a:t>is</a:t>
            </a:r>
            <a:r>
              <a:rPr lang="es-ES" sz="2200" dirty="0"/>
              <a:t> </a:t>
            </a:r>
            <a:r>
              <a:rPr lang="es-ES" sz="2200" dirty="0" err="1"/>
              <a:t>often</a:t>
            </a:r>
            <a:r>
              <a:rPr lang="es-ES" sz="2200" dirty="0"/>
              <a:t> </a:t>
            </a:r>
            <a:r>
              <a:rPr lang="es-ES" sz="2200" dirty="0" err="1"/>
              <a:t>not</a:t>
            </a:r>
            <a:r>
              <a:rPr lang="es-ES" sz="2200" dirty="0"/>
              <a:t> </a:t>
            </a:r>
            <a:r>
              <a:rPr lang="es-ES" sz="2200" dirty="0" err="1"/>
              <a:t>the</a:t>
            </a:r>
            <a:r>
              <a:rPr lang="es-ES" sz="2200" dirty="0"/>
              <a:t> </a:t>
            </a:r>
            <a:r>
              <a:rPr lang="es-ES" sz="2200" dirty="0" err="1"/>
              <a:t>most</a:t>
            </a:r>
            <a:r>
              <a:rPr lang="es-ES" sz="2200" dirty="0"/>
              <a:t> </a:t>
            </a:r>
            <a:r>
              <a:rPr lang="es-ES" sz="2200" dirty="0" err="1"/>
              <a:t>common</a:t>
            </a:r>
            <a:r>
              <a:rPr lang="es-ES" sz="2200" dirty="0"/>
              <a:t> </a:t>
            </a:r>
            <a:r>
              <a:rPr lang="es-ES" sz="2200" dirty="0" err="1"/>
              <a:t>variant</a:t>
            </a:r>
            <a:endParaRPr lang="es-ES" sz="2200" dirty="0"/>
          </a:p>
          <a:p>
            <a:pPr>
              <a:buFont typeface="Wingdings" panose="05000000000000000000" pitchFamily="2" charset="2"/>
              <a:buChar char="§"/>
            </a:pPr>
            <a:r>
              <a:rPr lang="es-ES" sz="2200" dirty="0"/>
              <a:t>/r/ </a:t>
            </a:r>
            <a:r>
              <a:rPr lang="es-ES" sz="2200" dirty="0" err="1"/>
              <a:t>production</a:t>
            </a:r>
            <a:r>
              <a:rPr lang="es-ES" sz="2200" dirty="0"/>
              <a:t> </a:t>
            </a:r>
            <a:r>
              <a:rPr lang="es-ES" sz="2200" dirty="0" err="1"/>
              <a:t>is</a:t>
            </a:r>
            <a:r>
              <a:rPr lang="es-ES" sz="2200" dirty="0"/>
              <a:t> </a:t>
            </a:r>
            <a:r>
              <a:rPr lang="es-ES" sz="2200" dirty="0" err="1"/>
              <a:t>subject</a:t>
            </a:r>
            <a:r>
              <a:rPr lang="es-ES" sz="2200" dirty="0"/>
              <a:t> to a </a:t>
            </a:r>
            <a:r>
              <a:rPr lang="es-ES" sz="2200" dirty="0" err="1"/>
              <a:t>variety</a:t>
            </a:r>
            <a:r>
              <a:rPr lang="es-ES" sz="2200" dirty="0"/>
              <a:t> of </a:t>
            </a:r>
            <a:r>
              <a:rPr lang="es-ES" sz="2200" dirty="0" err="1"/>
              <a:t>linguistic</a:t>
            </a:r>
            <a:r>
              <a:rPr lang="es-ES" sz="2200" dirty="0"/>
              <a:t> and </a:t>
            </a:r>
            <a:r>
              <a:rPr lang="es-ES" sz="2200" dirty="0" err="1"/>
              <a:t>extralinguistic</a:t>
            </a:r>
            <a:r>
              <a:rPr lang="es-ES" sz="2200" dirty="0"/>
              <a:t> </a:t>
            </a:r>
            <a:r>
              <a:rPr lang="es-ES" sz="2200" dirty="0" err="1"/>
              <a:t>factors</a:t>
            </a:r>
            <a:endParaRPr lang="es-ES" sz="2200" dirty="0"/>
          </a:p>
          <a:p>
            <a:endParaRPr lang="es-ES" dirty="0"/>
          </a:p>
        </p:txBody>
      </p:sp>
      <p:sp>
        <p:nvSpPr>
          <p:cNvPr id="4" name="Slide Number Placeholder 3"/>
          <p:cNvSpPr>
            <a:spLocks noGrp="1"/>
          </p:cNvSpPr>
          <p:nvPr>
            <p:ph type="sldNum" sz="quarter" idx="12"/>
          </p:nvPr>
        </p:nvSpPr>
        <p:spPr/>
        <p:txBody>
          <a:bodyPr/>
          <a:lstStyle/>
          <a:p>
            <a:fld id="{1A181BC5-E34D-4B44-B9B9-3CA944BC39F2}" type="slidenum">
              <a:rPr lang="en-US" smtClean="0"/>
              <a:t>10</a:t>
            </a:fld>
            <a:endParaRPr lang="en-US"/>
          </a:p>
        </p:txBody>
      </p:sp>
    </p:spTree>
    <p:extLst>
      <p:ext uri="{BB962C8B-B14F-4D97-AF65-F5344CB8AC3E}">
        <p14:creationId xmlns:p14="http://schemas.microsoft.com/office/powerpoint/2010/main" val="2231116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What</a:t>
            </a:r>
            <a:r>
              <a:rPr lang="es-ES" dirty="0"/>
              <a:t> </a:t>
            </a:r>
            <a:r>
              <a:rPr lang="es-ES" dirty="0" err="1"/>
              <a:t>else</a:t>
            </a:r>
            <a:r>
              <a:rPr lang="es-ES" dirty="0"/>
              <a:t> do </a:t>
            </a:r>
            <a:r>
              <a:rPr lang="es-ES" dirty="0" err="1"/>
              <a:t>learners</a:t>
            </a:r>
            <a:r>
              <a:rPr lang="es-ES" dirty="0"/>
              <a:t> produce?</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s-ES" sz="2100" dirty="0" err="1"/>
              <a:t>Both</a:t>
            </a:r>
            <a:r>
              <a:rPr lang="es-ES" sz="2100" dirty="0"/>
              <a:t> non-</a:t>
            </a:r>
            <a:r>
              <a:rPr lang="es-ES" sz="2100" dirty="0" err="1"/>
              <a:t>native</a:t>
            </a:r>
            <a:r>
              <a:rPr lang="es-ES" sz="2100" dirty="0"/>
              <a:t> and </a:t>
            </a:r>
            <a:r>
              <a:rPr lang="es-ES" sz="2100" dirty="0" err="1"/>
              <a:t>native-like</a:t>
            </a:r>
            <a:r>
              <a:rPr lang="es-ES" sz="2100" dirty="0"/>
              <a:t> </a:t>
            </a:r>
            <a:r>
              <a:rPr lang="es-ES" sz="2100" dirty="0" err="1"/>
              <a:t>variants</a:t>
            </a:r>
            <a:r>
              <a:rPr lang="es-ES" sz="2100" dirty="0"/>
              <a:t>:</a:t>
            </a:r>
            <a:endParaRPr lang="en-US" sz="2100" dirty="0"/>
          </a:p>
          <a:p>
            <a:pPr lvl="1">
              <a:buFont typeface="Wingdings" panose="05000000000000000000" pitchFamily="2" charset="2"/>
              <a:buChar char="§"/>
            </a:pPr>
            <a:r>
              <a:rPr lang="es-ES" sz="1900" dirty="0" err="1"/>
              <a:t>Major</a:t>
            </a:r>
            <a:r>
              <a:rPr lang="es-ES" sz="1900" dirty="0"/>
              <a:t> (1986):</a:t>
            </a:r>
          </a:p>
          <a:p>
            <a:pPr lvl="2">
              <a:buFont typeface="Wingdings" panose="05000000000000000000" pitchFamily="2" charset="2"/>
              <a:buChar char="§"/>
            </a:pPr>
            <a:r>
              <a:rPr lang="en-US" sz="1800" dirty="0"/>
              <a:t>Learners produced English-like [ɹ], also taps</a:t>
            </a:r>
            <a:endParaRPr lang="en-US" sz="1500" dirty="0"/>
          </a:p>
          <a:p>
            <a:pPr lvl="1">
              <a:buFont typeface="Wingdings" panose="05000000000000000000" pitchFamily="2" charset="2"/>
              <a:buChar char="§"/>
            </a:pPr>
            <a:r>
              <a:rPr lang="en-US" sz="1900" dirty="0"/>
              <a:t>Face (2006):</a:t>
            </a:r>
          </a:p>
          <a:p>
            <a:pPr lvl="2">
              <a:buFont typeface="Wingdings" panose="05000000000000000000" pitchFamily="2" charset="2"/>
              <a:buChar char="§"/>
            </a:pPr>
            <a:r>
              <a:rPr lang="en-US" sz="1800" dirty="0"/>
              <a:t>Learners produced English-like [ɹ], also taps, voiced alveolar approximants, assibilation</a:t>
            </a:r>
          </a:p>
          <a:p>
            <a:pPr lvl="1">
              <a:buFont typeface="Wingdings" panose="05000000000000000000" pitchFamily="2" charset="2"/>
              <a:buChar char="§"/>
            </a:pPr>
            <a:r>
              <a:rPr lang="en-US" sz="1900" dirty="0"/>
              <a:t>Rose (2010):</a:t>
            </a:r>
          </a:p>
          <a:p>
            <a:pPr lvl="2">
              <a:buFont typeface="Wingdings" panose="05000000000000000000" pitchFamily="2" charset="2"/>
              <a:buChar char="§"/>
            </a:pPr>
            <a:r>
              <a:rPr lang="en-US" sz="1800" dirty="0"/>
              <a:t>Learners produced English-like [ɹ], also taps, and taps followed by frication</a:t>
            </a:r>
          </a:p>
          <a:p>
            <a:endParaRPr lang="en-US" dirty="0"/>
          </a:p>
        </p:txBody>
      </p:sp>
      <p:sp>
        <p:nvSpPr>
          <p:cNvPr id="4" name="Slide Number Placeholder 3"/>
          <p:cNvSpPr>
            <a:spLocks noGrp="1"/>
          </p:cNvSpPr>
          <p:nvPr>
            <p:ph type="sldNum" sz="quarter" idx="12"/>
          </p:nvPr>
        </p:nvSpPr>
        <p:spPr/>
        <p:txBody>
          <a:bodyPr/>
          <a:lstStyle/>
          <a:p>
            <a:fld id="{1A181BC5-E34D-4B44-B9B9-3CA944BC39F2}" type="slidenum">
              <a:rPr lang="en-US" smtClean="0"/>
              <a:t>11</a:t>
            </a:fld>
            <a:endParaRPr lang="en-US"/>
          </a:p>
        </p:txBody>
      </p:sp>
    </p:spTree>
    <p:extLst>
      <p:ext uri="{BB962C8B-B14F-4D97-AF65-F5344CB8AC3E}">
        <p14:creationId xmlns:p14="http://schemas.microsoft.com/office/powerpoint/2010/main" val="3519626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What</a:t>
            </a:r>
            <a:r>
              <a:rPr lang="es-ES" dirty="0"/>
              <a:t> </a:t>
            </a:r>
            <a:r>
              <a:rPr lang="es-ES" dirty="0" err="1"/>
              <a:t>conditions</a:t>
            </a:r>
            <a:r>
              <a:rPr lang="es-ES" dirty="0"/>
              <a:t> </a:t>
            </a:r>
            <a:r>
              <a:rPr lang="es-ES" dirty="0" err="1"/>
              <a:t>this</a:t>
            </a:r>
            <a:r>
              <a:rPr lang="es-ES" dirty="0"/>
              <a:t> </a:t>
            </a:r>
            <a:r>
              <a:rPr lang="es-ES" dirty="0" err="1"/>
              <a:t>variation</a:t>
            </a:r>
            <a:r>
              <a:rPr lang="es-ES" dirty="0"/>
              <a:t>?</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a:t>Hurtado and Estrada (2010):</a:t>
            </a:r>
          </a:p>
          <a:p>
            <a:pPr lvl="1">
              <a:buFont typeface="Wingdings" panose="05000000000000000000" pitchFamily="2" charset="2"/>
              <a:buChar char="§"/>
            </a:pPr>
            <a:r>
              <a:rPr lang="en-US" dirty="0"/>
              <a:t>Looked at what factors condition the pronunciation of Spanish </a:t>
            </a:r>
            <a:r>
              <a:rPr lang="en-US" i="1" dirty="0"/>
              <a:t>r </a:t>
            </a:r>
            <a:r>
              <a:rPr lang="en-US" dirty="0"/>
              <a:t>(both tap and trill contexts combined, all dialectal variants included)</a:t>
            </a:r>
          </a:p>
        </p:txBody>
      </p:sp>
      <p:sp>
        <p:nvSpPr>
          <p:cNvPr id="4" name="Slide Number Placeholder 3"/>
          <p:cNvSpPr>
            <a:spLocks noGrp="1"/>
          </p:cNvSpPr>
          <p:nvPr>
            <p:ph type="sldNum" sz="quarter" idx="12"/>
          </p:nvPr>
        </p:nvSpPr>
        <p:spPr/>
        <p:txBody>
          <a:bodyPr/>
          <a:lstStyle/>
          <a:p>
            <a:fld id="{1A181BC5-E34D-4B44-B9B9-3CA944BC39F2}" type="slidenum">
              <a:rPr lang="en-US" smtClean="0"/>
              <a:t>12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181375168"/>
              </p:ext>
            </p:extLst>
          </p:nvPr>
        </p:nvGraphicFramePr>
        <p:xfrm>
          <a:off x="1066801" y="2819400"/>
          <a:ext cx="7010400" cy="344424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370840">
                <a:tc>
                  <a:txBody>
                    <a:bodyPr/>
                    <a:lstStyle/>
                    <a:p>
                      <a:r>
                        <a:rPr lang="es-ES" dirty="0" err="1"/>
                        <a:t>Significant</a:t>
                      </a:r>
                      <a:r>
                        <a:rPr lang="es-ES" baseline="0" dirty="0"/>
                        <a:t> </a:t>
                      </a:r>
                      <a:r>
                        <a:rPr lang="es-ES" baseline="0" dirty="0" err="1"/>
                        <a:t>Factors</a:t>
                      </a:r>
                      <a:endParaRPr lang="en-US" dirty="0"/>
                    </a:p>
                  </a:txBody>
                  <a:tcPr/>
                </a:tc>
                <a:tc>
                  <a:txBody>
                    <a:bodyPr/>
                    <a:lstStyle/>
                    <a:p>
                      <a:r>
                        <a:rPr lang="es-ES" dirty="0" err="1"/>
                        <a:t>Produced</a:t>
                      </a:r>
                      <a:r>
                        <a:rPr lang="es-ES" dirty="0"/>
                        <a:t> more </a:t>
                      </a:r>
                      <a:r>
                        <a:rPr lang="es-ES" dirty="0" err="1"/>
                        <a:t>native</a:t>
                      </a:r>
                      <a:r>
                        <a:rPr lang="es-ES" baseline="0" dirty="0" err="1"/>
                        <a:t>-like</a:t>
                      </a:r>
                      <a:r>
                        <a:rPr lang="es-ES" baseline="0" dirty="0"/>
                        <a:t> </a:t>
                      </a:r>
                      <a:r>
                        <a:rPr lang="es-ES" baseline="0" dirty="0" err="1"/>
                        <a:t>variants</a:t>
                      </a:r>
                      <a:r>
                        <a:rPr lang="es-ES" baseline="0" dirty="0"/>
                        <a:t> </a:t>
                      </a:r>
                      <a:r>
                        <a:rPr lang="es-ES" baseline="0" dirty="0" err="1"/>
                        <a:t>when</a:t>
                      </a:r>
                      <a:r>
                        <a:rPr lang="es-ES" baseline="0" dirty="0"/>
                        <a:t>…</a:t>
                      </a:r>
                      <a:endParaRPr lang="en-US" dirty="0"/>
                    </a:p>
                  </a:txBody>
                  <a:tcPr/>
                </a:tc>
                <a:extLst>
                  <a:ext uri="{0D108BD9-81ED-4DB2-BD59-A6C34878D82A}">
                    <a16:rowId xmlns:a16="http://schemas.microsoft.com/office/drawing/2014/main" val="10000"/>
                  </a:ext>
                </a:extLst>
              </a:tr>
              <a:tr h="370840">
                <a:tc>
                  <a:txBody>
                    <a:bodyPr/>
                    <a:lstStyle/>
                    <a:p>
                      <a:r>
                        <a:rPr lang="es-ES" sz="1600" dirty="0" err="1"/>
                        <a:t>Rhotic</a:t>
                      </a:r>
                      <a:r>
                        <a:rPr lang="es-ES" sz="1600" dirty="0"/>
                        <a:t> (</a:t>
                      </a:r>
                      <a:r>
                        <a:rPr lang="es-ES" sz="1600" dirty="0" err="1"/>
                        <a:t>tap</a:t>
                      </a:r>
                      <a:r>
                        <a:rPr lang="es-ES" sz="1600" dirty="0"/>
                        <a:t> vs. </a:t>
                      </a:r>
                      <a:r>
                        <a:rPr lang="es-ES" sz="1600" dirty="0" err="1"/>
                        <a:t>trill</a:t>
                      </a:r>
                      <a:r>
                        <a:rPr lang="es-ES" sz="1600" dirty="0"/>
                        <a:t>)</a:t>
                      </a:r>
                      <a:endParaRPr lang="en-US" sz="1600"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600" dirty="0"/>
                        <a:t>attempting trill as opposed to tap</a:t>
                      </a:r>
                    </a:p>
                  </a:txBody>
                  <a:tcPr/>
                </a:tc>
                <a:extLst>
                  <a:ext uri="{0D108BD9-81ED-4DB2-BD59-A6C34878D82A}">
                    <a16:rowId xmlns:a16="http://schemas.microsoft.com/office/drawing/2014/main" val="10001"/>
                  </a:ext>
                </a:extLst>
              </a:tr>
              <a:tr h="370840">
                <a:tc>
                  <a:txBody>
                    <a:bodyPr/>
                    <a:lstStyle/>
                    <a:p>
                      <a:r>
                        <a:rPr lang="es-ES" sz="1600" dirty="0" err="1"/>
                        <a:t>Phonological</a:t>
                      </a:r>
                      <a:r>
                        <a:rPr lang="es-ES" sz="1600" dirty="0"/>
                        <a:t> </a:t>
                      </a:r>
                      <a:r>
                        <a:rPr lang="es-ES" sz="1600" dirty="0" err="1"/>
                        <a:t>context</a:t>
                      </a:r>
                      <a:endParaRPr lang="en-US" sz="1600"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600" dirty="0"/>
                        <a:t>after vowels, velars, and bilabials</a:t>
                      </a:r>
                    </a:p>
                  </a:txBody>
                  <a:tcPr/>
                </a:tc>
                <a:extLst>
                  <a:ext uri="{0D108BD9-81ED-4DB2-BD59-A6C34878D82A}">
                    <a16:rowId xmlns:a16="http://schemas.microsoft.com/office/drawing/2014/main" val="10002"/>
                  </a:ext>
                </a:extLst>
              </a:tr>
              <a:tr h="370840">
                <a:tc>
                  <a:txBody>
                    <a:bodyPr/>
                    <a:lstStyle/>
                    <a:p>
                      <a:r>
                        <a:rPr lang="es-ES" sz="1600" dirty="0"/>
                        <a:t>Position</a:t>
                      </a:r>
                      <a:endParaRPr lang="en-US" sz="1600"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600" dirty="0"/>
                        <a:t>syllable-initial position within a word</a:t>
                      </a:r>
                    </a:p>
                  </a:txBody>
                  <a:tcPr/>
                </a:tc>
                <a:extLst>
                  <a:ext uri="{0D108BD9-81ED-4DB2-BD59-A6C34878D82A}">
                    <a16:rowId xmlns:a16="http://schemas.microsoft.com/office/drawing/2014/main" val="10003"/>
                  </a:ext>
                </a:extLst>
              </a:tr>
              <a:tr h="370840">
                <a:tc>
                  <a:txBody>
                    <a:bodyPr/>
                    <a:lstStyle/>
                    <a:p>
                      <a:r>
                        <a:rPr lang="es-ES" sz="1600" dirty="0" err="1"/>
                        <a:t>Type</a:t>
                      </a:r>
                      <a:r>
                        <a:rPr lang="es-ES" sz="1600" dirty="0"/>
                        <a:t> of </a:t>
                      </a:r>
                      <a:r>
                        <a:rPr lang="es-ES" sz="1600" dirty="0" err="1"/>
                        <a:t>discourse</a:t>
                      </a:r>
                      <a:endParaRPr lang="en-US" sz="1600"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600" dirty="0"/>
                        <a:t>reading individual words and in interviews</a:t>
                      </a:r>
                    </a:p>
                  </a:txBody>
                  <a:tcPr/>
                </a:tc>
                <a:extLst>
                  <a:ext uri="{0D108BD9-81ED-4DB2-BD59-A6C34878D82A}">
                    <a16:rowId xmlns:a16="http://schemas.microsoft.com/office/drawing/2014/main" val="10004"/>
                  </a:ext>
                </a:extLst>
              </a:tr>
              <a:tr h="370840">
                <a:tc>
                  <a:txBody>
                    <a:bodyPr/>
                    <a:lstStyle/>
                    <a:p>
                      <a:r>
                        <a:rPr lang="es-ES" sz="1600" dirty="0" err="1"/>
                        <a:t>Recording</a:t>
                      </a:r>
                      <a:r>
                        <a:rPr lang="es-ES" sz="1600" dirty="0"/>
                        <a:t> time</a:t>
                      </a:r>
                      <a:endParaRPr lang="en-US" sz="1600"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600" dirty="0"/>
                        <a:t>later recording time</a:t>
                      </a:r>
                    </a:p>
                  </a:txBody>
                  <a:tcPr/>
                </a:tc>
                <a:extLst>
                  <a:ext uri="{0D108BD9-81ED-4DB2-BD59-A6C34878D82A}">
                    <a16:rowId xmlns:a16="http://schemas.microsoft.com/office/drawing/2014/main" val="10005"/>
                  </a:ext>
                </a:extLst>
              </a:tr>
              <a:tr h="370840">
                <a:tc>
                  <a:txBody>
                    <a:bodyPr/>
                    <a:lstStyle/>
                    <a:p>
                      <a:r>
                        <a:rPr lang="es-ES" sz="1600" dirty="0" err="1"/>
                        <a:t>Focus</a:t>
                      </a:r>
                      <a:r>
                        <a:rPr lang="es-ES" sz="1600" baseline="0" dirty="0"/>
                        <a:t> of </a:t>
                      </a:r>
                      <a:r>
                        <a:rPr lang="es-ES" sz="1600" baseline="0" dirty="0" err="1"/>
                        <a:t>exercise</a:t>
                      </a:r>
                      <a:endParaRPr lang="en-US" sz="1600" dirty="0"/>
                    </a:p>
                  </a:txBody>
                  <a:tcPr/>
                </a:tc>
                <a:tc>
                  <a:txBody>
                    <a:bodyPr/>
                    <a:lstStyle/>
                    <a:p>
                      <a:r>
                        <a:rPr lang="en-US" sz="1600" dirty="0" err="1"/>
                        <a:t>rhotics</a:t>
                      </a:r>
                      <a:r>
                        <a:rPr lang="en-US" sz="1600" dirty="0"/>
                        <a:t> were the focus</a:t>
                      </a:r>
                    </a:p>
                  </a:txBody>
                  <a:tcPr/>
                </a:tc>
                <a:extLst>
                  <a:ext uri="{0D108BD9-81ED-4DB2-BD59-A6C34878D82A}">
                    <a16:rowId xmlns:a16="http://schemas.microsoft.com/office/drawing/2014/main" val="10006"/>
                  </a:ext>
                </a:extLst>
              </a:tr>
              <a:tr h="370840">
                <a:tc>
                  <a:txBody>
                    <a:bodyPr/>
                    <a:lstStyle/>
                    <a:p>
                      <a:r>
                        <a:rPr lang="es-ES" sz="1600" dirty="0" err="1"/>
                        <a:t>Level</a:t>
                      </a:r>
                      <a:r>
                        <a:rPr lang="es-ES" sz="1600" dirty="0"/>
                        <a:t> of </a:t>
                      </a:r>
                      <a:r>
                        <a:rPr lang="es-ES" sz="1600" dirty="0" err="1"/>
                        <a:t>classes</a:t>
                      </a:r>
                      <a:r>
                        <a:rPr lang="es-ES" sz="1600" dirty="0"/>
                        <a:t> </a:t>
                      </a:r>
                      <a:r>
                        <a:rPr lang="es-ES" sz="1600" dirty="0" err="1"/>
                        <a:t>taken</a:t>
                      </a:r>
                      <a:r>
                        <a:rPr lang="es-ES" sz="1600" dirty="0"/>
                        <a:t> </a:t>
                      </a:r>
                      <a:r>
                        <a:rPr lang="es-ES" sz="1600" dirty="0" err="1"/>
                        <a:t>abroad</a:t>
                      </a:r>
                      <a:endParaRPr lang="en-US" sz="1600"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600" dirty="0"/>
                        <a:t>advanced classes</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01844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Trill</a:t>
            </a:r>
            <a:r>
              <a:rPr lang="es-ES" dirty="0"/>
              <a:t> </a:t>
            </a:r>
            <a:r>
              <a:rPr lang="es-ES" dirty="0" err="1"/>
              <a:t>production</a:t>
            </a:r>
            <a:r>
              <a:rPr lang="es-ES" dirty="0"/>
              <a:t> </a:t>
            </a:r>
            <a:r>
              <a:rPr lang="es-ES" dirty="0" err="1"/>
              <a:t>by</a:t>
            </a:r>
            <a:r>
              <a:rPr lang="es-ES" dirty="0"/>
              <a:t> L2 </a:t>
            </a:r>
            <a:r>
              <a:rPr lang="es-ES" dirty="0" err="1"/>
              <a:t>learners</a:t>
            </a:r>
            <a:endParaRPr lang="en-US" dirty="0"/>
          </a:p>
        </p:txBody>
      </p:sp>
      <p:sp>
        <p:nvSpPr>
          <p:cNvPr id="3" name="Content Placeholder 2"/>
          <p:cNvSpPr>
            <a:spLocks noGrp="1"/>
          </p:cNvSpPr>
          <p:nvPr>
            <p:ph idx="1"/>
          </p:nvPr>
        </p:nvSpPr>
        <p:spPr/>
        <p:txBody>
          <a:bodyPr/>
          <a:lstStyle/>
          <a:p>
            <a:r>
              <a:rPr lang="es-ES" dirty="0" err="1"/>
              <a:t>Summary</a:t>
            </a:r>
            <a:r>
              <a:rPr lang="es-ES" dirty="0"/>
              <a:t>:</a:t>
            </a:r>
          </a:p>
          <a:p>
            <a:pPr lvl="1"/>
            <a:r>
              <a:rPr lang="es-ES" dirty="0" err="1"/>
              <a:t>Trill</a:t>
            </a:r>
            <a:r>
              <a:rPr lang="es-ES" dirty="0"/>
              <a:t> </a:t>
            </a:r>
            <a:r>
              <a:rPr lang="es-ES" dirty="0" err="1"/>
              <a:t>is</a:t>
            </a:r>
            <a:r>
              <a:rPr lang="es-ES" dirty="0"/>
              <a:t> </a:t>
            </a:r>
            <a:r>
              <a:rPr lang="es-ES" dirty="0" err="1"/>
              <a:t>not</a:t>
            </a:r>
            <a:r>
              <a:rPr lang="es-ES" dirty="0"/>
              <a:t> </a:t>
            </a:r>
            <a:r>
              <a:rPr lang="es-ES" dirty="0" err="1"/>
              <a:t>the</a:t>
            </a:r>
            <a:r>
              <a:rPr lang="es-ES" dirty="0"/>
              <a:t> </a:t>
            </a:r>
            <a:r>
              <a:rPr lang="es-ES" dirty="0" err="1"/>
              <a:t>most</a:t>
            </a:r>
            <a:r>
              <a:rPr lang="es-ES" dirty="0"/>
              <a:t> </a:t>
            </a:r>
            <a:r>
              <a:rPr lang="es-ES" dirty="0" err="1"/>
              <a:t>common</a:t>
            </a:r>
            <a:r>
              <a:rPr lang="es-ES" dirty="0"/>
              <a:t> </a:t>
            </a:r>
            <a:r>
              <a:rPr lang="es-ES" dirty="0" err="1"/>
              <a:t>variant</a:t>
            </a:r>
            <a:r>
              <a:rPr lang="es-ES" dirty="0"/>
              <a:t> </a:t>
            </a:r>
            <a:r>
              <a:rPr lang="es-ES" dirty="0" err="1"/>
              <a:t>produced</a:t>
            </a:r>
            <a:r>
              <a:rPr lang="es-ES" dirty="0"/>
              <a:t> </a:t>
            </a:r>
            <a:r>
              <a:rPr lang="es-ES" dirty="0" err="1"/>
              <a:t>by</a:t>
            </a:r>
            <a:r>
              <a:rPr lang="es-ES" dirty="0"/>
              <a:t> L2 </a:t>
            </a:r>
            <a:r>
              <a:rPr lang="es-ES" dirty="0" err="1"/>
              <a:t>learners</a:t>
            </a:r>
            <a:r>
              <a:rPr lang="es-ES" dirty="0"/>
              <a:t> </a:t>
            </a:r>
            <a:r>
              <a:rPr lang="es-ES" dirty="0" err="1"/>
              <a:t>until</a:t>
            </a:r>
            <a:r>
              <a:rPr lang="es-ES" dirty="0"/>
              <a:t> </a:t>
            </a:r>
            <a:r>
              <a:rPr lang="es-ES" dirty="0" err="1"/>
              <a:t>advanced</a:t>
            </a:r>
            <a:r>
              <a:rPr lang="es-ES" dirty="0"/>
              <a:t> </a:t>
            </a:r>
            <a:r>
              <a:rPr lang="es-ES" dirty="0" err="1"/>
              <a:t>levels</a:t>
            </a:r>
            <a:r>
              <a:rPr lang="es-ES" dirty="0"/>
              <a:t> of </a:t>
            </a:r>
            <a:r>
              <a:rPr lang="es-ES" dirty="0" err="1"/>
              <a:t>proficiency</a:t>
            </a:r>
            <a:endParaRPr lang="es-ES" dirty="0"/>
          </a:p>
          <a:p>
            <a:pPr lvl="1"/>
            <a:r>
              <a:rPr lang="es-ES" dirty="0" err="1"/>
              <a:t>Learners</a:t>
            </a:r>
            <a:r>
              <a:rPr lang="es-ES" dirty="0"/>
              <a:t> </a:t>
            </a:r>
            <a:r>
              <a:rPr lang="es-ES" dirty="0" err="1"/>
              <a:t>often</a:t>
            </a:r>
            <a:r>
              <a:rPr lang="es-ES" dirty="0"/>
              <a:t> produce </a:t>
            </a:r>
            <a:r>
              <a:rPr lang="es-ES" dirty="0" err="1"/>
              <a:t>other</a:t>
            </a:r>
            <a:r>
              <a:rPr lang="es-ES" dirty="0"/>
              <a:t> </a:t>
            </a:r>
            <a:r>
              <a:rPr lang="es-ES" dirty="0" err="1"/>
              <a:t>variants</a:t>
            </a:r>
            <a:r>
              <a:rPr lang="es-ES" dirty="0"/>
              <a:t>, </a:t>
            </a:r>
            <a:r>
              <a:rPr lang="es-ES" dirty="0" err="1"/>
              <a:t>both</a:t>
            </a:r>
            <a:r>
              <a:rPr lang="es-ES" dirty="0"/>
              <a:t> non-</a:t>
            </a:r>
            <a:r>
              <a:rPr lang="es-ES" dirty="0" err="1"/>
              <a:t>native</a:t>
            </a:r>
            <a:r>
              <a:rPr lang="es-ES" dirty="0"/>
              <a:t> and </a:t>
            </a:r>
            <a:r>
              <a:rPr lang="es-ES" dirty="0" err="1"/>
              <a:t>native-like</a:t>
            </a:r>
            <a:endParaRPr lang="es-ES" dirty="0"/>
          </a:p>
          <a:p>
            <a:pPr lvl="1"/>
            <a:r>
              <a:rPr lang="es-ES" dirty="0" err="1"/>
              <a:t>Still</a:t>
            </a:r>
            <a:r>
              <a:rPr lang="es-ES" dirty="0"/>
              <a:t> </a:t>
            </a:r>
            <a:r>
              <a:rPr lang="es-ES" dirty="0" err="1"/>
              <a:t>unknown</a:t>
            </a:r>
            <a:r>
              <a:rPr lang="es-ES" dirty="0"/>
              <a:t> </a:t>
            </a:r>
            <a:r>
              <a:rPr lang="es-ES" dirty="0" err="1"/>
              <a:t>what</a:t>
            </a:r>
            <a:r>
              <a:rPr lang="es-ES" dirty="0"/>
              <a:t> </a:t>
            </a:r>
            <a:r>
              <a:rPr lang="es-ES" dirty="0" err="1"/>
              <a:t>conditions</a:t>
            </a:r>
            <a:r>
              <a:rPr lang="es-ES" dirty="0"/>
              <a:t> </a:t>
            </a:r>
            <a:r>
              <a:rPr lang="es-ES" dirty="0" err="1"/>
              <a:t>trill</a:t>
            </a:r>
            <a:r>
              <a:rPr lang="es-ES" dirty="0"/>
              <a:t> </a:t>
            </a:r>
            <a:r>
              <a:rPr lang="es-ES" dirty="0" err="1"/>
              <a:t>variation</a:t>
            </a:r>
            <a:r>
              <a:rPr lang="es-ES" dirty="0"/>
              <a:t> </a:t>
            </a:r>
            <a:r>
              <a:rPr lang="es-ES" dirty="0" err="1"/>
              <a:t>within</a:t>
            </a:r>
            <a:r>
              <a:rPr lang="es-ES" dirty="0"/>
              <a:t> </a:t>
            </a:r>
            <a:r>
              <a:rPr lang="es-ES" dirty="0" err="1"/>
              <a:t>the</a:t>
            </a:r>
            <a:r>
              <a:rPr lang="es-ES" dirty="0"/>
              <a:t> </a:t>
            </a:r>
            <a:r>
              <a:rPr lang="es-ES" dirty="0" err="1"/>
              <a:t>trill</a:t>
            </a:r>
            <a:r>
              <a:rPr lang="es-ES" dirty="0"/>
              <a:t> </a:t>
            </a:r>
            <a:r>
              <a:rPr lang="es-ES" dirty="0" err="1"/>
              <a:t>context</a:t>
            </a:r>
            <a:r>
              <a:rPr lang="es-ES" dirty="0"/>
              <a:t> in </a:t>
            </a:r>
            <a:r>
              <a:rPr lang="es-ES" dirty="0" err="1"/>
              <a:t>the</a:t>
            </a:r>
            <a:r>
              <a:rPr lang="es-ES" dirty="0"/>
              <a:t> </a:t>
            </a:r>
            <a:r>
              <a:rPr lang="es-ES" dirty="0" err="1"/>
              <a:t>speech</a:t>
            </a:r>
            <a:r>
              <a:rPr lang="es-ES" dirty="0"/>
              <a:t> of L2 </a:t>
            </a:r>
            <a:r>
              <a:rPr lang="es-ES" dirty="0" err="1"/>
              <a:t>learners</a:t>
            </a:r>
            <a:endParaRPr lang="es-ES" dirty="0"/>
          </a:p>
          <a:p>
            <a:pPr lvl="1"/>
            <a:r>
              <a:rPr lang="es-ES" dirty="0"/>
              <a:t>No </a:t>
            </a:r>
            <a:r>
              <a:rPr lang="es-ES" dirty="0" err="1"/>
              <a:t>direct</a:t>
            </a:r>
            <a:r>
              <a:rPr lang="es-ES" dirty="0"/>
              <a:t> </a:t>
            </a:r>
            <a:r>
              <a:rPr lang="es-ES" dirty="0" err="1"/>
              <a:t>comparison</a:t>
            </a:r>
            <a:r>
              <a:rPr lang="es-ES" dirty="0"/>
              <a:t> </a:t>
            </a:r>
            <a:r>
              <a:rPr lang="es-ES" dirty="0" err="1"/>
              <a:t>between</a:t>
            </a:r>
            <a:r>
              <a:rPr lang="es-ES" dirty="0"/>
              <a:t> </a:t>
            </a:r>
            <a:r>
              <a:rPr lang="es-ES" dirty="0" err="1"/>
              <a:t>learner</a:t>
            </a:r>
            <a:r>
              <a:rPr lang="es-ES" dirty="0"/>
              <a:t> </a:t>
            </a:r>
            <a:r>
              <a:rPr lang="es-ES" dirty="0" err="1"/>
              <a:t>variation</a:t>
            </a:r>
            <a:r>
              <a:rPr lang="es-ES" dirty="0"/>
              <a:t> and </a:t>
            </a:r>
            <a:r>
              <a:rPr lang="es-ES" dirty="0" err="1"/>
              <a:t>native</a:t>
            </a:r>
            <a:r>
              <a:rPr lang="es-ES" dirty="0"/>
              <a:t> speaker </a:t>
            </a:r>
            <a:r>
              <a:rPr lang="es-ES" dirty="0" err="1"/>
              <a:t>variation</a:t>
            </a:r>
            <a:r>
              <a:rPr lang="es-ES" dirty="0"/>
              <a:t> in </a:t>
            </a:r>
            <a:r>
              <a:rPr lang="es-ES" dirty="0" err="1"/>
              <a:t>terms</a:t>
            </a:r>
            <a:r>
              <a:rPr lang="es-ES" dirty="0"/>
              <a:t> of </a:t>
            </a:r>
            <a:r>
              <a:rPr lang="es-ES" dirty="0" err="1"/>
              <a:t>the</a:t>
            </a:r>
            <a:r>
              <a:rPr lang="es-ES" dirty="0"/>
              <a:t> </a:t>
            </a:r>
            <a:r>
              <a:rPr lang="es-ES" dirty="0" err="1"/>
              <a:t>trill</a:t>
            </a:r>
            <a:r>
              <a:rPr lang="es-ES" dirty="0"/>
              <a:t> </a:t>
            </a:r>
            <a:r>
              <a:rPr lang="es-ES" dirty="0" err="1"/>
              <a:t>production</a:t>
            </a:r>
            <a:endParaRPr lang="es-ES" dirty="0"/>
          </a:p>
          <a:p>
            <a:endParaRPr lang="en-US" dirty="0"/>
          </a:p>
        </p:txBody>
      </p:sp>
      <p:sp>
        <p:nvSpPr>
          <p:cNvPr id="4" name="Slide Number Placeholder 3"/>
          <p:cNvSpPr>
            <a:spLocks noGrp="1"/>
          </p:cNvSpPr>
          <p:nvPr>
            <p:ph type="sldNum" sz="quarter" idx="12"/>
          </p:nvPr>
        </p:nvSpPr>
        <p:spPr/>
        <p:txBody>
          <a:bodyPr/>
          <a:lstStyle/>
          <a:p>
            <a:fld id="{1A181BC5-E34D-4B44-B9B9-3CA944BC39F2}" type="slidenum">
              <a:rPr lang="en-US" smtClean="0"/>
              <a:t>13</a:t>
            </a:fld>
            <a:endParaRPr lang="en-US"/>
          </a:p>
        </p:txBody>
      </p:sp>
    </p:spTree>
    <p:extLst>
      <p:ext uri="{BB962C8B-B14F-4D97-AF65-F5344CB8AC3E}">
        <p14:creationId xmlns:p14="http://schemas.microsoft.com/office/powerpoint/2010/main" val="3205031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Current</a:t>
            </a:r>
            <a:r>
              <a:rPr lang="es-ES" dirty="0"/>
              <a:t> </a:t>
            </a:r>
            <a:r>
              <a:rPr lang="es-ES" dirty="0" err="1"/>
              <a:t>Study</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s-ES" dirty="0" err="1"/>
              <a:t>Purpose</a:t>
            </a:r>
            <a:r>
              <a:rPr lang="es-ES" dirty="0"/>
              <a:t>:</a:t>
            </a:r>
          </a:p>
          <a:p>
            <a:pPr lvl="1">
              <a:buFont typeface="Wingdings" panose="05000000000000000000" pitchFamily="2" charset="2"/>
              <a:buChar char="§"/>
            </a:pPr>
            <a:r>
              <a:rPr lang="es-ES" dirty="0" err="1"/>
              <a:t>Investigate</a:t>
            </a:r>
            <a:r>
              <a:rPr lang="es-ES" dirty="0"/>
              <a:t> </a:t>
            </a:r>
            <a:r>
              <a:rPr lang="es-ES" dirty="0" err="1"/>
              <a:t>the</a:t>
            </a:r>
            <a:r>
              <a:rPr lang="es-ES" dirty="0"/>
              <a:t> </a:t>
            </a:r>
            <a:r>
              <a:rPr lang="es-ES" dirty="0" err="1"/>
              <a:t>distribution</a:t>
            </a:r>
            <a:r>
              <a:rPr lang="es-ES" dirty="0"/>
              <a:t> of </a:t>
            </a:r>
            <a:r>
              <a:rPr lang="es-ES" dirty="0" err="1"/>
              <a:t>trill</a:t>
            </a:r>
            <a:r>
              <a:rPr lang="es-ES" dirty="0"/>
              <a:t> </a:t>
            </a:r>
            <a:r>
              <a:rPr lang="es-ES" dirty="0" err="1"/>
              <a:t>variants</a:t>
            </a:r>
            <a:r>
              <a:rPr lang="es-ES" dirty="0"/>
              <a:t> </a:t>
            </a:r>
            <a:r>
              <a:rPr lang="es-ES" dirty="0" err="1"/>
              <a:t>produced</a:t>
            </a:r>
            <a:r>
              <a:rPr lang="es-ES" dirty="0"/>
              <a:t> </a:t>
            </a:r>
            <a:r>
              <a:rPr lang="es-ES" dirty="0" err="1"/>
              <a:t>by</a:t>
            </a:r>
            <a:r>
              <a:rPr lang="es-ES" dirty="0"/>
              <a:t> L2 </a:t>
            </a:r>
            <a:r>
              <a:rPr lang="es-ES" dirty="0" err="1"/>
              <a:t>learners</a:t>
            </a:r>
            <a:r>
              <a:rPr lang="es-ES" dirty="0"/>
              <a:t> </a:t>
            </a:r>
            <a:r>
              <a:rPr lang="es-ES" dirty="0" err="1"/>
              <a:t>within</a:t>
            </a:r>
            <a:r>
              <a:rPr lang="es-ES" dirty="0"/>
              <a:t> </a:t>
            </a:r>
            <a:r>
              <a:rPr lang="es-ES" dirty="0" err="1"/>
              <a:t>solely</a:t>
            </a:r>
            <a:r>
              <a:rPr lang="es-ES" dirty="0"/>
              <a:t> </a:t>
            </a:r>
            <a:r>
              <a:rPr lang="es-ES" dirty="0" err="1"/>
              <a:t>the</a:t>
            </a:r>
            <a:r>
              <a:rPr lang="es-ES" dirty="0"/>
              <a:t> </a:t>
            </a:r>
            <a:r>
              <a:rPr lang="es-ES" dirty="0" err="1"/>
              <a:t>trill</a:t>
            </a:r>
            <a:r>
              <a:rPr lang="es-ES" dirty="0"/>
              <a:t> </a:t>
            </a:r>
            <a:r>
              <a:rPr lang="es-ES" dirty="0" err="1"/>
              <a:t>context</a:t>
            </a:r>
            <a:r>
              <a:rPr lang="es-ES" dirty="0"/>
              <a:t> and compare </a:t>
            </a:r>
            <a:r>
              <a:rPr lang="es-ES" dirty="0" err="1"/>
              <a:t>said</a:t>
            </a:r>
            <a:r>
              <a:rPr lang="es-ES" dirty="0"/>
              <a:t> </a:t>
            </a:r>
            <a:r>
              <a:rPr lang="es-ES" dirty="0" err="1"/>
              <a:t>production</a:t>
            </a:r>
            <a:r>
              <a:rPr lang="es-ES" dirty="0"/>
              <a:t> to </a:t>
            </a:r>
            <a:r>
              <a:rPr lang="es-ES" dirty="0" err="1"/>
              <a:t>that</a:t>
            </a:r>
            <a:r>
              <a:rPr lang="es-ES" dirty="0"/>
              <a:t> of </a:t>
            </a:r>
            <a:r>
              <a:rPr lang="es-ES" dirty="0" err="1"/>
              <a:t>native</a:t>
            </a:r>
            <a:r>
              <a:rPr lang="es-ES" dirty="0"/>
              <a:t> </a:t>
            </a:r>
            <a:r>
              <a:rPr lang="es-ES" dirty="0" err="1"/>
              <a:t>speakers</a:t>
            </a:r>
            <a:r>
              <a:rPr lang="es-ES" dirty="0"/>
              <a:t> </a:t>
            </a:r>
            <a:r>
              <a:rPr lang="es-ES" dirty="0" err="1"/>
              <a:t>performing</a:t>
            </a:r>
            <a:r>
              <a:rPr lang="es-ES" dirty="0"/>
              <a:t> </a:t>
            </a:r>
            <a:r>
              <a:rPr lang="es-ES" dirty="0" err="1"/>
              <a:t>the</a:t>
            </a:r>
            <a:r>
              <a:rPr lang="es-ES" dirty="0"/>
              <a:t> </a:t>
            </a:r>
            <a:r>
              <a:rPr lang="es-ES" dirty="0" err="1"/>
              <a:t>same</a:t>
            </a:r>
            <a:r>
              <a:rPr lang="es-ES" dirty="0"/>
              <a:t> </a:t>
            </a:r>
            <a:r>
              <a:rPr lang="es-ES" dirty="0" err="1"/>
              <a:t>tasks</a:t>
            </a:r>
            <a:endParaRPr lang="es-ES" dirty="0"/>
          </a:p>
          <a:p>
            <a:pPr lvl="1">
              <a:buFont typeface="Wingdings" panose="05000000000000000000" pitchFamily="2" charset="2"/>
              <a:buChar char="§"/>
            </a:pPr>
            <a:r>
              <a:rPr lang="es-ES" dirty="0" err="1"/>
              <a:t>Expand</a:t>
            </a:r>
            <a:r>
              <a:rPr lang="es-ES" dirty="0"/>
              <a:t> </a:t>
            </a:r>
            <a:r>
              <a:rPr lang="es-ES" dirty="0" err="1"/>
              <a:t>the</a:t>
            </a:r>
            <a:r>
              <a:rPr lang="es-ES" dirty="0"/>
              <a:t> variables </a:t>
            </a:r>
            <a:r>
              <a:rPr lang="es-ES" dirty="0" err="1"/>
              <a:t>analyzed</a:t>
            </a:r>
            <a:r>
              <a:rPr lang="es-ES" dirty="0"/>
              <a:t> to </a:t>
            </a:r>
            <a:r>
              <a:rPr lang="es-ES" dirty="0" err="1"/>
              <a:t>include</a:t>
            </a:r>
            <a:r>
              <a:rPr lang="es-ES" dirty="0"/>
              <a:t> </a:t>
            </a:r>
            <a:r>
              <a:rPr lang="es-ES" dirty="0" err="1"/>
              <a:t>following</a:t>
            </a:r>
            <a:r>
              <a:rPr lang="es-ES" dirty="0"/>
              <a:t> </a:t>
            </a:r>
            <a:r>
              <a:rPr lang="es-ES" dirty="0" err="1"/>
              <a:t>phonological</a:t>
            </a:r>
            <a:r>
              <a:rPr lang="es-ES" dirty="0"/>
              <a:t> </a:t>
            </a:r>
            <a:r>
              <a:rPr lang="es-ES" dirty="0" err="1"/>
              <a:t>context</a:t>
            </a:r>
            <a:r>
              <a:rPr lang="es-ES" dirty="0"/>
              <a:t>, stress, </a:t>
            </a:r>
            <a:r>
              <a:rPr lang="es-ES" dirty="0" err="1"/>
              <a:t>number</a:t>
            </a:r>
            <a:r>
              <a:rPr lang="es-ES" dirty="0"/>
              <a:t> of </a:t>
            </a:r>
            <a:r>
              <a:rPr lang="es-ES" dirty="0" err="1"/>
              <a:t>syllables</a:t>
            </a:r>
            <a:r>
              <a:rPr lang="es-ES" dirty="0"/>
              <a:t> and speaker sex, </a:t>
            </a:r>
            <a:r>
              <a:rPr lang="es-ES" dirty="0" err="1"/>
              <a:t>which</a:t>
            </a:r>
            <a:r>
              <a:rPr lang="es-ES" dirty="0"/>
              <a:t> </a:t>
            </a:r>
            <a:r>
              <a:rPr lang="es-ES" dirty="0" err="1"/>
              <a:t>have</a:t>
            </a:r>
            <a:r>
              <a:rPr lang="es-ES" dirty="0"/>
              <a:t> </a:t>
            </a:r>
            <a:r>
              <a:rPr lang="es-ES" dirty="0" err="1"/>
              <a:t>been</a:t>
            </a:r>
            <a:r>
              <a:rPr lang="es-ES" dirty="0"/>
              <a:t> </a:t>
            </a:r>
            <a:r>
              <a:rPr lang="es-ES" dirty="0" err="1"/>
              <a:t>found</a:t>
            </a:r>
            <a:r>
              <a:rPr lang="es-ES" dirty="0"/>
              <a:t> to </a:t>
            </a:r>
            <a:r>
              <a:rPr lang="es-ES" dirty="0" err="1"/>
              <a:t>condition</a:t>
            </a:r>
            <a:r>
              <a:rPr lang="es-ES" dirty="0"/>
              <a:t> </a:t>
            </a:r>
            <a:r>
              <a:rPr lang="es-ES" dirty="0" err="1"/>
              <a:t>trill</a:t>
            </a:r>
            <a:r>
              <a:rPr lang="es-ES" dirty="0"/>
              <a:t> </a:t>
            </a:r>
            <a:r>
              <a:rPr lang="es-ES" dirty="0" err="1"/>
              <a:t>variation</a:t>
            </a:r>
            <a:r>
              <a:rPr lang="es-ES" dirty="0"/>
              <a:t> in </a:t>
            </a:r>
            <a:r>
              <a:rPr lang="es-ES" dirty="0" err="1"/>
              <a:t>native</a:t>
            </a:r>
            <a:r>
              <a:rPr lang="es-ES" dirty="0"/>
              <a:t> </a:t>
            </a:r>
            <a:r>
              <a:rPr lang="es-ES" dirty="0" err="1"/>
              <a:t>speakers</a:t>
            </a:r>
            <a:endParaRPr lang="es-ES" dirty="0"/>
          </a:p>
          <a:p>
            <a:pPr lvl="1">
              <a:buFont typeface="Wingdings" panose="05000000000000000000" pitchFamily="2" charset="2"/>
              <a:buChar char="§"/>
            </a:pPr>
            <a:r>
              <a:rPr lang="es-ES" dirty="0" err="1"/>
              <a:t>Analyze</a:t>
            </a:r>
            <a:r>
              <a:rPr lang="es-ES" dirty="0"/>
              <a:t> </a:t>
            </a:r>
            <a:r>
              <a:rPr lang="es-ES" dirty="0" err="1"/>
              <a:t>what</a:t>
            </a:r>
            <a:r>
              <a:rPr lang="es-ES" dirty="0"/>
              <a:t> </a:t>
            </a:r>
            <a:r>
              <a:rPr lang="es-ES" dirty="0" err="1"/>
              <a:t>conditions</a:t>
            </a:r>
            <a:r>
              <a:rPr lang="es-ES" dirty="0"/>
              <a:t> </a:t>
            </a:r>
            <a:r>
              <a:rPr lang="es-ES" dirty="0" err="1"/>
              <a:t>the</a:t>
            </a:r>
            <a:r>
              <a:rPr lang="es-ES" dirty="0"/>
              <a:t> </a:t>
            </a:r>
            <a:r>
              <a:rPr lang="es-ES" dirty="0" err="1"/>
              <a:t>production</a:t>
            </a:r>
            <a:r>
              <a:rPr lang="es-ES" dirty="0"/>
              <a:t> of canonical </a:t>
            </a:r>
            <a:r>
              <a:rPr lang="es-ES" dirty="0" err="1"/>
              <a:t>trills</a:t>
            </a:r>
            <a:r>
              <a:rPr lang="es-ES" dirty="0"/>
              <a:t> (</a:t>
            </a:r>
            <a:r>
              <a:rPr lang="es-ES" dirty="0" err="1"/>
              <a:t>for</a:t>
            </a:r>
            <a:r>
              <a:rPr lang="es-ES" dirty="0"/>
              <a:t> </a:t>
            </a:r>
            <a:r>
              <a:rPr lang="es-ES" dirty="0" err="1"/>
              <a:t>both</a:t>
            </a:r>
            <a:r>
              <a:rPr lang="es-ES" dirty="0"/>
              <a:t> </a:t>
            </a:r>
            <a:r>
              <a:rPr lang="es-ES" dirty="0" err="1"/>
              <a:t>groups</a:t>
            </a:r>
            <a:r>
              <a:rPr lang="es-ES" dirty="0"/>
              <a:t>) and </a:t>
            </a:r>
            <a:r>
              <a:rPr lang="es-ES" dirty="0" err="1"/>
              <a:t>native-like</a:t>
            </a:r>
            <a:r>
              <a:rPr lang="es-ES" dirty="0"/>
              <a:t> </a:t>
            </a:r>
            <a:r>
              <a:rPr lang="es-ES" dirty="0" err="1"/>
              <a:t>variants</a:t>
            </a:r>
            <a:r>
              <a:rPr lang="es-ES" dirty="0"/>
              <a:t> (</a:t>
            </a:r>
            <a:r>
              <a:rPr lang="es-ES" dirty="0" err="1"/>
              <a:t>only</a:t>
            </a:r>
            <a:r>
              <a:rPr lang="es-ES" dirty="0"/>
              <a:t> </a:t>
            </a:r>
            <a:r>
              <a:rPr lang="es-ES" dirty="0" err="1"/>
              <a:t>for</a:t>
            </a:r>
            <a:r>
              <a:rPr lang="es-ES" dirty="0"/>
              <a:t> </a:t>
            </a:r>
            <a:r>
              <a:rPr lang="es-ES" dirty="0" err="1"/>
              <a:t>the</a:t>
            </a:r>
            <a:r>
              <a:rPr lang="es-ES" dirty="0"/>
              <a:t> L2 </a:t>
            </a:r>
            <a:r>
              <a:rPr lang="es-ES" dirty="0" err="1"/>
              <a:t>learners</a:t>
            </a:r>
            <a:r>
              <a:rPr lang="es-ES" dirty="0"/>
              <a:t>)</a:t>
            </a:r>
          </a:p>
          <a:p>
            <a:pPr>
              <a:buFont typeface="Wingdings" panose="05000000000000000000" pitchFamily="2" charset="2"/>
              <a:buChar char="§"/>
            </a:pPr>
            <a:r>
              <a:rPr lang="es-ES" dirty="0" err="1"/>
              <a:t>Research</a:t>
            </a:r>
            <a:r>
              <a:rPr lang="es-ES" dirty="0"/>
              <a:t> </a:t>
            </a:r>
            <a:r>
              <a:rPr lang="es-ES" dirty="0" err="1"/>
              <a:t>Questions</a:t>
            </a:r>
            <a:r>
              <a:rPr lang="es-ES" dirty="0"/>
              <a:t>:</a:t>
            </a:r>
          </a:p>
          <a:p>
            <a:pPr lvl="1">
              <a:buFont typeface="Wingdings" panose="05000000000000000000" pitchFamily="2" charset="2"/>
              <a:buChar char="§"/>
            </a:pPr>
            <a:r>
              <a:rPr lang="es-ES" dirty="0" err="1"/>
              <a:t>What</a:t>
            </a:r>
            <a:r>
              <a:rPr lang="es-ES" dirty="0"/>
              <a:t> </a:t>
            </a:r>
            <a:r>
              <a:rPr lang="es-ES" dirty="0" err="1"/>
              <a:t>linguistic</a:t>
            </a:r>
            <a:r>
              <a:rPr lang="es-ES" dirty="0"/>
              <a:t> and </a:t>
            </a:r>
            <a:r>
              <a:rPr lang="es-ES" dirty="0" err="1"/>
              <a:t>extralinguistic</a:t>
            </a:r>
            <a:r>
              <a:rPr lang="es-ES" dirty="0"/>
              <a:t> variables </a:t>
            </a:r>
            <a:r>
              <a:rPr lang="es-ES" dirty="0" err="1"/>
              <a:t>condition</a:t>
            </a:r>
            <a:r>
              <a:rPr lang="es-ES" dirty="0"/>
              <a:t> </a:t>
            </a:r>
            <a:r>
              <a:rPr lang="es-ES" dirty="0" err="1"/>
              <a:t>the</a:t>
            </a:r>
            <a:r>
              <a:rPr lang="es-ES" dirty="0"/>
              <a:t> use of </a:t>
            </a:r>
            <a:r>
              <a:rPr lang="es-ES" dirty="0" err="1"/>
              <a:t>the</a:t>
            </a:r>
            <a:r>
              <a:rPr lang="es-ES" dirty="0"/>
              <a:t> </a:t>
            </a:r>
            <a:r>
              <a:rPr lang="es-ES" dirty="0" err="1"/>
              <a:t>trilled</a:t>
            </a:r>
            <a:r>
              <a:rPr lang="es-ES" dirty="0"/>
              <a:t> </a:t>
            </a:r>
            <a:r>
              <a:rPr lang="es-ES" dirty="0" err="1"/>
              <a:t>variant</a:t>
            </a:r>
            <a:r>
              <a:rPr lang="es-ES" dirty="0"/>
              <a:t> in </a:t>
            </a:r>
            <a:r>
              <a:rPr lang="es-ES" dirty="0" err="1"/>
              <a:t>the</a:t>
            </a:r>
            <a:r>
              <a:rPr lang="es-ES" dirty="0"/>
              <a:t> </a:t>
            </a:r>
            <a:r>
              <a:rPr lang="es-ES" dirty="0" err="1"/>
              <a:t>speech</a:t>
            </a:r>
            <a:r>
              <a:rPr lang="es-ES" dirty="0"/>
              <a:t> of </a:t>
            </a:r>
            <a:r>
              <a:rPr lang="es-ES" dirty="0" err="1"/>
              <a:t>native</a:t>
            </a:r>
            <a:r>
              <a:rPr lang="es-ES" dirty="0"/>
              <a:t> </a:t>
            </a:r>
            <a:r>
              <a:rPr lang="es-ES" dirty="0" err="1"/>
              <a:t>speakers</a:t>
            </a:r>
            <a:r>
              <a:rPr lang="es-ES" dirty="0"/>
              <a:t> and L2 </a:t>
            </a:r>
            <a:r>
              <a:rPr lang="es-ES" dirty="0" err="1"/>
              <a:t>learners</a:t>
            </a:r>
            <a:r>
              <a:rPr lang="es-ES" dirty="0"/>
              <a:t>?</a:t>
            </a:r>
          </a:p>
          <a:p>
            <a:pPr lvl="1">
              <a:buFont typeface="Wingdings" panose="05000000000000000000" pitchFamily="2" charset="2"/>
              <a:buChar char="§"/>
            </a:pPr>
            <a:r>
              <a:rPr lang="es-ES" dirty="0" err="1"/>
              <a:t>What</a:t>
            </a:r>
            <a:r>
              <a:rPr lang="es-ES" dirty="0"/>
              <a:t> </a:t>
            </a:r>
            <a:r>
              <a:rPr lang="es-ES" dirty="0" err="1"/>
              <a:t>linguistic</a:t>
            </a:r>
            <a:r>
              <a:rPr lang="es-ES" dirty="0"/>
              <a:t> and extralinguistic variables </a:t>
            </a:r>
            <a:r>
              <a:rPr lang="es-ES" dirty="0" err="1"/>
              <a:t>condition</a:t>
            </a:r>
            <a:r>
              <a:rPr lang="es-ES" dirty="0"/>
              <a:t> </a:t>
            </a:r>
            <a:r>
              <a:rPr lang="es-ES" dirty="0" err="1"/>
              <a:t>the</a:t>
            </a:r>
            <a:r>
              <a:rPr lang="es-ES" dirty="0"/>
              <a:t> use of </a:t>
            </a:r>
            <a:r>
              <a:rPr lang="es-ES" dirty="0" err="1"/>
              <a:t>native-like</a:t>
            </a:r>
            <a:r>
              <a:rPr lang="es-ES" dirty="0"/>
              <a:t> </a:t>
            </a:r>
            <a:r>
              <a:rPr lang="es-ES" dirty="0" err="1"/>
              <a:t>variants</a:t>
            </a:r>
            <a:r>
              <a:rPr lang="es-ES" dirty="0"/>
              <a:t> in </a:t>
            </a:r>
            <a:r>
              <a:rPr lang="es-ES" dirty="0" err="1"/>
              <a:t>the</a:t>
            </a:r>
            <a:r>
              <a:rPr lang="es-ES" dirty="0"/>
              <a:t> </a:t>
            </a:r>
            <a:r>
              <a:rPr lang="es-ES" dirty="0" err="1"/>
              <a:t>speech</a:t>
            </a:r>
            <a:r>
              <a:rPr lang="es-ES" dirty="0"/>
              <a:t> of L2 </a:t>
            </a:r>
            <a:r>
              <a:rPr lang="es-ES" dirty="0" err="1"/>
              <a:t>learners</a:t>
            </a:r>
            <a:r>
              <a:rPr lang="es-ES" dirty="0"/>
              <a:t>?</a:t>
            </a:r>
            <a:endParaRPr lang="en-US" dirty="0"/>
          </a:p>
        </p:txBody>
      </p:sp>
      <p:sp>
        <p:nvSpPr>
          <p:cNvPr id="4" name="Slide Number Placeholder 3"/>
          <p:cNvSpPr>
            <a:spLocks noGrp="1"/>
          </p:cNvSpPr>
          <p:nvPr>
            <p:ph type="sldNum" sz="quarter" idx="12"/>
          </p:nvPr>
        </p:nvSpPr>
        <p:spPr/>
        <p:txBody>
          <a:bodyPr/>
          <a:lstStyle/>
          <a:p>
            <a:fld id="{1A181BC5-E34D-4B44-B9B9-3CA944BC39F2}" type="slidenum">
              <a:rPr lang="en-US" smtClean="0"/>
              <a:t>14</a:t>
            </a:fld>
            <a:endParaRPr lang="en-US"/>
          </a:p>
        </p:txBody>
      </p:sp>
    </p:spTree>
    <p:extLst>
      <p:ext uri="{BB962C8B-B14F-4D97-AF65-F5344CB8AC3E}">
        <p14:creationId xmlns:p14="http://schemas.microsoft.com/office/powerpoint/2010/main" val="8358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Corpus</a:t>
            </a:r>
            <a:endParaRPr lang="en-US" dirty="0"/>
          </a:p>
        </p:txBody>
      </p:sp>
      <p:sp>
        <p:nvSpPr>
          <p:cNvPr id="3" name="Content Placeholder 2"/>
          <p:cNvSpPr>
            <a:spLocks noGrp="1"/>
          </p:cNvSpPr>
          <p:nvPr>
            <p:ph idx="1"/>
          </p:nvPr>
        </p:nvSpPr>
        <p:spPr>
          <a:xfrm>
            <a:off x="822959" y="1845734"/>
            <a:ext cx="7543801" cy="4402666"/>
          </a:xfrm>
        </p:spPr>
        <p:txBody>
          <a:bodyPr>
            <a:normAutofit fontScale="85000" lnSpcReduction="20000"/>
          </a:bodyPr>
          <a:lstStyle/>
          <a:p>
            <a:pPr marL="0" indent="0">
              <a:buNone/>
            </a:pPr>
            <a:r>
              <a:rPr lang="es-ES" sz="2300" dirty="0" err="1"/>
              <a:t>Spanish</a:t>
            </a:r>
            <a:r>
              <a:rPr lang="es-ES" sz="2300" dirty="0"/>
              <a:t> </a:t>
            </a:r>
            <a:r>
              <a:rPr lang="es-ES" sz="2300" dirty="0" err="1"/>
              <a:t>Learner</a:t>
            </a:r>
            <a:r>
              <a:rPr lang="es-ES" sz="2300" dirty="0"/>
              <a:t> </a:t>
            </a:r>
            <a:r>
              <a:rPr lang="es-ES" sz="2300" dirty="0" err="1"/>
              <a:t>Language</a:t>
            </a:r>
            <a:r>
              <a:rPr lang="es-ES" sz="2300" dirty="0"/>
              <a:t> Oral </a:t>
            </a:r>
            <a:r>
              <a:rPr lang="es-ES" sz="2300" dirty="0" err="1"/>
              <a:t>Corpora</a:t>
            </a:r>
            <a:r>
              <a:rPr lang="es-ES" sz="2300" dirty="0"/>
              <a:t> (SPLLOC) (Mitchell, </a:t>
            </a:r>
            <a:r>
              <a:rPr lang="es-ES" sz="2300" dirty="0" err="1"/>
              <a:t>Dominguez</a:t>
            </a:r>
            <a:r>
              <a:rPr lang="es-ES" sz="2300" dirty="0"/>
              <a:t>, </a:t>
            </a:r>
            <a:r>
              <a:rPr lang="es-ES" sz="2300" dirty="0" err="1"/>
              <a:t>Arche</a:t>
            </a:r>
            <a:r>
              <a:rPr lang="es-ES" sz="2300" dirty="0"/>
              <a:t>, </a:t>
            </a:r>
            <a:r>
              <a:rPr lang="es-ES" sz="2300" dirty="0" err="1"/>
              <a:t>Myles</a:t>
            </a:r>
            <a:r>
              <a:rPr lang="es-ES" sz="2300" dirty="0"/>
              <a:t>, &amp; </a:t>
            </a:r>
            <a:r>
              <a:rPr lang="es-ES" sz="2300" dirty="0" err="1"/>
              <a:t>Marsden</a:t>
            </a:r>
            <a:r>
              <a:rPr lang="es-ES" sz="2300" dirty="0"/>
              <a:t>, 2008)</a:t>
            </a:r>
          </a:p>
          <a:p>
            <a:pPr>
              <a:buFont typeface="Wingdings" panose="05000000000000000000" pitchFamily="2" charset="2"/>
              <a:buChar char="§"/>
            </a:pPr>
            <a:r>
              <a:rPr lang="es-ES" dirty="0" err="1"/>
              <a:t>Contain</a:t>
            </a:r>
            <a:r>
              <a:rPr lang="es-ES" dirty="0"/>
              <a:t> oral </a:t>
            </a:r>
            <a:r>
              <a:rPr lang="es-ES" dirty="0" err="1"/>
              <a:t>productions</a:t>
            </a:r>
            <a:r>
              <a:rPr lang="es-ES" dirty="0"/>
              <a:t> </a:t>
            </a:r>
            <a:r>
              <a:rPr lang="es-ES" dirty="0" err="1"/>
              <a:t>from</a:t>
            </a:r>
            <a:r>
              <a:rPr lang="es-ES" dirty="0"/>
              <a:t> L1 British English L2 </a:t>
            </a:r>
            <a:r>
              <a:rPr lang="es-ES" dirty="0" err="1"/>
              <a:t>Spanish</a:t>
            </a:r>
            <a:r>
              <a:rPr lang="es-ES" dirty="0"/>
              <a:t> </a:t>
            </a:r>
            <a:r>
              <a:rPr lang="es-ES" dirty="0" err="1"/>
              <a:t>speakers</a:t>
            </a:r>
            <a:r>
              <a:rPr lang="es-ES" dirty="0"/>
              <a:t> and </a:t>
            </a:r>
            <a:r>
              <a:rPr lang="es-ES" dirty="0" err="1"/>
              <a:t>native</a:t>
            </a:r>
            <a:r>
              <a:rPr lang="es-ES" dirty="0"/>
              <a:t> </a:t>
            </a:r>
            <a:r>
              <a:rPr lang="es-ES" dirty="0" err="1"/>
              <a:t>Spanish</a:t>
            </a:r>
            <a:r>
              <a:rPr lang="es-ES" dirty="0"/>
              <a:t> </a:t>
            </a:r>
            <a:r>
              <a:rPr lang="es-ES" dirty="0" err="1"/>
              <a:t>speakers</a:t>
            </a:r>
            <a:endParaRPr lang="es-ES" dirty="0"/>
          </a:p>
          <a:p>
            <a:pPr>
              <a:buFont typeface="Wingdings" panose="05000000000000000000" pitchFamily="2" charset="2"/>
              <a:buChar char="§"/>
            </a:pPr>
            <a:r>
              <a:rPr lang="es-ES" dirty="0"/>
              <a:t>L2 </a:t>
            </a:r>
            <a:r>
              <a:rPr lang="es-ES" dirty="0" err="1"/>
              <a:t>learners</a:t>
            </a:r>
            <a:endParaRPr lang="es-ES" dirty="0"/>
          </a:p>
          <a:p>
            <a:pPr lvl="1">
              <a:buFont typeface="Wingdings" panose="05000000000000000000" pitchFamily="2" charset="2"/>
              <a:buChar char="§"/>
            </a:pPr>
            <a:r>
              <a:rPr lang="es-ES" sz="2100" dirty="0" err="1"/>
              <a:t>advanced</a:t>
            </a:r>
            <a:r>
              <a:rPr lang="es-ES" sz="2100" dirty="0"/>
              <a:t> </a:t>
            </a:r>
            <a:r>
              <a:rPr lang="es-ES" sz="2100" dirty="0" err="1"/>
              <a:t>speakers</a:t>
            </a:r>
            <a:r>
              <a:rPr lang="es-ES" sz="2100" dirty="0"/>
              <a:t> </a:t>
            </a:r>
            <a:r>
              <a:rPr lang="es-ES" sz="2100" dirty="0" err="1"/>
              <a:t>with</a:t>
            </a:r>
            <a:r>
              <a:rPr lang="es-ES" sz="2100" dirty="0"/>
              <a:t> a </a:t>
            </a:r>
            <a:r>
              <a:rPr lang="es-ES" sz="2100" dirty="0" err="1"/>
              <a:t>year</a:t>
            </a:r>
            <a:r>
              <a:rPr lang="es-ES" sz="2100" dirty="0"/>
              <a:t> </a:t>
            </a:r>
            <a:r>
              <a:rPr lang="es-ES" sz="2100" dirty="0" err="1"/>
              <a:t>abroad</a:t>
            </a:r>
            <a:endParaRPr lang="es-ES" sz="2100" dirty="0"/>
          </a:p>
          <a:p>
            <a:pPr lvl="1">
              <a:buFont typeface="Wingdings" panose="05000000000000000000" pitchFamily="2" charset="2"/>
              <a:buChar char="§"/>
            </a:pPr>
            <a:r>
              <a:rPr lang="es-ES" sz="2100" dirty="0"/>
              <a:t>21-22 </a:t>
            </a:r>
            <a:r>
              <a:rPr lang="es-ES" sz="2100" dirty="0" err="1"/>
              <a:t>years</a:t>
            </a:r>
            <a:r>
              <a:rPr lang="es-ES" sz="2100" dirty="0"/>
              <a:t> </a:t>
            </a:r>
            <a:r>
              <a:rPr lang="es-ES" sz="2100" dirty="0" err="1"/>
              <a:t>old</a:t>
            </a:r>
            <a:endParaRPr lang="es-ES" sz="2100" dirty="0"/>
          </a:p>
          <a:p>
            <a:pPr lvl="1">
              <a:buFont typeface="Wingdings" panose="05000000000000000000" pitchFamily="2" charset="2"/>
              <a:buChar char="§"/>
            </a:pPr>
            <a:r>
              <a:rPr lang="es-ES" sz="2100" dirty="0"/>
              <a:t>5 </a:t>
            </a:r>
            <a:r>
              <a:rPr lang="es-ES" sz="2100" dirty="0" err="1"/>
              <a:t>male</a:t>
            </a:r>
            <a:r>
              <a:rPr lang="es-ES" sz="2100" dirty="0"/>
              <a:t>, 5 </a:t>
            </a:r>
            <a:r>
              <a:rPr lang="es-ES" sz="2100" dirty="0" err="1"/>
              <a:t>female</a:t>
            </a:r>
            <a:endParaRPr lang="es-ES" sz="2100" dirty="0"/>
          </a:p>
          <a:p>
            <a:pPr>
              <a:buFont typeface="Wingdings" panose="05000000000000000000" pitchFamily="2" charset="2"/>
              <a:buChar char="§"/>
            </a:pPr>
            <a:r>
              <a:rPr lang="es-ES" dirty="0" err="1"/>
              <a:t>Native</a:t>
            </a:r>
            <a:r>
              <a:rPr lang="es-ES" dirty="0"/>
              <a:t> </a:t>
            </a:r>
            <a:r>
              <a:rPr lang="es-ES" dirty="0" err="1"/>
              <a:t>speakers</a:t>
            </a:r>
            <a:endParaRPr lang="es-ES" dirty="0"/>
          </a:p>
          <a:p>
            <a:pPr lvl="1">
              <a:buFont typeface="Wingdings" panose="05000000000000000000" pitchFamily="2" charset="2"/>
              <a:buChar char="§"/>
            </a:pPr>
            <a:r>
              <a:rPr lang="es-ES" sz="2100" dirty="0"/>
              <a:t>17-22 </a:t>
            </a:r>
            <a:r>
              <a:rPr lang="es-ES" sz="2100" dirty="0" err="1"/>
              <a:t>years</a:t>
            </a:r>
            <a:r>
              <a:rPr lang="es-ES" sz="2100" dirty="0"/>
              <a:t> </a:t>
            </a:r>
            <a:r>
              <a:rPr lang="es-ES" sz="2100" dirty="0" err="1"/>
              <a:t>old</a:t>
            </a:r>
            <a:endParaRPr lang="es-ES" sz="2100" dirty="0"/>
          </a:p>
          <a:p>
            <a:pPr lvl="1">
              <a:buFont typeface="Wingdings" panose="05000000000000000000" pitchFamily="2" charset="2"/>
              <a:buChar char="§"/>
            </a:pPr>
            <a:r>
              <a:rPr lang="es-ES" sz="2100" dirty="0"/>
              <a:t>5 </a:t>
            </a:r>
            <a:r>
              <a:rPr lang="es-ES" sz="2100" dirty="0" err="1"/>
              <a:t>male</a:t>
            </a:r>
            <a:r>
              <a:rPr lang="es-ES" sz="2100" dirty="0"/>
              <a:t>, 12 </a:t>
            </a:r>
            <a:r>
              <a:rPr lang="es-ES" sz="2100" dirty="0" err="1"/>
              <a:t>female</a:t>
            </a:r>
            <a:endParaRPr lang="es-ES" sz="2100" dirty="0"/>
          </a:p>
          <a:p>
            <a:pPr>
              <a:buFont typeface="Wingdings" panose="05000000000000000000" pitchFamily="2" charset="2"/>
              <a:buChar char="§"/>
            </a:pPr>
            <a:r>
              <a:rPr lang="es-ES" dirty="0" err="1"/>
              <a:t>Different</a:t>
            </a:r>
            <a:r>
              <a:rPr lang="es-ES" dirty="0"/>
              <a:t> </a:t>
            </a:r>
            <a:r>
              <a:rPr lang="es-ES" dirty="0" err="1"/>
              <a:t>tasks</a:t>
            </a:r>
            <a:r>
              <a:rPr lang="es-ES" dirty="0"/>
              <a:t>: </a:t>
            </a:r>
            <a:r>
              <a:rPr lang="es-ES" dirty="0" err="1"/>
              <a:t>narrative</a:t>
            </a:r>
            <a:r>
              <a:rPr lang="es-ES" dirty="0"/>
              <a:t>, </a:t>
            </a:r>
            <a:r>
              <a:rPr lang="es-ES" dirty="0" err="1"/>
              <a:t>discussion</a:t>
            </a:r>
            <a:r>
              <a:rPr lang="es-ES" dirty="0"/>
              <a:t> </a:t>
            </a:r>
            <a:r>
              <a:rPr lang="es-ES" dirty="0" err="1"/>
              <a:t>with</a:t>
            </a:r>
            <a:r>
              <a:rPr lang="es-ES" dirty="0"/>
              <a:t> </a:t>
            </a:r>
            <a:r>
              <a:rPr lang="es-ES" dirty="0" err="1"/>
              <a:t>other</a:t>
            </a:r>
            <a:r>
              <a:rPr lang="es-ES" dirty="0"/>
              <a:t> </a:t>
            </a:r>
            <a:r>
              <a:rPr lang="es-ES" dirty="0" err="1"/>
              <a:t>participants</a:t>
            </a:r>
            <a:r>
              <a:rPr lang="es-ES" dirty="0"/>
              <a:t>, </a:t>
            </a:r>
            <a:r>
              <a:rPr lang="es-ES" dirty="0" err="1"/>
              <a:t>photo</a:t>
            </a:r>
            <a:r>
              <a:rPr lang="es-ES" dirty="0"/>
              <a:t> </a:t>
            </a:r>
            <a:r>
              <a:rPr lang="es-ES" dirty="0" err="1"/>
              <a:t>description</a:t>
            </a:r>
            <a:r>
              <a:rPr lang="es-ES" dirty="0"/>
              <a:t> and interview, </a:t>
            </a:r>
            <a:r>
              <a:rPr lang="es-ES" dirty="0" err="1"/>
              <a:t>contextualized</a:t>
            </a:r>
            <a:r>
              <a:rPr lang="es-ES" dirty="0"/>
              <a:t> </a:t>
            </a:r>
            <a:r>
              <a:rPr lang="es-ES" dirty="0" err="1"/>
              <a:t>clitic</a:t>
            </a:r>
            <a:r>
              <a:rPr lang="es-ES" dirty="0"/>
              <a:t> </a:t>
            </a:r>
            <a:r>
              <a:rPr lang="es-ES" dirty="0" err="1"/>
              <a:t>production</a:t>
            </a:r>
            <a:endParaRPr lang="es-ES" dirty="0"/>
          </a:p>
          <a:p>
            <a:pPr>
              <a:buFont typeface="Wingdings" panose="05000000000000000000" pitchFamily="2" charset="2"/>
              <a:buChar char="§"/>
            </a:pPr>
            <a:r>
              <a:rPr lang="es-ES" dirty="0" err="1"/>
              <a:t>All</a:t>
            </a:r>
            <a:r>
              <a:rPr lang="es-ES" dirty="0"/>
              <a:t> </a:t>
            </a:r>
            <a:r>
              <a:rPr lang="es-ES" dirty="0" err="1"/>
              <a:t>tokens</a:t>
            </a:r>
            <a:r>
              <a:rPr lang="es-ES" dirty="0"/>
              <a:t> of /r/ </a:t>
            </a:r>
            <a:r>
              <a:rPr lang="es-ES" dirty="0" err="1"/>
              <a:t>were</a:t>
            </a:r>
            <a:r>
              <a:rPr lang="es-ES" dirty="0"/>
              <a:t> </a:t>
            </a:r>
            <a:r>
              <a:rPr lang="es-ES" dirty="0" err="1"/>
              <a:t>extracted</a:t>
            </a:r>
            <a:r>
              <a:rPr lang="es-ES" dirty="0"/>
              <a:t> per speaker</a:t>
            </a:r>
          </a:p>
          <a:p>
            <a:pPr lvl="2">
              <a:buFont typeface="Wingdings" panose="05000000000000000000" pitchFamily="2" charset="2"/>
              <a:buChar char="§"/>
            </a:pPr>
            <a:endParaRPr lang="en-US" dirty="0"/>
          </a:p>
        </p:txBody>
      </p:sp>
      <p:sp>
        <p:nvSpPr>
          <p:cNvPr id="4" name="Slide Number Placeholder 3"/>
          <p:cNvSpPr>
            <a:spLocks noGrp="1"/>
          </p:cNvSpPr>
          <p:nvPr>
            <p:ph type="sldNum" sz="quarter" idx="12"/>
          </p:nvPr>
        </p:nvSpPr>
        <p:spPr/>
        <p:txBody>
          <a:bodyPr/>
          <a:lstStyle/>
          <a:p>
            <a:fld id="{1A181BC5-E34D-4B44-B9B9-3CA944BC39F2}" type="slidenum">
              <a:rPr lang="en-US" smtClean="0"/>
              <a:t>15</a:t>
            </a:fld>
            <a:endParaRPr lang="en-US"/>
          </a:p>
        </p:txBody>
      </p:sp>
    </p:spTree>
    <p:extLst>
      <p:ext uri="{BB962C8B-B14F-4D97-AF65-F5344CB8AC3E}">
        <p14:creationId xmlns:p14="http://schemas.microsoft.com/office/powerpoint/2010/main" val="901347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Method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s-ES" dirty="0" err="1"/>
              <a:t>Tokens</a:t>
            </a:r>
            <a:r>
              <a:rPr lang="es-ES" dirty="0"/>
              <a:t> of /r/ </a:t>
            </a:r>
            <a:r>
              <a:rPr lang="es-ES" dirty="0" err="1"/>
              <a:t>were</a:t>
            </a:r>
            <a:r>
              <a:rPr lang="es-ES" dirty="0"/>
              <a:t> </a:t>
            </a:r>
            <a:r>
              <a:rPr lang="es-ES" dirty="0" err="1"/>
              <a:t>analyzed</a:t>
            </a:r>
            <a:r>
              <a:rPr lang="es-ES" dirty="0"/>
              <a:t> </a:t>
            </a:r>
            <a:r>
              <a:rPr lang="es-ES" dirty="0" err="1"/>
              <a:t>acoustically</a:t>
            </a:r>
            <a:r>
              <a:rPr lang="es-ES" dirty="0"/>
              <a:t> </a:t>
            </a:r>
            <a:r>
              <a:rPr lang="es-ES" dirty="0" err="1"/>
              <a:t>with</a:t>
            </a:r>
            <a:r>
              <a:rPr lang="es-ES" dirty="0"/>
              <a:t> </a:t>
            </a:r>
            <a:r>
              <a:rPr lang="es-ES" dirty="0" err="1"/>
              <a:t>Praat</a:t>
            </a:r>
            <a:r>
              <a:rPr lang="es-ES" dirty="0"/>
              <a:t> and </a:t>
            </a:r>
            <a:r>
              <a:rPr lang="es-ES" dirty="0" err="1"/>
              <a:t>classified</a:t>
            </a:r>
            <a:r>
              <a:rPr lang="es-ES" dirty="0"/>
              <a:t> as </a:t>
            </a:r>
            <a:r>
              <a:rPr lang="es-ES" dirty="0" err="1"/>
              <a:t>one</a:t>
            </a:r>
            <a:r>
              <a:rPr lang="es-ES" dirty="0"/>
              <a:t> of </a:t>
            </a:r>
            <a:r>
              <a:rPr lang="es-ES" dirty="0" err="1"/>
              <a:t>the</a:t>
            </a:r>
            <a:r>
              <a:rPr lang="es-ES" dirty="0"/>
              <a:t> </a:t>
            </a:r>
            <a:r>
              <a:rPr lang="es-ES" dirty="0" err="1"/>
              <a:t>following</a:t>
            </a:r>
            <a:r>
              <a:rPr lang="es-ES" dirty="0"/>
              <a:t> </a:t>
            </a:r>
            <a:r>
              <a:rPr lang="es-ES" dirty="0" err="1"/>
              <a:t>variants</a:t>
            </a:r>
            <a:r>
              <a:rPr lang="es-ES" dirty="0"/>
              <a:t>:</a:t>
            </a:r>
          </a:p>
          <a:p>
            <a:pPr marL="544068" lvl="1" indent="-342900">
              <a:buFont typeface="+mj-lt"/>
              <a:buAutoNum type="arabicPeriod"/>
            </a:pPr>
            <a:r>
              <a:rPr lang="en-US" dirty="0"/>
              <a:t>voiced alveolar trill with 2-3 occlusions</a:t>
            </a:r>
          </a:p>
          <a:p>
            <a:pPr marL="544068" lvl="1" indent="-342900">
              <a:buFont typeface="+mj-lt"/>
              <a:buAutoNum type="arabicPeriod"/>
            </a:pPr>
            <a:r>
              <a:rPr lang="en-US" dirty="0"/>
              <a:t>voiced alveolar trill with 4 or more occlusions</a:t>
            </a:r>
          </a:p>
          <a:p>
            <a:pPr marL="544068" lvl="1" indent="-342900">
              <a:buFont typeface="+mj-lt"/>
              <a:buAutoNum type="arabicPeriod"/>
            </a:pPr>
            <a:r>
              <a:rPr lang="en-US" dirty="0"/>
              <a:t>voiced alveolar tap (1 occlusion)</a:t>
            </a:r>
          </a:p>
          <a:p>
            <a:pPr marL="544068" lvl="1" indent="-342900">
              <a:buFont typeface="+mj-lt"/>
              <a:buAutoNum type="arabicPeriod"/>
            </a:pPr>
            <a:r>
              <a:rPr lang="en-US" dirty="0"/>
              <a:t>tap followed by approximant</a:t>
            </a:r>
          </a:p>
          <a:p>
            <a:pPr marL="544068" lvl="1" indent="-342900">
              <a:buFont typeface="+mj-lt"/>
              <a:buAutoNum type="arabicPeriod"/>
            </a:pPr>
            <a:r>
              <a:rPr lang="en-US" dirty="0"/>
              <a:t>tap followed by frication</a:t>
            </a:r>
          </a:p>
          <a:p>
            <a:pPr marL="544068" lvl="1" indent="-342900">
              <a:buFont typeface="+mj-lt"/>
              <a:buAutoNum type="arabicPeriod"/>
            </a:pPr>
            <a:r>
              <a:rPr lang="en-US" dirty="0"/>
              <a:t>tap followed by a partial occlusion</a:t>
            </a:r>
          </a:p>
          <a:p>
            <a:pPr marL="544068" lvl="1" indent="-342900">
              <a:buFont typeface="+mj-lt"/>
              <a:buAutoNum type="arabicPeriod"/>
            </a:pPr>
            <a:r>
              <a:rPr lang="en-US" dirty="0"/>
              <a:t>approximant with a stable F3 and without audible r-coloring</a:t>
            </a:r>
          </a:p>
          <a:p>
            <a:pPr marL="544068" lvl="1" indent="-342900">
              <a:buFont typeface="+mj-lt"/>
              <a:buAutoNum type="arabicPeriod"/>
            </a:pPr>
            <a:r>
              <a:rPr lang="en-US" dirty="0"/>
              <a:t>approximant with a lowered F3 and audible r-coloring</a:t>
            </a:r>
          </a:p>
          <a:p>
            <a:pPr marL="544068" lvl="1" indent="-342900">
              <a:buFont typeface="+mj-lt"/>
              <a:buAutoNum type="arabicPeriod"/>
            </a:pPr>
            <a:r>
              <a:rPr lang="es-ES" dirty="0" err="1"/>
              <a:t>assibilated</a:t>
            </a:r>
            <a:r>
              <a:rPr lang="es-ES" dirty="0"/>
              <a:t> </a:t>
            </a:r>
            <a:r>
              <a:rPr lang="es-ES" dirty="0" err="1"/>
              <a:t>rhotic</a:t>
            </a:r>
            <a:r>
              <a:rPr lang="es-ES" dirty="0"/>
              <a:t> (</a:t>
            </a:r>
            <a:r>
              <a:rPr lang="es-ES" dirty="0" err="1"/>
              <a:t>frication</a:t>
            </a:r>
            <a:r>
              <a:rPr lang="es-ES" dirty="0"/>
              <a:t>)</a:t>
            </a:r>
            <a:endParaRPr lang="en-US" dirty="0"/>
          </a:p>
          <a:p>
            <a:pPr marL="544068" lvl="1" indent="-342900">
              <a:buFont typeface="+mj-lt"/>
              <a:buAutoNum type="arabicPeriod"/>
            </a:pPr>
            <a:r>
              <a:rPr lang="en-US" dirty="0"/>
              <a:t>voiced alveolar lateral approximant</a:t>
            </a:r>
          </a:p>
          <a:p>
            <a:pPr marL="544068" lvl="1" indent="-342900">
              <a:buFont typeface="+mj-lt"/>
              <a:buAutoNum type="arabicPeriod"/>
            </a:pPr>
            <a:r>
              <a:rPr lang="en-US" dirty="0"/>
              <a:t>elision</a:t>
            </a:r>
            <a:endParaRPr lang="es-ES" dirty="0"/>
          </a:p>
          <a:p>
            <a:pPr>
              <a:buFont typeface="Wingdings" panose="05000000000000000000" pitchFamily="2" charset="2"/>
              <a:buChar char="§"/>
            </a:pPr>
            <a:endParaRPr lang="en-US" dirty="0"/>
          </a:p>
        </p:txBody>
      </p:sp>
      <p:sp>
        <p:nvSpPr>
          <p:cNvPr id="4" name="Slide Number Placeholder 3"/>
          <p:cNvSpPr>
            <a:spLocks noGrp="1"/>
          </p:cNvSpPr>
          <p:nvPr>
            <p:ph type="sldNum" sz="quarter" idx="12"/>
          </p:nvPr>
        </p:nvSpPr>
        <p:spPr/>
        <p:txBody>
          <a:bodyPr/>
          <a:lstStyle/>
          <a:p>
            <a:fld id="{1A181BC5-E34D-4B44-B9B9-3CA944BC39F2}" type="slidenum">
              <a:rPr lang="en-US" smtClean="0"/>
              <a:t>16</a:t>
            </a:fld>
            <a:endParaRPr lang="en-US"/>
          </a:p>
        </p:txBody>
      </p:sp>
    </p:spTree>
    <p:extLst>
      <p:ext uri="{BB962C8B-B14F-4D97-AF65-F5344CB8AC3E}">
        <p14:creationId xmlns:p14="http://schemas.microsoft.com/office/powerpoint/2010/main" val="1819377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Method</a:t>
            </a:r>
            <a:endParaRPr lang="en-US" dirty="0"/>
          </a:p>
        </p:txBody>
      </p:sp>
      <p:sp>
        <p:nvSpPr>
          <p:cNvPr id="3" name="Content Placeholder 2"/>
          <p:cNvSpPr>
            <a:spLocks noGrp="1"/>
          </p:cNvSpPr>
          <p:nvPr>
            <p:ph idx="1"/>
          </p:nvPr>
        </p:nvSpPr>
        <p:spPr/>
        <p:txBody>
          <a:bodyPr/>
          <a:lstStyle/>
          <a:p>
            <a:r>
              <a:rPr lang="es-ES" dirty="0" err="1"/>
              <a:t>All</a:t>
            </a:r>
            <a:r>
              <a:rPr lang="es-ES" dirty="0"/>
              <a:t> </a:t>
            </a:r>
            <a:r>
              <a:rPr lang="es-ES" dirty="0" err="1"/>
              <a:t>tokens</a:t>
            </a:r>
            <a:r>
              <a:rPr lang="es-ES" dirty="0"/>
              <a:t> </a:t>
            </a:r>
            <a:r>
              <a:rPr lang="es-ES" dirty="0" err="1"/>
              <a:t>were</a:t>
            </a:r>
            <a:r>
              <a:rPr lang="es-ES" dirty="0"/>
              <a:t> </a:t>
            </a:r>
            <a:r>
              <a:rPr lang="es-ES" dirty="0" err="1"/>
              <a:t>coded</a:t>
            </a:r>
            <a:r>
              <a:rPr lang="es-ES" dirty="0"/>
              <a:t> </a:t>
            </a:r>
            <a:r>
              <a:rPr lang="es-ES" dirty="0" err="1"/>
              <a:t>according</a:t>
            </a:r>
            <a:r>
              <a:rPr lang="es-ES" dirty="0"/>
              <a:t> to </a:t>
            </a:r>
            <a:r>
              <a:rPr lang="es-ES" dirty="0" err="1"/>
              <a:t>the</a:t>
            </a:r>
            <a:r>
              <a:rPr lang="es-ES" dirty="0"/>
              <a:t> </a:t>
            </a:r>
            <a:r>
              <a:rPr lang="es-ES" dirty="0" err="1"/>
              <a:t>following</a:t>
            </a:r>
            <a:r>
              <a:rPr lang="es-ES" dirty="0"/>
              <a:t> variables:</a:t>
            </a:r>
          </a:p>
          <a:p>
            <a:pPr marL="749808" lvl="1" indent="-457200">
              <a:buFont typeface="+mj-lt"/>
              <a:buAutoNum type="arabicPeriod"/>
            </a:pPr>
            <a:r>
              <a:rPr lang="es-ES" dirty="0" err="1"/>
              <a:t>Preceding</a:t>
            </a:r>
            <a:r>
              <a:rPr lang="es-ES" dirty="0"/>
              <a:t> </a:t>
            </a:r>
            <a:r>
              <a:rPr lang="es-ES" dirty="0" err="1"/>
              <a:t>segment</a:t>
            </a:r>
            <a:r>
              <a:rPr lang="es-ES" dirty="0"/>
              <a:t> (</a:t>
            </a:r>
            <a:r>
              <a:rPr lang="es-ES" dirty="0" err="1"/>
              <a:t>manner</a:t>
            </a:r>
            <a:r>
              <a:rPr lang="es-ES" dirty="0"/>
              <a:t>)</a:t>
            </a:r>
          </a:p>
          <a:p>
            <a:pPr marL="749808" lvl="1" indent="-457200">
              <a:buFont typeface="+mj-lt"/>
              <a:buAutoNum type="arabicPeriod"/>
            </a:pPr>
            <a:r>
              <a:rPr lang="es-ES" dirty="0" err="1"/>
              <a:t>Preceding</a:t>
            </a:r>
            <a:r>
              <a:rPr lang="es-ES" dirty="0"/>
              <a:t> </a:t>
            </a:r>
            <a:r>
              <a:rPr lang="es-ES" dirty="0" err="1"/>
              <a:t>segment</a:t>
            </a:r>
            <a:r>
              <a:rPr lang="es-ES" dirty="0"/>
              <a:t> (place)</a:t>
            </a:r>
          </a:p>
          <a:p>
            <a:pPr marL="749808" lvl="1" indent="-457200">
              <a:buFont typeface="+mj-lt"/>
              <a:buAutoNum type="arabicPeriod"/>
            </a:pPr>
            <a:r>
              <a:rPr lang="es-ES" dirty="0" err="1"/>
              <a:t>Following</a:t>
            </a:r>
            <a:r>
              <a:rPr lang="es-ES" dirty="0"/>
              <a:t> </a:t>
            </a:r>
            <a:r>
              <a:rPr lang="es-ES" dirty="0" err="1"/>
              <a:t>segment</a:t>
            </a:r>
            <a:endParaRPr lang="es-ES" dirty="0"/>
          </a:p>
          <a:p>
            <a:pPr marL="749808" lvl="1" indent="-457200">
              <a:buFont typeface="+mj-lt"/>
              <a:buAutoNum type="arabicPeriod"/>
            </a:pPr>
            <a:r>
              <a:rPr lang="es-ES" dirty="0"/>
              <a:t>Position </a:t>
            </a:r>
            <a:r>
              <a:rPr lang="es-ES" dirty="0" err="1"/>
              <a:t>within</a:t>
            </a:r>
            <a:r>
              <a:rPr lang="es-ES" dirty="0"/>
              <a:t> </a:t>
            </a:r>
            <a:r>
              <a:rPr lang="es-ES" dirty="0" err="1"/>
              <a:t>the</a:t>
            </a:r>
            <a:r>
              <a:rPr lang="es-ES" dirty="0"/>
              <a:t> </a:t>
            </a:r>
            <a:r>
              <a:rPr lang="es-ES" dirty="0" err="1"/>
              <a:t>word</a:t>
            </a:r>
            <a:endParaRPr lang="es-ES" dirty="0"/>
          </a:p>
          <a:p>
            <a:pPr marL="749808" lvl="1" indent="-457200">
              <a:buFont typeface="+mj-lt"/>
              <a:buAutoNum type="arabicPeriod"/>
            </a:pPr>
            <a:r>
              <a:rPr lang="es-ES" dirty="0"/>
              <a:t>Stress</a:t>
            </a:r>
          </a:p>
          <a:p>
            <a:pPr marL="749808" lvl="1" indent="-457200">
              <a:buFont typeface="+mj-lt"/>
              <a:buAutoNum type="arabicPeriod"/>
            </a:pPr>
            <a:r>
              <a:rPr lang="es-ES" dirty="0" err="1"/>
              <a:t>Number</a:t>
            </a:r>
            <a:r>
              <a:rPr lang="es-ES" dirty="0"/>
              <a:t> of </a:t>
            </a:r>
            <a:r>
              <a:rPr lang="es-ES" dirty="0" err="1"/>
              <a:t>syllables</a:t>
            </a:r>
            <a:endParaRPr lang="es-ES" dirty="0"/>
          </a:p>
          <a:p>
            <a:pPr marL="749808" lvl="1" indent="-457200">
              <a:buFont typeface="+mj-lt"/>
              <a:buAutoNum type="arabicPeriod"/>
            </a:pPr>
            <a:r>
              <a:rPr lang="es-ES" dirty="0" err="1"/>
              <a:t>Task</a:t>
            </a:r>
            <a:endParaRPr lang="es-ES" dirty="0"/>
          </a:p>
          <a:p>
            <a:pPr marL="749808" lvl="1" indent="-457200">
              <a:buFont typeface="+mj-lt"/>
              <a:buAutoNum type="arabicPeriod"/>
            </a:pPr>
            <a:r>
              <a:rPr lang="es-ES" dirty="0"/>
              <a:t>Sex</a:t>
            </a:r>
          </a:p>
          <a:p>
            <a:pPr marL="749808" lvl="1" indent="-457200">
              <a:buFont typeface="+mj-lt"/>
              <a:buAutoNum type="arabicPeriod"/>
            </a:pPr>
            <a:endParaRPr lang="es-ES" dirty="0"/>
          </a:p>
          <a:p>
            <a:pPr>
              <a:buFont typeface="Wingdings" panose="05000000000000000000" pitchFamily="2" charset="2"/>
              <a:buChar char="§"/>
            </a:pPr>
            <a:endParaRPr lang="en-US" dirty="0"/>
          </a:p>
        </p:txBody>
      </p:sp>
      <p:sp>
        <p:nvSpPr>
          <p:cNvPr id="4" name="Slide Number Placeholder 3"/>
          <p:cNvSpPr>
            <a:spLocks noGrp="1"/>
          </p:cNvSpPr>
          <p:nvPr>
            <p:ph type="sldNum" sz="quarter" idx="12"/>
          </p:nvPr>
        </p:nvSpPr>
        <p:spPr/>
        <p:txBody>
          <a:bodyPr/>
          <a:lstStyle/>
          <a:p>
            <a:fld id="{1A181BC5-E34D-4B44-B9B9-3CA944BC39F2}" type="slidenum">
              <a:rPr lang="en-US" smtClean="0"/>
              <a:t>17</a:t>
            </a:fld>
            <a:endParaRPr lang="en-US"/>
          </a:p>
        </p:txBody>
      </p:sp>
      <p:sp>
        <p:nvSpPr>
          <p:cNvPr id="6" name="TextBox 5"/>
          <p:cNvSpPr txBox="1"/>
          <p:nvPr/>
        </p:nvSpPr>
        <p:spPr>
          <a:xfrm>
            <a:off x="4638304" y="2286000"/>
            <a:ext cx="4191000" cy="1569660"/>
          </a:xfrm>
          <a:prstGeom prst="rect">
            <a:avLst/>
          </a:prstGeom>
          <a:noFill/>
          <a:ln>
            <a:solidFill>
              <a:srgbClr val="C00000"/>
            </a:solidFill>
          </a:ln>
        </p:spPr>
        <p:txBody>
          <a:bodyPr wrap="square" rtlCol="0">
            <a:spAutoFit/>
          </a:bodyPr>
          <a:lstStyle/>
          <a:p>
            <a:r>
              <a:rPr lang="en-US" sz="1600" dirty="0"/>
              <a:t>Obstruent (stops, fricatives, affricates)	</a:t>
            </a:r>
          </a:p>
          <a:p>
            <a:r>
              <a:rPr lang="en-US" sz="1600" dirty="0"/>
              <a:t>Sonorant consonants (nasal, lateral, </a:t>
            </a:r>
            <a:r>
              <a:rPr lang="en-US" sz="1600" dirty="0" err="1"/>
              <a:t>rhotic</a:t>
            </a:r>
            <a:r>
              <a:rPr lang="en-US" sz="1600" dirty="0"/>
              <a:t>)</a:t>
            </a:r>
          </a:p>
          <a:p>
            <a:r>
              <a:rPr lang="en-US" sz="1600" dirty="0"/>
              <a:t>High vowel	</a:t>
            </a:r>
          </a:p>
          <a:p>
            <a:r>
              <a:rPr lang="en-US" sz="1600" dirty="0"/>
              <a:t>Mid vowel	</a:t>
            </a:r>
          </a:p>
          <a:p>
            <a:r>
              <a:rPr lang="en-US" sz="1600" dirty="0"/>
              <a:t>Low vowel	</a:t>
            </a:r>
          </a:p>
          <a:p>
            <a:r>
              <a:rPr lang="en-US" sz="1600" dirty="0"/>
              <a:t>Pause	</a:t>
            </a:r>
          </a:p>
        </p:txBody>
      </p:sp>
      <p:sp>
        <p:nvSpPr>
          <p:cNvPr id="8" name="TextBox 7"/>
          <p:cNvSpPr txBox="1"/>
          <p:nvPr/>
        </p:nvSpPr>
        <p:spPr>
          <a:xfrm>
            <a:off x="4815840" y="3194983"/>
            <a:ext cx="4191000" cy="1077218"/>
          </a:xfrm>
          <a:prstGeom prst="rect">
            <a:avLst/>
          </a:prstGeom>
          <a:noFill/>
          <a:ln>
            <a:solidFill>
              <a:srgbClr val="C00000"/>
            </a:solidFill>
          </a:ln>
        </p:spPr>
        <p:txBody>
          <a:bodyPr wrap="square" rtlCol="0">
            <a:spAutoFit/>
          </a:bodyPr>
          <a:lstStyle/>
          <a:p>
            <a:r>
              <a:rPr lang="es-ES" sz="1600" dirty="0"/>
              <a:t>Front </a:t>
            </a:r>
            <a:r>
              <a:rPr lang="es-ES" sz="1600" dirty="0" err="1"/>
              <a:t>vowel</a:t>
            </a:r>
            <a:r>
              <a:rPr lang="es-ES" sz="1600" dirty="0"/>
              <a:t>	Bilabial	            Palatal</a:t>
            </a:r>
          </a:p>
          <a:p>
            <a:r>
              <a:rPr lang="es-ES" sz="1600" dirty="0"/>
              <a:t>Central </a:t>
            </a:r>
            <a:r>
              <a:rPr lang="es-ES" sz="1600" dirty="0" err="1"/>
              <a:t>vowel</a:t>
            </a:r>
            <a:r>
              <a:rPr lang="es-ES" sz="1600" dirty="0"/>
              <a:t>	Labiodental           Velar</a:t>
            </a:r>
          </a:p>
          <a:p>
            <a:r>
              <a:rPr lang="es-ES" sz="1600" dirty="0"/>
              <a:t>Back </a:t>
            </a:r>
            <a:r>
              <a:rPr lang="es-ES" sz="1600" dirty="0" err="1"/>
              <a:t>vowel</a:t>
            </a:r>
            <a:r>
              <a:rPr lang="es-ES" sz="1600" dirty="0"/>
              <a:t>	Dental</a:t>
            </a:r>
          </a:p>
          <a:p>
            <a:r>
              <a:rPr lang="es-ES" sz="1600" dirty="0"/>
              <a:t>Pause		Alveolar</a:t>
            </a:r>
          </a:p>
        </p:txBody>
      </p:sp>
      <p:sp>
        <p:nvSpPr>
          <p:cNvPr id="9" name="TextBox 8"/>
          <p:cNvSpPr txBox="1"/>
          <p:nvPr/>
        </p:nvSpPr>
        <p:spPr>
          <a:xfrm>
            <a:off x="4486828" y="3405210"/>
            <a:ext cx="4191000" cy="830997"/>
          </a:xfrm>
          <a:prstGeom prst="rect">
            <a:avLst/>
          </a:prstGeom>
          <a:noFill/>
          <a:ln>
            <a:solidFill>
              <a:srgbClr val="C00000"/>
            </a:solidFill>
          </a:ln>
        </p:spPr>
        <p:txBody>
          <a:bodyPr wrap="square" rtlCol="0">
            <a:spAutoFit/>
          </a:bodyPr>
          <a:lstStyle/>
          <a:p>
            <a:r>
              <a:rPr lang="es-ES" sz="1600" dirty="0"/>
              <a:t>/a/	/e/</a:t>
            </a:r>
          </a:p>
          <a:p>
            <a:r>
              <a:rPr lang="es-ES" sz="1600" dirty="0"/>
              <a:t>/i/	/o/</a:t>
            </a:r>
          </a:p>
          <a:p>
            <a:r>
              <a:rPr lang="es-ES" sz="1600" dirty="0"/>
              <a:t>/u/</a:t>
            </a:r>
          </a:p>
        </p:txBody>
      </p:sp>
      <p:sp>
        <p:nvSpPr>
          <p:cNvPr id="10" name="TextBox 9"/>
          <p:cNvSpPr txBox="1"/>
          <p:nvPr/>
        </p:nvSpPr>
        <p:spPr>
          <a:xfrm>
            <a:off x="4931229" y="4056758"/>
            <a:ext cx="4191000" cy="584775"/>
          </a:xfrm>
          <a:prstGeom prst="rect">
            <a:avLst/>
          </a:prstGeom>
          <a:noFill/>
          <a:ln>
            <a:solidFill>
              <a:srgbClr val="C00000"/>
            </a:solidFill>
          </a:ln>
        </p:spPr>
        <p:txBody>
          <a:bodyPr wrap="square" rtlCol="0">
            <a:spAutoFit/>
          </a:bodyPr>
          <a:lstStyle/>
          <a:p>
            <a:r>
              <a:rPr lang="es-ES" sz="1600" dirty="0"/>
              <a:t>Word-</a:t>
            </a:r>
            <a:r>
              <a:rPr lang="es-ES" sz="1600" dirty="0" err="1"/>
              <a:t>initial</a:t>
            </a:r>
            <a:endParaRPr lang="es-ES" sz="1600" dirty="0"/>
          </a:p>
          <a:p>
            <a:r>
              <a:rPr lang="es-ES" sz="1600" dirty="0"/>
              <a:t>Word-</a:t>
            </a:r>
            <a:r>
              <a:rPr lang="es-ES" sz="1600" dirty="0" err="1"/>
              <a:t>internal</a:t>
            </a:r>
            <a:endParaRPr lang="es-ES" sz="1600" dirty="0"/>
          </a:p>
        </p:txBody>
      </p:sp>
      <p:sp>
        <p:nvSpPr>
          <p:cNvPr id="11" name="TextBox 10"/>
          <p:cNvSpPr txBox="1"/>
          <p:nvPr/>
        </p:nvSpPr>
        <p:spPr>
          <a:xfrm>
            <a:off x="4419600" y="4357322"/>
            <a:ext cx="4191000" cy="584775"/>
          </a:xfrm>
          <a:prstGeom prst="rect">
            <a:avLst/>
          </a:prstGeom>
          <a:noFill/>
          <a:ln>
            <a:solidFill>
              <a:srgbClr val="C00000"/>
            </a:solidFill>
          </a:ln>
        </p:spPr>
        <p:txBody>
          <a:bodyPr wrap="square" rtlCol="0">
            <a:spAutoFit/>
          </a:bodyPr>
          <a:lstStyle/>
          <a:p>
            <a:r>
              <a:rPr lang="es-ES" sz="1600" dirty="0" err="1"/>
              <a:t>Stressed</a:t>
            </a:r>
            <a:endParaRPr lang="es-ES" sz="1600" dirty="0"/>
          </a:p>
          <a:p>
            <a:r>
              <a:rPr lang="es-ES" sz="1600" dirty="0" err="1"/>
              <a:t>Unstressed</a:t>
            </a:r>
            <a:endParaRPr lang="es-ES" sz="1600" dirty="0"/>
          </a:p>
        </p:txBody>
      </p:sp>
      <p:sp>
        <p:nvSpPr>
          <p:cNvPr id="12" name="TextBox 11"/>
          <p:cNvSpPr txBox="1"/>
          <p:nvPr/>
        </p:nvSpPr>
        <p:spPr>
          <a:xfrm>
            <a:off x="4800600" y="4656259"/>
            <a:ext cx="4191000" cy="830997"/>
          </a:xfrm>
          <a:prstGeom prst="rect">
            <a:avLst/>
          </a:prstGeom>
          <a:noFill/>
          <a:ln>
            <a:solidFill>
              <a:srgbClr val="C00000"/>
            </a:solidFill>
          </a:ln>
        </p:spPr>
        <p:txBody>
          <a:bodyPr wrap="square" rtlCol="0">
            <a:spAutoFit/>
          </a:bodyPr>
          <a:lstStyle/>
          <a:p>
            <a:r>
              <a:rPr lang="es-ES" sz="1600" dirty="0" err="1"/>
              <a:t>Monosyllabic</a:t>
            </a:r>
            <a:endParaRPr lang="es-ES" sz="1600" dirty="0"/>
          </a:p>
          <a:p>
            <a:r>
              <a:rPr lang="es-ES" sz="1600" dirty="0"/>
              <a:t>2-3 </a:t>
            </a:r>
            <a:r>
              <a:rPr lang="es-ES" sz="1600" dirty="0" err="1"/>
              <a:t>syllables</a:t>
            </a:r>
            <a:endParaRPr lang="es-ES" sz="1600" dirty="0"/>
          </a:p>
          <a:p>
            <a:r>
              <a:rPr lang="es-ES" sz="1600" dirty="0"/>
              <a:t>4 </a:t>
            </a:r>
            <a:r>
              <a:rPr lang="es-ES" sz="1600" dirty="0" err="1"/>
              <a:t>or</a:t>
            </a:r>
            <a:r>
              <a:rPr lang="es-ES" sz="1600" dirty="0"/>
              <a:t> more </a:t>
            </a:r>
            <a:r>
              <a:rPr lang="es-ES" sz="1600" dirty="0" err="1"/>
              <a:t>syllables</a:t>
            </a:r>
            <a:endParaRPr lang="es-ES" sz="1600" dirty="0"/>
          </a:p>
        </p:txBody>
      </p:sp>
      <p:sp>
        <p:nvSpPr>
          <p:cNvPr id="14" name="TextBox 13"/>
          <p:cNvSpPr txBox="1"/>
          <p:nvPr/>
        </p:nvSpPr>
        <p:spPr>
          <a:xfrm>
            <a:off x="4115789" y="4816959"/>
            <a:ext cx="4483925" cy="1569660"/>
          </a:xfrm>
          <a:prstGeom prst="rect">
            <a:avLst/>
          </a:prstGeom>
          <a:noFill/>
          <a:ln>
            <a:solidFill>
              <a:srgbClr val="C00000"/>
            </a:solidFill>
          </a:ln>
        </p:spPr>
        <p:txBody>
          <a:bodyPr wrap="square" rtlCol="0">
            <a:spAutoFit/>
          </a:bodyPr>
          <a:lstStyle/>
          <a:p>
            <a:r>
              <a:rPr lang="es-ES" sz="1600" dirty="0" err="1"/>
              <a:t>Narratives</a:t>
            </a:r>
            <a:endParaRPr lang="es-ES" sz="1600" dirty="0"/>
          </a:p>
          <a:p>
            <a:r>
              <a:rPr lang="es-ES" sz="1600" dirty="0" err="1"/>
              <a:t>Discussion</a:t>
            </a:r>
            <a:endParaRPr lang="es-ES" sz="1600" dirty="0"/>
          </a:p>
          <a:p>
            <a:r>
              <a:rPr lang="es-ES" sz="1600" dirty="0" err="1"/>
              <a:t>Photo</a:t>
            </a:r>
            <a:r>
              <a:rPr lang="es-ES" sz="1600" dirty="0"/>
              <a:t> </a:t>
            </a:r>
            <a:r>
              <a:rPr lang="es-ES" sz="1600" dirty="0" err="1"/>
              <a:t>description</a:t>
            </a:r>
            <a:r>
              <a:rPr lang="es-ES" sz="1600" dirty="0"/>
              <a:t> and interview</a:t>
            </a:r>
          </a:p>
          <a:p>
            <a:r>
              <a:rPr lang="es-ES" sz="1600" dirty="0" err="1"/>
              <a:t>Clitic</a:t>
            </a:r>
            <a:r>
              <a:rPr lang="es-ES" sz="1600" dirty="0"/>
              <a:t> </a:t>
            </a:r>
            <a:r>
              <a:rPr lang="es-ES" sz="1600" dirty="0" err="1"/>
              <a:t>production</a:t>
            </a:r>
            <a:endParaRPr lang="es-ES" sz="1600" dirty="0"/>
          </a:p>
          <a:p>
            <a:r>
              <a:rPr lang="es-ES" sz="1600" dirty="0"/>
              <a:t>-</a:t>
            </a:r>
            <a:r>
              <a:rPr lang="es-ES" sz="1600" dirty="0" err="1"/>
              <a:t>task</a:t>
            </a:r>
            <a:r>
              <a:rPr lang="es-ES" sz="1600" dirty="0"/>
              <a:t> </a:t>
            </a:r>
            <a:r>
              <a:rPr lang="es-ES" sz="1600" dirty="0" err="1"/>
              <a:t>type</a:t>
            </a:r>
            <a:r>
              <a:rPr lang="es-ES" sz="1600" dirty="0"/>
              <a:t> </a:t>
            </a:r>
            <a:r>
              <a:rPr lang="en-US" sz="1600" dirty="0"/>
              <a:t>has been shown to condition variation in both NSs and learners (Ellis, 1985; </a:t>
            </a:r>
            <a:r>
              <a:rPr lang="en-US" sz="1600" dirty="0" err="1"/>
              <a:t>Labov</a:t>
            </a:r>
            <a:r>
              <a:rPr lang="en-US" sz="1600" dirty="0"/>
              <a:t>, 1970)</a:t>
            </a:r>
            <a:endParaRPr lang="es-ES" sz="1600" dirty="0"/>
          </a:p>
        </p:txBody>
      </p:sp>
      <p:sp>
        <p:nvSpPr>
          <p:cNvPr id="15" name="TextBox 14"/>
          <p:cNvSpPr txBox="1"/>
          <p:nvPr/>
        </p:nvSpPr>
        <p:spPr>
          <a:xfrm>
            <a:off x="4134592" y="5500817"/>
            <a:ext cx="4483925" cy="584775"/>
          </a:xfrm>
          <a:prstGeom prst="rect">
            <a:avLst/>
          </a:prstGeom>
          <a:noFill/>
          <a:ln>
            <a:solidFill>
              <a:srgbClr val="C00000"/>
            </a:solidFill>
          </a:ln>
        </p:spPr>
        <p:txBody>
          <a:bodyPr wrap="square" rtlCol="0">
            <a:spAutoFit/>
          </a:bodyPr>
          <a:lstStyle/>
          <a:p>
            <a:r>
              <a:rPr lang="es-ES" sz="1600" dirty="0" err="1"/>
              <a:t>Female</a:t>
            </a:r>
            <a:endParaRPr lang="es-ES" sz="1600" dirty="0"/>
          </a:p>
          <a:p>
            <a:r>
              <a:rPr lang="es-ES" sz="1600" dirty="0" err="1"/>
              <a:t>Male</a:t>
            </a:r>
            <a:endParaRPr lang="es-ES" sz="1600" dirty="0"/>
          </a:p>
        </p:txBody>
      </p:sp>
    </p:spTree>
    <p:extLst>
      <p:ext uri="{BB962C8B-B14F-4D97-AF65-F5344CB8AC3E}">
        <p14:creationId xmlns:p14="http://schemas.microsoft.com/office/powerpoint/2010/main" val="224195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1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14"/>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Method</a:t>
            </a:r>
            <a:endParaRPr lang="en-US" dirty="0"/>
          </a:p>
        </p:txBody>
      </p:sp>
      <p:sp>
        <p:nvSpPr>
          <p:cNvPr id="3" name="Content Placeholder 2"/>
          <p:cNvSpPr>
            <a:spLocks noGrp="1"/>
          </p:cNvSpPr>
          <p:nvPr>
            <p:ph idx="1"/>
          </p:nvPr>
        </p:nvSpPr>
        <p:spPr/>
        <p:txBody>
          <a:bodyPr/>
          <a:lstStyle/>
          <a:p>
            <a:r>
              <a:rPr lang="en-US" dirty="0"/>
              <a:t>Stepwise logistic regression analyses conducted using </a:t>
            </a:r>
            <a:r>
              <a:rPr lang="en-US" dirty="0" err="1"/>
              <a:t>Rbrul</a:t>
            </a:r>
            <a:r>
              <a:rPr lang="en-US" dirty="0"/>
              <a:t> (Johnson, 2009)</a:t>
            </a:r>
          </a:p>
          <a:p>
            <a:pPr lvl="1"/>
            <a:r>
              <a:rPr lang="en-US" dirty="0"/>
              <a:t>Native speakers</a:t>
            </a:r>
          </a:p>
          <a:p>
            <a:pPr lvl="2"/>
            <a:r>
              <a:rPr lang="en-US" dirty="0"/>
              <a:t>Trill versus other variants</a:t>
            </a:r>
          </a:p>
          <a:p>
            <a:pPr lvl="1"/>
            <a:r>
              <a:rPr lang="en-US" dirty="0"/>
              <a:t>Learners</a:t>
            </a:r>
          </a:p>
          <a:p>
            <a:pPr lvl="2"/>
            <a:r>
              <a:rPr lang="en-US" dirty="0"/>
              <a:t>Trill versus other variants</a:t>
            </a:r>
          </a:p>
          <a:p>
            <a:pPr lvl="2"/>
            <a:r>
              <a:rPr lang="en-US" dirty="0"/>
              <a:t>Native-like variants versus other variants</a:t>
            </a:r>
          </a:p>
        </p:txBody>
      </p:sp>
      <p:sp>
        <p:nvSpPr>
          <p:cNvPr id="4" name="Slide Number Placeholder 3"/>
          <p:cNvSpPr>
            <a:spLocks noGrp="1"/>
          </p:cNvSpPr>
          <p:nvPr>
            <p:ph type="sldNum" sz="quarter" idx="12"/>
          </p:nvPr>
        </p:nvSpPr>
        <p:spPr/>
        <p:txBody>
          <a:bodyPr/>
          <a:lstStyle/>
          <a:p>
            <a:fld id="{1A181BC5-E34D-4B44-B9B9-3CA944BC39F2}" type="slidenum">
              <a:rPr lang="en-US" smtClean="0"/>
              <a:t>18</a:t>
            </a:fld>
            <a:endParaRPr lang="en-US"/>
          </a:p>
        </p:txBody>
      </p:sp>
    </p:spTree>
    <p:extLst>
      <p:ext uri="{BB962C8B-B14F-4D97-AF65-F5344CB8AC3E}">
        <p14:creationId xmlns:p14="http://schemas.microsoft.com/office/powerpoint/2010/main" val="776911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Results</a:t>
            </a:r>
            <a:endParaRPr lang="es-ES" dirty="0"/>
          </a:p>
        </p:txBody>
      </p:sp>
      <p:sp>
        <p:nvSpPr>
          <p:cNvPr id="3" name="Text Placeholder 2"/>
          <p:cNvSpPr>
            <a:spLocks noGrp="1"/>
          </p:cNvSpPr>
          <p:nvPr>
            <p:ph type="body" idx="1"/>
          </p:nvPr>
        </p:nvSpPr>
        <p:spPr/>
        <p:txBody>
          <a:bodyPr/>
          <a:lstStyle/>
          <a:p>
            <a:r>
              <a:rPr lang="es-ES" dirty="0" err="1"/>
              <a:t>Native</a:t>
            </a:r>
            <a:r>
              <a:rPr lang="es-ES" dirty="0"/>
              <a:t> </a:t>
            </a:r>
            <a:r>
              <a:rPr lang="es-ES" dirty="0" err="1"/>
              <a:t>Speakers</a:t>
            </a:r>
            <a:endParaRPr lang="es-ES" dirty="0"/>
          </a:p>
        </p:txBody>
      </p:sp>
      <p:sp>
        <p:nvSpPr>
          <p:cNvPr id="4" name="Slide Number Placeholder 3"/>
          <p:cNvSpPr>
            <a:spLocks noGrp="1"/>
          </p:cNvSpPr>
          <p:nvPr>
            <p:ph type="sldNum" sz="quarter" idx="12"/>
          </p:nvPr>
        </p:nvSpPr>
        <p:spPr/>
        <p:txBody>
          <a:bodyPr/>
          <a:lstStyle/>
          <a:p>
            <a:fld id="{1A181BC5-E34D-4B44-B9B9-3CA944BC39F2}" type="slidenum">
              <a:rPr lang="en-US" smtClean="0"/>
              <a:t>19</a:t>
            </a:fld>
            <a:endParaRPr lang="en-US"/>
          </a:p>
        </p:txBody>
      </p:sp>
    </p:spTree>
    <p:extLst>
      <p:ext uri="{BB962C8B-B14F-4D97-AF65-F5344CB8AC3E}">
        <p14:creationId xmlns:p14="http://schemas.microsoft.com/office/powerpoint/2010/main" val="2668983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err="1"/>
              <a:t>Introduction</a:t>
            </a:r>
            <a:endParaRPr lang="en-US" dirty="0"/>
          </a:p>
        </p:txBody>
      </p:sp>
      <p:sp>
        <p:nvSpPr>
          <p:cNvPr id="2" name="Content Placeholder 1"/>
          <p:cNvSpPr>
            <a:spLocks noGrp="1"/>
          </p:cNvSpPr>
          <p:nvPr>
            <p:ph idx="1"/>
          </p:nvPr>
        </p:nvSpPr>
        <p:spPr/>
        <p:txBody>
          <a:bodyPr>
            <a:normAutofit fontScale="92500" lnSpcReduction="10000"/>
          </a:bodyPr>
          <a:lstStyle/>
          <a:p>
            <a:pPr>
              <a:buFont typeface="Wingdings" panose="05000000000000000000" pitchFamily="2" charset="2"/>
              <a:buChar char="§"/>
            </a:pPr>
            <a:r>
              <a:rPr lang="en-US" dirty="0"/>
              <a:t>Spanish has two </a:t>
            </a:r>
            <a:r>
              <a:rPr lang="en-US" dirty="0" err="1"/>
              <a:t>rhotics</a:t>
            </a:r>
            <a:r>
              <a:rPr lang="en-US" dirty="0"/>
              <a:t>, the tap /ɾ/ and the trill /r/</a:t>
            </a:r>
          </a:p>
          <a:p>
            <a:pPr lvl="1">
              <a:buFont typeface="Wingdings" panose="05000000000000000000" pitchFamily="2" charset="2"/>
              <a:buChar char="§"/>
            </a:pPr>
            <a:r>
              <a:rPr lang="en-US" i="1" dirty="0" err="1"/>
              <a:t>pero</a:t>
            </a:r>
            <a:r>
              <a:rPr lang="en-US" i="1" dirty="0"/>
              <a:t> </a:t>
            </a:r>
            <a:r>
              <a:rPr lang="en-US" dirty="0"/>
              <a:t>[</a:t>
            </a:r>
            <a:r>
              <a:rPr lang="en-US" dirty="0" err="1"/>
              <a:t>pé.ɾo</a:t>
            </a:r>
            <a:r>
              <a:rPr lang="en-US" dirty="0"/>
              <a:t>] ‘but’ vs. </a:t>
            </a:r>
            <a:r>
              <a:rPr lang="en-US" i="1" dirty="0" err="1"/>
              <a:t>perro</a:t>
            </a:r>
            <a:r>
              <a:rPr lang="en-US" i="1" dirty="0"/>
              <a:t> </a:t>
            </a:r>
            <a:r>
              <a:rPr lang="en-US" dirty="0"/>
              <a:t>[pé.ro]</a:t>
            </a:r>
            <a:r>
              <a:rPr lang="en-US" i="1" dirty="0"/>
              <a:t> </a:t>
            </a:r>
            <a:r>
              <a:rPr lang="en-US" dirty="0"/>
              <a:t>‘dog’</a:t>
            </a:r>
          </a:p>
          <a:p>
            <a:pPr lvl="1">
              <a:buFont typeface="Wingdings" panose="05000000000000000000" pitchFamily="2" charset="2"/>
              <a:buChar char="§"/>
            </a:pPr>
            <a:r>
              <a:rPr lang="en-US" dirty="0"/>
              <a:t>Prescriptively, /r/ is realized as a voiced alveolar trill with 2-3 occlusions (</a:t>
            </a:r>
            <a:r>
              <a:rPr lang="en-US" dirty="0" err="1"/>
              <a:t>Hualde</a:t>
            </a:r>
            <a:r>
              <a:rPr lang="en-US" dirty="0"/>
              <a:t>, 2005)</a:t>
            </a:r>
          </a:p>
          <a:p>
            <a:pPr>
              <a:buFont typeface="Wingdings" panose="05000000000000000000" pitchFamily="2" charset="2"/>
              <a:buChar char="§"/>
            </a:pPr>
            <a:r>
              <a:rPr lang="en-US" dirty="0"/>
              <a:t>English-speaking learners of Spanish generally have difficulties producing the trill in a target-like manner (Face, 2006; Hurtado &amp; Estrada, 2010; Major, 1986; Olsen, 2012; Reeder, 1998; Rose, 2010)</a:t>
            </a:r>
          </a:p>
          <a:p>
            <a:pPr>
              <a:buFont typeface="Wingdings" panose="05000000000000000000" pitchFamily="2" charset="2"/>
              <a:buChar char="§"/>
            </a:pPr>
            <a:r>
              <a:rPr lang="en-US" dirty="0"/>
              <a:t>Target-like in these studies was solely considered the production of the voiced alveolar trill produced with multiple occlusions [r] (see Rose, 2010, and Hurtado and Estrada , 2010, for exceptions)</a:t>
            </a:r>
          </a:p>
          <a:p>
            <a:pPr>
              <a:buFont typeface="Wingdings" panose="05000000000000000000" pitchFamily="2" charset="2"/>
              <a:buChar char="§"/>
            </a:pPr>
            <a:r>
              <a:rPr lang="en-US" dirty="0"/>
              <a:t>However, phonetic and sociolinguistic research on trill production shows that the realization of /r/ is variable in native-speaker productions (e.g. </a:t>
            </a:r>
            <a:r>
              <a:rPr lang="en-US" dirty="0" err="1"/>
              <a:t>Díaz</a:t>
            </a:r>
            <a:r>
              <a:rPr lang="en-US" dirty="0"/>
              <a:t>-Campos, 2008; Hammond, 1999, </a:t>
            </a:r>
            <a:r>
              <a:rPr lang="en-US" dirty="0" err="1"/>
              <a:t>Widdison</a:t>
            </a:r>
            <a:r>
              <a:rPr lang="en-US" dirty="0"/>
              <a:t>, 1998; Willis, 2006)</a:t>
            </a:r>
          </a:p>
          <a:p>
            <a:endParaRPr lang="es-ES" dirty="0"/>
          </a:p>
        </p:txBody>
      </p:sp>
      <p:sp>
        <p:nvSpPr>
          <p:cNvPr id="4" name="Slide Number Placeholder 3"/>
          <p:cNvSpPr>
            <a:spLocks noGrp="1"/>
          </p:cNvSpPr>
          <p:nvPr>
            <p:ph type="sldNum" sz="quarter" idx="12"/>
          </p:nvPr>
        </p:nvSpPr>
        <p:spPr/>
        <p:txBody>
          <a:bodyPr/>
          <a:lstStyle/>
          <a:p>
            <a:fld id="{1A181BC5-E34D-4B44-B9B9-3CA944BC39F2}" type="slidenum">
              <a:rPr lang="en-US" smtClean="0"/>
              <a:t>2</a:t>
            </a:fld>
            <a:endParaRPr lang="en-US"/>
          </a:p>
        </p:txBody>
      </p:sp>
    </p:spTree>
    <p:extLst>
      <p:ext uri="{BB962C8B-B14F-4D97-AF65-F5344CB8AC3E}">
        <p14:creationId xmlns:p14="http://schemas.microsoft.com/office/powerpoint/2010/main" val="104171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Results</a:t>
            </a:r>
            <a:endParaRPr lang="en-US" dirty="0"/>
          </a:p>
        </p:txBody>
      </p:sp>
      <p:sp>
        <p:nvSpPr>
          <p:cNvPr id="4" name="Slide Number Placeholder 3"/>
          <p:cNvSpPr>
            <a:spLocks noGrp="1"/>
          </p:cNvSpPr>
          <p:nvPr>
            <p:ph type="sldNum" sz="quarter" idx="12"/>
          </p:nvPr>
        </p:nvSpPr>
        <p:spPr/>
        <p:txBody>
          <a:bodyPr/>
          <a:lstStyle/>
          <a:p>
            <a:fld id="{1A181BC5-E34D-4B44-B9B9-3CA944BC39F2}" type="slidenum">
              <a:rPr lang="en-US" smtClean="0"/>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28062156"/>
              </p:ext>
            </p:extLst>
          </p:nvPr>
        </p:nvGraphicFramePr>
        <p:xfrm>
          <a:off x="822325" y="1846263"/>
          <a:ext cx="7543800" cy="4022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958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err="1"/>
              <a:t>Analysis</a:t>
            </a:r>
            <a:r>
              <a:rPr lang="es-ES" dirty="0"/>
              <a:t> of NS </a:t>
            </a:r>
            <a:r>
              <a:rPr lang="es-ES" dirty="0" err="1"/>
              <a:t>trill</a:t>
            </a:r>
            <a:r>
              <a:rPr lang="es-ES" dirty="0"/>
              <a:t> </a:t>
            </a:r>
            <a:r>
              <a:rPr lang="es-ES" dirty="0" err="1"/>
              <a:t>variation</a:t>
            </a:r>
            <a:endParaRPr lang="en-US" dirty="0"/>
          </a:p>
        </p:txBody>
      </p:sp>
      <p:sp>
        <p:nvSpPr>
          <p:cNvPr id="4" name="Content Placeholder 3"/>
          <p:cNvSpPr>
            <a:spLocks noGrp="1"/>
          </p:cNvSpPr>
          <p:nvPr>
            <p:ph idx="1"/>
          </p:nvPr>
        </p:nvSpPr>
        <p:spPr/>
        <p:txBody>
          <a:bodyPr/>
          <a:lstStyle/>
          <a:p>
            <a:r>
              <a:rPr lang="es-ES" dirty="0" err="1"/>
              <a:t>Analysis</a:t>
            </a:r>
            <a:r>
              <a:rPr lang="es-ES" dirty="0"/>
              <a:t> of </a:t>
            </a:r>
            <a:r>
              <a:rPr lang="es-ES" dirty="0" err="1"/>
              <a:t>factors</a:t>
            </a:r>
            <a:r>
              <a:rPr lang="es-ES" dirty="0"/>
              <a:t> </a:t>
            </a:r>
            <a:r>
              <a:rPr lang="es-ES" dirty="0" err="1"/>
              <a:t>conditioning</a:t>
            </a:r>
            <a:r>
              <a:rPr lang="es-ES" dirty="0"/>
              <a:t> </a:t>
            </a:r>
            <a:r>
              <a:rPr lang="es-ES" dirty="0" err="1"/>
              <a:t>the</a:t>
            </a:r>
            <a:r>
              <a:rPr lang="es-ES" dirty="0"/>
              <a:t> </a:t>
            </a:r>
            <a:r>
              <a:rPr lang="es-ES" dirty="0" err="1"/>
              <a:t>production</a:t>
            </a:r>
            <a:r>
              <a:rPr lang="es-ES" dirty="0"/>
              <a:t> of </a:t>
            </a:r>
            <a:r>
              <a:rPr lang="es-ES" dirty="0" err="1"/>
              <a:t>trilled</a:t>
            </a:r>
            <a:r>
              <a:rPr lang="es-ES" dirty="0"/>
              <a:t> </a:t>
            </a:r>
            <a:r>
              <a:rPr lang="es-ES" dirty="0" err="1"/>
              <a:t>variants</a:t>
            </a:r>
            <a:r>
              <a:rPr lang="es-ES" dirty="0"/>
              <a:t> </a:t>
            </a:r>
            <a:r>
              <a:rPr lang="es-ES" dirty="0" err="1"/>
              <a:t>by</a:t>
            </a:r>
            <a:r>
              <a:rPr lang="es-ES" dirty="0"/>
              <a:t> </a:t>
            </a:r>
            <a:r>
              <a:rPr lang="es-ES" dirty="0" err="1"/>
              <a:t>native</a:t>
            </a:r>
            <a:r>
              <a:rPr lang="es-ES" dirty="0"/>
              <a:t> </a:t>
            </a:r>
            <a:r>
              <a:rPr lang="es-ES" dirty="0" err="1"/>
              <a:t>speakers</a:t>
            </a:r>
            <a:endParaRPr lang="es-ES" dirty="0"/>
          </a:p>
          <a:p>
            <a:pPr>
              <a:buFont typeface="Wingdings" panose="05000000000000000000" pitchFamily="2" charset="2"/>
              <a:buChar char="§"/>
            </a:pPr>
            <a:r>
              <a:rPr lang="es-ES" dirty="0" err="1"/>
              <a:t>Trills</a:t>
            </a:r>
            <a:r>
              <a:rPr lang="es-ES" dirty="0"/>
              <a:t> </a:t>
            </a:r>
            <a:r>
              <a:rPr lang="es-ES" dirty="0" err="1"/>
              <a:t>with</a:t>
            </a:r>
            <a:r>
              <a:rPr lang="es-ES" dirty="0"/>
              <a:t> 2-3 </a:t>
            </a:r>
            <a:r>
              <a:rPr lang="es-ES" dirty="0" err="1"/>
              <a:t>occlusions</a:t>
            </a:r>
            <a:r>
              <a:rPr lang="es-ES" dirty="0"/>
              <a:t> and 4 </a:t>
            </a:r>
            <a:r>
              <a:rPr lang="es-ES" dirty="0" err="1"/>
              <a:t>or</a:t>
            </a:r>
            <a:r>
              <a:rPr lang="es-ES" dirty="0"/>
              <a:t> more </a:t>
            </a:r>
            <a:r>
              <a:rPr lang="es-ES" dirty="0" err="1"/>
              <a:t>occlusions</a:t>
            </a:r>
            <a:r>
              <a:rPr lang="es-ES" dirty="0"/>
              <a:t> </a:t>
            </a:r>
            <a:r>
              <a:rPr lang="es-ES" dirty="0" err="1"/>
              <a:t>were</a:t>
            </a:r>
            <a:r>
              <a:rPr lang="es-ES" dirty="0"/>
              <a:t> </a:t>
            </a:r>
            <a:r>
              <a:rPr lang="es-ES" dirty="0" err="1"/>
              <a:t>grouped</a:t>
            </a:r>
            <a:r>
              <a:rPr lang="es-ES" dirty="0"/>
              <a:t> </a:t>
            </a:r>
            <a:r>
              <a:rPr lang="es-ES" dirty="0" err="1"/>
              <a:t>together</a:t>
            </a:r>
            <a:r>
              <a:rPr lang="es-ES" dirty="0"/>
              <a:t> as </a:t>
            </a:r>
            <a:r>
              <a:rPr lang="es-ES" dirty="0" err="1"/>
              <a:t>application</a:t>
            </a:r>
            <a:r>
              <a:rPr lang="es-ES" dirty="0"/>
              <a:t> </a:t>
            </a:r>
            <a:r>
              <a:rPr lang="es-ES" dirty="0" err="1"/>
              <a:t>value</a:t>
            </a:r>
            <a:r>
              <a:rPr lang="es-ES" dirty="0"/>
              <a:t> vs. </a:t>
            </a:r>
            <a:r>
              <a:rPr lang="es-ES" dirty="0" err="1"/>
              <a:t>all</a:t>
            </a:r>
            <a:r>
              <a:rPr lang="es-ES" dirty="0"/>
              <a:t> </a:t>
            </a:r>
            <a:r>
              <a:rPr lang="es-ES" dirty="0" err="1"/>
              <a:t>other</a:t>
            </a:r>
            <a:r>
              <a:rPr lang="es-ES" dirty="0"/>
              <a:t> </a:t>
            </a:r>
            <a:r>
              <a:rPr lang="es-ES" dirty="0" err="1"/>
              <a:t>variants</a:t>
            </a:r>
            <a:endParaRPr lang="es-ES" dirty="0"/>
          </a:p>
          <a:p>
            <a:pPr>
              <a:buFont typeface="Wingdings" panose="05000000000000000000" pitchFamily="2" charset="2"/>
              <a:buChar char="§"/>
            </a:pPr>
            <a:r>
              <a:rPr lang="es-ES" dirty="0"/>
              <a:t>8 </a:t>
            </a:r>
            <a:r>
              <a:rPr lang="es-ES" dirty="0" err="1"/>
              <a:t>tokens</a:t>
            </a:r>
            <a:r>
              <a:rPr lang="es-ES" dirty="0"/>
              <a:t> </a:t>
            </a:r>
            <a:r>
              <a:rPr lang="es-ES" dirty="0" err="1"/>
              <a:t>following</a:t>
            </a:r>
            <a:r>
              <a:rPr lang="es-ES" dirty="0"/>
              <a:t> a pause </a:t>
            </a:r>
            <a:r>
              <a:rPr lang="es-ES" dirty="0" err="1"/>
              <a:t>were</a:t>
            </a:r>
            <a:r>
              <a:rPr lang="es-ES" dirty="0"/>
              <a:t> </a:t>
            </a:r>
            <a:r>
              <a:rPr lang="es-ES" dirty="0" err="1"/>
              <a:t>excluded</a:t>
            </a:r>
            <a:endParaRPr lang="es-ES" dirty="0"/>
          </a:p>
          <a:p>
            <a:pPr>
              <a:buFont typeface="Wingdings" panose="05000000000000000000" pitchFamily="2" charset="2"/>
              <a:buChar char="§"/>
            </a:pPr>
            <a:r>
              <a:rPr lang="es-ES" dirty="0"/>
              <a:t>1 </a:t>
            </a:r>
            <a:r>
              <a:rPr lang="es-ES" dirty="0" err="1"/>
              <a:t>token</a:t>
            </a:r>
            <a:r>
              <a:rPr lang="es-ES" dirty="0"/>
              <a:t> of a </a:t>
            </a:r>
            <a:r>
              <a:rPr lang="es-ES" dirty="0" err="1"/>
              <a:t>monosyllabic</a:t>
            </a:r>
            <a:r>
              <a:rPr lang="es-ES" dirty="0"/>
              <a:t> </a:t>
            </a:r>
            <a:r>
              <a:rPr lang="es-ES" dirty="0" err="1"/>
              <a:t>word</a:t>
            </a:r>
            <a:r>
              <a:rPr lang="es-ES" dirty="0"/>
              <a:t> </a:t>
            </a:r>
            <a:r>
              <a:rPr lang="es-ES" dirty="0" err="1"/>
              <a:t>was</a:t>
            </a:r>
            <a:r>
              <a:rPr lang="es-ES" dirty="0"/>
              <a:t> </a:t>
            </a:r>
            <a:r>
              <a:rPr lang="es-ES" dirty="0" err="1"/>
              <a:t>excluded</a:t>
            </a:r>
            <a:endParaRPr lang="es-ES" dirty="0"/>
          </a:p>
          <a:p>
            <a:endParaRPr lang="en-US" dirty="0"/>
          </a:p>
        </p:txBody>
      </p:sp>
      <p:sp>
        <p:nvSpPr>
          <p:cNvPr id="2" name="Slide Number Placeholder 1"/>
          <p:cNvSpPr>
            <a:spLocks noGrp="1"/>
          </p:cNvSpPr>
          <p:nvPr>
            <p:ph type="sldNum" sz="quarter" idx="12"/>
          </p:nvPr>
        </p:nvSpPr>
        <p:spPr/>
        <p:txBody>
          <a:bodyPr/>
          <a:lstStyle/>
          <a:p>
            <a:fld id="{1A181BC5-E34D-4B44-B9B9-3CA944BC39F2}" type="slidenum">
              <a:rPr lang="en-US" smtClean="0"/>
              <a:t>21</a:t>
            </a:fld>
            <a:endParaRPr lang="en-US"/>
          </a:p>
        </p:txBody>
      </p:sp>
    </p:spTree>
    <p:extLst>
      <p:ext uri="{BB962C8B-B14F-4D97-AF65-F5344CB8AC3E}">
        <p14:creationId xmlns:p14="http://schemas.microsoft.com/office/powerpoint/2010/main" val="1818121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A181BC5-E34D-4B44-B9B9-3CA944BC39F2}" type="slidenum">
              <a:rPr lang="en-US" smtClean="0"/>
              <a:t>22</a:t>
            </a:fld>
            <a:endParaRPr lang="en-US"/>
          </a:p>
        </p:txBody>
      </p:sp>
      <p:pic>
        <p:nvPicPr>
          <p:cNvPr id="10" name="Picture 9"/>
          <p:cNvPicPr>
            <a:picLocks noChangeAspect="1"/>
          </p:cNvPicPr>
          <p:nvPr/>
        </p:nvPicPr>
        <p:blipFill>
          <a:blip r:embed="rId3"/>
          <a:stretch>
            <a:fillRect/>
          </a:stretch>
        </p:blipFill>
        <p:spPr>
          <a:xfrm>
            <a:off x="837868" y="135336"/>
            <a:ext cx="7462069" cy="6482678"/>
          </a:xfrm>
          <a:prstGeom prst="rect">
            <a:avLst/>
          </a:prstGeom>
        </p:spPr>
      </p:pic>
    </p:spTree>
    <p:extLst>
      <p:ext uri="{BB962C8B-B14F-4D97-AF65-F5344CB8AC3E}">
        <p14:creationId xmlns:p14="http://schemas.microsoft.com/office/powerpoint/2010/main" val="2858412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Results</a:t>
            </a:r>
            <a:r>
              <a:rPr lang="es-ES" dirty="0"/>
              <a:t>	</a:t>
            </a:r>
          </a:p>
        </p:txBody>
      </p:sp>
      <p:sp>
        <p:nvSpPr>
          <p:cNvPr id="3" name="Text Placeholder 2"/>
          <p:cNvSpPr>
            <a:spLocks noGrp="1"/>
          </p:cNvSpPr>
          <p:nvPr>
            <p:ph type="body" idx="1"/>
          </p:nvPr>
        </p:nvSpPr>
        <p:spPr/>
        <p:txBody>
          <a:bodyPr/>
          <a:lstStyle/>
          <a:p>
            <a:r>
              <a:rPr lang="es-ES" dirty="0" err="1"/>
              <a:t>Learners</a:t>
            </a:r>
            <a:endParaRPr lang="es-ES" dirty="0"/>
          </a:p>
        </p:txBody>
      </p:sp>
      <p:sp>
        <p:nvSpPr>
          <p:cNvPr id="4" name="Slide Number Placeholder 3"/>
          <p:cNvSpPr>
            <a:spLocks noGrp="1"/>
          </p:cNvSpPr>
          <p:nvPr>
            <p:ph type="sldNum" sz="quarter" idx="12"/>
          </p:nvPr>
        </p:nvSpPr>
        <p:spPr/>
        <p:txBody>
          <a:bodyPr/>
          <a:lstStyle/>
          <a:p>
            <a:fld id="{1A181BC5-E34D-4B44-B9B9-3CA944BC39F2}" type="slidenum">
              <a:rPr lang="en-US" smtClean="0"/>
              <a:t>23</a:t>
            </a:fld>
            <a:endParaRPr lang="en-US"/>
          </a:p>
        </p:txBody>
      </p:sp>
    </p:spTree>
    <p:extLst>
      <p:ext uri="{BB962C8B-B14F-4D97-AF65-F5344CB8AC3E}">
        <p14:creationId xmlns:p14="http://schemas.microsoft.com/office/powerpoint/2010/main" val="1218133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Results</a:t>
            </a:r>
            <a:endParaRPr lang="en-US" dirty="0"/>
          </a:p>
        </p:txBody>
      </p:sp>
      <p:sp>
        <p:nvSpPr>
          <p:cNvPr id="4" name="Slide Number Placeholder 3"/>
          <p:cNvSpPr>
            <a:spLocks noGrp="1"/>
          </p:cNvSpPr>
          <p:nvPr>
            <p:ph type="sldNum" sz="quarter" idx="12"/>
          </p:nvPr>
        </p:nvSpPr>
        <p:spPr/>
        <p:txBody>
          <a:bodyPr/>
          <a:lstStyle/>
          <a:p>
            <a:fld id="{1A181BC5-E34D-4B44-B9B9-3CA944BC39F2}" type="slidenum">
              <a:rPr lang="en-US" smtClean="0"/>
              <a:t>24</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650454539"/>
              </p:ext>
            </p:extLst>
          </p:nvPr>
        </p:nvGraphicFramePr>
        <p:xfrm>
          <a:off x="814977" y="1981200"/>
          <a:ext cx="7543800" cy="402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8339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Analysis</a:t>
            </a:r>
            <a:r>
              <a:rPr lang="es-ES" dirty="0"/>
              <a:t> of L2 </a:t>
            </a:r>
            <a:r>
              <a:rPr lang="es-ES" dirty="0" err="1"/>
              <a:t>trill</a:t>
            </a:r>
            <a:r>
              <a:rPr lang="es-ES" dirty="0"/>
              <a:t> </a:t>
            </a:r>
            <a:r>
              <a:rPr lang="es-ES" dirty="0" err="1"/>
              <a:t>variation</a:t>
            </a:r>
            <a:endParaRPr lang="en-US" dirty="0"/>
          </a:p>
        </p:txBody>
      </p:sp>
      <p:sp>
        <p:nvSpPr>
          <p:cNvPr id="3" name="Content Placeholder 2"/>
          <p:cNvSpPr>
            <a:spLocks noGrp="1"/>
          </p:cNvSpPr>
          <p:nvPr>
            <p:ph idx="1"/>
          </p:nvPr>
        </p:nvSpPr>
        <p:spPr/>
        <p:txBody>
          <a:bodyPr/>
          <a:lstStyle/>
          <a:p>
            <a:r>
              <a:rPr lang="es-ES" dirty="0" err="1"/>
              <a:t>Analysis</a:t>
            </a:r>
            <a:r>
              <a:rPr lang="es-ES" dirty="0"/>
              <a:t> of </a:t>
            </a:r>
            <a:r>
              <a:rPr lang="es-ES" dirty="0" err="1"/>
              <a:t>factors</a:t>
            </a:r>
            <a:r>
              <a:rPr lang="es-ES" dirty="0"/>
              <a:t> </a:t>
            </a:r>
            <a:r>
              <a:rPr lang="es-ES" dirty="0" err="1"/>
              <a:t>conditioning</a:t>
            </a:r>
            <a:r>
              <a:rPr lang="es-ES" dirty="0"/>
              <a:t> </a:t>
            </a:r>
            <a:r>
              <a:rPr lang="es-ES" dirty="0" err="1"/>
              <a:t>the</a:t>
            </a:r>
            <a:r>
              <a:rPr lang="es-ES" dirty="0"/>
              <a:t> </a:t>
            </a:r>
            <a:r>
              <a:rPr lang="es-ES" dirty="0" err="1"/>
              <a:t>production</a:t>
            </a:r>
            <a:r>
              <a:rPr lang="es-ES" dirty="0"/>
              <a:t> of </a:t>
            </a:r>
            <a:r>
              <a:rPr lang="es-ES" dirty="0" err="1"/>
              <a:t>the</a:t>
            </a:r>
            <a:r>
              <a:rPr lang="es-ES" dirty="0"/>
              <a:t> </a:t>
            </a:r>
            <a:r>
              <a:rPr lang="es-ES" dirty="0" err="1"/>
              <a:t>trilled</a:t>
            </a:r>
            <a:r>
              <a:rPr lang="es-ES" dirty="0"/>
              <a:t> </a:t>
            </a:r>
            <a:r>
              <a:rPr lang="es-ES" dirty="0" err="1"/>
              <a:t>variant</a:t>
            </a:r>
            <a:r>
              <a:rPr lang="es-ES" dirty="0"/>
              <a:t> </a:t>
            </a:r>
            <a:r>
              <a:rPr lang="es-ES" dirty="0" err="1"/>
              <a:t>by</a:t>
            </a:r>
            <a:r>
              <a:rPr lang="es-ES" dirty="0"/>
              <a:t> L2 </a:t>
            </a:r>
            <a:r>
              <a:rPr lang="es-ES" dirty="0" err="1"/>
              <a:t>learners</a:t>
            </a:r>
            <a:endParaRPr lang="es-ES" dirty="0"/>
          </a:p>
          <a:p>
            <a:pPr>
              <a:buFont typeface="Wingdings" panose="05000000000000000000" pitchFamily="2" charset="2"/>
              <a:buChar char="§"/>
            </a:pPr>
            <a:r>
              <a:rPr lang="es-ES" dirty="0" err="1"/>
              <a:t>Trills</a:t>
            </a:r>
            <a:r>
              <a:rPr lang="es-ES" dirty="0"/>
              <a:t> </a:t>
            </a:r>
            <a:r>
              <a:rPr lang="es-ES" dirty="0" err="1"/>
              <a:t>with</a:t>
            </a:r>
            <a:r>
              <a:rPr lang="es-ES" dirty="0"/>
              <a:t> 2-3 </a:t>
            </a:r>
            <a:r>
              <a:rPr lang="es-ES" dirty="0" err="1"/>
              <a:t>occlusions</a:t>
            </a:r>
            <a:r>
              <a:rPr lang="es-ES" dirty="0"/>
              <a:t> and 4 </a:t>
            </a:r>
            <a:r>
              <a:rPr lang="es-ES" dirty="0" err="1"/>
              <a:t>or</a:t>
            </a:r>
            <a:r>
              <a:rPr lang="es-ES" dirty="0"/>
              <a:t> more </a:t>
            </a:r>
            <a:r>
              <a:rPr lang="es-ES" dirty="0" err="1"/>
              <a:t>occlusions</a:t>
            </a:r>
            <a:r>
              <a:rPr lang="es-ES" dirty="0"/>
              <a:t> </a:t>
            </a:r>
            <a:r>
              <a:rPr lang="es-ES" dirty="0" err="1"/>
              <a:t>were</a:t>
            </a:r>
            <a:r>
              <a:rPr lang="es-ES" dirty="0"/>
              <a:t> </a:t>
            </a:r>
            <a:r>
              <a:rPr lang="es-ES" dirty="0" err="1"/>
              <a:t>grouped</a:t>
            </a:r>
            <a:r>
              <a:rPr lang="es-ES" dirty="0"/>
              <a:t> </a:t>
            </a:r>
            <a:r>
              <a:rPr lang="es-ES" dirty="0" err="1"/>
              <a:t>together</a:t>
            </a:r>
            <a:r>
              <a:rPr lang="es-ES" dirty="0"/>
              <a:t> as </a:t>
            </a:r>
            <a:r>
              <a:rPr lang="es-ES" dirty="0" err="1"/>
              <a:t>application</a:t>
            </a:r>
            <a:r>
              <a:rPr lang="es-ES" dirty="0"/>
              <a:t> </a:t>
            </a:r>
            <a:r>
              <a:rPr lang="es-ES" dirty="0" err="1"/>
              <a:t>value</a:t>
            </a:r>
            <a:r>
              <a:rPr lang="es-ES" dirty="0"/>
              <a:t> vs. </a:t>
            </a:r>
            <a:r>
              <a:rPr lang="es-ES" dirty="0" err="1"/>
              <a:t>all</a:t>
            </a:r>
            <a:r>
              <a:rPr lang="es-ES" dirty="0"/>
              <a:t> </a:t>
            </a:r>
            <a:r>
              <a:rPr lang="es-ES" dirty="0" err="1"/>
              <a:t>other</a:t>
            </a:r>
            <a:r>
              <a:rPr lang="es-ES" dirty="0"/>
              <a:t> </a:t>
            </a:r>
            <a:r>
              <a:rPr lang="es-ES" dirty="0" err="1"/>
              <a:t>variants</a:t>
            </a:r>
            <a:endParaRPr lang="es-ES" dirty="0"/>
          </a:p>
          <a:p>
            <a:pPr>
              <a:buFont typeface="Wingdings" panose="05000000000000000000" pitchFamily="2" charset="2"/>
              <a:buChar char="§"/>
            </a:pPr>
            <a:r>
              <a:rPr lang="es-ES" dirty="0"/>
              <a:t>Word-medial post /n/, /l/, </a:t>
            </a:r>
            <a:r>
              <a:rPr lang="es-ES" dirty="0" err="1"/>
              <a:t>or</a:t>
            </a:r>
            <a:r>
              <a:rPr lang="es-ES" dirty="0"/>
              <a:t> /s/ </a:t>
            </a:r>
            <a:r>
              <a:rPr lang="es-ES" dirty="0" err="1"/>
              <a:t>was</a:t>
            </a:r>
            <a:r>
              <a:rPr lang="es-ES" dirty="0"/>
              <a:t> </a:t>
            </a:r>
            <a:r>
              <a:rPr lang="es-ES" dirty="0" err="1"/>
              <a:t>excluded</a:t>
            </a:r>
            <a:r>
              <a:rPr lang="es-ES" dirty="0"/>
              <a:t> (7 </a:t>
            </a:r>
            <a:r>
              <a:rPr lang="es-ES" dirty="0" err="1"/>
              <a:t>tokens</a:t>
            </a:r>
            <a:r>
              <a:rPr lang="es-ES" dirty="0"/>
              <a:t>)</a:t>
            </a:r>
          </a:p>
          <a:p>
            <a:pPr>
              <a:buFont typeface="Wingdings" panose="05000000000000000000" pitchFamily="2" charset="2"/>
              <a:buChar char="§"/>
            </a:pPr>
            <a:endParaRPr lang="en-US" dirty="0"/>
          </a:p>
        </p:txBody>
      </p:sp>
      <p:sp>
        <p:nvSpPr>
          <p:cNvPr id="4" name="Slide Number Placeholder 3"/>
          <p:cNvSpPr>
            <a:spLocks noGrp="1"/>
          </p:cNvSpPr>
          <p:nvPr>
            <p:ph type="sldNum" sz="quarter" idx="12"/>
          </p:nvPr>
        </p:nvSpPr>
        <p:spPr/>
        <p:txBody>
          <a:bodyPr/>
          <a:lstStyle/>
          <a:p>
            <a:fld id="{1A181BC5-E34D-4B44-B9B9-3CA944BC39F2}" type="slidenum">
              <a:rPr lang="en-US" smtClean="0"/>
              <a:t>25</a:t>
            </a:fld>
            <a:endParaRPr lang="en-US"/>
          </a:p>
        </p:txBody>
      </p:sp>
    </p:spTree>
    <p:extLst>
      <p:ext uri="{BB962C8B-B14F-4D97-AF65-F5344CB8AC3E}">
        <p14:creationId xmlns:p14="http://schemas.microsoft.com/office/powerpoint/2010/main" val="196560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181BC5-E34D-4B44-B9B9-3CA944BC39F2}" type="slidenum">
              <a:rPr lang="en-US" smtClean="0"/>
              <a:t>26</a:t>
            </a:fld>
            <a:endParaRPr lang="en-US"/>
          </a:p>
        </p:txBody>
      </p:sp>
      <p:pic>
        <p:nvPicPr>
          <p:cNvPr id="5" name="Picture 4"/>
          <p:cNvPicPr>
            <a:picLocks noChangeAspect="1"/>
          </p:cNvPicPr>
          <p:nvPr/>
        </p:nvPicPr>
        <p:blipFill>
          <a:blip r:embed="rId3"/>
          <a:stretch>
            <a:fillRect/>
          </a:stretch>
        </p:blipFill>
        <p:spPr>
          <a:xfrm>
            <a:off x="1127245" y="87204"/>
            <a:ext cx="6949954" cy="6448147"/>
          </a:xfrm>
          <a:prstGeom prst="rect">
            <a:avLst/>
          </a:prstGeom>
        </p:spPr>
      </p:pic>
    </p:spTree>
    <p:extLst>
      <p:ext uri="{BB962C8B-B14F-4D97-AF65-F5344CB8AC3E}">
        <p14:creationId xmlns:p14="http://schemas.microsoft.com/office/powerpoint/2010/main" val="2324288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Analysis</a:t>
            </a:r>
            <a:r>
              <a:rPr lang="es-ES" dirty="0"/>
              <a:t> of L2 </a:t>
            </a:r>
            <a:r>
              <a:rPr lang="es-ES" dirty="0" err="1"/>
              <a:t>native-nonnative</a:t>
            </a:r>
            <a:r>
              <a:rPr lang="es-ES" dirty="0"/>
              <a:t> </a:t>
            </a:r>
            <a:r>
              <a:rPr lang="es-ES" dirty="0" err="1"/>
              <a:t>variation</a:t>
            </a:r>
            <a:endParaRPr lang="en-US" dirty="0"/>
          </a:p>
        </p:txBody>
      </p:sp>
      <p:sp>
        <p:nvSpPr>
          <p:cNvPr id="3" name="Content Placeholder 2"/>
          <p:cNvSpPr>
            <a:spLocks noGrp="1"/>
          </p:cNvSpPr>
          <p:nvPr>
            <p:ph idx="1"/>
          </p:nvPr>
        </p:nvSpPr>
        <p:spPr/>
        <p:txBody>
          <a:bodyPr/>
          <a:lstStyle/>
          <a:p>
            <a:r>
              <a:rPr lang="es-ES" dirty="0" err="1"/>
              <a:t>Analysis</a:t>
            </a:r>
            <a:r>
              <a:rPr lang="es-ES" dirty="0"/>
              <a:t> of </a:t>
            </a:r>
            <a:r>
              <a:rPr lang="es-ES" dirty="0" err="1"/>
              <a:t>factors</a:t>
            </a:r>
            <a:r>
              <a:rPr lang="es-ES" dirty="0"/>
              <a:t> </a:t>
            </a:r>
            <a:r>
              <a:rPr lang="es-ES" dirty="0" err="1"/>
              <a:t>conditioning</a:t>
            </a:r>
            <a:r>
              <a:rPr lang="es-ES" dirty="0"/>
              <a:t> </a:t>
            </a:r>
            <a:r>
              <a:rPr lang="es-ES" dirty="0" err="1"/>
              <a:t>the</a:t>
            </a:r>
            <a:r>
              <a:rPr lang="es-ES" dirty="0"/>
              <a:t> </a:t>
            </a:r>
            <a:r>
              <a:rPr lang="es-ES" dirty="0" err="1"/>
              <a:t>production</a:t>
            </a:r>
            <a:r>
              <a:rPr lang="es-ES" dirty="0"/>
              <a:t> of </a:t>
            </a:r>
            <a:r>
              <a:rPr lang="es-ES" dirty="0" err="1"/>
              <a:t>native</a:t>
            </a:r>
            <a:r>
              <a:rPr lang="es-ES" dirty="0"/>
              <a:t> </a:t>
            </a:r>
            <a:r>
              <a:rPr lang="es-ES" dirty="0" err="1"/>
              <a:t>variants</a:t>
            </a:r>
            <a:r>
              <a:rPr lang="es-ES" dirty="0"/>
              <a:t> </a:t>
            </a:r>
            <a:r>
              <a:rPr lang="es-ES" dirty="0" err="1"/>
              <a:t>by</a:t>
            </a:r>
            <a:r>
              <a:rPr lang="es-ES" dirty="0"/>
              <a:t> L2 </a:t>
            </a:r>
            <a:r>
              <a:rPr lang="es-ES" dirty="0" err="1"/>
              <a:t>learners</a:t>
            </a:r>
            <a:endParaRPr lang="es-ES" dirty="0"/>
          </a:p>
          <a:p>
            <a:pPr>
              <a:buFont typeface="Wingdings" panose="05000000000000000000" pitchFamily="2" charset="2"/>
              <a:buChar char="§"/>
            </a:pPr>
            <a:r>
              <a:rPr lang="es-ES" dirty="0" err="1"/>
              <a:t>Native-like</a:t>
            </a:r>
            <a:r>
              <a:rPr lang="es-ES" dirty="0"/>
              <a:t> </a:t>
            </a:r>
            <a:r>
              <a:rPr lang="es-ES" dirty="0" err="1"/>
              <a:t>productions</a:t>
            </a:r>
            <a:r>
              <a:rPr lang="es-ES" dirty="0"/>
              <a:t> (</a:t>
            </a:r>
            <a:r>
              <a:rPr lang="es-ES" dirty="0" err="1"/>
              <a:t>trill</a:t>
            </a:r>
            <a:r>
              <a:rPr lang="es-ES" dirty="0"/>
              <a:t>, </a:t>
            </a:r>
            <a:r>
              <a:rPr lang="es-ES" dirty="0" err="1"/>
              <a:t>tap</a:t>
            </a:r>
            <a:r>
              <a:rPr lang="es-ES" dirty="0"/>
              <a:t>, </a:t>
            </a:r>
            <a:r>
              <a:rPr lang="es-ES" dirty="0" err="1"/>
              <a:t>assibilated</a:t>
            </a:r>
            <a:r>
              <a:rPr lang="es-ES" dirty="0"/>
              <a:t> </a:t>
            </a:r>
            <a:r>
              <a:rPr lang="es-ES" dirty="0" err="1"/>
              <a:t>variant</a:t>
            </a:r>
            <a:r>
              <a:rPr lang="es-ES" dirty="0"/>
              <a:t>, </a:t>
            </a:r>
            <a:r>
              <a:rPr lang="es-ES" dirty="0" err="1"/>
              <a:t>tap+frication</a:t>
            </a:r>
            <a:r>
              <a:rPr lang="es-ES" dirty="0"/>
              <a:t>, </a:t>
            </a:r>
            <a:r>
              <a:rPr lang="es-ES" dirty="0" err="1"/>
              <a:t>tap+partial</a:t>
            </a:r>
            <a:r>
              <a:rPr lang="es-ES" dirty="0"/>
              <a:t> </a:t>
            </a:r>
            <a:r>
              <a:rPr lang="es-ES" dirty="0" err="1"/>
              <a:t>occlusion</a:t>
            </a:r>
            <a:r>
              <a:rPr lang="es-ES" dirty="0"/>
              <a:t>, </a:t>
            </a:r>
            <a:r>
              <a:rPr lang="es-ES" dirty="0" err="1"/>
              <a:t>native-like</a:t>
            </a:r>
            <a:r>
              <a:rPr lang="es-ES" dirty="0"/>
              <a:t> </a:t>
            </a:r>
            <a:r>
              <a:rPr lang="es-ES" dirty="0" err="1"/>
              <a:t>approximant</a:t>
            </a:r>
            <a:r>
              <a:rPr lang="es-ES" dirty="0"/>
              <a:t>, </a:t>
            </a:r>
            <a:r>
              <a:rPr lang="es-ES" dirty="0" err="1"/>
              <a:t>elision</a:t>
            </a:r>
            <a:r>
              <a:rPr lang="es-ES" dirty="0"/>
              <a:t>) vs. English-</a:t>
            </a:r>
            <a:r>
              <a:rPr lang="es-ES" dirty="0" err="1"/>
              <a:t>like</a:t>
            </a:r>
            <a:r>
              <a:rPr lang="es-ES" dirty="0"/>
              <a:t> </a:t>
            </a:r>
            <a:r>
              <a:rPr lang="es-ES" dirty="0" err="1"/>
              <a:t>productions</a:t>
            </a:r>
            <a:r>
              <a:rPr lang="es-ES" dirty="0"/>
              <a:t> (</a:t>
            </a:r>
            <a:r>
              <a:rPr lang="es-ES" dirty="0" err="1"/>
              <a:t>approximant</a:t>
            </a:r>
            <a:r>
              <a:rPr lang="es-ES" dirty="0"/>
              <a:t>, lateral)</a:t>
            </a:r>
          </a:p>
        </p:txBody>
      </p:sp>
      <p:sp>
        <p:nvSpPr>
          <p:cNvPr id="4" name="Slide Number Placeholder 3"/>
          <p:cNvSpPr>
            <a:spLocks noGrp="1"/>
          </p:cNvSpPr>
          <p:nvPr>
            <p:ph type="sldNum" sz="quarter" idx="12"/>
          </p:nvPr>
        </p:nvSpPr>
        <p:spPr/>
        <p:txBody>
          <a:bodyPr/>
          <a:lstStyle/>
          <a:p>
            <a:fld id="{1A181BC5-E34D-4B44-B9B9-3CA944BC39F2}" type="slidenum">
              <a:rPr lang="en-US" smtClean="0"/>
              <a:t>27</a:t>
            </a:fld>
            <a:endParaRPr lang="en-US"/>
          </a:p>
        </p:txBody>
      </p:sp>
    </p:spTree>
    <p:extLst>
      <p:ext uri="{BB962C8B-B14F-4D97-AF65-F5344CB8AC3E}">
        <p14:creationId xmlns:p14="http://schemas.microsoft.com/office/powerpoint/2010/main" val="1658929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181BC5-E34D-4B44-B9B9-3CA944BC39F2}" type="slidenum">
              <a:rPr lang="en-US" smtClean="0"/>
              <a:t>28</a:t>
            </a:fld>
            <a:endParaRPr lang="en-US"/>
          </a:p>
        </p:txBody>
      </p:sp>
      <p:pic>
        <p:nvPicPr>
          <p:cNvPr id="2" name="Picture 1"/>
          <p:cNvPicPr>
            <a:picLocks noChangeAspect="1"/>
          </p:cNvPicPr>
          <p:nvPr/>
        </p:nvPicPr>
        <p:blipFill>
          <a:blip r:embed="rId2"/>
          <a:stretch>
            <a:fillRect/>
          </a:stretch>
        </p:blipFill>
        <p:spPr>
          <a:xfrm>
            <a:off x="1072662" y="70340"/>
            <a:ext cx="7026152" cy="6275334"/>
          </a:xfrm>
          <a:prstGeom prst="rect">
            <a:avLst/>
          </a:prstGeom>
        </p:spPr>
      </p:pic>
    </p:spTree>
    <p:extLst>
      <p:ext uri="{BB962C8B-B14F-4D97-AF65-F5344CB8AC3E}">
        <p14:creationId xmlns:p14="http://schemas.microsoft.com/office/powerpoint/2010/main" val="3954526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Results</a:t>
            </a:r>
            <a:r>
              <a:rPr lang="es-ES" dirty="0"/>
              <a:t> </a:t>
            </a:r>
            <a:r>
              <a:rPr lang="es-ES" dirty="0" err="1"/>
              <a:t>compared</a:t>
            </a:r>
            <a:endParaRPr lang="es-ES" dirty="0"/>
          </a:p>
        </p:txBody>
      </p:sp>
      <p:sp>
        <p:nvSpPr>
          <p:cNvPr id="3" name="Text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2"/>
          </p:nvPr>
        </p:nvSpPr>
        <p:spPr/>
        <p:txBody>
          <a:bodyPr/>
          <a:lstStyle/>
          <a:p>
            <a:fld id="{1A181BC5-E34D-4B44-B9B9-3CA944BC39F2}" type="slidenum">
              <a:rPr lang="en-US" smtClean="0"/>
              <a:t>29</a:t>
            </a:fld>
            <a:endParaRPr lang="en-US"/>
          </a:p>
        </p:txBody>
      </p:sp>
    </p:spTree>
    <p:extLst>
      <p:ext uri="{BB962C8B-B14F-4D97-AF65-F5344CB8AC3E}">
        <p14:creationId xmlns:p14="http://schemas.microsoft.com/office/powerpoint/2010/main" val="1375519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Trill</a:t>
            </a:r>
            <a:r>
              <a:rPr lang="es-ES" dirty="0"/>
              <a:t> </a:t>
            </a:r>
            <a:r>
              <a:rPr lang="es-ES" dirty="0" err="1"/>
              <a:t>production</a:t>
            </a:r>
            <a:r>
              <a:rPr lang="es-ES" dirty="0"/>
              <a:t> </a:t>
            </a:r>
            <a:r>
              <a:rPr lang="es-ES" dirty="0" err="1"/>
              <a:t>by</a:t>
            </a:r>
            <a:r>
              <a:rPr lang="es-ES" dirty="0"/>
              <a:t> L2 </a:t>
            </a:r>
            <a:r>
              <a:rPr lang="es-ES" dirty="0" err="1"/>
              <a:t>learners</a:t>
            </a:r>
            <a:r>
              <a:rPr lang="es-ES" dirty="0"/>
              <a:t> of </a:t>
            </a:r>
            <a:r>
              <a:rPr lang="es-ES" dirty="0" err="1"/>
              <a:t>Spanish</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a:t>American and British English have a single </a:t>
            </a:r>
            <a:r>
              <a:rPr lang="en-US" dirty="0" err="1"/>
              <a:t>rhotic</a:t>
            </a:r>
            <a:r>
              <a:rPr lang="en-US" dirty="0"/>
              <a:t> phoneme which is realized most often as a voiced alveolar approximant [ɹ] (</a:t>
            </a:r>
            <a:r>
              <a:rPr lang="en-US" dirty="0" err="1"/>
              <a:t>Ladefoged</a:t>
            </a:r>
            <a:r>
              <a:rPr lang="en-US" dirty="0"/>
              <a:t> &amp; Johnson, 2010; Roach, 2004)</a:t>
            </a:r>
          </a:p>
          <a:p>
            <a:pPr>
              <a:buFont typeface="Wingdings" panose="05000000000000000000" pitchFamily="2" charset="2"/>
              <a:buChar char="§"/>
            </a:pPr>
            <a:r>
              <a:rPr lang="en-US" dirty="0"/>
              <a:t>Beginning learners generally have very low accuracy in producing [r], accuracy increases with proficiency level, but even advanced speakers often fail to produce [r]</a:t>
            </a:r>
          </a:p>
          <a:p>
            <a:pPr>
              <a:buFont typeface="Wingdings" panose="05000000000000000000" pitchFamily="2" charset="2"/>
              <a:buChar char="§"/>
            </a:pPr>
            <a:r>
              <a:rPr lang="en-US" dirty="0"/>
              <a:t>Not surprising since the alveolar trill is a difficult sound:</a:t>
            </a:r>
          </a:p>
          <a:p>
            <a:pPr lvl="1">
              <a:buFont typeface="Wingdings" panose="05000000000000000000" pitchFamily="2" charset="2"/>
              <a:buChar char="§"/>
            </a:pPr>
            <a:r>
              <a:rPr lang="en-US" dirty="0"/>
              <a:t>requires precise control over the positioning of the articulators and the amount of air flow (</a:t>
            </a:r>
            <a:r>
              <a:rPr lang="en-US" dirty="0" err="1"/>
              <a:t>Solé</a:t>
            </a:r>
            <a:r>
              <a:rPr lang="en-US" dirty="0"/>
              <a:t>, 2002)</a:t>
            </a:r>
          </a:p>
          <a:p>
            <a:pPr lvl="1">
              <a:buFont typeface="Wingdings" panose="05000000000000000000" pitchFamily="2" charset="2"/>
              <a:buChar char="§"/>
            </a:pPr>
            <a:r>
              <a:rPr lang="en-US" dirty="0"/>
              <a:t>among the last segments acquired by native speakers (Jim</a:t>
            </a:r>
            <a:r>
              <a:rPr lang="es-ES" dirty="0" err="1"/>
              <a:t>énez</a:t>
            </a:r>
            <a:r>
              <a:rPr lang="es-ES" dirty="0"/>
              <a:t>, 1987)</a:t>
            </a:r>
            <a:endParaRPr lang="en-US" dirty="0"/>
          </a:p>
          <a:p>
            <a:endParaRPr lang="en-US" dirty="0"/>
          </a:p>
        </p:txBody>
      </p:sp>
      <p:sp>
        <p:nvSpPr>
          <p:cNvPr id="4" name="Slide Number Placeholder 3"/>
          <p:cNvSpPr>
            <a:spLocks noGrp="1"/>
          </p:cNvSpPr>
          <p:nvPr>
            <p:ph type="sldNum" sz="quarter" idx="12"/>
          </p:nvPr>
        </p:nvSpPr>
        <p:spPr/>
        <p:txBody>
          <a:bodyPr/>
          <a:lstStyle/>
          <a:p>
            <a:fld id="{1A181BC5-E34D-4B44-B9B9-3CA944BC39F2}" type="slidenum">
              <a:rPr lang="en-US" smtClean="0"/>
              <a:t>3</a:t>
            </a:fld>
            <a:endParaRPr lang="en-US"/>
          </a:p>
        </p:txBody>
      </p:sp>
    </p:spTree>
    <p:extLst>
      <p:ext uri="{BB962C8B-B14F-4D97-AF65-F5344CB8AC3E}">
        <p14:creationId xmlns:p14="http://schemas.microsoft.com/office/powerpoint/2010/main" val="315118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A181BC5-E34D-4B44-B9B9-3CA944BC39F2}" type="slidenum">
              <a:rPr lang="en-US" smtClean="0"/>
              <a:t>30</a:t>
            </a:fld>
            <a:endParaRPr lang="en-US"/>
          </a:p>
        </p:txBody>
      </p:sp>
      <p:pic>
        <p:nvPicPr>
          <p:cNvPr id="1030"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27672" t="18000" r="28358" b="13111"/>
          <a:stretch/>
        </p:blipFill>
        <p:spPr bwMode="auto">
          <a:xfrm>
            <a:off x="990600" y="55212"/>
            <a:ext cx="7086600" cy="6245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5529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err="1"/>
              <a:t>Discussion</a:t>
            </a:r>
            <a:endParaRPr lang="en-US" dirty="0"/>
          </a:p>
        </p:txBody>
      </p:sp>
      <p:sp>
        <p:nvSpPr>
          <p:cNvPr id="4" name="Content Placeholder 3"/>
          <p:cNvSpPr>
            <a:spLocks noGrp="1"/>
          </p:cNvSpPr>
          <p:nvPr>
            <p:ph idx="1"/>
          </p:nvPr>
        </p:nvSpPr>
        <p:spPr/>
        <p:txBody>
          <a:bodyPr>
            <a:normAutofit/>
          </a:bodyPr>
          <a:lstStyle/>
          <a:p>
            <a:pPr>
              <a:buFont typeface="Wingdings" panose="05000000000000000000" pitchFamily="2" charset="2"/>
              <a:buChar char="§"/>
            </a:pPr>
            <a:r>
              <a:rPr lang="en-US" dirty="0"/>
              <a:t>Overall, L2 learners produced less canonical trills than native speakers (15.2% v. 37.8%) and exhibited non-native variants (16.5%)</a:t>
            </a:r>
          </a:p>
          <a:p>
            <a:pPr lvl="1">
              <a:buFont typeface="Wingdings" panose="05000000000000000000" pitchFamily="2" charset="2"/>
              <a:buChar char="§"/>
            </a:pPr>
            <a:r>
              <a:rPr lang="en-US" dirty="0"/>
              <a:t>Most common variant for native speakers is trill (37.8%)</a:t>
            </a:r>
          </a:p>
          <a:p>
            <a:pPr lvl="1">
              <a:buFont typeface="Wingdings" panose="05000000000000000000" pitchFamily="2" charset="2"/>
              <a:buChar char="§"/>
            </a:pPr>
            <a:r>
              <a:rPr lang="en-US" dirty="0"/>
              <a:t>Most common variant for learners is tap (42.3%)</a:t>
            </a:r>
          </a:p>
          <a:p>
            <a:pPr>
              <a:buFont typeface="Wingdings" panose="05000000000000000000" pitchFamily="2" charset="2"/>
              <a:buChar char="§"/>
            </a:pPr>
            <a:r>
              <a:rPr lang="en-US" dirty="0"/>
              <a:t>The factors that conditioned the use of a trilled variant by the native speakers for these data were </a:t>
            </a:r>
            <a:r>
              <a:rPr lang="en-US" u="sng" dirty="0"/>
              <a:t>not</a:t>
            </a:r>
            <a:r>
              <a:rPr lang="en-US" dirty="0"/>
              <a:t> the same factors that conditioned this production by L2 learners</a:t>
            </a:r>
          </a:p>
          <a:p>
            <a:pPr lvl="1">
              <a:buFont typeface="Wingdings" panose="05000000000000000000" pitchFamily="2" charset="2"/>
              <a:buChar char="§"/>
            </a:pPr>
            <a:r>
              <a:rPr lang="en-US" dirty="0"/>
              <a:t>Following segment conditions trill variation for natives</a:t>
            </a:r>
          </a:p>
          <a:p>
            <a:pPr lvl="1">
              <a:buFont typeface="Wingdings" panose="05000000000000000000" pitchFamily="2" charset="2"/>
              <a:buChar char="§"/>
            </a:pPr>
            <a:r>
              <a:rPr lang="en-US" dirty="0"/>
              <a:t>Task and number of syllables condition trill variation for learners</a:t>
            </a:r>
          </a:p>
          <a:p>
            <a:pPr>
              <a:buFont typeface="Wingdings" panose="05000000000000000000" pitchFamily="2" charset="2"/>
              <a:buChar char="§"/>
            </a:pPr>
            <a:r>
              <a:rPr lang="en-US" dirty="0"/>
              <a:t>More similarities are seen between native speakers and learners when comparing the learners use of native variants versus non-native variants</a:t>
            </a:r>
          </a:p>
        </p:txBody>
      </p:sp>
      <p:sp>
        <p:nvSpPr>
          <p:cNvPr id="2" name="Slide Number Placeholder 1"/>
          <p:cNvSpPr>
            <a:spLocks noGrp="1"/>
          </p:cNvSpPr>
          <p:nvPr>
            <p:ph type="sldNum" sz="quarter" idx="12"/>
          </p:nvPr>
        </p:nvSpPr>
        <p:spPr/>
        <p:txBody>
          <a:bodyPr/>
          <a:lstStyle/>
          <a:p>
            <a:fld id="{1A181BC5-E34D-4B44-B9B9-3CA944BC39F2}" type="slidenum">
              <a:rPr lang="en-US" smtClean="0"/>
              <a:t>31</a:t>
            </a:fld>
            <a:endParaRPr lang="en-US"/>
          </a:p>
        </p:txBody>
      </p:sp>
    </p:spTree>
    <p:extLst>
      <p:ext uri="{BB962C8B-B14F-4D97-AF65-F5344CB8AC3E}">
        <p14:creationId xmlns:p14="http://schemas.microsoft.com/office/powerpoint/2010/main" val="236378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Discussion</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dirty="0"/>
              <a:t>Following /a/ and /</a:t>
            </a:r>
            <a:r>
              <a:rPr lang="en-US" dirty="0" err="1"/>
              <a:t>i</a:t>
            </a:r>
            <a:r>
              <a:rPr lang="en-US" dirty="0"/>
              <a:t>/ favors the trill for natives and native-like variants for the learners. However, this factor is not significant for learners when looking at trill conditioning</a:t>
            </a:r>
          </a:p>
          <a:p>
            <a:pPr lvl="1">
              <a:buFont typeface="Wingdings" panose="05000000000000000000" pitchFamily="2" charset="2"/>
              <a:buChar char="§"/>
            </a:pPr>
            <a:r>
              <a:rPr lang="es-ES" dirty="0" err="1"/>
              <a:t>The</a:t>
            </a:r>
            <a:r>
              <a:rPr lang="es-ES" dirty="0"/>
              <a:t> </a:t>
            </a:r>
            <a:r>
              <a:rPr lang="es-ES" dirty="0" err="1"/>
              <a:t>same</a:t>
            </a:r>
            <a:r>
              <a:rPr lang="es-ES" dirty="0"/>
              <a:t> </a:t>
            </a:r>
            <a:r>
              <a:rPr lang="en-US" dirty="0"/>
              <a:t>environment in which native speakers produce more trills is also the same environment in which L2 learners have less difficulty producing a native variant</a:t>
            </a:r>
          </a:p>
          <a:p>
            <a:pPr lvl="1">
              <a:buFont typeface="Wingdings" panose="05000000000000000000" pitchFamily="2" charset="2"/>
              <a:buChar char="§"/>
            </a:pPr>
            <a:r>
              <a:rPr lang="en-US" dirty="0"/>
              <a:t>Though not significant, the distribution according to preceding segment-manner is identical for native trills and learner native variants but not for learner trills</a:t>
            </a:r>
          </a:p>
          <a:p>
            <a:pPr>
              <a:buFont typeface="Wingdings" panose="05000000000000000000" pitchFamily="2" charset="2"/>
              <a:buChar char="§"/>
            </a:pPr>
            <a:r>
              <a:rPr lang="en-US" dirty="0"/>
              <a:t>L2 learners nearly categorically did not produce trills after an obstruent and produced more non-native variants after </a:t>
            </a:r>
            <a:r>
              <a:rPr lang="en-US" dirty="0" err="1"/>
              <a:t>obstruents</a:t>
            </a:r>
            <a:r>
              <a:rPr lang="en-US" dirty="0"/>
              <a:t> and high vowels</a:t>
            </a:r>
          </a:p>
          <a:p>
            <a:pPr lvl="1">
              <a:buFont typeface="Wingdings" panose="05000000000000000000" pitchFamily="2" charset="2"/>
              <a:buChar char="§"/>
            </a:pPr>
            <a:r>
              <a:rPr lang="en-US" dirty="0"/>
              <a:t>Probably a reflection of the general articulatory difficulty of producing the trill after a consonant, which was also found in Lewis (2004), and after high vowels (</a:t>
            </a:r>
            <a:r>
              <a:rPr lang="en-US" dirty="0" err="1"/>
              <a:t>Solé</a:t>
            </a:r>
            <a:r>
              <a:rPr lang="en-US" dirty="0"/>
              <a:t>, 2002)</a:t>
            </a:r>
          </a:p>
        </p:txBody>
      </p:sp>
      <p:sp>
        <p:nvSpPr>
          <p:cNvPr id="4" name="Slide Number Placeholder 3"/>
          <p:cNvSpPr>
            <a:spLocks noGrp="1"/>
          </p:cNvSpPr>
          <p:nvPr>
            <p:ph type="sldNum" sz="quarter" idx="12"/>
          </p:nvPr>
        </p:nvSpPr>
        <p:spPr/>
        <p:txBody>
          <a:bodyPr/>
          <a:lstStyle/>
          <a:p>
            <a:fld id="{1A181BC5-E34D-4B44-B9B9-3CA944BC39F2}" type="slidenum">
              <a:rPr lang="en-US" smtClean="0"/>
              <a:t>32</a:t>
            </a:fld>
            <a:endParaRPr lang="en-US"/>
          </a:p>
        </p:txBody>
      </p:sp>
    </p:spTree>
    <p:extLst>
      <p:ext uri="{BB962C8B-B14F-4D97-AF65-F5344CB8AC3E}">
        <p14:creationId xmlns:p14="http://schemas.microsoft.com/office/powerpoint/2010/main" val="90225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Discussion</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a:t>Female L2 speakers favor more native-like variants than male L2 speakers and female native speakers favor more trilled variants than male native speakers</a:t>
            </a:r>
          </a:p>
          <a:p>
            <a:pPr lvl="1">
              <a:buFont typeface="Wingdings" panose="05000000000000000000" pitchFamily="2" charset="2"/>
              <a:buChar char="§"/>
            </a:pPr>
            <a:r>
              <a:rPr lang="en-US" dirty="0"/>
              <a:t>Suggests female L2 speakers may be trying to trend towards more prestigious realizations (i.e. native-like productions) of the trill phoneme</a:t>
            </a:r>
          </a:p>
          <a:p>
            <a:pPr>
              <a:buFont typeface="Wingdings" panose="05000000000000000000" pitchFamily="2" charset="2"/>
              <a:buChar char="§"/>
            </a:pPr>
            <a:r>
              <a:rPr lang="en-US" dirty="0"/>
              <a:t>In both analyses, the L2 learners’ production was conditioned by task type</a:t>
            </a:r>
          </a:p>
          <a:p>
            <a:pPr marL="201168" lvl="1" indent="0">
              <a:buNone/>
            </a:pPr>
            <a:endParaRPr lang="en-US" dirty="0"/>
          </a:p>
        </p:txBody>
      </p:sp>
      <p:sp>
        <p:nvSpPr>
          <p:cNvPr id="4" name="Slide Number Placeholder 3"/>
          <p:cNvSpPr>
            <a:spLocks noGrp="1"/>
          </p:cNvSpPr>
          <p:nvPr>
            <p:ph type="sldNum" sz="quarter" idx="12"/>
          </p:nvPr>
        </p:nvSpPr>
        <p:spPr/>
        <p:txBody>
          <a:bodyPr/>
          <a:lstStyle/>
          <a:p>
            <a:fld id="{1A181BC5-E34D-4B44-B9B9-3CA944BC39F2}" type="slidenum">
              <a:rPr lang="en-US" smtClean="0"/>
              <a:t>33</a:t>
            </a:fld>
            <a:endParaRPr lang="en-US"/>
          </a:p>
        </p:txBody>
      </p:sp>
    </p:spTree>
    <p:extLst>
      <p:ext uri="{BB962C8B-B14F-4D97-AF65-F5344CB8AC3E}">
        <p14:creationId xmlns:p14="http://schemas.microsoft.com/office/powerpoint/2010/main" val="202796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Conclusion</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
            </a:pPr>
            <a:r>
              <a:rPr lang="en-US" sz="2200" dirty="0"/>
              <a:t>Overall, this study suggests that advanced L2 learners behave more similarly to native speakers in terms of trill production than found in previous L2 research, which tended to only focus on the realization of a trilled variant</a:t>
            </a:r>
          </a:p>
          <a:p>
            <a:pPr>
              <a:buFont typeface="Wingdings" panose="05000000000000000000" pitchFamily="2" charset="2"/>
              <a:buChar char="§"/>
            </a:pPr>
            <a:r>
              <a:rPr lang="en-US" sz="2200" dirty="0"/>
              <a:t>They produce a high number of native-like variants (83.5%), particularly the tap (43.2%), but a low number of trills (15.2%)</a:t>
            </a:r>
          </a:p>
          <a:p>
            <a:pPr lvl="1">
              <a:buFont typeface="Wingdings" panose="05000000000000000000" pitchFamily="2" charset="2"/>
              <a:buChar char="§"/>
            </a:pPr>
            <a:r>
              <a:rPr lang="en-US" sz="1900" dirty="0"/>
              <a:t>Spanish-speaking children at the age of 5 still have not completely acquired the trill (Jiménez, 1987)</a:t>
            </a:r>
          </a:p>
          <a:p>
            <a:pPr>
              <a:buFont typeface="Wingdings" panose="05000000000000000000" pitchFamily="2" charset="2"/>
              <a:buChar char="§"/>
            </a:pPr>
            <a:r>
              <a:rPr lang="en-US" sz="2200" dirty="0"/>
              <a:t>Investigations in which more tokens are analyzed are needed</a:t>
            </a:r>
          </a:p>
          <a:p>
            <a:pPr>
              <a:buFont typeface="Wingdings" panose="05000000000000000000" pitchFamily="2" charset="2"/>
              <a:buChar char="§"/>
            </a:pPr>
            <a:r>
              <a:rPr lang="en-US" sz="2200" dirty="0"/>
              <a:t>Additional factors, such as the effect of frequency or morphological status (i.e. </a:t>
            </a:r>
            <a:r>
              <a:rPr lang="en-US" sz="2200" i="1" dirty="0"/>
              <a:t>re-</a:t>
            </a:r>
            <a:r>
              <a:rPr lang="en-US" sz="2200" dirty="0"/>
              <a:t>), should be considered</a:t>
            </a:r>
          </a:p>
          <a:p>
            <a:pPr>
              <a:buFont typeface="Wingdings" panose="05000000000000000000" pitchFamily="2" charset="2"/>
              <a:buChar char="§"/>
            </a:pPr>
            <a:r>
              <a:rPr lang="es-ES" sz="2200" dirty="0" err="1"/>
              <a:t>Future</a:t>
            </a:r>
            <a:r>
              <a:rPr lang="es-ES" sz="2200" dirty="0"/>
              <a:t> </a:t>
            </a:r>
            <a:r>
              <a:rPr lang="es-ES" sz="2200" dirty="0" err="1"/>
              <a:t>research</a:t>
            </a:r>
            <a:r>
              <a:rPr lang="es-ES" sz="2200" dirty="0"/>
              <a:t> </a:t>
            </a:r>
            <a:r>
              <a:rPr lang="es-ES" sz="2200" dirty="0" err="1"/>
              <a:t>should</a:t>
            </a:r>
            <a:r>
              <a:rPr lang="es-ES" sz="2200" dirty="0"/>
              <a:t> </a:t>
            </a:r>
            <a:r>
              <a:rPr lang="es-ES" sz="2200" dirty="0" err="1"/>
              <a:t>consider</a:t>
            </a:r>
            <a:r>
              <a:rPr lang="es-ES" sz="2200" dirty="0"/>
              <a:t> L2 </a:t>
            </a:r>
            <a:r>
              <a:rPr lang="es-ES" sz="2200" dirty="0" err="1"/>
              <a:t>speech</a:t>
            </a:r>
            <a:r>
              <a:rPr lang="es-ES" sz="2200" dirty="0"/>
              <a:t> in light of </a:t>
            </a:r>
            <a:r>
              <a:rPr lang="es-ES" sz="2200" dirty="0" err="1"/>
              <a:t>variation</a:t>
            </a:r>
            <a:r>
              <a:rPr lang="es-ES" sz="2200" dirty="0"/>
              <a:t> in </a:t>
            </a:r>
            <a:r>
              <a:rPr lang="es-ES" sz="2200" dirty="0" err="1"/>
              <a:t>native</a:t>
            </a:r>
            <a:r>
              <a:rPr lang="es-ES" sz="2200" dirty="0"/>
              <a:t> speaker </a:t>
            </a:r>
            <a:r>
              <a:rPr lang="es-ES" sz="2200" dirty="0" err="1"/>
              <a:t>productions</a:t>
            </a:r>
            <a:r>
              <a:rPr lang="es-ES" sz="2200" dirty="0"/>
              <a:t>, </a:t>
            </a:r>
            <a:r>
              <a:rPr lang="es-ES" sz="2200" dirty="0" err="1"/>
              <a:t>not</a:t>
            </a:r>
            <a:r>
              <a:rPr lang="es-ES" sz="2200" dirty="0"/>
              <a:t> standard </a:t>
            </a:r>
            <a:r>
              <a:rPr lang="es-ES" sz="2200" dirty="0" err="1"/>
              <a:t>or</a:t>
            </a:r>
            <a:r>
              <a:rPr lang="es-ES" sz="2200" dirty="0"/>
              <a:t> </a:t>
            </a:r>
            <a:r>
              <a:rPr lang="es-ES" sz="2200" dirty="0" err="1"/>
              <a:t>normative</a:t>
            </a:r>
            <a:r>
              <a:rPr lang="es-ES" sz="2200" dirty="0"/>
              <a:t> </a:t>
            </a:r>
            <a:r>
              <a:rPr lang="es-ES" sz="2200" dirty="0" err="1"/>
              <a:t>forms</a:t>
            </a:r>
            <a:endParaRPr lang="en-US" sz="2200" dirty="0"/>
          </a:p>
          <a:p>
            <a:pPr>
              <a:buFont typeface="Wingdings" panose="05000000000000000000" pitchFamily="2" charset="2"/>
              <a:buChar char="§"/>
            </a:pPr>
            <a:endParaRPr lang="en-US" dirty="0"/>
          </a:p>
        </p:txBody>
      </p:sp>
      <p:sp>
        <p:nvSpPr>
          <p:cNvPr id="4" name="Slide Number Placeholder 3"/>
          <p:cNvSpPr>
            <a:spLocks noGrp="1"/>
          </p:cNvSpPr>
          <p:nvPr>
            <p:ph type="sldNum" sz="quarter" idx="12"/>
          </p:nvPr>
        </p:nvSpPr>
        <p:spPr/>
        <p:txBody>
          <a:bodyPr/>
          <a:lstStyle/>
          <a:p>
            <a:fld id="{1A181BC5-E34D-4B44-B9B9-3CA944BC39F2}" type="slidenum">
              <a:rPr lang="en-US" smtClean="0"/>
              <a:t>34</a:t>
            </a:fld>
            <a:endParaRPr lang="en-US"/>
          </a:p>
        </p:txBody>
      </p:sp>
    </p:spTree>
    <p:extLst>
      <p:ext uri="{BB962C8B-B14F-4D97-AF65-F5344CB8AC3E}">
        <p14:creationId xmlns:p14="http://schemas.microsoft.com/office/powerpoint/2010/main" val="24379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Thank</a:t>
            </a:r>
            <a:r>
              <a:rPr lang="es-ES" dirty="0"/>
              <a:t> </a:t>
            </a:r>
            <a:r>
              <a:rPr lang="es-ES" dirty="0" err="1"/>
              <a:t>you</a:t>
            </a:r>
            <a:endParaRPr lang="es-ES" dirty="0"/>
          </a:p>
        </p:txBody>
      </p:sp>
      <p:sp>
        <p:nvSpPr>
          <p:cNvPr id="3" name="Content Placeholder 2"/>
          <p:cNvSpPr>
            <a:spLocks noGrp="1"/>
          </p:cNvSpPr>
          <p:nvPr>
            <p:ph idx="1"/>
          </p:nvPr>
        </p:nvSpPr>
        <p:spPr/>
        <p:txBody>
          <a:bodyPr/>
          <a:lstStyle/>
          <a:p>
            <a:r>
              <a:rPr lang="es-ES" dirty="0" err="1"/>
              <a:t>Questions</a:t>
            </a:r>
            <a:r>
              <a:rPr lang="es-ES" dirty="0"/>
              <a:t>? </a:t>
            </a:r>
            <a:r>
              <a:rPr lang="es-ES" dirty="0" err="1"/>
              <a:t>Comments</a:t>
            </a:r>
            <a:r>
              <a:rPr lang="es-ES" dirty="0"/>
              <a:t>?</a:t>
            </a:r>
          </a:p>
          <a:p>
            <a:r>
              <a:rPr lang="es-ES" dirty="0" err="1"/>
              <a:t>Danielle</a:t>
            </a:r>
            <a:r>
              <a:rPr lang="es-ES" dirty="0"/>
              <a:t> </a:t>
            </a:r>
            <a:r>
              <a:rPr lang="es-ES" dirty="0" err="1"/>
              <a:t>Daidone</a:t>
            </a:r>
            <a:r>
              <a:rPr lang="es-ES" dirty="0"/>
              <a:t>	</a:t>
            </a:r>
            <a:r>
              <a:rPr lang="es-ES" dirty="0">
                <a:hlinkClick r:id="rId2"/>
              </a:rPr>
              <a:t>ddaidone@indiana.edu</a:t>
            </a:r>
            <a:endParaRPr lang="es-ES" dirty="0"/>
          </a:p>
          <a:p>
            <a:r>
              <a:rPr lang="es-ES" dirty="0"/>
              <a:t>Sara Zahler		</a:t>
            </a:r>
            <a:r>
              <a:rPr lang="es-ES" dirty="0">
                <a:hlinkClick r:id="rId3"/>
              </a:rPr>
              <a:t>szahler@indiana.edu</a:t>
            </a:r>
            <a:endParaRPr lang="es-ES" dirty="0"/>
          </a:p>
          <a:p>
            <a:endParaRPr lang="es-ES" dirty="0"/>
          </a:p>
        </p:txBody>
      </p:sp>
      <p:sp>
        <p:nvSpPr>
          <p:cNvPr id="4" name="Slide Number Placeholder 3"/>
          <p:cNvSpPr>
            <a:spLocks noGrp="1"/>
          </p:cNvSpPr>
          <p:nvPr>
            <p:ph type="sldNum" sz="quarter" idx="12"/>
          </p:nvPr>
        </p:nvSpPr>
        <p:spPr/>
        <p:txBody>
          <a:bodyPr/>
          <a:lstStyle/>
          <a:p>
            <a:fld id="{1A181BC5-E34D-4B44-B9B9-3CA944BC39F2}" type="slidenum">
              <a:rPr lang="en-US" smtClean="0"/>
              <a:t>35</a:t>
            </a:fld>
            <a:endParaRPr lang="en-US"/>
          </a:p>
        </p:txBody>
      </p:sp>
    </p:spTree>
    <p:extLst>
      <p:ext uri="{BB962C8B-B14F-4D97-AF65-F5344CB8AC3E}">
        <p14:creationId xmlns:p14="http://schemas.microsoft.com/office/powerpoint/2010/main" val="3327597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References</a:t>
            </a:r>
            <a:endParaRPr lang="en-US" dirty="0"/>
          </a:p>
        </p:txBody>
      </p:sp>
      <p:sp>
        <p:nvSpPr>
          <p:cNvPr id="3" name="Content Placeholder 2"/>
          <p:cNvSpPr>
            <a:spLocks noGrp="1"/>
          </p:cNvSpPr>
          <p:nvPr>
            <p:ph idx="1"/>
          </p:nvPr>
        </p:nvSpPr>
        <p:spPr>
          <a:xfrm>
            <a:off x="713775" y="1711656"/>
            <a:ext cx="8168641" cy="4572000"/>
          </a:xfrm>
        </p:spPr>
        <p:txBody>
          <a:bodyPr>
            <a:normAutofit fontScale="25000" lnSpcReduction="20000"/>
          </a:bodyPr>
          <a:lstStyle/>
          <a:p>
            <a:pPr>
              <a:lnSpc>
                <a:spcPct val="120000"/>
              </a:lnSpc>
              <a:spcBef>
                <a:spcPts val="0"/>
              </a:spcBef>
            </a:pPr>
            <a:r>
              <a:rPr lang="en-US" sz="4000" dirty="0">
                <a:solidFill>
                  <a:schemeClr val="tx1"/>
                </a:solidFill>
              </a:rPr>
              <a:t>Adams, C. (2002). Strong assibilation and prestige: a sociolinguistic study in the central valley of Costa Rica. (Doctoral dissertation), University of California, Davis. </a:t>
            </a:r>
          </a:p>
          <a:p>
            <a:pPr>
              <a:lnSpc>
                <a:spcPct val="120000"/>
              </a:lnSpc>
              <a:spcBef>
                <a:spcPts val="0"/>
              </a:spcBef>
            </a:pPr>
            <a:r>
              <a:rPr lang="en-US" sz="4000" dirty="0" err="1">
                <a:solidFill>
                  <a:schemeClr val="tx1"/>
                </a:solidFill>
              </a:rPr>
              <a:t>Boersma</a:t>
            </a:r>
            <a:r>
              <a:rPr lang="en-US" sz="4000" dirty="0">
                <a:solidFill>
                  <a:schemeClr val="tx1"/>
                </a:solidFill>
              </a:rPr>
              <a:t>, P., &amp; </a:t>
            </a:r>
            <a:r>
              <a:rPr lang="en-US" sz="4000" dirty="0" err="1">
                <a:solidFill>
                  <a:schemeClr val="tx1"/>
                </a:solidFill>
              </a:rPr>
              <a:t>Weenink</a:t>
            </a:r>
            <a:r>
              <a:rPr lang="en-US" sz="4000" dirty="0">
                <a:solidFill>
                  <a:schemeClr val="tx1"/>
                </a:solidFill>
              </a:rPr>
              <a:t>, D. (2011). </a:t>
            </a:r>
            <a:r>
              <a:rPr lang="en-US" sz="4000" dirty="0" err="1">
                <a:solidFill>
                  <a:schemeClr val="tx1"/>
                </a:solidFill>
              </a:rPr>
              <a:t>Praat</a:t>
            </a:r>
            <a:r>
              <a:rPr lang="en-US" sz="4000" dirty="0">
                <a:solidFill>
                  <a:schemeClr val="tx1"/>
                </a:solidFill>
              </a:rPr>
              <a:t>: doing phonetics by computer (Version 5.3). Retrieved from www.praat.org</a:t>
            </a:r>
          </a:p>
          <a:p>
            <a:pPr>
              <a:lnSpc>
                <a:spcPct val="120000"/>
              </a:lnSpc>
              <a:spcBef>
                <a:spcPts val="0"/>
              </a:spcBef>
            </a:pPr>
            <a:r>
              <a:rPr lang="en-US" sz="4000" dirty="0">
                <a:solidFill>
                  <a:schemeClr val="tx1"/>
                </a:solidFill>
              </a:rPr>
              <a:t>Bradley, T. G. (1999). Assibilation in Ecuadorian Spanish: A phonology-phonetics account. In B. E. Bullock, J.-M. </a:t>
            </a:r>
            <a:r>
              <a:rPr lang="en-US" sz="4000" dirty="0" err="1">
                <a:solidFill>
                  <a:schemeClr val="tx1"/>
                </a:solidFill>
              </a:rPr>
              <a:t>Authier</a:t>
            </a:r>
            <a:r>
              <a:rPr lang="en-US" sz="4000" dirty="0">
                <a:solidFill>
                  <a:schemeClr val="tx1"/>
                </a:solidFill>
              </a:rPr>
              <a:t> &amp; L. A. Reed (Eds.), Formal Perspectives on Romance Linguistics (pp. 57-71). Amsterdam: John </a:t>
            </a:r>
            <a:r>
              <a:rPr lang="en-US" sz="4000" dirty="0" err="1">
                <a:solidFill>
                  <a:schemeClr val="tx1"/>
                </a:solidFill>
              </a:rPr>
              <a:t>Benjamins</a:t>
            </a:r>
            <a:r>
              <a:rPr lang="en-US" sz="4000" dirty="0">
                <a:solidFill>
                  <a:schemeClr val="tx1"/>
                </a:solidFill>
              </a:rPr>
              <a:t>.</a:t>
            </a:r>
          </a:p>
          <a:p>
            <a:pPr>
              <a:lnSpc>
                <a:spcPct val="120000"/>
              </a:lnSpc>
              <a:spcBef>
                <a:spcPts val="0"/>
              </a:spcBef>
            </a:pPr>
            <a:r>
              <a:rPr lang="en-US" sz="4000" dirty="0">
                <a:solidFill>
                  <a:schemeClr val="tx1"/>
                </a:solidFill>
              </a:rPr>
              <a:t>Bradley, T. G. (2006). Phonetic realizations of /</a:t>
            </a:r>
            <a:r>
              <a:rPr lang="en-US" sz="4000" dirty="0" err="1">
                <a:solidFill>
                  <a:schemeClr val="tx1"/>
                </a:solidFill>
              </a:rPr>
              <a:t>sr</a:t>
            </a:r>
            <a:r>
              <a:rPr lang="en-US" sz="4000" dirty="0">
                <a:solidFill>
                  <a:schemeClr val="tx1"/>
                </a:solidFill>
              </a:rPr>
              <a:t>/ clusters in Latin American Spanish. In M. </a:t>
            </a:r>
            <a:r>
              <a:rPr lang="en-US" sz="4000" dirty="0" err="1">
                <a:solidFill>
                  <a:schemeClr val="tx1"/>
                </a:solidFill>
              </a:rPr>
              <a:t>Díaz</a:t>
            </a:r>
            <a:r>
              <a:rPr lang="en-US" sz="4000" dirty="0">
                <a:solidFill>
                  <a:schemeClr val="tx1"/>
                </a:solidFill>
              </a:rPr>
              <a:t>-Campos (Ed.), Selected Proceedings of the 2nd Conference on Laboratory Approaches to Spanish Phonetics and Phonology (pp. 1-13). Somerville, MA: </a:t>
            </a:r>
            <a:r>
              <a:rPr lang="en-US" sz="4000" dirty="0" err="1">
                <a:solidFill>
                  <a:schemeClr val="tx1"/>
                </a:solidFill>
              </a:rPr>
              <a:t>Cascadilla</a:t>
            </a:r>
            <a:r>
              <a:rPr lang="en-US" sz="4000" dirty="0">
                <a:solidFill>
                  <a:schemeClr val="tx1"/>
                </a:solidFill>
              </a:rPr>
              <a:t> Proceedings Project.</a:t>
            </a:r>
          </a:p>
          <a:p>
            <a:pPr>
              <a:lnSpc>
                <a:spcPct val="120000"/>
              </a:lnSpc>
              <a:spcBef>
                <a:spcPts val="0"/>
              </a:spcBef>
            </a:pPr>
            <a:r>
              <a:rPr lang="en-US" sz="4000" dirty="0">
                <a:solidFill>
                  <a:schemeClr val="tx1"/>
                </a:solidFill>
              </a:rPr>
              <a:t>Bradley, T. G., &amp; Willis, E. W. (2012). </a:t>
            </a:r>
            <a:r>
              <a:rPr lang="en-US" sz="4000" dirty="0" err="1">
                <a:solidFill>
                  <a:schemeClr val="tx1"/>
                </a:solidFill>
              </a:rPr>
              <a:t>Rhotic</a:t>
            </a:r>
            <a:r>
              <a:rPr lang="en-US" sz="4000" dirty="0">
                <a:solidFill>
                  <a:schemeClr val="tx1"/>
                </a:solidFill>
              </a:rPr>
              <a:t> variation and contrast in Veracruz Mexican Spanish. </a:t>
            </a:r>
            <a:r>
              <a:rPr lang="en-US" sz="4000" dirty="0" err="1">
                <a:solidFill>
                  <a:schemeClr val="tx1"/>
                </a:solidFill>
              </a:rPr>
              <a:t>Estudios</a:t>
            </a:r>
            <a:r>
              <a:rPr lang="en-US" sz="4000" dirty="0">
                <a:solidFill>
                  <a:schemeClr val="tx1"/>
                </a:solidFill>
              </a:rPr>
              <a:t> de </a:t>
            </a:r>
            <a:r>
              <a:rPr lang="en-US" sz="4000" dirty="0" err="1">
                <a:solidFill>
                  <a:schemeClr val="tx1"/>
                </a:solidFill>
              </a:rPr>
              <a:t>fonética</a:t>
            </a:r>
            <a:r>
              <a:rPr lang="en-US" sz="4000" dirty="0">
                <a:solidFill>
                  <a:schemeClr val="tx1"/>
                </a:solidFill>
              </a:rPr>
              <a:t> experimental, 21, 43-74. </a:t>
            </a:r>
            <a:r>
              <a:rPr lang="en-US" sz="4000" dirty="0" err="1">
                <a:solidFill>
                  <a:schemeClr val="tx1"/>
                </a:solidFill>
              </a:rPr>
              <a:t>Colantoni</a:t>
            </a:r>
            <a:r>
              <a:rPr lang="en-US" sz="4000" dirty="0">
                <a:solidFill>
                  <a:schemeClr val="tx1"/>
                </a:solidFill>
              </a:rPr>
              <a:t>, L. (2006). Increasing periodicity to reduce similarity: an account of </a:t>
            </a:r>
            <a:r>
              <a:rPr lang="en-US" sz="4000" dirty="0" err="1">
                <a:solidFill>
                  <a:schemeClr val="tx1"/>
                </a:solidFill>
              </a:rPr>
              <a:t>deassibilation</a:t>
            </a:r>
            <a:r>
              <a:rPr lang="en-US" sz="4000" dirty="0">
                <a:solidFill>
                  <a:schemeClr val="tx1"/>
                </a:solidFill>
              </a:rPr>
              <a:t> in </a:t>
            </a:r>
            <a:r>
              <a:rPr lang="en-US" sz="4000" dirty="0" err="1">
                <a:solidFill>
                  <a:schemeClr val="tx1"/>
                </a:solidFill>
              </a:rPr>
              <a:t>rhotics</a:t>
            </a:r>
            <a:r>
              <a:rPr lang="en-US" sz="4000" dirty="0">
                <a:solidFill>
                  <a:schemeClr val="tx1"/>
                </a:solidFill>
              </a:rPr>
              <a:t>. In M. </a:t>
            </a:r>
            <a:r>
              <a:rPr lang="en-US" sz="4000" dirty="0" err="1">
                <a:solidFill>
                  <a:schemeClr val="tx1"/>
                </a:solidFill>
              </a:rPr>
              <a:t>Díaz</a:t>
            </a:r>
            <a:r>
              <a:rPr lang="en-US" sz="4000" dirty="0">
                <a:solidFill>
                  <a:schemeClr val="tx1"/>
                </a:solidFill>
              </a:rPr>
              <a:t>-Campos (Ed.), Selected proceedings of the 2nd Conference on Laboratory Approaches to Spanish Phonetics and Phonology (pp. 22-34). Somerville, MA: </a:t>
            </a:r>
            <a:r>
              <a:rPr lang="en-US" sz="4000" dirty="0" err="1">
                <a:solidFill>
                  <a:schemeClr val="tx1"/>
                </a:solidFill>
              </a:rPr>
              <a:t>Cascadilla</a:t>
            </a:r>
            <a:r>
              <a:rPr lang="en-US" sz="4000" dirty="0">
                <a:solidFill>
                  <a:schemeClr val="tx1"/>
                </a:solidFill>
              </a:rPr>
              <a:t> Press.</a:t>
            </a:r>
          </a:p>
          <a:p>
            <a:pPr>
              <a:lnSpc>
                <a:spcPct val="120000"/>
              </a:lnSpc>
              <a:spcBef>
                <a:spcPts val="0"/>
              </a:spcBef>
            </a:pPr>
            <a:r>
              <a:rPr lang="en-US" sz="4000" dirty="0" err="1">
                <a:solidFill>
                  <a:schemeClr val="tx1"/>
                </a:solidFill>
              </a:rPr>
              <a:t>Díaz</a:t>
            </a:r>
            <a:r>
              <a:rPr lang="en-US" sz="4000" dirty="0">
                <a:solidFill>
                  <a:schemeClr val="tx1"/>
                </a:solidFill>
              </a:rPr>
              <a:t>-Campos, M. (2008). Variable production of the trill in spontaneous speech: sociolinguistic implications. In L. </a:t>
            </a:r>
            <a:r>
              <a:rPr lang="en-US" sz="4000" dirty="0" err="1">
                <a:solidFill>
                  <a:schemeClr val="tx1"/>
                </a:solidFill>
              </a:rPr>
              <a:t>Colantoni</a:t>
            </a:r>
            <a:r>
              <a:rPr lang="en-US" sz="4000" dirty="0">
                <a:solidFill>
                  <a:schemeClr val="tx1"/>
                </a:solidFill>
              </a:rPr>
              <a:t> &amp; J. Steele (Eds.), Selected Proceedings of the 3rd Conference on Laboratory Approaches to Spanish Phonology (pp. 47-58). Somerville, MA: </a:t>
            </a:r>
            <a:r>
              <a:rPr lang="en-US" sz="4000" dirty="0" err="1">
                <a:solidFill>
                  <a:schemeClr val="tx1"/>
                </a:solidFill>
              </a:rPr>
              <a:t>Cascadilla</a:t>
            </a:r>
            <a:r>
              <a:rPr lang="en-US" sz="4000" dirty="0">
                <a:solidFill>
                  <a:schemeClr val="tx1"/>
                </a:solidFill>
              </a:rPr>
              <a:t> Press.</a:t>
            </a:r>
          </a:p>
          <a:p>
            <a:pPr>
              <a:lnSpc>
                <a:spcPct val="120000"/>
              </a:lnSpc>
              <a:spcBef>
                <a:spcPts val="0"/>
              </a:spcBef>
            </a:pPr>
            <a:r>
              <a:rPr lang="en-US" sz="4000" dirty="0" err="1">
                <a:solidFill>
                  <a:schemeClr val="tx1"/>
                </a:solidFill>
              </a:rPr>
              <a:t>Diez</a:t>
            </a:r>
            <a:r>
              <a:rPr lang="en-US" sz="4000" dirty="0">
                <a:solidFill>
                  <a:schemeClr val="tx1"/>
                </a:solidFill>
              </a:rPr>
              <a:t> Canseco, S. d. l. H. (1998). Language Variation: The Influence of Speakers' Attitudes and Gender on Sociolinguistic Variables in the Spanish of Cusco, Peru.  Ph.D. Dissertation, University of Pittsburgh.   </a:t>
            </a:r>
          </a:p>
          <a:p>
            <a:pPr>
              <a:lnSpc>
                <a:spcPct val="120000"/>
              </a:lnSpc>
              <a:spcBef>
                <a:spcPts val="0"/>
              </a:spcBef>
            </a:pPr>
            <a:r>
              <a:rPr lang="en-US" sz="4000" dirty="0">
                <a:solidFill>
                  <a:schemeClr val="tx1"/>
                </a:solidFill>
              </a:rPr>
              <a:t>Ellis, R. (1985). Sources of variability in </a:t>
            </a:r>
            <a:r>
              <a:rPr lang="en-US" sz="4000" dirty="0" err="1">
                <a:solidFill>
                  <a:schemeClr val="tx1"/>
                </a:solidFill>
              </a:rPr>
              <a:t>interlanguage</a:t>
            </a:r>
            <a:r>
              <a:rPr lang="en-US" sz="4000" dirty="0">
                <a:solidFill>
                  <a:schemeClr val="tx1"/>
                </a:solidFill>
              </a:rPr>
              <a:t>. Applied linguistics, 6(2), 118-131. </a:t>
            </a:r>
          </a:p>
          <a:p>
            <a:pPr>
              <a:lnSpc>
                <a:spcPct val="120000"/>
              </a:lnSpc>
              <a:spcBef>
                <a:spcPts val="0"/>
              </a:spcBef>
            </a:pPr>
            <a:r>
              <a:rPr lang="en-US" sz="4000" dirty="0">
                <a:solidFill>
                  <a:schemeClr val="tx1"/>
                </a:solidFill>
              </a:rPr>
              <a:t>Face, T. L. (2006). Intervocalic </a:t>
            </a:r>
            <a:r>
              <a:rPr lang="en-US" sz="4000" dirty="0" err="1">
                <a:solidFill>
                  <a:schemeClr val="tx1"/>
                </a:solidFill>
              </a:rPr>
              <a:t>rhotic</a:t>
            </a:r>
            <a:r>
              <a:rPr lang="en-US" sz="4000" dirty="0">
                <a:solidFill>
                  <a:schemeClr val="tx1"/>
                </a:solidFill>
              </a:rPr>
              <a:t> pronunciation by adult learners of Spanish as a second language. In C. A. Klee &amp; T. L. Face (Eds.), Selected proceedings of the 7th Conference on the Acquisition of Spanish and Portuguese as First and Second Languages (pp. 47-58). Somerville, MA: </a:t>
            </a:r>
            <a:r>
              <a:rPr lang="en-US" sz="4000" dirty="0" err="1">
                <a:solidFill>
                  <a:schemeClr val="tx1"/>
                </a:solidFill>
              </a:rPr>
              <a:t>Cascadilla</a:t>
            </a:r>
            <a:r>
              <a:rPr lang="en-US" sz="4000" dirty="0">
                <a:solidFill>
                  <a:schemeClr val="tx1"/>
                </a:solidFill>
              </a:rPr>
              <a:t> Press.</a:t>
            </a:r>
          </a:p>
          <a:p>
            <a:pPr>
              <a:lnSpc>
                <a:spcPct val="120000"/>
              </a:lnSpc>
              <a:spcBef>
                <a:spcPts val="0"/>
              </a:spcBef>
            </a:pPr>
            <a:r>
              <a:rPr lang="en-US" sz="4000" dirty="0">
                <a:solidFill>
                  <a:schemeClr val="tx1"/>
                </a:solidFill>
              </a:rPr>
              <a:t>Hammond, R. (1999). On the non-occurrence of the phone [r] in the Spanish sound system. In J. Gutierrez-</a:t>
            </a:r>
            <a:r>
              <a:rPr lang="en-US" sz="4000" dirty="0" err="1">
                <a:solidFill>
                  <a:schemeClr val="tx1"/>
                </a:solidFill>
              </a:rPr>
              <a:t>Rexach</a:t>
            </a:r>
            <a:r>
              <a:rPr lang="en-US" sz="4000" dirty="0">
                <a:solidFill>
                  <a:schemeClr val="tx1"/>
                </a:solidFill>
              </a:rPr>
              <a:t> &amp; F. Martinez-Gil (Eds.), Advances in Hispanic Linguistics. Papers from the 2nd Hispanic Linguistics Symposium. (pp. 135-151). Somerville: </a:t>
            </a:r>
            <a:r>
              <a:rPr lang="en-US" sz="4000" dirty="0" err="1">
                <a:solidFill>
                  <a:schemeClr val="tx1"/>
                </a:solidFill>
              </a:rPr>
              <a:t>Cascadilla</a:t>
            </a:r>
            <a:r>
              <a:rPr lang="en-US" sz="4000" dirty="0">
                <a:solidFill>
                  <a:schemeClr val="tx1"/>
                </a:solidFill>
              </a:rPr>
              <a:t> Press.</a:t>
            </a:r>
          </a:p>
          <a:p>
            <a:pPr>
              <a:lnSpc>
                <a:spcPct val="120000"/>
              </a:lnSpc>
              <a:spcBef>
                <a:spcPts val="0"/>
              </a:spcBef>
            </a:pPr>
            <a:r>
              <a:rPr lang="en-US" sz="4000" dirty="0" err="1">
                <a:solidFill>
                  <a:schemeClr val="tx1"/>
                </a:solidFill>
              </a:rPr>
              <a:t>Henriksen</a:t>
            </a:r>
            <a:r>
              <a:rPr lang="en-US" sz="4000" dirty="0">
                <a:solidFill>
                  <a:schemeClr val="tx1"/>
                </a:solidFill>
              </a:rPr>
              <a:t>, N. C., &amp; Willis, E. W. (2010). Acoustic characterization of phonemic trill production in </a:t>
            </a:r>
            <a:r>
              <a:rPr lang="en-US" sz="4000" dirty="0" err="1">
                <a:solidFill>
                  <a:schemeClr val="tx1"/>
                </a:solidFill>
              </a:rPr>
              <a:t>Jerezano</a:t>
            </a:r>
            <a:r>
              <a:rPr lang="en-US" sz="4000" dirty="0">
                <a:solidFill>
                  <a:schemeClr val="tx1"/>
                </a:solidFill>
              </a:rPr>
              <a:t> Andalusian Spanish. In M. Ortega-</a:t>
            </a:r>
            <a:r>
              <a:rPr lang="en-US" sz="4000" dirty="0" err="1">
                <a:solidFill>
                  <a:schemeClr val="tx1"/>
                </a:solidFill>
              </a:rPr>
              <a:t>Llebaria</a:t>
            </a:r>
            <a:r>
              <a:rPr lang="en-US" sz="4000" dirty="0">
                <a:solidFill>
                  <a:schemeClr val="tx1"/>
                </a:solidFill>
              </a:rPr>
              <a:t> (Ed.), Selected Proceedings of the Fourth Conference on Laboratory Approaches to Spanish Phonology (pp. 115-127). Somerville, MA: </a:t>
            </a:r>
            <a:r>
              <a:rPr lang="en-US" sz="4000" dirty="0" err="1">
                <a:solidFill>
                  <a:schemeClr val="tx1"/>
                </a:solidFill>
              </a:rPr>
              <a:t>Cascadilla</a:t>
            </a:r>
            <a:r>
              <a:rPr lang="en-US" sz="4000" dirty="0">
                <a:solidFill>
                  <a:schemeClr val="tx1"/>
                </a:solidFill>
              </a:rPr>
              <a:t> Proceedings Project.</a:t>
            </a:r>
          </a:p>
          <a:p>
            <a:pPr>
              <a:lnSpc>
                <a:spcPct val="120000"/>
              </a:lnSpc>
              <a:spcBef>
                <a:spcPts val="0"/>
              </a:spcBef>
            </a:pPr>
            <a:r>
              <a:rPr lang="en-US" sz="4000" dirty="0">
                <a:solidFill>
                  <a:schemeClr val="tx1"/>
                </a:solidFill>
              </a:rPr>
              <a:t>Hurtado, L. M., &amp; Estrada, C. (2010). Factors Influencing the Second Language Acquisition of Spanish </a:t>
            </a:r>
            <a:r>
              <a:rPr lang="en-US" sz="4000" dirty="0" err="1">
                <a:solidFill>
                  <a:schemeClr val="tx1"/>
                </a:solidFill>
              </a:rPr>
              <a:t>Vibrants</a:t>
            </a:r>
            <a:r>
              <a:rPr lang="en-US" sz="4000" dirty="0">
                <a:solidFill>
                  <a:schemeClr val="tx1"/>
                </a:solidFill>
              </a:rPr>
              <a:t>. The Modern Language Journal, 94(1), 74-86.</a:t>
            </a:r>
          </a:p>
          <a:p>
            <a:pPr>
              <a:lnSpc>
                <a:spcPct val="120000"/>
              </a:lnSpc>
              <a:spcBef>
                <a:spcPts val="0"/>
              </a:spcBef>
            </a:pPr>
            <a:r>
              <a:rPr lang="en-US" sz="4000" dirty="0" err="1">
                <a:solidFill>
                  <a:schemeClr val="tx1"/>
                </a:solidFill>
              </a:rPr>
              <a:t>Hualde</a:t>
            </a:r>
            <a:r>
              <a:rPr lang="en-US" sz="4000" dirty="0">
                <a:solidFill>
                  <a:schemeClr val="tx1"/>
                </a:solidFill>
              </a:rPr>
              <a:t>, J. I. (2005). The sounds of Spanish. New York: Cambridge University Press.</a:t>
            </a:r>
          </a:p>
          <a:p>
            <a:pPr>
              <a:lnSpc>
                <a:spcPct val="120000"/>
              </a:lnSpc>
              <a:spcBef>
                <a:spcPts val="0"/>
              </a:spcBef>
            </a:pPr>
            <a:r>
              <a:rPr lang="en-US" sz="4000" dirty="0">
                <a:solidFill>
                  <a:schemeClr val="tx1"/>
                </a:solidFill>
              </a:rPr>
              <a:t>Jiménez, B. C. (1987). Acquisition of Spanish Consonants in Children Aged 3-5 Years, 7 Months. Language, Speech, and Hearing Services in Schools, 18(4), 357-363. </a:t>
            </a:r>
          </a:p>
          <a:p>
            <a:pPr>
              <a:lnSpc>
                <a:spcPct val="120000"/>
              </a:lnSpc>
              <a:spcBef>
                <a:spcPts val="0"/>
              </a:spcBef>
            </a:pPr>
            <a:r>
              <a:rPr lang="en-US" sz="4000" dirty="0" err="1">
                <a:solidFill>
                  <a:schemeClr val="tx1"/>
                </a:solidFill>
              </a:rPr>
              <a:t>Labov</a:t>
            </a:r>
            <a:r>
              <a:rPr lang="en-US" sz="4000" dirty="0">
                <a:solidFill>
                  <a:schemeClr val="tx1"/>
                </a:solidFill>
              </a:rPr>
              <a:t>, W. (1970). The study of language in its social context. </a:t>
            </a:r>
            <a:r>
              <a:rPr lang="en-US" sz="4000" dirty="0" err="1">
                <a:solidFill>
                  <a:schemeClr val="tx1"/>
                </a:solidFill>
              </a:rPr>
              <a:t>Studium</a:t>
            </a:r>
            <a:r>
              <a:rPr lang="en-US" sz="4000" dirty="0">
                <a:solidFill>
                  <a:schemeClr val="tx1"/>
                </a:solidFill>
              </a:rPr>
              <a:t> </a:t>
            </a:r>
            <a:r>
              <a:rPr lang="en-US" sz="4000" dirty="0" err="1">
                <a:solidFill>
                  <a:schemeClr val="tx1"/>
                </a:solidFill>
              </a:rPr>
              <a:t>Generale</a:t>
            </a:r>
            <a:r>
              <a:rPr lang="en-US" sz="4000" dirty="0">
                <a:solidFill>
                  <a:schemeClr val="tx1"/>
                </a:solidFill>
              </a:rPr>
              <a:t>, 23, 30-87. </a:t>
            </a:r>
          </a:p>
        </p:txBody>
      </p:sp>
      <p:sp>
        <p:nvSpPr>
          <p:cNvPr id="4" name="Slide Number Placeholder 3"/>
          <p:cNvSpPr>
            <a:spLocks noGrp="1"/>
          </p:cNvSpPr>
          <p:nvPr>
            <p:ph type="sldNum" sz="quarter" idx="12"/>
          </p:nvPr>
        </p:nvSpPr>
        <p:spPr/>
        <p:txBody>
          <a:bodyPr/>
          <a:lstStyle/>
          <a:p>
            <a:fld id="{1A181BC5-E34D-4B44-B9B9-3CA944BC39F2}" type="slidenum">
              <a:rPr lang="en-US" smtClean="0"/>
              <a:t>36</a:t>
            </a:fld>
            <a:endParaRPr lang="en-US"/>
          </a:p>
        </p:txBody>
      </p:sp>
    </p:spTree>
    <p:extLst>
      <p:ext uri="{BB962C8B-B14F-4D97-AF65-F5344CB8AC3E}">
        <p14:creationId xmlns:p14="http://schemas.microsoft.com/office/powerpoint/2010/main" val="38784526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References</a:t>
            </a:r>
            <a:endParaRPr lang="en-US" dirty="0"/>
          </a:p>
        </p:txBody>
      </p:sp>
      <p:sp>
        <p:nvSpPr>
          <p:cNvPr id="3" name="Content Placeholder 2"/>
          <p:cNvSpPr>
            <a:spLocks noGrp="1"/>
          </p:cNvSpPr>
          <p:nvPr>
            <p:ph idx="1"/>
          </p:nvPr>
        </p:nvSpPr>
        <p:spPr>
          <a:xfrm>
            <a:off x="741071" y="1752600"/>
            <a:ext cx="8168641" cy="4572000"/>
          </a:xfrm>
        </p:spPr>
        <p:txBody>
          <a:bodyPr>
            <a:normAutofit fontScale="47500" lnSpcReduction="20000"/>
          </a:bodyPr>
          <a:lstStyle/>
          <a:p>
            <a:pPr>
              <a:lnSpc>
                <a:spcPct val="120000"/>
              </a:lnSpc>
              <a:spcBef>
                <a:spcPts val="0"/>
              </a:spcBef>
            </a:pPr>
            <a:r>
              <a:rPr lang="en-US" dirty="0" err="1">
                <a:solidFill>
                  <a:schemeClr val="tx1"/>
                </a:solidFill>
              </a:rPr>
              <a:t>Ladefoged</a:t>
            </a:r>
            <a:r>
              <a:rPr lang="en-US" dirty="0">
                <a:solidFill>
                  <a:schemeClr val="tx1"/>
                </a:solidFill>
              </a:rPr>
              <a:t>, P., &amp; Johnson, K. (2010). A course in phonetics (6th ed.). Boston, MA: Wadsworth Publishing Company.</a:t>
            </a:r>
          </a:p>
          <a:p>
            <a:pPr>
              <a:lnSpc>
                <a:spcPct val="120000"/>
              </a:lnSpc>
              <a:spcBef>
                <a:spcPts val="0"/>
              </a:spcBef>
            </a:pPr>
            <a:r>
              <a:rPr lang="en-US" dirty="0" err="1">
                <a:solidFill>
                  <a:schemeClr val="tx1"/>
                </a:solidFill>
              </a:rPr>
              <a:t>Lastra</a:t>
            </a:r>
            <a:r>
              <a:rPr lang="en-US" dirty="0">
                <a:solidFill>
                  <a:schemeClr val="tx1"/>
                </a:solidFill>
              </a:rPr>
              <a:t>, Y., &amp; </a:t>
            </a:r>
            <a:r>
              <a:rPr lang="en-US" dirty="0" err="1">
                <a:solidFill>
                  <a:schemeClr val="tx1"/>
                </a:solidFill>
              </a:rPr>
              <a:t>Butragueño</a:t>
            </a:r>
            <a:r>
              <a:rPr lang="en-US" dirty="0">
                <a:solidFill>
                  <a:schemeClr val="tx1"/>
                </a:solidFill>
              </a:rPr>
              <a:t>, P. M. (2006). Un </a:t>
            </a:r>
            <a:r>
              <a:rPr lang="en-US" dirty="0" err="1">
                <a:solidFill>
                  <a:schemeClr val="tx1"/>
                </a:solidFill>
              </a:rPr>
              <a:t>posible</a:t>
            </a:r>
            <a:r>
              <a:rPr lang="en-US" dirty="0">
                <a:solidFill>
                  <a:schemeClr val="tx1"/>
                </a:solidFill>
              </a:rPr>
              <a:t> </a:t>
            </a:r>
            <a:r>
              <a:rPr lang="en-US" dirty="0" err="1">
                <a:solidFill>
                  <a:schemeClr val="tx1"/>
                </a:solidFill>
              </a:rPr>
              <a:t>cambio</a:t>
            </a:r>
            <a:r>
              <a:rPr lang="en-US" dirty="0">
                <a:solidFill>
                  <a:schemeClr val="tx1"/>
                </a:solidFill>
              </a:rPr>
              <a:t> en </a:t>
            </a:r>
            <a:r>
              <a:rPr lang="en-US" dirty="0" err="1">
                <a:solidFill>
                  <a:schemeClr val="tx1"/>
                </a:solidFill>
              </a:rPr>
              <a:t>curso</a:t>
            </a:r>
            <a:r>
              <a:rPr lang="en-US" dirty="0">
                <a:solidFill>
                  <a:schemeClr val="tx1"/>
                </a:solidFill>
              </a:rPr>
              <a:t>: el </a:t>
            </a:r>
            <a:r>
              <a:rPr lang="en-US" dirty="0" err="1">
                <a:solidFill>
                  <a:schemeClr val="tx1"/>
                </a:solidFill>
              </a:rPr>
              <a:t>caso</a:t>
            </a:r>
            <a:r>
              <a:rPr lang="en-US" dirty="0">
                <a:solidFill>
                  <a:schemeClr val="tx1"/>
                </a:solidFill>
              </a:rPr>
              <a:t> de </a:t>
            </a:r>
            <a:r>
              <a:rPr lang="en-US" dirty="0" err="1">
                <a:solidFill>
                  <a:schemeClr val="tx1"/>
                </a:solidFill>
              </a:rPr>
              <a:t>las</a:t>
            </a:r>
            <a:r>
              <a:rPr lang="en-US" dirty="0">
                <a:solidFill>
                  <a:schemeClr val="tx1"/>
                </a:solidFill>
              </a:rPr>
              <a:t> </a:t>
            </a:r>
            <a:r>
              <a:rPr lang="en-US" dirty="0" err="1">
                <a:solidFill>
                  <a:schemeClr val="tx1"/>
                </a:solidFill>
              </a:rPr>
              <a:t>vibrantes</a:t>
            </a:r>
            <a:r>
              <a:rPr lang="en-US" dirty="0">
                <a:solidFill>
                  <a:schemeClr val="tx1"/>
                </a:solidFill>
              </a:rPr>
              <a:t> en la ciudad de México. </a:t>
            </a:r>
            <a:r>
              <a:rPr lang="en-US" dirty="0" err="1">
                <a:solidFill>
                  <a:schemeClr val="tx1"/>
                </a:solidFill>
              </a:rPr>
              <a:t>Estudios</a:t>
            </a:r>
            <a:r>
              <a:rPr lang="en-US" dirty="0">
                <a:solidFill>
                  <a:schemeClr val="tx1"/>
                </a:solidFill>
              </a:rPr>
              <a:t> </a:t>
            </a:r>
            <a:r>
              <a:rPr lang="en-US" dirty="0" err="1">
                <a:solidFill>
                  <a:schemeClr val="tx1"/>
                </a:solidFill>
              </a:rPr>
              <a:t>sociolingüísticos</a:t>
            </a:r>
            <a:r>
              <a:rPr lang="en-US" dirty="0">
                <a:solidFill>
                  <a:schemeClr val="tx1"/>
                </a:solidFill>
              </a:rPr>
              <a:t> del </a:t>
            </a:r>
            <a:r>
              <a:rPr lang="en-US" dirty="0" err="1">
                <a:solidFill>
                  <a:schemeClr val="tx1"/>
                </a:solidFill>
              </a:rPr>
              <a:t>español</a:t>
            </a:r>
            <a:r>
              <a:rPr lang="en-US" dirty="0">
                <a:solidFill>
                  <a:schemeClr val="tx1"/>
                </a:solidFill>
              </a:rPr>
              <a:t> de </a:t>
            </a:r>
            <a:r>
              <a:rPr lang="en-US" dirty="0" err="1">
                <a:solidFill>
                  <a:schemeClr val="tx1"/>
                </a:solidFill>
              </a:rPr>
              <a:t>España</a:t>
            </a:r>
            <a:r>
              <a:rPr lang="en-US" dirty="0">
                <a:solidFill>
                  <a:schemeClr val="tx1"/>
                </a:solidFill>
              </a:rPr>
              <a:t> y </a:t>
            </a:r>
            <a:r>
              <a:rPr lang="en-US" dirty="0" err="1">
                <a:solidFill>
                  <a:schemeClr val="tx1"/>
                </a:solidFill>
              </a:rPr>
              <a:t>América</a:t>
            </a:r>
            <a:r>
              <a:rPr lang="en-US" dirty="0">
                <a:solidFill>
                  <a:schemeClr val="tx1"/>
                </a:solidFill>
              </a:rPr>
              <a:t>, 35-68. </a:t>
            </a:r>
          </a:p>
          <a:p>
            <a:pPr>
              <a:lnSpc>
                <a:spcPct val="120000"/>
              </a:lnSpc>
              <a:spcBef>
                <a:spcPts val="0"/>
              </a:spcBef>
            </a:pPr>
            <a:r>
              <a:rPr lang="en-US" dirty="0">
                <a:solidFill>
                  <a:schemeClr val="tx1"/>
                </a:solidFill>
              </a:rPr>
              <a:t>Lewis, A. M. (2004). </a:t>
            </a:r>
            <a:r>
              <a:rPr lang="en-US" dirty="0" err="1">
                <a:solidFill>
                  <a:schemeClr val="tx1"/>
                </a:solidFill>
              </a:rPr>
              <a:t>Coarticulatory</a:t>
            </a:r>
            <a:r>
              <a:rPr lang="en-US" dirty="0">
                <a:solidFill>
                  <a:schemeClr val="tx1"/>
                </a:solidFill>
              </a:rPr>
              <a:t> effects on Spanish trill production. In A. </a:t>
            </a:r>
            <a:r>
              <a:rPr lang="en-US" dirty="0" err="1">
                <a:solidFill>
                  <a:schemeClr val="tx1"/>
                </a:solidFill>
              </a:rPr>
              <a:t>Agwuele</a:t>
            </a:r>
            <a:r>
              <a:rPr lang="en-US" dirty="0">
                <a:solidFill>
                  <a:schemeClr val="tx1"/>
                </a:solidFill>
              </a:rPr>
              <a:t>, W. Warren &amp; S.-H. Park (Eds.), Proceedings of the 2003 Texas Linguistics Society Conference (pp. 116-127). Somerville, MA: </a:t>
            </a:r>
            <a:r>
              <a:rPr lang="en-US" dirty="0" err="1">
                <a:solidFill>
                  <a:schemeClr val="tx1"/>
                </a:solidFill>
              </a:rPr>
              <a:t>Cascadilla</a:t>
            </a:r>
            <a:r>
              <a:rPr lang="en-US" dirty="0">
                <a:solidFill>
                  <a:schemeClr val="tx1"/>
                </a:solidFill>
              </a:rPr>
              <a:t> Proceedings Project.</a:t>
            </a:r>
          </a:p>
          <a:p>
            <a:pPr>
              <a:lnSpc>
                <a:spcPct val="120000"/>
              </a:lnSpc>
              <a:spcBef>
                <a:spcPts val="0"/>
              </a:spcBef>
            </a:pPr>
            <a:r>
              <a:rPr lang="en-US" dirty="0" err="1">
                <a:solidFill>
                  <a:schemeClr val="tx1"/>
                </a:solidFill>
              </a:rPr>
              <a:t>Lipski</a:t>
            </a:r>
            <a:r>
              <a:rPr lang="en-US" dirty="0">
                <a:solidFill>
                  <a:schemeClr val="tx1"/>
                </a:solidFill>
              </a:rPr>
              <a:t>, J. (1990). Spanish taps and trills: Phonological structure of an isolated opposition. Folia </a:t>
            </a:r>
            <a:r>
              <a:rPr lang="en-US" dirty="0" err="1">
                <a:solidFill>
                  <a:schemeClr val="tx1"/>
                </a:solidFill>
              </a:rPr>
              <a:t>linguistica</a:t>
            </a:r>
            <a:r>
              <a:rPr lang="en-US" dirty="0">
                <a:solidFill>
                  <a:schemeClr val="tx1"/>
                </a:solidFill>
              </a:rPr>
              <a:t>, 24(3/4), 153-174. </a:t>
            </a:r>
          </a:p>
          <a:p>
            <a:pPr>
              <a:lnSpc>
                <a:spcPct val="120000"/>
              </a:lnSpc>
              <a:spcBef>
                <a:spcPts val="0"/>
              </a:spcBef>
            </a:pPr>
            <a:r>
              <a:rPr lang="en-US" dirty="0">
                <a:solidFill>
                  <a:schemeClr val="tx1"/>
                </a:solidFill>
              </a:rPr>
              <a:t>Major, R. C. (1986). The ontogeny model: Evidence from L2 acquisition of Spanish r. Language Learning, 36(4), 453-504. </a:t>
            </a:r>
          </a:p>
          <a:p>
            <a:pPr>
              <a:lnSpc>
                <a:spcPct val="120000"/>
              </a:lnSpc>
              <a:spcBef>
                <a:spcPts val="0"/>
              </a:spcBef>
            </a:pPr>
            <a:r>
              <a:rPr lang="en-US" dirty="0" err="1">
                <a:solidFill>
                  <a:schemeClr val="tx1"/>
                </a:solidFill>
              </a:rPr>
              <a:t>Matus</a:t>
            </a:r>
            <a:r>
              <a:rPr lang="en-US" dirty="0">
                <a:solidFill>
                  <a:schemeClr val="tx1"/>
                </a:solidFill>
              </a:rPr>
              <a:t>-Mendoza, M. (2004). Assibilation of /-r/ and migration among Mexicans. Language Variation and Change, 16, 17-30. </a:t>
            </a:r>
          </a:p>
          <a:p>
            <a:pPr>
              <a:lnSpc>
                <a:spcPct val="120000"/>
              </a:lnSpc>
              <a:spcBef>
                <a:spcPts val="0"/>
              </a:spcBef>
            </a:pPr>
            <a:r>
              <a:rPr lang="en-US" dirty="0">
                <a:solidFill>
                  <a:schemeClr val="tx1"/>
                </a:solidFill>
              </a:rPr>
              <a:t>Mitchell, R., Dominguez, L., </a:t>
            </a:r>
            <a:r>
              <a:rPr lang="en-US" dirty="0" err="1">
                <a:solidFill>
                  <a:schemeClr val="tx1"/>
                </a:solidFill>
              </a:rPr>
              <a:t>Arche</a:t>
            </a:r>
            <a:r>
              <a:rPr lang="en-US" dirty="0">
                <a:solidFill>
                  <a:schemeClr val="tx1"/>
                </a:solidFill>
              </a:rPr>
              <a:t>, M. J., Myles, F., &amp; Marsden, E. (2008). SPLLOC: A new database for Spanish second language acquisition research. </a:t>
            </a:r>
            <a:r>
              <a:rPr lang="en-US" dirty="0" err="1">
                <a:solidFill>
                  <a:schemeClr val="tx1"/>
                </a:solidFill>
              </a:rPr>
              <a:t>EuroSLA</a:t>
            </a:r>
            <a:r>
              <a:rPr lang="en-US" dirty="0">
                <a:solidFill>
                  <a:schemeClr val="tx1"/>
                </a:solidFill>
              </a:rPr>
              <a:t> Yearbook, 8(1), 287-304. </a:t>
            </a:r>
          </a:p>
          <a:p>
            <a:pPr>
              <a:lnSpc>
                <a:spcPct val="120000"/>
              </a:lnSpc>
              <a:spcBef>
                <a:spcPts val="0"/>
              </a:spcBef>
            </a:pPr>
            <a:r>
              <a:rPr lang="en-US" dirty="0">
                <a:solidFill>
                  <a:schemeClr val="tx1"/>
                </a:solidFill>
              </a:rPr>
              <a:t>Olsen, M. K. (2012). The L2 Acquisition of Spanish </a:t>
            </a:r>
            <a:r>
              <a:rPr lang="en-US" dirty="0" err="1">
                <a:solidFill>
                  <a:schemeClr val="tx1"/>
                </a:solidFill>
              </a:rPr>
              <a:t>Rhotics</a:t>
            </a:r>
            <a:r>
              <a:rPr lang="en-US" dirty="0">
                <a:solidFill>
                  <a:schemeClr val="tx1"/>
                </a:solidFill>
              </a:rPr>
              <a:t> by L1 English Speakers: The Effect of L1 Articulatory Routines and Phonetic Context for Allophonic Variation. Hispania, 95(1), 65-82.Reeder, J. T. (1998). English speakers’ acquisition of voiceless stops and trills in L2 Spanish. Texas Papers in Foreign Language Education, 3(3), 101-108. </a:t>
            </a:r>
          </a:p>
          <a:p>
            <a:pPr>
              <a:lnSpc>
                <a:spcPct val="120000"/>
              </a:lnSpc>
              <a:spcBef>
                <a:spcPts val="0"/>
              </a:spcBef>
            </a:pPr>
            <a:r>
              <a:rPr lang="en-US" dirty="0" err="1"/>
              <a:t>Rissel</a:t>
            </a:r>
            <a:r>
              <a:rPr lang="en-US" dirty="0"/>
              <a:t>, D. A. (1989). Sex, attitudes, and the assibilation of /r/ among young people in San Luis Potosí, Mexico. </a:t>
            </a:r>
            <a:r>
              <a:rPr lang="en-US" i="1" dirty="0"/>
              <a:t>Language variation and change, 1</a:t>
            </a:r>
            <a:r>
              <a:rPr lang="en-US" dirty="0"/>
              <a:t>(3), 269-283. </a:t>
            </a:r>
          </a:p>
          <a:p>
            <a:pPr>
              <a:lnSpc>
                <a:spcPct val="120000"/>
              </a:lnSpc>
              <a:spcBef>
                <a:spcPts val="0"/>
              </a:spcBef>
            </a:pPr>
            <a:r>
              <a:rPr lang="en-US" dirty="0">
                <a:solidFill>
                  <a:schemeClr val="tx1"/>
                </a:solidFill>
              </a:rPr>
              <a:t>Roach, P. (2004). British English: Received Pronunciation. Journal of the International Phonetic Association, 34(2), 239-245. </a:t>
            </a:r>
          </a:p>
          <a:p>
            <a:pPr>
              <a:lnSpc>
                <a:spcPct val="120000"/>
              </a:lnSpc>
              <a:spcBef>
                <a:spcPts val="0"/>
              </a:spcBef>
            </a:pPr>
            <a:r>
              <a:rPr lang="en-US" dirty="0">
                <a:solidFill>
                  <a:schemeClr val="tx1"/>
                </a:solidFill>
              </a:rPr>
              <a:t>Rose, M. (2010). Intervocalic tap and trill production in the acquisition of Spanish as a second language. Studies in Hispanic and </a:t>
            </a:r>
            <a:r>
              <a:rPr lang="en-US" dirty="0" err="1">
                <a:solidFill>
                  <a:schemeClr val="tx1"/>
                </a:solidFill>
              </a:rPr>
              <a:t>Lusophone</a:t>
            </a:r>
            <a:r>
              <a:rPr lang="en-US" dirty="0">
                <a:solidFill>
                  <a:schemeClr val="tx1"/>
                </a:solidFill>
              </a:rPr>
              <a:t> Linguistics, 3(2), 379-419. </a:t>
            </a:r>
          </a:p>
          <a:p>
            <a:pPr>
              <a:lnSpc>
                <a:spcPct val="120000"/>
              </a:lnSpc>
              <a:spcBef>
                <a:spcPts val="0"/>
              </a:spcBef>
            </a:pPr>
            <a:r>
              <a:rPr lang="en-US" dirty="0" err="1">
                <a:solidFill>
                  <a:schemeClr val="tx1"/>
                </a:solidFill>
              </a:rPr>
              <a:t>Sankoff</a:t>
            </a:r>
            <a:r>
              <a:rPr lang="en-US" dirty="0">
                <a:solidFill>
                  <a:schemeClr val="tx1"/>
                </a:solidFill>
              </a:rPr>
              <a:t>, D., </a:t>
            </a:r>
            <a:r>
              <a:rPr lang="en-US" dirty="0" err="1">
                <a:solidFill>
                  <a:schemeClr val="tx1"/>
                </a:solidFill>
              </a:rPr>
              <a:t>Tagliamonte</a:t>
            </a:r>
            <a:r>
              <a:rPr lang="en-US" dirty="0">
                <a:solidFill>
                  <a:schemeClr val="tx1"/>
                </a:solidFill>
              </a:rPr>
              <a:t>, S., &amp; Smith, E. (2005). </a:t>
            </a:r>
            <a:r>
              <a:rPr lang="en-US" dirty="0" err="1">
                <a:solidFill>
                  <a:schemeClr val="tx1"/>
                </a:solidFill>
              </a:rPr>
              <a:t>Goldvarb</a:t>
            </a:r>
            <a:r>
              <a:rPr lang="en-US" dirty="0">
                <a:solidFill>
                  <a:schemeClr val="tx1"/>
                </a:solidFill>
              </a:rPr>
              <a:t> X: A variable rule application for Macintosh and Windows. Department of Linguistics, University of Toronto. </a:t>
            </a:r>
          </a:p>
          <a:p>
            <a:pPr>
              <a:lnSpc>
                <a:spcPct val="120000"/>
              </a:lnSpc>
              <a:spcBef>
                <a:spcPts val="0"/>
              </a:spcBef>
            </a:pPr>
            <a:r>
              <a:rPr lang="en-US" dirty="0" err="1">
                <a:solidFill>
                  <a:schemeClr val="tx1"/>
                </a:solidFill>
              </a:rPr>
              <a:t>Solé</a:t>
            </a:r>
            <a:r>
              <a:rPr lang="en-US" dirty="0">
                <a:solidFill>
                  <a:schemeClr val="tx1"/>
                </a:solidFill>
              </a:rPr>
              <a:t>, M.-J. (2002). Aerodynamic characteristics of trills and phonological patterning. Journal of Phonetics, 30(4), 655-688. </a:t>
            </a:r>
          </a:p>
          <a:p>
            <a:pPr>
              <a:lnSpc>
                <a:spcPct val="120000"/>
              </a:lnSpc>
              <a:spcBef>
                <a:spcPts val="0"/>
              </a:spcBef>
            </a:pPr>
            <a:r>
              <a:rPr lang="en-US" dirty="0" err="1">
                <a:solidFill>
                  <a:schemeClr val="tx1"/>
                </a:solidFill>
              </a:rPr>
              <a:t>Widdison</a:t>
            </a:r>
            <a:r>
              <a:rPr lang="en-US" dirty="0">
                <a:solidFill>
                  <a:schemeClr val="tx1"/>
                </a:solidFill>
              </a:rPr>
              <a:t>, K. A. (1998). Phonetic motivation for variation in Spanish trills. </a:t>
            </a:r>
            <a:r>
              <a:rPr lang="en-US" dirty="0" err="1">
                <a:solidFill>
                  <a:schemeClr val="tx1"/>
                </a:solidFill>
              </a:rPr>
              <a:t>Orbis</a:t>
            </a:r>
            <a:r>
              <a:rPr lang="en-US" dirty="0">
                <a:solidFill>
                  <a:schemeClr val="tx1"/>
                </a:solidFill>
              </a:rPr>
              <a:t>: Bulletin international de documentation </a:t>
            </a:r>
            <a:r>
              <a:rPr lang="en-US" dirty="0" err="1">
                <a:solidFill>
                  <a:schemeClr val="tx1"/>
                </a:solidFill>
              </a:rPr>
              <a:t>linguistique</a:t>
            </a:r>
            <a:r>
              <a:rPr lang="en-US" dirty="0">
                <a:solidFill>
                  <a:schemeClr val="tx1"/>
                </a:solidFill>
              </a:rPr>
              <a:t>, 40, 51-61. </a:t>
            </a:r>
          </a:p>
          <a:p>
            <a:pPr>
              <a:lnSpc>
                <a:spcPct val="120000"/>
              </a:lnSpc>
              <a:spcBef>
                <a:spcPts val="0"/>
              </a:spcBef>
            </a:pPr>
            <a:r>
              <a:rPr lang="en-US" dirty="0">
                <a:solidFill>
                  <a:schemeClr val="tx1"/>
                </a:solidFill>
              </a:rPr>
              <a:t>Willis, E. W. (2006). Trill variation in Dominican Spanish: An acoustic examination and comparative analysis. Selected proceedings of the 9th Hispanic Linguistic Symposium, 121-131.</a:t>
            </a:r>
          </a:p>
          <a:p>
            <a:pPr>
              <a:lnSpc>
                <a:spcPct val="120000"/>
              </a:lnSpc>
              <a:spcBef>
                <a:spcPts val="0"/>
              </a:spcBef>
            </a:pPr>
            <a:r>
              <a:rPr lang="en-US" dirty="0">
                <a:solidFill>
                  <a:schemeClr val="tx1"/>
                </a:solidFill>
              </a:rPr>
              <a:t>Willis, E. W. (2007). An acoustic study of the 'pre-aspirated trill' in narrative </a:t>
            </a:r>
            <a:r>
              <a:rPr lang="en-US" dirty="0" err="1">
                <a:solidFill>
                  <a:schemeClr val="tx1"/>
                </a:solidFill>
              </a:rPr>
              <a:t>Cibaeño</a:t>
            </a:r>
            <a:r>
              <a:rPr lang="en-US" dirty="0">
                <a:solidFill>
                  <a:schemeClr val="tx1"/>
                </a:solidFill>
              </a:rPr>
              <a:t> Dominican Spanish. Journal of the International Phonetic Association, 37(1), 33-49. </a:t>
            </a:r>
          </a:p>
          <a:p>
            <a:pPr>
              <a:lnSpc>
                <a:spcPct val="120000"/>
              </a:lnSpc>
              <a:spcBef>
                <a:spcPts val="0"/>
              </a:spcBef>
            </a:pPr>
            <a:endParaRPr lang="en-US" dirty="0">
              <a:solidFill>
                <a:srgbClr val="FF0000"/>
              </a:solidFill>
            </a:endParaRPr>
          </a:p>
        </p:txBody>
      </p:sp>
      <p:sp>
        <p:nvSpPr>
          <p:cNvPr id="4" name="Slide Number Placeholder 3"/>
          <p:cNvSpPr>
            <a:spLocks noGrp="1"/>
          </p:cNvSpPr>
          <p:nvPr>
            <p:ph type="sldNum" sz="quarter" idx="12"/>
          </p:nvPr>
        </p:nvSpPr>
        <p:spPr/>
        <p:txBody>
          <a:bodyPr/>
          <a:lstStyle/>
          <a:p>
            <a:fld id="{1A181BC5-E34D-4B44-B9B9-3CA944BC39F2}" type="slidenum">
              <a:rPr lang="en-US" smtClean="0"/>
              <a:t>37</a:t>
            </a:fld>
            <a:endParaRPr lang="en-US"/>
          </a:p>
        </p:txBody>
      </p:sp>
    </p:spTree>
    <p:extLst>
      <p:ext uri="{BB962C8B-B14F-4D97-AF65-F5344CB8AC3E}">
        <p14:creationId xmlns:p14="http://schemas.microsoft.com/office/powerpoint/2010/main" val="1349774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5" name="Content Placeholder 4"/>
          <p:cNvPicPr>
            <a:picLocks noGrp="1" noChangeAspect="1"/>
          </p:cNvPicPr>
          <p:nvPr>
            <p:ph idx="1"/>
          </p:nvPr>
        </p:nvPicPr>
        <p:blipFill>
          <a:blip r:embed="rId2"/>
          <a:stretch>
            <a:fillRect/>
          </a:stretch>
        </p:blipFill>
        <p:spPr>
          <a:xfrm>
            <a:off x="1147823" y="838200"/>
            <a:ext cx="6776977" cy="5354248"/>
          </a:xfrm>
          <a:prstGeom prst="rect">
            <a:avLst/>
          </a:prstGeom>
        </p:spPr>
      </p:pic>
      <p:sp>
        <p:nvSpPr>
          <p:cNvPr id="4" name="Slide Number Placeholder 3"/>
          <p:cNvSpPr>
            <a:spLocks noGrp="1"/>
          </p:cNvSpPr>
          <p:nvPr>
            <p:ph type="sldNum" sz="quarter" idx="12"/>
          </p:nvPr>
        </p:nvSpPr>
        <p:spPr/>
        <p:txBody>
          <a:bodyPr/>
          <a:lstStyle/>
          <a:p>
            <a:fld id="{1A181BC5-E34D-4B44-B9B9-3CA944BC39F2}" type="slidenum">
              <a:rPr lang="en-US" smtClean="0"/>
              <a:t>38</a:t>
            </a:fld>
            <a:endParaRPr lang="en-US"/>
          </a:p>
        </p:txBody>
      </p:sp>
    </p:spTree>
    <p:extLst>
      <p:ext uri="{BB962C8B-B14F-4D97-AF65-F5344CB8AC3E}">
        <p14:creationId xmlns:p14="http://schemas.microsoft.com/office/powerpoint/2010/main" val="389289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dirty="0"/>
          </a:p>
        </p:txBody>
      </p:sp>
      <p:pic>
        <p:nvPicPr>
          <p:cNvPr id="5" name="Content Placeholder 4"/>
          <p:cNvPicPr>
            <a:picLocks noGrp="1" noChangeAspect="1"/>
          </p:cNvPicPr>
          <p:nvPr>
            <p:ph idx="1"/>
          </p:nvPr>
        </p:nvPicPr>
        <p:blipFill>
          <a:blip r:embed="rId3"/>
          <a:stretch>
            <a:fillRect/>
          </a:stretch>
        </p:blipFill>
        <p:spPr>
          <a:xfrm>
            <a:off x="1411016" y="815887"/>
            <a:ext cx="6181110" cy="4867498"/>
          </a:xfrm>
          <a:prstGeom prst="rect">
            <a:avLst/>
          </a:prstGeom>
        </p:spPr>
      </p:pic>
      <p:sp>
        <p:nvSpPr>
          <p:cNvPr id="4" name="Slide Number Placeholder 3"/>
          <p:cNvSpPr>
            <a:spLocks noGrp="1"/>
          </p:cNvSpPr>
          <p:nvPr>
            <p:ph type="sldNum" sz="quarter" idx="12"/>
          </p:nvPr>
        </p:nvSpPr>
        <p:spPr/>
        <p:txBody>
          <a:bodyPr/>
          <a:lstStyle/>
          <a:p>
            <a:fld id="{1A181BC5-E34D-4B44-B9B9-3CA944BC39F2}" type="slidenum">
              <a:rPr lang="en-US" smtClean="0"/>
              <a:t>39</a:t>
            </a:fld>
            <a:endParaRPr lang="en-US"/>
          </a:p>
        </p:txBody>
      </p:sp>
    </p:spTree>
    <p:extLst>
      <p:ext uri="{BB962C8B-B14F-4D97-AF65-F5344CB8AC3E}">
        <p14:creationId xmlns:p14="http://schemas.microsoft.com/office/powerpoint/2010/main" val="3536909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Trill</a:t>
            </a:r>
            <a:r>
              <a:rPr lang="es-ES" dirty="0"/>
              <a:t> </a:t>
            </a:r>
            <a:r>
              <a:rPr lang="es-ES" dirty="0" err="1"/>
              <a:t>production</a:t>
            </a:r>
            <a:r>
              <a:rPr lang="es-ES" dirty="0"/>
              <a:t> </a:t>
            </a:r>
            <a:r>
              <a:rPr lang="es-ES" dirty="0" err="1"/>
              <a:t>by</a:t>
            </a:r>
            <a:r>
              <a:rPr lang="es-ES" dirty="0"/>
              <a:t> L2 </a:t>
            </a:r>
            <a:r>
              <a:rPr lang="es-ES" dirty="0" err="1"/>
              <a:t>learners</a:t>
            </a:r>
            <a:endParaRPr lang="en-US" dirty="0"/>
          </a:p>
        </p:txBody>
      </p:sp>
      <p:sp>
        <p:nvSpPr>
          <p:cNvPr id="4" name="Slide Number Placeholder 3"/>
          <p:cNvSpPr>
            <a:spLocks noGrp="1"/>
          </p:cNvSpPr>
          <p:nvPr>
            <p:ph type="sldNum" sz="quarter" idx="12"/>
          </p:nvPr>
        </p:nvSpPr>
        <p:spPr/>
        <p:txBody>
          <a:bodyPr/>
          <a:lstStyle/>
          <a:p>
            <a:fld id="{1A181BC5-E34D-4B44-B9B9-3CA944BC39F2}" type="slidenum">
              <a:rPr lang="en-US" smtClean="0"/>
              <a:t>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21012222"/>
              </p:ext>
            </p:extLst>
          </p:nvPr>
        </p:nvGraphicFramePr>
        <p:xfrm>
          <a:off x="1066800" y="1781106"/>
          <a:ext cx="7080018" cy="41300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3318855">
                  <a:extLst>
                    <a:ext uri="{9D8B030D-6E8A-4147-A177-3AD203B41FA5}">
                      <a16:colId xmlns:a16="http://schemas.microsoft.com/office/drawing/2014/main" val="20001"/>
                    </a:ext>
                  </a:extLst>
                </a:gridCol>
                <a:gridCol w="1779963">
                  <a:extLst>
                    <a:ext uri="{9D8B030D-6E8A-4147-A177-3AD203B41FA5}">
                      <a16:colId xmlns:a16="http://schemas.microsoft.com/office/drawing/2014/main" val="20002"/>
                    </a:ext>
                  </a:extLst>
                </a:gridCol>
              </a:tblGrid>
              <a:tr h="370840">
                <a:tc>
                  <a:txBody>
                    <a:bodyPr/>
                    <a:lstStyle/>
                    <a:p>
                      <a:r>
                        <a:rPr lang="en-US" dirty="0"/>
                        <a:t>Study</a:t>
                      </a:r>
                    </a:p>
                  </a:txBody>
                  <a:tcPr/>
                </a:tc>
                <a:tc>
                  <a:txBody>
                    <a:bodyPr/>
                    <a:lstStyle/>
                    <a:p>
                      <a:r>
                        <a:rPr lang="es-ES" dirty="0" err="1"/>
                        <a:t>Learner</a:t>
                      </a:r>
                      <a:r>
                        <a:rPr lang="es-ES" dirty="0"/>
                        <a:t> </a:t>
                      </a:r>
                      <a:r>
                        <a:rPr lang="es-ES" dirty="0" err="1"/>
                        <a:t>groups</a:t>
                      </a:r>
                      <a:endParaRPr lang="en-US" dirty="0"/>
                    </a:p>
                  </a:txBody>
                  <a:tcPr/>
                </a:tc>
                <a:tc>
                  <a:txBody>
                    <a:bodyPr/>
                    <a:lstStyle/>
                    <a:p>
                      <a:r>
                        <a:rPr lang="en-US" dirty="0"/>
                        <a:t>Trill</a:t>
                      </a:r>
                    </a:p>
                  </a:txBody>
                  <a:tcPr/>
                </a:tc>
                <a:extLst>
                  <a:ext uri="{0D108BD9-81ED-4DB2-BD59-A6C34878D82A}">
                    <a16:rowId xmlns:a16="http://schemas.microsoft.com/office/drawing/2014/main" val="10000"/>
                  </a:ext>
                </a:extLst>
              </a:tr>
              <a:tr h="370840">
                <a:tc>
                  <a:txBody>
                    <a:bodyPr/>
                    <a:lstStyle/>
                    <a:p>
                      <a:r>
                        <a:rPr lang="en-US" dirty="0"/>
                        <a:t>Reeder</a:t>
                      </a:r>
                      <a:r>
                        <a:rPr lang="en-US" baseline="0" dirty="0"/>
                        <a:t> (1998)</a:t>
                      </a:r>
                      <a:endParaRPr lang="en-US" dirty="0"/>
                    </a:p>
                  </a:txBody>
                  <a:tcPr/>
                </a:tc>
                <a:tc>
                  <a:txBody>
                    <a:bodyPr/>
                    <a:lstStyle/>
                    <a:p>
                      <a:r>
                        <a:rPr lang="es-ES" dirty="0"/>
                        <a:t>1st </a:t>
                      </a:r>
                      <a:r>
                        <a:rPr lang="es-ES" dirty="0" err="1"/>
                        <a:t>semester</a:t>
                      </a:r>
                      <a:endParaRPr lang="es-ES" dirty="0"/>
                    </a:p>
                    <a:p>
                      <a:r>
                        <a:rPr lang="es-ES" dirty="0"/>
                        <a:t>3rd</a:t>
                      </a:r>
                      <a:r>
                        <a:rPr lang="es-ES" baseline="0" dirty="0"/>
                        <a:t> </a:t>
                      </a:r>
                      <a:r>
                        <a:rPr lang="es-ES" baseline="0" dirty="0" err="1"/>
                        <a:t>semester</a:t>
                      </a:r>
                      <a:endParaRPr lang="es-ES" baseline="0" dirty="0"/>
                    </a:p>
                    <a:p>
                      <a:r>
                        <a:rPr lang="es-ES" baseline="0" dirty="0" err="1"/>
                        <a:t>Upper</a:t>
                      </a:r>
                      <a:r>
                        <a:rPr lang="es-ES" baseline="0" dirty="0"/>
                        <a:t> </a:t>
                      </a:r>
                      <a:r>
                        <a:rPr lang="es-ES" baseline="0" dirty="0" err="1"/>
                        <a:t>Undergrad</a:t>
                      </a:r>
                      <a:r>
                        <a:rPr lang="es-ES" baseline="0" dirty="0"/>
                        <a:t>/ </a:t>
                      </a:r>
                      <a:r>
                        <a:rPr lang="es-ES" baseline="0" dirty="0" err="1"/>
                        <a:t>Graduate</a:t>
                      </a:r>
                      <a:r>
                        <a:rPr lang="es-ES" baseline="0" dirty="0"/>
                        <a:t> </a:t>
                      </a:r>
                      <a:r>
                        <a:rPr lang="es-ES" baseline="0" dirty="0" err="1"/>
                        <a:t>Faculty</a:t>
                      </a:r>
                      <a:endParaRPr lang="en-US" dirty="0"/>
                    </a:p>
                  </a:txBody>
                  <a:tcPr/>
                </a:tc>
                <a:tc>
                  <a:txBody>
                    <a:bodyPr/>
                    <a:lstStyle/>
                    <a:p>
                      <a:r>
                        <a:rPr lang="es-ES" dirty="0"/>
                        <a:t>7%</a:t>
                      </a:r>
                    </a:p>
                    <a:p>
                      <a:r>
                        <a:rPr lang="es-ES" dirty="0"/>
                        <a:t>13%</a:t>
                      </a:r>
                    </a:p>
                    <a:p>
                      <a:r>
                        <a:rPr lang="en-US" dirty="0"/>
                        <a:t>37%</a:t>
                      </a:r>
                    </a:p>
                    <a:p>
                      <a:r>
                        <a:rPr lang="en-US" dirty="0"/>
                        <a:t>83%</a:t>
                      </a:r>
                    </a:p>
                  </a:txBody>
                  <a:tcPr/>
                </a:tc>
                <a:extLst>
                  <a:ext uri="{0D108BD9-81ED-4DB2-BD59-A6C34878D82A}">
                    <a16:rowId xmlns:a16="http://schemas.microsoft.com/office/drawing/2014/main" val="10001"/>
                  </a:ext>
                </a:extLst>
              </a:tr>
              <a:tr h="370840">
                <a:tc>
                  <a:txBody>
                    <a:bodyPr/>
                    <a:lstStyle/>
                    <a:p>
                      <a:r>
                        <a:rPr lang="es-ES" dirty="0" err="1"/>
                        <a:t>Face</a:t>
                      </a:r>
                      <a:r>
                        <a:rPr lang="es-ES" baseline="0" dirty="0"/>
                        <a:t> (2006)</a:t>
                      </a:r>
                      <a:endParaRPr lang="en-US" dirty="0"/>
                    </a:p>
                  </a:txBody>
                  <a:tcPr/>
                </a:tc>
                <a:tc>
                  <a:txBody>
                    <a:bodyPr/>
                    <a:lstStyle/>
                    <a:p>
                      <a:r>
                        <a:rPr lang="es-ES" dirty="0"/>
                        <a:t>4th </a:t>
                      </a:r>
                      <a:r>
                        <a:rPr lang="es-ES" dirty="0" err="1"/>
                        <a:t>semester</a:t>
                      </a:r>
                      <a:endParaRPr lang="es-ES" dirty="0"/>
                    </a:p>
                    <a:p>
                      <a:r>
                        <a:rPr lang="es-ES" dirty="0" err="1"/>
                        <a:t>Advanced</a:t>
                      </a:r>
                      <a:r>
                        <a:rPr lang="es-ES" dirty="0"/>
                        <a:t> </a:t>
                      </a:r>
                      <a:r>
                        <a:rPr lang="es-ES" dirty="0" err="1"/>
                        <a:t>minors</a:t>
                      </a:r>
                      <a:r>
                        <a:rPr lang="es-ES" dirty="0"/>
                        <a:t> &amp; </a:t>
                      </a:r>
                      <a:r>
                        <a:rPr lang="es-ES" dirty="0" err="1"/>
                        <a:t>majors</a:t>
                      </a:r>
                      <a:endParaRPr lang="en-US" dirty="0"/>
                    </a:p>
                  </a:txBody>
                  <a:tcPr/>
                </a:tc>
                <a:tc>
                  <a:txBody>
                    <a:bodyPr/>
                    <a:lstStyle/>
                    <a:p>
                      <a:r>
                        <a:rPr lang="es-ES" dirty="0"/>
                        <a:t>5.1%</a:t>
                      </a:r>
                    </a:p>
                    <a:p>
                      <a:r>
                        <a:rPr lang="es-ES" dirty="0"/>
                        <a:t>26.6%</a:t>
                      </a:r>
                      <a:endParaRPr lang="en-US" dirty="0"/>
                    </a:p>
                  </a:txBody>
                  <a:tcPr/>
                </a:tc>
                <a:extLst>
                  <a:ext uri="{0D108BD9-81ED-4DB2-BD59-A6C34878D82A}">
                    <a16:rowId xmlns:a16="http://schemas.microsoft.com/office/drawing/2014/main" val="10002"/>
                  </a:ext>
                </a:extLst>
              </a:tr>
              <a:tr h="370840">
                <a:tc>
                  <a:txBody>
                    <a:bodyPr/>
                    <a:lstStyle/>
                    <a:p>
                      <a:r>
                        <a:rPr lang="es-ES" dirty="0"/>
                        <a:t>Rose</a:t>
                      </a:r>
                      <a:r>
                        <a:rPr lang="es-ES" baseline="0" dirty="0"/>
                        <a:t> (2010)</a:t>
                      </a:r>
                      <a:endParaRPr lang="en-US" dirty="0"/>
                    </a:p>
                  </a:txBody>
                  <a:tcPr/>
                </a:tc>
                <a:tc>
                  <a:txBody>
                    <a:bodyPr/>
                    <a:lstStyle/>
                    <a:p>
                      <a:r>
                        <a:rPr lang="es-ES" dirty="0"/>
                        <a:t>3rd</a:t>
                      </a:r>
                      <a:r>
                        <a:rPr lang="es-ES" baseline="0" dirty="0"/>
                        <a:t> </a:t>
                      </a:r>
                      <a:r>
                        <a:rPr lang="es-ES" baseline="0" dirty="0" err="1"/>
                        <a:t>semester</a:t>
                      </a:r>
                      <a:r>
                        <a:rPr lang="es-ES" baseline="0" dirty="0"/>
                        <a:t> </a:t>
                      </a:r>
                      <a:r>
                        <a:rPr lang="es-ES" baseline="0" dirty="0" err="1"/>
                        <a:t>students</a:t>
                      </a:r>
                      <a:endParaRPr lang="es-ES" baseline="0" dirty="0"/>
                    </a:p>
                    <a:p>
                      <a:r>
                        <a:rPr lang="es-ES" baseline="0" dirty="0"/>
                        <a:t>5th </a:t>
                      </a:r>
                      <a:r>
                        <a:rPr lang="es-ES" baseline="0" dirty="0" err="1"/>
                        <a:t>semester</a:t>
                      </a:r>
                      <a:r>
                        <a:rPr lang="es-ES" baseline="0" dirty="0"/>
                        <a:t> </a:t>
                      </a:r>
                      <a:r>
                        <a:rPr lang="es-ES" baseline="0" dirty="0" err="1"/>
                        <a:t>students</a:t>
                      </a:r>
                      <a:endParaRPr lang="es-ES" baseline="0" dirty="0"/>
                    </a:p>
                    <a:p>
                      <a:r>
                        <a:rPr lang="es-ES" baseline="0" dirty="0"/>
                        <a:t>8th </a:t>
                      </a:r>
                      <a:r>
                        <a:rPr lang="es-ES" baseline="0" dirty="0" err="1"/>
                        <a:t>semester</a:t>
                      </a:r>
                      <a:r>
                        <a:rPr lang="es-ES" baseline="0" dirty="0"/>
                        <a:t> </a:t>
                      </a:r>
                      <a:r>
                        <a:rPr lang="es-ES" baseline="0" dirty="0" err="1"/>
                        <a:t>students</a:t>
                      </a:r>
                      <a:endParaRPr lang="es-ES" baseline="0" dirty="0"/>
                    </a:p>
                    <a:p>
                      <a:r>
                        <a:rPr lang="es-ES" baseline="0" dirty="0"/>
                        <a:t>1st </a:t>
                      </a:r>
                      <a:r>
                        <a:rPr lang="es-ES" baseline="0" dirty="0" err="1"/>
                        <a:t>year</a:t>
                      </a:r>
                      <a:r>
                        <a:rPr lang="es-ES" baseline="0" dirty="0"/>
                        <a:t> doctoral</a:t>
                      </a:r>
                      <a:endParaRPr lang="en-US" dirty="0"/>
                    </a:p>
                  </a:txBody>
                  <a:tcPr/>
                </a:tc>
                <a:tc>
                  <a:txBody>
                    <a:bodyPr/>
                    <a:lstStyle/>
                    <a:p>
                      <a:r>
                        <a:rPr lang="es-ES" dirty="0"/>
                        <a:t>5%</a:t>
                      </a:r>
                    </a:p>
                    <a:p>
                      <a:r>
                        <a:rPr lang="es-ES" dirty="0"/>
                        <a:t>27%</a:t>
                      </a:r>
                    </a:p>
                    <a:p>
                      <a:r>
                        <a:rPr lang="es-ES" dirty="0"/>
                        <a:t>2%</a:t>
                      </a:r>
                    </a:p>
                    <a:p>
                      <a:r>
                        <a:rPr lang="en-US" dirty="0"/>
                        <a:t>67%</a:t>
                      </a:r>
                      <a:endParaRPr lang="es-ES" dirty="0"/>
                    </a:p>
                  </a:txBody>
                  <a:tcPr/>
                </a:tc>
                <a:extLst>
                  <a:ext uri="{0D108BD9-81ED-4DB2-BD59-A6C34878D82A}">
                    <a16:rowId xmlns:a16="http://schemas.microsoft.com/office/drawing/2014/main" val="10003"/>
                  </a:ext>
                </a:extLst>
              </a:tr>
              <a:tr h="370840">
                <a:tc>
                  <a:txBody>
                    <a:bodyPr/>
                    <a:lstStyle/>
                    <a:p>
                      <a:r>
                        <a:rPr lang="es-ES" dirty="0" err="1"/>
                        <a:t>Olsen</a:t>
                      </a:r>
                      <a:r>
                        <a:rPr lang="es-ES" baseline="0" dirty="0"/>
                        <a:t> (2012)</a:t>
                      </a:r>
                      <a:endParaRPr lang="en-US" dirty="0"/>
                    </a:p>
                  </a:txBody>
                  <a:tcPr/>
                </a:tc>
                <a:tc>
                  <a:txBody>
                    <a:bodyPr/>
                    <a:lstStyle/>
                    <a:p>
                      <a:r>
                        <a:rPr lang="es-ES" dirty="0" err="1"/>
                        <a:t>Beginners</a:t>
                      </a:r>
                      <a:endParaRPr lang="en-US" dirty="0"/>
                    </a:p>
                  </a:txBody>
                  <a:tcPr/>
                </a:tc>
                <a:tc>
                  <a:txBody>
                    <a:bodyPr/>
                    <a:lstStyle/>
                    <a:p>
                      <a:r>
                        <a:rPr lang="es-ES" dirty="0"/>
                        <a:t>7/48 </a:t>
                      </a:r>
                      <a:r>
                        <a:rPr lang="es-ES" dirty="0" err="1"/>
                        <a:t>learners</a:t>
                      </a:r>
                      <a:endParaRPr lang="en-US" dirty="0"/>
                    </a:p>
                  </a:txBody>
                  <a:tcPr/>
                </a:tc>
                <a:extLst>
                  <a:ext uri="{0D108BD9-81ED-4DB2-BD59-A6C34878D82A}">
                    <a16:rowId xmlns:a16="http://schemas.microsoft.com/office/drawing/2014/main" val="10004"/>
                  </a:ext>
                </a:extLst>
              </a:tr>
              <a:tr h="370840">
                <a:tc>
                  <a:txBody>
                    <a:bodyPr/>
                    <a:lstStyle/>
                    <a:p>
                      <a:r>
                        <a:rPr lang="es-ES" dirty="0" err="1"/>
                        <a:t>Major</a:t>
                      </a:r>
                      <a:r>
                        <a:rPr lang="es-ES" baseline="0" dirty="0"/>
                        <a:t> (1986)</a:t>
                      </a:r>
                      <a:endParaRPr lang="en-US" dirty="0"/>
                    </a:p>
                  </a:txBody>
                  <a:tcPr/>
                </a:tc>
                <a:tc>
                  <a:txBody>
                    <a:bodyPr/>
                    <a:lstStyle/>
                    <a:p>
                      <a:r>
                        <a:rPr lang="es-ES" dirty="0" err="1"/>
                        <a:t>Beginners</a:t>
                      </a:r>
                      <a:endParaRPr lang="en-US" dirty="0"/>
                    </a:p>
                  </a:txBody>
                  <a:tcPr/>
                </a:tc>
                <a:tc>
                  <a:txBody>
                    <a:bodyPr/>
                    <a:lstStyle/>
                    <a:p>
                      <a:r>
                        <a:rPr lang="es-ES" dirty="0"/>
                        <a:t>2/4 </a:t>
                      </a:r>
                      <a:r>
                        <a:rPr lang="es-ES" dirty="0" err="1"/>
                        <a:t>learners</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635924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5" name="Content Placeholder 4"/>
          <p:cNvPicPr>
            <a:picLocks noGrp="1" noChangeAspect="1"/>
          </p:cNvPicPr>
          <p:nvPr>
            <p:ph idx="1"/>
          </p:nvPr>
        </p:nvPicPr>
        <p:blipFill>
          <a:blip r:embed="rId2"/>
          <a:stretch>
            <a:fillRect/>
          </a:stretch>
        </p:blipFill>
        <p:spPr>
          <a:xfrm>
            <a:off x="1275874" y="533400"/>
            <a:ext cx="6636700" cy="5354248"/>
          </a:xfrm>
          <a:prstGeom prst="rect">
            <a:avLst/>
          </a:prstGeom>
        </p:spPr>
      </p:pic>
      <p:sp>
        <p:nvSpPr>
          <p:cNvPr id="4" name="Slide Number Placeholder 3"/>
          <p:cNvSpPr>
            <a:spLocks noGrp="1"/>
          </p:cNvSpPr>
          <p:nvPr>
            <p:ph type="sldNum" sz="quarter" idx="12"/>
          </p:nvPr>
        </p:nvSpPr>
        <p:spPr/>
        <p:txBody>
          <a:bodyPr/>
          <a:lstStyle/>
          <a:p>
            <a:fld id="{1A181BC5-E34D-4B44-B9B9-3CA944BC39F2}" type="slidenum">
              <a:rPr lang="en-US" smtClean="0"/>
              <a:t>40</a:t>
            </a:fld>
            <a:endParaRPr lang="en-US"/>
          </a:p>
        </p:txBody>
      </p:sp>
    </p:spTree>
    <p:extLst>
      <p:ext uri="{BB962C8B-B14F-4D97-AF65-F5344CB8AC3E}">
        <p14:creationId xmlns:p14="http://schemas.microsoft.com/office/powerpoint/2010/main" val="35601318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5" name="Content Placeholder 4"/>
          <p:cNvPicPr>
            <a:picLocks noGrp="1" noChangeAspect="1"/>
          </p:cNvPicPr>
          <p:nvPr>
            <p:ph idx="1"/>
          </p:nvPr>
        </p:nvPicPr>
        <p:blipFill>
          <a:blip r:embed="rId2"/>
          <a:stretch>
            <a:fillRect/>
          </a:stretch>
        </p:blipFill>
        <p:spPr>
          <a:xfrm>
            <a:off x="1219200" y="609600"/>
            <a:ext cx="6682293" cy="5354248"/>
          </a:xfrm>
          <a:prstGeom prst="rect">
            <a:avLst/>
          </a:prstGeom>
        </p:spPr>
      </p:pic>
      <p:sp>
        <p:nvSpPr>
          <p:cNvPr id="4" name="Slide Number Placeholder 3"/>
          <p:cNvSpPr>
            <a:spLocks noGrp="1"/>
          </p:cNvSpPr>
          <p:nvPr>
            <p:ph type="sldNum" sz="quarter" idx="12"/>
          </p:nvPr>
        </p:nvSpPr>
        <p:spPr/>
        <p:txBody>
          <a:bodyPr/>
          <a:lstStyle/>
          <a:p>
            <a:fld id="{1A181BC5-E34D-4B44-B9B9-3CA944BC39F2}" type="slidenum">
              <a:rPr lang="en-US" smtClean="0"/>
              <a:t>41</a:t>
            </a:fld>
            <a:endParaRPr lang="en-US"/>
          </a:p>
        </p:txBody>
      </p:sp>
    </p:spTree>
    <p:extLst>
      <p:ext uri="{BB962C8B-B14F-4D97-AF65-F5344CB8AC3E}">
        <p14:creationId xmlns:p14="http://schemas.microsoft.com/office/powerpoint/2010/main" val="19666310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181BC5-E34D-4B44-B9B9-3CA944BC39F2}" type="slidenum">
              <a:rPr lang="en-US" smtClean="0"/>
              <a:t>42</a:t>
            </a:fld>
            <a:endParaRPr lang="en-US"/>
          </a:p>
        </p:txBody>
      </p:sp>
      <p:pic>
        <p:nvPicPr>
          <p:cNvPr id="5" name="Content Placeholder 4" descr="Screen Clipping"/>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371600" y="575018"/>
            <a:ext cx="6705600" cy="5484826"/>
          </a:xfrm>
        </p:spPr>
      </p:pic>
    </p:spTree>
    <p:extLst>
      <p:ext uri="{BB962C8B-B14F-4D97-AF65-F5344CB8AC3E}">
        <p14:creationId xmlns:p14="http://schemas.microsoft.com/office/powerpoint/2010/main" val="3558961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Trill production by Spanish native speakers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s-ES" dirty="0" err="1"/>
              <a:t>Previous</a:t>
            </a:r>
            <a:r>
              <a:rPr lang="es-ES" dirty="0"/>
              <a:t> </a:t>
            </a:r>
            <a:r>
              <a:rPr lang="es-ES" dirty="0" err="1"/>
              <a:t>studies</a:t>
            </a:r>
            <a:r>
              <a:rPr lang="es-ES" dirty="0"/>
              <a:t> </a:t>
            </a:r>
            <a:r>
              <a:rPr lang="es-ES" dirty="0" err="1"/>
              <a:t>have</a:t>
            </a:r>
            <a:r>
              <a:rPr lang="es-ES" dirty="0"/>
              <a:t> </a:t>
            </a:r>
            <a:r>
              <a:rPr lang="es-ES" dirty="0" err="1"/>
              <a:t>found</a:t>
            </a:r>
            <a:r>
              <a:rPr lang="es-ES" dirty="0"/>
              <a:t> </a:t>
            </a:r>
            <a:r>
              <a:rPr lang="es-ES" dirty="0" err="1"/>
              <a:t>that</a:t>
            </a:r>
            <a:r>
              <a:rPr lang="es-ES" dirty="0"/>
              <a:t> </a:t>
            </a:r>
            <a:r>
              <a:rPr lang="es-ES" dirty="0" err="1"/>
              <a:t>the</a:t>
            </a:r>
            <a:r>
              <a:rPr lang="es-ES" dirty="0"/>
              <a:t> </a:t>
            </a:r>
            <a:r>
              <a:rPr lang="es-ES" dirty="0" err="1"/>
              <a:t>production</a:t>
            </a:r>
            <a:r>
              <a:rPr lang="es-ES" dirty="0"/>
              <a:t> of </a:t>
            </a:r>
            <a:r>
              <a:rPr lang="es-ES" dirty="0" err="1"/>
              <a:t>the</a:t>
            </a:r>
            <a:r>
              <a:rPr lang="es-ES" dirty="0"/>
              <a:t> </a:t>
            </a:r>
            <a:r>
              <a:rPr lang="es-ES" dirty="0" err="1"/>
              <a:t>trill</a:t>
            </a:r>
            <a:r>
              <a:rPr lang="es-ES" dirty="0"/>
              <a:t> </a:t>
            </a:r>
            <a:r>
              <a:rPr lang="es-ES" dirty="0" err="1"/>
              <a:t>varies</a:t>
            </a:r>
            <a:r>
              <a:rPr lang="es-ES" dirty="0"/>
              <a:t> </a:t>
            </a:r>
            <a:r>
              <a:rPr lang="es-ES" dirty="0" err="1"/>
              <a:t>considerably</a:t>
            </a:r>
            <a:r>
              <a:rPr lang="es-ES" dirty="0"/>
              <a:t> </a:t>
            </a:r>
            <a:r>
              <a:rPr lang="es-ES" dirty="0" err="1"/>
              <a:t>across</a:t>
            </a:r>
            <a:r>
              <a:rPr lang="es-ES" dirty="0"/>
              <a:t> </a:t>
            </a:r>
            <a:r>
              <a:rPr lang="es-ES" dirty="0" err="1"/>
              <a:t>dialects</a:t>
            </a:r>
            <a:r>
              <a:rPr lang="es-ES" dirty="0"/>
              <a:t>:</a:t>
            </a:r>
          </a:p>
          <a:p>
            <a:pPr lvl="1">
              <a:buFont typeface="Wingdings" panose="05000000000000000000" pitchFamily="2" charset="2"/>
              <a:buChar char="§"/>
            </a:pPr>
            <a:r>
              <a:rPr lang="es-ES" dirty="0"/>
              <a:t>Velar </a:t>
            </a:r>
            <a:r>
              <a:rPr lang="es-ES" dirty="0" err="1"/>
              <a:t>variants</a:t>
            </a:r>
            <a:r>
              <a:rPr lang="es-ES" dirty="0"/>
              <a:t> in Puerto Rico (</a:t>
            </a:r>
            <a:r>
              <a:rPr lang="es-ES" dirty="0" err="1"/>
              <a:t>Lipski</a:t>
            </a:r>
            <a:r>
              <a:rPr lang="es-ES" dirty="0"/>
              <a:t>, 1990)</a:t>
            </a:r>
          </a:p>
          <a:p>
            <a:pPr lvl="1">
              <a:buFont typeface="Wingdings" panose="05000000000000000000" pitchFamily="2" charset="2"/>
              <a:buChar char="§"/>
            </a:pPr>
            <a:r>
              <a:rPr lang="es-ES" dirty="0"/>
              <a:t>Pre-</a:t>
            </a:r>
            <a:r>
              <a:rPr lang="es-ES" dirty="0" err="1"/>
              <a:t>breathy</a:t>
            </a:r>
            <a:r>
              <a:rPr lang="es-ES" dirty="0"/>
              <a:t> </a:t>
            </a:r>
            <a:r>
              <a:rPr lang="es-ES" dirty="0" err="1"/>
              <a:t>voiced</a:t>
            </a:r>
            <a:r>
              <a:rPr lang="es-ES" dirty="0"/>
              <a:t> </a:t>
            </a:r>
            <a:r>
              <a:rPr lang="es-ES" dirty="0" err="1"/>
              <a:t>variants</a:t>
            </a:r>
            <a:r>
              <a:rPr lang="es-ES" dirty="0"/>
              <a:t> in </a:t>
            </a:r>
            <a:r>
              <a:rPr lang="es-ES" dirty="0" err="1"/>
              <a:t>Dominican</a:t>
            </a:r>
            <a:r>
              <a:rPr lang="es-ES" dirty="0"/>
              <a:t> </a:t>
            </a:r>
            <a:r>
              <a:rPr lang="es-ES" dirty="0" err="1"/>
              <a:t>Republic</a:t>
            </a:r>
            <a:r>
              <a:rPr lang="es-ES" dirty="0"/>
              <a:t> (Willis, 2006, 2007)</a:t>
            </a:r>
          </a:p>
          <a:p>
            <a:pPr lvl="1">
              <a:buFont typeface="Wingdings" panose="05000000000000000000" pitchFamily="2" charset="2"/>
              <a:buChar char="§"/>
            </a:pPr>
            <a:r>
              <a:rPr lang="es-ES" dirty="0"/>
              <a:t>A </a:t>
            </a:r>
            <a:r>
              <a:rPr lang="es-ES" dirty="0" err="1"/>
              <a:t>range</a:t>
            </a:r>
            <a:r>
              <a:rPr lang="es-ES" dirty="0"/>
              <a:t> of </a:t>
            </a:r>
            <a:r>
              <a:rPr lang="es-ES" dirty="0" err="1"/>
              <a:t>variants</a:t>
            </a:r>
            <a:r>
              <a:rPr lang="es-ES" dirty="0"/>
              <a:t> </a:t>
            </a:r>
            <a:r>
              <a:rPr lang="es-ES" dirty="0" err="1"/>
              <a:t>from</a:t>
            </a:r>
            <a:r>
              <a:rPr lang="es-ES" dirty="0"/>
              <a:t> </a:t>
            </a:r>
            <a:r>
              <a:rPr lang="es-ES" dirty="0" err="1"/>
              <a:t>fricatives</a:t>
            </a:r>
            <a:r>
              <a:rPr lang="es-ES" dirty="0"/>
              <a:t> to </a:t>
            </a:r>
            <a:r>
              <a:rPr lang="es-ES" dirty="0" err="1"/>
              <a:t>approximants</a:t>
            </a:r>
            <a:r>
              <a:rPr lang="es-ES" dirty="0"/>
              <a:t> in Argentina (</a:t>
            </a:r>
            <a:r>
              <a:rPr lang="es-ES" dirty="0" err="1"/>
              <a:t>Colantoni</a:t>
            </a:r>
            <a:r>
              <a:rPr lang="es-ES" dirty="0"/>
              <a:t>, 2006)</a:t>
            </a:r>
          </a:p>
          <a:p>
            <a:pPr lvl="1">
              <a:buFont typeface="Wingdings" panose="05000000000000000000" pitchFamily="2" charset="2"/>
              <a:buChar char="§"/>
            </a:pPr>
            <a:r>
              <a:rPr lang="es-ES" dirty="0"/>
              <a:t>A </a:t>
            </a:r>
            <a:r>
              <a:rPr lang="es-ES" dirty="0" err="1"/>
              <a:t>tap</a:t>
            </a:r>
            <a:r>
              <a:rPr lang="es-ES" dirty="0"/>
              <a:t> </a:t>
            </a:r>
            <a:r>
              <a:rPr lang="es-ES" dirty="0" err="1"/>
              <a:t>realization</a:t>
            </a:r>
            <a:r>
              <a:rPr lang="es-ES" dirty="0"/>
              <a:t> in </a:t>
            </a:r>
            <a:r>
              <a:rPr lang="es-ES" dirty="0" err="1"/>
              <a:t>various</a:t>
            </a:r>
            <a:r>
              <a:rPr lang="es-ES" dirty="0"/>
              <a:t> </a:t>
            </a:r>
            <a:r>
              <a:rPr lang="es-ES" dirty="0" err="1"/>
              <a:t>dialects</a:t>
            </a:r>
            <a:r>
              <a:rPr lang="es-ES" dirty="0"/>
              <a:t> (</a:t>
            </a:r>
            <a:r>
              <a:rPr lang="es-ES" dirty="0" err="1"/>
              <a:t>e.g</a:t>
            </a:r>
            <a:r>
              <a:rPr lang="es-ES" dirty="0"/>
              <a:t>. Díaz-Campos, 2008; Willis, 2006) </a:t>
            </a:r>
          </a:p>
          <a:p>
            <a:pPr lvl="1">
              <a:buFont typeface="Wingdings" panose="05000000000000000000" pitchFamily="2" charset="2"/>
              <a:buChar char="§"/>
            </a:pPr>
            <a:r>
              <a:rPr lang="es-ES" dirty="0" err="1"/>
              <a:t>An</a:t>
            </a:r>
            <a:r>
              <a:rPr lang="es-ES" dirty="0"/>
              <a:t> </a:t>
            </a:r>
            <a:r>
              <a:rPr lang="es-ES" dirty="0" err="1"/>
              <a:t>assibilated</a:t>
            </a:r>
            <a:r>
              <a:rPr lang="es-ES" dirty="0"/>
              <a:t> </a:t>
            </a:r>
            <a:r>
              <a:rPr lang="es-ES" dirty="0" err="1"/>
              <a:t>variant</a:t>
            </a:r>
            <a:r>
              <a:rPr lang="es-ES" dirty="0"/>
              <a:t> </a:t>
            </a:r>
            <a:r>
              <a:rPr lang="es-ES" dirty="0" err="1"/>
              <a:t>throughout</a:t>
            </a:r>
            <a:r>
              <a:rPr lang="es-ES" dirty="0"/>
              <a:t> </a:t>
            </a:r>
            <a:r>
              <a:rPr lang="es-ES" dirty="0" err="1"/>
              <a:t>Latin</a:t>
            </a:r>
            <a:r>
              <a:rPr lang="es-ES" dirty="0"/>
              <a:t> </a:t>
            </a:r>
            <a:r>
              <a:rPr lang="es-ES" dirty="0" err="1"/>
              <a:t>America</a:t>
            </a:r>
            <a:r>
              <a:rPr lang="es-ES" dirty="0"/>
              <a:t> (</a:t>
            </a:r>
            <a:r>
              <a:rPr lang="es-ES" dirty="0" err="1"/>
              <a:t>e.g</a:t>
            </a:r>
            <a:r>
              <a:rPr lang="es-ES" dirty="0"/>
              <a:t>. Adams, 2002; Bradley, 1999, 2006; Matus-Mendoza, 2004) </a:t>
            </a:r>
          </a:p>
          <a:p>
            <a:pPr lvl="1">
              <a:buFont typeface="Wingdings" panose="05000000000000000000" pitchFamily="2" charset="2"/>
              <a:buChar char="§"/>
            </a:pPr>
            <a:endParaRPr lang="en-US" dirty="0"/>
          </a:p>
          <a:p>
            <a:endParaRPr lang="en-US" dirty="0"/>
          </a:p>
        </p:txBody>
      </p:sp>
      <p:sp>
        <p:nvSpPr>
          <p:cNvPr id="4" name="Slide Number Placeholder 3"/>
          <p:cNvSpPr>
            <a:spLocks noGrp="1"/>
          </p:cNvSpPr>
          <p:nvPr>
            <p:ph type="sldNum" sz="quarter" idx="12"/>
          </p:nvPr>
        </p:nvSpPr>
        <p:spPr/>
        <p:txBody>
          <a:bodyPr/>
          <a:lstStyle/>
          <a:p>
            <a:fld id="{1A181BC5-E34D-4B44-B9B9-3CA944BC39F2}" type="slidenum">
              <a:rPr lang="en-US" smtClean="0"/>
              <a:t>5</a:t>
            </a:fld>
            <a:endParaRPr lang="en-US"/>
          </a:p>
        </p:txBody>
      </p:sp>
    </p:spTree>
    <p:extLst>
      <p:ext uri="{BB962C8B-B14F-4D97-AF65-F5344CB8AC3E}">
        <p14:creationId xmlns:p14="http://schemas.microsoft.com/office/powerpoint/2010/main" val="3029846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66288271"/>
              </p:ext>
            </p:extLst>
          </p:nvPr>
        </p:nvGraphicFramePr>
        <p:xfrm>
          <a:off x="838200" y="2169160"/>
          <a:ext cx="7330440" cy="3774440"/>
        </p:xfrm>
        <a:graphic>
          <a:graphicData uri="http://schemas.openxmlformats.org/drawingml/2006/table">
            <a:tbl>
              <a:tblPr firstRow="1" bandRow="1">
                <a:tableStyleId>{5C22544A-7EE6-4342-B048-85BDC9FD1C3A}</a:tableStyleId>
              </a:tblPr>
              <a:tblGrid>
                <a:gridCol w="1832610">
                  <a:extLst>
                    <a:ext uri="{9D8B030D-6E8A-4147-A177-3AD203B41FA5}">
                      <a16:colId xmlns:a16="http://schemas.microsoft.com/office/drawing/2014/main" val="20000"/>
                    </a:ext>
                  </a:extLst>
                </a:gridCol>
                <a:gridCol w="1832610">
                  <a:extLst>
                    <a:ext uri="{9D8B030D-6E8A-4147-A177-3AD203B41FA5}">
                      <a16:colId xmlns:a16="http://schemas.microsoft.com/office/drawing/2014/main" val="20001"/>
                    </a:ext>
                  </a:extLst>
                </a:gridCol>
                <a:gridCol w="3665220">
                  <a:extLst>
                    <a:ext uri="{9D8B030D-6E8A-4147-A177-3AD203B41FA5}">
                      <a16:colId xmlns:a16="http://schemas.microsoft.com/office/drawing/2014/main" val="20002"/>
                    </a:ext>
                  </a:extLst>
                </a:gridCol>
              </a:tblGrid>
              <a:tr h="370840">
                <a:tc>
                  <a:txBody>
                    <a:bodyPr/>
                    <a:lstStyle/>
                    <a:p>
                      <a:r>
                        <a:rPr lang="en-US" dirty="0"/>
                        <a:t>IPA</a:t>
                      </a:r>
                    </a:p>
                  </a:txBody>
                  <a:tcPr>
                    <a:solidFill>
                      <a:srgbClr val="C00000"/>
                    </a:solidFill>
                  </a:tcPr>
                </a:tc>
                <a:tc>
                  <a:txBody>
                    <a:bodyPr/>
                    <a:lstStyle/>
                    <a:p>
                      <a:r>
                        <a:rPr lang="en-US" dirty="0"/>
                        <a:t>%</a:t>
                      </a:r>
                    </a:p>
                  </a:txBody>
                  <a:tcPr>
                    <a:solidFill>
                      <a:srgbClr val="C00000"/>
                    </a:solidFill>
                  </a:tcPr>
                </a:tc>
                <a:tc>
                  <a:txBody>
                    <a:bodyPr/>
                    <a:lstStyle/>
                    <a:p>
                      <a:r>
                        <a:rPr lang="en-US" dirty="0"/>
                        <a:t>Description</a:t>
                      </a:r>
                    </a:p>
                  </a:txBody>
                  <a:tcPr>
                    <a:solidFill>
                      <a:srgbClr val="C00000"/>
                    </a:solidFill>
                  </a:tcPr>
                </a:tc>
                <a:extLst>
                  <a:ext uri="{0D108BD9-81ED-4DB2-BD59-A6C34878D82A}">
                    <a16:rowId xmlns:a16="http://schemas.microsoft.com/office/drawing/2014/main" val="10000"/>
                  </a:ext>
                </a:extLst>
              </a:tr>
              <a:tr h="370840">
                <a:tc>
                  <a:txBody>
                    <a:bodyPr/>
                    <a:lstStyle/>
                    <a:p>
                      <a:r>
                        <a:rPr lang="en-US" sz="1800" b="0" i="0" u="none" strike="noStrike" kern="1200" baseline="0" dirty="0">
                          <a:solidFill>
                            <a:schemeClr val="dk1"/>
                          </a:solidFill>
                          <a:latin typeface="+mn-lt"/>
                          <a:ea typeface="+mn-ea"/>
                          <a:cs typeface="+mn-cs"/>
                        </a:rPr>
                        <a:t>[ɦ]</a:t>
                      </a:r>
                      <a:endParaRPr lang="en-US" dirty="0"/>
                    </a:p>
                  </a:txBody>
                  <a:tcPr/>
                </a:tc>
                <a:tc>
                  <a:txBody>
                    <a:bodyPr/>
                    <a:lstStyle/>
                    <a:p>
                      <a:r>
                        <a:rPr lang="en-US" dirty="0"/>
                        <a:t>9</a:t>
                      </a:r>
                    </a:p>
                  </a:txBody>
                  <a:tcPr/>
                </a:tc>
                <a:tc>
                  <a:txBody>
                    <a:bodyPr/>
                    <a:lstStyle/>
                    <a:p>
                      <a:r>
                        <a:rPr lang="en-US" dirty="0"/>
                        <a:t>Voiced glottal fricative</a:t>
                      </a:r>
                    </a:p>
                  </a:txBody>
                  <a:tcPr/>
                </a:tc>
                <a:extLst>
                  <a:ext uri="{0D108BD9-81ED-4DB2-BD59-A6C34878D82A}">
                    <a16:rowId xmlns:a16="http://schemas.microsoft.com/office/drawing/2014/main" val="10001"/>
                  </a:ext>
                </a:extLst>
              </a:tr>
              <a:tr h="370840">
                <a:tc>
                  <a:txBody>
                    <a:bodyPr/>
                    <a:lstStyle/>
                    <a:p>
                      <a:r>
                        <a:rPr lang="en-US" dirty="0"/>
                        <a:t>[</a:t>
                      </a:r>
                      <a:r>
                        <a:rPr lang="en-US" sz="1800" b="0" i="0" u="none" strike="noStrike" kern="1200" baseline="0" dirty="0">
                          <a:solidFill>
                            <a:schemeClr val="dk1"/>
                          </a:solidFill>
                          <a:latin typeface="+mn-lt"/>
                          <a:ea typeface="+mn-ea"/>
                          <a:cs typeface="+mn-cs"/>
                        </a:rPr>
                        <a:t>ʃ]</a:t>
                      </a:r>
                      <a:endParaRPr lang="en-US" dirty="0"/>
                    </a:p>
                  </a:txBody>
                  <a:tcPr/>
                </a:tc>
                <a:tc>
                  <a:txBody>
                    <a:bodyPr/>
                    <a:lstStyle/>
                    <a:p>
                      <a:r>
                        <a:rPr lang="en-US" dirty="0"/>
                        <a:t>10</a:t>
                      </a:r>
                    </a:p>
                  </a:txBody>
                  <a:tcPr/>
                </a:tc>
                <a:tc>
                  <a:txBody>
                    <a:bodyPr/>
                    <a:lstStyle/>
                    <a:p>
                      <a:r>
                        <a:rPr lang="en-US" dirty="0"/>
                        <a:t>Voiceless </a:t>
                      </a:r>
                      <a:r>
                        <a:rPr lang="en-US" dirty="0" err="1"/>
                        <a:t>alveo</a:t>
                      </a:r>
                      <a:r>
                        <a:rPr lang="en-US" dirty="0"/>
                        <a:t>-palatal fricative</a:t>
                      </a:r>
                    </a:p>
                  </a:txBody>
                  <a:tcPr/>
                </a:tc>
                <a:extLst>
                  <a:ext uri="{0D108BD9-81ED-4DB2-BD59-A6C34878D82A}">
                    <a16:rowId xmlns:a16="http://schemas.microsoft.com/office/drawing/2014/main" val="10002"/>
                  </a:ext>
                </a:extLst>
              </a:tr>
              <a:tr h="370840">
                <a:tc>
                  <a:txBody>
                    <a:bodyPr/>
                    <a:lstStyle/>
                    <a:p>
                      <a:r>
                        <a:rPr lang="en-US" dirty="0"/>
                        <a:t>[</a:t>
                      </a:r>
                      <a:r>
                        <a:rPr lang="en-US" sz="1800" b="0" i="0" u="none" strike="noStrike" kern="1200" baseline="0" dirty="0" err="1">
                          <a:solidFill>
                            <a:schemeClr val="dk1"/>
                          </a:solidFill>
                          <a:latin typeface="+mn-lt"/>
                          <a:ea typeface="+mn-ea"/>
                          <a:cs typeface="+mn-cs"/>
                        </a:rPr>
                        <a:t>ɦ</a:t>
                      </a:r>
                      <a:r>
                        <a:rPr lang="en-US" dirty="0" err="1"/>
                        <a:t>ɾ</a:t>
                      </a:r>
                      <a:r>
                        <a:rPr lang="en-US" dirty="0"/>
                        <a:t>]</a:t>
                      </a:r>
                    </a:p>
                  </a:txBody>
                  <a:tcPr/>
                </a:tc>
                <a:tc>
                  <a:txBody>
                    <a:bodyPr/>
                    <a:lstStyle/>
                    <a:p>
                      <a:r>
                        <a:rPr lang="en-US" dirty="0"/>
                        <a:t>30</a:t>
                      </a:r>
                    </a:p>
                  </a:txBody>
                  <a:tcPr/>
                </a:tc>
                <a:tc>
                  <a:txBody>
                    <a:bodyPr/>
                    <a:lstStyle/>
                    <a:p>
                      <a:r>
                        <a:rPr lang="en-US" dirty="0"/>
                        <a:t>Pre-breathy voice followed by a single tap</a:t>
                      </a:r>
                    </a:p>
                  </a:txBody>
                  <a:tcPr/>
                </a:tc>
                <a:extLst>
                  <a:ext uri="{0D108BD9-81ED-4DB2-BD59-A6C34878D82A}">
                    <a16:rowId xmlns:a16="http://schemas.microsoft.com/office/drawing/2014/main" val="10003"/>
                  </a:ext>
                </a:extLst>
              </a:tr>
              <a:tr h="370840">
                <a:tc>
                  <a:txBody>
                    <a:bodyPr/>
                    <a:lstStyle/>
                    <a:p>
                      <a:r>
                        <a:rPr lang="en-US" dirty="0"/>
                        <a:t>[</a:t>
                      </a:r>
                      <a:r>
                        <a:rPr lang="en-US" sz="1800" b="0" i="0" u="none" strike="noStrike" kern="1200" baseline="0" dirty="0" err="1">
                          <a:solidFill>
                            <a:schemeClr val="dk1"/>
                          </a:solidFill>
                          <a:latin typeface="+mn-lt"/>
                          <a:ea typeface="+mn-ea"/>
                          <a:cs typeface="+mn-cs"/>
                        </a:rPr>
                        <a:t>ɦr</a:t>
                      </a:r>
                      <a:r>
                        <a:rPr lang="en-US" sz="1800" b="0" i="0" u="none" strike="noStrike" kern="1200" baseline="0" dirty="0">
                          <a:solidFill>
                            <a:schemeClr val="dk1"/>
                          </a:solidFill>
                          <a:latin typeface="+mn-lt"/>
                          <a:ea typeface="+mn-ea"/>
                          <a:cs typeface="+mn-cs"/>
                        </a:rPr>
                        <a:t>]</a:t>
                      </a:r>
                      <a:endParaRPr lang="en-US" dirty="0"/>
                    </a:p>
                  </a:txBody>
                  <a:tcPr/>
                </a:tc>
                <a:tc>
                  <a:txBody>
                    <a:bodyPr/>
                    <a:lstStyle/>
                    <a:p>
                      <a:r>
                        <a:rPr lang="en-US" dirty="0"/>
                        <a:t>21</a:t>
                      </a:r>
                    </a:p>
                  </a:txBody>
                  <a:tcPr/>
                </a:tc>
                <a:tc>
                  <a:txBody>
                    <a:bodyPr/>
                    <a:lstStyle/>
                    <a:p>
                      <a:r>
                        <a:rPr lang="en-US" dirty="0"/>
                        <a:t>Pre-breathy voice followed by multiple closures (trill)</a:t>
                      </a:r>
                    </a:p>
                  </a:txBody>
                  <a:tcPr/>
                </a:tc>
                <a:extLst>
                  <a:ext uri="{0D108BD9-81ED-4DB2-BD59-A6C34878D82A}">
                    <a16:rowId xmlns:a16="http://schemas.microsoft.com/office/drawing/2014/main" val="10004"/>
                  </a:ext>
                </a:extLst>
              </a:tr>
              <a:tr h="370840">
                <a:tc>
                  <a:txBody>
                    <a:bodyPr/>
                    <a:lstStyle/>
                    <a:p>
                      <a:r>
                        <a:rPr lang="en-US" dirty="0"/>
                        <a:t>[ɾ]</a:t>
                      </a:r>
                    </a:p>
                  </a:txBody>
                  <a:tcPr/>
                </a:tc>
                <a:tc>
                  <a:txBody>
                    <a:bodyPr/>
                    <a:lstStyle/>
                    <a:p>
                      <a:r>
                        <a:rPr lang="en-US" dirty="0"/>
                        <a:t>9</a:t>
                      </a:r>
                    </a:p>
                  </a:txBody>
                  <a:tcPr/>
                </a:tc>
                <a:tc>
                  <a:txBody>
                    <a:bodyPr/>
                    <a:lstStyle/>
                    <a:p>
                      <a:r>
                        <a:rPr lang="en-US" dirty="0"/>
                        <a:t>Single tap</a:t>
                      </a:r>
                    </a:p>
                  </a:txBody>
                  <a:tcPr/>
                </a:tc>
                <a:extLst>
                  <a:ext uri="{0D108BD9-81ED-4DB2-BD59-A6C34878D82A}">
                    <a16:rowId xmlns:a16="http://schemas.microsoft.com/office/drawing/2014/main" val="10005"/>
                  </a:ext>
                </a:extLst>
              </a:tr>
              <a:tr h="370840">
                <a:tc>
                  <a:txBody>
                    <a:bodyPr/>
                    <a:lstStyle/>
                    <a:p>
                      <a:r>
                        <a:rPr lang="en-US" dirty="0"/>
                        <a:t>[r]</a:t>
                      </a:r>
                    </a:p>
                  </a:txBody>
                  <a:tcPr/>
                </a:tc>
                <a:tc>
                  <a:txBody>
                    <a:bodyPr/>
                    <a:lstStyle/>
                    <a:p>
                      <a:r>
                        <a:rPr lang="en-US" dirty="0"/>
                        <a:t>16</a:t>
                      </a:r>
                    </a:p>
                  </a:txBody>
                  <a:tcPr/>
                </a:tc>
                <a:tc>
                  <a:txBody>
                    <a:bodyPr/>
                    <a:lstStyle/>
                    <a:p>
                      <a:r>
                        <a:rPr lang="en-US" dirty="0"/>
                        <a:t>Multiple closures without preceding breathy voice (trill)</a:t>
                      </a:r>
                    </a:p>
                  </a:txBody>
                  <a:tcPr/>
                </a:tc>
                <a:extLst>
                  <a:ext uri="{0D108BD9-81ED-4DB2-BD59-A6C34878D82A}">
                    <a16:rowId xmlns:a16="http://schemas.microsoft.com/office/drawing/2014/main" val="10006"/>
                  </a:ext>
                </a:extLst>
              </a:tr>
              <a:tr h="370840">
                <a:tc>
                  <a:txBody>
                    <a:bodyPr/>
                    <a:lstStyle/>
                    <a:p>
                      <a:r>
                        <a:rPr lang="en-US" dirty="0"/>
                        <a:t>Misc.</a:t>
                      </a:r>
                    </a:p>
                  </a:txBody>
                  <a:tcPr/>
                </a:tc>
                <a:tc>
                  <a:txBody>
                    <a:bodyPr/>
                    <a:lstStyle/>
                    <a:p>
                      <a:r>
                        <a:rPr lang="en-US" dirty="0"/>
                        <a:t>4</a:t>
                      </a:r>
                    </a:p>
                  </a:txBody>
                  <a:tcPr/>
                </a:tc>
                <a:tc>
                  <a:txBody>
                    <a:bodyPr/>
                    <a:lstStyle/>
                    <a:p>
                      <a:r>
                        <a:rPr lang="en-US" dirty="0"/>
                        <a:t>Post-tap</a:t>
                      </a:r>
                      <a:r>
                        <a:rPr lang="en-US" baseline="0" dirty="0"/>
                        <a:t> frication (typically)</a:t>
                      </a:r>
                      <a:endParaRPr lang="en-US" dirty="0"/>
                    </a:p>
                  </a:txBody>
                  <a:tcPr/>
                </a:tc>
                <a:extLst>
                  <a:ext uri="{0D108BD9-81ED-4DB2-BD59-A6C34878D82A}">
                    <a16:rowId xmlns:a16="http://schemas.microsoft.com/office/drawing/2014/main" val="10007"/>
                  </a:ext>
                </a:extLst>
              </a:tr>
            </a:tbl>
          </a:graphicData>
        </a:graphic>
      </p:graphicFrame>
      <p:sp>
        <p:nvSpPr>
          <p:cNvPr id="4" name="Content Placeholder 2"/>
          <p:cNvSpPr txBox="1">
            <a:spLocks/>
          </p:cNvSpPr>
          <p:nvPr/>
        </p:nvSpPr>
        <p:spPr>
          <a:xfrm>
            <a:off x="762000" y="914400"/>
            <a:ext cx="7543801" cy="12192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s-ES" dirty="0" err="1"/>
              <a:t>Within</a:t>
            </a:r>
            <a:r>
              <a:rPr lang="es-ES" dirty="0"/>
              <a:t> </a:t>
            </a:r>
            <a:r>
              <a:rPr lang="es-ES" dirty="0" err="1"/>
              <a:t>dialects</a:t>
            </a:r>
            <a:r>
              <a:rPr lang="es-ES" dirty="0"/>
              <a:t>:</a:t>
            </a:r>
          </a:p>
          <a:p>
            <a:pPr lvl="1">
              <a:buFont typeface="Wingdings" panose="05000000000000000000" pitchFamily="2" charset="2"/>
              <a:buChar char="§"/>
            </a:pPr>
            <a:r>
              <a:rPr lang="es-ES" dirty="0" err="1"/>
              <a:t>Seven</a:t>
            </a:r>
            <a:r>
              <a:rPr lang="es-ES" dirty="0"/>
              <a:t> </a:t>
            </a:r>
            <a:r>
              <a:rPr lang="es-ES" dirty="0" err="1"/>
              <a:t>variants</a:t>
            </a:r>
            <a:r>
              <a:rPr lang="es-ES" dirty="0"/>
              <a:t> </a:t>
            </a:r>
            <a:r>
              <a:rPr lang="es-ES" dirty="0" err="1"/>
              <a:t>found</a:t>
            </a:r>
            <a:r>
              <a:rPr lang="es-ES" dirty="0"/>
              <a:t> in Santo Domingo </a:t>
            </a:r>
            <a:r>
              <a:rPr lang="es-ES" dirty="0" err="1"/>
              <a:t>Dominican</a:t>
            </a:r>
            <a:r>
              <a:rPr lang="es-ES" dirty="0"/>
              <a:t> </a:t>
            </a:r>
            <a:r>
              <a:rPr lang="es-ES" dirty="0" err="1"/>
              <a:t>Spanish</a:t>
            </a:r>
            <a:r>
              <a:rPr lang="es-ES" dirty="0"/>
              <a:t> (</a:t>
            </a:r>
            <a:r>
              <a:rPr lang="es-ES" dirty="0" err="1"/>
              <a:t>c.f.</a:t>
            </a:r>
            <a:r>
              <a:rPr lang="es-ES" dirty="0"/>
              <a:t> Willis, 2006, p. 124) </a:t>
            </a:r>
          </a:p>
          <a:p>
            <a:pPr lvl="1"/>
            <a:endParaRPr lang="en-US" dirty="0"/>
          </a:p>
        </p:txBody>
      </p:sp>
      <p:sp>
        <p:nvSpPr>
          <p:cNvPr id="3" name="Slide Number Placeholder 2"/>
          <p:cNvSpPr>
            <a:spLocks noGrp="1"/>
          </p:cNvSpPr>
          <p:nvPr>
            <p:ph type="sldNum" sz="quarter" idx="12"/>
          </p:nvPr>
        </p:nvSpPr>
        <p:spPr/>
        <p:txBody>
          <a:bodyPr/>
          <a:lstStyle/>
          <a:p>
            <a:fld id="{1A181BC5-E34D-4B44-B9B9-3CA944BC39F2}" type="slidenum">
              <a:rPr lang="en-US" smtClean="0"/>
              <a:t>6</a:t>
            </a:fld>
            <a:endParaRPr lang="en-US"/>
          </a:p>
        </p:txBody>
      </p:sp>
    </p:spTree>
    <p:extLst>
      <p:ext uri="{BB962C8B-B14F-4D97-AF65-F5344CB8AC3E}">
        <p14:creationId xmlns:p14="http://schemas.microsoft.com/office/powerpoint/2010/main" val="3715656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2000" y="1066800"/>
            <a:ext cx="7543800" cy="1371600"/>
          </a:xfrm>
        </p:spPr>
        <p:txBody>
          <a:bodyPr>
            <a:normAutofit/>
          </a:bodyPr>
          <a:lstStyle/>
          <a:p>
            <a:pPr>
              <a:buFont typeface="Wingdings" panose="05000000000000000000" pitchFamily="2" charset="2"/>
              <a:buChar char="§"/>
            </a:pPr>
            <a:r>
              <a:rPr lang="en-US" dirty="0"/>
              <a:t>Within individuals: </a:t>
            </a:r>
          </a:p>
          <a:p>
            <a:pPr lvl="1">
              <a:buFont typeface="Wingdings" panose="05000000000000000000" pitchFamily="2" charset="2"/>
              <a:buChar char="§"/>
            </a:pPr>
            <a:r>
              <a:rPr lang="en-US" dirty="0"/>
              <a:t>Out of the individual data presented for 10 speakers in Willis (2006), not a single speaker used exclusively one variant, i.e. all speakers presented variation</a:t>
            </a:r>
          </a:p>
          <a:p>
            <a:pPr marL="201168" lvl="1" indent="0">
              <a:buNone/>
            </a:pP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989533931"/>
              </p:ext>
            </p:extLst>
          </p:nvPr>
        </p:nvGraphicFramePr>
        <p:xfrm>
          <a:off x="1485900" y="2667000"/>
          <a:ext cx="6096000" cy="212344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457200">
                <a:tc>
                  <a:txBody>
                    <a:bodyPr/>
                    <a:lstStyle/>
                    <a:p>
                      <a:r>
                        <a:rPr lang="en-US" dirty="0"/>
                        <a:t>Speaker</a:t>
                      </a:r>
                    </a:p>
                  </a:txBody>
                  <a:tcP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bg1"/>
                          </a:solidFill>
                          <a:latin typeface="+mn-lt"/>
                          <a:ea typeface="+mn-ea"/>
                          <a:cs typeface="+mn-cs"/>
                        </a:rPr>
                        <a:t>[ɦ]</a:t>
                      </a:r>
                      <a:endParaRPr lang="en-US" b="1" dirty="0">
                        <a:solidFill>
                          <a:schemeClr val="bg1"/>
                        </a:solidFill>
                      </a:endParaRPr>
                    </a:p>
                  </a:txBody>
                  <a:tcP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a:t>
                      </a:r>
                      <a:r>
                        <a:rPr lang="en-US" sz="1800" b="1" i="0" u="none" strike="noStrike" kern="1200" baseline="0" dirty="0">
                          <a:solidFill>
                            <a:schemeClr val="bg1"/>
                          </a:solidFill>
                          <a:latin typeface="+mn-lt"/>
                          <a:ea typeface="+mn-ea"/>
                          <a:cs typeface="+mn-cs"/>
                        </a:rPr>
                        <a:t>ʃ]</a:t>
                      </a:r>
                      <a:endParaRPr lang="en-US" b="1" dirty="0">
                        <a:solidFill>
                          <a:schemeClr val="bg1"/>
                        </a:solidFill>
                      </a:endParaRPr>
                    </a:p>
                    <a:p>
                      <a:pPr algn="ctr"/>
                      <a:endParaRPr lang="en-US" b="1" dirty="0">
                        <a:solidFill>
                          <a:schemeClr val="bg1"/>
                        </a:solidFill>
                      </a:endParaRPr>
                    </a:p>
                  </a:txBody>
                  <a:tcP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a:t>
                      </a:r>
                      <a:r>
                        <a:rPr lang="en-US" sz="1800" b="1" i="0" u="none" strike="noStrike" kern="1200" baseline="0" dirty="0" err="1">
                          <a:solidFill>
                            <a:schemeClr val="bg1"/>
                          </a:solidFill>
                          <a:latin typeface="+mn-lt"/>
                          <a:ea typeface="+mn-ea"/>
                          <a:cs typeface="+mn-cs"/>
                        </a:rPr>
                        <a:t>ɦ</a:t>
                      </a:r>
                      <a:r>
                        <a:rPr lang="en-US" b="1" dirty="0" err="1">
                          <a:solidFill>
                            <a:schemeClr val="bg1"/>
                          </a:solidFill>
                        </a:rPr>
                        <a:t>ɾ</a:t>
                      </a:r>
                      <a:r>
                        <a:rPr lang="en-US" b="1" dirty="0">
                          <a:solidFill>
                            <a:schemeClr val="bg1"/>
                          </a:solidFill>
                        </a:rPr>
                        <a:t>]</a:t>
                      </a:r>
                    </a:p>
                    <a:p>
                      <a:pPr algn="ctr"/>
                      <a:endParaRPr lang="en-US" b="1" dirty="0">
                        <a:solidFill>
                          <a:schemeClr val="bg1"/>
                        </a:solidFill>
                      </a:endParaRPr>
                    </a:p>
                  </a:txBody>
                  <a:tcP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a:t>
                      </a:r>
                      <a:r>
                        <a:rPr lang="en-US" sz="1800" b="1" i="0" u="none" strike="noStrike" kern="1200" baseline="0" dirty="0" err="1">
                          <a:solidFill>
                            <a:schemeClr val="bg1"/>
                          </a:solidFill>
                          <a:latin typeface="+mn-lt"/>
                          <a:ea typeface="+mn-ea"/>
                          <a:cs typeface="+mn-cs"/>
                        </a:rPr>
                        <a:t>ɦr</a:t>
                      </a:r>
                      <a:r>
                        <a:rPr lang="en-US" sz="1800" b="1" i="0" u="none" strike="noStrike" kern="1200" baseline="0" dirty="0">
                          <a:solidFill>
                            <a:schemeClr val="bg1"/>
                          </a:solidFill>
                          <a:latin typeface="+mn-lt"/>
                          <a:ea typeface="+mn-ea"/>
                          <a:cs typeface="+mn-cs"/>
                        </a:rPr>
                        <a:t>]</a:t>
                      </a:r>
                      <a:endParaRPr lang="en-US" b="1" dirty="0">
                        <a:solidFill>
                          <a:schemeClr val="bg1"/>
                        </a:solidFill>
                      </a:endParaRPr>
                    </a:p>
                    <a:p>
                      <a:pPr algn="ctr"/>
                      <a:endParaRPr lang="en-US" b="1" dirty="0">
                        <a:solidFill>
                          <a:schemeClr val="bg1"/>
                        </a:solidFill>
                      </a:endParaRPr>
                    </a:p>
                  </a:txBody>
                  <a:tcP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[ɾ]</a:t>
                      </a:r>
                    </a:p>
                    <a:p>
                      <a:pPr algn="ctr"/>
                      <a:endParaRPr lang="en-US" b="1" dirty="0">
                        <a:solidFill>
                          <a:schemeClr val="bg1"/>
                        </a:solidFill>
                      </a:endParaRPr>
                    </a:p>
                  </a:txBody>
                  <a:tcPr>
                    <a:solidFill>
                      <a:srgbClr val="C00000"/>
                    </a:solidFill>
                  </a:tcPr>
                </a:tc>
                <a:tc>
                  <a:txBody>
                    <a:bodyPr/>
                    <a:lstStyle/>
                    <a:p>
                      <a:pPr algn="ctr"/>
                      <a:r>
                        <a:rPr lang="en-US" b="1" dirty="0">
                          <a:solidFill>
                            <a:schemeClr val="bg1"/>
                          </a:solidFill>
                        </a:rPr>
                        <a:t>[r]</a:t>
                      </a:r>
                    </a:p>
                  </a:txBody>
                  <a:tcPr>
                    <a:solidFill>
                      <a:srgbClr val="C00000"/>
                    </a:solidFill>
                  </a:tcPr>
                </a:tc>
                <a:tc>
                  <a:txBody>
                    <a:bodyPr/>
                    <a:lstStyle/>
                    <a:p>
                      <a:pPr algn="ctr"/>
                      <a:r>
                        <a:rPr lang="en-US" b="1" dirty="0">
                          <a:solidFill>
                            <a:schemeClr val="bg1"/>
                          </a:solidFill>
                        </a:rPr>
                        <a:t>misc.</a:t>
                      </a:r>
                    </a:p>
                  </a:txBody>
                  <a:tcPr>
                    <a:solidFill>
                      <a:srgbClr val="C00000"/>
                    </a:solidFill>
                  </a:tcPr>
                </a:tc>
                <a:extLst>
                  <a:ext uri="{0D108BD9-81ED-4DB2-BD59-A6C34878D82A}">
                    <a16:rowId xmlns:a16="http://schemas.microsoft.com/office/drawing/2014/main" val="10000"/>
                  </a:ext>
                </a:extLst>
              </a:tr>
              <a:tr h="370840">
                <a:tc>
                  <a:txBody>
                    <a:bodyPr/>
                    <a:lstStyle/>
                    <a:p>
                      <a:r>
                        <a:rPr lang="en-US" sz="1800" b="0" i="0" u="none" strike="noStrike" kern="1200" baseline="0" dirty="0">
                          <a:solidFill>
                            <a:schemeClr val="dk1"/>
                          </a:solidFill>
                          <a:latin typeface="+mn-lt"/>
                          <a:ea typeface="+mn-ea"/>
                          <a:cs typeface="+mn-cs"/>
                        </a:rPr>
                        <a:t>ME</a:t>
                      </a:r>
                      <a:endParaRPr lang="en-US" dirty="0"/>
                    </a:p>
                  </a:txBody>
                  <a:tcPr/>
                </a:tc>
                <a:tc>
                  <a:txBody>
                    <a:bodyPr/>
                    <a:lstStyle/>
                    <a:p>
                      <a:r>
                        <a:rPr lang="en-US" dirty="0"/>
                        <a:t>0</a:t>
                      </a:r>
                    </a:p>
                  </a:txBody>
                  <a:tcPr/>
                </a:tc>
                <a:tc>
                  <a:txBody>
                    <a:bodyPr/>
                    <a:lstStyle/>
                    <a:p>
                      <a:r>
                        <a:rPr lang="en-US" dirty="0"/>
                        <a:t>2</a:t>
                      </a:r>
                    </a:p>
                  </a:txBody>
                  <a:tcPr/>
                </a:tc>
                <a:tc>
                  <a:txBody>
                    <a:bodyPr/>
                    <a:lstStyle/>
                    <a:p>
                      <a:r>
                        <a:rPr lang="en-US" dirty="0"/>
                        <a:t>6</a:t>
                      </a:r>
                    </a:p>
                  </a:txBody>
                  <a:tcPr/>
                </a:tc>
                <a:tc>
                  <a:txBody>
                    <a:bodyPr/>
                    <a:lstStyle/>
                    <a:p>
                      <a:r>
                        <a:rPr lang="en-US" dirty="0"/>
                        <a:t>27</a:t>
                      </a:r>
                    </a:p>
                  </a:txBody>
                  <a:tcPr/>
                </a:tc>
                <a:tc>
                  <a:txBody>
                    <a:bodyPr/>
                    <a:lstStyle/>
                    <a:p>
                      <a:r>
                        <a:rPr lang="en-US" dirty="0"/>
                        <a:t>1</a:t>
                      </a:r>
                    </a:p>
                  </a:txBody>
                  <a:tcPr/>
                </a:tc>
                <a:tc>
                  <a:txBody>
                    <a:bodyPr/>
                    <a:lstStyle/>
                    <a:p>
                      <a:r>
                        <a:rPr lang="en-US" dirty="0"/>
                        <a:t>9</a:t>
                      </a:r>
                    </a:p>
                  </a:txBody>
                  <a:tcPr/>
                </a:tc>
                <a:tc>
                  <a:txBody>
                    <a:bodyPr/>
                    <a:lstStyle/>
                    <a:p>
                      <a:r>
                        <a:rPr lang="en-US" dirty="0"/>
                        <a:t>0</a:t>
                      </a:r>
                    </a:p>
                  </a:txBody>
                  <a:tcPr/>
                </a:tc>
                <a:extLst>
                  <a:ext uri="{0D108BD9-81ED-4DB2-BD59-A6C34878D82A}">
                    <a16:rowId xmlns:a16="http://schemas.microsoft.com/office/drawing/2014/main" val="10001"/>
                  </a:ext>
                </a:extLst>
              </a:tr>
              <a:tr h="370840">
                <a:tc>
                  <a:txBody>
                    <a:bodyPr/>
                    <a:lstStyle/>
                    <a:p>
                      <a:r>
                        <a:rPr lang="en-US" dirty="0"/>
                        <a:t>MG</a:t>
                      </a:r>
                    </a:p>
                  </a:txBody>
                  <a:tcPr/>
                </a:tc>
                <a:tc>
                  <a:txBody>
                    <a:bodyPr/>
                    <a:lstStyle/>
                    <a:p>
                      <a:r>
                        <a:rPr lang="en-US" dirty="0"/>
                        <a:t>7</a:t>
                      </a:r>
                    </a:p>
                  </a:txBody>
                  <a:tcPr/>
                </a:tc>
                <a:tc>
                  <a:txBody>
                    <a:bodyPr/>
                    <a:lstStyle/>
                    <a:p>
                      <a:r>
                        <a:rPr lang="en-US" dirty="0"/>
                        <a:t>0</a:t>
                      </a:r>
                    </a:p>
                  </a:txBody>
                  <a:tcPr/>
                </a:tc>
                <a:tc>
                  <a:txBody>
                    <a:bodyPr/>
                    <a:lstStyle/>
                    <a:p>
                      <a:r>
                        <a:rPr lang="en-US" dirty="0"/>
                        <a:t>7</a:t>
                      </a:r>
                    </a:p>
                  </a:txBody>
                  <a:tcPr/>
                </a:tc>
                <a:tc>
                  <a:txBody>
                    <a:bodyPr/>
                    <a:lstStyle/>
                    <a:p>
                      <a:r>
                        <a:rPr lang="en-US" dirty="0"/>
                        <a:t>6</a:t>
                      </a:r>
                    </a:p>
                  </a:txBody>
                  <a:tcPr/>
                </a:tc>
                <a:tc>
                  <a:txBody>
                    <a:bodyPr/>
                    <a:lstStyle/>
                    <a:p>
                      <a:r>
                        <a:rPr lang="en-US" dirty="0"/>
                        <a:t>7</a:t>
                      </a:r>
                    </a:p>
                  </a:txBody>
                  <a:tcPr/>
                </a:tc>
                <a:tc>
                  <a:txBody>
                    <a:bodyPr/>
                    <a:lstStyle/>
                    <a:p>
                      <a:r>
                        <a:rPr lang="en-US" dirty="0"/>
                        <a:t>5</a:t>
                      </a:r>
                    </a:p>
                  </a:txBody>
                  <a:tcPr/>
                </a:tc>
                <a:tc>
                  <a:txBody>
                    <a:bodyPr/>
                    <a:lstStyle/>
                    <a:p>
                      <a:r>
                        <a:rPr lang="en-US" dirty="0"/>
                        <a:t>2</a:t>
                      </a:r>
                    </a:p>
                  </a:txBody>
                  <a:tcPr/>
                </a:tc>
                <a:extLst>
                  <a:ext uri="{0D108BD9-81ED-4DB2-BD59-A6C34878D82A}">
                    <a16:rowId xmlns:a16="http://schemas.microsoft.com/office/drawing/2014/main" val="10002"/>
                  </a:ext>
                </a:extLst>
              </a:tr>
              <a:tr h="370840">
                <a:tc>
                  <a:txBody>
                    <a:bodyPr/>
                    <a:lstStyle/>
                    <a:p>
                      <a:r>
                        <a:rPr lang="en-US" dirty="0"/>
                        <a:t>RC</a:t>
                      </a:r>
                    </a:p>
                  </a:txBody>
                  <a:tcPr/>
                </a:tc>
                <a:tc>
                  <a:txBody>
                    <a:bodyPr/>
                    <a:lstStyle/>
                    <a:p>
                      <a:r>
                        <a:rPr lang="en-US" dirty="0"/>
                        <a:t>5</a:t>
                      </a:r>
                    </a:p>
                  </a:txBody>
                  <a:tcPr/>
                </a:tc>
                <a:tc>
                  <a:txBody>
                    <a:bodyPr/>
                    <a:lstStyle/>
                    <a:p>
                      <a:r>
                        <a:rPr lang="en-US" dirty="0"/>
                        <a:t>0</a:t>
                      </a:r>
                    </a:p>
                  </a:txBody>
                  <a:tcPr/>
                </a:tc>
                <a:tc>
                  <a:txBody>
                    <a:bodyPr/>
                    <a:lstStyle/>
                    <a:p>
                      <a:r>
                        <a:rPr lang="en-US" dirty="0"/>
                        <a:t>18</a:t>
                      </a:r>
                    </a:p>
                  </a:txBody>
                  <a:tcPr/>
                </a:tc>
                <a:tc>
                  <a:txBody>
                    <a:bodyPr/>
                    <a:lstStyle/>
                    <a:p>
                      <a:r>
                        <a:rPr lang="en-US" dirty="0"/>
                        <a:t>4</a:t>
                      </a:r>
                    </a:p>
                  </a:txBody>
                  <a:tcPr/>
                </a:tc>
                <a:tc>
                  <a:txBody>
                    <a:bodyPr/>
                    <a:lstStyle/>
                    <a:p>
                      <a:r>
                        <a:rPr lang="en-US" dirty="0"/>
                        <a:t>2</a:t>
                      </a:r>
                    </a:p>
                  </a:txBody>
                  <a:tcPr/>
                </a:tc>
                <a:tc>
                  <a:txBody>
                    <a:bodyPr/>
                    <a:lstStyle/>
                    <a:p>
                      <a:r>
                        <a:rPr lang="en-US" dirty="0"/>
                        <a:t>2</a:t>
                      </a:r>
                    </a:p>
                  </a:txBody>
                  <a:tcPr/>
                </a:tc>
                <a:tc>
                  <a:txBody>
                    <a:bodyPr/>
                    <a:lstStyle/>
                    <a:p>
                      <a:r>
                        <a:rPr lang="en-US" dirty="0"/>
                        <a:t>0</a:t>
                      </a:r>
                    </a:p>
                  </a:txBody>
                  <a:tcPr/>
                </a:tc>
                <a:extLst>
                  <a:ext uri="{0D108BD9-81ED-4DB2-BD59-A6C34878D82A}">
                    <a16:rowId xmlns:a16="http://schemas.microsoft.com/office/drawing/2014/main" val="10003"/>
                  </a:ext>
                </a:extLst>
              </a:tr>
              <a:tr h="370840">
                <a:tc>
                  <a:txBody>
                    <a:bodyPr/>
                    <a:lstStyle/>
                    <a:p>
                      <a:r>
                        <a:rPr lang="en-US" dirty="0"/>
                        <a:t>PB</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3</a:t>
                      </a:r>
                    </a:p>
                  </a:txBody>
                  <a:tcPr/>
                </a:tc>
                <a:tc>
                  <a:txBody>
                    <a:bodyPr/>
                    <a:lstStyle/>
                    <a:p>
                      <a:r>
                        <a:rPr lang="en-US" dirty="0"/>
                        <a:t>7</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0004"/>
                  </a:ext>
                </a:extLst>
              </a:tr>
            </a:tbl>
          </a:graphicData>
        </a:graphic>
      </p:graphicFrame>
      <p:sp>
        <p:nvSpPr>
          <p:cNvPr id="8" name="TextBox 7"/>
          <p:cNvSpPr txBox="1"/>
          <p:nvPr/>
        </p:nvSpPr>
        <p:spPr>
          <a:xfrm>
            <a:off x="1371600" y="4876800"/>
            <a:ext cx="4191000" cy="338554"/>
          </a:xfrm>
          <a:prstGeom prst="rect">
            <a:avLst/>
          </a:prstGeom>
          <a:noFill/>
        </p:spPr>
        <p:txBody>
          <a:bodyPr wrap="square" rtlCol="0">
            <a:spAutoFit/>
          </a:bodyPr>
          <a:lstStyle/>
          <a:p>
            <a:r>
              <a:rPr lang="en-US" sz="1600" dirty="0"/>
              <a:t>Examples taken from Willis (2006, p. 128)</a:t>
            </a:r>
          </a:p>
        </p:txBody>
      </p:sp>
      <p:sp>
        <p:nvSpPr>
          <p:cNvPr id="2" name="Slide Number Placeholder 1"/>
          <p:cNvSpPr>
            <a:spLocks noGrp="1"/>
          </p:cNvSpPr>
          <p:nvPr>
            <p:ph type="sldNum" sz="quarter" idx="12"/>
          </p:nvPr>
        </p:nvSpPr>
        <p:spPr/>
        <p:txBody>
          <a:bodyPr/>
          <a:lstStyle/>
          <a:p>
            <a:fld id="{1A181BC5-E34D-4B44-B9B9-3CA944BC39F2}" type="slidenum">
              <a:rPr lang="en-US" smtClean="0"/>
              <a:t>7</a:t>
            </a:fld>
            <a:endParaRPr lang="en-US"/>
          </a:p>
        </p:txBody>
      </p:sp>
    </p:spTree>
    <p:extLst>
      <p:ext uri="{BB962C8B-B14F-4D97-AF65-F5344CB8AC3E}">
        <p14:creationId xmlns:p14="http://schemas.microsoft.com/office/powerpoint/2010/main" val="153587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181BC5-E34D-4B44-B9B9-3CA944BC39F2}" type="slidenum">
              <a:rPr lang="en-US" smtClean="0"/>
              <a:t>8</a:t>
            </a:fld>
            <a:endParaRPr lang="en-US"/>
          </a:p>
        </p:txBody>
      </p:sp>
      <p:sp>
        <p:nvSpPr>
          <p:cNvPr id="3" name="Content Placeholder 2"/>
          <p:cNvSpPr>
            <a:spLocks noGrp="1"/>
          </p:cNvSpPr>
          <p:nvPr>
            <p:ph idx="4294967295"/>
          </p:nvPr>
        </p:nvSpPr>
        <p:spPr>
          <a:xfrm>
            <a:off x="457200" y="762000"/>
            <a:ext cx="8077200" cy="4860925"/>
          </a:xfrm>
        </p:spPr>
        <p:txBody>
          <a:bodyPr>
            <a:normAutofit/>
          </a:bodyPr>
          <a:lstStyle/>
          <a:p>
            <a:pPr>
              <a:buFont typeface="Wingdings" panose="05000000000000000000" pitchFamily="2" charset="2"/>
              <a:buChar char="§"/>
            </a:pPr>
            <a:r>
              <a:rPr lang="en-US" sz="2200" dirty="0"/>
              <a:t>Research shows that often the canonical trill is not the most frequent realization:</a:t>
            </a:r>
          </a:p>
          <a:p>
            <a:pPr lvl="2">
              <a:buFont typeface="Wingdings" panose="05000000000000000000" pitchFamily="2" charset="2"/>
              <a:buChar char="§"/>
            </a:pPr>
            <a:r>
              <a:rPr lang="en-US" sz="1800" dirty="0"/>
              <a:t>“in normal Spanish discourse, the segment [r] simply does not occur in the speech of the vast majority of native Spanish speakers” (Hammond, 1999: 136)</a:t>
            </a:r>
          </a:p>
          <a:p>
            <a:pPr lvl="2"/>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221594088"/>
              </p:ext>
            </p:extLst>
          </p:nvPr>
        </p:nvGraphicFramePr>
        <p:xfrm>
          <a:off x="1600200" y="2057400"/>
          <a:ext cx="6096000" cy="41148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294640">
                <a:tc>
                  <a:txBody>
                    <a:bodyPr/>
                    <a:lstStyle/>
                    <a:p>
                      <a:r>
                        <a:rPr lang="en-US" dirty="0"/>
                        <a:t>Study</a:t>
                      </a:r>
                    </a:p>
                  </a:txBody>
                  <a:tcPr/>
                </a:tc>
                <a:tc>
                  <a:txBody>
                    <a:bodyPr/>
                    <a:lstStyle/>
                    <a:p>
                      <a:r>
                        <a:rPr lang="es-ES" dirty="0" err="1"/>
                        <a:t>Region</a:t>
                      </a:r>
                      <a:endParaRPr lang="en-US" dirty="0"/>
                    </a:p>
                  </a:txBody>
                  <a:tcPr/>
                </a:tc>
                <a:tc>
                  <a:txBody>
                    <a:bodyPr/>
                    <a:lstStyle/>
                    <a:p>
                      <a:r>
                        <a:rPr lang="en-US" dirty="0"/>
                        <a:t>% Trill</a:t>
                      </a:r>
                    </a:p>
                  </a:txBody>
                  <a:tcPr/>
                </a:tc>
                <a:extLst>
                  <a:ext uri="{0D108BD9-81ED-4DB2-BD59-A6C34878D82A}">
                    <a16:rowId xmlns:a16="http://schemas.microsoft.com/office/drawing/2014/main" val="10000"/>
                  </a:ext>
                </a:extLst>
              </a:tr>
              <a:tr h="370840">
                <a:tc>
                  <a:txBody>
                    <a:bodyPr/>
                    <a:lstStyle/>
                    <a:p>
                      <a:r>
                        <a:rPr lang="en-US" dirty="0"/>
                        <a:t>D</a:t>
                      </a:r>
                      <a:r>
                        <a:rPr lang="es-ES" dirty="0" err="1"/>
                        <a:t>íaz</a:t>
                      </a:r>
                      <a:r>
                        <a:rPr lang="es-ES" dirty="0"/>
                        <a:t>-Campos</a:t>
                      </a:r>
                      <a:r>
                        <a:rPr lang="es-ES" baseline="0" dirty="0"/>
                        <a:t> (2008)</a:t>
                      </a:r>
                      <a:endParaRPr lang="en-US" dirty="0"/>
                    </a:p>
                  </a:txBody>
                  <a:tcPr/>
                </a:tc>
                <a:tc>
                  <a:txBody>
                    <a:bodyPr/>
                    <a:lstStyle/>
                    <a:p>
                      <a:r>
                        <a:rPr lang="es-ES" dirty="0"/>
                        <a:t>Caracas, Venezuela</a:t>
                      </a:r>
                      <a:endParaRPr lang="en-US" dirty="0"/>
                    </a:p>
                  </a:txBody>
                  <a:tcPr/>
                </a:tc>
                <a:tc>
                  <a:txBody>
                    <a:bodyPr/>
                    <a:lstStyle/>
                    <a:p>
                      <a:r>
                        <a:rPr lang="es-ES" dirty="0"/>
                        <a:t>36.2</a:t>
                      </a:r>
                      <a:endParaRPr lang="en-US" dirty="0"/>
                    </a:p>
                  </a:txBody>
                  <a:tcPr/>
                </a:tc>
                <a:extLst>
                  <a:ext uri="{0D108BD9-81ED-4DB2-BD59-A6C34878D82A}">
                    <a16:rowId xmlns:a16="http://schemas.microsoft.com/office/drawing/2014/main" val="10001"/>
                  </a:ext>
                </a:extLst>
              </a:tr>
              <a:tr h="370840">
                <a:tc>
                  <a:txBody>
                    <a:bodyPr/>
                    <a:lstStyle/>
                    <a:p>
                      <a:r>
                        <a:rPr lang="es-ES" dirty="0" err="1"/>
                        <a:t>Henriksen</a:t>
                      </a:r>
                      <a:r>
                        <a:rPr lang="es-ES" dirty="0"/>
                        <a:t> &amp;</a:t>
                      </a:r>
                      <a:r>
                        <a:rPr lang="es-ES" baseline="0" dirty="0"/>
                        <a:t> Willis (2010)</a:t>
                      </a:r>
                      <a:endParaRPr lang="en-US" dirty="0"/>
                    </a:p>
                  </a:txBody>
                  <a:tcPr/>
                </a:tc>
                <a:tc>
                  <a:txBody>
                    <a:bodyPr/>
                    <a:lstStyle/>
                    <a:p>
                      <a:r>
                        <a:rPr lang="es-ES" dirty="0"/>
                        <a:t>Jerez, </a:t>
                      </a:r>
                      <a:r>
                        <a:rPr lang="es-ES" dirty="0" err="1"/>
                        <a:t>Spain</a:t>
                      </a:r>
                      <a:endParaRPr lang="en-US" dirty="0"/>
                    </a:p>
                  </a:txBody>
                  <a:tcPr/>
                </a:tc>
                <a:tc>
                  <a:txBody>
                    <a:bodyPr/>
                    <a:lstStyle/>
                    <a:p>
                      <a:r>
                        <a:rPr lang="es-ES" dirty="0"/>
                        <a:t>29.8</a:t>
                      </a:r>
                      <a:endParaRPr lang="en-US" dirty="0"/>
                    </a:p>
                  </a:txBody>
                  <a:tcPr/>
                </a:tc>
                <a:extLst>
                  <a:ext uri="{0D108BD9-81ED-4DB2-BD59-A6C34878D82A}">
                    <a16:rowId xmlns:a16="http://schemas.microsoft.com/office/drawing/2014/main" val="10002"/>
                  </a:ext>
                </a:extLst>
              </a:tr>
              <a:tr h="370840">
                <a:tc>
                  <a:txBody>
                    <a:bodyPr/>
                    <a:lstStyle/>
                    <a:p>
                      <a:r>
                        <a:rPr lang="es-ES" dirty="0"/>
                        <a:t>Willis (2007)</a:t>
                      </a:r>
                      <a:endParaRPr lang="en-US" dirty="0"/>
                    </a:p>
                  </a:txBody>
                  <a:tcPr/>
                </a:tc>
                <a:tc>
                  <a:txBody>
                    <a:bodyPr/>
                    <a:lstStyle/>
                    <a:p>
                      <a:r>
                        <a:rPr lang="es-ES" dirty="0"/>
                        <a:t>Cibao, </a:t>
                      </a:r>
                      <a:r>
                        <a:rPr lang="es-ES" dirty="0" err="1"/>
                        <a:t>Dominican</a:t>
                      </a:r>
                      <a:r>
                        <a:rPr lang="es-ES" dirty="0"/>
                        <a:t> </a:t>
                      </a:r>
                      <a:r>
                        <a:rPr lang="es-ES" dirty="0" err="1"/>
                        <a:t>Republic</a:t>
                      </a:r>
                      <a:endParaRPr lang="en-US" dirty="0"/>
                    </a:p>
                  </a:txBody>
                  <a:tcPr/>
                </a:tc>
                <a:tc>
                  <a:txBody>
                    <a:bodyPr/>
                    <a:lstStyle/>
                    <a:p>
                      <a:r>
                        <a:rPr lang="es-ES" dirty="0"/>
                        <a:t>4.2</a:t>
                      </a:r>
                      <a:endParaRPr lang="en-US" dirty="0"/>
                    </a:p>
                  </a:txBody>
                  <a:tcPr/>
                </a:tc>
                <a:extLst>
                  <a:ext uri="{0D108BD9-81ED-4DB2-BD59-A6C34878D82A}">
                    <a16:rowId xmlns:a16="http://schemas.microsoft.com/office/drawing/2014/main" val="10003"/>
                  </a:ext>
                </a:extLst>
              </a:tr>
              <a:tr h="370840">
                <a:tc>
                  <a:txBody>
                    <a:bodyPr/>
                    <a:lstStyle/>
                    <a:p>
                      <a:r>
                        <a:rPr lang="es-ES" dirty="0"/>
                        <a:t>Bradley (2006)</a:t>
                      </a:r>
                      <a:endParaRPr lang="en-US" dirty="0"/>
                    </a:p>
                  </a:txBody>
                  <a:tcPr/>
                </a:tc>
                <a:tc>
                  <a:txBody>
                    <a:bodyPr/>
                    <a:lstStyle/>
                    <a:p>
                      <a:r>
                        <a:rPr lang="es-ES" dirty="0"/>
                        <a:t>Bolivia, Colombia, Costa Rica, Ecuador</a:t>
                      </a:r>
                      <a:endParaRPr lang="en-US" dirty="0"/>
                    </a:p>
                  </a:txBody>
                  <a:tcPr/>
                </a:tc>
                <a:tc>
                  <a:txBody>
                    <a:bodyPr/>
                    <a:lstStyle/>
                    <a:p>
                      <a:r>
                        <a:rPr lang="es-ES" dirty="0"/>
                        <a:t>16</a:t>
                      </a:r>
                      <a:endParaRPr lang="en-US" dirty="0"/>
                    </a:p>
                  </a:txBody>
                  <a:tcPr/>
                </a:tc>
                <a:extLst>
                  <a:ext uri="{0D108BD9-81ED-4DB2-BD59-A6C34878D82A}">
                    <a16:rowId xmlns:a16="http://schemas.microsoft.com/office/drawing/2014/main" val="10004"/>
                  </a:ext>
                </a:extLst>
              </a:tr>
              <a:tr h="370840">
                <a:tc>
                  <a:txBody>
                    <a:bodyPr/>
                    <a:lstStyle/>
                    <a:p>
                      <a:r>
                        <a:rPr lang="es-ES" dirty="0" err="1"/>
                        <a:t>Hammond</a:t>
                      </a:r>
                      <a:r>
                        <a:rPr lang="es-ES" dirty="0"/>
                        <a:t> (1999)</a:t>
                      </a:r>
                      <a:endParaRPr lang="en-US" dirty="0"/>
                    </a:p>
                  </a:txBody>
                  <a:tcPr/>
                </a:tc>
                <a:tc>
                  <a:txBody>
                    <a:bodyPr/>
                    <a:lstStyle/>
                    <a:p>
                      <a:r>
                        <a:rPr lang="es-ES" dirty="0"/>
                        <a:t>35 </a:t>
                      </a:r>
                      <a:r>
                        <a:rPr lang="es-ES" dirty="0" err="1"/>
                        <a:t>dialects</a:t>
                      </a:r>
                      <a:r>
                        <a:rPr lang="es-ES" dirty="0"/>
                        <a:t> </a:t>
                      </a:r>
                      <a:r>
                        <a:rPr lang="es-ES" dirty="0" err="1"/>
                        <a:t>across</a:t>
                      </a:r>
                      <a:r>
                        <a:rPr lang="es-ES" baseline="0" dirty="0"/>
                        <a:t> </a:t>
                      </a:r>
                      <a:r>
                        <a:rPr lang="es-ES" dirty="0" err="1"/>
                        <a:t>Latin</a:t>
                      </a:r>
                      <a:r>
                        <a:rPr lang="es-ES" dirty="0"/>
                        <a:t> </a:t>
                      </a:r>
                      <a:r>
                        <a:rPr lang="es-ES" dirty="0" err="1"/>
                        <a:t>America</a:t>
                      </a:r>
                      <a:r>
                        <a:rPr lang="es-ES" dirty="0"/>
                        <a:t>, </a:t>
                      </a:r>
                      <a:r>
                        <a:rPr lang="es-ES" dirty="0" err="1"/>
                        <a:t>Spain</a:t>
                      </a:r>
                      <a:r>
                        <a:rPr lang="es-ES" dirty="0"/>
                        <a:t>, </a:t>
                      </a:r>
                      <a:r>
                        <a:rPr lang="es-ES" dirty="0" err="1"/>
                        <a:t>Canary</a:t>
                      </a:r>
                      <a:r>
                        <a:rPr lang="es-ES" dirty="0"/>
                        <a:t> </a:t>
                      </a:r>
                      <a:r>
                        <a:rPr lang="es-ES" dirty="0" err="1"/>
                        <a:t>Islands</a:t>
                      </a:r>
                      <a:endParaRPr lang="en-US" dirty="0"/>
                    </a:p>
                  </a:txBody>
                  <a:tcPr/>
                </a:tc>
                <a:tc>
                  <a:txBody>
                    <a:bodyPr/>
                    <a:lstStyle/>
                    <a:p>
                      <a:r>
                        <a:rPr lang="es-ES" dirty="0"/>
                        <a:t>1</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9531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2960" y="286604"/>
            <a:ext cx="7711440" cy="1450757"/>
          </a:xfrm>
        </p:spPr>
        <p:txBody>
          <a:bodyPr>
            <a:normAutofit/>
          </a:bodyPr>
          <a:lstStyle/>
          <a:p>
            <a:r>
              <a:rPr lang="es-ES" sz="4400" dirty="0" err="1"/>
              <a:t>Previous</a:t>
            </a:r>
            <a:r>
              <a:rPr lang="es-ES" sz="4400" dirty="0"/>
              <a:t> </a:t>
            </a:r>
            <a:r>
              <a:rPr lang="es-ES" sz="4400" dirty="0" err="1"/>
              <a:t>sociolinguistic</a:t>
            </a:r>
            <a:r>
              <a:rPr lang="es-ES" sz="4400" dirty="0"/>
              <a:t> </a:t>
            </a:r>
            <a:r>
              <a:rPr lang="es-ES" sz="4400" dirty="0" err="1"/>
              <a:t>research</a:t>
            </a:r>
            <a:endParaRPr lang="en-US" sz="4400" dirty="0"/>
          </a:p>
        </p:txBody>
      </p:sp>
      <p:sp>
        <p:nvSpPr>
          <p:cNvPr id="2" name="Content Placeholder 1"/>
          <p:cNvSpPr>
            <a:spLocks noGrp="1"/>
          </p:cNvSpPr>
          <p:nvPr>
            <p:ph idx="1"/>
          </p:nvPr>
        </p:nvSpPr>
        <p:spPr>
          <a:xfrm>
            <a:off x="822959" y="1845734"/>
            <a:ext cx="7543801" cy="2802466"/>
          </a:xfrm>
        </p:spPr>
        <p:txBody>
          <a:bodyPr>
            <a:normAutofit fontScale="85000" lnSpcReduction="20000"/>
          </a:bodyPr>
          <a:lstStyle/>
          <a:p>
            <a:pPr>
              <a:buFont typeface="Wingdings" panose="05000000000000000000" pitchFamily="2" charset="2"/>
              <a:buChar char="§"/>
            </a:pPr>
            <a:r>
              <a:rPr lang="es-ES" sz="2300" dirty="0" err="1"/>
              <a:t>Trill</a:t>
            </a:r>
            <a:r>
              <a:rPr lang="es-ES" sz="2300" dirty="0"/>
              <a:t> </a:t>
            </a:r>
            <a:r>
              <a:rPr lang="es-ES" sz="2300" dirty="0" err="1"/>
              <a:t>variation</a:t>
            </a:r>
            <a:r>
              <a:rPr lang="es-ES" sz="2300" dirty="0"/>
              <a:t> in </a:t>
            </a:r>
            <a:r>
              <a:rPr lang="es-ES" sz="2300" dirty="0" err="1"/>
              <a:t>native</a:t>
            </a:r>
            <a:r>
              <a:rPr lang="es-ES" sz="2300" dirty="0"/>
              <a:t> speaker </a:t>
            </a:r>
            <a:r>
              <a:rPr lang="es-ES" sz="2300" dirty="0" err="1"/>
              <a:t>Spanish</a:t>
            </a:r>
            <a:r>
              <a:rPr lang="es-ES" sz="2300" dirty="0"/>
              <a:t> </a:t>
            </a:r>
            <a:r>
              <a:rPr lang="es-ES" sz="2300" dirty="0" err="1"/>
              <a:t>is</a:t>
            </a:r>
            <a:r>
              <a:rPr lang="es-ES" sz="2300" dirty="0"/>
              <a:t> </a:t>
            </a:r>
            <a:r>
              <a:rPr lang="es-ES" sz="2300" dirty="0" err="1"/>
              <a:t>constrained</a:t>
            </a:r>
            <a:r>
              <a:rPr lang="es-ES" sz="2300" dirty="0"/>
              <a:t> </a:t>
            </a:r>
            <a:r>
              <a:rPr lang="es-ES" sz="2300" dirty="0" err="1"/>
              <a:t>by</a:t>
            </a:r>
            <a:r>
              <a:rPr lang="es-ES" sz="2300" dirty="0"/>
              <a:t>:</a:t>
            </a:r>
          </a:p>
          <a:p>
            <a:pPr marL="0" indent="0">
              <a:buNone/>
            </a:pPr>
            <a:r>
              <a:rPr lang="es-ES" sz="2300" dirty="0"/>
              <a:t>	</a:t>
            </a:r>
            <a:r>
              <a:rPr lang="es-ES" sz="2300" dirty="0">
                <a:solidFill>
                  <a:schemeClr val="tx1"/>
                </a:solidFill>
              </a:rPr>
              <a:t>Position </a:t>
            </a:r>
            <a:r>
              <a:rPr lang="es-ES" sz="2300" dirty="0" err="1">
                <a:solidFill>
                  <a:schemeClr val="tx1"/>
                </a:solidFill>
              </a:rPr>
              <a:t>with</a:t>
            </a:r>
            <a:r>
              <a:rPr lang="es-ES" sz="2300" dirty="0">
                <a:solidFill>
                  <a:schemeClr val="tx1"/>
                </a:solidFill>
              </a:rPr>
              <a:t> Word</a:t>
            </a:r>
          </a:p>
          <a:p>
            <a:pPr marL="0" indent="0">
              <a:buNone/>
            </a:pPr>
            <a:r>
              <a:rPr lang="es-ES" sz="2300" dirty="0">
                <a:solidFill>
                  <a:schemeClr val="tx1"/>
                </a:solidFill>
              </a:rPr>
              <a:t>	</a:t>
            </a:r>
            <a:r>
              <a:rPr lang="es-ES" sz="2300" dirty="0" err="1">
                <a:solidFill>
                  <a:schemeClr val="tx1"/>
                </a:solidFill>
              </a:rPr>
              <a:t>Phonetic</a:t>
            </a:r>
            <a:r>
              <a:rPr lang="es-ES" sz="2300" dirty="0">
                <a:solidFill>
                  <a:schemeClr val="tx1"/>
                </a:solidFill>
              </a:rPr>
              <a:t> </a:t>
            </a:r>
            <a:r>
              <a:rPr lang="es-ES" sz="2300" dirty="0" err="1">
                <a:solidFill>
                  <a:schemeClr val="tx1"/>
                </a:solidFill>
              </a:rPr>
              <a:t>context</a:t>
            </a:r>
            <a:endParaRPr lang="es-ES" sz="2300" dirty="0">
              <a:solidFill>
                <a:schemeClr val="tx1"/>
              </a:solidFill>
            </a:endParaRPr>
          </a:p>
          <a:p>
            <a:pPr marL="0" indent="0">
              <a:buNone/>
            </a:pPr>
            <a:r>
              <a:rPr lang="es-ES" sz="2300" dirty="0">
                <a:solidFill>
                  <a:schemeClr val="tx1"/>
                </a:solidFill>
              </a:rPr>
              <a:t>	</a:t>
            </a:r>
            <a:r>
              <a:rPr lang="es-ES" sz="2300" dirty="0" err="1">
                <a:solidFill>
                  <a:schemeClr val="tx1"/>
                </a:solidFill>
              </a:rPr>
              <a:t>Number</a:t>
            </a:r>
            <a:r>
              <a:rPr lang="es-ES" sz="2300" dirty="0">
                <a:solidFill>
                  <a:schemeClr val="tx1"/>
                </a:solidFill>
              </a:rPr>
              <a:t> of </a:t>
            </a:r>
            <a:r>
              <a:rPr lang="es-ES" sz="2300" dirty="0" err="1">
                <a:solidFill>
                  <a:schemeClr val="tx1"/>
                </a:solidFill>
              </a:rPr>
              <a:t>syllables</a:t>
            </a:r>
            <a:endParaRPr lang="es-ES" sz="2300" dirty="0">
              <a:solidFill>
                <a:schemeClr val="tx1"/>
              </a:solidFill>
            </a:endParaRPr>
          </a:p>
          <a:p>
            <a:pPr marL="0" indent="0">
              <a:buNone/>
            </a:pPr>
            <a:r>
              <a:rPr lang="es-ES" sz="2300" dirty="0">
                <a:solidFill>
                  <a:schemeClr val="tx1"/>
                </a:solidFill>
              </a:rPr>
              <a:t>	</a:t>
            </a:r>
            <a:r>
              <a:rPr lang="es-ES" sz="2300" dirty="0" err="1">
                <a:solidFill>
                  <a:schemeClr val="tx1"/>
                </a:solidFill>
              </a:rPr>
              <a:t>Grammatical</a:t>
            </a:r>
            <a:r>
              <a:rPr lang="es-ES" sz="2300" dirty="0">
                <a:solidFill>
                  <a:schemeClr val="tx1"/>
                </a:solidFill>
              </a:rPr>
              <a:t> </a:t>
            </a:r>
            <a:r>
              <a:rPr lang="es-ES" sz="2300" dirty="0" err="1">
                <a:solidFill>
                  <a:schemeClr val="tx1"/>
                </a:solidFill>
              </a:rPr>
              <a:t>category</a:t>
            </a:r>
            <a:endParaRPr lang="es-ES" sz="2300" dirty="0">
              <a:solidFill>
                <a:schemeClr val="tx1"/>
              </a:solidFill>
            </a:endParaRPr>
          </a:p>
          <a:p>
            <a:pPr marL="0" indent="0">
              <a:buNone/>
            </a:pPr>
            <a:r>
              <a:rPr lang="es-ES" sz="2300" dirty="0">
                <a:solidFill>
                  <a:schemeClr val="tx1"/>
                </a:solidFill>
              </a:rPr>
              <a:t>	</a:t>
            </a:r>
            <a:r>
              <a:rPr lang="es-ES" sz="2300" dirty="0" err="1">
                <a:solidFill>
                  <a:schemeClr val="tx1"/>
                </a:solidFill>
              </a:rPr>
              <a:t>Syllable</a:t>
            </a:r>
            <a:r>
              <a:rPr lang="es-ES" sz="2300" dirty="0">
                <a:solidFill>
                  <a:schemeClr val="tx1"/>
                </a:solidFill>
              </a:rPr>
              <a:t> stress</a:t>
            </a:r>
          </a:p>
          <a:p>
            <a:pPr marL="0" indent="0">
              <a:buNone/>
            </a:pPr>
            <a:r>
              <a:rPr lang="es-ES" sz="2300" dirty="0">
                <a:solidFill>
                  <a:schemeClr val="tx1"/>
                </a:solidFill>
              </a:rPr>
              <a:t>	</a:t>
            </a:r>
            <a:r>
              <a:rPr lang="es-ES" sz="2300" dirty="0" err="1">
                <a:solidFill>
                  <a:schemeClr val="tx1"/>
                </a:solidFill>
              </a:rPr>
              <a:t>Speech</a:t>
            </a:r>
            <a:r>
              <a:rPr lang="es-ES" sz="2300" dirty="0">
                <a:solidFill>
                  <a:schemeClr val="tx1"/>
                </a:solidFill>
              </a:rPr>
              <a:t> </a:t>
            </a:r>
            <a:r>
              <a:rPr lang="es-ES" sz="2300" dirty="0" err="1">
                <a:solidFill>
                  <a:schemeClr val="tx1"/>
                </a:solidFill>
              </a:rPr>
              <a:t>style</a:t>
            </a:r>
            <a:endParaRPr lang="es-ES" sz="2300" dirty="0">
              <a:solidFill>
                <a:schemeClr val="tx1"/>
              </a:solidFill>
            </a:endParaRPr>
          </a:p>
          <a:p>
            <a:pPr lvl="1"/>
            <a:endParaRPr lang="es-ES" dirty="0"/>
          </a:p>
        </p:txBody>
      </p:sp>
      <p:sp>
        <p:nvSpPr>
          <p:cNvPr id="4" name="Slide Number Placeholder 3"/>
          <p:cNvSpPr>
            <a:spLocks noGrp="1"/>
          </p:cNvSpPr>
          <p:nvPr>
            <p:ph type="sldNum" sz="quarter" idx="12"/>
          </p:nvPr>
        </p:nvSpPr>
        <p:spPr/>
        <p:txBody>
          <a:bodyPr/>
          <a:lstStyle/>
          <a:p>
            <a:fld id="{1A181BC5-E34D-4B44-B9B9-3CA944BC39F2}" type="slidenum">
              <a:rPr lang="en-US" smtClean="0"/>
              <a:t>9</a:t>
            </a:fld>
            <a:endParaRPr lang="en-US"/>
          </a:p>
        </p:txBody>
      </p:sp>
      <p:sp>
        <p:nvSpPr>
          <p:cNvPr id="6" name="TextBox 5"/>
          <p:cNvSpPr txBox="1"/>
          <p:nvPr/>
        </p:nvSpPr>
        <p:spPr>
          <a:xfrm>
            <a:off x="5029200" y="2205136"/>
            <a:ext cx="3200400" cy="2296526"/>
          </a:xfrm>
          <a:prstGeom prst="rect">
            <a:avLst/>
          </a:prstGeom>
          <a:noFill/>
        </p:spPr>
        <p:txBody>
          <a:bodyPr wrap="square" rtlCol="0">
            <a:spAutoFit/>
          </a:bodyPr>
          <a:lstStyle/>
          <a:p>
            <a:pPr lvl="1">
              <a:lnSpc>
                <a:spcPct val="70000"/>
              </a:lnSpc>
              <a:spcBef>
                <a:spcPts val="1200"/>
              </a:spcBef>
              <a:spcAft>
                <a:spcPts val="200"/>
              </a:spcAft>
            </a:pPr>
            <a:r>
              <a:rPr lang="es-ES" sz="2000" dirty="0" err="1"/>
              <a:t>Age</a:t>
            </a:r>
            <a:r>
              <a:rPr lang="es-ES" sz="2000" dirty="0"/>
              <a:t> </a:t>
            </a:r>
          </a:p>
          <a:p>
            <a:pPr lvl="1">
              <a:lnSpc>
                <a:spcPct val="70000"/>
              </a:lnSpc>
              <a:spcBef>
                <a:spcPts val="1200"/>
              </a:spcBef>
              <a:spcAft>
                <a:spcPts val="200"/>
              </a:spcAft>
            </a:pPr>
            <a:r>
              <a:rPr lang="es-ES" sz="2000" dirty="0"/>
              <a:t>Sex </a:t>
            </a:r>
          </a:p>
          <a:p>
            <a:pPr lvl="1">
              <a:lnSpc>
                <a:spcPct val="70000"/>
              </a:lnSpc>
              <a:spcBef>
                <a:spcPts val="1200"/>
              </a:spcBef>
              <a:spcAft>
                <a:spcPts val="200"/>
              </a:spcAft>
            </a:pPr>
            <a:r>
              <a:rPr lang="es-ES" sz="2000" dirty="0"/>
              <a:t>Social </a:t>
            </a:r>
            <a:r>
              <a:rPr lang="es-ES" sz="2000" dirty="0" err="1"/>
              <a:t>class</a:t>
            </a:r>
            <a:r>
              <a:rPr lang="es-ES" sz="2000" dirty="0"/>
              <a:t> </a:t>
            </a:r>
          </a:p>
          <a:p>
            <a:pPr lvl="1">
              <a:lnSpc>
                <a:spcPct val="70000"/>
              </a:lnSpc>
              <a:spcBef>
                <a:spcPts val="1200"/>
              </a:spcBef>
              <a:spcAft>
                <a:spcPts val="200"/>
              </a:spcAft>
            </a:pPr>
            <a:r>
              <a:rPr lang="es-ES" sz="2000" dirty="0"/>
              <a:t>Social </a:t>
            </a:r>
            <a:r>
              <a:rPr lang="es-ES" sz="2000" dirty="0" err="1"/>
              <a:t>network</a:t>
            </a:r>
            <a:r>
              <a:rPr lang="es-ES" sz="2000" dirty="0"/>
              <a:t> </a:t>
            </a:r>
            <a:r>
              <a:rPr lang="es-ES" sz="2000" dirty="0" err="1"/>
              <a:t>density</a:t>
            </a:r>
            <a:r>
              <a:rPr lang="es-ES" sz="2000" dirty="0"/>
              <a:t> </a:t>
            </a:r>
          </a:p>
          <a:p>
            <a:pPr lvl="1">
              <a:lnSpc>
                <a:spcPct val="70000"/>
              </a:lnSpc>
              <a:spcBef>
                <a:spcPts val="1200"/>
              </a:spcBef>
              <a:spcAft>
                <a:spcPts val="200"/>
              </a:spcAft>
            </a:pPr>
            <a:r>
              <a:rPr lang="es-ES" sz="2000" dirty="0" err="1"/>
              <a:t>Beliefs</a:t>
            </a:r>
            <a:endParaRPr lang="es-ES" sz="2000" dirty="0"/>
          </a:p>
          <a:p>
            <a:pPr lvl="1">
              <a:lnSpc>
                <a:spcPct val="70000"/>
              </a:lnSpc>
              <a:spcBef>
                <a:spcPts val="1200"/>
              </a:spcBef>
              <a:spcAft>
                <a:spcPts val="200"/>
              </a:spcAft>
            </a:pPr>
            <a:r>
              <a:rPr lang="es-ES" sz="2000" dirty="0" err="1"/>
              <a:t>Urban</a:t>
            </a:r>
            <a:r>
              <a:rPr lang="es-ES" sz="2000" dirty="0"/>
              <a:t> vs. Rural</a:t>
            </a:r>
          </a:p>
        </p:txBody>
      </p:sp>
      <p:sp>
        <p:nvSpPr>
          <p:cNvPr id="7" name="TextBox 6"/>
          <p:cNvSpPr txBox="1"/>
          <p:nvPr/>
        </p:nvSpPr>
        <p:spPr>
          <a:xfrm>
            <a:off x="518159" y="4953000"/>
            <a:ext cx="7711441" cy="1107996"/>
          </a:xfrm>
          <a:prstGeom prst="rect">
            <a:avLst/>
          </a:prstGeom>
          <a:noFill/>
        </p:spPr>
        <p:txBody>
          <a:bodyPr wrap="square" rtlCol="0">
            <a:spAutoFit/>
          </a:bodyPr>
          <a:lstStyle/>
          <a:p>
            <a:pPr lvl="1"/>
            <a:r>
              <a:rPr lang="es-ES" sz="1600" dirty="0"/>
              <a:t>Adams, 2002; Bradley, 2006; Bradley &amp; Willis, 2012; Díaz-Campos, 2008; Diez Canseco, 1997; </a:t>
            </a:r>
            <a:r>
              <a:rPr lang="es-ES" sz="1600" dirty="0" err="1"/>
              <a:t>Henriksen</a:t>
            </a:r>
            <a:r>
              <a:rPr lang="es-ES" sz="1600" dirty="0"/>
              <a:t> &amp; Willis, 2010; Lastra &amp; Butragueño, 2006; Lewis, 2004; </a:t>
            </a:r>
            <a:r>
              <a:rPr lang="es-ES" sz="1600" dirty="0" err="1"/>
              <a:t>Rissel</a:t>
            </a:r>
            <a:r>
              <a:rPr lang="es-ES" sz="1600" dirty="0"/>
              <a:t>, 1989; Willis, 2006, 2007.</a:t>
            </a:r>
          </a:p>
          <a:p>
            <a:endParaRPr lang="es-ES" dirty="0"/>
          </a:p>
        </p:txBody>
      </p:sp>
    </p:spTree>
    <p:extLst>
      <p:ext uri="{BB962C8B-B14F-4D97-AF65-F5344CB8AC3E}">
        <p14:creationId xmlns:p14="http://schemas.microsoft.com/office/powerpoint/2010/main" val="37971051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 Variationist Account of Trill /r/ Usage in the Spanish of Málaga&amp;quot;&quot;/&gt;&lt;property id=&quot;20307&quot; value=&quot;256&quot;/&gt;&lt;/object&gt;&lt;object type=&quot;3&quot; unique_id=&quot;10005&quot;&gt;&lt;property id=&quot;20148&quot; value=&quot;5&quot;/&gt;&lt;property id=&quot;20300&quot; value=&quot;Slide 2 - &amp;quot;Introduction&amp;quot;&quot;/&gt;&lt;property id=&quot;20307&quot; value=&quot;257&quot;/&gt;&lt;/object&gt;&lt;object type=&quot;3&quot; unique_id=&quot;10007&quot;&gt;&lt;property id=&quot;20148&quot; value=&quot;5&quot;/&gt;&lt;property id=&quot;20300&quot; value=&quot;Slide 6 - &amp;quot;What conditions this variation?&amp;quot;&quot;/&gt;&lt;property id=&quot;20307&quot; value=&quot;260&quot;/&gt;&lt;/object&gt;&lt;object type=&quot;3&quot; unique_id=&quot;10008&quot;&gt;&lt;property id=&quot;20148&quot; value=&quot;5&quot;/&gt;&lt;property id=&quot;20300&quot; value=&quot;Slide 8 - &amp;quot;The current study&amp;quot;&quot;/&gt;&lt;property id=&quot;20307&quot; value=&quot;259&quot;/&gt;&lt;/object&gt;&lt;object type=&quot;3&quot; unique_id=&quot;10010&quot;&gt;&lt;property id=&quot;20148&quot; value=&quot;5&quot;/&gt;&lt;property id=&quot;20300&quot; value=&quot;Slide 11 - &amp;quot;Method&amp;quot;&quot;/&gt;&lt;property id=&quot;20307&quot; value=&quot;262&quot;/&gt;&lt;/object&gt;&lt;object type=&quot;3&quot; unique_id=&quot;10011&quot;&gt;&lt;property id=&quot;20148&quot; value=&quot;5&quot;/&gt;&lt;property id=&quot;20300&quot; value=&quot;Slide 12 - &amp;quot;Method&amp;quot;&quot;/&gt;&lt;property id=&quot;20307&quot; value=&quot;263&quot;/&gt;&lt;/object&gt;&lt;object type=&quot;3&quot; unique_id=&quot;10012&quot;&gt;&lt;property id=&quot;20148&quot; value=&quot;5&quot;/&gt;&lt;property id=&quot;20300&quot; value=&quot;Slide 15 - &amp;quot;Method&amp;quot;&quot;/&gt;&lt;property id=&quot;20307&quot; value=&quot;264&quot;/&gt;&lt;/object&gt;&lt;object type=&quot;3&quot; unique_id=&quot;10013&quot;&gt;&lt;property id=&quot;20148&quot; value=&quot;5&quot;/&gt;&lt;property id=&quot;20300&quot; value=&quot;Slide 18 - &amp;quot;Method&amp;quot;&quot;/&gt;&lt;property id=&quot;20307&quot; value=&quot;265&quot;/&gt;&lt;/object&gt;&lt;object type=&quot;3&quot; unique_id=&quot;10090&quot;&gt;&lt;property id=&quot;20148&quot; value=&quot;5&quot;/&gt;&lt;property id=&quot;20300&quot; value=&quot;Slide 33 - &amp;quot;Conclusions&amp;quot;&quot;/&gt;&lt;property id=&quot;20307&quot; value=&quot;270&quot;/&gt;&lt;/object&gt;&lt;object type=&quot;3&quot; unique_id=&quot;10091&quot;&gt;&lt;property id=&quot;20148&quot; value=&quot;5&quot;/&gt;&lt;property id=&quot;20300&quot; value=&quot;Slide 34 - &amp;quot;Thank you&amp;quot;&quot;/&gt;&lt;property id=&quot;20307&quot; value=&quot;271&quot;/&gt;&lt;/object&gt;&lt;object type=&quot;3&quot; unique_id=&quot;10164&quot;&gt;&lt;property id=&quot;20148&quot; value=&quot;5&quot;/&gt;&lt;property id=&quot;20300&quot; value=&quot;Slide 35 - &amp;quot;References&amp;quot;&quot;/&gt;&lt;property id=&quot;20307&quot; value=&quot;272&quot;/&gt;&lt;/object&gt;&lt;object type=&quot;3&quot; unique_id=&quot;10165&quot;&gt;&lt;property id=&quot;20148&quot; value=&quot;5&quot;/&gt;&lt;property id=&quot;20300&quot; value=&quot;Slide 3 - &amp;quot;However…&amp;quot;&quot;/&gt;&lt;property id=&quot;20307&quot; value=&quot;273&quot;/&gt;&lt;/object&gt;&lt;object type=&quot;3&quot; unique_id=&quot;10166&quot;&gt;&lt;property id=&quot;20148&quot; value=&quot;5&quot;/&gt;&lt;property id=&quot;20300&quot; value=&quot;Slide 4&quot;/&gt;&lt;property id=&quot;20307&quot; value=&quot;275&quot;/&gt;&lt;/object&gt;&lt;object type=&quot;3&quot; unique_id=&quot;10167&quot;&gt;&lt;property id=&quot;20148&quot; value=&quot;5&quot;/&gt;&lt;property id=&quot;20300&quot; value=&quot;Slide 5&quot;/&gt;&lt;property id=&quot;20307&quot; value=&quot;274&quot;/&gt;&lt;/object&gt;&lt;object type=&quot;3&quot; unique_id=&quot;10168&quot;&gt;&lt;property id=&quot;20148&quot; value=&quot;5&quot;/&gt;&lt;property id=&quot;20300&quot; value=&quot;Slide 7 - &amp;quot;What conditions this variation?&amp;quot;&quot;/&gt;&lt;property id=&quot;20307&quot; value=&quot;276&quot;/&gt;&lt;/object&gt;&lt;object type=&quot;3&quot; unique_id=&quot;10169&quot;&gt;&lt;property id=&quot;20148&quot; value=&quot;5&quot;/&gt;&lt;property id=&quot;20300&quot; value=&quot;Slide 9 - &amp;quot;The current study&amp;quot;&quot;/&gt;&lt;property id=&quot;20307&quot; value=&quot;278&quot;/&gt;&lt;/object&gt;&lt;object type=&quot;3&quot; unique_id=&quot;10170&quot;&gt;&lt;property id=&quot;20148&quot; value=&quot;5&quot;/&gt;&lt;property id=&quot;20300&quot; value=&quot;Slide 10 - &amp;quot;Methods&amp;quot;&quot;/&gt;&lt;property id=&quot;20307&quot; value=&quot;281&quot;/&gt;&lt;/object&gt;&lt;object type=&quot;3&quot; unique_id=&quot;10171&quot;&gt;&lt;property id=&quot;20148&quot; value=&quot;5&quot;/&gt;&lt;property id=&quot;20300&quot; value=&quot;Slide 13&quot;/&gt;&lt;property id=&quot;20307&quot; value=&quot;301&quot;/&gt;&lt;/object&gt;&lt;object type=&quot;3&quot; unique_id=&quot;10172&quot;&gt;&lt;property id=&quot;20148&quot; value=&quot;5&quot;/&gt;&lt;property id=&quot;20300&quot; value=&quot;Slide 14&quot;/&gt;&lt;property id=&quot;20307&quot; value=&quot;302&quot;/&gt;&lt;/object&gt;&lt;object type=&quot;3&quot; unique_id=&quot;10173&quot;&gt;&lt;property id=&quot;20148&quot; value=&quot;5&quot;/&gt;&lt;property id=&quot;20300&quot; value=&quot;Slide 16 - &amp;quot;Method&amp;quot;&quot;/&gt;&lt;property id=&quot;20307&quot; value=&quot;279&quot;/&gt;&lt;/object&gt;&lt;object type=&quot;3&quot; unique_id=&quot;10174&quot;&gt;&lt;property id=&quot;20148&quot; value=&quot;5&quot;/&gt;&lt;property id=&quot;20300&quot; value=&quot;Slide 17 - &amp;quot;Method&amp;quot;&quot;/&gt;&lt;property id=&quot;20307&quot; value=&quot;283&quot;/&gt;&lt;/object&gt;&lt;object type=&quot;3&quot; unique_id=&quot;10175&quot;&gt;&lt;property id=&quot;20148&quot; value=&quot;5&quot;/&gt;&lt;property id=&quot;20300&quot; value=&quot;Slide 19 - &amp;quot;Statistical analysis&amp;quot;&quot;/&gt;&lt;property id=&quot;20307&quot; value=&quot;282&quot;/&gt;&lt;/object&gt;&lt;object type=&quot;3&quot; unique_id=&quot;10176&quot;&gt;&lt;property id=&quot;20148&quot; value=&quot;5&quot;/&gt;&lt;property id=&quot;20300&quot; value=&quot;Slide 20 - &amp;quot;Exclusions&amp;quot;&quot;/&gt;&lt;property id=&quot;20307&quot; value=&quot;280&quot;/&gt;&lt;/object&gt;&lt;object type=&quot;3&quot; unique_id=&quot;10177&quot;&gt;&lt;property id=&quot;20148&quot; value=&quot;5&quot;/&gt;&lt;property id=&quot;20300&quot; value=&quot;Slide 21 - &amp;quot;Results&amp;quot;&quot;/&gt;&lt;property id=&quot;20307&quot; value=&quot;285&quot;/&gt;&lt;/object&gt;&lt;object type=&quot;3&quot; unique_id=&quot;10178&quot;&gt;&lt;property id=&quot;20148&quot; value=&quot;5&quot;/&gt;&lt;property id=&quot;20300&quot; value=&quot;Slide 22 - &amp;quot;Significant factors&amp;quot;&quot;/&gt;&lt;property id=&quot;20307&quot; value=&quot;284&quot;/&gt;&lt;/object&gt;&lt;object type=&quot;3&quot; unique_id=&quot;10179&quot;&gt;&lt;property id=&quot;20148&quot; value=&quot;5&quot;/&gt;&lt;property id=&quot;20300&quot; value=&quot;Slide 23&quot;/&gt;&lt;property id=&quot;20307&quot; value=&quot;286&quot;/&gt;&lt;/object&gt;&lt;object type=&quot;3&quot; unique_id=&quot;10180&quot;&gt;&lt;property id=&quot;20148&quot; value=&quot;5&quot;/&gt;&lt;property id=&quot;20300&quot; value=&quot;Slide 24 - &amp;quot;Correlations between all linguistic factors and corpus frequency&amp;quot;&quot;/&gt;&lt;property id=&quot;20307&quot; value=&quot;288&quot;/&gt;&lt;/object&gt;&lt;object type=&quot;3&quot; unique_id=&quot;10181&quot;&gt;&lt;property id=&quot;20148&quot; value=&quot;5&quot;/&gt;&lt;property id=&quot;20300&quot; value=&quot;Slide 25&quot;/&gt;&lt;property id=&quot;20307&quot; value=&quot;289&quot;/&gt;&lt;/object&gt;&lt;object type=&quot;3&quot; unique_id=&quot;10182&quot;&gt;&lt;property id=&quot;20148&quot; value=&quot;5&quot;/&gt;&lt;property id=&quot;20300&quot; value=&quot;Slide 38 - &amp;quot;Correlations between all linguistic factors and corpus frequency&amp;quot;&quot;/&gt;&lt;property id=&quot;20307&quot; value=&quot;290&quot;/&gt;&lt;/object&gt;&lt;object type=&quot;3&quot; unique_id=&quot;10183&quot;&gt;&lt;property id=&quot;20148&quot; value=&quot;5&quot;/&gt;&lt;property id=&quot;20300&quot; value=&quot;Slide 26 - &amp;quot;Discussion&amp;quot;&quot;/&gt;&lt;property id=&quot;20307&quot; value=&quot;291&quot;/&gt;&lt;/object&gt;&lt;object type=&quot;3&quot; unique_id=&quot;10184&quot;&gt;&lt;property id=&quot;20148&quot; value=&quot;5&quot;/&gt;&lt;property id=&quot;20300&quot; value=&quot;Slide 27 - &amp;quot;How does this compare to previous research?&amp;quot;&quot;/&gt;&lt;property id=&quot;20307&quot; value=&quot;293&quot;/&gt;&lt;/object&gt;&lt;object type=&quot;3&quot; unique_id=&quot;10185&quot;&gt;&lt;property id=&quot;20148&quot; value=&quot;5&quot;/&gt;&lt;property id=&quot;20300&quot; value=&quot;Slide 28 - &amp;quot;How does this compare to previous research?&amp;quot;&quot;/&gt;&lt;property id=&quot;20307&quot; value=&quot;294&quot;/&gt;&lt;/object&gt;&lt;object type=&quot;3&quot; unique_id=&quot;10186&quot;&gt;&lt;property id=&quot;20148&quot; value=&quot;5&quot;/&gt;&lt;property id=&quot;20300&quot; value=&quot;Slide 29 - &amp;quot;How does this compare to previous research?&amp;quot;&quot;/&gt;&lt;property id=&quot;20307&quot; value=&quot;295&quot;/&gt;&lt;/object&gt;&lt;object type=&quot;3&quot; unique_id=&quot;10187&quot;&gt;&lt;property id=&quot;20148&quot; value=&quot;5&quot;/&gt;&lt;property id=&quot;20300&quot; value=&quot;Slide 30 - &amp;quot;How does this compare to previous research?&amp;quot;&quot;/&gt;&lt;property id=&quot;20307&quot; value=&quot;300&quot;/&gt;&lt;/object&gt;&lt;object type=&quot;3&quot; unique_id=&quot;10188&quot;&gt;&lt;property id=&quot;20148&quot; value=&quot;5&quot;/&gt;&lt;property id=&quot;20300&quot; value=&quot;Slide 31 - &amp;quot;Frequency&amp;quot;&quot;/&gt;&lt;property id=&quot;20307&quot; value=&quot;297&quot;/&gt;&lt;/object&gt;&lt;object type=&quot;3&quot; unique_id=&quot;10189&quot;&gt;&lt;property id=&quot;20148&quot; value=&quot;5&quot;/&gt;&lt;property id=&quot;20300&quot; value=&quot;Slide 32 - &amp;quot;Conclusions&amp;quot;&quot;/&gt;&lt;property id=&quot;20307&quot; value=&quot;298&quot;/&gt;&lt;/object&gt;&lt;object type=&quot;3&quot; unique_id=&quot;10190&quot;&gt;&lt;property id=&quot;20148&quot; value=&quot;5&quot;/&gt;&lt;property id=&quot;20300&quot; value=&quot;Slide 36 - &amp;quot;References&amp;quot;&quot;/&gt;&lt;property id=&quot;20307&quot; value=&quot;299&quot;/&gt;&lt;/object&gt;&lt;object type=&quot;3&quot; unique_id=&quot;10191&quot;&gt;&lt;property id=&quot;20148&quot; value=&quot;5&quot;/&gt;&lt;property id=&quot;20300&quot; value=&quot;Slide 37 - &amp;quot;References&amp;quot;&quot;/&gt;&lt;property id=&quot;20307&quot; value=&quot;303&quot;/&gt;&lt;/object&gt;&lt;/object&gt;&lt;/object&gt;&lt;/database&gt;"/>
  <p:tag name="SECTOMILLISECCONVERTED" val="1"/>
</p:tagLst>
</file>

<file path=ppt/theme/theme1.xml><?xml version="1.0" encoding="utf-8"?>
<a:theme xmlns:a="http://schemas.openxmlformats.org/drawingml/2006/main" name="Retrospect">
  <a:themeElements>
    <a:clrScheme name="Custom 5">
      <a:dk1>
        <a:sysClr val="windowText" lastClr="000000"/>
      </a:dk1>
      <a:lt1>
        <a:sysClr val="window" lastClr="FFFFFF"/>
      </a:lt1>
      <a:dk2>
        <a:srgbClr val="696464"/>
      </a:dk2>
      <a:lt2>
        <a:srgbClr val="E9E5DC"/>
      </a:lt2>
      <a:accent1>
        <a:srgbClr val="7F7F7F"/>
      </a:accent1>
      <a:accent2>
        <a:srgbClr val="C00000"/>
      </a:accent2>
      <a:accent3>
        <a:srgbClr val="A28E6A"/>
      </a:accent3>
      <a:accent4>
        <a:srgbClr val="956251"/>
      </a:accent4>
      <a:accent5>
        <a:srgbClr val="918485"/>
      </a:accent5>
      <a:accent6>
        <a:srgbClr val="855D5D"/>
      </a:accent6>
      <a:hlink>
        <a:srgbClr val="453D2B"/>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24615</TotalTime>
  <Words>3892</Words>
  <Application>Microsoft Office PowerPoint</Application>
  <PresentationFormat>On-screen Show (4:3)</PresentationFormat>
  <Paragraphs>454</Paragraphs>
  <Slides>42</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Calibri</vt:lpstr>
      <vt:lpstr>Calibri Light</vt:lpstr>
      <vt:lpstr>Wingdings</vt:lpstr>
      <vt:lpstr>Retrospect</vt:lpstr>
      <vt:lpstr>A variationist study of the L2 production of Spanish trills CASPSLaP 2014, March 16th, Georgetown University</vt:lpstr>
      <vt:lpstr>Introduction</vt:lpstr>
      <vt:lpstr>Trill production by L2 learners of Spanish</vt:lpstr>
      <vt:lpstr>Trill production by L2 learners</vt:lpstr>
      <vt:lpstr>Trill production by Spanish native speakers</vt:lpstr>
      <vt:lpstr>PowerPoint Presentation</vt:lpstr>
      <vt:lpstr>PowerPoint Presentation</vt:lpstr>
      <vt:lpstr>PowerPoint Presentation</vt:lpstr>
      <vt:lpstr>Previous sociolinguistic research</vt:lpstr>
      <vt:lpstr>Trill production by Spanish native speakers: Summary</vt:lpstr>
      <vt:lpstr>What else do learners produce?</vt:lpstr>
      <vt:lpstr>What conditions this variation?</vt:lpstr>
      <vt:lpstr>Trill production by L2 learners</vt:lpstr>
      <vt:lpstr>Current Study</vt:lpstr>
      <vt:lpstr>Corpus</vt:lpstr>
      <vt:lpstr>Method</vt:lpstr>
      <vt:lpstr>Method</vt:lpstr>
      <vt:lpstr>Method</vt:lpstr>
      <vt:lpstr>Results</vt:lpstr>
      <vt:lpstr>Results</vt:lpstr>
      <vt:lpstr>Analysis of NS trill variation</vt:lpstr>
      <vt:lpstr>PowerPoint Presentation</vt:lpstr>
      <vt:lpstr>Results </vt:lpstr>
      <vt:lpstr>Results</vt:lpstr>
      <vt:lpstr>Analysis of L2 trill variation</vt:lpstr>
      <vt:lpstr>PowerPoint Presentation</vt:lpstr>
      <vt:lpstr>Analysis of L2 native-nonnative variation</vt:lpstr>
      <vt:lpstr>PowerPoint Presentation</vt:lpstr>
      <vt:lpstr>Results compared</vt:lpstr>
      <vt:lpstr>PowerPoint Presentation</vt:lpstr>
      <vt:lpstr>Discussion</vt:lpstr>
      <vt:lpstr>Discussion</vt:lpstr>
      <vt:lpstr>Discussion</vt:lpstr>
      <vt:lpstr>Conclusion</vt:lpstr>
      <vt:lpstr>Thank you</vt:lpstr>
      <vt:lpstr>References</vt:lpstr>
      <vt:lpstr>References</vt:lpstr>
      <vt:lpstr>PowerPoint Presentation</vt:lpstr>
      <vt:lpstr>PowerPoint Presentation</vt:lpstr>
      <vt:lpstr>PowerPoint Presentation</vt:lpstr>
      <vt:lpstr>PowerPoint Presentation</vt:lpstr>
      <vt:lpstr>PowerPoint Presentation</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Trill Variation in the Spanish of Málaga, Spain</dc:title>
  <dc:creator>ddaidone</dc:creator>
  <cp:lastModifiedBy>Sara Zahler</cp:lastModifiedBy>
  <cp:revision>228</cp:revision>
  <dcterms:created xsi:type="dcterms:W3CDTF">2013-03-06T14:55:45Z</dcterms:created>
  <dcterms:modified xsi:type="dcterms:W3CDTF">2017-09-26T00:31:56Z</dcterms:modified>
</cp:coreProperties>
</file>