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2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notesSlides/notesSlide2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3.xml" ContentType="application/vnd.openxmlformats-officedocument.drawingml.chartshape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4.xml" ContentType="application/vnd.openxmlformats-officedocument.drawingml.chartshapes+xml"/>
  <Override PartName="/ppt/notesSlides/notesSlide2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5.xml" ContentType="application/vnd.openxmlformats-officedocument.drawingml.chartshapes+xml"/>
  <Override PartName="/ppt/notesSlides/notesSlide2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6.xml" ContentType="application/vnd.openxmlformats-officedocument.drawingml.chartshape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8" r:id="rId4"/>
    <p:sldId id="259" r:id="rId5"/>
    <p:sldId id="260" r:id="rId6"/>
    <p:sldId id="283" r:id="rId7"/>
    <p:sldId id="276" r:id="rId8"/>
    <p:sldId id="261" r:id="rId9"/>
    <p:sldId id="262" r:id="rId10"/>
    <p:sldId id="263" r:id="rId11"/>
    <p:sldId id="264" r:id="rId12"/>
    <p:sldId id="284" r:id="rId13"/>
    <p:sldId id="265" r:id="rId14"/>
    <p:sldId id="266" r:id="rId15"/>
    <p:sldId id="277" r:id="rId16"/>
    <p:sldId id="267" r:id="rId17"/>
    <p:sldId id="268" r:id="rId18"/>
    <p:sldId id="285" r:id="rId19"/>
    <p:sldId id="278" r:id="rId20"/>
    <p:sldId id="270" r:id="rId21"/>
    <p:sldId id="269" r:id="rId22"/>
    <p:sldId id="271" r:id="rId23"/>
    <p:sldId id="286" r:id="rId24"/>
    <p:sldId id="288" r:id="rId25"/>
    <p:sldId id="289" r:id="rId26"/>
    <p:sldId id="290" r:id="rId27"/>
    <p:sldId id="291" r:id="rId28"/>
    <p:sldId id="292" r:id="rId29"/>
    <p:sldId id="279" r:id="rId30"/>
    <p:sldId id="272" r:id="rId31"/>
    <p:sldId id="293" r:id="rId32"/>
    <p:sldId id="282" r:id="rId33"/>
    <p:sldId id="28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hler, Sara L" initials="ZSL" lastIdx="1" clrIdx="0">
    <p:extLst>
      <p:ext uri="{19B8F6BF-5375-455C-9EA6-DF929625EA0E}">
        <p15:presenceInfo xmlns:p15="http://schemas.microsoft.com/office/powerpoint/2012/main" userId="Zahler, Sara 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5106" autoAdjust="0"/>
    <p:restoredTop sz="74874" autoAdjust="0"/>
  </p:normalViewPr>
  <p:slideViewPr>
    <p:cSldViewPr snapToGrid="0">
      <p:cViewPr varScale="1">
        <p:scale>
          <a:sx n="85" d="100"/>
          <a:sy n="85" d="100"/>
        </p:scale>
        <p:origin x="792" y="90"/>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5.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6.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Más antepuesto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Puerto Rico</c:v>
                </c:pt>
                <c:pt idx="1">
                  <c:v>Panamá</c:v>
                </c:pt>
              </c:strCache>
            </c:strRef>
          </c:cat>
          <c:val>
            <c:numRef>
              <c:f>Sheet1!$B$2:$B$3</c:f>
              <c:numCache>
                <c:formatCode>0.00%</c:formatCode>
                <c:ptCount val="2"/>
                <c:pt idx="0">
                  <c:v>0.187</c:v>
                </c:pt>
                <c:pt idx="1">
                  <c:v>0.23200000000000001</c:v>
                </c:pt>
              </c:numCache>
            </c:numRef>
          </c:val>
          <c:extLst>
            <c:ext xmlns:c16="http://schemas.microsoft.com/office/drawing/2014/chart" uri="{C3380CC4-5D6E-409C-BE32-E72D297353CC}">
              <c16:uniqueId val="{00000000-2285-4B66-ABA9-4C602BCA952A}"/>
            </c:ext>
          </c:extLst>
        </c:ser>
        <c:ser>
          <c:idx val="1"/>
          <c:order val="1"/>
          <c:tx>
            <c:strRef>
              <c:f>Sheet1!$C$1</c:f>
              <c:strCache>
                <c:ptCount val="1"/>
                <c:pt idx="0">
                  <c:v>Más pospuesto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Puerto Rico</c:v>
                </c:pt>
                <c:pt idx="1">
                  <c:v>Panamá</c:v>
                </c:pt>
              </c:strCache>
            </c:strRef>
          </c:cat>
          <c:val>
            <c:numRef>
              <c:f>Sheet1!$C$2:$C$3</c:f>
              <c:numCache>
                <c:formatCode>0.00%</c:formatCode>
                <c:ptCount val="2"/>
                <c:pt idx="0">
                  <c:v>0.81299999999999994</c:v>
                </c:pt>
                <c:pt idx="1">
                  <c:v>0.76800000000000002</c:v>
                </c:pt>
              </c:numCache>
            </c:numRef>
          </c:val>
          <c:extLst>
            <c:ext xmlns:c16="http://schemas.microsoft.com/office/drawing/2014/chart" uri="{C3380CC4-5D6E-409C-BE32-E72D297353CC}">
              <c16:uniqueId val="{00000001-2285-4B66-ABA9-4C602BCA952A}"/>
            </c:ext>
          </c:extLst>
        </c:ser>
        <c:dLbls>
          <c:dLblPos val="outEnd"/>
          <c:showLegendKey val="0"/>
          <c:showVal val="1"/>
          <c:showCatName val="0"/>
          <c:showSerName val="0"/>
          <c:showPercent val="0"/>
          <c:showBubbleSize val="0"/>
        </c:dLbls>
        <c:gapWidth val="219"/>
        <c:overlap val="-27"/>
        <c:axId val="916467808"/>
        <c:axId val="916464480"/>
      </c:barChart>
      <c:catAx>
        <c:axId val="916467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16464480"/>
        <c:crosses val="autoZero"/>
        <c:auto val="1"/>
        <c:lblAlgn val="ctr"/>
        <c:lblOffset val="100"/>
        <c:noMultiLvlLbl val="0"/>
      </c:catAx>
      <c:valAx>
        <c:axId val="91646448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16467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Adverbio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Puerto Rico</c:v>
                </c:pt>
                <c:pt idx="1">
                  <c:v>Panamá</c:v>
                </c:pt>
              </c:strCache>
            </c:strRef>
          </c:cat>
          <c:val>
            <c:numRef>
              <c:f>Sheet1!$B$2:$B$3</c:f>
              <c:numCache>
                <c:formatCode>0.00%</c:formatCode>
                <c:ptCount val="2"/>
                <c:pt idx="0">
                  <c:v>9.9000000000000005E-2</c:v>
                </c:pt>
                <c:pt idx="1">
                  <c:v>0.08</c:v>
                </c:pt>
              </c:numCache>
            </c:numRef>
          </c:val>
          <c:extLst>
            <c:ext xmlns:c16="http://schemas.microsoft.com/office/drawing/2014/chart" uri="{C3380CC4-5D6E-409C-BE32-E72D297353CC}">
              <c16:uniqueId val="{00000000-0D7E-47E5-9EF4-DA76BF6AAD35}"/>
            </c:ext>
          </c:extLst>
        </c:ser>
        <c:ser>
          <c:idx val="1"/>
          <c:order val="1"/>
          <c:tx>
            <c:strRef>
              <c:f>Sheet1!$C$1</c:f>
              <c:strCache>
                <c:ptCount val="1"/>
                <c:pt idx="0">
                  <c:v>Sustantivo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Puerto Rico</c:v>
                </c:pt>
                <c:pt idx="1">
                  <c:v>Panamá</c:v>
                </c:pt>
              </c:strCache>
            </c:strRef>
          </c:cat>
          <c:val>
            <c:numRef>
              <c:f>Sheet1!$C$2:$C$3</c:f>
              <c:numCache>
                <c:formatCode>0.00%</c:formatCode>
                <c:ptCount val="2"/>
                <c:pt idx="0">
                  <c:v>0.377</c:v>
                </c:pt>
                <c:pt idx="1">
                  <c:v>0.434</c:v>
                </c:pt>
              </c:numCache>
            </c:numRef>
          </c:val>
          <c:extLst>
            <c:ext xmlns:c16="http://schemas.microsoft.com/office/drawing/2014/chart" uri="{C3380CC4-5D6E-409C-BE32-E72D297353CC}">
              <c16:uniqueId val="{00000001-0D7E-47E5-9EF4-DA76BF6AAD35}"/>
            </c:ext>
          </c:extLst>
        </c:ser>
        <c:ser>
          <c:idx val="2"/>
          <c:order val="2"/>
          <c:tx>
            <c:strRef>
              <c:f>Sheet1!$D$1</c:f>
              <c:strCache>
                <c:ptCount val="1"/>
                <c:pt idx="0">
                  <c:v>Cuantificador</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Puerto Rico</c:v>
                </c:pt>
                <c:pt idx="1">
                  <c:v>Panamá</c:v>
                </c:pt>
              </c:strCache>
            </c:strRef>
          </c:cat>
          <c:val>
            <c:numRef>
              <c:f>Sheet1!$D$2:$D$3</c:f>
              <c:numCache>
                <c:formatCode>0.00%</c:formatCode>
                <c:ptCount val="2"/>
                <c:pt idx="0" formatCode="0%">
                  <c:v>0</c:v>
                </c:pt>
                <c:pt idx="1">
                  <c:v>5.7000000000000002E-2</c:v>
                </c:pt>
              </c:numCache>
            </c:numRef>
          </c:val>
          <c:extLst>
            <c:ext xmlns:c16="http://schemas.microsoft.com/office/drawing/2014/chart" uri="{C3380CC4-5D6E-409C-BE32-E72D297353CC}">
              <c16:uniqueId val="{00000001-61F1-4778-A3DC-03014E276553}"/>
            </c:ext>
          </c:extLst>
        </c:ser>
        <c:dLbls>
          <c:dLblPos val="outEnd"/>
          <c:showLegendKey val="0"/>
          <c:showVal val="1"/>
          <c:showCatName val="0"/>
          <c:showSerName val="0"/>
          <c:showPercent val="0"/>
          <c:showBubbleSize val="0"/>
        </c:dLbls>
        <c:gapWidth val="219"/>
        <c:overlap val="-27"/>
        <c:axId val="962306976"/>
        <c:axId val="962307392"/>
      </c:barChart>
      <c:catAx>
        <c:axId val="962306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62307392"/>
        <c:crosses val="autoZero"/>
        <c:auto val="1"/>
        <c:lblAlgn val="ctr"/>
        <c:lblOffset val="100"/>
        <c:noMultiLvlLbl val="0"/>
      </c:catAx>
      <c:valAx>
        <c:axId val="962307392"/>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62306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Estándar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Puerto Rico</c:v>
                </c:pt>
                <c:pt idx="1">
                  <c:v>Panamá</c:v>
                </c:pt>
              </c:strCache>
            </c:strRef>
          </c:cat>
          <c:val>
            <c:numRef>
              <c:f>Sheet1!$B$2:$B$3</c:f>
              <c:numCache>
                <c:formatCode>0.00%</c:formatCode>
                <c:ptCount val="2"/>
                <c:pt idx="0">
                  <c:v>0.124</c:v>
                </c:pt>
                <c:pt idx="1">
                  <c:v>0.155</c:v>
                </c:pt>
              </c:numCache>
            </c:numRef>
          </c:val>
          <c:extLst>
            <c:ext xmlns:c16="http://schemas.microsoft.com/office/drawing/2014/chart" uri="{C3380CC4-5D6E-409C-BE32-E72D297353CC}">
              <c16:uniqueId val="{00000000-B854-430D-BFEC-0C39921ABD5B}"/>
            </c:ext>
          </c:extLst>
        </c:ser>
        <c:ser>
          <c:idx val="1"/>
          <c:order val="1"/>
          <c:tx>
            <c:strRef>
              <c:f>Sheet1!$C$1</c:f>
              <c:strCache>
                <c:ptCount val="1"/>
                <c:pt idx="0">
                  <c:v>No estándar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Puerto Rico</c:v>
                </c:pt>
                <c:pt idx="1">
                  <c:v>Panamá</c:v>
                </c:pt>
              </c:strCache>
            </c:strRef>
          </c:cat>
          <c:val>
            <c:numRef>
              <c:f>Sheet1!$C$2:$C$3</c:f>
              <c:numCache>
                <c:formatCode>0.00%</c:formatCode>
                <c:ptCount val="2"/>
                <c:pt idx="0">
                  <c:v>0.378</c:v>
                </c:pt>
                <c:pt idx="1">
                  <c:v>0.255</c:v>
                </c:pt>
              </c:numCache>
            </c:numRef>
          </c:val>
          <c:extLst>
            <c:ext xmlns:c16="http://schemas.microsoft.com/office/drawing/2014/chart" uri="{C3380CC4-5D6E-409C-BE32-E72D297353CC}">
              <c16:uniqueId val="{00000001-B854-430D-BFEC-0C39921ABD5B}"/>
            </c:ext>
          </c:extLst>
        </c:ser>
        <c:dLbls>
          <c:dLblPos val="outEnd"/>
          <c:showLegendKey val="0"/>
          <c:showVal val="1"/>
          <c:showCatName val="0"/>
          <c:showSerName val="0"/>
          <c:showPercent val="0"/>
          <c:showBubbleSize val="0"/>
        </c:dLbls>
        <c:gapWidth val="219"/>
        <c:overlap val="-27"/>
        <c:axId val="962296160"/>
        <c:axId val="962301152"/>
      </c:barChart>
      <c:catAx>
        <c:axId val="962296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62301152"/>
        <c:crosses val="autoZero"/>
        <c:auto val="1"/>
        <c:lblAlgn val="ctr"/>
        <c:lblOffset val="100"/>
        <c:noMultiLvlLbl val="0"/>
      </c:catAx>
      <c:valAx>
        <c:axId val="962301152"/>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62296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235973220738708E-2"/>
          <c:y val="3.4782189328807396E-2"/>
          <c:w val="0.90306354368747388"/>
          <c:h val="0.79740556282054853"/>
        </c:manualLayout>
      </c:layout>
      <c:barChart>
        <c:barDir val="col"/>
        <c:grouping val="clustered"/>
        <c:varyColors val="0"/>
        <c:ser>
          <c:idx val="0"/>
          <c:order val="0"/>
          <c:tx>
            <c:strRef>
              <c:f>Sheet1!$B$1</c:f>
              <c:strCache>
                <c:ptCount val="1"/>
                <c:pt idx="0">
                  <c:v>Cláusulas afirmativas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Puerto Rico</c:v>
                </c:pt>
                <c:pt idx="1">
                  <c:v>Panamá</c:v>
                </c:pt>
              </c:strCache>
            </c:strRef>
          </c:cat>
          <c:val>
            <c:numRef>
              <c:f>Sheet1!$B$2:$B$3</c:f>
              <c:numCache>
                <c:formatCode>0.0%</c:formatCode>
                <c:ptCount val="2"/>
                <c:pt idx="0">
                  <c:v>9.9000000000000005E-2</c:v>
                </c:pt>
                <c:pt idx="1">
                  <c:v>8.1000000000000003E-2</c:v>
                </c:pt>
              </c:numCache>
            </c:numRef>
          </c:val>
          <c:extLst>
            <c:ext xmlns:c16="http://schemas.microsoft.com/office/drawing/2014/chart" uri="{C3380CC4-5D6E-409C-BE32-E72D297353CC}">
              <c16:uniqueId val="{00000000-0D7E-47E5-9EF4-DA76BF6AAD35}"/>
            </c:ext>
          </c:extLst>
        </c:ser>
        <c:ser>
          <c:idx val="1"/>
          <c:order val="1"/>
          <c:tx>
            <c:strRef>
              <c:f>Sheet1!$C$1</c:f>
              <c:strCache>
                <c:ptCount val="1"/>
                <c:pt idx="0">
                  <c:v>Cláusulas negativas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Puerto Rico</c:v>
                </c:pt>
                <c:pt idx="1">
                  <c:v>Panamá</c:v>
                </c:pt>
              </c:strCache>
            </c:strRef>
          </c:cat>
          <c:val>
            <c:numRef>
              <c:f>Sheet1!$C$2:$C$3</c:f>
              <c:numCache>
                <c:formatCode>0.0%</c:formatCode>
                <c:ptCount val="2"/>
                <c:pt idx="0">
                  <c:v>0.32800000000000001</c:v>
                </c:pt>
                <c:pt idx="1">
                  <c:v>0.32800000000000001</c:v>
                </c:pt>
              </c:numCache>
            </c:numRef>
          </c:val>
          <c:extLst>
            <c:ext xmlns:c16="http://schemas.microsoft.com/office/drawing/2014/chart" uri="{C3380CC4-5D6E-409C-BE32-E72D297353CC}">
              <c16:uniqueId val="{00000001-0D7E-47E5-9EF4-DA76BF6AAD35}"/>
            </c:ext>
          </c:extLst>
        </c:ser>
        <c:dLbls>
          <c:showLegendKey val="0"/>
          <c:showVal val="0"/>
          <c:showCatName val="0"/>
          <c:showSerName val="0"/>
          <c:showPercent val="0"/>
          <c:showBubbleSize val="0"/>
        </c:dLbls>
        <c:gapWidth val="219"/>
        <c:overlap val="-27"/>
        <c:axId val="962306976"/>
        <c:axId val="962307392"/>
      </c:barChart>
      <c:catAx>
        <c:axId val="962306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62307392"/>
        <c:crosses val="autoZero"/>
        <c:auto val="1"/>
        <c:lblAlgn val="ctr"/>
        <c:lblOffset val="100"/>
        <c:noMultiLvlLbl val="0"/>
      </c:catAx>
      <c:valAx>
        <c:axId val="962307392"/>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62306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Preverbal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Puerto Rico</c:v>
                </c:pt>
                <c:pt idx="1">
                  <c:v>Panamá</c:v>
                </c:pt>
              </c:strCache>
            </c:strRef>
          </c:cat>
          <c:val>
            <c:numRef>
              <c:f>Sheet1!$B$2:$C$2</c:f>
              <c:numCache>
                <c:formatCode>0.00%</c:formatCode>
                <c:ptCount val="2"/>
                <c:pt idx="0">
                  <c:v>0.111</c:v>
                </c:pt>
                <c:pt idx="1">
                  <c:v>6.4000000000000001E-2</c:v>
                </c:pt>
              </c:numCache>
            </c:numRef>
          </c:val>
          <c:extLst>
            <c:ext xmlns:c16="http://schemas.microsoft.com/office/drawing/2014/chart" uri="{C3380CC4-5D6E-409C-BE32-E72D297353CC}">
              <c16:uniqueId val="{00000000-3550-409C-9598-59BD970E7818}"/>
            </c:ext>
          </c:extLst>
        </c:ser>
        <c:ser>
          <c:idx val="1"/>
          <c:order val="1"/>
          <c:tx>
            <c:strRef>
              <c:f>Sheet1!$A$3</c:f>
              <c:strCache>
                <c:ptCount val="1"/>
                <c:pt idx="0">
                  <c:v>Posverbal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Puerto Rico</c:v>
                </c:pt>
                <c:pt idx="1">
                  <c:v>Panamá</c:v>
                </c:pt>
              </c:strCache>
            </c:strRef>
          </c:cat>
          <c:val>
            <c:numRef>
              <c:f>Sheet1!$B$3:$C$3</c:f>
              <c:numCache>
                <c:formatCode>0.00%</c:formatCode>
                <c:ptCount val="2"/>
                <c:pt idx="0">
                  <c:v>0.22900000000000001</c:v>
                </c:pt>
                <c:pt idx="1">
                  <c:v>0.222</c:v>
                </c:pt>
              </c:numCache>
            </c:numRef>
          </c:val>
          <c:extLst>
            <c:ext xmlns:c16="http://schemas.microsoft.com/office/drawing/2014/chart" uri="{C3380CC4-5D6E-409C-BE32-E72D297353CC}">
              <c16:uniqueId val="{00000001-3550-409C-9598-59BD970E7818}"/>
            </c:ext>
          </c:extLst>
        </c:ser>
        <c:dLbls>
          <c:dLblPos val="outEnd"/>
          <c:showLegendKey val="0"/>
          <c:showVal val="1"/>
          <c:showCatName val="0"/>
          <c:showSerName val="0"/>
          <c:showPercent val="0"/>
          <c:showBubbleSize val="0"/>
        </c:dLbls>
        <c:gapWidth val="219"/>
        <c:overlap val="-27"/>
        <c:axId val="962306144"/>
        <c:axId val="962293248"/>
      </c:barChart>
      <c:catAx>
        <c:axId val="962306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62293248"/>
        <c:crosses val="autoZero"/>
        <c:auto val="1"/>
        <c:lblAlgn val="ctr"/>
        <c:lblOffset val="100"/>
        <c:noMultiLvlLbl val="0"/>
      </c:catAx>
      <c:valAx>
        <c:axId val="962293248"/>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623061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Estándar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Puerto Rico</c:v>
                </c:pt>
                <c:pt idx="1">
                  <c:v>Panamá</c:v>
                </c:pt>
              </c:strCache>
            </c:strRef>
          </c:cat>
          <c:val>
            <c:numRef>
              <c:f>Sheet1!$B$2:$B$3</c:f>
              <c:numCache>
                <c:formatCode>0.00%</c:formatCode>
                <c:ptCount val="2"/>
                <c:pt idx="0">
                  <c:v>0.16600000000000001</c:v>
                </c:pt>
                <c:pt idx="1">
                  <c:v>0.28599999999999998</c:v>
                </c:pt>
              </c:numCache>
            </c:numRef>
          </c:val>
          <c:extLst>
            <c:ext xmlns:c16="http://schemas.microsoft.com/office/drawing/2014/chart" uri="{C3380CC4-5D6E-409C-BE32-E72D297353CC}">
              <c16:uniqueId val="{00000000-B854-430D-BFEC-0C39921ABD5B}"/>
            </c:ext>
          </c:extLst>
        </c:ser>
        <c:ser>
          <c:idx val="1"/>
          <c:order val="1"/>
          <c:tx>
            <c:strRef>
              <c:f>Sheet1!$C$1</c:f>
              <c:strCache>
                <c:ptCount val="1"/>
                <c:pt idx="0">
                  <c:v>No estándar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Puerto Rico</c:v>
                </c:pt>
                <c:pt idx="1">
                  <c:v>Panamá</c:v>
                </c:pt>
              </c:strCache>
            </c:strRef>
          </c:cat>
          <c:val>
            <c:numRef>
              <c:f>Sheet1!$C$2:$C$3</c:f>
              <c:numCache>
                <c:formatCode>0.00%</c:formatCode>
                <c:ptCount val="2"/>
                <c:pt idx="0">
                  <c:v>0.435</c:v>
                </c:pt>
                <c:pt idx="1">
                  <c:v>0.625</c:v>
                </c:pt>
              </c:numCache>
            </c:numRef>
          </c:val>
          <c:extLst>
            <c:ext xmlns:c16="http://schemas.microsoft.com/office/drawing/2014/chart" uri="{C3380CC4-5D6E-409C-BE32-E72D297353CC}">
              <c16:uniqueId val="{00000001-B854-430D-BFEC-0C39921ABD5B}"/>
            </c:ext>
          </c:extLst>
        </c:ser>
        <c:dLbls>
          <c:dLblPos val="outEnd"/>
          <c:showLegendKey val="0"/>
          <c:showVal val="1"/>
          <c:showCatName val="0"/>
          <c:showSerName val="0"/>
          <c:showPercent val="0"/>
          <c:showBubbleSize val="0"/>
        </c:dLbls>
        <c:gapWidth val="219"/>
        <c:overlap val="-27"/>
        <c:axId val="962296160"/>
        <c:axId val="962301152"/>
      </c:barChart>
      <c:catAx>
        <c:axId val="962296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62301152"/>
        <c:crosses val="autoZero"/>
        <c:auto val="1"/>
        <c:lblAlgn val="ctr"/>
        <c:lblOffset val="100"/>
        <c:noMultiLvlLbl val="0"/>
      </c:catAx>
      <c:valAx>
        <c:axId val="962301152"/>
        <c:scaling>
          <c:orientation val="minMax"/>
          <c:max val="0.70000000000000007"/>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62296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235973220738708E-2"/>
          <c:y val="3.4782189328807396E-2"/>
          <c:w val="0.90306354368747388"/>
          <c:h val="0.79740556282054853"/>
        </c:manualLayout>
      </c:layout>
      <c:barChart>
        <c:barDir val="col"/>
        <c:grouping val="clustered"/>
        <c:varyColors val="0"/>
        <c:ser>
          <c:idx val="0"/>
          <c:order val="0"/>
          <c:tx>
            <c:strRef>
              <c:f>Sheet1!$B$1</c:f>
              <c:strCache>
                <c:ptCount val="1"/>
                <c:pt idx="0">
                  <c:v>Nunca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Puerto Rico</c:v>
                </c:pt>
                <c:pt idx="1">
                  <c:v>Panamá</c:v>
                </c:pt>
              </c:strCache>
            </c:strRef>
          </c:cat>
          <c:val>
            <c:numRef>
              <c:f>Sheet1!$B$2:$B$3</c:f>
              <c:numCache>
                <c:formatCode>0.0%</c:formatCode>
                <c:ptCount val="2"/>
                <c:pt idx="0">
                  <c:v>0.114</c:v>
                </c:pt>
                <c:pt idx="1">
                  <c:v>0.312</c:v>
                </c:pt>
              </c:numCache>
            </c:numRef>
          </c:val>
          <c:extLst>
            <c:ext xmlns:c16="http://schemas.microsoft.com/office/drawing/2014/chart" uri="{C3380CC4-5D6E-409C-BE32-E72D297353CC}">
              <c16:uniqueId val="{00000000-0D7E-47E5-9EF4-DA76BF6AAD35}"/>
            </c:ext>
          </c:extLst>
        </c:ser>
        <c:ser>
          <c:idx val="1"/>
          <c:order val="1"/>
          <c:tx>
            <c:strRef>
              <c:f>Sheet1!$C$1</c:f>
              <c:strCache>
                <c:ptCount val="1"/>
                <c:pt idx="0">
                  <c:v>Nadie o ninguno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Puerto Rico</c:v>
                </c:pt>
                <c:pt idx="1">
                  <c:v>Panamá</c:v>
                </c:pt>
              </c:strCache>
            </c:strRef>
          </c:cat>
          <c:val>
            <c:numRef>
              <c:f>Sheet1!$C$2:$C$3</c:f>
              <c:numCache>
                <c:formatCode>0.0%</c:formatCode>
                <c:ptCount val="2"/>
                <c:pt idx="0">
                  <c:v>0.29499999999999998</c:v>
                </c:pt>
                <c:pt idx="1">
                  <c:v>0.46100000000000002</c:v>
                </c:pt>
              </c:numCache>
            </c:numRef>
          </c:val>
          <c:extLst>
            <c:ext xmlns:c16="http://schemas.microsoft.com/office/drawing/2014/chart" uri="{C3380CC4-5D6E-409C-BE32-E72D297353CC}">
              <c16:uniqueId val="{00000001-0D7E-47E5-9EF4-DA76BF6AAD35}"/>
            </c:ext>
          </c:extLst>
        </c:ser>
        <c:dLbls>
          <c:showLegendKey val="0"/>
          <c:showVal val="0"/>
          <c:showCatName val="0"/>
          <c:showSerName val="0"/>
          <c:showPercent val="0"/>
          <c:showBubbleSize val="0"/>
        </c:dLbls>
        <c:gapWidth val="219"/>
        <c:overlap val="-27"/>
        <c:axId val="962306976"/>
        <c:axId val="962307392"/>
      </c:barChart>
      <c:catAx>
        <c:axId val="962306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62307392"/>
        <c:crosses val="autoZero"/>
        <c:auto val="1"/>
        <c:lblAlgn val="ctr"/>
        <c:lblOffset val="100"/>
        <c:noMultiLvlLbl val="0"/>
      </c:catAx>
      <c:valAx>
        <c:axId val="962307392"/>
        <c:scaling>
          <c:orientation val="minMax"/>
          <c:max val="0.70000000000000007"/>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62306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Preverbal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Puerto Rico</c:v>
                </c:pt>
                <c:pt idx="1">
                  <c:v>Panamá</c:v>
                </c:pt>
              </c:strCache>
            </c:strRef>
          </c:cat>
          <c:val>
            <c:numRef>
              <c:f>Sheet1!$B$2:$C$2</c:f>
              <c:numCache>
                <c:formatCode>0.00%</c:formatCode>
                <c:ptCount val="2"/>
                <c:pt idx="0">
                  <c:v>0.35299999999999998</c:v>
                </c:pt>
                <c:pt idx="1">
                  <c:v>0.47199999999999998</c:v>
                </c:pt>
              </c:numCache>
            </c:numRef>
          </c:val>
          <c:extLst>
            <c:ext xmlns:c16="http://schemas.microsoft.com/office/drawing/2014/chart" uri="{C3380CC4-5D6E-409C-BE32-E72D297353CC}">
              <c16:uniqueId val="{00000000-3550-409C-9598-59BD970E7818}"/>
            </c:ext>
          </c:extLst>
        </c:ser>
        <c:ser>
          <c:idx val="1"/>
          <c:order val="1"/>
          <c:tx>
            <c:strRef>
              <c:f>Sheet1!$A$3</c:f>
              <c:strCache>
                <c:ptCount val="1"/>
                <c:pt idx="0">
                  <c:v>Posverbal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Puerto Rico</c:v>
                </c:pt>
                <c:pt idx="1">
                  <c:v>Panamá</c:v>
                </c:pt>
              </c:strCache>
            </c:strRef>
          </c:cat>
          <c:val>
            <c:numRef>
              <c:f>Sheet1!$B$3:$C$3</c:f>
              <c:numCache>
                <c:formatCode>0.00%</c:formatCode>
                <c:ptCount val="2"/>
                <c:pt idx="0">
                  <c:v>0.64700000000000002</c:v>
                </c:pt>
                <c:pt idx="1">
                  <c:v>0.52800000000000002</c:v>
                </c:pt>
              </c:numCache>
            </c:numRef>
          </c:val>
          <c:extLst>
            <c:ext xmlns:c16="http://schemas.microsoft.com/office/drawing/2014/chart" uri="{C3380CC4-5D6E-409C-BE32-E72D297353CC}">
              <c16:uniqueId val="{00000001-3550-409C-9598-59BD970E7818}"/>
            </c:ext>
          </c:extLst>
        </c:ser>
        <c:dLbls>
          <c:dLblPos val="outEnd"/>
          <c:showLegendKey val="0"/>
          <c:showVal val="1"/>
          <c:showCatName val="0"/>
          <c:showSerName val="0"/>
          <c:showPercent val="0"/>
          <c:showBubbleSize val="0"/>
        </c:dLbls>
        <c:gapWidth val="219"/>
        <c:overlap val="-27"/>
        <c:axId val="962306144"/>
        <c:axId val="962293248"/>
      </c:barChart>
      <c:catAx>
        <c:axId val="962306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62293248"/>
        <c:crosses val="autoZero"/>
        <c:auto val="1"/>
        <c:lblAlgn val="ctr"/>
        <c:lblOffset val="100"/>
        <c:noMultiLvlLbl val="0"/>
      </c:catAx>
      <c:valAx>
        <c:axId val="962293248"/>
        <c:scaling>
          <c:orientation val="minMax"/>
          <c:max val="0.70000000000000007"/>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623061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235973220738708E-2"/>
          <c:y val="3.048812135198076E-2"/>
          <c:w val="0.90306354368747388"/>
          <c:h val="0.73299335167645108"/>
        </c:manualLayout>
      </c:layout>
      <c:barChart>
        <c:barDir val="col"/>
        <c:grouping val="clustered"/>
        <c:varyColors val="0"/>
        <c:ser>
          <c:idx val="0"/>
          <c:order val="0"/>
          <c:tx>
            <c:strRef>
              <c:f>Sheet1!$B$1</c:f>
              <c:strCache>
                <c:ptCount val="1"/>
                <c:pt idx="0">
                  <c:v>Y nada (más)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Puerto Rico</c:v>
                </c:pt>
                <c:pt idx="1">
                  <c:v>Panamá</c:v>
                </c:pt>
              </c:strCache>
            </c:strRef>
          </c:cat>
          <c:val>
            <c:numRef>
              <c:f>Sheet1!$B$2:$B$3</c:f>
              <c:numCache>
                <c:formatCode>0.0%</c:formatCode>
                <c:ptCount val="2"/>
                <c:pt idx="0">
                  <c:v>0.26600000000000001</c:v>
                </c:pt>
                <c:pt idx="1">
                  <c:v>0.17100000000000001</c:v>
                </c:pt>
              </c:numCache>
            </c:numRef>
          </c:val>
          <c:extLst>
            <c:ext xmlns:c16="http://schemas.microsoft.com/office/drawing/2014/chart" uri="{C3380CC4-5D6E-409C-BE32-E72D297353CC}">
              <c16:uniqueId val="{00000000-0D7E-47E5-9EF4-DA76BF6AAD35}"/>
            </c:ext>
          </c:extLst>
        </c:ser>
        <c:ser>
          <c:idx val="1"/>
          <c:order val="1"/>
          <c:tx>
            <c:strRef>
              <c:f>Sheet1!$C$1</c:f>
              <c:strCache>
                <c:ptCount val="1"/>
                <c:pt idx="0">
                  <c:v>Tener/haber/quedar/encontrar + nada (más)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Puerto Rico</c:v>
                </c:pt>
                <c:pt idx="1">
                  <c:v>Panamá</c:v>
                </c:pt>
              </c:strCache>
            </c:strRef>
          </c:cat>
          <c:val>
            <c:numRef>
              <c:f>Sheet1!$C$2:$C$3</c:f>
              <c:numCache>
                <c:formatCode>0.0%</c:formatCode>
                <c:ptCount val="2"/>
                <c:pt idx="0">
                  <c:v>0.378</c:v>
                </c:pt>
                <c:pt idx="1">
                  <c:v>0.48699999999999999</c:v>
                </c:pt>
              </c:numCache>
            </c:numRef>
          </c:val>
          <c:extLst>
            <c:ext xmlns:c16="http://schemas.microsoft.com/office/drawing/2014/chart" uri="{C3380CC4-5D6E-409C-BE32-E72D297353CC}">
              <c16:uniqueId val="{00000001-0D7E-47E5-9EF4-DA76BF6AAD35}"/>
            </c:ext>
          </c:extLst>
        </c:ser>
        <c:ser>
          <c:idx val="2"/>
          <c:order val="2"/>
          <c:tx>
            <c:strRef>
              <c:f>Sheet1!$D$1</c:f>
              <c:strCache>
                <c:ptCount val="1"/>
                <c:pt idx="0">
                  <c:v>Nada (más) + infinitivo, significado de ¨al¨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Puerto Rico</c:v>
                </c:pt>
                <c:pt idx="1">
                  <c:v>Panamá</c:v>
                </c:pt>
              </c:strCache>
            </c:strRef>
          </c:cat>
          <c:val>
            <c:numRef>
              <c:f>Sheet1!$D$2:$D$3</c:f>
              <c:numCache>
                <c:formatCode>0.0%</c:formatCode>
                <c:ptCount val="2"/>
                <c:pt idx="0">
                  <c:v>0</c:v>
                </c:pt>
                <c:pt idx="1">
                  <c:v>0</c:v>
                </c:pt>
              </c:numCache>
            </c:numRef>
          </c:val>
          <c:extLst>
            <c:ext xmlns:c16="http://schemas.microsoft.com/office/drawing/2014/chart" uri="{C3380CC4-5D6E-409C-BE32-E72D297353CC}">
              <c16:uniqueId val="{00000001-C4B1-494B-B476-435A2B915D00}"/>
            </c:ext>
          </c:extLst>
        </c:ser>
        <c:ser>
          <c:idx val="3"/>
          <c:order val="3"/>
          <c:tx>
            <c:strRef>
              <c:f>Sheet1!$E$1</c:f>
              <c:strCache>
                <c:ptCount val="1"/>
                <c:pt idx="0">
                  <c:v>Nada/nadie/ninguno (más) + que + sustantivo</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Puerto Rico</c:v>
                </c:pt>
                <c:pt idx="1">
                  <c:v>Panamá</c:v>
                </c:pt>
              </c:strCache>
            </c:strRef>
          </c:cat>
          <c:val>
            <c:numRef>
              <c:f>Sheet1!$E$2:$E$3</c:f>
              <c:numCache>
                <c:formatCode>0.0%</c:formatCode>
                <c:ptCount val="2"/>
                <c:pt idx="0">
                  <c:v>1.4999999999999999E-2</c:v>
                </c:pt>
                <c:pt idx="1">
                  <c:v>4.5999999999999999E-2</c:v>
                </c:pt>
              </c:numCache>
            </c:numRef>
          </c:val>
          <c:extLst>
            <c:ext xmlns:c16="http://schemas.microsoft.com/office/drawing/2014/chart" uri="{C3380CC4-5D6E-409C-BE32-E72D297353CC}">
              <c16:uniqueId val="{00000002-C4B1-494B-B476-435A2B915D00}"/>
            </c:ext>
          </c:extLst>
        </c:ser>
        <c:ser>
          <c:idx val="4"/>
          <c:order val="4"/>
          <c:tx>
            <c:strRef>
              <c:f>Sheet1!$F$1</c:f>
              <c:strCache>
                <c:ptCount val="1"/>
                <c:pt idx="0">
                  <c:v>Ninguna construcción específica</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Puerto Rico</c:v>
                </c:pt>
                <c:pt idx="1">
                  <c:v>Panamá</c:v>
                </c:pt>
              </c:strCache>
            </c:strRef>
          </c:cat>
          <c:val>
            <c:numRef>
              <c:f>Sheet1!$F$2:$F$3</c:f>
              <c:numCache>
                <c:formatCode>0.0%</c:formatCode>
                <c:ptCount val="2"/>
                <c:pt idx="0">
                  <c:v>0.187</c:v>
                </c:pt>
                <c:pt idx="1">
                  <c:v>0.25900000000000001</c:v>
                </c:pt>
              </c:numCache>
            </c:numRef>
          </c:val>
          <c:extLst>
            <c:ext xmlns:c16="http://schemas.microsoft.com/office/drawing/2014/chart" uri="{C3380CC4-5D6E-409C-BE32-E72D297353CC}">
              <c16:uniqueId val="{00000003-C4B1-494B-B476-435A2B915D00}"/>
            </c:ext>
          </c:extLst>
        </c:ser>
        <c:dLbls>
          <c:dLblPos val="outEnd"/>
          <c:showLegendKey val="0"/>
          <c:showVal val="1"/>
          <c:showCatName val="0"/>
          <c:showSerName val="0"/>
          <c:showPercent val="0"/>
          <c:showBubbleSize val="0"/>
        </c:dLbls>
        <c:gapWidth val="219"/>
        <c:overlap val="-27"/>
        <c:axId val="962306976"/>
        <c:axId val="962307392"/>
      </c:barChart>
      <c:catAx>
        <c:axId val="962306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62307392"/>
        <c:crosses val="autoZero"/>
        <c:auto val="1"/>
        <c:lblAlgn val="ctr"/>
        <c:lblOffset val="100"/>
        <c:noMultiLvlLbl val="0"/>
      </c:catAx>
      <c:valAx>
        <c:axId val="962307392"/>
        <c:scaling>
          <c:orientation val="minMax"/>
          <c:max val="0.70000000000000007"/>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62306976"/>
        <c:crosses val="autoZero"/>
        <c:crossBetween val="between"/>
      </c:valAx>
      <c:spPr>
        <a:noFill/>
        <a:ln>
          <a:noFill/>
        </a:ln>
        <a:effectLst/>
      </c:spPr>
    </c:plotArea>
    <c:legend>
      <c:legendPos val="b"/>
      <c:layout>
        <c:manualLayout>
          <c:xMode val="edge"/>
          <c:yMode val="edge"/>
          <c:x val="3.6705466164555514E-2"/>
          <c:y val="0.8382637436020981"/>
          <c:w val="0.96282095172885995"/>
          <c:h val="0.1399148777900347"/>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0.25686</cdr:x>
      <cdr:y>0</cdr:y>
    </cdr:from>
    <cdr:to>
      <cdr:x>0.33958</cdr:x>
      <cdr:y>0.08067</cdr:y>
    </cdr:to>
    <cdr:sp macro="" textlink="">
      <cdr:nvSpPr>
        <cdr:cNvPr id="2" name="TextBox 1"/>
        <cdr:cNvSpPr txBox="1"/>
      </cdr:nvSpPr>
      <cdr:spPr>
        <a:xfrm xmlns:a="http://schemas.openxmlformats.org/drawingml/2006/main">
          <a:off x="2701073" y="-876300"/>
          <a:ext cx="869795" cy="434897"/>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s-ES" sz="1600" b="1" dirty="0"/>
            <a:t>p </a:t>
          </a:r>
          <a:r>
            <a:rPr lang="en-US" sz="1600" b="1" dirty="0"/>
            <a:t>&lt; .001</a:t>
          </a:r>
        </a:p>
      </cdr:txBody>
    </cdr:sp>
  </cdr:relSizeAnchor>
</c:userShapes>
</file>

<file path=ppt/drawings/drawing2.xml><?xml version="1.0" encoding="utf-8"?>
<c:userShapes xmlns:c="http://schemas.openxmlformats.org/drawingml/2006/chart">
  <cdr:relSizeAnchor xmlns:cdr="http://schemas.openxmlformats.org/drawingml/2006/chartDrawing">
    <cdr:from>
      <cdr:x>0.71138</cdr:x>
      <cdr:y>0</cdr:y>
    </cdr:from>
    <cdr:to>
      <cdr:x>0.7941</cdr:x>
      <cdr:y>0.08067</cdr:y>
    </cdr:to>
    <cdr:sp macro="" textlink="">
      <cdr:nvSpPr>
        <cdr:cNvPr id="2" name="TextBox 1"/>
        <cdr:cNvSpPr txBox="1"/>
      </cdr:nvSpPr>
      <cdr:spPr>
        <a:xfrm xmlns:a="http://schemas.openxmlformats.org/drawingml/2006/main">
          <a:off x="7480611" y="-876300"/>
          <a:ext cx="869795" cy="43489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S" sz="1600" b="1" dirty="0"/>
            <a:t>p </a:t>
          </a:r>
          <a:r>
            <a:rPr lang="es-ES" sz="1600" dirty="0">
              <a:cs typeface="Times New Roman" panose="02020603050405020304" pitchFamily="18" charset="0"/>
            </a:rPr>
            <a:t>= </a:t>
          </a:r>
          <a:r>
            <a:rPr lang="en-US" sz="1600" b="1" dirty="0"/>
            <a:t>.057</a:t>
          </a:r>
        </a:p>
      </cdr:txBody>
    </cdr:sp>
  </cdr:relSizeAnchor>
</c:userShapes>
</file>

<file path=ppt/drawings/drawing3.xml><?xml version="1.0" encoding="utf-8"?>
<c:userShapes xmlns:c="http://schemas.openxmlformats.org/drawingml/2006/chart">
  <cdr:relSizeAnchor xmlns:cdr="http://schemas.openxmlformats.org/drawingml/2006/chartDrawing">
    <cdr:from>
      <cdr:x>0.71645</cdr:x>
      <cdr:y>0.03416</cdr:y>
    </cdr:from>
    <cdr:to>
      <cdr:x>0.82106</cdr:x>
      <cdr:y>0.11483</cdr:y>
    </cdr:to>
    <cdr:sp macro="" textlink="">
      <cdr:nvSpPr>
        <cdr:cNvPr id="2" name="TextBox 1"/>
        <cdr:cNvSpPr txBox="1"/>
      </cdr:nvSpPr>
      <cdr:spPr>
        <a:xfrm xmlns:a="http://schemas.openxmlformats.org/drawingml/2006/main">
          <a:off x="7533904" y="184162"/>
          <a:ext cx="1100035" cy="434904"/>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s-ES" sz="1600" b="1" dirty="0"/>
            <a:t>P </a:t>
          </a:r>
          <a:r>
            <a:rPr lang="es-ES" sz="1600" b="1" dirty="0">
              <a:latin typeface="Times New Roman" panose="02020603050405020304" pitchFamily="18" charset="0"/>
              <a:cs typeface="Times New Roman" panose="02020603050405020304" pitchFamily="18" charset="0"/>
            </a:rPr>
            <a:t>= </a:t>
          </a:r>
          <a:r>
            <a:rPr lang="en-US" sz="1600" b="1" dirty="0"/>
            <a:t>.0257</a:t>
          </a:r>
        </a:p>
      </cdr:txBody>
    </cdr:sp>
  </cdr:relSizeAnchor>
  <cdr:relSizeAnchor xmlns:cdr="http://schemas.openxmlformats.org/drawingml/2006/chartDrawing">
    <cdr:from>
      <cdr:x>0.22909</cdr:x>
      <cdr:y>0.03062</cdr:y>
    </cdr:from>
    <cdr:to>
      <cdr:x>0.3118</cdr:x>
      <cdr:y>0.11129</cdr:y>
    </cdr:to>
    <cdr:sp macro="" textlink="">
      <cdr:nvSpPr>
        <cdr:cNvPr id="3" name="TextBox 1"/>
        <cdr:cNvSpPr txBox="1"/>
      </cdr:nvSpPr>
      <cdr:spPr>
        <a:xfrm xmlns:a="http://schemas.openxmlformats.org/drawingml/2006/main">
          <a:off x="2408973" y="165100"/>
          <a:ext cx="869795" cy="4348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US" sz="1600" b="1" dirty="0"/>
            <a:t>N.S.</a:t>
          </a:r>
          <a:endParaRPr lang="en-US" sz="1600" b="1" dirty="0"/>
        </a:p>
      </cdr:txBody>
    </cdr:sp>
  </cdr:relSizeAnchor>
</c:userShapes>
</file>

<file path=ppt/drawings/drawing4.xml><?xml version="1.0" encoding="utf-8"?>
<c:userShapes xmlns:c="http://schemas.openxmlformats.org/drawingml/2006/chart">
  <cdr:relSizeAnchor xmlns:cdr="http://schemas.openxmlformats.org/drawingml/2006/chartDrawing">
    <cdr:from>
      <cdr:x>0.25686</cdr:x>
      <cdr:y>0</cdr:y>
    </cdr:from>
    <cdr:to>
      <cdr:x>0.33958</cdr:x>
      <cdr:y>0.08067</cdr:y>
    </cdr:to>
    <cdr:sp macro="" textlink="">
      <cdr:nvSpPr>
        <cdr:cNvPr id="2" name="TextBox 1"/>
        <cdr:cNvSpPr txBox="1"/>
      </cdr:nvSpPr>
      <cdr:spPr>
        <a:xfrm xmlns:a="http://schemas.openxmlformats.org/drawingml/2006/main">
          <a:off x="2701073" y="-876300"/>
          <a:ext cx="869795" cy="434897"/>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s-ES" sz="1600" b="1" dirty="0"/>
            <a:t>p </a:t>
          </a:r>
          <a:r>
            <a:rPr lang="en-US" sz="1600" b="1" dirty="0"/>
            <a:t>&lt; .001</a:t>
          </a:r>
        </a:p>
      </cdr:txBody>
    </cdr:sp>
  </cdr:relSizeAnchor>
</c:userShapes>
</file>

<file path=ppt/drawings/drawing5.xml><?xml version="1.0" encoding="utf-8"?>
<c:userShapes xmlns:c="http://schemas.openxmlformats.org/drawingml/2006/chart">
  <cdr:relSizeAnchor xmlns:cdr="http://schemas.openxmlformats.org/drawingml/2006/chartDrawing">
    <cdr:from>
      <cdr:x>0.71138</cdr:x>
      <cdr:y>0</cdr:y>
    </cdr:from>
    <cdr:to>
      <cdr:x>0.7941</cdr:x>
      <cdr:y>0.08067</cdr:y>
    </cdr:to>
    <cdr:sp macro="" textlink="">
      <cdr:nvSpPr>
        <cdr:cNvPr id="2" name="TextBox 1"/>
        <cdr:cNvSpPr txBox="1"/>
      </cdr:nvSpPr>
      <cdr:spPr>
        <a:xfrm xmlns:a="http://schemas.openxmlformats.org/drawingml/2006/main">
          <a:off x="7480611" y="-876300"/>
          <a:ext cx="869795" cy="43489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S" sz="1600" b="1" dirty="0"/>
            <a:t>p </a:t>
          </a:r>
          <a:r>
            <a:rPr lang="es-ES" sz="1600" dirty="0">
              <a:cs typeface="Times New Roman" panose="02020603050405020304" pitchFamily="18" charset="0"/>
            </a:rPr>
            <a:t>= </a:t>
          </a:r>
          <a:r>
            <a:rPr lang="en-US" sz="1600" b="1" dirty="0"/>
            <a:t>.099</a:t>
          </a:r>
        </a:p>
      </cdr:txBody>
    </cdr:sp>
  </cdr:relSizeAnchor>
</c:userShapes>
</file>

<file path=ppt/drawings/drawing6.xml><?xml version="1.0" encoding="utf-8"?>
<c:userShapes xmlns:c="http://schemas.openxmlformats.org/drawingml/2006/chart">
  <cdr:relSizeAnchor xmlns:cdr="http://schemas.openxmlformats.org/drawingml/2006/chartDrawing">
    <cdr:from>
      <cdr:x>0.71645</cdr:x>
      <cdr:y>0.03416</cdr:y>
    </cdr:from>
    <cdr:to>
      <cdr:x>0.82106</cdr:x>
      <cdr:y>0.11483</cdr:y>
    </cdr:to>
    <cdr:sp macro="" textlink="">
      <cdr:nvSpPr>
        <cdr:cNvPr id="2" name="TextBox 1"/>
        <cdr:cNvSpPr txBox="1"/>
      </cdr:nvSpPr>
      <cdr:spPr>
        <a:xfrm xmlns:a="http://schemas.openxmlformats.org/drawingml/2006/main">
          <a:off x="7533904" y="184162"/>
          <a:ext cx="1100035" cy="434904"/>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s-US" sz="1600" b="1" dirty="0"/>
            <a:t>N.S</a:t>
          </a:r>
          <a:endParaRPr lang="en-US" sz="1600" b="1" dirty="0"/>
        </a:p>
      </cdr:txBody>
    </cdr:sp>
  </cdr:relSizeAnchor>
  <cdr:relSizeAnchor xmlns:cdr="http://schemas.openxmlformats.org/drawingml/2006/chartDrawing">
    <cdr:from>
      <cdr:x>0.22909</cdr:x>
      <cdr:y>0.03062</cdr:y>
    </cdr:from>
    <cdr:to>
      <cdr:x>0.3118</cdr:x>
      <cdr:y>0.11129</cdr:y>
    </cdr:to>
    <cdr:sp macro="" textlink="">
      <cdr:nvSpPr>
        <cdr:cNvPr id="3" name="TextBox 1"/>
        <cdr:cNvSpPr txBox="1"/>
      </cdr:nvSpPr>
      <cdr:spPr>
        <a:xfrm xmlns:a="http://schemas.openxmlformats.org/drawingml/2006/main">
          <a:off x="2408973" y="165100"/>
          <a:ext cx="869795" cy="4348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ES" sz="1600" b="1" dirty="0"/>
            <a:t>p </a:t>
          </a:r>
          <a:r>
            <a:rPr lang="en-US" sz="1600" b="1" dirty="0"/>
            <a:t>&lt; .001</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84F207-D4FD-4618-BEEC-8BD682CDDE5E}" type="datetimeFigureOut">
              <a:rPr lang="en-US" smtClean="0"/>
              <a:t>6/2/2022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23D9E5-02C6-445D-87A3-0C8BFC74D131}" type="slidenum">
              <a:rPr lang="en-US" smtClean="0"/>
              <a:t>‹#›</a:t>
            </a:fld>
            <a:endParaRPr lang="en-US"/>
          </a:p>
        </p:txBody>
      </p:sp>
    </p:spTree>
    <p:extLst>
      <p:ext uri="{BB962C8B-B14F-4D97-AF65-F5344CB8AC3E}">
        <p14:creationId xmlns:p14="http://schemas.microsoft.com/office/powerpoint/2010/main" val="610188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23D9E5-02C6-445D-87A3-0C8BFC74D131}" type="slidenum">
              <a:rPr lang="en-US" smtClean="0"/>
              <a:t>1</a:t>
            </a:fld>
            <a:endParaRPr lang="en-US"/>
          </a:p>
        </p:txBody>
      </p:sp>
    </p:spTree>
    <p:extLst>
      <p:ext uri="{BB962C8B-B14F-4D97-AF65-F5344CB8AC3E}">
        <p14:creationId xmlns:p14="http://schemas.microsoft.com/office/powerpoint/2010/main" val="40256752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23D9E5-02C6-445D-87A3-0C8BFC74D131}" type="slidenum">
              <a:rPr lang="en-US" smtClean="0"/>
              <a:t>10</a:t>
            </a:fld>
            <a:endParaRPr lang="en-US"/>
          </a:p>
        </p:txBody>
      </p:sp>
    </p:spTree>
    <p:extLst>
      <p:ext uri="{BB962C8B-B14F-4D97-AF65-F5344CB8AC3E}">
        <p14:creationId xmlns:p14="http://schemas.microsoft.com/office/powerpoint/2010/main" val="4148904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US" dirty="0"/>
          </a:p>
        </p:txBody>
      </p:sp>
      <p:sp>
        <p:nvSpPr>
          <p:cNvPr id="4" name="Slide Number Placeholder 3"/>
          <p:cNvSpPr>
            <a:spLocks noGrp="1"/>
          </p:cNvSpPr>
          <p:nvPr>
            <p:ph type="sldNum" sz="quarter" idx="10"/>
          </p:nvPr>
        </p:nvSpPr>
        <p:spPr/>
        <p:txBody>
          <a:bodyPr/>
          <a:lstStyle/>
          <a:p>
            <a:fld id="{5D23D9E5-02C6-445D-87A3-0C8BFC74D131}" type="slidenum">
              <a:rPr lang="en-US" smtClean="0"/>
              <a:t>11</a:t>
            </a:fld>
            <a:endParaRPr lang="en-US"/>
          </a:p>
        </p:txBody>
      </p:sp>
    </p:spTree>
    <p:extLst>
      <p:ext uri="{BB962C8B-B14F-4D97-AF65-F5344CB8AC3E}">
        <p14:creationId xmlns:p14="http://schemas.microsoft.com/office/powerpoint/2010/main" val="2852823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23D9E5-02C6-445D-87A3-0C8BFC74D131}" type="slidenum">
              <a:rPr lang="en-US" smtClean="0"/>
              <a:t>12</a:t>
            </a:fld>
            <a:endParaRPr lang="en-US"/>
          </a:p>
        </p:txBody>
      </p:sp>
    </p:spTree>
    <p:extLst>
      <p:ext uri="{BB962C8B-B14F-4D97-AF65-F5344CB8AC3E}">
        <p14:creationId xmlns:p14="http://schemas.microsoft.com/office/powerpoint/2010/main" val="524595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23D9E5-02C6-445D-87A3-0C8BFC74D131}" type="slidenum">
              <a:rPr lang="en-US" smtClean="0"/>
              <a:t>13</a:t>
            </a:fld>
            <a:endParaRPr lang="en-US"/>
          </a:p>
        </p:txBody>
      </p:sp>
    </p:spTree>
    <p:extLst>
      <p:ext uri="{BB962C8B-B14F-4D97-AF65-F5344CB8AC3E}">
        <p14:creationId xmlns:p14="http://schemas.microsoft.com/office/powerpoint/2010/main" val="3937384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23D9E5-02C6-445D-87A3-0C8BFC74D131}" type="slidenum">
              <a:rPr lang="en-US" smtClean="0"/>
              <a:t>14</a:t>
            </a:fld>
            <a:endParaRPr lang="en-US"/>
          </a:p>
        </p:txBody>
      </p:sp>
    </p:spTree>
    <p:extLst>
      <p:ext uri="{BB962C8B-B14F-4D97-AF65-F5344CB8AC3E}">
        <p14:creationId xmlns:p14="http://schemas.microsoft.com/office/powerpoint/2010/main" val="3770431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23D9E5-02C6-445D-87A3-0C8BFC74D131}" type="slidenum">
              <a:rPr lang="en-US" smtClean="0"/>
              <a:t>15</a:t>
            </a:fld>
            <a:endParaRPr lang="en-US"/>
          </a:p>
        </p:txBody>
      </p:sp>
    </p:spTree>
    <p:extLst>
      <p:ext uri="{BB962C8B-B14F-4D97-AF65-F5344CB8AC3E}">
        <p14:creationId xmlns:p14="http://schemas.microsoft.com/office/powerpoint/2010/main" val="31390904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23D9E5-02C6-445D-87A3-0C8BFC74D131}" type="slidenum">
              <a:rPr lang="en-US" smtClean="0"/>
              <a:t>16</a:t>
            </a:fld>
            <a:endParaRPr lang="en-US"/>
          </a:p>
        </p:txBody>
      </p:sp>
    </p:spTree>
    <p:extLst>
      <p:ext uri="{BB962C8B-B14F-4D97-AF65-F5344CB8AC3E}">
        <p14:creationId xmlns:p14="http://schemas.microsoft.com/office/powerpoint/2010/main" val="18216703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23D9E5-02C6-445D-87A3-0C8BFC74D131}" type="slidenum">
              <a:rPr lang="en-US" smtClean="0"/>
              <a:t>17</a:t>
            </a:fld>
            <a:endParaRPr lang="en-US"/>
          </a:p>
        </p:txBody>
      </p:sp>
    </p:spTree>
    <p:extLst>
      <p:ext uri="{BB962C8B-B14F-4D97-AF65-F5344CB8AC3E}">
        <p14:creationId xmlns:p14="http://schemas.microsoft.com/office/powerpoint/2010/main" val="1448769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23D9E5-02C6-445D-87A3-0C8BFC74D131}" type="slidenum">
              <a:rPr lang="en-US" smtClean="0"/>
              <a:t>18</a:t>
            </a:fld>
            <a:endParaRPr lang="en-US"/>
          </a:p>
        </p:txBody>
      </p:sp>
    </p:spTree>
    <p:extLst>
      <p:ext uri="{BB962C8B-B14F-4D97-AF65-F5344CB8AC3E}">
        <p14:creationId xmlns:p14="http://schemas.microsoft.com/office/powerpoint/2010/main" val="16038437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23D9E5-02C6-445D-87A3-0C8BFC74D131}" type="slidenum">
              <a:rPr lang="en-US" smtClean="0"/>
              <a:t>19</a:t>
            </a:fld>
            <a:endParaRPr lang="en-US"/>
          </a:p>
        </p:txBody>
      </p:sp>
    </p:spTree>
    <p:extLst>
      <p:ext uri="{BB962C8B-B14F-4D97-AF65-F5344CB8AC3E}">
        <p14:creationId xmlns:p14="http://schemas.microsoft.com/office/powerpoint/2010/main" val="4101652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i="0" baseline="0" dirty="0"/>
          </a:p>
        </p:txBody>
      </p:sp>
      <p:sp>
        <p:nvSpPr>
          <p:cNvPr id="4" name="Slide Number Placeholder 3"/>
          <p:cNvSpPr>
            <a:spLocks noGrp="1"/>
          </p:cNvSpPr>
          <p:nvPr>
            <p:ph type="sldNum" sz="quarter" idx="10"/>
          </p:nvPr>
        </p:nvSpPr>
        <p:spPr/>
        <p:txBody>
          <a:bodyPr/>
          <a:lstStyle/>
          <a:p>
            <a:fld id="{5D23D9E5-02C6-445D-87A3-0C8BFC74D131}" type="slidenum">
              <a:rPr lang="en-US" smtClean="0"/>
              <a:t>2</a:t>
            </a:fld>
            <a:endParaRPr lang="en-US"/>
          </a:p>
        </p:txBody>
      </p:sp>
    </p:spTree>
    <p:extLst>
      <p:ext uri="{BB962C8B-B14F-4D97-AF65-F5344CB8AC3E}">
        <p14:creationId xmlns:p14="http://schemas.microsoft.com/office/powerpoint/2010/main" val="8463355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23D9E5-02C6-445D-87A3-0C8BFC74D131}" type="slidenum">
              <a:rPr lang="en-US" smtClean="0"/>
              <a:t>20</a:t>
            </a:fld>
            <a:endParaRPr lang="en-US"/>
          </a:p>
        </p:txBody>
      </p:sp>
    </p:spTree>
    <p:extLst>
      <p:ext uri="{BB962C8B-B14F-4D97-AF65-F5344CB8AC3E}">
        <p14:creationId xmlns:p14="http://schemas.microsoft.com/office/powerpoint/2010/main" val="18030605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23D9E5-02C6-445D-87A3-0C8BFC74D131}" type="slidenum">
              <a:rPr lang="en-US" smtClean="0"/>
              <a:t>21</a:t>
            </a:fld>
            <a:endParaRPr lang="en-US"/>
          </a:p>
        </p:txBody>
      </p:sp>
    </p:spTree>
    <p:extLst>
      <p:ext uri="{BB962C8B-B14F-4D97-AF65-F5344CB8AC3E}">
        <p14:creationId xmlns:p14="http://schemas.microsoft.com/office/powerpoint/2010/main" val="30400440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23D9E5-02C6-445D-87A3-0C8BFC74D131}" type="slidenum">
              <a:rPr lang="en-US" smtClean="0"/>
              <a:t>22</a:t>
            </a:fld>
            <a:endParaRPr lang="en-US"/>
          </a:p>
        </p:txBody>
      </p:sp>
    </p:spTree>
    <p:extLst>
      <p:ext uri="{BB962C8B-B14F-4D97-AF65-F5344CB8AC3E}">
        <p14:creationId xmlns:p14="http://schemas.microsoft.com/office/powerpoint/2010/main" val="1806071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23D9E5-02C6-445D-87A3-0C8BFC74D131}" type="slidenum">
              <a:rPr lang="en-US" smtClean="0"/>
              <a:t>23</a:t>
            </a:fld>
            <a:endParaRPr lang="en-US"/>
          </a:p>
        </p:txBody>
      </p:sp>
    </p:spTree>
    <p:extLst>
      <p:ext uri="{BB962C8B-B14F-4D97-AF65-F5344CB8AC3E}">
        <p14:creationId xmlns:p14="http://schemas.microsoft.com/office/powerpoint/2010/main" val="10458793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23D9E5-02C6-445D-87A3-0C8BFC74D131}" type="slidenum">
              <a:rPr lang="en-US" smtClean="0"/>
              <a:t>24</a:t>
            </a:fld>
            <a:endParaRPr lang="en-US"/>
          </a:p>
        </p:txBody>
      </p:sp>
    </p:spTree>
    <p:extLst>
      <p:ext uri="{BB962C8B-B14F-4D97-AF65-F5344CB8AC3E}">
        <p14:creationId xmlns:p14="http://schemas.microsoft.com/office/powerpoint/2010/main" val="32231534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23D9E5-02C6-445D-87A3-0C8BFC74D131}" type="slidenum">
              <a:rPr lang="en-US" smtClean="0"/>
              <a:t>25</a:t>
            </a:fld>
            <a:endParaRPr lang="en-US"/>
          </a:p>
        </p:txBody>
      </p:sp>
    </p:spTree>
    <p:extLst>
      <p:ext uri="{BB962C8B-B14F-4D97-AF65-F5344CB8AC3E}">
        <p14:creationId xmlns:p14="http://schemas.microsoft.com/office/powerpoint/2010/main" val="5278221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23D9E5-02C6-445D-87A3-0C8BFC74D131}" type="slidenum">
              <a:rPr lang="en-US" smtClean="0"/>
              <a:t>26</a:t>
            </a:fld>
            <a:endParaRPr lang="en-US"/>
          </a:p>
        </p:txBody>
      </p:sp>
    </p:spTree>
    <p:extLst>
      <p:ext uri="{BB962C8B-B14F-4D97-AF65-F5344CB8AC3E}">
        <p14:creationId xmlns:p14="http://schemas.microsoft.com/office/powerpoint/2010/main" val="18799399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23D9E5-02C6-445D-87A3-0C8BFC74D131}" type="slidenum">
              <a:rPr lang="en-US" smtClean="0"/>
              <a:t>27</a:t>
            </a:fld>
            <a:endParaRPr lang="en-US"/>
          </a:p>
        </p:txBody>
      </p:sp>
    </p:spTree>
    <p:extLst>
      <p:ext uri="{BB962C8B-B14F-4D97-AF65-F5344CB8AC3E}">
        <p14:creationId xmlns:p14="http://schemas.microsoft.com/office/powerpoint/2010/main" val="12608103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23D9E5-02C6-445D-87A3-0C8BFC74D131}" type="slidenum">
              <a:rPr lang="en-US" smtClean="0"/>
              <a:t>28</a:t>
            </a:fld>
            <a:endParaRPr lang="en-US"/>
          </a:p>
        </p:txBody>
      </p:sp>
    </p:spTree>
    <p:extLst>
      <p:ext uri="{BB962C8B-B14F-4D97-AF65-F5344CB8AC3E}">
        <p14:creationId xmlns:p14="http://schemas.microsoft.com/office/powerpoint/2010/main" val="30849206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23D9E5-02C6-445D-87A3-0C8BFC74D131}" type="slidenum">
              <a:rPr lang="en-US" smtClean="0"/>
              <a:t>29</a:t>
            </a:fld>
            <a:endParaRPr lang="en-US"/>
          </a:p>
        </p:txBody>
      </p:sp>
    </p:spTree>
    <p:extLst>
      <p:ext uri="{BB962C8B-B14F-4D97-AF65-F5344CB8AC3E}">
        <p14:creationId xmlns:p14="http://schemas.microsoft.com/office/powerpoint/2010/main" val="366300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23D9E5-02C6-445D-87A3-0C8BFC74D131}" type="slidenum">
              <a:rPr lang="en-US" smtClean="0"/>
              <a:t>3</a:t>
            </a:fld>
            <a:endParaRPr lang="en-US"/>
          </a:p>
        </p:txBody>
      </p:sp>
    </p:spTree>
    <p:extLst>
      <p:ext uri="{BB962C8B-B14F-4D97-AF65-F5344CB8AC3E}">
        <p14:creationId xmlns:p14="http://schemas.microsoft.com/office/powerpoint/2010/main" val="24722864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i="0" baseline="0" dirty="0"/>
          </a:p>
        </p:txBody>
      </p:sp>
      <p:sp>
        <p:nvSpPr>
          <p:cNvPr id="4" name="Slide Number Placeholder 3"/>
          <p:cNvSpPr>
            <a:spLocks noGrp="1"/>
          </p:cNvSpPr>
          <p:nvPr>
            <p:ph type="sldNum" sz="quarter" idx="10"/>
          </p:nvPr>
        </p:nvSpPr>
        <p:spPr/>
        <p:txBody>
          <a:bodyPr/>
          <a:lstStyle/>
          <a:p>
            <a:fld id="{5D23D9E5-02C6-445D-87A3-0C8BFC74D131}" type="slidenum">
              <a:rPr lang="en-US" smtClean="0"/>
              <a:t>30</a:t>
            </a:fld>
            <a:endParaRPr lang="en-US"/>
          </a:p>
        </p:txBody>
      </p:sp>
    </p:spTree>
    <p:extLst>
      <p:ext uri="{BB962C8B-B14F-4D97-AF65-F5344CB8AC3E}">
        <p14:creationId xmlns:p14="http://schemas.microsoft.com/office/powerpoint/2010/main" val="36852041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23D9E5-02C6-445D-87A3-0C8BFC74D131}" type="slidenum">
              <a:rPr lang="en-US" smtClean="0"/>
              <a:t>31</a:t>
            </a:fld>
            <a:endParaRPr lang="en-US"/>
          </a:p>
        </p:txBody>
      </p:sp>
    </p:spTree>
    <p:extLst>
      <p:ext uri="{BB962C8B-B14F-4D97-AF65-F5344CB8AC3E}">
        <p14:creationId xmlns:p14="http://schemas.microsoft.com/office/powerpoint/2010/main" val="6990672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23D9E5-02C6-445D-87A3-0C8BFC74D131}" type="slidenum">
              <a:rPr lang="en-US" smtClean="0"/>
              <a:t>32</a:t>
            </a:fld>
            <a:endParaRPr lang="en-US"/>
          </a:p>
        </p:txBody>
      </p:sp>
    </p:spTree>
    <p:extLst>
      <p:ext uri="{BB962C8B-B14F-4D97-AF65-F5344CB8AC3E}">
        <p14:creationId xmlns:p14="http://schemas.microsoft.com/office/powerpoint/2010/main" val="13030203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23D9E5-02C6-445D-87A3-0C8BFC74D131}" type="slidenum">
              <a:rPr lang="en-US" smtClean="0"/>
              <a:t>33</a:t>
            </a:fld>
            <a:endParaRPr lang="en-US"/>
          </a:p>
        </p:txBody>
      </p:sp>
    </p:spTree>
    <p:extLst>
      <p:ext uri="{BB962C8B-B14F-4D97-AF65-F5344CB8AC3E}">
        <p14:creationId xmlns:p14="http://schemas.microsoft.com/office/powerpoint/2010/main" val="3227024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0" u="sng" dirty="0"/>
          </a:p>
        </p:txBody>
      </p:sp>
      <p:sp>
        <p:nvSpPr>
          <p:cNvPr id="4" name="Slide Number Placeholder 3"/>
          <p:cNvSpPr>
            <a:spLocks noGrp="1"/>
          </p:cNvSpPr>
          <p:nvPr>
            <p:ph type="sldNum" sz="quarter" idx="10"/>
          </p:nvPr>
        </p:nvSpPr>
        <p:spPr/>
        <p:txBody>
          <a:bodyPr/>
          <a:lstStyle/>
          <a:p>
            <a:fld id="{5D23D9E5-02C6-445D-87A3-0C8BFC74D131}" type="slidenum">
              <a:rPr lang="en-US" smtClean="0"/>
              <a:t>4</a:t>
            </a:fld>
            <a:endParaRPr lang="en-US"/>
          </a:p>
        </p:txBody>
      </p:sp>
    </p:spTree>
    <p:extLst>
      <p:ext uri="{BB962C8B-B14F-4D97-AF65-F5344CB8AC3E}">
        <p14:creationId xmlns:p14="http://schemas.microsoft.com/office/powerpoint/2010/main" val="2189303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23D9E5-02C6-445D-87A3-0C8BFC74D131}" type="slidenum">
              <a:rPr lang="en-US" smtClean="0"/>
              <a:t>5</a:t>
            </a:fld>
            <a:endParaRPr lang="en-US"/>
          </a:p>
        </p:txBody>
      </p:sp>
    </p:spTree>
    <p:extLst>
      <p:ext uri="{BB962C8B-B14F-4D97-AF65-F5344CB8AC3E}">
        <p14:creationId xmlns:p14="http://schemas.microsoft.com/office/powerpoint/2010/main" val="2619488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23D9E5-02C6-445D-87A3-0C8BFC74D131}" type="slidenum">
              <a:rPr lang="en-US" smtClean="0"/>
              <a:t>6</a:t>
            </a:fld>
            <a:endParaRPr lang="en-US"/>
          </a:p>
        </p:txBody>
      </p:sp>
    </p:spTree>
    <p:extLst>
      <p:ext uri="{BB962C8B-B14F-4D97-AF65-F5344CB8AC3E}">
        <p14:creationId xmlns:p14="http://schemas.microsoft.com/office/powerpoint/2010/main" val="3872887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23D9E5-02C6-445D-87A3-0C8BFC74D131}" type="slidenum">
              <a:rPr lang="en-US" smtClean="0"/>
              <a:t>7</a:t>
            </a:fld>
            <a:endParaRPr lang="en-US"/>
          </a:p>
        </p:txBody>
      </p:sp>
    </p:spTree>
    <p:extLst>
      <p:ext uri="{BB962C8B-B14F-4D97-AF65-F5344CB8AC3E}">
        <p14:creationId xmlns:p14="http://schemas.microsoft.com/office/powerpoint/2010/main" val="589731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23D9E5-02C6-445D-87A3-0C8BFC74D131}" type="slidenum">
              <a:rPr lang="en-US" smtClean="0"/>
              <a:t>8</a:t>
            </a:fld>
            <a:endParaRPr lang="en-US"/>
          </a:p>
        </p:txBody>
      </p:sp>
    </p:spTree>
    <p:extLst>
      <p:ext uri="{BB962C8B-B14F-4D97-AF65-F5344CB8AC3E}">
        <p14:creationId xmlns:p14="http://schemas.microsoft.com/office/powerpoint/2010/main" val="1851197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5D23D9E5-02C6-445D-87A3-0C8BFC74D131}" type="slidenum">
              <a:rPr lang="en-US" smtClean="0"/>
              <a:t>9</a:t>
            </a:fld>
            <a:endParaRPr lang="en-US"/>
          </a:p>
        </p:txBody>
      </p:sp>
    </p:spTree>
    <p:extLst>
      <p:ext uri="{BB962C8B-B14F-4D97-AF65-F5344CB8AC3E}">
        <p14:creationId xmlns:p14="http://schemas.microsoft.com/office/powerpoint/2010/main" val="3035840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57155DC-32DF-D64D-B2CF-F897AE895CA0}" type="datetime1">
              <a:rPr lang="es-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3BED0-9AF9-4F9C-AAF1-B8F0F3CDD87E}" type="slidenum">
              <a:rPr lang="en-US" smtClean="0"/>
              <a:t>‹#›</a:t>
            </a:fld>
            <a:endParaRPr lang="en-US"/>
          </a:p>
        </p:txBody>
      </p:sp>
    </p:spTree>
    <p:extLst>
      <p:ext uri="{BB962C8B-B14F-4D97-AF65-F5344CB8AC3E}">
        <p14:creationId xmlns:p14="http://schemas.microsoft.com/office/powerpoint/2010/main" val="1587278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4BEA52-DCBC-7946-B208-FC35136BB445}" type="datetime1">
              <a:rPr lang="es-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3BED0-9AF9-4F9C-AAF1-B8F0F3CDD87E}" type="slidenum">
              <a:rPr lang="en-US" smtClean="0"/>
              <a:t>‹#›</a:t>
            </a:fld>
            <a:endParaRPr lang="en-US"/>
          </a:p>
        </p:txBody>
      </p:sp>
    </p:spTree>
    <p:extLst>
      <p:ext uri="{BB962C8B-B14F-4D97-AF65-F5344CB8AC3E}">
        <p14:creationId xmlns:p14="http://schemas.microsoft.com/office/powerpoint/2010/main" val="2041873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AED81D-E3C3-E144-A0D8-06C85C7E652C}" type="datetime1">
              <a:rPr lang="es-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3BED0-9AF9-4F9C-AAF1-B8F0F3CDD87E}" type="slidenum">
              <a:rPr lang="en-US" smtClean="0"/>
              <a:t>‹#›</a:t>
            </a:fld>
            <a:endParaRPr lang="en-US"/>
          </a:p>
        </p:txBody>
      </p:sp>
    </p:spTree>
    <p:extLst>
      <p:ext uri="{BB962C8B-B14F-4D97-AF65-F5344CB8AC3E}">
        <p14:creationId xmlns:p14="http://schemas.microsoft.com/office/powerpoint/2010/main" val="139549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CA9B0B-FF00-3643-90BF-ED52156AAAAB}" type="datetime1">
              <a:rPr lang="es-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3BED0-9AF9-4F9C-AAF1-B8F0F3CDD87E}" type="slidenum">
              <a:rPr lang="en-US" smtClean="0"/>
              <a:t>‹#›</a:t>
            </a:fld>
            <a:endParaRPr lang="en-US"/>
          </a:p>
        </p:txBody>
      </p:sp>
    </p:spTree>
    <p:extLst>
      <p:ext uri="{BB962C8B-B14F-4D97-AF65-F5344CB8AC3E}">
        <p14:creationId xmlns:p14="http://schemas.microsoft.com/office/powerpoint/2010/main" val="3448706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29D881-685D-0A40-A238-E3725D78B64D}" type="datetime1">
              <a:rPr lang="es-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3BED0-9AF9-4F9C-AAF1-B8F0F3CDD87E}" type="slidenum">
              <a:rPr lang="en-US" smtClean="0"/>
              <a:t>‹#›</a:t>
            </a:fld>
            <a:endParaRPr lang="en-US"/>
          </a:p>
        </p:txBody>
      </p:sp>
    </p:spTree>
    <p:extLst>
      <p:ext uri="{BB962C8B-B14F-4D97-AF65-F5344CB8AC3E}">
        <p14:creationId xmlns:p14="http://schemas.microsoft.com/office/powerpoint/2010/main" val="3484125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8A0A68-0F53-B945-97D4-5A38EF0D0E9B}" type="datetime1">
              <a:rPr lang="es-US" smtClean="0"/>
              <a:t>6/2/2022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3BED0-9AF9-4F9C-AAF1-B8F0F3CDD87E}" type="slidenum">
              <a:rPr lang="en-US" smtClean="0"/>
              <a:t>‹#›</a:t>
            </a:fld>
            <a:endParaRPr lang="en-US"/>
          </a:p>
        </p:txBody>
      </p:sp>
    </p:spTree>
    <p:extLst>
      <p:ext uri="{BB962C8B-B14F-4D97-AF65-F5344CB8AC3E}">
        <p14:creationId xmlns:p14="http://schemas.microsoft.com/office/powerpoint/2010/main" val="3698890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92F199-909B-2845-B747-D44CEB07849B}" type="datetime1">
              <a:rPr lang="es-US" smtClean="0"/>
              <a:t>6/2/2022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A3BED0-9AF9-4F9C-AAF1-B8F0F3CDD87E}" type="slidenum">
              <a:rPr lang="en-US" smtClean="0"/>
              <a:t>‹#›</a:t>
            </a:fld>
            <a:endParaRPr lang="en-US"/>
          </a:p>
        </p:txBody>
      </p:sp>
    </p:spTree>
    <p:extLst>
      <p:ext uri="{BB962C8B-B14F-4D97-AF65-F5344CB8AC3E}">
        <p14:creationId xmlns:p14="http://schemas.microsoft.com/office/powerpoint/2010/main" val="1406741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A72366-ECFC-9846-A22D-891D263C28A1}" type="datetime1">
              <a:rPr lang="es-US" smtClean="0"/>
              <a:t>6/2/2022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A3BED0-9AF9-4F9C-AAF1-B8F0F3CDD87E}" type="slidenum">
              <a:rPr lang="en-US" smtClean="0"/>
              <a:t>‹#›</a:t>
            </a:fld>
            <a:endParaRPr lang="en-US"/>
          </a:p>
        </p:txBody>
      </p:sp>
    </p:spTree>
    <p:extLst>
      <p:ext uri="{BB962C8B-B14F-4D97-AF65-F5344CB8AC3E}">
        <p14:creationId xmlns:p14="http://schemas.microsoft.com/office/powerpoint/2010/main" val="4274527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C4A83-EFF0-2044-86B4-D7F5BDC974E2}" type="datetime1">
              <a:rPr lang="es-US" smtClean="0"/>
              <a:t>6/2/2022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A3BED0-9AF9-4F9C-AAF1-B8F0F3CDD87E}" type="slidenum">
              <a:rPr lang="en-US" smtClean="0"/>
              <a:t>‹#›</a:t>
            </a:fld>
            <a:endParaRPr lang="en-US"/>
          </a:p>
        </p:txBody>
      </p:sp>
    </p:spTree>
    <p:extLst>
      <p:ext uri="{BB962C8B-B14F-4D97-AF65-F5344CB8AC3E}">
        <p14:creationId xmlns:p14="http://schemas.microsoft.com/office/powerpoint/2010/main" val="1827000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E469DC-2205-9E4D-A0A5-37B216BCA596}" type="datetime1">
              <a:rPr lang="es-US" smtClean="0"/>
              <a:t>6/2/2022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3BED0-9AF9-4F9C-AAF1-B8F0F3CDD87E}" type="slidenum">
              <a:rPr lang="en-US" smtClean="0"/>
              <a:t>‹#›</a:t>
            </a:fld>
            <a:endParaRPr lang="en-US"/>
          </a:p>
        </p:txBody>
      </p:sp>
    </p:spTree>
    <p:extLst>
      <p:ext uri="{BB962C8B-B14F-4D97-AF65-F5344CB8AC3E}">
        <p14:creationId xmlns:p14="http://schemas.microsoft.com/office/powerpoint/2010/main" val="311455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73259E-0FBB-5842-8EDC-BFFA9BC6E9FC}" type="datetime1">
              <a:rPr lang="es-US" smtClean="0"/>
              <a:t>6/2/2022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3BED0-9AF9-4F9C-AAF1-B8F0F3CDD87E}" type="slidenum">
              <a:rPr lang="en-US" smtClean="0"/>
              <a:t>‹#›</a:t>
            </a:fld>
            <a:endParaRPr lang="en-US"/>
          </a:p>
        </p:txBody>
      </p:sp>
    </p:spTree>
    <p:extLst>
      <p:ext uri="{BB962C8B-B14F-4D97-AF65-F5344CB8AC3E}">
        <p14:creationId xmlns:p14="http://schemas.microsoft.com/office/powerpoint/2010/main" val="1553111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CFDCB8-1B32-F24A-BF7B-A848616DE1EC}" type="datetime1">
              <a:rPr lang="es-US" smtClean="0"/>
              <a:t>6/2/2022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A3BED0-9AF9-4F9C-AAF1-B8F0F3CDD87E}" type="slidenum">
              <a:rPr lang="en-US" smtClean="0"/>
              <a:t>‹#›</a:t>
            </a:fld>
            <a:endParaRPr lang="en-US"/>
          </a:p>
        </p:txBody>
      </p:sp>
    </p:spTree>
    <p:extLst>
      <p:ext uri="{BB962C8B-B14F-4D97-AF65-F5344CB8AC3E}">
        <p14:creationId xmlns:p14="http://schemas.microsoft.com/office/powerpoint/2010/main" val="2002609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ecembrerobonet@albany.edu"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hyperlink" Target="mailto:szahler@albany.edu" TargetMode="External"/><Relationship Id="rId4" Type="http://schemas.openxmlformats.org/officeDocument/2006/relationships/hyperlink" Target="mailto:rleguisamon@albany.ed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90600"/>
            <a:ext cx="9144000" cy="2519363"/>
          </a:xfrm>
          <a:solidFill>
            <a:schemeClr val="tx2">
              <a:lumMod val="40000"/>
              <a:lumOff val="60000"/>
            </a:schemeClr>
          </a:solidFill>
        </p:spPr>
        <p:txBody>
          <a:bodyPr>
            <a:normAutofit fontScale="90000"/>
          </a:bodyPr>
          <a:lstStyle/>
          <a:p>
            <a:r>
              <a:rPr lang="es-ES" dirty="0"/>
              <a:t>Diferencias dialectales en el orden de las construcciones </a:t>
            </a:r>
            <a:r>
              <a:rPr lang="es-ES" i="1" dirty="0"/>
              <a:t>más + palabra negativa</a:t>
            </a:r>
            <a:endParaRPr lang="en-US" dirty="0"/>
          </a:p>
        </p:txBody>
      </p:sp>
      <p:sp>
        <p:nvSpPr>
          <p:cNvPr id="3" name="Subtitle 2"/>
          <p:cNvSpPr>
            <a:spLocks noGrp="1"/>
          </p:cNvSpPr>
          <p:nvPr>
            <p:ph type="subTitle" idx="1"/>
          </p:nvPr>
        </p:nvSpPr>
        <p:spPr>
          <a:xfrm>
            <a:off x="1524000" y="3602038"/>
            <a:ext cx="9144000" cy="2107386"/>
          </a:xfrm>
          <a:solidFill>
            <a:schemeClr val="bg1">
              <a:lumMod val="95000"/>
            </a:schemeClr>
          </a:solidFill>
        </p:spPr>
        <p:txBody>
          <a:bodyPr anchor="ctr"/>
          <a:lstStyle/>
          <a:p>
            <a:r>
              <a:rPr lang="es-ES" dirty="0"/>
              <a:t>Marina Bonilla-Conejo, Elsa </a:t>
            </a:r>
            <a:r>
              <a:rPr lang="es-ES" dirty="0" err="1"/>
              <a:t>Cembrero</a:t>
            </a:r>
            <a:r>
              <a:rPr lang="es-ES" dirty="0"/>
              <a:t> Bonet, </a:t>
            </a:r>
            <a:r>
              <a:rPr lang="es-ES" dirty="0" err="1"/>
              <a:t>Rocio</a:t>
            </a:r>
            <a:r>
              <a:rPr lang="es-ES" dirty="0"/>
              <a:t> Leguisamon, </a:t>
            </a:r>
          </a:p>
          <a:p>
            <a:r>
              <a:rPr lang="es-ES" dirty="0"/>
              <a:t>Ethan Sims, Sara Zahler</a:t>
            </a:r>
            <a:endParaRPr lang="en-US" dirty="0"/>
          </a:p>
        </p:txBody>
      </p:sp>
      <p:sp>
        <p:nvSpPr>
          <p:cNvPr id="4" name="Marcador de número de diapositiva 3">
            <a:extLst>
              <a:ext uri="{FF2B5EF4-FFF2-40B4-BE49-F238E27FC236}">
                <a16:creationId xmlns:a16="http://schemas.microsoft.com/office/drawing/2014/main" id="{C34283E4-13C1-A847-B3FA-05706532FAFC}"/>
              </a:ext>
            </a:extLst>
          </p:cNvPr>
          <p:cNvSpPr>
            <a:spLocks noGrp="1"/>
          </p:cNvSpPr>
          <p:nvPr>
            <p:ph type="sldNum" sz="quarter" idx="12"/>
          </p:nvPr>
        </p:nvSpPr>
        <p:spPr/>
        <p:txBody>
          <a:bodyPr/>
          <a:lstStyle/>
          <a:p>
            <a:fld id="{A2A3BED0-9AF9-4F9C-AAF1-B8F0F3CDD87E}" type="slidenum">
              <a:rPr lang="en-US" smtClean="0"/>
              <a:t>1</a:t>
            </a:fld>
            <a:endParaRPr lang="en-US"/>
          </a:p>
        </p:txBody>
      </p:sp>
    </p:spTree>
    <p:extLst>
      <p:ext uri="{BB962C8B-B14F-4D97-AF65-F5344CB8AC3E}">
        <p14:creationId xmlns:p14="http://schemas.microsoft.com/office/powerpoint/2010/main" val="2782825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473075"/>
          </a:xfrm>
          <a:solidFill>
            <a:schemeClr val="tx2">
              <a:lumMod val="40000"/>
              <a:lumOff val="60000"/>
            </a:schemeClr>
          </a:solidFill>
        </p:spPr>
        <p:txBody>
          <a:bodyPr>
            <a:normAutofit fontScale="90000"/>
          </a:bodyPr>
          <a:lstStyle/>
          <a:p>
            <a:r>
              <a:rPr lang="es-ES" b="1" dirty="0"/>
              <a:t>Exclusiones</a:t>
            </a:r>
            <a:endParaRPr lang="en-US" b="1" dirty="0"/>
          </a:p>
        </p:txBody>
      </p:sp>
      <p:sp>
        <p:nvSpPr>
          <p:cNvPr id="3" name="Content Placeholder 2"/>
          <p:cNvSpPr>
            <a:spLocks noGrp="1"/>
          </p:cNvSpPr>
          <p:nvPr>
            <p:ph idx="1"/>
          </p:nvPr>
        </p:nvSpPr>
        <p:spPr>
          <a:xfrm>
            <a:off x="838200" y="876300"/>
            <a:ext cx="5238750" cy="5391150"/>
          </a:xfrm>
        </p:spPr>
        <p:txBody>
          <a:bodyPr/>
          <a:lstStyle/>
          <a:p>
            <a:r>
              <a:rPr lang="es-ES" dirty="0"/>
              <a:t>Puerto Rico</a:t>
            </a:r>
          </a:p>
          <a:p>
            <a:pPr lvl="1"/>
            <a:r>
              <a:rPr lang="es-ES" dirty="0"/>
              <a:t>185 frases comparativas</a:t>
            </a:r>
          </a:p>
          <a:p>
            <a:pPr lvl="1"/>
            <a:r>
              <a:rPr lang="es-ES" dirty="0"/>
              <a:t>6 errores en la página de web</a:t>
            </a:r>
          </a:p>
          <a:p>
            <a:pPr lvl="1"/>
            <a:r>
              <a:rPr lang="es-ES" dirty="0"/>
              <a:t>114 </a:t>
            </a:r>
            <a:r>
              <a:rPr lang="es-ES" i="1" dirty="0"/>
              <a:t>nada más y nada menos</a:t>
            </a:r>
          </a:p>
          <a:p>
            <a:pPr lvl="1"/>
            <a:r>
              <a:rPr lang="es-ES" dirty="0"/>
              <a:t>36 sin verbo</a:t>
            </a:r>
          </a:p>
          <a:p>
            <a:pPr lvl="1"/>
            <a:r>
              <a:rPr lang="es-ES" dirty="0"/>
              <a:t>1 cita directa de poema/Biblia</a:t>
            </a:r>
          </a:p>
          <a:p>
            <a:pPr lvl="1"/>
            <a:r>
              <a:rPr lang="es-ES" dirty="0"/>
              <a:t>8 repeticiones</a:t>
            </a:r>
          </a:p>
          <a:p>
            <a:pPr lvl="1"/>
            <a:r>
              <a:rPr lang="es-ES" dirty="0"/>
              <a:t>1 otra lengua</a:t>
            </a:r>
          </a:p>
          <a:p>
            <a:r>
              <a:rPr lang="es-ES" b="1" u="sng" dirty="0"/>
              <a:t>1380</a:t>
            </a:r>
            <a:r>
              <a:rPr lang="es-ES" dirty="0"/>
              <a:t> casos finales codificados e incluidos en el análisis</a:t>
            </a:r>
          </a:p>
          <a:p>
            <a:pPr lvl="1"/>
            <a:endParaRPr lang="en-US" dirty="0"/>
          </a:p>
        </p:txBody>
      </p:sp>
      <p:sp>
        <p:nvSpPr>
          <p:cNvPr id="4" name="Content Placeholder 2"/>
          <p:cNvSpPr txBox="1">
            <a:spLocks/>
          </p:cNvSpPr>
          <p:nvPr/>
        </p:nvSpPr>
        <p:spPr>
          <a:xfrm>
            <a:off x="6724650" y="876300"/>
            <a:ext cx="5238750" cy="53911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a:t>Panamá</a:t>
            </a:r>
          </a:p>
          <a:p>
            <a:pPr lvl="1"/>
            <a:r>
              <a:rPr lang="es-ES" dirty="0"/>
              <a:t>104 frases comparativas</a:t>
            </a:r>
          </a:p>
          <a:p>
            <a:pPr lvl="1"/>
            <a:r>
              <a:rPr lang="es-ES" dirty="0"/>
              <a:t>67 </a:t>
            </a:r>
            <a:r>
              <a:rPr lang="es-ES" i="1" dirty="0"/>
              <a:t>nada más y nada menos</a:t>
            </a:r>
            <a:endParaRPr lang="es-ES" dirty="0"/>
          </a:p>
          <a:p>
            <a:pPr lvl="1"/>
            <a:r>
              <a:rPr lang="es-ES" dirty="0"/>
              <a:t>26 sin verbo</a:t>
            </a:r>
          </a:p>
          <a:p>
            <a:pPr lvl="1"/>
            <a:r>
              <a:rPr lang="es-ES" dirty="0"/>
              <a:t>26 repetición</a:t>
            </a:r>
          </a:p>
          <a:p>
            <a:pPr lvl="1"/>
            <a:r>
              <a:rPr lang="es-ES" dirty="0"/>
              <a:t>3 cita directa de poema/Biblia</a:t>
            </a:r>
          </a:p>
          <a:p>
            <a:pPr lvl="1"/>
            <a:r>
              <a:rPr lang="es-ES" dirty="0"/>
              <a:t>4 </a:t>
            </a:r>
            <a:r>
              <a:rPr lang="es-ES" i="1" dirty="0"/>
              <a:t>mas </a:t>
            </a:r>
            <a:r>
              <a:rPr lang="es-ES" dirty="0"/>
              <a:t>con significado de </a:t>
            </a:r>
            <a:r>
              <a:rPr lang="es-ES" i="1" dirty="0"/>
              <a:t>pero</a:t>
            </a:r>
          </a:p>
          <a:p>
            <a:pPr lvl="1"/>
            <a:r>
              <a:rPr lang="es-ES" dirty="0"/>
              <a:t>2 </a:t>
            </a:r>
            <a:r>
              <a:rPr lang="es-ES" i="1" dirty="0"/>
              <a:t>más</a:t>
            </a:r>
            <a:r>
              <a:rPr lang="es-ES" dirty="0"/>
              <a:t> y la palabra negativa eran parte de dos construcciones diferentes</a:t>
            </a:r>
          </a:p>
          <a:p>
            <a:r>
              <a:rPr lang="es-ES" b="1" u="sng" dirty="0"/>
              <a:t>713</a:t>
            </a:r>
            <a:r>
              <a:rPr lang="es-ES" dirty="0"/>
              <a:t> casos finales codificados e incluidos en el análisis</a:t>
            </a:r>
          </a:p>
          <a:p>
            <a:endParaRPr lang="en-US" dirty="0"/>
          </a:p>
        </p:txBody>
      </p:sp>
      <p:sp>
        <p:nvSpPr>
          <p:cNvPr id="5" name="Marcador de número de diapositiva 4">
            <a:extLst>
              <a:ext uri="{FF2B5EF4-FFF2-40B4-BE49-F238E27FC236}">
                <a16:creationId xmlns:a16="http://schemas.microsoft.com/office/drawing/2014/main" id="{6E16ABBA-03BF-074C-B474-DCF8DF94AD1C}"/>
              </a:ext>
            </a:extLst>
          </p:cNvPr>
          <p:cNvSpPr>
            <a:spLocks noGrp="1"/>
          </p:cNvSpPr>
          <p:nvPr>
            <p:ph type="sldNum" sz="quarter" idx="12"/>
          </p:nvPr>
        </p:nvSpPr>
        <p:spPr/>
        <p:txBody>
          <a:bodyPr/>
          <a:lstStyle/>
          <a:p>
            <a:fld id="{A2A3BED0-9AF9-4F9C-AAF1-B8F0F3CDD87E}" type="slidenum">
              <a:rPr lang="en-US" smtClean="0"/>
              <a:t>10</a:t>
            </a:fld>
            <a:endParaRPr lang="en-US"/>
          </a:p>
        </p:txBody>
      </p:sp>
    </p:spTree>
    <p:extLst>
      <p:ext uri="{BB962C8B-B14F-4D97-AF65-F5344CB8AC3E}">
        <p14:creationId xmlns:p14="http://schemas.microsoft.com/office/powerpoint/2010/main" val="114858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473075"/>
          </a:xfrm>
          <a:solidFill>
            <a:schemeClr val="tx2">
              <a:lumMod val="40000"/>
              <a:lumOff val="60000"/>
            </a:schemeClr>
          </a:solidFill>
        </p:spPr>
        <p:txBody>
          <a:bodyPr>
            <a:normAutofit fontScale="90000"/>
          </a:bodyPr>
          <a:lstStyle/>
          <a:p>
            <a:r>
              <a:rPr lang="es-ES" b="1" dirty="0"/>
              <a:t>Variables</a:t>
            </a:r>
            <a:endParaRPr lang="en-US" b="1" dirty="0"/>
          </a:p>
        </p:txBody>
      </p:sp>
      <p:sp>
        <p:nvSpPr>
          <p:cNvPr id="3" name="Content Placeholder 2"/>
          <p:cNvSpPr>
            <a:spLocks noGrp="1"/>
          </p:cNvSpPr>
          <p:nvPr>
            <p:ph idx="1"/>
          </p:nvPr>
        </p:nvSpPr>
        <p:spPr>
          <a:xfrm>
            <a:off x="838199" y="876300"/>
            <a:ext cx="4174067" cy="5391150"/>
          </a:xfrm>
        </p:spPr>
        <p:txBody>
          <a:bodyPr/>
          <a:lstStyle/>
          <a:p>
            <a:r>
              <a:rPr lang="es-ES" sz="3200" dirty="0"/>
              <a:t>Variable dependiente</a:t>
            </a:r>
          </a:p>
          <a:p>
            <a:pPr lvl="1"/>
            <a:r>
              <a:rPr lang="es-ES" sz="2800" i="1" dirty="0"/>
              <a:t>Más </a:t>
            </a:r>
            <a:r>
              <a:rPr lang="es-ES" sz="2800" dirty="0"/>
              <a:t>antepuesto</a:t>
            </a:r>
          </a:p>
          <a:p>
            <a:pPr lvl="1"/>
            <a:r>
              <a:rPr lang="es-ES" sz="2800" i="1" dirty="0"/>
              <a:t>Más </a:t>
            </a:r>
            <a:r>
              <a:rPr lang="es-ES" sz="2800" dirty="0"/>
              <a:t>pospuesto</a:t>
            </a:r>
          </a:p>
          <a:p>
            <a:r>
              <a:rPr lang="es-ES" sz="3200" dirty="0"/>
              <a:t>Variables independientes</a:t>
            </a:r>
          </a:p>
          <a:p>
            <a:pPr lvl="1"/>
            <a:r>
              <a:rPr lang="es-ES" sz="2800" dirty="0"/>
              <a:t>Polaridad</a:t>
            </a:r>
          </a:p>
          <a:p>
            <a:pPr lvl="2"/>
            <a:r>
              <a:rPr lang="es-ES" sz="2400" dirty="0"/>
              <a:t>Afirmativa</a:t>
            </a:r>
          </a:p>
          <a:p>
            <a:pPr lvl="2"/>
            <a:r>
              <a:rPr lang="es-ES" sz="2400" dirty="0"/>
              <a:t>Negativa</a:t>
            </a:r>
          </a:p>
          <a:p>
            <a:pPr lvl="1"/>
            <a:r>
              <a:rPr lang="es-ES" sz="2800" dirty="0"/>
              <a:t>Posición</a:t>
            </a:r>
          </a:p>
          <a:p>
            <a:pPr lvl="2"/>
            <a:r>
              <a:rPr lang="es-ES" sz="2400" dirty="0"/>
              <a:t>Preverbal</a:t>
            </a:r>
          </a:p>
          <a:p>
            <a:pPr lvl="2"/>
            <a:r>
              <a:rPr lang="es-ES" sz="2400" dirty="0"/>
              <a:t>Posverbal</a:t>
            </a:r>
          </a:p>
          <a:p>
            <a:pPr lvl="2"/>
            <a:endParaRPr lang="en-US" dirty="0"/>
          </a:p>
        </p:txBody>
      </p:sp>
      <p:sp>
        <p:nvSpPr>
          <p:cNvPr id="4" name="Content Placeholder 2"/>
          <p:cNvSpPr txBox="1">
            <a:spLocks/>
          </p:cNvSpPr>
          <p:nvPr/>
        </p:nvSpPr>
        <p:spPr>
          <a:xfrm>
            <a:off x="4781550" y="876300"/>
            <a:ext cx="6572250" cy="53911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s-ES" sz="3000" dirty="0"/>
              <a:t>Palabra negativa</a:t>
            </a:r>
          </a:p>
          <a:p>
            <a:pPr lvl="2"/>
            <a:r>
              <a:rPr lang="es-ES" sz="2400" i="1" dirty="0"/>
              <a:t>Nada</a:t>
            </a:r>
          </a:p>
          <a:p>
            <a:pPr lvl="2"/>
            <a:r>
              <a:rPr lang="es-ES" sz="2400" i="1" dirty="0"/>
              <a:t>Nunca</a:t>
            </a:r>
          </a:p>
          <a:p>
            <a:pPr lvl="2"/>
            <a:r>
              <a:rPr lang="es-ES" sz="2400" i="1" dirty="0"/>
              <a:t>Nadie</a:t>
            </a:r>
          </a:p>
          <a:p>
            <a:pPr lvl="2"/>
            <a:r>
              <a:rPr lang="es-ES" sz="2400" i="1" dirty="0"/>
              <a:t>Ningún(o/a/os/as)</a:t>
            </a:r>
            <a:endParaRPr lang="es-ES" sz="2400" dirty="0"/>
          </a:p>
          <a:p>
            <a:pPr lvl="1"/>
            <a:r>
              <a:rPr lang="es-ES" sz="3000" dirty="0" err="1"/>
              <a:t>Priming</a:t>
            </a:r>
            <a:endParaRPr lang="es-ES" sz="3000" dirty="0"/>
          </a:p>
          <a:p>
            <a:pPr lvl="2"/>
            <a:r>
              <a:rPr lang="es-ES" sz="2400" i="1" dirty="0"/>
              <a:t>Más </a:t>
            </a:r>
            <a:r>
              <a:rPr lang="es-ES" sz="2400" dirty="0"/>
              <a:t>antepuesto a la palabra que modifica en las tres cláusulas anteriores</a:t>
            </a:r>
          </a:p>
          <a:p>
            <a:pPr lvl="2"/>
            <a:r>
              <a:rPr lang="es-ES" sz="2400" dirty="0"/>
              <a:t>No hay ninguna construcción con </a:t>
            </a:r>
            <a:r>
              <a:rPr lang="es-ES" sz="2400" i="1" dirty="0"/>
              <a:t>más</a:t>
            </a:r>
            <a:r>
              <a:rPr lang="es-ES" sz="2400" dirty="0"/>
              <a:t> en las tres cláusulas anteriores</a:t>
            </a:r>
          </a:p>
          <a:p>
            <a:pPr lvl="2"/>
            <a:r>
              <a:rPr lang="es-ES" sz="2400" i="1" dirty="0"/>
              <a:t>Más </a:t>
            </a:r>
            <a:r>
              <a:rPr lang="es-ES" sz="2400" dirty="0"/>
              <a:t>pospuesto a la palabra que modifica en las tres cláusulas anteriores</a:t>
            </a:r>
            <a:endParaRPr lang="es-ES" sz="2400" i="1" dirty="0"/>
          </a:p>
          <a:p>
            <a:pPr lvl="2"/>
            <a:endParaRPr lang="en-US" sz="3000" dirty="0"/>
          </a:p>
        </p:txBody>
      </p:sp>
      <p:sp>
        <p:nvSpPr>
          <p:cNvPr id="5" name="Marcador de número de diapositiva 4">
            <a:extLst>
              <a:ext uri="{FF2B5EF4-FFF2-40B4-BE49-F238E27FC236}">
                <a16:creationId xmlns:a16="http://schemas.microsoft.com/office/drawing/2014/main" id="{E1ABFE75-2867-8346-98AF-4E5072C7D253}"/>
              </a:ext>
            </a:extLst>
          </p:cNvPr>
          <p:cNvSpPr>
            <a:spLocks noGrp="1"/>
          </p:cNvSpPr>
          <p:nvPr>
            <p:ph type="sldNum" sz="quarter" idx="12"/>
          </p:nvPr>
        </p:nvSpPr>
        <p:spPr/>
        <p:txBody>
          <a:bodyPr/>
          <a:lstStyle/>
          <a:p>
            <a:fld id="{A2A3BED0-9AF9-4F9C-AAF1-B8F0F3CDD87E}" type="slidenum">
              <a:rPr lang="en-US" smtClean="0"/>
              <a:t>11</a:t>
            </a:fld>
            <a:endParaRPr lang="en-US"/>
          </a:p>
        </p:txBody>
      </p:sp>
    </p:spTree>
    <p:extLst>
      <p:ext uri="{BB962C8B-B14F-4D97-AF65-F5344CB8AC3E}">
        <p14:creationId xmlns:p14="http://schemas.microsoft.com/office/powerpoint/2010/main" val="3609210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473075"/>
          </a:xfrm>
          <a:solidFill>
            <a:schemeClr val="tx2">
              <a:lumMod val="40000"/>
              <a:lumOff val="60000"/>
            </a:schemeClr>
          </a:solidFill>
        </p:spPr>
        <p:txBody>
          <a:bodyPr>
            <a:normAutofit fontScale="90000"/>
          </a:bodyPr>
          <a:lstStyle/>
          <a:p>
            <a:r>
              <a:rPr lang="es-ES" b="1" dirty="0"/>
              <a:t>Variables</a:t>
            </a:r>
            <a:endParaRPr lang="en-US" b="1" dirty="0"/>
          </a:p>
        </p:txBody>
      </p:sp>
      <p:sp>
        <p:nvSpPr>
          <p:cNvPr id="3" name="Content Placeholder 2"/>
          <p:cNvSpPr>
            <a:spLocks noGrp="1"/>
          </p:cNvSpPr>
          <p:nvPr>
            <p:ph idx="1"/>
          </p:nvPr>
        </p:nvSpPr>
        <p:spPr>
          <a:xfrm>
            <a:off x="838199" y="869244"/>
            <a:ext cx="4174067" cy="5398206"/>
          </a:xfrm>
        </p:spPr>
        <p:txBody>
          <a:bodyPr>
            <a:normAutofit lnSpcReduction="10000"/>
          </a:bodyPr>
          <a:lstStyle/>
          <a:p>
            <a:r>
              <a:rPr lang="es-ES" dirty="0"/>
              <a:t>Ortografía</a:t>
            </a:r>
          </a:p>
          <a:p>
            <a:pPr lvl="1"/>
            <a:r>
              <a:rPr lang="es-ES" sz="2000" dirty="0"/>
              <a:t>Estándar (</a:t>
            </a:r>
            <a:r>
              <a:rPr lang="es-ES" sz="2000" dirty="0" err="1"/>
              <a:t>e.g</a:t>
            </a:r>
            <a:r>
              <a:rPr lang="es-ES" sz="2000" dirty="0"/>
              <a:t>. </a:t>
            </a:r>
            <a:r>
              <a:rPr lang="es-ES" sz="2000" i="1" dirty="0"/>
              <a:t>más nada</a:t>
            </a:r>
            <a:r>
              <a:rPr lang="es-ES" sz="2000" dirty="0"/>
              <a:t>)</a:t>
            </a:r>
          </a:p>
          <a:p>
            <a:pPr lvl="1"/>
            <a:r>
              <a:rPr lang="es-ES" sz="2000" dirty="0"/>
              <a:t>No estándar (</a:t>
            </a:r>
            <a:r>
              <a:rPr lang="es-ES" sz="2000" dirty="0" err="1"/>
              <a:t>e.g</a:t>
            </a:r>
            <a:r>
              <a:rPr lang="es-ES" sz="2000" dirty="0"/>
              <a:t>. </a:t>
            </a:r>
            <a:r>
              <a:rPr lang="es-ES" sz="2000" i="1" dirty="0"/>
              <a:t>mas </a:t>
            </a:r>
            <a:r>
              <a:rPr lang="es-ES" sz="2000" i="1" dirty="0" err="1"/>
              <a:t>na</a:t>
            </a:r>
            <a:r>
              <a:rPr lang="es-ES" sz="2000" dirty="0"/>
              <a:t>)</a:t>
            </a:r>
          </a:p>
          <a:p>
            <a:r>
              <a:rPr lang="es-ES" dirty="0"/>
              <a:t>Función de </a:t>
            </a:r>
            <a:r>
              <a:rPr lang="es-ES" i="1" dirty="0"/>
              <a:t>más </a:t>
            </a:r>
            <a:r>
              <a:rPr lang="es-ES" dirty="0"/>
              <a:t>+ </a:t>
            </a:r>
            <a:r>
              <a:rPr lang="es-ES" i="1" dirty="0"/>
              <a:t>palabra negativa</a:t>
            </a:r>
            <a:r>
              <a:rPr lang="es-ES" dirty="0"/>
              <a:t> en la frase</a:t>
            </a:r>
          </a:p>
          <a:p>
            <a:pPr lvl="1"/>
            <a:r>
              <a:rPr lang="es-ES" dirty="0"/>
              <a:t>Adverbio</a:t>
            </a:r>
          </a:p>
          <a:p>
            <a:pPr lvl="1"/>
            <a:r>
              <a:rPr lang="es-ES" dirty="0"/>
              <a:t>Cuantificador</a:t>
            </a:r>
          </a:p>
          <a:p>
            <a:pPr lvl="1"/>
            <a:r>
              <a:rPr lang="es-ES" dirty="0"/>
              <a:t>Objeto directo</a:t>
            </a:r>
          </a:p>
          <a:p>
            <a:pPr lvl="1"/>
            <a:r>
              <a:rPr lang="es-ES" dirty="0"/>
              <a:t>Objeto de una preposición</a:t>
            </a:r>
          </a:p>
          <a:p>
            <a:pPr lvl="1"/>
            <a:r>
              <a:rPr lang="es-ES" dirty="0"/>
              <a:t>Sujeto</a:t>
            </a:r>
          </a:p>
          <a:p>
            <a:r>
              <a:rPr lang="es-ES" dirty="0"/>
              <a:t>Presencia de elemento focalizador</a:t>
            </a:r>
          </a:p>
          <a:p>
            <a:pPr lvl="1"/>
            <a:r>
              <a:rPr lang="es-ES" dirty="0"/>
              <a:t>Presente</a:t>
            </a:r>
          </a:p>
          <a:p>
            <a:pPr lvl="1"/>
            <a:r>
              <a:rPr lang="es-ES" dirty="0"/>
              <a:t>Ausente</a:t>
            </a:r>
          </a:p>
          <a:p>
            <a:endParaRPr lang="es-ES" sz="2400" dirty="0"/>
          </a:p>
          <a:p>
            <a:pPr lvl="2"/>
            <a:endParaRPr lang="en-US" dirty="0"/>
          </a:p>
        </p:txBody>
      </p:sp>
      <p:sp>
        <p:nvSpPr>
          <p:cNvPr id="4" name="Content Placeholder 2"/>
          <p:cNvSpPr txBox="1">
            <a:spLocks/>
          </p:cNvSpPr>
          <p:nvPr/>
        </p:nvSpPr>
        <p:spPr>
          <a:xfrm>
            <a:off x="4583289" y="876300"/>
            <a:ext cx="7032978" cy="53911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s-ES" sz="2800" dirty="0"/>
              <a:t>Construcciones específicas</a:t>
            </a:r>
          </a:p>
          <a:p>
            <a:pPr lvl="2"/>
            <a:r>
              <a:rPr lang="es-ES" sz="2400" dirty="0"/>
              <a:t>Nada/nadie/ninguno (más) + que + sustantivo</a:t>
            </a:r>
          </a:p>
          <a:p>
            <a:pPr lvl="3"/>
            <a:r>
              <a:rPr lang="es-ES" sz="2000" dirty="0">
                <a:latin typeface="Times New Roman" panose="02020603050405020304" pitchFamily="18" charset="0"/>
                <a:cs typeface="Times New Roman" panose="02020603050405020304" pitchFamily="18" charset="0"/>
              </a:rPr>
              <a:t>¡</a:t>
            </a:r>
            <a:r>
              <a:rPr lang="es-ES" sz="2000" b="1" u="sng" dirty="0"/>
              <a:t>Nadie más </a:t>
            </a:r>
            <a:r>
              <a:rPr lang="es-ES" sz="2000" dirty="0"/>
              <a:t>que ustedes saben gobernarse!</a:t>
            </a:r>
          </a:p>
          <a:p>
            <a:pPr lvl="2"/>
            <a:r>
              <a:rPr lang="es-ES" sz="2400" dirty="0"/>
              <a:t>Tener/haber/quedar/encontrar + nada (más) + que + infinitivo</a:t>
            </a:r>
          </a:p>
          <a:p>
            <a:pPr lvl="3"/>
            <a:r>
              <a:rPr lang="es-ES" sz="2000" dirty="0"/>
              <a:t>No tienen </a:t>
            </a:r>
            <a:r>
              <a:rPr lang="es-ES" sz="2000" b="1" u="sng" dirty="0"/>
              <a:t>nada más </a:t>
            </a:r>
            <a:r>
              <a:rPr lang="es-ES" sz="2000" dirty="0"/>
              <a:t>que hacer.</a:t>
            </a:r>
          </a:p>
          <a:p>
            <a:pPr lvl="2"/>
            <a:r>
              <a:rPr lang="es-ES" sz="2400" dirty="0"/>
              <a:t>Nada (más) + infinitivo, con significado ¨al¨</a:t>
            </a:r>
          </a:p>
          <a:p>
            <a:pPr lvl="3"/>
            <a:r>
              <a:rPr lang="es-ES" sz="2000" dirty="0"/>
              <a:t>Los papeles cambiaron </a:t>
            </a:r>
            <a:r>
              <a:rPr lang="es-ES" sz="2000" b="1" u="sng" dirty="0"/>
              <a:t>nada más </a:t>
            </a:r>
            <a:r>
              <a:rPr lang="es-ES" sz="2000" dirty="0"/>
              <a:t>comenzar la segunda etapa.</a:t>
            </a:r>
          </a:p>
          <a:p>
            <a:pPr lvl="2"/>
            <a:r>
              <a:rPr lang="es-ES" sz="2400" dirty="0"/>
              <a:t>Y nada (más)</a:t>
            </a:r>
          </a:p>
          <a:p>
            <a:pPr lvl="3"/>
            <a:r>
              <a:rPr lang="es-ES" sz="2000" dirty="0"/>
              <a:t>Creí que era un sueño y </a:t>
            </a:r>
            <a:r>
              <a:rPr lang="es-ES" sz="2000" b="1" u="sng" dirty="0"/>
              <a:t>nada más</a:t>
            </a:r>
            <a:r>
              <a:rPr lang="es-ES" sz="2000" dirty="0"/>
              <a:t>.</a:t>
            </a:r>
          </a:p>
        </p:txBody>
      </p:sp>
      <p:sp>
        <p:nvSpPr>
          <p:cNvPr id="5" name="Marcador de número de diapositiva 4">
            <a:extLst>
              <a:ext uri="{FF2B5EF4-FFF2-40B4-BE49-F238E27FC236}">
                <a16:creationId xmlns:a16="http://schemas.microsoft.com/office/drawing/2014/main" id="{E1ABFE75-2867-8346-98AF-4E5072C7D253}"/>
              </a:ext>
            </a:extLst>
          </p:cNvPr>
          <p:cNvSpPr>
            <a:spLocks noGrp="1"/>
          </p:cNvSpPr>
          <p:nvPr>
            <p:ph type="sldNum" sz="quarter" idx="12"/>
          </p:nvPr>
        </p:nvSpPr>
        <p:spPr/>
        <p:txBody>
          <a:bodyPr/>
          <a:lstStyle/>
          <a:p>
            <a:fld id="{A2A3BED0-9AF9-4F9C-AAF1-B8F0F3CDD87E}" type="slidenum">
              <a:rPr lang="en-US" smtClean="0"/>
              <a:t>12</a:t>
            </a:fld>
            <a:endParaRPr lang="en-US"/>
          </a:p>
        </p:txBody>
      </p:sp>
    </p:spTree>
    <p:extLst>
      <p:ext uri="{BB962C8B-B14F-4D97-AF65-F5344CB8AC3E}">
        <p14:creationId xmlns:p14="http://schemas.microsoft.com/office/powerpoint/2010/main" val="393371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
                                            <p:txEl>
                                              <p:pRg st="6" end="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473075"/>
          </a:xfrm>
          <a:solidFill>
            <a:schemeClr val="tx2">
              <a:lumMod val="40000"/>
              <a:lumOff val="60000"/>
            </a:schemeClr>
          </a:solidFill>
        </p:spPr>
        <p:txBody>
          <a:bodyPr>
            <a:normAutofit fontScale="90000"/>
          </a:bodyPr>
          <a:lstStyle/>
          <a:p>
            <a:r>
              <a:rPr lang="es-ES" b="1" dirty="0"/>
              <a:t>Ejemplo de codificación</a:t>
            </a:r>
            <a:endParaRPr lang="en-US" b="1" dirty="0"/>
          </a:p>
        </p:txBody>
      </p:sp>
      <p:sp>
        <p:nvSpPr>
          <p:cNvPr id="3" name="Content Placeholder 2"/>
          <p:cNvSpPr>
            <a:spLocks noGrp="1"/>
          </p:cNvSpPr>
          <p:nvPr>
            <p:ph idx="1"/>
          </p:nvPr>
        </p:nvSpPr>
        <p:spPr>
          <a:xfrm>
            <a:off x="838200" y="1159726"/>
            <a:ext cx="10515600" cy="5107723"/>
          </a:xfrm>
        </p:spPr>
        <p:txBody>
          <a:bodyPr>
            <a:normAutofit fontScale="92500" lnSpcReduction="20000"/>
          </a:bodyPr>
          <a:lstStyle/>
          <a:p>
            <a:r>
              <a:rPr lang="es-US" dirty="0">
                <a:ea typeface="Calibri"/>
                <a:cs typeface="Calibri"/>
                <a:sym typeface="Calibri"/>
              </a:rPr>
              <a:t>“Todo es cada vez </a:t>
            </a:r>
            <a:r>
              <a:rPr lang="es-US" dirty="0">
                <a:solidFill>
                  <a:srgbClr val="C00000"/>
                </a:solidFill>
                <a:ea typeface="Calibri"/>
                <a:cs typeface="Calibri"/>
                <a:sym typeface="Calibri"/>
              </a:rPr>
              <a:t>más</a:t>
            </a:r>
            <a:r>
              <a:rPr lang="es-US" dirty="0">
                <a:ea typeface="Calibri"/>
                <a:cs typeface="Calibri"/>
                <a:sym typeface="Calibri"/>
              </a:rPr>
              <a:t> </a:t>
            </a:r>
            <a:r>
              <a:rPr lang="es-US" dirty="0">
                <a:solidFill>
                  <a:srgbClr val="C00000"/>
                </a:solidFill>
                <a:ea typeface="Calibri"/>
                <a:cs typeface="Calibri"/>
                <a:sym typeface="Calibri"/>
              </a:rPr>
              <a:t>caro</a:t>
            </a:r>
            <a:r>
              <a:rPr lang="es-US" dirty="0">
                <a:ea typeface="Calibri"/>
                <a:cs typeface="Calibri"/>
                <a:sym typeface="Calibri"/>
              </a:rPr>
              <a:t>, y la gente sigue gastando porque</a:t>
            </a:r>
            <a:r>
              <a:rPr lang="es-US" dirty="0">
                <a:solidFill>
                  <a:srgbClr val="C00000"/>
                </a:solidFill>
                <a:ea typeface="Calibri"/>
                <a:cs typeface="Calibri"/>
                <a:sym typeface="Calibri"/>
              </a:rPr>
              <a:t> no </a:t>
            </a:r>
            <a:r>
              <a:rPr lang="es-US" dirty="0">
                <a:ea typeface="Calibri"/>
                <a:cs typeface="Calibri"/>
                <a:sym typeface="Calibri"/>
              </a:rPr>
              <a:t>hay </a:t>
            </a:r>
            <a:r>
              <a:rPr lang="es-US" dirty="0">
                <a:solidFill>
                  <a:srgbClr val="C00000"/>
                </a:solidFill>
                <a:ea typeface="Calibri"/>
                <a:cs typeface="Calibri"/>
                <a:sym typeface="Calibri"/>
              </a:rPr>
              <a:t>más nada </a:t>
            </a:r>
            <a:r>
              <a:rPr lang="es-US" dirty="0">
                <a:ea typeface="Calibri"/>
                <a:cs typeface="Calibri"/>
                <a:sym typeface="Calibri"/>
              </a:rPr>
              <a:t>que hacer.”</a:t>
            </a:r>
          </a:p>
          <a:p>
            <a:pPr lvl="1"/>
            <a:r>
              <a:rPr lang="es-US" i="1" dirty="0" err="1"/>
              <a:t>Everything</a:t>
            </a:r>
            <a:r>
              <a:rPr lang="es-US" i="1" dirty="0"/>
              <a:t> </a:t>
            </a:r>
            <a:r>
              <a:rPr lang="es-US" i="1" dirty="0" err="1"/>
              <a:t>is</a:t>
            </a:r>
            <a:r>
              <a:rPr lang="es-US" i="1" dirty="0"/>
              <a:t> </a:t>
            </a:r>
            <a:r>
              <a:rPr lang="es-US" i="1" dirty="0" err="1"/>
              <a:t>always</a:t>
            </a:r>
            <a:r>
              <a:rPr lang="es-US" i="1" dirty="0"/>
              <a:t> more </a:t>
            </a:r>
            <a:r>
              <a:rPr lang="es-US" i="1" dirty="0" err="1"/>
              <a:t>expensive</a:t>
            </a:r>
            <a:r>
              <a:rPr lang="es-US" i="1" dirty="0"/>
              <a:t>, and </a:t>
            </a:r>
            <a:r>
              <a:rPr lang="es-US" i="1" dirty="0" err="1"/>
              <a:t>people</a:t>
            </a:r>
            <a:r>
              <a:rPr lang="es-US" i="1" dirty="0"/>
              <a:t> </a:t>
            </a:r>
            <a:r>
              <a:rPr lang="es-US" i="1" dirty="0" err="1"/>
              <a:t>keep</a:t>
            </a:r>
            <a:r>
              <a:rPr lang="es-US" i="1" dirty="0"/>
              <a:t> </a:t>
            </a:r>
            <a:r>
              <a:rPr lang="es-US" i="1" dirty="0" err="1"/>
              <a:t>spending</a:t>
            </a:r>
            <a:r>
              <a:rPr lang="es-US" i="1" dirty="0"/>
              <a:t> </a:t>
            </a:r>
            <a:r>
              <a:rPr lang="es-US" i="1" dirty="0" err="1"/>
              <a:t>money</a:t>
            </a:r>
            <a:r>
              <a:rPr lang="es-US" i="1" dirty="0"/>
              <a:t> </a:t>
            </a:r>
            <a:r>
              <a:rPr lang="es-US" i="1" dirty="0" err="1"/>
              <a:t>because</a:t>
            </a:r>
            <a:r>
              <a:rPr lang="es-US" i="1" dirty="0"/>
              <a:t> </a:t>
            </a:r>
            <a:r>
              <a:rPr lang="es-US" i="1" dirty="0" err="1"/>
              <a:t>there´s</a:t>
            </a:r>
            <a:r>
              <a:rPr lang="es-US" i="1" dirty="0"/>
              <a:t> </a:t>
            </a:r>
            <a:r>
              <a:rPr lang="es-US" i="1" dirty="0" err="1"/>
              <a:t>nothing</a:t>
            </a:r>
            <a:r>
              <a:rPr lang="es-US" i="1" dirty="0"/>
              <a:t> </a:t>
            </a:r>
            <a:r>
              <a:rPr lang="es-US" i="1" dirty="0" err="1"/>
              <a:t>else</a:t>
            </a:r>
            <a:r>
              <a:rPr lang="es-US" i="1" dirty="0"/>
              <a:t> </a:t>
            </a:r>
            <a:r>
              <a:rPr lang="es-US" i="1" dirty="0" err="1"/>
              <a:t>to</a:t>
            </a:r>
            <a:r>
              <a:rPr lang="es-US" i="1" dirty="0"/>
              <a:t> do. </a:t>
            </a:r>
          </a:p>
          <a:p>
            <a:pPr lvl="1"/>
            <a:endParaRPr lang="es-US" dirty="0"/>
          </a:p>
          <a:p>
            <a:r>
              <a:rPr lang="es-US" sz="2400" dirty="0"/>
              <a:t>Variable dependiente:  </a:t>
            </a:r>
            <a:r>
              <a:rPr lang="es-US" sz="2400" i="1" dirty="0"/>
              <a:t>más</a:t>
            </a:r>
            <a:r>
              <a:rPr lang="es-US" sz="2400" dirty="0"/>
              <a:t> antepuesto (</a:t>
            </a:r>
            <a:r>
              <a:rPr lang="es-US" sz="2400" i="1" dirty="0">
                <a:solidFill>
                  <a:srgbClr val="C00000"/>
                </a:solidFill>
              </a:rPr>
              <a:t>más nada</a:t>
            </a:r>
            <a:r>
              <a:rPr lang="es-US" sz="2400" dirty="0"/>
              <a:t>)</a:t>
            </a:r>
          </a:p>
          <a:p>
            <a:r>
              <a:rPr lang="es-US" sz="2400" dirty="0"/>
              <a:t>Polaridad: Negativa (</a:t>
            </a:r>
            <a:r>
              <a:rPr lang="es-US" sz="2400" i="1" dirty="0">
                <a:solidFill>
                  <a:srgbClr val="C00000"/>
                </a:solidFill>
              </a:rPr>
              <a:t>no</a:t>
            </a:r>
            <a:r>
              <a:rPr lang="es-US" sz="2400" dirty="0"/>
              <a:t>)</a:t>
            </a:r>
          </a:p>
          <a:p>
            <a:r>
              <a:rPr lang="es-US" sz="2400" dirty="0"/>
              <a:t>Posición relativa al verbo: Posverbal (</a:t>
            </a:r>
            <a:r>
              <a:rPr lang="es-US" sz="2400" i="1" dirty="0"/>
              <a:t>no </a:t>
            </a:r>
            <a:r>
              <a:rPr lang="es-US" sz="2400" i="1" u="sng" dirty="0"/>
              <a:t>hay</a:t>
            </a:r>
            <a:r>
              <a:rPr lang="es-US" sz="2400" i="1" dirty="0"/>
              <a:t> </a:t>
            </a:r>
            <a:r>
              <a:rPr lang="es-US" sz="2400" i="1" dirty="0">
                <a:solidFill>
                  <a:srgbClr val="C00000"/>
                </a:solidFill>
              </a:rPr>
              <a:t>más nada</a:t>
            </a:r>
            <a:r>
              <a:rPr lang="es-US" sz="2400" i="1" dirty="0"/>
              <a:t> que hacer</a:t>
            </a:r>
            <a:r>
              <a:rPr lang="es-US" sz="2400" dirty="0"/>
              <a:t>)</a:t>
            </a:r>
          </a:p>
          <a:p>
            <a:r>
              <a:rPr lang="es-US" sz="2400" dirty="0" err="1"/>
              <a:t>Priming</a:t>
            </a:r>
            <a:r>
              <a:rPr lang="es-US" sz="2400" dirty="0"/>
              <a:t>: </a:t>
            </a:r>
            <a:r>
              <a:rPr lang="es-US" sz="2400" i="1" dirty="0"/>
              <a:t>Más</a:t>
            </a:r>
            <a:r>
              <a:rPr lang="es-US" sz="2400" dirty="0"/>
              <a:t> antepuesto en las 3 cláusulas anteriores (</a:t>
            </a:r>
            <a:r>
              <a:rPr lang="es-US" sz="2400" i="1" dirty="0">
                <a:solidFill>
                  <a:srgbClr val="C00000"/>
                </a:solidFill>
              </a:rPr>
              <a:t>más caro</a:t>
            </a:r>
            <a:r>
              <a:rPr lang="es-US" sz="2400" dirty="0"/>
              <a:t>)</a:t>
            </a:r>
          </a:p>
          <a:p>
            <a:r>
              <a:rPr lang="es-US" sz="2400" dirty="0"/>
              <a:t>Palabra negativa: </a:t>
            </a:r>
            <a:r>
              <a:rPr lang="es-US" sz="2400" i="1" dirty="0">
                <a:solidFill>
                  <a:srgbClr val="C00000"/>
                </a:solidFill>
              </a:rPr>
              <a:t>nada</a:t>
            </a:r>
          </a:p>
          <a:p>
            <a:r>
              <a:rPr lang="es-US" sz="2400" dirty="0"/>
              <a:t>Ortografía: Estándar</a:t>
            </a:r>
          </a:p>
          <a:p>
            <a:r>
              <a:rPr lang="es-US" sz="2400" dirty="0"/>
              <a:t>Función en la frase: Objeto directo</a:t>
            </a:r>
          </a:p>
          <a:p>
            <a:r>
              <a:rPr lang="es-US" sz="2400" dirty="0"/>
              <a:t>Construcción específica: Tener/haber/quedar/encontrar + nada (más) + que + infinitivo</a:t>
            </a:r>
          </a:p>
          <a:p>
            <a:r>
              <a:rPr lang="es-US" sz="2400" dirty="0"/>
              <a:t>Presencia de otro elemento focalizador: No hay</a:t>
            </a:r>
          </a:p>
        </p:txBody>
      </p:sp>
      <p:sp>
        <p:nvSpPr>
          <p:cNvPr id="4" name="Marcador de número de diapositiva 3">
            <a:extLst>
              <a:ext uri="{FF2B5EF4-FFF2-40B4-BE49-F238E27FC236}">
                <a16:creationId xmlns:a16="http://schemas.microsoft.com/office/drawing/2014/main" id="{5115455C-998B-B044-8A3E-4266A57C1216}"/>
              </a:ext>
            </a:extLst>
          </p:cNvPr>
          <p:cNvSpPr>
            <a:spLocks noGrp="1"/>
          </p:cNvSpPr>
          <p:nvPr>
            <p:ph type="sldNum" sz="quarter" idx="12"/>
          </p:nvPr>
        </p:nvSpPr>
        <p:spPr/>
        <p:txBody>
          <a:bodyPr/>
          <a:lstStyle/>
          <a:p>
            <a:fld id="{A2A3BED0-9AF9-4F9C-AAF1-B8F0F3CDD87E}" type="slidenum">
              <a:rPr lang="en-US" smtClean="0"/>
              <a:t>13</a:t>
            </a:fld>
            <a:endParaRPr lang="en-US"/>
          </a:p>
        </p:txBody>
      </p:sp>
    </p:spTree>
    <p:extLst>
      <p:ext uri="{BB962C8B-B14F-4D97-AF65-F5344CB8AC3E}">
        <p14:creationId xmlns:p14="http://schemas.microsoft.com/office/powerpoint/2010/main" val="326126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473075"/>
          </a:xfrm>
          <a:solidFill>
            <a:schemeClr val="tx2">
              <a:lumMod val="40000"/>
              <a:lumOff val="60000"/>
            </a:schemeClr>
          </a:solidFill>
        </p:spPr>
        <p:txBody>
          <a:bodyPr>
            <a:normAutofit fontScale="90000"/>
          </a:bodyPr>
          <a:lstStyle/>
          <a:p>
            <a:r>
              <a:rPr lang="es-ES" b="1" dirty="0"/>
              <a:t>Análisis</a:t>
            </a:r>
            <a:endParaRPr lang="en-US" b="1" dirty="0"/>
          </a:p>
        </p:txBody>
      </p:sp>
      <p:sp>
        <p:nvSpPr>
          <p:cNvPr id="3" name="Content Placeholder 2"/>
          <p:cNvSpPr>
            <a:spLocks noGrp="1"/>
          </p:cNvSpPr>
          <p:nvPr>
            <p:ph idx="1"/>
          </p:nvPr>
        </p:nvSpPr>
        <p:spPr>
          <a:xfrm>
            <a:off x="838200" y="876300"/>
            <a:ext cx="10515600" cy="5391150"/>
          </a:xfrm>
        </p:spPr>
        <p:txBody>
          <a:bodyPr>
            <a:normAutofit lnSpcReduction="10000"/>
          </a:bodyPr>
          <a:lstStyle/>
          <a:p>
            <a:r>
              <a:rPr lang="es-ES" dirty="0"/>
              <a:t>Después de algunos análisis preliminares, decidimos hacer dos regresiones para cada región en </a:t>
            </a:r>
            <a:r>
              <a:rPr lang="es-ES" dirty="0" err="1"/>
              <a:t>Rbrul</a:t>
            </a:r>
            <a:r>
              <a:rPr lang="es-ES" dirty="0"/>
              <a:t> (Johnson, 2009)</a:t>
            </a:r>
          </a:p>
          <a:p>
            <a:pPr lvl="1"/>
            <a:r>
              <a:rPr lang="es-ES" dirty="0"/>
              <a:t>Una con </a:t>
            </a:r>
            <a:r>
              <a:rPr lang="es-ES" i="1" dirty="0"/>
              <a:t>nada (más)</a:t>
            </a:r>
          </a:p>
          <a:p>
            <a:pPr lvl="1"/>
            <a:r>
              <a:rPr lang="es-ES" dirty="0"/>
              <a:t>Una con </a:t>
            </a:r>
            <a:r>
              <a:rPr lang="es-ES" i="1" dirty="0"/>
              <a:t>nadie, nunca </a:t>
            </a:r>
            <a:r>
              <a:rPr lang="es-ES" dirty="0"/>
              <a:t>y</a:t>
            </a:r>
            <a:r>
              <a:rPr lang="es-ES" i="1" dirty="0"/>
              <a:t> ninguno (más)</a:t>
            </a:r>
          </a:p>
          <a:p>
            <a:pPr lvl="1"/>
            <a:r>
              <a:rPr lang="es-ES" dirty="0"/>
              <a:t>Variable dependiente: </a:t>
            </a:r>
            <a:r>
              <a:rPr lang="es-ES" i="1" dirty="0"/>
              <a:t>más </a:t>
            </a:r>
            <a:r>
              <a:rPr lang="es-ES" dirty="0"/>
              <a:t>antepuesto o pospuesto </a:t>
            </a:r>
          </a:p>
          <a:p>
            <a:pPr lvl="1"/>
            <a:r>
              <a:rPr lang="es-ES" dirty="0"/>
              <a:t>Variables independientes</a:t>
            </a:r>
          </a:p>
          <a:p>
            <a:pPr lvl="2"/>
            <a:r>
              <a:rPr lang="es-ES" dirty="0"/>
              <a:t>Polaridad</a:t>
            </a:r>
          </a:p>
          <a:p>
            <a:pPr lvl="2"/>
            <a:r>
              <a:rPr lang="es-ES" dirty="0"/>
              <a:t>Posición relativa al verbo</a:t>
            </a:r>
          </a:p>
          <a:p>
            <a:pPr lvl="2"/>
            <a:r>
              <a:rPr lang="es-ES" dirty="0" err="1"/>
              <a:t>Priming</a:t>
            </a:r>
            <a:endParaRPr lang="es-ES" dirty="0"/>
          </a:p>
          <a:p>
            <a:pPr lvl="2"/>
            <a:r>
              <a:rPr lang="es-ES" dirty="0"/>
              <a:t>Palabra negativa (sólo el análisis sin nada)</a:t>
            </a:r>
          </a:p>
          <a:p>
            <a:pPr lvl="2"/>
            <a:r>
              <a:rPr lang="es-ES" dirty="0"/>
              <a:t>Ortografía</a:t>
            </a:r>
          </a:p>
          <a:p>
            <a:pPr lvl="2"/>
            <a:r>
              <a:rPr lang="es-ES" dirty="0"/>
              <a:t>Función en la oración</a:t>
            </a:r>
          </a:p>
          <a:p>
            <a:pPr lvl="2"/>
            <a:r>
              <a:rPr lang="es-ES" dirty="0"/>
              <a:t>Presencia de otro elemento focalizador</a:t>
            </a:r>
          </a:p>
          <a:p>
            <a:pPr lvl="1"/>
            <a:r>
              <a:rPr lang="es-ES" dirty="0"/>
              <a:t>No se incluyó ¨construcción específica¨ en el análisis estadístico pero se presentará la distribución de anteposición según sus categorías</a:t>
            </a:r>
          </a:p>
          <a:p>
            <a:pPr lvl="1"/>
            <a:endParaRPr lang="es-ES" dirty="0"/>
          </a:p>
          <a:p>
            <a:pPr lvl="1"/>
            <a:endParaRPr lang="en-US" dirty="0"/>
          </a:p>
        </p:txBody>
      </p:sp>
      <p:sp>
        <p:nvSpPr>
          <p:cNvPr id="4" name="Marcador de número de diapositiva 3">
            <a:extLst>
              <a:ext uri="{FF2B5EF4-FFF2-40B4-BE49-F238E27FC236}">
                <a16:creationId xmlns:a16="http://schemas.microsoft.com/office/drawing/2014/main" id="{F4609CF3-59D7-4F4F-86D2-7D98C711EB18}"/>
              </a:ext>
            </a:extLst>
          </p:cNvPr>
          <p:cNvSpPr>
            <a:spLocks noGrp="1"/>
          </p:cNvSpPr>
          <p:nvPr>
            <p:ph type="sldNum" sz="quarter" idx="12"/>
          </p:nvPr>
        </p:nvSpPr>
        <p:spPr/>
        <p:txBody>
          <a:bodyPr/>
          <a:lstStyle/>
          <a:p>
            <a:fld id="{A2A3BED0-9AF9-4F9C-AAF1-B8F0F3CDD87E}" type="slidenum">
              <a:rPr lang="en-US" smtClean="0"/>
              <a:t>14</a:t>
            </a:fld>
            <a:endParaRPr lang="en-US"/>
          </a:p>
        </p:txBody>
      </p:sp>
      <p:sp>
        <p:nvSpPr>
          <p:cNvPr id="5" name="TextBox 4">
            <a:extLst>
              <a:ext uri="{FF2B5EF4-FFF2-40B4-BE49-F238E27FC236}">
                <a16:creationId xmlns:a16="http://schemas.microsoft.com/office/drawing/2014/main" id="{685D2B2E-3378-4731-86A7-44981AF346F7}"/>
              </a:ext>
            </a:extLst>
          </p:cNvPr>
          <p:cNvSpPr txBox="1"/>
          <p:nvPr/>
        </p:nvSpPr>
        <p:spPr>
          <a:xfrm>
            <a:off x="8252178" y="3002844"/>
            <a:ext cx="3183466" cy="1754326"/>
          </a:xfrm>
          <a:prstGeom prst="rect">
            <a:avLst/>
          </a:prstGeom>
          <a:noFill/>
        </p:spPr>
        <p:txBody>
          <a:bodyPr wrap="square" rtlCol="0">
            <a:spAutoFit/>
          </a:bodyPr>
          <a:lstStyle/>
          <a:p>
            <a:r>
              <a:rPr lang="es-US" b="1" u="sng" dirty="0">
                <a:solidFill>
                  <a:schemeClr val="accent5">
                    <a:lumMod val="50000"/>
                  </a:schemeClr>
                </a:solidFill>
              </a:rPr>
              <a:t>Confiabilidad entre evaluadores</a:t>
            </a:r>
            <a:r>
              <a:rPr lang="es-US" dirty="0">
                <a:solidFill>
                  <a:schemeClr val="accent5">
                    <a:lumMod val="50000"/>
                  </a:schemeClr>
                </a:solidFill>
              </a:rPr>
              <a:t>:</a:t>
            </a:r>
          </a:p>
          <a:p>
            <a:pPr marL="285750" indent="-285750">
              <a:buFontTx/>
              <a:buChar char="-"/>
            </a:pPr>
            <a:r>
              <a:rPr lang="es-US" dirty="0"/>
              <a:t>51.5% de los datos eran codificados dos veces</a:t>
            </a:r>
          </a:p>
          <a:p>
            <a:pPr marL="285750" indent="-285750">
              <a:buFontTx/>
              <a:buChar char="-"/>
            </a:pPr>
            <a:r>
              <a:rPr lang="es-US" dirty="0"/>
              <a:t>Acuerdo con 97.9% de los datos</a:t>
            </a:r>
            <a:endParaRPr lang="en-US" dirty="0"/>
          </a:p>
        </p:txBody>
      </p:sp>
    </p:spTree>
    <p:extLst>
      <p:ext uri="{BB962C8B-B14F-4D97-AF65-F5344CB8AC3E}">
        <p14:creationId xmlns:p14="http://schemas.microsoft.com/office/powerpoint/2010/main" val="2215452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s-ES" dirty="0"/>
              <a:t>Resultados</a:t>
            </a:r>
            <a:endParaRPr lang="en-US" dirty="0"/>
          </a:p>
        </p:txBody>
      </p:sp>
      <p:sp>
        <p:nvSpPr>
          <p:cNvPr id="3" name="Text Placeholder 2"/>
          <p:cNvSpPr>
            <a:spLocks noGrp="1"/>
          </p:cNvSpPr>
          <p:nvPr>
            <p:ph type="body" idx="1"/>
          </p:nvPr>
        </p:nvSpPr>
        <p:spPr/>
        <p:txBody>
          <a:bodyPr/>
          <a:lstStyle/>
          <a:p>
            <a:endParaRPr lang="en-US"/>
          </a:p>
        </p:txBody>
      </p:sp>
      <p:sp>
        <p:nvSpPr>
          <p:cNvPr id="4" name="Marcador de número de diapositiva 3">
            <a:extLst>
              <a:ext uri="{FF2B5EF4-FFF2-40B4-BE49-F238E27FC236}">
                <a16:creationId xmlns:a16="http://schemas.microsoft.com/office/drawing/2014/main" id="{6371E855-1624-F64A-AB40-6F47CBDB83D4}"/>
              </a:ext>
            </a:extLst>
          </p:cNvPr>
          <p:cNvSpPr>
            <a:spLocks noGrp="1"/>
          </p:cNvSpPr>
          <p:nvPr>
            <p:ph type="sldNum" sz="quarter" idx="12"/>
          </p:nvPr>
        </p:nvSpPr>
        <p:spPr/>
        <p:txBody>
          <a:bodyPr/>
          <a:lstStyle/>
          <a:p>
            <a:fld id="{A2A3BED0-9AF9-4F9C-AAF1-B8F0F3CDD87E}" type="slidenum">
              <a:rPr lang="en-US" smtClean="0"/>
              <a:t>15</a:t>
            </a:fld>
            <a:endParaRPr lang="en-US"/>
          </a:p>
        </p:txBody>
      </p:sp>
    </p:spTree>
    <p:extLst>
      <p:ext uri="{BB962C8B-B14F-4D97-AF65-F5344CB8AC3E}">
        <p14:creationId xmlns:p14="http://schemas.microsoft.com/office/powerpoint/2010/main" val="607954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473075"/>
          </a:xfrm>
          <a:solidFill>
            <a:schemeClr val="tx2">
              <a:lumMod val="40000"/>
              <a:lumOff val="60000"/>
            </a:schemeClr>
          </a:solidFill>
        </p:spPr>
        <p:txBody>
          <a:bodyPr>
            <a:normAutofit fontScale="90000"/>
          </a:bodyPr>
          <a:lstStyle/>
          <a:p>
            <a:r>
              <a:rPr lang="es-US" b="1" dirty="0"/>
              <a:t>Anteposición y posposición en las dos variedades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5888516"/>
              </p:ext>
            </p:extLst>
          </p:nvPr>
        </p:nvGraphicFramePr>
        <p:xfrm>
          <a:off x="838200" y="876300"/>
          <a:ext cx="10515600" cy="5391150"/>
        </p:xfrm>
        <a:graphic>
          <a:graphicData uri="http://schemas.openxmlformats.org/drawingml/2006/chart">
            <c:chart xmlns:c="http://schemas.openxmlformats.org/drawingml/2006/chart" xmlns:r="http://schemas.openxmlformats.org/officeDocument/2006/relationships" r:id="rId3"/>
          </a:graphicData>
        </a:graphic>
      </p:graphicFrame>
      <p:sp>
        <p:nvSpPr>
          <p:cNvPr id="3" name="Marcador de número de diapositiva 2">
            <a:extLst>
              <a:ext uri="{FF2B5EF4-FFF2-40B4-BE49-F238E27FC236}">
                <a16:creationId xmlns:a16="http://schemas.microsoft.com/office/drawing/2014/main" id="{25B8F11B-DA84-FB47-B789-5C54C894063A}"/>
              </a:ext>
            </a:extLst>
          </p:cNvPr>
          <p:cNvSpPr>
            <a:spLocks noGrp="1"/>
          </p:cNvSpPr>
          <p:nvPr>
            <p:ph type="sldNum" sz="quarter" idx="12"/>
          </p:nvPr>
        </p:nvSpPr>
        <p:spPr/>
        <p:txBody>
          <a:bodyPr/>
          <a:lstStyle/>
          <a:p>
            <a:fld id="{A2A3BED0-9AF9-4F9C-AAF1-B8F0F3CDD87E}" type="slidenum">
              <a:rPr lang="en-US" smtClean="0"/>
              <a:t>16</a:t>
            </a:fld>
            <a:endParaRPr lang="en-US"/>
          </a:p>
        </p:txBody>
      </p:sp>
      <p:sp>
        <p:nvSpPr>
          <p:cNvPr id="4" name="TextBox 3">
            <a:extLst>
              <a:ext uri="{FF2B5EF4-FFF2-40B4-BE49-F238E27FC236}">
                <a16:creationId xmlns:a16="http://schemas.microsoft.com/office/drawing/2014/main" id="{03D4A080-042A-459A-B2D0-3DAD15D6174D}"/>
              </a:ext>
            </a:extLst>
          </p:cNvPr>
          <p:cNvSpPr txBox="1"/>
          <p:nvPr/>
        </p:nvSpPr>
        <p:spPr>
          <a:xfrm>
            <a:off x="581891" y="5747657"/>
            <a:ext cx="2434441" cy="923330"/>
          </a:xfrm>
          <a:prstGeom prst="rect">
            <a:avLst/>
          </a:prstGeom>
          <a:noFill/>
        </p:spPr>
        <p:txBody>
          <a:bodyPr wrap="square" rtlCol="0">
            <a:spAutoFit/>
          </a:bodyPr>
          <a:lstStyle/>
          <a:p>
            <a:r>
              <a:rPr lang="es-US" dirty="0"/>
              <a:t>161 casos de cuantificadores excluidos de PR</a:t>
            </a:r>
            <a:endParaRPr lang="en-US" dirty="0"/>
          </a:p>
        </p:txBody>
      </p:sp>
    </p:spTree>
    <p:extLst>
      <p:ext uri="{BB962C8B-B14F-4D97-AF65-F5344CB8AC3E}">
        <p14:creationId xmlns:p14="http://schemas.microsoft.com/office/powerpoint/2010/main" val="1671781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529180"/>
          </a:xfrm>
          <a:solidFill>
            <a:schemeClr val="tx2">
              <a:lumMod val="40000"/>
              <a:lumOff val="60000"/>
            </a:schemeClr>
          </a:solidFill>
        </p:spPr>
        <p:txBody>
          <a:bodyPr>
            <a:normAutofit fontScale="90000"/>
          </a:bodyPr>
          <a:lstStyle/>
          <a:p>
            <a:r>
              <a:rPr lang="es-ES" b="1" dirty="0"/>
              <a:t>Efectos significativos en la variación</a:t>
            </a:r>
            <a:endParaRPr lang="en-US" b="1" dirty="0"/>
          </a:p>
        </p:txBody>
      </p:sp>
      <p:sp>
        <p:nvSpPr>
          <p:cNvPr id="4" name="Text Placeholder 3"/>
          <p:cNvSpPr>
            <a:spLocks noGrp="1"/>
          </p:cNvSpPr>
          <p:nvPr>
            <p:ph type="body" idx="1"/>
          </p:nvPr>
        </p:nvSpPr>
        <p:spPr>
          <a:xfrm>
            <a:off x="839785" y="1069472"/>
            <a:ext cx="5157787" cy="588806"/>
          </a:xfrm>
          <a:solidFill>
            <a:schemeClr val="bg1">
              <a:lumMod val="95000"/>
            </a:schemeClr>
          </a:solidFill>
        </p:spPr>
        <p:txBody>
          <a:bodyPr>
            <a:normAutofit/>
          </a:bodyPr>
          <a:lstStyle/>
          <a:p>
            <a:r>
              <a:rPr lang="es-ES" sz="2800" dirty="0"/>
              <a:t>Puerto Rico</a:t>
            </a:r>
            <a:endParaRPr lang="en-US" sz="2800" dirty="0"/>
          </a:p>
        </p:txBody>
      </p:sp>
      <p:sp>
        <p:nvSpPr>
          <p:cNvPr id="5" name="Content Placeholder 4"/>
          <p:cNvSpPr>
            <a:spLocks noGrp="1"/>
          </p:cNvSpPr>
          <p:nvPr>
            <p:ph sz="half" idx="2"/>
          </p:nvPr>
        </p:nvSpPr>
        <p:spPr>
          <a:xfrm>
            <a:off x="839786" y="1833444"/>
            <a:ext cx="5157787" cy="4584819"/>
          </a:xfrm>
        </p:spPr>
        <p:txBody>
          <a:bodyPr>
            <a:normAutofit/>
          </a:bodyPr>
          <a:lstStyle/>
          <a:p>
            <a:r>
              <a:rPr lang="es-ES" sz="2400" i="1" dirty="0"/>
              <a:t>Nada más </a:t>
            </a:r>
            <a:r>
              <a:rPr lang="es-ES" sz="2400" dirty="0"/>
              <a:t>v. </a:t>
            </a:r>
            <a:r>
              <a:rPr lang="es-ES" sz="2400" i="1" dirty="0"/>
              <a:t>más nada</a:t>
            </a:r>
            <a:r>
              <a:rPr lang="es-ES" sz="2400" dirty="0"/>
              <a:t> (N </a:t>
            </a:r>
            <a:r>
              <a:rPr lang="es-ES" sz="2400" dirty="0">
                <a:cs typeface="Times New Roman" panose="02020603050405020304" pitchFamily="18" charset="0"/>
              </a:rPr>
              <a:t>= 848)</a:t>
            </a:r>
          </a:p>
          <a:p>
            <a:pPr lvl="1"/>
            <a:r>
              <a:rPr lang="es-ES" sz="2000" dirty="0">
                <a:cs typeface="Times New Roman" panose="02020603050405020304" pitchFamily="18" charset="0"/>
              </a:rPr>
              <a:t>% antepuesto = 20.9%</a:t>
            </a:r>
          </a:p>
          <a:p>
            <a:pPr lvl="1"/>
            <a:r>
              <a:rPr lang="es-ES" sz="2000" dirty="0">
                <a:cs typeface="Times New Roman" panose="02020603050405020304" pitchFamily="18" charset="0"/>
              </a:rPr>
              <a:t>Factores significativos:</a:t>
            </a:r>
          </a:p>
          <a:p>
            <a:pPr lvl="2"/>
            <a:r>
              <a:rPr lang="es-ES" dirty="0">
                <a:cs typeface="Times New Roman" panose="02020603050405020304" pitchFamily="18" charset="0"/>
              </a:rPr>
              <a:t>Ortografía</a:t>
            </a:r>
          </a:p>
          <a:p>
            <a:pPr lvl="2"/>
            <a:r>
              <a:rPr lang="es-ES" dirty="0">
                <a:cs typeface="Times New Roman" panose="02020603050405020304" pitchFamily="18" charset="0"/>
              </a:rPr>
              <a:t>Función en la oración</a:t>
            </a:r>
          </a:p>
          <a:p>
            <a:pPr lvl="2"/>
            <a:r>
              <a:rPr lang="es-ES" dirty="0">
                <a:cs typeface="Times New Roman" panose="02020603050405020304" pitchFamily="18" charset="0"/>
              </a:rPr>
              <a:t>**Polaridad (p </a:t>
            </a:r>
            <a:r>
              <a:rPr lang="es-ES" sz="2000" dirty="0">
                <a:cs typeface="Times New Roman" panose="02020603050405020304" pitchFamily="18" charset="0"/>
              </a:rPr>
              <a:t>= .057</a:t>
            </a:r>
            <a:r>
              <a:rPr lang="es-ES" dirty="0">
                <a:cs typeface="Times New Roman" panose="02020603050405020304" pitchFamily="18" charset="0"/>
              </a:rPr>
              <a:t>)</a:t>
            </a:r>
          </a:p>
          <a:p>
            <a:r>
              <a:rPr lang="es-ES" sz="2400" i="1" dirty="0"/>
              <a:t>Nadie/nunca/ninguno más </a:t>
            </a:r>
            <a:r>
              <a:rPr lang="es-ES" sz="2400" dirty="0"/>
              <a:t>v. </a:t>
            </a:r>
            <a:r>
              <a:rPr lang="es-ES" sz="2400" i="1" dirty="0"/>
              <a:t>más nadie/nunca/ninguno</a:t>
            </a:r>
            <a:r>
              <a:rPr lang="es-ES" sz="2400" dirty="0"/>
              <a:t> (N </a:t>
            </a:r>
            <a:r>
              <a:rPr lang="es-ES" sz="2400" dirty="0">
                <a:cs typeface="Times New Roman" panose="02020603050405020304" pitchFamily="18" charset="0"/>
              </a:rPr>
              <a:t>= 350)</a:t>
            </a:r>
          </a:p>
          <a:p>
            <a:pPr lvl="1"/>
            <a:r>
              <a:rPr lang="es-ES" sz="2000" dirty="0">
                <a:cs typeface="Times New Roman" panose="02020603050405020304" pitchFamily="18" charset="0"/>
              </a:rPr>
              <a:t>% antepuesto = 37.3%</a:t>
            </a:r>
          </a:p>
          <a:p>
            <a:pPr lvl="1"/>
            <a:r>
              <a:rPr lang="es-ES" sz="2000" dirty="0">
                <a:cs typeface="Times New Roman" panose="02020603050405020304" pitchFamily="18" charset="0"/>
              </a:rPr>
              <a:t>Factores significativos:</a:t>
            </a:r>
          </a:p>
          <a:p>
            <a:pPr lvl="2"/>
            <a:r>
              <a:rPr lang="es-ES" dirty="0">
                <a:cs typeface="Times New Roman" panose="02020603050405020304" pitchFamily="18" charset="0"/>
              </a:rPr>
              <a:t>Ortografía</a:t>
            </a:r>
          </a:p>
          <a:p>
            <a:pPr lvl="2"/>
            <a:r>
              <a:rPr lang="es-ES" dirty="0">
                <a:cs typeface="Times New Roman" panose="02020603050405020304" pitchFamily="18" charset="0"/>
              </a:rPr>
              <a:t>Posición con respeto al verbo</a:t>
            </a:r>
          </a:p>
          <a:p>
            <a:pPr lvl="2"/>
            <a:r>
              <a:rPr lang="es-ES" dirty="0">
                <a:cs typeface="Times New Roman" panose="02020603050405020304" pitchFamily="18" charset="0"/>
              </a:rPr>
              <a:t>Palabra negativa</a:t>
            </a:r>
          </a:p>
          <a:p>
            <a:endParaRPr lang="es-ES" sz="2400" i="1" dirty="0"/>
          </a:p>
          <a:p>
            <a:pPr marL="0" indent="0">
              <a:buNone/>
            </a:pPr>
            <a:endParaRPr lang="es-ES" sz="2400" i="1" dirty="0"/>
          </a:p>
        </p:txBody>
      </p:sp>
      <p:sp>
        <p:nvSpPr>
          <p:cNvPr id="6" name="Text Placeholder 5"/>
          <p:cNvSpPr>
            <a:spLocks noGrp="1"/>
          </p:cNvSpPr>
          <p:nvPr>
            <p:ph type="body" sz="quarter" idx="3"/>
          </p:nvPr>
        </p:nvSpPr>
        <p:spPr>
          <a:xfrm>
            <a:off x="6172200" y="1069472"/>
            <a:ext cx="5183188" cy="588806"/>
          </a:xfrm>
          <a:solidFill>
            <a:schemeClr val="bg1">
              <a:lumMod val="95000"/>
            </a:schemeClr>
          </a:solidFill>
        </p:spPr>
        <p:txBody>
          <a:bodyPr>
            <a:normAutofit/>
          </a:bodyPr>
          <a:lstStyle/>
          <a:p>
            <a:r>
              <a:rPr lang="es-ES" sz="2800" dirty="0"/>
              <a:t>Panamá</a:t>
            </a:r>
            <a:endParaRPr lang="en-US" sz="2800" dirty="0"/>
          </a:p>
        </p:txBody>
      </p:sp>
      <p:sp>
        <p:nvSpPr>
          <p:cNvPr id="7" name="Content Placeholder 6"/>
          <p:cNvSpPr>
            <a:spLocks noGrp="1"/>
          </p:cNvSpPr>
          <p:nvPr>
            <p:ph sz="quarter" idx="4"/>
          </p:nvPr>
        </p:nvSpPr>
        <p:spPr>
          <a:xfrm>
            <a:off x="6172200" y="1833444"/>
            <a:ext cx="5183188" cy="4584819"/>
          </a:xfrm>
        </p:spPr>
        <p:txBody>
          <a:bodyPr>
            <a:normAutofit/>
          </a:bodyPr>
          <a:lstStyle/>
          <a:p>
            <a:r>
              <a:rPr lang="es-ES" sz="2400" i="1" dirty="0"/>
              <a:t>Nada más </a:t>
            </a:r>
            <a:r>
              <a:rPr lang="es-ES" sz="2400" dirty="0"/>
              <a:t>v. </a:t>
            </a:r>
            <a:r>
              <a:rPr lang="es-ES" sz="2400" i="1" dirty="0"/>
              <a:t>más nada</a:t>
            </a:r>
            <a:r>
              <a:rPr lang="es-ES" sz="2400" dirty="0"/>
              <a:t> (N </a:t>
            </a:r>
            <a:r>
              <a:rPr lang="es-ES" sz="2400" dirty="0">
                <a:cs typeface="Times New Roman" panose="02020603050405020304" pitchFamily="18" charset="0"/>
              </a:rPr>
              <a:t>= 469)</a:t>
            </a:r>
          </a:p>
          <a:p>
            <a:pPr lvl="1"/>
            <a:r>
              <a:rPr lang="es-ES" sz="2000" dirty="0">
                <a:cs typeface="Times New Roman" panose="02020603050405020304" pitchFamily="18" charset="0"/>
              </a:rPr>
              <a:t>% antepuesto = 18.6%</a:t>
            </a:r>
          </a:p>
          <a:p>
            <a:pPr lvl="1"/>
            <a:r>
              <a:rPr lang="es-ES" sz="2000" dirty="0">
                <a:cs typeface="Times New Roman" panose="02020603050405020304" pitchFamily="18" charset="0"/>
              </a:rPr>
              <a:t>Factores significativos:</a:t>
            </a:r>
          </a:p>
          <a:p>
            <a:pPr lvl="2"/>
            <a:r>
              <a:rPr lang="es-ES" dirty="0">
                <a:cs typeface="Times New Roman" panose="02020603050405020304" pitchFamily="18" charset="0"/>
              </a:rPr>
              <a:t>Función en la oración</a:t>
            </a:r>
          </a:p>
          <a:p>
            <a:pPr lvl="2"/>
            <a:r>
              <a:rPr lang="es-ES" dirty="0">
                <a:cs typeface="Times New Roman" panose="02020603050405020304" pitchFamily="18" charset="0"/>
              </a:rPr>
              <a:t>Ortografía</a:t>
            </a:r>
          </a:p>
          <a:p>
            <a:pPr lvl="2"/>
            <a:r>
              <a:rPr lang="es-ES" dirty="0">
                <a:cs typeface="Times New Roman" panose="02020603050405020304" pitchFamily="18" charset="0"/>
              </a:rPr>
              <a:t>Posición con respeto al verbo</a:t>
            </a:r>
          </a:p>
          <a:p>
            <a:pPr lvl="2"/>
            <a:r>
              <a:rPr lang="es-ES" dirty="0">
                <a:cs typeface="Times New Roman" panose="02020603050405020304" pitchFamily="18" charset="0"/>
              </a:rPr>
              <a:t>Polaridad</a:t>
            </a:r>
          </a:p>
          <a:p>
            <a:r>
              <a:rPr lang="es-ES" sz="2400" i="1" dirty="0"/>
              <a:t>Nadie/nunca/ninguno más </a:t>
            </a:r>
            <a:r>
              <a:rPr lang="es-ES" sz="2400" dirty="0"/>
              <a:t>v. </a:t>
            </a:r>
            <a:r>
              <a:rPr lang="es-ES" sz="2400" i="1" dirty="0"/>
              <a:t>más nadie/nunca/ninguno</a:t>
            </a:r>
            <a:r>
              <a:rPr lang="es-ES" sz="2400" dirty="0"/>
              <a:t> (N </a:t>
            </a:r>
            <a:r>
              <a:rPr lang="es-ES" sz="2400" dirty="0">
                <a:cs typeface="Times New Roman" panose="02020603050405020304" pitchFamily="18" charset="0"/>
              </a:rPr>
              <a:t>= 217)</a:t>
            </a:r>
          </a:p>
          <a:p>
            <a:pPr lvl="1"/>
            <a:r>
              <a:rPr lang="es-ES" sz="2000" dirty="0">
                <a:cs typeface="Times New Roman" panose="02020603050405020304" pitchFamily="18" charset="0"/>
              </a:rPr>
              <a:t>% antepuesto = 37.3%</a:t>
            </a:r>
          </a:p>
          <a:p>
            <a:pPr lvl="1"/>
            <a:r>
              <a:rPr lang="es-ES" sz="2000" dirty="0">
                <a:cs typeface="Times New Roman" panose="02020603050405020304" pitchFamily="18" charset="0"/>
              </a:rPr>
              <a:t>Factores significativos:</a:t>
            </a:r>
          </a:p>
          <a:p>
            <a:pPr lvl="2"/>
            <a:r>
              <a:rPr lang="es-ES" dirty="0">
                <a:cs typeface="Times New Roman" panose="02020603050405020304" pitchFamily="18" charset="0"/>
              </a:rPr>
              <a:t>Ortografía</a:t>
            </a:r>
          </a:p>
          <a:p>
            <a:pPr lvl="2"/>
            <a:r>
              <a:rPr lang="es-ES" dirty="0">
                <a:cs typeface="Times New Roman" panose="02020603050405020304" pitchFamily="18" charset="0"/>
              </a:rPr>
              <a:t>**Palabra negativa (p </a:t>
            </a:r>
            <a:r>
              <a:rPr lang="es-ES" sz="2000" dirty="0">
                <a:cs typeface="Times New Roman" panose="02020603050405020304" pitchFamily="18" charset="0"/>
              </a:rPr>
              <a:t>= </a:t>
            </a:r>
            <a:r>
              <a:rPr lang="es-ES" dirty="0">
                <a:cs typeface="Times New Roman" panose="02020603050405020304" pitchFamily="18" charset="0"/>
              </a:rPr>
              <a:t>.099)</a:t>
            </a:r>
          </a:p>
        </p:txBody>
      </p:sp>
      <p:sp>
        <p:nvSpPr>
          <p:cNvPr id="3" name="Marcador de número de diapositiva 2">
            <a:extLst>
              <a:ext uri="{FF2B5EF4-FFF2-40B4-BE49-F238E27FC236}">
                <a16:creationId xmlns:a16="http://schemas.microsoft.com/office/drawing/2014/main" id="{1AA1710E-1FA4-694A-BB53-19AA0A2DA260}"/>
              </a:ext>
            </a:extLst>
          </p:cNvPr>
          <p:cNvSpPr>
            <a:spLocks noGrp="1"/>
          </p:cNvSpPr>
          <p:nvPr>
            <p:ph type="sldNum" sz="quarter" idx="12"/>
          </p:nvPr>
        </p:nvSpPr>
        <p:spPr/>
        <p:txBody>
          <a:bodyPr/>
          <a:lstStyle/>
          <a:p>
            <a:fld id="{A2A3BED0-9AF9-4F9C-AAF1-B8F0F3CDD87E}" type="slidenum">
              <a:rPr lang="en-US" smtClean="0"/>
              <a:t>17</a:t>
            </a:fld>
            <a:endParaRPr lang="en-US"/>
          </a:p>
        </p:txBody>
      </p:sp>
    </p:spTree>
    <p:extLst>
      <p:ext uri="{BB962C8B-B14F-4D97-AF65-F5344CB8AC3E}">
        <p14:creationId xmlns:p14="http://schemas.microsoft.com/office/powerpoint/2010/main" val="1350352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s-ES" i="1" dirty="0"/>
              <a:t>Más nada</a:t>
            </a:r>
            <a:r>
              <a:rPr lang="es-ES" dirty="0"/>
              <a:t> v. </a:t>
            </a:r>
            <a:r>
              <a:rPr lang="es-ES" i="1" dirty="0"/>
              <a:t>nada más</a:t>
            </a:r>
            <a:endParaRPr lang="en-US" i="1" dirty="0"/>
          </a:p>
        </p:txBody>
      </p:sp>
      <p:sp>
        <p:nvSpPr>
          <p:cNvPr id="3" name="Text Placeholder 2"/>
          <p:cNvSpPr>
            <a:spLocks noGrp="1"/>
          </p:cNvSpPr>
          <p:nvPr>
            <p:ph type="body" idx="1"/>
          </p:nvPr>
        </p:nvSpPr>
        <p:spPr/>
        <p:txBody>
          <a:bodyPr/>
          <a:lstStyle/>
          <a:p>
            <a:endParaRPr lang="en-US"/>
          </a:p>
        </p:txBody>
      </p:sp>
      <p:sp>
        <p:nvSpPr>
          <p:cNvPr id="4" name="Marcador de número de diapositiva 3">
            <a:extLst>
              <a:ext uri="{FF2B5EF4-FFF2-40B4-BE49-F238E27FC236}">
                <a16:creationId xmlns:a16="http://schemas.microsoft.com/office/drawing/2014/main" id="{6371E855-1624-F64A-AB40-6F47CBDB83D4}"/>
              </a:ext>
            </a:extLst>
          </p:cNvPr>
          <p:cNvSpPr>
            <a:spLocks noGrp="1"/>
          </p:cNvSpPr>
          <p:nvPr>
            <p:ph type="sldNum" sz="quarter" idx="12"/>
          </p:nvPr>
        </p:nvSpPr>
        <p:spPr/>
        <p:txBody>
          <a:bodyPr/>
          <a:lstStyle/>
          <a:p>
            <a:fld id="{A2A3BED0-9AF9-4F9C-AAF1-B8F0F3CDD87E}" type="slidenum">
              <a:rPr lang="en-US" smtClean="0"/>
              <a:t>18</a:t>
            </a:fld>
            <a:endParaRPr lang="en-US"/>
          </a:p>
        </p:txBody>
      </p:sp>
    </p:spTree>
    <p:extLst>
      <p:ext uri="{BB962C8B-B14F-4D97-AF65-F5344CB8AC3E}">
        <p14:creationId xmlns:p14="http://schemas.microsoft.com/office/powerpoint/2010/main" val="548014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511175"/>
          </a:xfrm>
          <a:solidFill>
            <a:schemeClr val="tx2">
              <a:lumMod val="40000"/>
              <a:lumOff val="60000"/>
            </a:schemeClr>
          </a:solidFill>
        </p:spPr>
        <p:txBody>
          <a:bodyPr>
            <a:normAutofit fontScale="90000"/>
          </a:bodyPr>
          <a:lstStyle/>
          <a:p>
            <a:r>
              <a:rPr lang="es-ES" b="1" dirty="0"/>
              <a:t>Función en la oración</a:t>
            </a:r>
            <a:endParaRPr lang="en-US" b="1" i="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09796640"/>
              </p:ext>
            </p:extLst>
          </p:nvPr>
        </p:nvGraphicFramePr>
        <p:xfrm>
          <a:off x="838200" y="876300"/>
          <a:ext cx="10515600" cy="539115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1"/>
          <p:cNvSpPr txBox="1"/>
          <p:nvPr/>
        </p:nvSpPr>
        <p:spPr>
          <a:xfrm>
            <a:off x="3453162" y="876300"/>
            <a:ext cx="869795" cy="43489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US" sz="1600" b="1" dirty="0"/>
              <a:t>p</a:t>
            </a:r>
            <a:r>
              <a:rPr lang="en-US" sz="1600" b="1" dirty="0"/>
              <a:t> </a:t>
            </a:r>
            <a:r>
              <a:rPr lang="en-US" sz="1600" b="1" dirty="0">
                <a:latin typeface="Times New Roman" panose="02020603050405020304" pitchFamily="18" charset="0"/>
                <a:cs typeface="Times New Roman" panose="02020603050405020304" pitchFamily="18" charset="0"/>
              </a:rPr>
              <a:t>&lt; </a:t>
            </a:r>
            <a:r>
              <a:rPr lang="en-US" sz="1600" b="1" dirty="0"/>
              <a:t>.001</a:t>
            </a:r>
          </a:p>
        </p:txBody>
      </p:sp>
      <p:sp>
        <p:nvSpPr>
          <p:cNvPr id="5" name="TextBox 1"/>
          <p:cNvSpPr txBox="1"/>
          <p:nvPr/>
        </p:nvSpPr>
        <p:spPr>
          <a:xfrm>
            <a:off x="8411738" y="876300"/>
            <a:ext cx="869795" cy="43489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US" sz="1600" b="1" dirty="0"/>
              <a:t>p</a:t>
            </a:r>
            <a:r>
              <a:rPr lang="en-US" sz="1600" b="1" dirty="0"/>
              <a:t> </a:t>
            </a:r>
            <a:r>
              <a:rPr lang="en-US" sz="1600" b="1" dirty="0">
                <a:latin typeface="Times New Roman" panose="02020603050405020304" pitchFamily="18" charset="0"/>
                <a:cs typeface="Times New Roman" panose="02020603050405020304" pitchFamily="18" charset="0"/>
              </a:rPr>
              <a:t>&lt; </a:t>
            </a:r>
            <a:r>
              <a:rPr lang="en-US" sz="1600" b="1" dirty="0"/>
              <a:t>.001</a:t>
            </a:r>
          </a:p>
        </p:txBody>
      </p:sp>
      <p:sp>
        <p:nvSpPr>
          <p:cNvPr id="3" name="Marcador de número de diapositiva 2">
            <a:extLst>
              <a:ext uri="{FF2B5EF4-FFF2-40B4-BE49-F238E27FC236}">
                <a16:creationId xmlns:a16="http://schemas.microsoft.com/office/drawing/2014/main" id="{AA4DAA52-3A63-2F40-9278-EACEC636D7D3}"/>
              </a:ext>
            </a:extLst>
          </p:cNvPr>
          <p:cNvSpPr>
            <a:spLocks noGrp="1"/>
          </p:cNvSpPr>
          <p:nvPr>
            <p:ph type="sldNum" sz="quarter" idx="12"/>
          </p:nvPr>
        </p:nvSpPr>
        <p:spPr/>
        <p:txBody>
          <a:bodyPr/>
          <a:lstStyle/>
          <a:p>
            <a:fld id="{A2A3BED0-9AF9-4F9C-AAF1-B8F0F3CDD87E}" type="slidenum">
              <a:rPr lang="en-US" smtClean="0"/>
              <a:t>19</a:t>
            </a:fld>
            <a:endParaRPr lang="en-US"/>
          </a:p>
        </p:txBody>
      </p:sp>
      <p:sp>
        <p:nvSpPr>
          <p:cNvPr id="7" name="CuadroTexto 4">
            <a:extLst>
              <a:ext uri="{FF2B5EF4-FFF2-40B4-BE49-F238E27FC236}">
                <a16:creationId xmlns:a16="http://schemas.microsoft.com/office/drawing/2014/main" id="{D5CADC65-979C-428F-B987-B6CC804F2C4B}"/>
              </a:ext>
            </a:extLst>
          </p:cNvPr>
          <p:cNvSpPr txBox="1"/>
          <p:nvPr/>
        </p:nvSpPr>
        <p:spPr>
          <a:xfrm>
            <a:off x="603849" y="6003986"/>
            <a:ext cx="2691442" cy="369332"/>
          </a:xfrm>
          <a:prstGeom prst="rect">
            <a:avLst/>
          </a:prstGeom>
          <a:noFill/>
        </p:spPr>
        <p:txBody>
          <a:bodyPr wrap="square" rtlCol="0">
            <a:spAutoFit/>
          </a:bodyPr>
          <a:lstStyle/>
          <a:p>
            <a:pPr algn="ctr"/>
            <a:r>
              <a:rPr lang="es-ES_tradnl" dirty="0"/>
              <a:t>Uso de </a:t>
            </a:r>
            <a:r>
              <a:rPr lang="es-ES_tradnl" i="1" dirty="0"/>
              <a:t>más </a:t>
            </a:r>
            <a:r>
              <a:rPr lang="es-ES_tradnl" dirty="0"/>
              <a:t>antepuesto</a:t>
            </a:r>
          </a:p>
        </p:txBody>
      </p:sp>
    </p:spTree>
    <p:extLst>
      <p:ext uri="{BB962C8B-B14F-4D97-AF65-F5344CB8AC3E}">
        <p14:creationId xmlns:p14="http://schemas.microsoft.com/office/powerpoint/2010/main" val="2557576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846951"/>
          </a:xfrm>
          <a:solidFill>
            <a:schemeClr val="tx2">
              <a:lumMod val="40000"/>
              <a:lumOff val="60000"/>
            </a:schemeClr>
          </a:solidFill>
        </p:spPr>
        <p:txBody>
          <a:bodyPr>
            <a:normAutofit/>
          </a:bodyPr>
          <a:lstStyle/>
          <a:p>
            <a:r>
              <a:rPr lang="en-US" b="1" dirty="0" err="1"/>
              <a:t>Objeto</a:t>
            </a:r>
            <a:r>
              <a:rPr lang="en-US" b="1" dirty="0"/>
              <a:t> del </a:t>
            </a:r>
            <a:r>
              <a:rPr lang="en-US" b="1" dirty="0" err="1"/>
              <a:t>estudio</a:t>
            </a:r>
            <a:endParaRPr lang="en-US" b="1" dirty="0"/>
          </a:p>
        </p:txBody>
      </p:sp>
      <p:sp>
        <p:nvSpPr>
          <p:cNvPr id="3" name="Content Placeholder 2"/>
          <p:cNvSpPr>
            <a:spLocks noGrp="1"/>
          </p:cNvSpPr>
          <p:nvPr>
            <p:ph idx="1"/>
          </p:nvPr>
        </p:nvSpPr>
        <p:spPr>
          <a:xfrm>
            <a:off x="838200" y="1727200"/>
            <a:ext cx="10515600" cy="3352800"/>
          </a:xfrm>
        </p:spPr>
        <p:txBody>
          <a:bodyPr>
            <a:normAutofit/>
          </a:bodyPr>
          <a:lstStyle/>
          <a:p>
            <a:r>
              <a:rPr lang="es-ES" dirty="0"/>
              <a:t>La colocación variable de </a:t>
            </a:r>
            <a:r>
              <a:rPr lang="es-ES" i="1" dirty="0"/>
              <a:t>más </a:t>
            </a:r>
            <a:r>
              <a:rPr lang="es-ES" dirty="0"/>
              <a:t>relativo a palabras negativas (</a:t>
            </a:r>
            <a:r>
              <a:rPr lang="es-ES" i="1" dirty="0"/>
              <a:t>nada, nadie, nunca, ningún/o/a/os/as</a:t>
            </a:r>
            <a:r>
              <a:rPr lang="es-ES" dirty="0"/>
              <a:t>) en las construcciones </a:t>
            </a:r>
            <a:r>
              <a:rPr lang="es-ES" i="1" dirty="0"/>
              <a:t>más </a:t>
            </a:r>
            <a:r>
              <a:rPr lang="es-ES" dirty="0"/>
              <a:t>+</a:t>
            </a:r>
            <a:r>
              <a:rPr lang="es-ES" i="1" dirty="0"/>
              <a:t> palabra negativa</a:t>
            </a:r>
            <a:r>
              <a:rPr lang="es-ES" dirty="0"/>
              <a:t> en el español puertorriqueño y panameño</a:t>
            </a:r>
          </a:p>
          <a:p>
            <a:pPr lvl="1"/>
            <a:r>
              <a:rPr lang="en-US" dirty="0"/>
              <a:t>(1a) </a:t>
            </a:r>
            <a:r>
              <a:rPr lang="es-ES" dirty="0"/>
              <a:t>Porque no hay </a:t>
            </a:r>
            <a:r>
              <a:rPr lang="es-ES" b="1" u="sng" dirty="0"/>
              <a:t>más nada</a:t>
            </a:r>
            <a:r>
              <a:rPr lang="es-ES" dirty="0"/>
              <a:t> que hacer. </a:t>
            </a:r>
          </a:p>
          <a:p>
            <a:pPr lvl="2"/>
            <a:r>
              <a:rPr lang="es-ES" i="1" dirty="0" err="1"/>
              <a:t>Because</a:t>
            </a:r>
            <a:r>
              <a:rPr lang="es-ES" i="1" dirty="0"/>
              <a:t> </a:t>
            </a:r>
            <a:r>
              <a:rPr lang="es-ES" i="1" dirty="0" err="1"/>
              <a:t>there´s</a:t>
            </a:r>
            <a:r>
              <a:rPr lang="es-ES" i="1" dirty="0"/>
              <a:t> </a:t>
            </a:r>
            <a:r>
              <a:rPr lang="es-ES" i="1" u="sng" dirty="0" err="1"/>
              <a:t>nothing</a:t>
            </a:r>
            <a:r>
              <a:rPr lang="es-ES" i="1" u="sng" dirty="0"/>
              <a:t> </a:t>
            </a:r>
            <a:r>
              <a:rPr lang="es-ES" i="1" u="sng" dirty="0" err="1"/>
              <a:t>else</a:t>
            </a:r>
            <a:r>
              <a:rPr lang="es-ES" i="1" u="sng" dirty="0"/>
              <a:t> </a:t>
            </a:r>
            <a:r>
              <a:rPr lang="es-ES" i="1" dirty="0"/>
              <a:t>to do.</a:t>
            </a:r>
          </a:p>
          <a:p>
            <a:pPr lvl="1"/>
            <a:r>
              <a:rPr lang="es-ES" dirty="0"/>
              <a:t>(1b) No hay </a:t>
            </a:r>
            <a:r>
              <a:rPr lang="es-ES" b="1" u="sng" dirty="0"/>
              <a:t>nada más</a:t>
            </a:r>
            <a:r>
              <a:rPr lang="es-ES" dirty="0"/>
              <a:t> que añadir. </a:t>
            </a:r>
          </a:p>
          <a:p>
            <a:pPr lvl="2"/>
            <a:r>
              <a:rPr lang="es-ES" i="1" dirty="0" err="1"/>
              <a:t>There´s</a:t>
            </a:r>
            <a:r>
              <a:rPr lang="es-ES" i="1" dirty="0"/>
              <a:t> </a:t>
            </a:r>
            <a:r>
              <a:rPr lang="es-ES" i="1" u="sng" dirty="0" err="1"/>
              <a:t>nothing</a:t>
            </a:r>
            <a:r>
              <a:rPr lang="es-ES" i="1" u="sng" dirty="0"/>
              <a:t> </a:t>
            </a:r>
            <a:r>
              <a:rPr lang="es-ES" i="1" u="sng" dirty="0" err="1"/>
              <a:t>else</a:t>
            </a:r>
            <a:r>
              <a:rPr lang="es-ES" i="1" u="sng" dirty="0"/>
              <a:t> </a:t>
            </a:r>
            <a:r>
              <a:rPr lang="es-ES" i="1" dirty="0"/>
              <a:t>to </a:t>
            </a:r>
            <a:r>
              <a:rPr lang="es-ES" i="1" dirty="0" err="1"/>
              <a:t>add</a:t>
            </a:r>
            <a:r>
              <a:rPr lang="es-ES" i="1" dirty="0"/>
              <a:t>.</a:t>
            </a:r>
          </a:p>
          <a:p>
            <a:pPr marL="0" indent="0">
              <a:buNone/>
            </a:pPr>
            <a:endParaRPr lang="en-US" dirty="0"/>
          </a:p>
        </p:txBody>
      </p:sp>
      <p:sp>
        <p:nvSpPr>
          <p:cNvPr id="4" name="Marcador de número de diapositiva 3">
            <a:extLst>
              <a:ext uri="{FF2B5EF4-FFF2-40B4-BE49-F238E27FC236}">
                <a16:creationId xmlns:a16="http://schemas.microsoft.com/office/drawing/2014/main" id="{8BD289E8-6C5D-014F-8FC4-983A37A14B60}"/>
              </a:ext>
            </a:extLst>
          </p:cNvPr>
          <p:cNvSpPr>
            <a:spLocks noGrp="1"/>
          </p:cNvSpPr>
          <p:nvPr>
            <p:ph type="sldNum" sz="quarter" idx="12"/>
          </p:nvPr>
        </p:nvSpPr>
        <p:spPr/>
        <p:txBody>
          <a:bodyPr/>
          <a:lstStyle/>
          <a:p>
            <a:fld id="{A2A3BED0-9AF9-4F9C-AAF1-B8F0F3CDD87E}" type="slidenum">
              <a:rPr lang="en-US" smtClean="0"/>
              <a:t>2</a:t>
            </a:fld>
            <a:endParaRPr lang="en-US"/>
          </a:p>
        </p:txBody>
      </p:sp>
      <p:sp>
        <p:nvSpPr>
          <p:cNvPr id="5" name="TextBox 4">
            <a:extLst>
              <a:ext uri="{FF2B5EF4-FFF2-40B4-BE49-F238E27FC236}">
                <a16:creationId xmlns:a16="http://schemas.microsoft.com/office/drawing/2014/main" id="{C6A67CF1-63EB-442E-8778-7DCBD077B8DB}"/>
              </a:ext>
            </a:extLst>
          </p:cNvPr>
          <p:cNvSpPr txBox="1"/>
          <p:nvPr/>
        </p:nvSpPr>
        <p:spPr>
          <a:xfrm>
            <a:off x="7607300" y="3517900"/>
            <a:ext cx="2895600" cy="1815882"/>
          </a:xfrm>
          <a:prstGeom prst="rect">
            <a:avLst/>
          </a:prstGeom>
          <a:noFill/>
          <a:ln w="19050">
            <a:solidFill>
              <a:schemeClr val="accent1">
                <a:lumMod val="50000"/>
              </a:schemeClr>
            </a:solidFill>
          </a:ln>
        </p:spPr>
        <p:txBody>
          <a:bodyPr wrap="square" rtlCol="0">
            <a:spAutoFit/>
          </a:bodyPr>
          <a:lstStyle/>
          <a:p>
            <a:pPr algn="ctr"/>
            <a:r>
              <a:rPr lang="es-US" sz="2800" dirty="0"/>
              <a:t>Nada</a:t>
            </a:r>
          </a:p>
          <a:p>
            <a:pPr algn="ctr"/>
            <a:r>
              <a:rPr lang="es-US" sz="2800" dirty="0"/>
              <a:t>Nunca</a:t>
            </a:r>
          </a:p>
          <a:p>
            <a:pPr algn="ctr"/>
            <a:r>
              <a:rPr lang="es-US" sz="2800" dirty="0"/>
              <a:t>Nadie</a:t>
            </a:r>
          </a:p>
          <a:p>
            <a:pPr algn="ctr"/>
            <a:r>
              <a:rPr lang="es-US" sz="2800" dirty="0"/>
              <a:t>Ningún/o/a/os/as</a:t>
            </a:r>
            <a:endParaRPr lang="en-US" sz="2800" dirty="0"/>
          </a:p>
        </p:txBody>
      </p:sp>
    </p:spTree>
    <p:extLst>
      <p:ext uri="{BB962C8B-B14F-4D97-AF65-F5344CB8AC3E}">
        <p14:creationId xmlns:p14="http://schemas.microsoft.com/office/powerpoint/2010/main" val="307768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473075"/>
          </a:xfrm>
          <a:solidFill>
            <a:schemeClr val="tx2">
              <a:lumMod val="40000"/>
              <a:lumOff val="60000"/>
            </a:schemeClr>
          </a:solidFill>
        </p:spPr>
        <p:txBody>
          <a:bodyPr>
            <a:normAutofit fontScale="90000"/>
          </a:bodyPr>
          <a:lstStyle/>
          <a:p>
            <a:r>
              <a:rPr lang="es-ES" b="1" dirty="0"/>
              <a:t>Ortografía</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44617248"/>
              </p:ext>
            </p:extLst>
          </p:nvPr>
        </p:nvGraphicFramePr>
        <p:xfrm>
          <a:off x="838200" y="876300"/>
          <a:ext cx="10515600" cy="539115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
          <p:cNvSpPr txBox="1"/>
          <p:nvPr/>
        </p:nvSpPr>
        <p:spPr>
          <a:xfrm>
            <a:off x="8303942" y="876300"/>
            <a:ext cx="869795" cy="43489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1600" b="1" dirty="0"/>
              <a:t>p </a:t>
            </a:r>
            <a:r>
              <a:rPr lang="en-US" sz="1600" b="1" dirty="0"/>
              <a:t>&lt; .001</a:t>
            </a:r>
          </a:p>
        </p:txBody>
      </p:sp>
      <p:sp>
        <p:nvSpPr>
          <p:cNvPr id="3" name="Marcador de número de diapositiva 2">
            <a:extLst>
              <a:ext uri="{FF2B5EF4-FFF2-40B4-BE49-F238E27FC236}">
                <a16:creationId xmlns:a16="http://schemas.microsoft.com/office/drawing/2014/main" id="{063C7621-91A4-0E46-A02A-01DB4D291A75}"/>
              </a:ext>
            </a:extLst>
          </p:cNvPr>
          <p:cNvSpPr>
            <a:spLocks noGrp="1"/>
          </p:cNvSpPr>
          <p:nvPr>
            <p:ph type="sldNum" sz="quarter" idx="12"/>
          </p:nvPr>
        </p:nvSpPr>
        <p:spPr/>
        <p:txBody>
          <a:bodyPr/>
          <a:lstStyle/>
          <a:p>
            <a:fld id="{A2A3BED0-9AF9-4F9C-AAF1-B8F0F3CDD87E}" type="slidenum">
              <a:rPr lang="en-US" smtClean="0"/>
              <a:t>20</a:t>
            </a:fld>
            <a:endParaRPr lang="en-US"/>
          </a:p>
        </p:txBody>
      </p:sp>
    </p:spTree>
    <p:extLst>
      <p:ext uri="{BB962C8B-B14F-4D97-AF65-F5344CB8AC3E}">
        <p14:creationId xmlns:p14="http://schemas.microsoft.com/office/powerpoint/2010/main" val="406978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511175"/>
          </a:xfrm>
          <a:solidFill>
            <a:schemeClr val="tx2">
              <a:lumMod val="40000"/>
              <a:lumOff val="60000"/>
            </a:schemeClr>
          </a:solidFill>
        </p:spPr>
        <p:txBody>
          <a:bodyPr>
            <a:normAutofit fontScale="90000"/>
          </a:bodyPr>
          <a:lstStyle/>
          <a:p>
            <a:r>
              <a:rPr lang="es-ES" b="1" dirty="0"/>
              <a:t>Polaridad</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14352407"/>
              </p:ext>
            </p:extLst>
          </p:nvPr>
        </p:nvGraphicFramePr>
        <p:xfrm>
          <a:off x="838200" y="876300"/>
          <a:ext cx="10515600" cy="539115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
          <p:cNvSpPr txBox="1"/>
          <p:nvPr/>
        </p:nvSpPr>
        <p:spPr>
          <a:xfrm>
            <a:off x="3442010" y="876300"/>
            <a:ext cx="869795" cy="43489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1600" b="1" dirty="0"/>
              <a:t>p </a:t>
            </a:r>
            <a:r>
              <a:rPr lang="es-ES" sz="1600" dirty="0">
                <a:cs typeface="Times New Roman" panose="02020603050405020304" pitchFamily="18" charset="0"/>
              </a:rPr>
              <a:t>=</a:t>
            </a:r>
            <a:r>
              <a:rPr lang="en-US" sz="1600" b="1" dirty="0"/>
              <a:t> .045</a:t>
            </a:r>
          </a:p>
        </p:txBody>
      </p:sp>
      <p:sp>
        <p:nvSpPr>
          <p:cNvPr id="3" name="Marcador de número de diapositiva 2">
            <a:extLst>
              <a:ext uri="{FF2B5EF4-FFF2-40B4-BE49-F238E27FC236}">
                <a16:creationId xmlns:a16="http://schemas.microsoft.com/office/drawing/2014/main" id="{53D194EE-2DB9-7A41-8103-2C1252430D3D}"/>
              </a:ext>
            </a:extLst>
          </p:cNvPr>
          <p:cNvSpPr>
            <a:spLocks noGrp="1"/>
          </p:cNvSpPr>
          <p:nvPr>
            <p:ph type="sldNum" sz="quarter" idx="12"/>
          </p:nvPr>
        </p:nvSpPr>
        <p:spPr/>
        <p:txBody>
          <a:bodyPr/>
          <a:lstStyle/>
          <a:p>
            <a:fld id="{A2A3BED0-9AF9-4F9C-AAF1-B8F0F3CDD87E}" type="slidenum">
              <a:rPr lang="en-US" smtClean="0"/>
              <a:t>21</a:t>
            </a:fld>
            <a:endParaRPr lang="en-US"/>
          </a:p>
        </p:txBody>
      </p:sp>
    </p:spTree>
    <p:extLst>
      <p:ext uri="{BB962C8B-B14F-4D97-AF65-F5344CB8AC3E}">
        <p14:creationId xmlns:p14="http://schemas.microsoft.com/office/powerpoint/2010/main" val="2455837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473075"/>
          </a:xfrm>
          <a:solidFill>
            <a:schemeClr val="tx2">
              <a:lumMod val="40000"/>
              <a:lumOff val="60000"/>
            </a:schemeClr>
          </a:solidFill>
        </p:spPr>
        <p:txBody>
          <a:bodyPr>
            <a:normAutofit fontScale="90000"/>
          </a:bodyPr>
          <a:lstStyle/>
          <a:p>
            <a:r>
              <a:rPr lang="es-ES" b="1" dirty="0"/>
              <a:t>Posición relativa al verbo</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31384439"/>
              </p:ext>
            </p:extLst>
          </p:nvPr>
        </p:nvGraphicFramePr>
        <p:xfrm>
          <a:off x="838200" y="876300"/>
          <a:ext cx="10515600" cy="5391150"/>
        </p:xfrm>
        <a:graphic>
          <a:graphicData uri="http://schemas.openxmlformats.org/drawingml/2006/chart">
            <c:chart xmlns:c="http://schemas.openxmlformats.org/drawingml/2006/chart" xmlns:r="http://schemas.openxmlformats.org/officeDocument/2006/relationships" r:id="rId3"/>
          </a:graphicData>
        </a:graphic>
      </p:graphicFrame>
      <p:sp>
        <p:nvSpPr>
          <p:cNvPr id="3" name="Marcador de número de diapositiva 2">
            <a:extLst>
              <a:ext uri="{FF2B5EF4-FFF2-40B4-BE49-F238E27FC236}">
                <a16:creationId xmlns:a16="http://schemas.microsoft.com/office/drawing/2014/main" id="{511B9FA7-77F3-C74C-B5BC-807F897C833B}"/>
              </a:ext>
            </a:extLst>
          </p:cNvPr>
          <p:cNvSpPr>
            <a:spLocks noGrp="1"/>
          </p:cNvSpPr>
          <p:nvPr>
            <p:ph type="sldNum" sz="quarter" idx="12"/>
          </p:nvPr>
        </p:nvSpPr>
        <p:spPr/>
        <p:txBody>
          <a:bodyPr/>
          <a:lstStyle/>
          <a:p>
            <a:fld id="{A2A3BED0-9AF9-4F9C-AAF1-B8F0F3CDD87E}" type="slidenum">
              <a:rPr lang="en-US" smtClean="0"/>
              <a:t>22</a:t>
            </a:fld>
            <a:endParaRPr lang="en-US"/>
          </a:p>
        </p:txBody>
      </p:sp>
    </p:spTree>
    <p:extLst>
      <p:ext uri="{BB962C8B-B14F-4D97-AF65-F5344CB8AC3E}">
        <p14:creationId xmlns:p14="http://schemas.microsoft.com/office/powerpoint/2010/main" val="3320593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s-ES" i="1" dirty="0"/>
              <a:t>Más nadie/nunca/ninguno </a:t>
            </a:r>
            <a:r>
              <a:rPr lang="es-ES" dirty="0"/>
              <a:t> v. </a:t>
            </a:r>
            <a:r>
              <a:rPr lang="es-ES" i="1" dirty="0"/>
              <a:t>nadie/nunca/ninguno más</a:t>
            </a:r>
            <a:endParaRPr lang="en-US" i="1" dirty="0"/>
          </a:p>
        </p:txBody>
      </p:sp>
      <p:sp>
        <p:nvSpPr>
          <p:cNvPr id="3" name="Text Placeholder 2"/>
          <p:cNvSpPr>
            <a:spLocks noGrp="1"/>
          </p:cNvSpPr>
          <p:nvPr>
            <p:ph type="body" idx="1"/>
          </p:nvPr>
        </p:nvSpPr>
        <p:spPr/>
        <p:txBody>
          <a:bodyPr/>
          <a:lstStyle/>
          <a:p>
            <a:endParaRPr lang="en-US"/>
          </a:p>
        </p:txBody>
      </p:sp>
      <p:sp>
        <p:nvSpPr>
          <p:cNvPr id="4" name="Marcador de número de diapositiva 3">
            <a:extLst>
              <a:ext uri="{FF2B5EF4-FFF2-40B4-BE49-F238E27FC236}">
                <a16:creationId xmlns:a16="http://schemas.microsoft.com/office/drawing/2014/main" id="{6371E855-1624-F64A-AB40-6F47CBDB83D4}"/>
              </a:ext>
            </a:extLst>
          </p:cNvPr>
          <p:cNvSpPr>
            <a:spLocks noGrp="1"/>
          </p:cNvSpPr>
          <p:nvPr>
            <p:ph type="sldNum" sz="quarter" idx="12"/>
          </p:nvPr>
        </p:nvSpPr>
        <p:spPr/>
        <p:txBody>
          <a:bodyPr/>
          <a:lstStyle/>
          <a:p>
            <a:fld id="{A2A3BED0-9AF9-4F9C-AAF1-B8F0F3CDD87E}" type="slidenum">
              <a:rPr lang="en-US" smtClean="0"/>
              <a:t>23</a:t>
            </a:fld>
            <a:endParaRPr lang="en-US"/>
          </a:p>
        </p:txBody>
      </p:sp>
    </p:spTree>
    <p:extLst>
      <p:ext uri="{BB962C8B-B14F-4D97-AF65-F5344CB8AC3E}">
        <p14:creationId xmlns:p14="http://schemas.microsoft.com/office/powerpoint/2010/main" val="3814774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473075"/>
          </a:xfrm>
          <a:solidFill>
            <a:schemeClr val="tx2">
              <a:lumMod val="40000"/>
              <a:lumOff val="60000"/>
            </a:schemeClr>
          </a:solidFill>
        </p:spPr>
        <p:txBody>
          <a:bodyPr>
            <a:normAutofit fontScale="90000"/>
          </a:bodyPr>
          <a:lstStyle/>
          <a:p>
            <a:r>
              <a:rPr lang="es-ES" b="1" dirty="0"/>
              <a:t>Ortografía</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13907012"/>
              </p:ext>
            </p:extLst>
          </p:nvPr>
        </p:nvGraphicFramePr>
        <p:xfrm>
          <a:off x="838200" y="876300"/>
          <a:ext cx="10515600" cy="539115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
          <p:cNvSpPr txBox="1"/>
          <p:nvPr/>
        </p:nvSpPr>
        <p:spPr>
          <a:xfrm>
            <a:off x="8303942" y="876300"/>
            <a:ext cx="869795" cy="43489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1600" b="1" dirty="0"/>
              <a:t>p </a:t>
            </a:r>
            <a:r>
              <a:rPr lang="en-US" sz="1600" b="1" dirty="0"/>
              <a:t>&lt; .001</a:t>
            </a:r>
          </a:p>
        </p:txBody>
      </p:sp>
      <p:sp>
        <p:nvSpPr>
          <p:cNvPr id="3" name="Marcador de número de diapositiva 2">
            <a:extLst>
              <a:ext uri="{FF2B5EF4-FFF2-40B4-BE49-F238E27FC236}">
                <a16:creationId xmlns:a16="http://schemas.microsoft.com/office/drawing/2014/main" id="{063C7621-91A4-0E46-A02A-01DB4D291A75}"/>
              </a:ext>
            </a:extLst>
          </p:cNvPr>
          <p:cNvSpPr>
            <a:spLocks noGrp="1"/>
          </p:cNvSpPr>
          <p:nvPr>
            <p:ph type="sldNum" sz="quarter" idx="12"/>
          </p:nvPr>
        </p:nvSpPr>
        <p:spPr/>
        <p:txBody>
          <a:bodyPr/>
          <a:lstStyle/>
          <a:p>
            <a:fld id="{A2A3BED0-9AF9-4F9C-AAF1-B8F0F3CDD87E}" type="slidenum">
              <a:rPr lang="en-US" smtClean="0"/>
              <a:t>24</a:t>
            </a:fld>
            <a:endParaRPr lang="en-US"/>
          </a:p>
        </p:txBody>
      </p:sp>
    </p:spTree>
    <p:extLst>
      <p:ext uri="{BB962C8B-B14F-4D97-AF65-F5344CB8AC3E}">
        <p14:creationId xmlns:p14="http://schemas.microsoft.com/office/powerpoint/2010/main" val="27721260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511175"/>
          </a:xfrm>
          <a:solidFill>
            <a:schemeClr val="tx2">
              <a:lumMod val="40000"/>
              <a:lumOff val="60000"/>
            </a:schemeClr>
          </a:solidFill>
        </p:spPr>
        <p:txBody>
          <a:bodyPr>
            <a:normAutofit fontScale="90000"/>
          </a:bodyPr>
          <a:lstStyle/>
          <a:p>
            <a:r>
              <a:rPr lang="es-ES" b="1" dirty="0"/>
              <a:t>Palabra negativa</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66825348"/>
              </p:ext>
            </p:extLst>
          </p:nvPr>
        </p:nvGraphicFramePr>
        <p:xfrm>
          <a:off x="838200" y="876300"/>
          <a:ext cx="10515600" cy="539115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
          <p:cNvSpPr txBox="1"/>
          <p:nvPr/>
        </p:nvSpPr>
        <p:spPr>
          <a:xfrm>
            <a:off x="3442010" y="876300"/>
            <a:ext cx="869795" cy="43489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1600" b="1" dirty="0"/>
              <a:t>p </a:t>
            </a:r>
            <a:r>
              <a:rPr lang="es-ES" sz="1600" dirty="0">
                <a:cs typeface="Times New Roman" panose="02020603050405020304" pitchFamily="18" charset="0"/>
              </a:rPr>
              <a:t>=</a:t>
            </a:r>
            <a:r>
              <a:rPr lang="en-US" sz="1600" b="1" dirty="0"/>
              <a:t> .030</a:t>
            </a:r>
          </a:p>
        </p:txBody>
      </p:sp>
      <p:sp>
        <p:nvSpPr>
          <p:cNvPr id="3" name="Marcador de número de diapositiva 2">
            <a:extLst>
              <a:ext uri="{FF2B5EF4-FFF2-40B4-BE49-F238E27FC236}">
                <a16:creationId xmlns:a16="http://schemas.microsoft.com/office/drawing/2014/main" id="{53D194EE-2DB9-7A41-8103-2C1252430D3D}"/>
              </a:ext>
            </a:extLst>
          </p:cNvPr>
          <p:cNvSpPr>
            <a:spLocks noGrp="1"/>
          </p:cNvSpPr>
          <p:nvPr>
            <p:ph type="sldNum" sz="quarter" idx="12"/>
          </p:nvPr>
        </p:nvSpPr>
        <p:spPr/>
        <p:txBody>
          <a:bodyPr/>
          <a:lstStyle/>
          <a:p>
            <a:fld id="{A2A3BED0-9AF9-4F9C-AAF1-B8F0F3CDD87E}" type="slidenum">
              <a:rPr lang="en-US" smtClean="0"/>
              <a:t>25</a:t>
            </a:fld>
            <a:endParaRPr lang="en-US"/>
          </a:p>
        </p:txBody>
      </p:sp>
    </p:spTree>
    <p:extLst>
      <p:ext uri="{BB962C8B-B14F-4D97-AF65-F5344CB8AC3E}">
        <p14:creationId xmlns:p14="http://schemas.microsoft.com/office/powerpoint/2010/main" val="1779431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473075"/>
          </a:xfrm>
          <a:solidFill>
            <a:schemeClr val="tx2">
              <a:lumMod val="40000"/>
              <a:lumOff val="60000"/>
            </a:schemeClr>
          </a:solidFill>
        </p:spPr>
        <p:txBody>
          <a:bodyPr>
            <a:normAutofit fontScale="90000"/>
          </a:bodyPr>
          <a:lstStyle/>
          <a:p>
            <a:r>
              <a:rPr lang="es-ES" b="1" dirty="0"/>
              <a:t>Posición relativa al verbo</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873267"/>
              </p:ext>
            </p:extLst>
          </p:nvPr>
        </p:nvGraphicFramePr>
        <p:xfrm>
          <a:off x="838200" y="876300"/>
          <a:ext cx="10515600" cy="5391150"/>
        </p:xfrm>
        <a:graphic>
          <a:graphicData uri="http://schemas.openxmlformats.org/drawingml/2006/chart">
            <c:chart xmlns:c="http://schemas.openxmlformats.org/drawingml/2006/chart" xmlns:r="http://schemas.openxmlformats.org/officeDocument/2006/relationships" r:id="rId3"/>
          </a:graphicData>
        </a:graphic>
      </p:graphicFrame>
      <p:sp>
        <p:nvSpPr>
          <p:cNvPr id="3" name="Marcador de número de diapositiva 2">
            <a:extLst>
              <a:ext uri="{FF2B5EF4-FFF2-40B4-BE49-F238E27FC236}">
                <a16:creationId xmlns:a16="http://schemas.microsoft.com/office/drawing/2014/main" id="{511B9FA7-77F3-C74C-B5BC-807F897C833B}"/>
              </a:ext>
            </a:extLst>
          </p:cNvPr>
          <p:cNvSpPr>
            <a:spLocks noGrp="1"/>
          </p:cNvSpPr>
          <p:nvPr>
            <p:ph type="sldNum" sz="quarter" idx="12"/>
          </p:nvPr>
        </p:nvSpPr>
        <p:spPr/>
        <p:txBody>
          <a:bodyPr/>
          <a:lstStyle/>
          <a:p>
            <a:fld id="{A2A3BED0-9AF9-4F9C-AAF1-B8F0F3CDD87E}" type="slidenum">
              <a:rPr lang="en-US" smtClean="0"/>
              <a:t>26</a:t>
            </a:fld>
            <a:endParaRPr lang="en-US"/>
          </a:p>
        </p:txBody>
      </p:sp>
    </p:spTree>
    <p:extLst>
      <p:ext uri="{BB962C8B-B14F-4D97-AF65-F5344CB8AC3E}">
        <p14:creationId xmlns:p14="http://schemas.microsoft.com/office/powerpoint/2010/main" val="3879606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s-ES" dirty="0"/>
              <a:t>Construcciones específicas – todas las palabras negativas combinadas</a:t>
            </a:r>
            <a:endParaRPr lang="en-US" dirty="0"/>
          </a:p>
        </p:txBody>
      </p:sp>
      <p:sp>
        <p:nvSpPr>
          <p:cNvPr id="3" name="Text Placeholder 2"/>
          <p:cNvSpPr>
            <a:spLocks noGrp="1"/>
          </p:cNvSpPr>
          <p:nvPr>
            <p:ph type="body" idx="1"/>
          </p:nvPr>
        </p:nvSpPr>
        <p:spPr/>
        <p:txBody>
          <a:bodyPr/>
          <a:lstStyle/>
          <a:p>
            <a:endParaRPr lang="en-US"/>
          </a:p>
        </p:txBody>
      </p:sp>
      <p:sp>
        <p:nvSpPr>
          <p:cNvPr id="4" name="Marcador de número de diapositiva 3">
            <a:extLst>
              <a:ext uri="{FF2B5EF4-FFF2-40B4-BE49-F238E27FC236}">
                <a16:creationId xmlns:a16="http://schemas.microsoft.com/office/drawing/2014/main" id="{6371E855-1624-F64A-AB40-6F47CBDB83D4}"/>
              </a:ext>
            </a:extLst>
          </p:cNvPr>
          <p:cNvSpPr>
            <a:spLocks noGrp="1"/>
          </p:cNvSpPr>
          <p:nvPr>
            <p:ph type="sldNum" sz="quarter" idx="12"/>
          </p:nvPr>
        </p:nvSpPr>
        <p:spPr/>
        <p:txBody>
          <a:bodyPr/>
          <a:lstStyle/>
          <a:p>
            <a:fld id="{A2A3BED0-9AF9-4F9C-AAF1-B8F0F3CDD87E}" type="slidenum">
              <a:rPr lang="en-US" smtClean="0"/>
              <a:t>27</a:t>
            </a:fld>
            <a:endParaRPr lang="en-US"/>
          </a:p>
        </p:txBody>
      </p:sp>
    </p:spTree>
    <p:extLst>
      <p:ext uri="{BB962C8B-B14F-4D97-AF65-F5344CB8AC3E}">
        <p14:creationId xmlns:p14="http://schemas.microsoft.com/office/powerpoint/2010/main" val="24749785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511175"/>
          </a:xfrm>
          <a:solidFill>
            <a:schemeClr val="tx2">
              <a:lumMod val="40000"/>
              <a:lumOff val="60000"/>
            </a:schemeClr>
          </a:solidFill>
        </p:spPr>
        <p:txBody>
          <a:bodyPr>
            <a:normAutofit fontScale="90000"/>
          </a:bodyPr>
          <a:lstStyle/>
          <a:p>
            <a:r>
              <a:rPr lang="es-ES" b="1" dirty="0"/>
              <a:t>Palabra negativa</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81659276"/>
              </p:ext>
            </p:extLst>
          </p:nvPr>
        </p:nvGraphicFramePr>
        <p:xfrm>
          <a:off x="838200" y="806449"/>
          <a:ext cx="10515600" cy="5915025"/>
        </p:xfrm>
        <a:graphic>
          <a:graphicData uri="http://schemas.openxmlformats.org/drawingml/2006/chart">
            <c:chart xmlns:c="http://schemas.openxmlformats.org/drawingml/2006/chart" xmlns:r="http://schemas.openxmlformats.org/officeDocument/2006/relationships" r:id="rId3"/>
          </a:graphicData>
        </a:graphic>
      </p:graphicFrame>
      <p:sp>
        <p:nvSpPr>
          <p:cNvPr id="3" name="Marcador de número de diapositiva 2">
            <a:extLst>
              <a:ext uri="{FF2B5EF4-FFF2-40B4-BE49-F238E27FC236}">
                <a16:creationId xmlns:a16="http://schemas.microsoft.com/office/drawing/2014/main" id="{53D194EE-2DB9-7A41-8103-2C1252430D3D}"/>
              </a:ext>
            </a:extLst>
          </p:cNvPr>
          <p:cNvSpPr>
            <a:spLocks noGrp="1"/>
          </p:cNvSpPr>
          <p:nvPr>
            <p:ph type="sldNum" sz="quarter" idx="12"/>
          </p:nvPr>
        </p:nvSpPr>
        <p:spPr/>
        <p:txBody>
          <a:bodyPr/>
          <a:lstStyle/>
          <a:p>
            <a:fld id="{A2A3BED0-9AF9-4F9C-AAF1-B8F0F3CDD87E}" type="slidenum">
              <a:rPr lang="en-US" smtClean="0"/>
              <a:t>28</a:t>
            </a:fld>
            <a:endParaRPr lang="en-US"/>
          </a:p>
        </p:txBody>
      </p:sp>
    </p:spTree>
    <p:extLst>
      <p:ext uri="{BB962C8B-B14F-4D97-AF65-F5344CB8AC3E}">
        <p14:creationId xmlns:p14="http://schemas.microsoft.com/office/powerpoint/2010/main" val="3547599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s-ES" dirty="0"/>
              <a:t>Discusión</a:t>
            </a:r>
            <a:endParaRPr lang="en-US" dirty="0"/>
          </a:p>
        </p:txBody>
      </p:sp>
      <p:sp>
        <p:nvSpPr>
          <p:cNvPr id="3" name="Text Placeholder 2"/>
          <p:cNvSpPr>
            <a:spLocks noGrp="1"/>
          </p:cNvSpPr>
          <p:nvPr>
            <p:ph type="body" idx="1"/>
          </p:nvPr>
        </p:nvSpPr>
        <p:spPr/>
        <p:txBody>
          <a:bodyPr/>
          <a:lstStyle/>
          <a:p>
            <a:endParaRPr lang="en-US"/>
          </a:p>
        </p:txBody>
      </p:sp>
      <p:sp>
        <p:nvSpPr>
          <p:cNvPr id="4" name="Marcador de número de diapositiva 3">
            <a:extLst>
              <a:ext uri="{FF2B5EF4-FFF2-40B4-BE49-F238E27FC236}">
                <a16:creationId xmlns:a16="http://schemas.microsoft.com/office/drawing/2014/main" id="{3431CCDC-51BF-2D43-A69F-63D4C78BAAE3}"/>
              </a:ext>
            </a:extLst>
          </p:cNvPr>
          <p:cNvSpPr>
            <a:spLocks noGrp="1"/>
          </p:cNvSpPr>
          <p:nvPr>
            <p:ph type="sldNum" sz="quarter" idx="12"/>
          </p:nvPr>
        </p:nvSpPr>
        <p:spPr/>
        <p:txBody>
          <a:bodyPr/>
          <a:lstStyle/>
          <a:p>
            <a:fld id="{A2A3BED0-9AF9-4F9C-AAF1-B8F0F3CDD87E}" type="slidenum">
              <a:rPr lang="en-US" smtClean="0"/>
              <a:t>29</a:t>
            </a:fld>
            <a:endParaRPr lang="en-US"/>
          </a:p>
        </p:txBody>
      </p:sp>
    </p:spTree>
    <p:extLst>
      <p:ext uri="{BB962C8B-B14F-4D97-AF65-F5344CB8AC3E}">
        <p14:creationId xmlns:p14="http://schemas.microsoft.com/office/powerpoint/2010/main" val="3027438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758119"/>
          </a:xfrm>
          <a:solidFill>
            <a:schemeClr val="tx2">
              <a:lumMod val="40000"/>
              <a:lumOff val="60000"/>
            </a:schemeClr>
          </a:solidFill>
        </p:spPr>
        <p:txBody>
          <a:bodyPr>
            <a:normAutofit/>
          </a:bodyPr>
          <a:lstStyle/>
          <a:p>
            <a:r>
              <a:rPr lang="es-ES" b="1" dirty="0"/>
              <a:t>Estudios previos</a:t>
            </a:r>
            <a:endParaRPr lang="en-US" b="1" dirty="0"/>
          </a:p>
        </p:txBody>
      </p:sp>
      <p:sp>
        <p:nvSpPr>
          <p:cNvPr id="3" name="Content Placeholder 2"/>
          <p:cNvSpPr>
            <a:spLocks noGrp="1"/>
          </p:cNvSpPr>
          <p:nvPr>
            <p:ph idx="1"/>
          </p:nvPr>
        </p:nvSpPr>
        <p:spPr>
          <a:xfrm>
            <a:off x="838200" y="1817648"/>
            <a:ext cx="5029200" cy="4282533"/>
          </a:xfrm>
        </p:spPr>
        <p:txBody>
          <a:bodyPr/>
          <a:lstStyle/>
          <a:p>
            <a:r>
              <a:rPr lang="es-ES" dirty="0"/>
              <a:t>La variante antepuesta es la forma innovadora</a:t>
            </a:r>
          </a:p>
          <a:p>
            <a:pPr lvl="1"/>
            <a:r>
              <a:rPr lang="es-ES" dirty="0"/>
              <a:t>Surgió entre los siglos 13 a 19</a:t>
            </a:r>
          </a:p>
          <a:p>
            <a:r>
              <a:rPr lang="es-ES" dirty="0"/>
              <a:t>La anteposición es documentada en muchas variedades modernas de español</a:t>
            </a:r>
          </a:p>
          <a:p>
            <a:pPr lvl="1"/>
            <a:endParaRPr lang="en-US" dirty="0"/>
          </a:p>
        </p:txBody>
      </p:sp>
      <p:pic>
        <p:nvPicPr>
          <p:cNvPr id="5" name="Picture 4"/>
          <p:cNvPicPr>
            <a:picLocks noChangeAspect="1"/>
          </p:cNvPicPr>
          <p:nvPr/>
        </p:nvPicPr>
        <p:blipFill>
          <a:blip r:embed="rId3"/>
          <a:stretch>
            <a:fillRect/>
          </a:stretch>
        </p:blipFill>
        <p:spPr>
          <a:xfrm>
            <a:off x="5747060" y="1392148"/>
            <a:ext cx="6165273" cy="4182342"/>
          </a:xfrm>
          <a:prstGeom prst="rect">
            <a:avLst/>
          </a:prstGeom>
        </p:spPr>
      </p:pic>
      <p:sp>
        <p:nvSpPr>
          <p:cNvPr id="6" name="TextBox 5"/>
          <p:cNvSpPr txBox="1"/>
          <p:nvPr/>
        </p:nvSpPr>
        <p:spPr>
          <a:xfrm>
            <a:off x="743415" y="4782973"/>
            <a:ext cx="4800600" cy="646331"/>
          </a:xfrm>
          <a:prstGeom prst="rect">
            <a:avLst/>
          </a:prstGeom>
          <a:noFill/>
        </p:spPr>
        <p:txBody>
          <a:bodyPr wrap="square" rtlCol="0">
            <a:spAutoFit/>
          </a:bodyPr>
          <a:lstStyle/>
          <a:p>
            <a:pPr algn="ctr"/>
            <a:r>
              <a:rPr lang="es-ES" dirty="0">
                <a:solidFill>
                  <a:schemeClr val="tx2">
                    <a:lumMod val="75000"/>
                  </a:schemeClr>
                </a:solidFill>
              </a:rPr>
              <a:t>García Cornejo, 2008; </a:t>
            </a:r>
            <a:r>
              <a:rPr lang="es-ES" dirty="0" err="1">
                <a:solidFill>
                  <a:schemeClr val="tx2">
                    <a:lumMod val="75000"/>
                  </a:schemeClr>
                </a:solidFill>
              </a:rPr>
              <a:t>Lipski</a:t>
            </a:r>
            <a:r>
              <a:rPr lang="es-ES" dirty="0">
                <a:solidFill>
                  <a:schemeClr val="tx2">
                    <a:lumMod val="75000"/>
                  </a:schemeClr>
                </a:solidFill>
              </a:rPr>
              <a:t>, 2005; Rosenblat, 2004; Ruíz Tinoco, 2013</a:t>
            </a:r>
            <a:endParaRPr lang="en-US" dirty="0">
              <a:solidFill>
                <a:schemeClr val="tx2">
                  <a:lumMod val="75000"/>
                </a:schemeClr>
              </a:solidFill>
            </a:endParaRPr>
          </a:p>
        </p:txBody>
      </p:sp>
      <p:sp>
        <p:nvSpPr>
          <p:cNvPr id="4" name="Marcador de número de diapositiva 3">
            <a:extLst>
              <a:ext uri="{FF2B5EF4-FFF2-40B4-BE49-F238E27FC236}">
                <a16:creationId xmlns:a16="http://schemas.microsoft.com/office/drawing/2014/main" id="{90F284FC-E7C3-4742-867B-511D1F149FF3}"/>
              </a:ext>
            </a:extLst>
          </p:cNvPr>
          <p:cNvSpPr>
            <a:spLocks noGrp="1"/>
          </p:cNvSpPr>
          <p:nvPr>
            <p:ph type="sldNum" sz="quarter" idx="12"/>
          </p:nvPr>
        </p:nvSpPr>
        <p:spPr/>
        <p:txBody>
          <a:bodyPr/>
          <a:lstStyle/>
          <a:p>
            <a:fld id="{A2A3BED0-9AF9-4F9C-AAF1-B8F0F3CDD87E}" type="slidenum">
              <a:rPr lang="en-US" smtClean="0"/>
              <a:t>3</a:t>
            </a:fld>
            <a:endParaRPr lang="en-US"/>
          </a:p>
        </p:txBody>
      </p:sp>
    </p:spTree>
    <p:extLst>
      <p:ext uri="{BB962C8B-B14F-4D97-AF65-F5344CB8AC3E}">
        <p14:creationId xmlns:p14="http://schemas.microsoft.com/office/powerpoint/2010/main" val="16933512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473075"/>
          </a:xfrm>
          <a:solidFill>
            <a:schemeClr val="tx2">
              <a:lumMod val="40000"/>
              <a:lumOff val="60000"/>
            </a:schemeClr>
          </a:solidFill>
        </p:spPr>
        <p:txBody>
          <a:bodyPr>
            <a:normAutofit fontScale="90000"/>
          </a:bodyPr>
          <a:lstStyle/>
          <a:p>
            <a:r>
              <a:rPr lang="es-ES" b="1" dirty="0"/>
              <a:t>Preguntas de investigación</a:t>
            </a:r>
            <a:endParaRPr lang="en-US" b="1" dirty="0"/>
          </a:p>
        </p:txBody>
      </p:sp>
      <p:sp>
        <p:nvSpPr>
          <p:cNvPr id="4" name="Content Placeholder 2"/>
          <p:cNvSpPr txBox="1">
            <a:spLocks/>
          </p:cNvSpPr>
          <p:nvPr/>
        </p:nvSpPr>
        <p:spPr>
          <a:xfrm>
            <a:off x="1727200" y="931332"/>
            <a:ext cx="9626600" cy="571394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a:t>¿Varía la tasa de </a:t>
            </a:r>
            <a:r>
              <a:rPr lang="es-ES" i="1" dirty="0"/>
              <a:t>más</a:t>
            </a:r>
            <a:r>
              <a:rPr lang="es-ES" dirty="0"/>
              <a:t> antepuesto entre el español puertorriqueño y panameño?</a:t>
            </a:r>
          </a:p>
          <a:p>
            <a:pPr lvl="1"/>
            <a:r>
              <a:rPr lang="es-ES" dirty="0">
                <a:solidFill>
                  <a:schemeClr val="accent1">
                    <a:lumMod val="50000"/>
                  </a:schemeClr>
                </a:solidFill>
              </a:rPr>
              <a:t>Sí, había más anteposición en Panamá. </a:t>
            </a:r>
          </a:p>
          <a:p>
            <a:r>
              <a:rPr lang="es-ES" dirty="0"/>
              <a:t>¿Es que las restricciones que rigen esta variación difieren entre el español puertorriqueño y el panameño? </a:t>
            </a:r>
          </a:p>
          <a:p>
            <a:pPr lvl="1"/>
            <a:r>
              <a:rPr lang="es-ES" dirty="0">
                <a:solidFill>
                  <a:schemeClr val="accent1">
                    <a:lumMod val="50000"/>
                  </a:schemeClr>
                </a:solidFill>
              </a:rPr>
              <a:t>Sí, las restricciones que rigen esta variación difieren entre las dos variedades.</a:t>
            </a:r>
          </a:p>
          <a:p>
            <a:r>
              <a:rPr lang="es-ES" dirty="0"/>
              <a:t>¿Son significativos los tres factores sintácticos nuevos que hemos incluido en este estudio y que no se han considerado en estudios previos?</a:t>
            </a:r>
          </a:p>
          <a:p>
            <a:pPr lvl="1"/>
            <a:r>
              <a:rPr lang="es-ES" dirty="0">
                <a:solidFill>
                  <a:schemeClr val="accent1">
                    <a:lumMod val="50000"/>
                  </a:schemeClr>
                </a:solidFill>
              </a:rPr>
              <a:t>Sí, función en la oración fue significativa y una vez que se incluyó esta variable, la polaridad ya no fue tan importante. También, ciertas construcciones específicas tienen bajo y alto uso de la anteposición. Uso de otro elemento focalizador no fue significativo.  </a:t>
            </a:r>
            <a:endParaRPr lang="en-US" dirty="0">
              <a:solidFill>
                <a:schemeClr val="accent1">
                  <a:lumMod val="50000"/>
                </a:schemeClr>
              </a:solidFill>
            </a:endParaRPr>
          </a:p>
        </p:txBody>
      </p:sp>
      <p:sp>
        <p:nvSpPr>
          <p:cNvPr id="3" name="Marcador de número de diapositiva 2">
            <a:extLst>
              <a:ext uri="{FF2B5EF4-FFF2-40B4-BE49-F238E27FC236}">
                <a16:creationId xmlns:a16="http://schemas.microsoft.com/office/drawing/2014/main" id="{62FD47C6-00F7-7040-8CD6-53CD4C45BCD1}"/>
              </a:ext>
            </a:extLst>
          </p:cNvPr>
          <p:cNvSpPr>
            <a:spLocks noGrp="1"/>
          </p:cNvSpPr>
          <p:nvPr>
            <p:ph type="sldNum" sz="quarter" idx="12"/>
          </p:nvPr>
        </p:nvSpPr>
        <p:spPr/>
        <p:txBody>
          <a:bodyPr/>
          <a:lstStyle/>
          <a:p>
            <a:fld id="{A2A3BED0-9AF9-4F9C-AAF1-B8F0F3CDD87E}" type="slidenum">
              <a:rPr lang="en-US" smtClean="0"/>
              <a:t>30</a:t>
            </a:fld>
            <a:endParaRPr lang="en-US"/>
          </a:p>
        </p:txBody>
      </p:sp>
    </p:spTree>
    <p:extLst>
      <p:ext uri="{BB962C8B-B14F-4D97-AF65-F5344CB8AC3E}">
        <p14:creationId xmlns:p14="http://schemas.microsoft.com/office/powerpoint/2010/main" val="1795832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473075"/>
          </a:xfrm>
          <a:solidFill>
            <a:schemeClr val="tx2">
              <a:lumMod val="40000"/>
              <a:lumOff val="60000"/>
            </a:schemeClr>
          </a:solidFill>
        </p:spPr>
        <p:txBody>
          <a:bodyPr>
            <a:normAutofit fontScale="90000"/>
          </a:bodyPr>
          <a:lstStyle/>
          <a:p>
            <a:r>
              <a:rPr lang="es-ES" b="1" dirty="0"/>
              <a:t>Comparación con estudios previos</a:t>
            </a:r>
            <a:endParaRPr lang="en-US" b="1" dirty="0"/>
          </a:p>
        </p:txBody>
      </p:sp>
      <p:sp>
        <p:nvSpPr>
          <p:cNvPr id="3" name="Content Placeholder 2"/>
          <p:cNvSpPr>
            <a:spLocks noGrp="1"/>
          </p:cNvSpPr>
          <p:nvPr>
            <p:ph idx="1"/>
          </p:nvPr>
        </p:nvSpPr>
        <p:spPr>
          <a:xfrm>
            <a:off x="838200" y="876300"/>
            <a:ext cx="10515600" cy="5391150"/>
          </a:xfrm>
        </p:spPr>
        <p:txBody>
          <a:bodyPr>
            <a:normAutofit fontScale="92500" lnSpcReduction="20000"/>
          </a:bodyPr>
          <a:lstStyle/>
          <a:p>
            <a:r>
              <a:rPr lang="es-US" dirty="0"/>
              <a:t>No hay más anteposición en Puerto Rico que en Panamá al contrario de estudios anteriores (Ruíz Tinoco, 2013)</a:t>
            </a:r>
          </a:p>
          <a:p>
            <a:r>
              <a:rPr lang="es-US" dirty="0"/>
              <a:t>Esta variación es probabilística y los factores sintácticos son importantes pero no representan reglas categóricas (Díaz-Campos &amp; Zahler, 2018; </a:t>
            </a:r>
            <a:r>
              <a:rPr lang="es-ES" dirty="0"/>
              <a:t>García Cornejo, 2008; Gutiérrez-Rexach &amp; González-Rivera, 2012, 2014</a:t>
            </a:r>
            <a:r>
              <a:rPr lang="es-US" dirty="0"/>
              <a:t>)</a:t>
            </a:r>
          </a:p>
          <a:p>
            <a:r>
              <a:rPr lang="es-US" dirty="0"/>
              <a:t>El </a:t>
            </a:r>
            <a:r>
              <a:rPr lang="es-US" dirty="0" err="1"/>
              <a:t>priming</a:t>
            </a:r>
            <a:r>
              <a:rPr lang="es-US" dirty="0"/>
              <a:t> no fue significativo, igual a Díaz-Campos &amp; Zahler (2018)</a:t>
            </a:r>
          </a:p>
          <a:p>
            <a:r>
              <a:rPr lang="es-US" dirty="0"/>
              <a:t>Parece haber más anteposición con las palabras negativas menos frecuentes (</a:t>
            </a:r>
            <a:r>
              <a:rPr lang="es-US" dirty="0" err="1"/>
              <a:t>e.g</a:t>
            </a:r>
            <a:r>
              <a:rPr lang="es-US" dirty="0"/>
              <a:t>. </a:t>
            </a:r>
            <a:r>
              <a:rPr lang="es-US" i="1" dirty="0"/>
              <a:t>nadie, ninguno y nunca</a:t>
            </a:r>
            <a:r>
              <a:rPr lang="es-US" dirty="0"/>
              <a:t>) versus la más frecuente (</a:t>
            </a:r>
            <a:r>
              <a:rPr lang="es-US" i="1" dirty="0"/>
              <a:t>nada</a:t>
            </a:r>
            <a:r>
              <a:rPr lang="es-US" dirty="0"/>
              <a:t>) (Díaz-Campos &amp; Zahler, 2018)</a:t>
            </a:r>
          </a:p>
          <a:p>
            <a:r>
              <a:rPr lang="es-US" dirty="0"/>
              <a:t>Parece que dos de los nuevos factores sintácticos introducidos son importantes en esta variación</a:t>
            </a:r>
          </a:p>
          <a:p>
            <a:pPr lvl="1"/>
            <a:r>
              <a:rPr lang="es-US" dirty="0"/>
              <a:t>Función en la frase</a:t>
            </a:r>
          </a:p>
          <a:p>
            <a:pPr lvl="1"/>
            <a:r>
              <a:rPr lang="es-US" dirty="0"/>
              <a:t>Construcciones específicas</a:t>
            </a:r>
          </a:p>
          <a:p>
            <a:r>
              <a:rPr lang="es-US" dirty="0"/>
              <a:t>Parece que la anteposición es una variante informal, por la influencia del factor de ortografía</a:t>
            </a:r>
          </a:p>
        </p:txBody>
      </p:sp>
      <p:sp>
        <p:nvSpPr>
          <p:cNvPr id="4" name="Marcador de número de diapositiva 3">
            <a:extLst>
              <a:ext uri="{FF2B5EF4-FFF2-40B4-BE49-F238E27FC236}">
                <a16:creationId xmlns:a16="http://schemas.microsoft.com/office/drawing/2014/main" id="{58DA0875-71E0-3A4D-910E-9BC7B152FFD8}"/>
              </a:ext>
            </a:extLst>
          </p:cNvPr>
          <p:cNvSpPr>
            <a:spLocks noGrp="1"/>
          </p:cNvSpPr>
          <p:nvPr>
            <p:ph type="sldNum" sz="quarter" idx="12"/>
          </p:nvPr>
        </p:nvSpPr>
        <p:spPr/>
        <p:txBody>
          <a:bodyPr/>
          <a:lstStyle/>
          <a:p>
            <a:fld id="{A2A3BED0-9AF9-4F9C-AAF1-B8F0F3CDD87E}" type="slidenum">
              <a:rPr lang="en-US" smtClean="0"/>
              <a:t>31</a:t>
            </a:fld>
            <a:endParaRPr lang="en-US"/>
          </a:p>
        </p:txBody>
      </p:sp>
    </p:spTree>
    <p:extLst>
      <p:ext uri="{BB962C8B-B14F-4D97-AF65-F5344CB8AC3E}">
        <p14:creationId xmlns:p14="http://schemas.microsoft.com/office/powerpoint/2010/main" val="328219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473075"/>
          </a:xfrm>
          <a:solidFill>
            <a:schemeClr val="tx2">
              <a:lumMod val="40000"/>
              <a:lumOff val="60000"/>
            </a:schemeClr>
          </a:solidFill>
        </p:spPr>
        <p:txBody>
          <a:bodyPr>
            <a:normAutofit fontScale="90000"/>
          </a:bodyPr>
          <a:lstStyle/>
          <a:p>
            <a:r>
              <a:rPr lang="es-ES" b="1" dirty="0"/>
              <a:t>Conclusiones</a:t>
            </a:r>
            <a:endParaRPr lang="en-US" b="1" dirty="0"/>
          </a:p>
        </p:txBody>
      </p:sp>
      <p:sp>
        <p:nvSpPr>
          <p:cNvPr id="3" name="Content Placeholder 2"/>
          <p:cNvSpPr>
            <a:spLocks noGrp="1"/>
          </p:cNvSpPr>
          <p:nvPr>
            <p:ph idx="1"/>
          </p:nvPr>
        </p:nvSpPr>
        <p:spPr>
          <a:xfrm>
            <a:off x="838200" y="876299"/>
            <a:ext cx="10515600" cy="5768975"/>
          </a:xfrm>
        </p:spPr>
        <p:txBody>
          <a:bodyPr>
            <a:normAutofit/>
          </a:bodyPr>
          <a:lstStyle/>
          <a:p>
            <a:r>
              <a:rPr lang="es-US" dirty="0"/>
              <a:t>Aunque la variación es probabilística y afectada por muchos factores sintácticos y estilísticos, hay algunas restricciones sintácticas en el uso de la anteposición. </a:t>
            </a:r>
          </a:p>
          <a:p>
            <a:r>
              <a:rPr lang="es-US" dirty="0"/>
              <a:t>Hay una diferencia dialectal en la proporción de anteposición, pero esta diferencia es pequeña. Hay más diferencias en su condicionamiento lingüístico. Puede ser que este cambio esté siguiendo dos caminos diferentes entre las variedades puertorriqueña y panameña. </a:t>
            </a:r>
          </a:p>
          <a:p>
            <a:r>
              <a:rPr lang="es-US" dirty="0"/>
              <a:t>Los factores lingüísticos indican un cambio en progreso:</a:t>
            </a:r>
          </a:p>
          <a:p>
            <a:pPr lvl="1"/>
            <a:r>
              <a:rPr lang="es-US" dirty="0"/>
              <a:t>Menos anteposición con </a:t>
            </a:r>
            <a:r>
              <a:rPr lang="es-US" i="1" dirty="0"/>
              <a:t>nada </a:t>
            </a:r>
            <a:r>
              <a:rPr lang="es-US" dirty="0"/>
              <a:t>(más frecuente) que </a:t>
            </a:r>
            <a:r>
              <a:rPr lang="es-US" i="1" dirty="0"/>
              <a:t>nadie/nunca/ninguno</a:t>
            </a:r>
            <a:r>
              <a:rPr lang="es-US" dirty="0"/>
              <a:t> (menos frecuente)</a:t>
            </a:r>
          </a:p>
          <a:p>
            <a:pPr lvl="1"/>
            <a:r>
              <a:rPr lang="es-US" dirty="0"/>
              <a:t>Más anteposición con ortografía no estándar</a:t>
            </a:r>
          </a:p>
        </p:txBody>
      </p:sp>
      <p:sp>
        <p:nvSpPr>
          <p:cNvPr id="4" name="Marcador de número de diapositiva 3">
            <a:extLst>
              <a:ext uri="{FF2B5EF4-FFF2-40B4-BE49-F238E27FC236}">
                <a16:creationId xmlns:a16="http://schemas.microsoft.com/office/drawing/2014/main" id="{58DA0875-71E0-3A4D-910E-9BC7B152FFD8}"/>
              </a:ext>
            </a:extLst>
          </p:cNvPr>
          <p:cNvSpPr>
            <a:spLocks noGrp="1"/>
          </p:cNvSpPr>
          <p:nvPr>
            <p:ph type="sldNum" sz="quarter" idx="12"/>
          </p:nvPr>
        </p:nvSpPr>
        <p:spPr/>
        <p:txBody>
          <a:bodyPr/>
          <a:lstStyle/>
          <a:p>
            <a:fld id="{A2A3BED0-9AF9-4F9C-AAF1-B8F0F3CDD87E}" type="slidenum">
              <a:rPr lang="en-US" smtClean="0"/>
              <a:t>32</a:t>
            </a:fld>
            <a:endParaRPr lang="en-US"/>
          </a:p>
        </p:txBody>
      </p:sp>
    </p:spTree>
    <p:extLst>
      <p:ext uri="{BB962C8B-B14F-4D97-AF65-F5344CB8AC3E}">
        <p14:creationId xmlns:p14="http://schemas.microsoft.com/office/powerpoint/2010/main" val="1618029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4537"/>
            <a:ext cx="10515600" cy="5932913"/>
          </a:xfrm>
        </p:spPr>
        <p:txBody>
          <a:bodyPr/>
          <a:lstStyle/>
          <a:p>
            <a:r>
              <a:rPr lang="es-ES" dirty="0">
                <a:latin typeface="Times New Roman" panose="02020603050405020304" pitchFamily="18" charset="0"/>
                <a:cs typeface="Times New Roman" panose="02020603050405020304" pitchFamily="18" charset="0"/>
              </a:rPr>
              <a:t>¡</a:t>
            </a:r>
            <a:r>
              <a:rPr lang="es-ES" dirty="0"/>
              <a:t>Gracias!</a:t>
            </a:r>
            <a:endParaRPr lang="en-US" dirty="0"/>
          </a:p>
          <a:p>
            <a:r>
              <a:rPr lang="en-US" dirty="0"/>
              <a:t>¿</a:t>
            </a:r>
            <a:r>
              <a:rPr lang="en-US" dirty="0" err="1"/>
              <a:t>Preguntas</a:t>
            </a:r>
            <a:r>
              <a:rPr lang="en-US" dirty="0"/>
              <a:t>?</a:t>
            </a:r>
          </a:p>
          <a:p>
            <a:endParaRPr lang="en-US" dirty="0"/>
          </a:p>
          <a:p>
            <a:r>
              <a:rPr lang="es-ES" dirty="0"/>
              <a:t>Elsa </a:t>
            </a:r>
            <a:r>
              <a:rPr lang="es-ES" dirty="0" err="1"/>
              <a:t>Cembrero</a:t>
            </a:r>
            <a:r>
              <a:rPr lang="es-ES" dirty="0"/>
              <a:t> Bonet </a:t>
            </a:r>
            <a:r>
              <a:rPr lang="es-ES" dirty="0">
                <a:hlinkClick r:id="rId3"/>
              </a:rPr>
              <a:t>ecembrerobonet@albany.edu</a:t>
            </a:r>
            <a:r>
              <a:rPr lang="es-ES" dirty="0"/>
              <a:t> </a:t>
            </a:r>
          </a:p>
          <a:p>
            <a:r>
              <a:rPr lang="es-ES" dirty="0" err="1"/>
              <a:t>Rocio</a:t>
            </a:r>
            <a:r>
              <a:rPr lang="es-ES" dirty="0"/>
              <a:t> Leguisamon: </a:t>
            </a:r>
            <a:r>
              <a:rPr lang="es-ES" dirty="0">
                <a:hlinkClick r:id="rId4"/>
              </a:rPr>
              <a:t>rleguisamon@albany.edu</a:t>
            </a:r>
            <a:r>
              <a:rPr lang="es-ES" dirty="0"/>
              <a:t> </a:t>
            </a:r>
          </a:p>
          <a:p>
            <a:r>
              <a:rPr lang="es-ES" dirty="0"/>
              <a:t>Sara Zahler: </a:t>
            </a:r>
            <a:r>
              <a:rPr lang="es-ES" dirty="0">
                <a:hlinkClick r:id="rId5"/>
              </a:rPr>
              <a:t>szahler@albany.edu</a:t>
            </a:r>
            <a:r>
              <a:rPr lang="es-ES" dirty="0"/>
              <a:t> </a:t>
            </a:r>
          </a:p>
        </p:txBody>
      </p:sp>
      <p:sp>
        <p:nvSpPr>
          <p:cNvPr id="2" name="Marcador de número de diapositiva 1">
            <a:extLst>
              <a:ext uri="{FF2B5EF4-FFF2-40B4-BE49-F238E27FC236}">
                <a16:creationId xmlns:a16="http://schemas.microsoft.com/office/drawing/2014/main" id="{AC102160-5758-A342-B5F5-0DB15D2F4C78}"/>
              </a:ext>
            </a:extLst>
          </p:cNvPr>
          <p:cNvSpPr>
            <a:spLocks noGrp="1"/>
          </p:cNvSpPr>
          <p:nvPr>
            <p:ph type="sldNum" sz="quarter" idx="12"/>
          </p:nvPr>
        </p:nvSpPr>
        <p:spPr/>
        <p:txBody>
          <a:bodyPr/>
          <a:lstStyle/>
          <a:p>
            <a:fld id="{A2A3BED0-9AF9-4F9C-AAF1-B8F0F3CDD87E}" type="slidenum">
              <a:rPr lang="en-US" smtClean="0"/>
              <a:t>33</a:t>
            </a:fld>
            <a:endParaRPr lang="en-US"/>
          </a:p>
        </p:txBody>
      </p:sp>
    </p:spTree>
    <p:extLst>
      <p:ext uri="{BB962C8B-B14F-4D97-AF65-F5344CB8AC3E}">
        <p14:creationId xmlns:p14="http://schemas.microsoft.com/office/powerpoint/2010/main" val="308372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473075"/>
          </a:xfrm>
          <a:solidFill>
            <a:schemeClr val="tx2">
              <a:lumMod val="40000"/>
              <a:lumOff val="60000"/>
            </a:schemeClr>
          </a:solidFill>
        </p:spPr>
        <p:txBody>
          <a:bodyPr>
            <a:normAutofit fontScale="90000"/>
          </a:bodyPr>
          <a:lstStyle/>
          <a:p>
            <a:r>
              <a:rPr lang="es-ES" b="1" dirty="0"/>
              <a:t>Estudios previos</a:t>
            </a:r>
            <a:endParaRPr lang="en-US" b="1" dirty="0"/>
          </a:p>
        </p:txBody>
      </p:sp>
      <p:sp>
        <p:nvSpPr>
          <p:cNvPr id="3" name="Content Placeholder 2"/>
          <p:cNvSpPr>
            <a:spLocks noGrp="1"/>
          </p:cNvSpPr>
          <p:nvPr>
            <p:ph idx="1"/>
          </p:nvPr>
        </p:nvSpPr>
        <p:spPr>
          <a:xfrm>
            <a:off x="838200" y="1884556"/>
            <a:ext cx="6076950" cy="4505091"/>
          </a:xfrm>
        </p:spPr>
        <p:txBody>
          <a:bodyPr>
            <a:normAutofit/>
          </a:bodyPr>
          <a:lstStyle/>
          <a:p>
            <a:r>
              <a:rPr lang="es-ES" dirty="0"/>
              <a:t>Se han propuesto varias restricciones sintácticas para explicar esta variación </a:t>
            </a:r>
            <a:r>
              <a:rPr lang="es-ES" sz="2000" dirty="0">
                <a:solidFill>
                  <a:schemeClr val="tx2">
                    <a:lumMod val="75000"/>
                  </a:schemeClr>
                </a:solidFill>
              </a:rPr>
              <a:t>(García Cornejo, 2008; Gutiérrez-Rexach &amp; González-Rivera, 2012, 2014)</a:t>
            </a:r>
          </a:p>
          <a:p>
            <a:pPr lvl="1"/>
            <a:r>
              <a:rPr lang="es-ES" dirty="0"/>
              <a:t>Polaridad (3a)</a:t>
            </a:r>
          </a:p>
          <a:p>
            <a:pPr lvl="1"/>
            <a:r>
              <a:rPr lang="es-ES" dirty="0"/>
              <a:t>Focalización (3a)</a:t>
            </a:r>
          </a:p>
          <a:p>
            <a:pPr lvl="1"/>
            <a:r>
              <a:rPr lang="es-ES" dirty="0"/>
              <a:t>Uso comparativo (3b)</a:t>
            </a:r>
          </a:p>
          <a:p>
            <a:pPr lvl="1"/>
            <a:r>
              <a:rPr lang="es-ES" dirty="0"/>
              <a:t>Uso aditivo (3c)</a:t>
            </a:r>
          </a:p>
        </p:txBody>
      </p:sp>
      <p:sp>
        <p:nvSpPr>
          <p:cNvPr id="4" name="Content Placeholder 2"/>
          <p:cNvSpPr txBox="1">
            <a:spLocks/>
          </p:cNvSpPr>
          <p:nvPr/>
        </p:nvSpPr>
        <p:spPr>
          <a:xfrm>
            <a:off x="7086600" y="1036597"/>
            <a:ext cx="4514850" cy="53911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400" dirty="0"/>
              <a:t>(3a) Esto, son fotos </a:t>
            </a:r>
            <a:r>
              <a:rPr lang="es-ES" sz="2400" b="1" u="sng" dirty="0"/>
              <a:t>más nada</a:t>
            </a:r>
            <a:r>
              <a:rPr lang="es-ES" sz="2400" dirty="0"/>
              <a:t>.</a:t>
            </a:r>
          </a:p>
          <a:p>
            <a:pPr lvl="1"/>
            <a:r>
              <a:rPr lang="es-ES" sz="1800" i="1" dirty="0"/>
              <a:t>´</a:t>
            </a:r>
            <a:r>
              <a:rPr lang="es-ES" sz="1800" i="1" dirty="0" err="1"/>
              <a:t>These</a:t>
            </a:r>
            <a:r>
              <a:rPr lang="es-ES" sz="1800" i="1" dirty="0"/>
              <a:t> are </a:t>
            </a:r>
            <a:r>
              <a:rPr lang="es-ES" sz="1800" b="1" i="1" u="sng" dirty="0" err="1"/>
              <a:t>just</a:t>
            </a:r>
            <a:r>
              <a:rPr lang="es-ES" sz="1800" i="1" dirty="0"/>
              <a:t> </a:t>
            </a:r>
            <a:r>
              <a:rPr lang="es-ES" sz="1800" i="1" dirty="0" err="1"/>
              <a:t>photos</a:t>
            </a:r>
            <a:r>
              <a:rPr lang="es-ES" sz="1800" i="1" dirty="0"/>
              <a:t>´ </a:t>
            </a:r>
            <a:r>
              <a:rPr lang="es-ES" sz="1800" i="1" dirty="0" err="1"/>
              <a:t>or</a:t>
            </a:r>
            <a:r>
              <a:rPr lang="es-ES" sz="1800" i="1" dirty="0"/>
              <a:t> ´</a:t>
            </a:r>
            <a:r>
              <a:rPr lang="es-ES" sz="1800" i="1" dirty="0" err="1"/>
              <a:t>These</a:t>
            </a:r>
            <a:r>
              <a:rPr lang="es-ES" sz="1800" i="1" dirty="0"/>
              <a:t> are </a:t>
            </a:r>
            <a:r>
              <a:rPr lang="es-ES" sz="1800" i="1" dirty="0" err="1"/>
              <a:t>photos</a:t>
            </a:r>
            <a:r>
              <a:rPr lang="es-ES" sz="1800" i="1" dirty="0"/>
              <a:t>, </a:t>
            </a:r>
            <a:r>
              <a:rPr lang="es-ES" sz="1800" b="1" i="1" u="sng" dirty="0" err="1"/>
              <a:t>nothing</a:t>
            </a:r>
            <a:r>
              <a:rPr lang="es-ES" sz="1800" b="1" i="1" u="sng" dirty="0"/>
              <a:t> </a:t>
            </a:r>
            <a:r>
              <a:rPr lang="es-ES" sz="1800" b="1" i="1" u="sng" dirty="0" err="1"/>
              <a:t>else</a:t>
            </a:r>
            <a:r>
              <a:rPr lang="es-ES" sz="1800" i="1" dirty="0"/>
              <a:t>.´</a:t>
            </a:r>
            <a:endParaRPr lang="es-ES" sz="2400" dirty="0"/>
          </a:p>
          <a:p>
            <a:r>
              <a:rPr lang="es-ES" sz="2400" dirty="0"/>
              <a:t>(3b) No hay </a:t>
            </a:r>
            <a:r>
              <a:rPr lang="es-ES" sz="2400" b="1" u="sng" dirty="0"/>
              <a:t>nada más </a:t>
            </a:r>
            <a:r>
              <a:rPr lang="es-ES" sz="2400" dirty="0"/>
              <a:t>delicioso que disfrutar un cafecito sin prisa mientras el sol comienza a iluminar la grandeza del mar.</a:t>
            </a:r>
          </a:p>
          <a:p>
            <a:pPr lvl="1"/>
            <a:r>
              <a:rPr lang="es-ES" sz="1800" dirty="0"/>
              <a:t>´</a:t>
            </a:r>
            <a:r>
              <a:rPr lang="es-ES" sz="1800" i="1" dirty="0" err="1"/>
              <a:t>There</a:t>
            </a:r>
            <a:r>
              <a:rPr lang="es-ES" sz="1800" i="1" dirty="0"/>
              <a:t> </a:t>
            </a:r>
            <a:r>
              <a:rPr lang="es-ES" sz="1800" i="1" dirty="0" err="1"/>
              <a:t>is</a:t>
            </a:r>
            <a:r>
              <a:rPr lang="es-ES" sz="1800" i="1" dirty="0"/>
              <a:t> </a:t>
            </a:r>
            <a:r>
              <a:rPr lang="es-ES" sz="1800" i="1" dirty="0" err="1"/>
              <a:t>nothing</a:t>
            </a:r>
            <a:r>
              <a:rPr lang="es-ES" sz="1800" i="1" dirty="0"/>
              <a:t> </a:t>
            </a:r>
            <a:r>
              <a:rPr lang="es-ES" sz="1800" b="1" i="1" u="sng" dirty="0"/>
              <a:t>more </a:t>
            </a:r>
            <a:r>
              <a:rPr lang="es-ES" sz="1800" b="1" i="1" u="sng" dirty="0" err="1"/>
              <a:t>delicious</a:t>
            </a:r>
            <a:r>
              <a:rPr lang="es-ES" sz="1800" b="1" i="1" u="sng" dirty="0"/>
              <a:t> </a:t>
            </a:r>
            <a:r>
              <a:rPr lang="es-ES" sz="1800" b="1" i="1" u="sng" dirty="0" err="1"/>
              <a:t>than</a:t>
            </a:r>
            <a:r>
              <a:rPr lang="es-ES" sz="1800" b="1" i="1" u="sng" dirty="0"/>
              <a:t> </a:t>
            </a:r>
            <a:r>
              <a:rPr lang="es-ES" sz="1800" i="1" dirty="0" err="1"/>
              <a:t>leisurely</a:t>
            </a:r>
            <a:r>
              <a:rPr lang="es-ES" sz="1800" i="1" dirty="0"/>
              <a:t> </a:t>
            </a:r>
            <a:r>
              <a:rPr lang="es-ES" sz="1800" i="1" dirty="0" err="1"/>
              <a:t>enjoying</a:t>
            </a:r>
            <a:r>
              <a:rPr lang="es-ES" sz="1800" i="1" dirty="0"/>
              <a:t> a </a:t>
            </a:r>
            <a:r>
              <a:rPr lang="es-ES" sz="1800" i="1" dirty="0" err="1"/>
              <a:t>coffee</a:t>
            </a:r>
            <a:r>
              <a:rPr lang="es-ES" sz="1800" i="1" dirty="0"/>
              <a:t> </a:t>
            </a:r>
            <a:r>
              <a:rPr lang="es-ES" sz="1800" i="1" dirty="0" err="1"/>
              <a:t>while</a:t>
            </a:r>
            <a:r>
              <a:rPr lang="es-ES" sz="1800" i="1" dirty="0"/>
              <a:t> </a:t>
            </a:r>
            <a:r>
              <a:rPr lang="es-ES" sz="1800" i="1" dirty="0" err="1"/>
              <a:t>the</a:t>
            </a:r>
            <a:r>
              <a:rPr lang="es-ES" sz="1800" i="1" dirty="0"/>
              <a:t> </a:t>
            </a:r>
            <a:r>
              <a:rPr lang="es-ES" sz="1800" i="1" dirty="0" err="1"/>
              <a:t>sun</a:t>
            </a:r>
            <a:r>
              <a:rPr lang="es-ES" sz="1800" i="1" dirty="0"/>
              <a:t> </a:t>
            </a:r>
            <a:r>
              <a:rPr lang="es-ES" sz="1800" i="1" dirty="0" err="1"/>
              <a:t>begins</a:t>
            </a:r>
            <a:r>
              <a:rPr lang="es-ES" sz="1800" i="1" dirty="0"/>
              <a:t> to </a:t>
            </a:r>
            <a:r>
              <a:rPr lang="es-ES" sz="1800" i="1" dirty="0" err="1"/>
              <a:t>illuminate</a:t>
            </a:r>
            <a:r>
              <a:rPr lang="es-ES" sz="1800" i="1" dirty="0"/>
              <a:t> </a:t>
            </a:r>
            <a:r>
              <a:rPr lang="es-ES" sz="1800" i="1" dirty="0" err="1"/>
              <a:t>the</a:t>
            </a:r>
            <a:r>
              <a:rPr lang="es-ES" sz="1800" i="1" dirty="0"/>
              <a:t> </a:t>
            </a:r>
            <a:r>
              <a:rPr lang="es-ES" sz="1800" i="1" dirty="0" err="1"/>
              <a:t>grandeur</a:t>
            </a:r>
            <a:r>
              <a:rPr lang="es-ES" sz="1800" i="1" dirty="0"/>
              <a:t> of </a:t>
            </a:r>
            <a:r>
              <a:rPr lang="es-ES" sz="1800" i="1" dirty="0" err="1"/>
              <a:t>the</a:t>
            </a:r>
            <a:r>
              <a:rPr lang="es-ES" sz="1800" i="1" dirty="0"/>
              <a:t> </a:t>
            </a:r>
            <a:r>
              <a:rPr lang="es-ES" sz="1800" i="1" dirty="0" err="1"/>
              <a:t>ocean</a:t>
            </a:r>
            <a:r>
              <a:rPr lang="es-ES" sz="1800" i="1" dirty="0"/>
              <a:t>.´</a:t>
            </a:r>
          </a:p>
          <a:p>
            <a:r>
              <a:rPr lang="es-ES" sz="2400" dirty="0"/>
              <a:t>(3c) Por supuesto no escuchamos </a:t>
            </a:r>
            <a:r>
              <a:rPr lang="es-ES" sz="2400" b="1" u="sng" dirty="0"/>
              <a:t>más nada </a:t>
            </a:r>
            <a:r>
              <a:rPr lang="es-ES" sz="2400" dirty="0"/>
              <a:t>de lo que dijo.</a:t>
            </a:r>
          </a:p>
          <a:p>
            <a:pPr lvl="1"/>
            <a:r>
              <a:rPr lang="es-ES" sz="1800" dirty="0"/>
              <a:t>´</a:t>
            </a:r>
            <a:r>
              <a:rPr lang="es-ES" sz="1800" i="1" dirty="0"/>
              <a:t>Of </a:t>
            </a:r>
            <a:r>
              <a:rPr lang="es-ES" sz="1800" i="1" dirty="0" err="1"/>
              <a:t>course</a:t>
            </a:r>
            <a:r>
              <a:rPr lang="es-ES" sz="1800" i="1" dirty="0"/>
              <a:t> </a:t>
            </a:r>
            <a:r>
              <a:rPr lang="es-ES" sz="1800" i="1" dirty="0" err="1"/>
              <a:t>we</a:t>
            </a:r>
            <a:r>
              <a:rPr lang="es-ES" sz="1800" i="1" dirty="0"/>
              <a:t> </a:t>
            </a:r>
            <a:r>
              <a:rPr lang="es-ES" sz="1800" i="1" dirty="0" err="1"/>
              <a:t>didn´t</a:t>
            </a:r>
            <a:r>
              <a:rPr lang="es-ES" sz="1800" i="1" dirty="0"/>
              <a:t> listen to </a:t>
            </a:r>
            <a:r>
              <a:rPr lang="es-ES" sz="1800" b="1" i="1" u="sng" dirty="0" err="1"/>
              <a:t>any</a:t>
            </a:r>
            <a:r>
              <a:rPr lang="es-ES" sz="1800" b="1" i="1" u="sng" dirty="0"/>
              <a:t> more of</a:t>
            </a:r>
            <a:r>
              <a:rPr lang="es-ES" sz="1800" i="1" dirty="0"/>
              <a:t> </a:t>
            </a:r>
            <a:r>
              <a:rPr lang="es-ES" sz="1800" i="1" dirty="0" err="1"/>
              <a:t>what</a:t>
            </a:r>
            <a:r>
              <a:rPr lang="es-ES" sz="1800" i="1" dirty="0"/>
              <a:t> he </a:t>
            </a:r>
            <a:r>
              <a:rPr lang="es-ES" sz="1800" i="1" dirty="0" err="1"/>
              <a:t>said</a:t>
            </a:r>
            <a:r>
              <a:rPr lang="es-ES" sz="1800" i="1" dirty="0"/>
              <a:t>.´</a:t>
            </a:r>
            <a:endParaRPr lang="es-ES" sz="1800" dirty="0"/>
          </a:p>
          <a:p>
            <a:pPr lvl="1"/>
            <a:endParaRPr lang="es-ES" sz="1400" dirty="0"/>
          </a:p>
          <a:p>
            <a:pPr lvl="1"/>
            <a:endParaRPr lang="es-ES" sz="1400" dirty="0"/>
          </a:p>
        </p:txBody>
      </p:sp>
      <p:sp>
        <p:nvSpPr>
          <p:cNvPr id="5" name="Marcador de número de diapositiva 4">
            <a:extLst>
              <a:ext uri="{FF2B5EF4-FFF2-40B4-BE49-F238E27FC236}">
                <a16:creationId xmlns:a16="http://schemas.microsoft.com/office/drawing/2014/main" id="{F0CDD9BA-BC4D-D942-AA79-0B634A28D5AC}"/>
              </a:ext>
            </a:extLst>
          </p:cNvPr>
          <p:cNvSpPr>
            <a:spLocks noGrp="1"/>
          </p:cNvSpPr>
          <p:nvPr>
            <p:ph type="sldNum" sz="quarter" idx="12"/>
          </p:nvPr>
        </p:nvSpPr>
        <p:spPr/>
        <p:txBody>
          <a:bodyPr/>
          <a:lstStyle/>
          <a:p>
            <a:fld id="{A2A3BED0-9AF9-4F9C-AAF1-B8F0F3CDD87E}" type="slidenum">
              <a:rPr lang="en-US" smtClean="0"/>
              <a:t>4</a:t>
            </a:fld>
            <a:endParaRPr lang="en-US"/>
          </a:p>
        </p:txBody>
      </p:sp>
    </p:spTree>
    <p:extLst>
      <p:ext uri="{BB962C8B-B14F-4D97-AF65-F5344CB8AC3E}">
        <p14:creationId xmlns:p14="http://schemas.microsoft.com/office/powerpoint/2010/main" val="100525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473075"/>
          </a:xfrm>
          <a:solidFill>
            <a:schemeClr val="tx2">
              <a:lumMod val="40000"/>
              <a:lumOff val="60000"/>
            </a:schemeClr>
          </a:solidFill>
        </p:spPr>
        <p:txBody>
          <a:bodyPr>
            <a:normAutofit fontScale="90000"/>
          </a:bodyPr>
          <a:lstStyle/>
          <a:p>
            <a:r>
              <a:rPr lang="es-ES" b="1" dirty="0"/>
              <a:t>Estudios previos</a:t>
            </a:r>
            <a:endParaRPr lang="en-US" b="1" dirty="0"/>
          </a:p>
        </p:txBody>
      </p:sp>
      <p:sp>
        <p:nvSpPr>
          <p:cNvPr id="3" name="Content Placeholder 2"/>
          <p:cNvSpPr>
            <a:spLocks noGrp="1"/>
          </p:cNvSpPr>
          <p:nvPr>
            <p:ph idx="1"/>
          </p:nvPr>
        </p:nvSpPr>
        <p:spPr>
          <a:xfrm>
            <a:off x="838200" y="876300"/>
            <a:ext cx="10515600" cy="5391150"/>
          </a:xfrm>
        </p:spPr>
        <p:txBody>
          <a:bodyPr>
            <a:normAutofit lnSpcReduction="10000"/>
          </a:bodyPr>
          <a:lstStyle/>
          <a:p>
            <a:r>
              <a:rPr lang="es-ES" dirty="0"/>
              <a:t>Acercamiento </a:t>
            </a:r>
            <a:r>
              <a:rPr lang="es-ES" dirty="0" err="1"/>
              <a:t>variacionista</a:t>
            </a:r>
            <a:r>
              <a:rPr lang="es-ES" dirty="0"/>
              <a:t> (Díaz-Campos &amp; Zahler, 2018)</a:t>
            </a:r>
          </a:p>
          <a:p>
            <a:pPr lvl="1"/>
            <a:r>
              <a:rPr lang="es-ES" dirty="0"/>
              <a:t>Estas estructuras demuestran variación inherente y probabilística</a:t>
            </a:r>
          </a:p>
          <a:p>
            <a:pPr lvl="1"/>
            <a:r>
              <a:rPr lang="es-ES" dirty="0"/>
              <a:t>396 casos de </a:t>
            </a:r>
            <a:r>
              <a:rPr lang="es-ES" i="1" dirty="0"/>
              <a:t>más </a:t>
            </a:r>
            <a:r>
              <a:rPr lang="es-ES" dirty="0"/>
              <a:t>+ </a:t>
            </a:r>
            <a:r>
              <a:rPr lang="es-ES" i="1" dirty="0"/>
              <a:t>palabra negativa</a:t>
            </a:r>
            <a:endParaRPr lang="es-ES" dirty="0"/>
          </a:p>
          <a:p>
            <a:pPr lvl="1"/>
            <a:r>
              <a:rPr lang="es-ES" dirty="0"/>
              <a:t>46% con anteposición</a:t>
            </a:r>
          </a:p>
          <a:p>
            <a:pPr lvl="1"/>
            <a:r>
              <a:rPr lang="es-ES" dirty="0"/>
              <a:t>Variables independientes:</a:t>
            </a:r>
          </a:p>
          <a:p>
            <a:pPr lvl="2"/>
            <a:r>
              <a:rPr lang="es-ES" dirty="0"/>
              <a:t>Polaridad</a:t>
            </a:r>
          </a:p>
          <a:p>
            <a:pPr lvl="2"/>
            <a:r>
              <a:rPr lang="es-ES" dirty="0"/>
              <a:t>Posición de la construcción con respeto al verbo</a:t>
            </a:r>
          </a:p>
          <a:p>
            <a:pPr lvl="2"/>
            <a:r>
              <a:rPr lang="es-ES" dirty="0"/>
              <a:t>Carácter ánimo</a:t>
            </a:r>
          </a:p>
          <a:p>
            <a:pPr lvl="2"/>
            <a:r>
              <a:rPr lang="es-ES" dirty="0" err="1"/>
              <a:t>Priming</a:t>
            </a:r>
            <a:endParaRPr lang="es-ES" dirty="0"/>
          </a:p>
          <a:p>
            <a:pPr lvl="2"/>
            <a:r>
              <a:rPr lang="es-ES" dirty="0"/>
              <a:t>Palabra negativa específica (no incluido en el análisis)</a:t>
            </a:r>
          </a:p>
          <a:p>
            <a:pPr lvl="1"/>
            <a:r>
              <a:rPr lang="es-ES" dirty="0"/>
              <a:t>Resultados:</a:t>
            </a:r>
          </a:p>
          <a:p>
            <a:pPr lvl="2"/>
            <a:r>
              <a:rPr lang="es-ES" dirty="0"/>
              <a:t>Efecto significativo de </a:t>
            </a:r>
            <a:r>
              <a:rPr lang="es-ES" b="1" u="sng" dirty="0"/>
              <a:t>polaridad </a:t>
            </a:r>
            <a:r>
              <a:rPr lang="es-ES" dirty="0"/>
              <a:t>y </a:t>
            </a:r>
            <a:r>
              <a:rPr lang="es-ES" b="1" u="sng" dirty="0"/>
              <a:t>posición</a:t>
            </a:r>
            <a:r>
              <a:rPr lang="es-ES" dirty="0"/>
              <a:t> </a:t>
            </a:r>
          </a:p>
          <a:p>
            <a:pPr lvl="2"/>
            <a:r>
              <a:rPr lang="es-ES" b="1" u="sng" dirty="0"/>
              <a:t>Nivel socioeconómico</a:t>
            </a:r>
            <a:r>
              <a:rPr lang="es-ES" dirty="0"/>
              <a:t> del hablante también fue significativo </a:t>
            </a:r>
          </a:p>
          <a:p>
            <a:pPr lvl="2"/>
            <a:r>
              <a:rPr lang="es-ES" dirty="0"/>
              <a:t>Menos anteposición con </a:t>
            </a:r>
            <a:r>
              <a:rPr lang="es-ES" i="1" dirty="0"/>
              <a:t>nada </a:t>
            </a:r>
            <a:r>
              <a:rPr lang="es-ES" dirty="0"/>
              <a:t>en comparación con las otras palabras negativas (</a:t>
            </a:r>
            <a:r>
              <a:rPr lang="es-ES" i="1" dirty="0"/>
              <a:t>nadie</a:t>
            </a:r>
            <a:r>
              <a:rPr lang="es-ES" dirty="0"/>
              <a:t>, </a:t>
            </a:r>
            <a:r>
              <a:rPr lang="es-ES" i="1" dirty="0"/>
              <a:t>nunca</a:t>
            </a:r>
            <a:r>
              <a:rPr lang="es-ES" dirty="0"/>
              <a:t> y </a:t>
            </a:r>
            <a:r>
              <a:rPr lang="es-ES" i="1" dirty="0"/>
              <a:t>ningún/o/a/os/as</a:t>
            </a:r>
            <a:r>
              <a:rPr lang="es-ES" dirty="0"/>
              <a:t>)</a:t>
            </a:r>
            <a:endParaRPr lang="en-US" dirty="0"/>
          </a:p>
        </p:txBody>
      </p:sp>
      <p:sp>
        <p:nvSpPr>
          <p:cNvPr id="4" name="Marcador de número de diapositiva 3">
            <a:extLst>
              <a:ext uri="{FF2B5EF4-FFF2-40B4-BE49-F238E27FC236}">
                <a16:creationId xmlns:a16="http://schemas.microsoft.com/office/drawing/2014/main" id="{815D42B1-A2E3-E343-975C-3DAFF4BC8598}"/>
              </a:ext>
            </a:extLst>
          </p:cNvPr>
          <p:cNvSpPr>
            <a:spLocks noGrp="1"/>
          </p:cNvSpPr>
          <p:nvPr>
            <p:ph type="sldNum" sz="quarter" idx="12"/>
          </p:nvPr>
        </p:nvSpPr>
        <p:spPr/>
        <p:txBody>
          <a:bodyPr/>
          <a:lstStyle/>
          <a:p>
            <a:fld id="{A2A3BED0-9AF9-4F9C-AAF1-B8F0F3CDD87E}" type="slidenum">
              <a:rPr lang="en-US" smtClean="0"/>
              <a:t>5</a:t>
            </a:fld>
            <a:endParaRPr lang="en-US"/>
          </a:p>
        </p:txBody>
      </p:sp>
    </p:spTree>
    <p:extLst>
      <p:ext uri="{BB962C8B-B14F-4D97-AF65-F5344CB8AC3E}">
        <p14:creationId xmlns:p14="http://schemas.microsoft.com/office/powerpoint/2010/main" val="123735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473075"/>
          </a:xfrm>
          <a:solidFill>
            <a:schemeClr val="tx2">
              <a:lumMod val="40000"/>
              <a:lumOff val="60000"/>
            </a:schemeClr>
          </a:solidFill>
        </p:spPr>
        <p:txBody>
          <a:bodyPr>
            <a:normAutofit fontScale="90000"/>
          </a:bodyPr>
          <a:lstStyle/>
          <a:p>
            <a:r>
              <a:rPr lang="es-ES" b="1" dirty="0"/>
              <a:t>Resumen y próximos pasos</a:t>
            </a:r>
            <a:endParaRPr lang="en-US" b="1" dirty="0"/>
          </a:p>
        </p:txBody>
      </p:sp>
      <p:sp>
        <p:nvSpPr>
          <p:cNvPr id="3" name="Content Placeholder 2"/>
          <p:cNvSpPr>
            <a:spLocks noGrp="1"/>
          </p:cNvSpPr>
          <p:nvPr>
            <p:ph idx="1"/>
          </p:nvPr>
        </p:nvSpPr>
        <p:spPr>
          <a:xfrm>
            <a:off x="838200" y="876300"/>
            <a:ext cx="10515600" cy="5391150"/>
          </a:xfrm>
        </p:spPr>
        <p:txBody>
          <a:bodyPr/>
          <a:lstStyle/>
          <a:p>
            <a:r>
              <a:rPr lang="es-ES" dirty="0"/>
              <a:t>La variación de colocación de </a:t>
            </a:r>
            <a:r>
              <a:rPr lang="es-ES" i="1" dirty="0"/>
              <a:t>más </a:t>
            </a:r>
            <a:r>
              <a:rPr lang="es-ES" dirty="0"/>
              <a:t>en estas construcciones es </a:t>
            </a:r>
            <a:r>
              <a:rPr lang="es-US" dirty="0"/>
              <a:t>probabilística y depende de factores lingüísticos y extralingüísticos</a:t>
            </a:r>
          </a:p>
          <a:p>
            <a:r>
              <a:rPr lang="es-US" dirty="0"/>
              <a:t>La proporción de anteposición varía según variedad de español</a:t>
            </a:r>
          </a:p>
          <a:p>
            <a:r>
              <a:rPr lang="es-US" dirty="0"/>
              <a:t>Parece ser un cambio analógico afectado por la frecuencia de la palabra negativa</a:t>
            </a:r>
          </a:p>
          <a:p>
            <a:r>
              <a:rPr lang="es-US" dirty="0"/>
              <a:t>Pero…</a:t>
            </a:r>
          </a:p>
          <a:p>
            <a:pPr lvl="1"/>
            <a:r>
              <a:rPr lang="es-US" dirty="0"/>
              <a:t>No sabemos si los factores que guían esta variación difiere según variedad</a:t>
            </a:r>
          </a:p>
          <a:p>
            <a:pPr lvl="1"/>
            <a:r>
              <a:rPr lang="es-US" dirty="0"/>
              <a:t>Hay algunos factores sintácticos que no han sido estudiados y que parecen influir en esta variación</a:t>
            </a:r>
          </a:p>
          <a:p>
            <a:pPr lvl="2"/>
            <a:r>
              <a:rPr lang="es-US" dirty="0"/>
              <a:t>Función de la construcción en la oración</a:t>
            </a:r>
          </a:p>
          <a:p>
            <a:pPr lvl="2"/>
            <a:r>
              <a:rPr lang="es-US" dirty="0"/>
              <a:t>Presencia de otro elemento focalizador</a:t>
            </a:r>
          </a:p>
          <a:p>
            <a:pPr lvl="2"/>
            <a:r>
              <a:rPr lang="es-US" dirty="0"/>
              <a:t>Construcciones específicas</a:t>
            </a:r>
          </a:p>
        </p:txBody>
      </p:sp>
      <p:sp>
        <p:nvSpPr>
          <p:cNvPr id="4" name="Marcador de número de diapositiva 3">
            <a:extLst>
              <a:ext uri="{FF2B5EF4-FFF2-40B4-BE49-F238E27FC236}">
                <a16:creationId xmlns:a16="http://schemas.microsoft.com/office/drawing/2014/main" id="{815D42B1-A2E3-E343-975C-3DAFF4BC8598}"/>
              </a:ext>
            </a:extLst>
          </p:cNvPr>
          <p:cNvSpPr>
            <a:spLocks noGrp="1"/>
          </p:cNvSpPr>
          <p:nvPr>
            <p:ph type="sldNum" sz="quarter" idx="12"/>
          </p:nvPr>
        </p:nvSpPr>
        <p:spPr/>
        <p:txBody>
          <a:bodyPr/>
          <a:lstStyle/>
          <a:p>
            <a:fld id="{A2A3BED0-9AF9-4F9C-AAF1-B8F0F3CDD87E}" type="slidenum">
              <a:rPr lang="en-US" smtClean="0"/>
              <a:t>6</a:t>
            </a:fld>
            <a:endParaRPr lang="en-US"/>
          </a:p>
        </p:txBody>
      </p:sp>
    </p:spTree>
    <p:extLst>
      <p:ext uri="{BB962C8B-B14F-4D97-AF65-F5344CB8AC3E}">
        <p14:creationId xmlns:p14="http://schemas.microsoft.com/office/powerpoint/2010/main" val="4066249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s-ES" b="1" dirty="0"/>
              <a:t>El presente estudio</a:t>
            </a:r>
            <a:endParaRPr lang="en-US" b="1" dirty="0"/>
          </a:p>
        </p:txBody>
      </p:sp>
      <p:sp>
        <p:nvSpPr>
          <p:cNvPr id="3" name="Text Placeholder 2"/>
          <p:cNvSpPr>
            <a:spLocks noGrp="1"/>
          </p:cNvSpPr>
          <p:nvPr>
            <p:ph type="body" idx="1"/>
          </p:nvPr>
        </p:nvSpPr>
        <p:spPr/>
        <p:txBody>
          <a:bodyPr/>
          <a:lstStyle/>
          <a:p>
            <a:endParaRPr lang="en-US" dirty="0"/>
          </a:p>
        </p:txBody>
      </p:sp>
      <p:sp>
        <p:nvSpPr>
          <p:cNvPr id="4" name="Marcador de número de diapositiva 3">
            <a:extLst>
              <a:ext uri="{FF2B5EF4-FFF2-40B4-BE49-F238E27FC236}">
                <a16:creationId xmlns:a16="http://schemas.microsoft.com/office/drawing/2014/main" id="{6D0D2757-DE54-CE4D-A11E-9ABCF8012D16}"/>
              </a:ext>
            </a:extLst>
          </p:cNvPr>
          <p:cNvSpPr>
            <a:spLocks noGrp="1"/>
          </p:cNvSpPr>
          <p:nvPr>
            <p:ph type="sldNum" sz="quarter" idx="12"/>
          </p:nvPr>
        </p:nvSpPr>
        <p:spPr/>
        <p:txBody>
          <a:bodyPr/>
          <a:lstStyle/>
          <a:p>
            <a:fld id="{A2A3BED0-9AF9-4F9C-AAF1-B8F0F3CDD87E}" type="slidenum">
              <a:rPr lang="en-US" smtClean="0"/>
              <a:t>7</a:t>
            </a:fld>
            <a:endParaRPr lang="en-US"/>
          </a:p>
        </p:txBody>
      </p:sp>
    </p:spTree>
    <p:extLst>
      <p:ext uri="{BB962C8B-B14F-4D97-AF65-F5344CB8AC3E}">
        <p14:creationId xmlns:p14="http://schemas.microsoft.com/office/powerpoint/2010/main" val="125581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473075"/>
          </a:xfrm>
          <a:solidFill>
            <a:schemeClr val="tx2">
              <a:lumMod val="40000"/>
              <a:lumOff val="60000"/>
            </a:schemeClr>
          </a:solidFill>
        </p:spPr>
        <p:txBody>
          <a:bodyPr>
            <a:normAutofit fontScale="90000"/>
          </a:bodyPr>
          <a:lstStyle/>
          <a:p>
            <a:r>
              <a:rPr lang="es-ES" b="1" dirty="0"/>
              <a:t>Preguntas de investigación</a:t>
            </a:r>
            <a:endParaRPr lang="en-US" b="1" dirty="0"/>
          </a:p>
        </p:txBody>
      </p:sp>
      <p:sp>
        <p:nvSpPr>
          <p:cNvPr id="3" name="Content Placeholder 2"/>
          <p:cNvSpPr>
            <a:spLocks noGrp="1"/>
          </p:cNvSpPr>
          <p:nvPr>
            <p:ph idx="1"/>
          </p:nvPr>
        </p:nvSpPr>
        <p:spPr>
          <a:xfrm>
            <a:off x="838199" y="876300"/>
            <a:ext cx="10515600" cy="5391150"/>
          </a:xfrm>
        </p:spPr>
        <p:txBody>
          <a:bodyPr>
            <a:normAutofit fontScale="92500"/>
          </a:bodyPr>
          <a:lstStyle/>
          <a:p>
            <a:r>
              <a:rPr lang="es-ES" dirty="0"/>
              <a:t>¿Varía la tasa de </a:t>
            </a:r>
            <a:r>
              <a:rPr lang="es-ES" i="1" dirty="0"/>
              <a:t>más</a:t>
            </a:r>
            <a:r>
              <a:rPr lang="es-ES" dirty="0"/>
              <a:t> antepuesto entre el español puertorriqueño y panameño?</a:t>
            </a:r>
          </a:p>
          <a:p>
            <a:pPr lvl="1"/>
            <a:r>
              <a:rPr lang="es-ES" dirty="0">
                <a:solidFill>
                  <a:schemeClr val="accent1">
                    <a:lumMod val="50000"/>
                  </a:schemeClr>
                </a:solidFill>
              </a:rPr>
              <a:t>Nuestra hipótesis es que sí, habrá variación. Esperamos una mayor proporción de anteposición en Puerto Rico que en Panamá (Ruíz Tinoco, 2013). </a:t>
            </a:r>
          </a:p>
          <a:p>
            <a:r>
              <a:rPr lang="es-ES" dirty="0"/>
              <a:t>¿Es que las restricciones que rigen esta variación difieren entre el español puertorriqueño y el panameño? </a:t>
            </a:r>
          </a:p>
          <a:p>
            <a:pPr lvl="1"/>
            <a:r>
              <a:rPr lang="es-ES" dirty="0">
                <a:solidFill>
                  <a:schemeClr val="accent1">
                    <a:lumMod val="50000"/>
                  </a:schemeClr>
                </a:solidFill>
              </a:rPr>
              <a:t>Otra vez, nuestra hipótesis es que sí, son diferentes entre las dos variedades. Esperamos que la variante nueva, la antepuesta, esté más restringida en una variedad de español donde el cambio es menos avanzado, en este caso, el panameño. </a:t>
            </a:r>
          </a:p>
          <a:p>
            <a:r>
              <a:rPr lang="es-ES" dirty="0"/>
              <a:t>¿Son significativos los tres factores sintácticos nuevos que hemos incluido en este estudio y que no se han considerado en estudios previos?</a:t>
            </a:r>
          </a:p>
          <a:p>
            <a:pPr lvl="1"/>
            <a:r>
              <a:rPr lang="es-ES" dirty="0">
                <a:solidFill>
                  <a:schemeClr val="accent1">
                    <a:lumMod val="50000"/>
                  </a:schemeClr>
                </a:solidFill>
              </a:rPr>
              <a:t>Estos factores surgieron por observación detallada de los casos en nuestro corpus, así que creamos que sí, serán significativos. </a:t>
            </a:r>
            <a:endParaRPr lang="en-US" dirty="0">
              <a:solidFill>
                <a:schemeClr val="accent1">
                  <a:lumMod val="50000"/>
                </a:schemeClr>
              </a:solidFill>
            </a:endParaRPr>
          </a:p>
        </p:txBody>
      </p:sp>
      <p:sp>
        <p:nvSpPr>
          <p:cNvPr id="6" name="Marcador de número de diapositiva 5">
            <a:extLst>
              <a:ext uri="{FF2B5EF4-FFF2-40B4-BE49-F238E27FC236}">
                <a16:creationId xmlns:a16="http://schemas.microsoft.com/office/drawing/2014/main" id="{100E700B-165A-E74C-8AC2-34FDF24C2117}"/>
              </a:ext>
            </a:extLst>
          </p:cNvPr>
          <p:cNvSpPr>
            <a:spLocks noGrp="1"/>
          </p:cNvSpPr>
          <p:nvPr>
            <p:ph type="sldNum" sz="quarter" idx="12"/>
          </p:nvPr>
        </p:nvSpPr>
        <p:spPr/>
        <p:txBody>
          <a:bodyPr/>
          <a:lstStyle/>
          <a:p>
            <a:fld id="{A2A3BED0-9AF9-4F9C-AAF1-B8F0F3CDD87E}" type="slidenum">
              <a:rPr lang="en-US" smtClean="0"/>
              <a:t>8</a:t>
            </a:fld>
            <a:endParaRPr lang="en-US"/>
          </a:p>
        </p:txBody>
      </p:sp>
    </p:spTree>
    <p:extLst>
      <p:ext uri="{BB962C8B-B14F-4D97-AF65-F5344CB8AC3E}">
        <p14:creationId xmlns:p14="http://schemas.microsoft.com/office/powerpoint/2010/main" val="298333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473075"/>
          </a:xfrm>
          <a:solidFill>
            <a:schemeClr val="tx2">
              <a:lumMod val="40000"/>
              <a:lumOff val="60000"/>
            </a:schemeClr>
          </a:solidFill>
        </p:spPr>
        <p:txBody>
          <a:bodyPr>
            <a:normAutofit fontScale="90000"/>
          </a:bodyPr>
          <a:lstStyle/>
          <a:p>
            <a:r>
              <a:rPr lang="es-ES" b="1" dirty="0"/>
              <a:t>Método</a:t>
            </a:r>
            <a:endParaRPr lang="en-US" b="1" dirty="0"/>
          </a:p>
        </p:txBody>
      </p:sp>
      <p:sp>
        <p:nvSpPr>
          <p:cNvPr id="3" name="Content Placeholder 2"/>
          <p:cNvSpPr>
            <a:spLocks noGrp="1"/>
          </p:cNvSpPr>
          <p:nvPr>
            <p:ph idx="1"/>
          </p:nvPr>
        </p:nvSpPr>
        <p:spPr>
          <a:xfrm>
            <a:off x="838200" y="876300"/>
            <a:ext cx="10515600" cy="5391150"/>
          </a:xfrm>
        </p:spPr>
        <p:txBody>
          <a:bodyPr/>
          <a:lstStyle/>
          <a:p>
            <a:r>
              <a:rPr lang="es-ES" dirty="0"/>
              <a:t>El Corpus del Español</a:t>
            </a:r>
          </a:p>
          <a:p>
            <a:pPr lvl="1"/>
            <a:r>
              <a:rPr lang="es-ES" dirty="0"/>
              <a:t>Web/</a:t>
            </a:r>
            <a:r>
              <a:rPr lang="es-ES" dirty="0" err="1"/>
              <a:t>Dialects</a:t>
            </a:r>
            <a:endParaRPr lang="es-ES" dirty="0"/>
          </a:p>
          <a:p>
            <a:pPr lvl="1"/>
            <a:r>
              <a:rPr lang="es-ES" dirty="0"/>
              <a:t>Más de 2000 millones de palabras</a:t>
            </a:r>
          </a:p>
          <a:p>
            <a:pPr lvl="1"/>
            <a:r>
              <a:rPr lang="es-ES" dirty="0"/>
              <a:t>2013-2014</a:t>
            </a:r>
          </a:p>
          <a:p>
            <a:r>
              <a:rPr lang="es-ES" dirty="0"/>
              <a:t>Buscamos en blogs:</a:t>
            </a:r>
          </a:p>
          <a:p>
            <a:pPr lvl="1"/>
            <a:r>
              <a:rPr lang="es-ES" i="1" dirty="0"/>
              <a:t>Más nada, nada más, mas nada, nada mas, más </a:t>
            </a:r>
            <a:r>
              <a:rPr lang="es-ES" i="1" dirty="0" err="1"/>
              <a:t>na</a:t>
            </a:r>
            <a:r>
              <a:rPr lang="es-ES" i="1" dirty="0"/>
              <a:t>, </a:t>
            </a:r>
            <a:r>
              <a:rPr lang="es-ES" i="1" dirty="0" err="1"/>
              <a:t>na</a:t>
            </a:r>
            <a:r>
              <a:rPr lang="es-ES" i="1" dirty="0"/>
              <a:t> más, mas </a:t>
            </a:r>
            <a:r>
              <a:rPr lang="es-ES" i="1" dirty="0" err="1"/>
              <a:t>na</a:t>
            </a:r>
            <a:r>
              <a:rPr lang="es-ES" i="1" dirty="0"/>
              <a:t>, </a:t>
            </a:r>
            <a:r>
              <a:rPr lang="es-ES" i="1" dirty="0" err="1"/>
              <a:t>na</a:t>
            </a:r>
            <a:r>
              <a:rPr lang="es-ES" i="1" dirty="0"/>
              <a:t> mas, etc. </a:t>
            </a:r>
          </a:p>
          <a:p>
            <a:pPr lvl="1"/>
            <a:r>
              <a:rPr lang="es-ES" i="1" dirty="0"/>
              <a:t>Más nunca, nunca más, mas nunca, nunca mas</a:t>
            </a:r>
          </a:p>
          <a:p>
            <a:pPr lvl="1"/>
            <a:r>
              <a:rPr lang="es-ES" i="1" dirty="0"/>
              <a:t>Más nadie, nadie más, mas nadie, nadie mas</a:t>
            </a:r>
          </a:p>
          <a:p>
            <a:pPr lvl="1"/>
            <a:r>
              <a:rPr lang="es-ES" i="1" dirty="0"/>
              <a:t>Más ningún(o/a/os/as), ningún(o/a/os/as) más, mas ningún, ningún mas</a:t>
            </a:r>
          </a:p>
          <a:p>
            <a:r>
              <a:rPr lang="es-ES" dirty="0"/>
              <a:t>Casos extraídos:</a:t>
            </a:r>
          </a:p>
          <a:p>
            <a:pPr lvl="1"/>
            <a:r>
              <a:rPr lang="es-ES" dirty="0"/>
              <a:t>Puerto Rico: 1731</a:t>
            </a:r>
          </a:p>
          <a:p>
            <a:pPr lvl="1"/>
            <a:r>
              <a:rPr lang="es-ES" dirty="0"/>
              <a:t>Panamá: 945</a:t>
            </a:r>
          </a:p>
          <a:p>
            <a:pPr lvl="1"/>
            <a:endParaRPr lang="es-ES" dirty="0"/>
          </a:p>
          <a:p>
            <a:pPr lvl="1"/>
            <a:endParaRPr lang="en-US" dirty="0"/>
          </a:p>
        </p:txBody>
      </p:sp>
      <p:sp>
        <p:nvSpPr>
          <p:cNvPr id="4" name="Marcador de número de diapositiva 3">
            <a:extLst>
              <a:ext uri="{FF2B5EF4-FFF2-40B4-BE49-F238E27FC236}">
                <a16:creationId xmlns:a16="http://schemas.microsoft.com/office/drawing/2014/main" id="{6768B83C-2648-F745-8581-9ADC52BDB1D3}"/>
              </a:ext>
            </a:extLst>
          </p:cNvPr>
          <p:cNvSpPr>
            <a:spLocks noGrp="1"/>
          </p:cNvSpPr>
          <p:nvPr>
            <p:ph type="sldNum" sz="quarter" idx="12"/>
          </p:nvPr>
        </p:nvSpPr>
        <p:spPr/>
        <p:txBody>
          <a:bodyPr/>
          <a:lstStyle/>
          <a:p>
            <a:fld id="{A2A3BED0-9AF9-4F9C-AAF1-B8F0F3CDD87E}" type="slidenum">
              <a:rPr lang="en-US" smtClean="0"/>
              <a:t>9</a:t>
            </a:fld>
            <a:endParaRPr lang="en-US"/>
          </a:p>
        </p:txBody>
      </p:sp>
    </p:spTree>
    <p:extLst>
      <p:ext uri="{BB962C8B-B14F-4D97-AF65-F5344CB8AC3E}">
        <p14:creationId xmlns:p14="http://schemas.microsoft.com/office/powerpoint/2010/main" val="3700663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7727</TotalTime>
  <Words>2012</Words>
  <Application>Microsoft Office PowerPoint</Application>
  <PresentationFormat>Widescreen</PresentationFormat>
  <Paragraphs>318</Paragraphs>
  <Slides>33</Slides>
  <Notes>33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Times New Roman</vt:lpstr>
      <vt:lpstr>Office Theme</vt:lpstr>
      <vt:lpstr>Diferencias dialectales en el orden de las construcciones más + palabra negativa</vt:lpstr>
      <vt:lpstr>Objeto del estudio</vt:lpstr>
      <vt:lpstr>Estudios previos</vt:lpstr>
      <vt:lpstr>Estudios previos</vt:lpstr>
      <vt:lpstr>Estudios previos</vt:lpstr>
      <vt:lpstr>Resumen y próximos pasos</vt:lpstr>
      <vt:lpstr>El presente estudio</vt:lpstr>
      <vt:lpstr>Preguntas de investigación</vt:lpstr>
      <vt:lpstr>Método</vt:lpstr>
      <vt:lpstr>Exclusiones</vt:lpstr>
      <vt:lpstr>Variables</vt:lpstr>
      <vt:lpstr>Variables</vt:lpstr>
      <vt:lpstr>Ejemplo de codificación</vt:lpstr>
      <vt:lpstr>Análisis</vt:lpstr>
      <vt:lpstr>Resultados</vt:lpstr>
      <vt:lpstr>Anteposición y posposición en las dos variedades</vt:lpstr>
      <vt:lpstr>Efectos significativos en la variación</vt:lpstr>
      <vt:lpstr>Más nada v. nada más</vt:lpstr>
      <vt:lpstr>Función en la oración</vt:lpstr>
      <vt:lpstr>Ortografía</vt:lpstr>
      <vt:lpstr>Polaridad</vt:lpstr>
      <vt:lpstr>Posición relativa al verbo</vt:lpstr>
      <vt:lpstr>Más nadie/nunca/ninguno  v. nadie/nunca/ninguno más</vt:lpstr>
      <vt:lpstr>Ortografía</vt:lpstr>
      <vt:lpstr>Palabra negativa</vt:lpstr>
      <vt:lpstr>Posición relativa al verbo</vt:lpstr>
      <vt:lpstr>Construcciones específicas – todas las palabras negativas combinadas</vt:lpstr>
      <vt:lpstr>Palabra negativa</vt:lpstr>
      <vt:lpstr>Discusión</vt:lpstr>
      <vt:lpstr>Preguntas de investigación</vt:lpstr>
      <vt:lpstr>Comparación con estudios previos</vt:lpstr>
      <vt:lpstr>Conclusiones</vt:lpstr>
      <vt:lpstr>PowerPoint Presentation</vt:lpstr>
    </vt:vector>
  </TitlesOfParts>
  <Company>University at Albany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Dialectal differences in variable Word order in negative word + más constructions</dc:title>
  <dc:creator>Zahler, Sara L</dc:creator>
  <cp:lastModifiedBy>Zahler, Sara L</cp:lastModifiedBy>
  <cp:revision>60</cp:revision>
  <cp:lastPrinted>2020-02-10T19:57:08Z</cp:lastPrinted>
  <dcterms:created xsi:type="dcterms:W3CDTF">2020-02-04T15:18:30Z</dcterms:created>
  <dcterms:modified xsi:type="dcterms:W3CDTF">2022-06-02T12:57:56Z</dcterms:modified>
</cp:coreProperties>
</file>