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notesSlides/notesSlide23.xml" ContentType="application/vnd.openxmlformats-officedocument.presentationml.notesSlide+xml"/>
  <Override PartName="/ppt/charts/chart2.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46"/>
  </p:notesMasterIdLst>
  <p:sldIdLst>
    <p:sldId id="323" r:id="rId2"/>
    <p:sldId id="324" r:id="rId3"/>
    <p:sldId id="325" r:id="rId4"/>
    <p:sldId id="327" r:id="rId5"/>
    <p:sldId id="329" r:id="rId6"/>
    <p:sldId id="342" r:id="rId7"/>
    <p:sldId id="330" r:id="rId8"/>
    <p:sldId id="331" r:id="rId9"/>
    <p:sldId id="332" r:id="rId10"/>
    <p:sldId id="338" r:id="rId11"/>
    <p:sldId id="339" r:id="rId12"/>
    <p:sldId id="340" r:id="rId13"/>
    <p:sldId id="287" r:id="rId14"/>
    <p:sldId id="283" r:id="rId15"/>
    <p:sldId id="284" r:id="rId16"/>
    <p:sldId id="285" r:id="rId17"/>
    <p:sldId id="341" r:id="rId18"/>
    <p:sldId id="289" r:id="rId19"/>
    <p:sldId id="290" r:id="rId20"/>
    <p:sldId id="280" r:id="rId21"/>
    <p:sldId id="364" r:id="rId22"/>
    <p:sldId id="267" r:id="rId23"/>
    <p:sldId id="317" r:id="rId24"/>
    <p:sldId id="318" r:id="rId25"/>
    <p:sldId id="319" r:id="rId26"/>
    <p:sldId id="320" r:id="rId27"/>
    <p:sldId id="281" r:id="rId28"/>
    <p:sldId id="297" r:id="rId29"/>
    <p:sldId id="292" r:id="rId30"/>
    <p:sldId id="295" r:id="rId31"/>
    <p:sldId id="348" r:id="rId32"/>
    <p:sldId id="346" r:id="rId33"/>
    <p:sldId id="296" r:id="rId34"/>
    <p:sldId id="363" r:id="rId35"/>
    <p:sldId id="361" r:id="rId36"/>
    <p:sldId id="360" r:id="rId37"/>
    <p:sldId id="354" r:id="rId38"/>
    <p:sldId id="350" r:id="rId39"/>
    <p:sldId id="316" r:id="rId40"/>
    <p:sldId id="355" r:id="rId41"/>
    <p:sldId id="356" r:id="rId42"/>
    <p:sldId id="357" r:id="rId43"/>
    <p:sldId id="358" r:id="rId44"/>
    <p:sldId id="359" r:id="rId45"/>
  </p:sldIdLst>
  <p:sldSz cx="9144000" cy="6858000" type="screen4x3"/>
  <p:notesSz cx="6858000" cy="9144000"/>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mberly Geeslin" initials="KG" lastIdx="18" clrIdx="0"/>
  <p:cmAuthor id="1" name="Melissa Whatley" initials="" lastIdx="0" clrIdx="1"/>
  <p:cmAuthor id="2" name="Sara Zahler" initials="SZ" lastIdx="7" clrIdx="2">
    <p:extLst/>
  </p:cmAuthor>
  <p:cmAuthor id="3" name="Whatley, Melissa Erin" initials="WME"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50" autoAdjust="0"/>
    <p:restoredTop sz="82004" autoAdjust="0"/>
  </p:normalViewPr>
  <p:slideViewPr>
    <p:cSldViewPr snapToGrid="0">
      <p:cViewPr varScale="1">
        <p:scale>
          <a:sx n="59" d="100"/>
          <a:sy n="59" d="100"/>
        </p:scale>
        <p:origin x="870" y="72"/>
      </p:cViewPr>
      <p:guideLst>
        <p:guide orient="horz" pos="2160"/>
        <p:guide pos="2880"/>
      </p:guideLst>
    </p:cSldViewPr>
  </p:slideViewPr>
  <p:outlineViewPr>
    <p:cViewPr>
      <p:scale>
        <a:sx n="33" d="100"/>
        <a:sy n="33" d="100"/>
      </p:scale>
      <p:origin x="0" y="377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Estar</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Comp</c:v>
                </c:pt>
                <c:pt idx="1">
                  <c:v>No comp</c:v>
                </c:pt>
                <c:pt idx="2">
                  <c:v>Comp</c:v>
                </c:pt>
                <c:pt idx="3">
                  <c:v>No comp</c:v>
                </c:pt>
                <c:pt idx="4">
                  <c:v>Comp</c:v>
                </c:pt>
                <c:pt idx="5">
                  <c:v>No comp</c:v>
                </c:pt>
                <c:pt idx="6">
                  <c:v>Comp</c:v>
                </c:pt>
                <c:pt idx="7">
                  <c:v>No comp</c:v>
                </c:pt>
                <c:pt idx="8">
                  <c:v>Comp</c:v>
                </c:pt>
                <c:pt idx="9">
                  <c:v>No comp</c:v>
                </c:pt>
              </c:strCache>
            </c:strRef>
          </c:cat>
          <c:val>
            <c:numRef>
              <c:f>Sheet1!$B$2:$B$11</c:f>
              <c:numCache>
                <c:formatCode>General</c:formatCode>
                <c:ptCount val="10"/>
                <c:pt idx="0">
                  <c:v>45</c:v>
                </c:pt>
                <c:pt idx="1">
                  <c:v>19.2</c:v>
                </c:pt>
                <c:pt idx="2">
                  <c:v>36.4</c:v>
                </c:pt>
                <c:pt idx="3">
                  <c:v>23.6</c:v>
                </c:pt>
                <c:pt idx="4">
                  <c:v>43.3</c:v>
                </c:pt>
                <c:pt idx="5">
                  <c:v>30</c:v>
                </c:pt>
                <c:pt idx="6">
                  <c:v>42</c:v>
                </c:pt>
                <c:pt idx="7">
                  <c:v>28</c:v>
                </c:pt>
                <c:pt idx="8">
                  <c:v>83.3</c:v>
                </c:pt>
                <c:pt idx="9">
                  <c:v>53.3</c:v>
                </c:pt>
              </c:numCache>
            </c:numRef>
          </c:val>
          <c:extLst>
            <c:ext xmlns:c16="http://schemas.microsoft.com/office/drawing/2014/chart" uri="{C3380CC4-5D6E-409C-BE32-E72D297353CC}">
              <c16:uniqueId val="{00000000-6F89-4B74-A9B4-329085156FA8}"/>
            </c:ext>
          </c:extLst>
        </c:ser>
        <c:dLbls>
          <c:showLegendKey val="0"/>
          <c:showVal val="1"/>
          <c:showCatName val="0"/>
          <c:showSerName val="0"/>
          <c:showPercent val="0"/>
          <c:showBubbleSize val="0"/>
        </c:dLbls>
        <c:gapWidth val="150"/>
        <c:axId val="342661952"/>
        <c:axId val="342662344"/>
      </c:barChart>
      <c:catAx>
        <c:axId val="342661952"/>
        <c:scaling>
          <c:orientation val="minMax"/>
        </c:scaling>
        <c:delete val="0"/>
        <c:axPos val="b"/>
        <c:numFmt formatCode="General" sourceLinked="0"/>
        <c:majorTickMark val="out"/>
        <c:minorTickMark val="none"/>
        <c:tickLblPos val="nextTo"/>
        <c:crossAx val="342662344"/>
        <c:crosses val="autoZero"/>
        <c:auto val="1"/>
        <c:lblAlgn val="ctr"/>
        <c:lblOffset val="100"/>
        <c:noMultiLvlLbl val="0"/>
      </c:catAx>
      <c:valAx>
        <c:axId val="342662344"/>
        <c:scaling>
          <c:orientation val="minMax"/>
        </c:scaling>
        <c:delete val="0"/>
        <c:axPos val="l"/>
        <c:majorGridlines/>
        <c:title>
          <c:tx>
            <c:rich>
              <a:bodyPr rot="-5400000" vert="horz"/>
              <a:lstStyle/>
              <a:p>
                <a:pPr>
                  <a:defRPr/>
                </a:pPr>
                <a:r>
                  <a:rPr lang="en-US" dirty="0"/>
                  <a:t>Percent</a:t>
                </a:r>
                <a:r>
                  <a:rPr lang="en-US" baseline="0" dirty="0"/>
                  <a:t> </a:t>
                </a:r>
                <a:r>
                  <a:rPr lang="en-US" i="1" baseline="0" dirty="0" err="1"/>
                  <a:t>estar</a:t>
                </a:r>
                <a:endParaRPr lang="en-US" dirty="0"/>
              </a:p>
            </c:rich>
          </c:tx>
          <c:overlay val="0"/>
        </c:title>
        <c:numFmt formatCode="General" sourceLinked="1"/>
        <c:majorTickMark val="out"/>
        <c:minorTickMark val="none"/>
        <c:tickLblPos val="nextTo"/>
        <c:crossAx val="3426619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Estar</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Exp</c:v>
                </c:pt>
                <c:pt idx="1">
                  <c:v>No exp</c:v>
                </c:pt>
                <c:pt idx="2">
                  <c:v>Exp</c:v>
                </c:pt>
                <c:pt idx="3">
                  <c:v>No exp</c:v>
                </c:pt>
                <c:pt idx="4">
                  <c:v>Exp</c:v>
                </c:pt>
                <c:pt idx="5">
                  <c:v>No exp</c:v>
                </c:pt>
                <c:pt idx="6">
                  <c:v>Exp</c:v>
                </c:pt>
                <c:pt idx="7">
                  <c:v>No exp</c:v>
                </c:pt>
                <c:pt idx="8">
                  <c:v>Exp</c:v>
                </c:pt>
                <c:pt idx="9">
                  <c:v>No exp</c:v>
                </c:pt>
              </c:strCache>
            </c:strRef>
          </c:cat>
          <c:val>
            <c:numRef>
              <c:f>Sheet1!$B$2:$B$11</c:f>
              <c:numCache>
                <c:formatCode>General</c:formatCode>
                <c:ptCount val="10"/>
                <c:pt idx="0">
                  <c:v>40</c:v>
                </c:pt>
                <c:pt idx="1">
                  <c:v>24.2</c:v>
                </c:pt>
                <c:pt idx="2">
                  <c:v>36.4</c:v>
                </c:pt>
                <c:pt idx="3">
                  <c:v>23.6</c:v>
                </c:pt>
                <c:pt idx="4">
                  <c:v>46.2</c:v>
                </c:pt>
                <c:pt idx="5">
                  <c:v>27</c:v>
                </c:pt>
                <c:pt idx="6">
                  <c:v>52</c:v>
                </c:pt>
                <c:pt idx="7">
                  <c:v>18</c:v>
                </c:pt>
                <c:pt idx="8">
                  <c:v>93.3</c:v>
                </c:pt>
                <c:pt idx="9">
                  <c:v>43.3</c:v>
                </c:pt>
              </c:numCache>
            </c:numRef>
          </c:val>
          <c:extLst>
            <c:ext xmlns:c16="http://schemas.microsoft.com/office/drawing/2014/chart" uri="{C3380CC4-5D6E-409C-BE32-E72D297353CC}">
              <c16:uniqueId val="{00000000-A6E0-4235-828D-612A88451735}"/>
            </c:ext>
          </c:extLst>
        </c:ser>
        <c:dLbls>
          <c:showLegendKey val="0"/>
          <c:showVal val="1"/>
          <c:showCatName val="0"/>
          <c:showSerName val="0"/>
          <c:showPercent val="0"/>
          <c:showBubbleSize val="0"/>
        </c:dLbls>
        <c:gapWidth val="150"/>
        <c:axId val="395732800"/>
        <c:axId val="395734368"/>
      </c:barChart>
      <c:catAx>
        <c:axId val="395732800"/>
        <c:scaling>
          <c:orientation val="minMax"/>
        </c:scaling>
        <c:delete val="0"/>
        <c:axPos val="b"/>
        <c:numFmt formatCode="General" sourceLinked="0"/>
        <c:majorTickMark val="out"/>
        <c:minorTickMark val="none"/>
        <c:tickLblPos val="nextTo"/>
        <c:crossAx val="395734368"/>
        <c:crosses val="autoZero"/>
        <c:auto val="1"/>
        <c:lblAlgn val="ctr"/>
        <c:lblOffset val="100"/>
        <c:noMultiLvlLbl val="0"/>
      </c:catAx>
      <c:valAx>
        <c:axId val="395734368"/>
        <c:scaling>
          <c:orientation val="minMax"/>
        </c:scaling>
        <c:delete val="0"/>
        <c:axPos val="l"/>
        <c:majorGridlines/>
        <c:title>
          <c:tx>
            <c:rich>
              <a:bodyPr rot="-5400000" vert="horz"/>
              <a:lstStyle/>
              <a:p>
                <a:pPr>
                  <a:defRPr/>
                </a:pPr>
                <a:r>
                  <a:rPr lang="en-US" dirty="0"/>
                  <a:t>Percent</a:t>
                </a:r>
                <a:r>
                  <a:rPr lang="en-US" baseline="0" dirty="0"/>
                  <a:t> </a:t>
                </a:r>
                <a:r>
                  <a:rPr lang="en-US" i="1" baseline="0" dirty="0" err="1"/>
                  <a:t>estar</a:t>
                </a:r>
                <a:endParaRPr lang="en-US" dirty="0"/>
              </a:p>
            </c:rich>
          </c:tx>
          <c:overlay val="0"/>
        </c:title>
        <c:numFmt formatCode="General" sourceLinked="1"/>
        <c:majorTickMark val="out"/>
        <c:minorTickMark val="none"/>
        <c:tickLblPos val="nextTo"/>
        <c:crossAx val="39573280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77540C-25E1-45A8-928C-1C1A60CB118C}" type="datetimeFigureOut">
              <a:rPr lang="en-US" smtClean="0"/>
              <a:t>9/25/2017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1D762A-EF70-4694-907C-176E33DF516B}" type="slidenum">
              <a:rPr lang="en-US" smtClean="0"/>
              <a:t>‹#›</a:t>
            </a:fld>
            <a:endParaRPr lang="en-US"/>
          </a:p>
        </p:txBody>
      </p:sp>
    </p:spTree>
    <p:extLst>
      <p:ext uri="{BB962C8B-B14F-4D97-AF65-F5344CB8AC3E}">
        <p14:creationId xmlns:p14="http://schemas.microsoft.com/office/powerpoint/2010/main" val="3183977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a:t>While</a:t>
            </a:r>
            <a:r>
              <a:rPr lang="fr-FR" dirty="0"/>
              <a:t> </a:t>
            </a:r>
            <a:r>
              <a:rPr lang="fr-FR" dirty="0" err="1"/>
              <a:t>ser</a:t>
            </a:r>
            <a:r>
              <a:rPr lang="fr-FR" dirty="0"/>
              <a:t> </a:t>
            </a:r>
            <a:r>
              <a:rPr lang="fr-FR" dirty="0" err="1"/>
              <a:t>is</a:t>
            </a:r>
            <a:r>
              <a:rPr lang="fr-FR" dirty="0"/>
              <a:t> the </a:t>
            </a:r>
            <a:r>
              <a:rPr lang="fr-FR" dirty="0" err="1"/>
              <a:t>only</a:t>
            </a:r>
            <a:r>
              <a:rPr lang="fr-FR" dirty="0"/>
              <a:t> copula </a:t>
            </a:r>
            <a:r>
              <a:rPr lang="fr-FR" dirty="0" err="1"/>
              <a:t>choice</a:t>
            </a:r>
            <a:r>
              <a:rPr lang="fr-FR" dirty="0"/>
              <a:t> for passive </a:t>
            </a:r>
            <a:r>
              <a:rPr lang="fr-FR" dirty="0" err="1"/>
              <a:t>voice</a:t>
            </a:r>
            <a:r>
              <a:rPr lang="fr-FR" dirty="0"/>
              <a:t> </a:t>
            </a:r>
            <a:r>
              <a:rPr lang="fr-FR" dirty="0" err="1"/>
              <a:t>contexts</a:t>
            </a:r>
            <a:r>
              <a:rPr lang="fr-FR" dirty="0"/>
              <a:t>, and </a:t>
            </a:r>
            <a:r>
              <a:rPr lang="fr-FR" dirty="0" err="1"/>
              <a:t>estar</a:t>
            </a:r>
            <a:r>
              <a:rPr lang="fr-FR" dirty="0"/>
              <a:t> the </a:t>
            </a:r>
            <a:r>
              <a:rPr lang="fr-FR" dirty="0" err="1"/>
              <a:t>only</a:t>
            </a:r>
            <a:r>
              <a:rPr lang="fr-FR" dirty="0"/>
              <a:t> copula </a:t>
            </a:r>
            <a:r>
              <a:rPr lang="fr-FR" dirty="0" err="1"/>
              <a:t>choice</a:t>
            </a:r>
            <a:r>
              <a:rPr lang="fr-FR" dirty="0"/>
              <a:t> for progressive </a:t>
            </a:r>
            <a:r>
              <a:rPr lang="fr-FR" dirty="0" err="1"/>
              <a:t>contexts</a:t>
            </a:r>
            <a:r>
              <a:rPr lang="fr-FR" dirty="0"/>
              <a:t>;</a:t>
            </a:r>
            <a:r>
              <a:rPr lang="fr-FR" baseline="0" dirty="0"/>
              <a:t> </a:t>
            </a:r>
            <a:r>
              <a:rPr lang="fr-FR" baseline="0" dirty="0" err="1"/>
              <a:t>ser</a:t>
            </a:r>
            <a:r>
              <a:rPr lang="fr-FR" baseline="0" dirty="0"/>
              <a:t> and </a:t>
            </a:r>
            <a:r>
              <a:rPr lang="fr-FR" baseline="0" dirty="0" err="1"/>
              <a:t>estar</a:t>
            </a:r>
            <a:r>
              <a:rPr lang="fr-FR" baseline="0" dirty="0"/>
              <a:t> </a:t>
            </a:r>
            <a:r>
              <a:rPr lang="fr-FR" baseline="0" dirty="0" err="1"/>
              <a:t>can</a:t>
            </a:r>
            <a:r>
              <a:rPr lang="fr-FR" baseline="0" dirty="0"/>
              <a:t> </a:t>
            </a:r>
            <a:r>
              <a:rPr lang="fr-FR" baseline="0" dirty="0" err="1"/>
              <a:t>both</a:t>
            </a:r>
            <a:r>
              <a:rPr lang="fr-FR" baseline="0" dirty="0"/>
              <a:t> </a:t>
            </a:r>
            <a:r>
              <a:rPr lang="fr-FR" baseline="0" dirty="0" err="1"/>
              <a:t>be</a:t>
            </a:r>
            <a:r>
              <a:rPr lang="fr-FR" baseline="0" dirty="0"/>
              <a:t> </a:t>
            </a:r>
            <a:r>
              <a:rPr lang="fr-FR" baseline="0" dirty="0" err="1"/>
              <a:t>used</a:t>
            </a:r>
            <a:r>
              <a:rPr lang="fr-FR" baseline="0" dirty="0"/>
              <a:t> in </a:t>
            </a:r>
            <a:r>
              <a:rPr lang="fr-FR" baseline="0" dirty="0" err="1"/>
              <a:t>preadjectival</a:t>
            </a:r>
            <a:r>
              <a:rPr lang="fr-FR" baseline="0" dirty="0"/>
              <a:t> or locative </a:t>
            </a:r>
            <a:r>
              <a:rPr lang="fr-FR" baseline="0" dirty="0" err="1"/>
              <a:t>contexts</a:t>
            </a:r>
            <a:r>
              <a:rPr lang="fr-FR" baseline="0" dirty="0"/>
              <a:t>. </a:t>
            </a:r>
            <a:endParaRPr lang="fr-FR" dirty="0"/>
          </a:p>
        </p:txBody>
      </p:sp>
      <p:sp>
        <p:nvSpPr>
          <p:cNvPr id="4" name="Slide Number Placeholder 3"/>
          <p:cNvSpPr>
            <a:spLocks noGrp="1"/>
          </p:cNvSpPr>
          <p:nvPr>
            <p:ph type="sldNum" sz="quarter" idx="10"/>
          </p:nvPr>
        </p:nvSpPr>
        <p:spPr/>
        <p:txBody>
          <a:bodyPr/>
          <a:lstStyle/>
          <a:p>
            <a:fld id="{461D762A-EF70-4694-907C-176E33DF516B}" type="slidenum">
              <a:rPr lang="en-US" smtClean="0"/>
              <a:t>2</a:t>
            </a:fld>
            <a:endParaRPr lang="en-US"/>
          </a:p>
        </p:txBody>
      </p:sp>
    </p:spTree>
    <p:extLst>
      <p:ext uri="{BB962C8B-B14F-4D97-AF65-F5344CB8AC3E}">
        <p14:creationId xmlns:p14="http://schemas.microsoft.com/office/powerpoint/2010/main" val="1071957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Lafford</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Collentine</a:t>
            </a:r>
            <a:r>
              <a:rPr lang="en-US" sz="1200" kern="1200" dirty="0">
                <a:solidFill>
                  <a:schemeClr val="tx1"/>
                </a:solidFill>
                <a:effectLst/>
                <a:latin typeface="+mn-lt"/>
                <a:ea typeface="+mn-ea"/>
                <a:cs typeface="+mn-cs"/>
              </a:rPr>
              <a:t> (2006) highlight in their overview of research on SA and at-home (AH) contexts that one reason current research presents mixed results may be a reflection of the research methodology employed. Specifically, current research</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into the SA learning context lacks information about the SA program, a robust number of participants, AH comparison groups, and fine-grained test instruments.  This study attempts to address these four gaps in previous studies by examining the effects of SA on the acquisition of subject expression variation in L2 Spanish in comparison with AH data. </a:t>
            </a:r>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15</a:t>
            </a:fld>
            <a:endParaRPr lang="en-US"/>
          </a:p>
        </p:txBody>
      </p:sp>
    </p:spTree>
    <p:extLst>
      <p:ext uri="{BB962C8B-B14F-4D97-AF65-F5344CB8AC3E}">
        <p14:creationId xmlns:p14="http://schemas.microsoft.com/office/powerpoint/2010/main" val="2464834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Results inform our knowledge of L2 acquisition of variation in general</a:t>
            </a:r>
          </a:p>
        </p:txBody>
      </p:sp>
      <p:sp>
        <p:nvSpPr>
          <p:cNvPr id="4" name="Slide Number Placeholder 3"/>
          <p:cNvSpPr>
            <a:spLocks noGrp="1"/>
          </p:cNvSpPr>
          <p:nvPr>
            <p:ph type="sldNum" sz="quarter" idx="10"/>
          </p:nvPr>
        </p:nvSpPr>
        <p:spPr/>
        <p:txBody>
          <a:bodyPr/>
          <a:lstStyle/>
          <a:p>
            <a:fld id="{461D762A-EF70-4694-907C-176E33DF516B}" type="slidenum">
              <a:rPr lang="en-US" smtClean="0"/>
              <a:t>19</a:t>
            </a:fld>
            <a:endParaRPr lang="en-US"/>
          </a:p>
        </p:txBody>
      </p:sp>
    </p:spTree>
    <p:extLst>
      <p:ext uri="{BB962C8B-B14F-4D97-AF65-F5344CB8AC3E}">
        <p14:creationId xmlns:p14="http://schemas.microsoft.com/office/powerpoint/2010/main" val="2827690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22</a:t>
            </a:fld>
            <a:endParaRPr lang="en-US"/>
          </a:p>
        </p:txBody>
      </p:sp>
    </p:spTree>
    <p:extLst>
      <p:ext uri="{BB962C8B-B14F-4D97-AF65-F5344CB8AC3E}">
        <p14:creationId xmlns:p14="http://schemas.microsoft.com/office/powerpoint/2010/main" val="2538706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comparison;</a:t>
            </a:r>
            <a:r>
              <a:rPr lang="en-US" baseline="0" dirty="0"/>
              <a:t> text experience only, no immediate experience</a:t>
            </a:r>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23</a:t>
            </a:fld>
            <a:endParaRPr lang="en-US"/>
          </a:p>
        </p:txBody>
      </p:sp>
    </p:spTree>
    <p:extLst>
      <p:ext uri="{BB962C8B-B14F-4D97-AF65-F5344CB8AC3E}">
        <p14:creationId xmlns:p14="http://schemas.microsoft.com/office/powerpoint/2010/main" val="747724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text experience, no immediate experience</a:t>
            </a:r>
          </a:p>
        </p:txBody>
      </p:sp>
      <p:sp>
        <p:nvSpPr>
          <p:cNvPr id="4" name="Slide Number Placeholder 3"/>
          <p:cNvSpPr>
            <a:spLocks noGrp="1"/>
          </p:cNvSpPr>
          <p:nvPr>
            <p:ph type="sldNum" sz="quarter" idx="10"/>
          </p:nvPr>
        </p:nvSpPr>
        <p:spPr/>
        <p:txBody>
          <a:bodyPr/>
          <a:lstStyle/>
          <a:p>
            <a:fld id="{461D762A-EF70-4694-907C-176E33DF516B}" type="slidenum">
              <a:rPr lang="en-US" smtClean="0"/>
              <a:t>24</a:t>
            </a:fld>
            <a:endParaRPr lang="en-US"/>
          </a:p>
        </p:txBody>
      </p:sp>
    </p:spTree>
    <p:extLst>
      <p:ext uri="{BB962C8B-B14F-4D97-AF65-F5344CB8AC3E}">
        <p14:creationId xmlns:p14="http://schemas.microsoft.com/office/powerpoint/2010/main" val="4230297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comparison, photo experience</a:t>
            </a:r>
          </a:p>
        </p:txBody>
      </p:sp>
      <p:sp>
        <p:nvSpPr>
          <p:cNvPr id="4" name="Slide Number Placeholder 3"/>
          <p:cNvSpPr>
            <a:spLocks noGrp="1"/>
          </p:cNvSpPr>
          <p:nvPr>
            <p:ph type="sldNum" sz="quarter" idx="10"/>
          </p:nvPr>
        </p:nvSpPr>
        <p:spPr/>
        <p:txBody>
          <a:bodyPr/>
          <a:lstStyle/>
          <a:p>
            <a:fld id="{461D762A-EF70-4694-907C-176E33DF516B}" type="slidenum">
              <a:rPr lang="en-US" smtClean="0"/>
              <a:t>25</a:t>
            </a:fld>
            <a:endParaRPr lang="en-US"/>
          </a:p>
        </p:txBody>
      </p:sp>
    </p:spTree>
    <p:extLst>
      <p:ext uri="{BB962C8B-B14F-4D97-AF65-F5344CB8AC3E}">
        <p14:creationId xmlns:p14="http://schemas.microsoft.com/office/powerpoint/2010/main" val="1137591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photo experience</a:t>
            </a:r>
          </a:p>
        </p:txBody>
      </p:sp>
      <p:sp>
        <p:nvSpPr>
          <p:cNvPr id="4" name="Slide Number Placeholder 3"/>
          <p:cNvSpPr>
            <a:spLocks noGrp="1"/>
          </p:cNvSpPr>
          <p:nvPr>
            <p:ph type="sldNum" sz="quarter" idx="10"/>
          </p:nvPr>
        </p:nvSpPr>
        <p:spPr/>
        <p:txBody>
          <a:bodyPr/>
          <a:lstStyle/>
          <a:p>
            <a:fld id="{461D762A-EF70-4694-907C-176E33DF516B}" type="slidenum">
              <a:rPr lang="en-US" smtClean="0"/>
              <a:t>26</a:t>
            </a:fld>
            <a:endParaRPr lang="en-US"/>
          </a:p>
        </p:txBody>
      </p:sp>
    </p:spTree>
    <p:extLst>
      <p:ext uri="{BB962C8B-B14F-4D97-AF65-F5344CB8AC3E}">
        <p14:creationId xmlns:p14="http://schemas.microsoft.com/office/powerpoint/2010/main" val="211809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61D762A-EF70-4694-907C-176E33DF516B}" type="slidenum">
              <a:rPr lang="en-US" smtClean="0"/>
              <a:t>29</a:t>
            </a:fld>
            <a:endParaRPr lang="en-US"/>
          </a:p>
        </p:txBody>
      </p:sp>
    </p:spTree>
    <p:extLst>
      <p:ext uri="{BB962C8B-B14F-4D97-AF65-F5344CB8AC3E}">
        <p14:creationId xmlns:p14="http://schemas.microsoft.com/office/powerpoint/2010/main" val="1676499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30</a:t>
            </a:fld>
            <a:endParaRPr lang="en-US"/>
          </a:p>
        </p:txBody>
      </p:sp>
    </p:spTree>
    <p:extLst>
      <p:ext uri="{BB962C8B-B14F-4D97-AF65-F5344CB8AC3E}">
        <p14:creationId xmlns:p14="http://schemas.microsoft.com/office/powerpoint/2010/main" val="2091636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31</a:t>
            </a:fld>
            <a:endParaRPr lang="en-US"/>
          </a:p>
        </p:txBody>
      </p:sp>
    </p:spTree>
    <p:extLst>
      <p:ext uri="{BB962C8B-B14F-4D97-AF65-F5344CB8AC3E}">
        <p14:creationId xmlns:p14="http://schemas.microsoft.com/office/powerpoint/2010/main" val="1608387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a:t>Traditionally</a:t>
            </a:r>
            <a:r>
              <a:rPr lang="fr-FR" baseline="0" dirty="0"/>
              <a:t> </a:t>
            </a:r>
            <a:r>
              <a:rPr lang="fr-FR" baseline="0" dirty="0" err="1"/>
              <a:t>ser</a:t>
            </a:r>
            <a:r>
              <a:rPr lang="fr-FR" baseline="0" dirty="0"/>
              <a:t> </a:t>
            </a:r>
            <a:r>
              <a:rPr lang="fr-FR" baseline="0" dirty="0" err="1"/>
              <a:t>is</a:t>
            </a:r>
            <a:r>
              <a:rPr lang="fr-FR" baseline="0" dirty="0"/>
              <a:t> </a:t>
            </a:r>
            <a:r>
              <a:rPr lang="fr-FR" baseline="0" dirty="0" err="1"/>
              <a:t>associated</a:t>
            </a:r>
            <a:r>
              <a:rPr lang="fr-FR" baseline="0" dirty="0"/>
              <a:t> </a:t>
            </a:r>
            <a:r>
              <a:rPr lang="fr-FR" baseline="0" dirty="0" err="1"/>
              <a:t>with</a:t>
            </a:r>
            <a:r>
              <a:rPr lang="fr-FR" baseline="0" dirty="0"/>
              <a:t> </a:t>
            </a:r>
            <a:r>
              <a:rPr lang="fr-FR" baseline="0" dirty="0" err="1"/>
              <a:t>permanency</a:t>
            </a:r>
            <a:r>
              <a:rPr lang="fr-FR" baseline="0" dirty="0"/>
              <a:t> and </a:t>
            </a:r>
            <a:r>
              <a:rPr lang="fr-FR" baseline="0" dirty="0" err="1"/>
              <a:t>estar</a:t>
            </a:r>
            <a:r>
              <a:rPr lang="fr-FR" baseline="0" dirty="0"/>
              <a:t> </a:t>
            </a:r>
            <a:r>
              <a:rPr lang="fr-FR" baseline="0" dirty="0" err="1"/>
              <a:t>with</a:t>
            </a:r>
            <a:r>
              <a:rPr lang="fr-FR" baseline="0" dirty="0"/>
              <a:t> </a:t>
            </a:r>
            <a:r>
              <a:rPr lang="fr-FR" baseline="0" dirty="0" err="1"/>
              <a:t>temporary</a:t>
            </a:r>
            <a:r>
              <a:rPr lang="fr-FR" baseline="0" dirty="0"/>
              <a:t> </a:t>
            </a:r>
            <a:r>
              <a:rPr lang="fr-FR" baseline="0" dirty="0" err="1"/>
              <a:t>properties</a:t>
            </a:r>
            <a:r>
              <a:rPr lang="fr-FR" baseline="0" dirty="0"/>
              <a:t>. </a:t>
            </a:r>
            <a:r>
              <a:rPr lang="fr-FR" baseline="0" dirty="0" err="1"/>
              <a:t>However</a:t>
            </a:r>
            <a:r>
              <a:rPr lang="fr-FR" baseline="0" dirty="0"/>
              <a:t>, </a:t>
            </a:r>
            <a:r>
              <a:rPr lang="fr-FR" baseline="0" dirty="0" err="1"/>
              <a:t>this</a:t>
            </a:r>
            <a:r>
              <a:rPr lang="fr-FR" baseline="0" dirty="0"/>
              <a:t> distinction </a:t>
            </a:r>
            <a:r>
              <a:rPr lang="fr-FR" baseline="0" dirty="0" err="1"/>
              <a:t>is</a:t>
            </a:r>
            <a:r>
              <a:rPr lang="fr-FR" baseline="0" dirty="0"/>
              <a:t> not a grammatical </a:t>
            </a:r>
            <a:r>
              <a:rPr lang="fr-FR" baseline="0" dirty="0" err="1"/>
              <a:t>principle</a:t>
            </a:r>
            <a:r>
              <a:rPr lang="fr-FR" baseline="0" dirty="0"/>
              <a:t>, but </a:t>
            </a:r>
            <a:r>
              <a:rPr lang="fr-FR" baseline="0" dirty="0" err="1"/>
              <a:t>rather</a:t>
            </a:r>
            <a:r>
              <a:rPr lang="fr-FR" baseline="0" dirty="0"/>
              <a:t> a </a:t>
            </a:r>
            <a:r>
              <a:rPr lang="fr-FR" baseline="0" dirty="0" err="1"/>
              <a:t>tendency</a:t>
            </a:r>
            <a:r>
              <a:rPr lang="fr-FR" baseline="0" dirty="0"/>
              <a:t>. </a:t>
            </a:r>
            <a:r>
              <a:rPr lang="fr-FR" baseline="0" dirty="0" err="1"/>
              <a:t>Examples</a:t>
            </a:r>
            <a:r>
              <a:rPr lang="fr-FR" baseline="0" dirty="0"/>
              <a:t> </a:t>
            </a:r>
            <a:r>
              <a:rPr lang="fr-FR" baseline="0" dirty="0" err="1"/>
              <a:t>such</a:t>
            </a:r>
            <a:r>
              <a:rPr lang="fr-FR" baseline="0" dirty="0"/>
              <a:t> as </a:t>
            </a:r>
            <a:r>
              <a:rPr lang="fr-FR" baseline="0" dirty="0" err="1"/>
              <a:t>ella</a:t>
            </a:r>
            <a:r>
              <a:rPr lang="fr-FR" baseline="0" dirty="0"/>
              <a:t> </a:t>
            </a:r>
            <a:r>
              <a:rPr lang="fr-FR" baseline="0" dirty="0" err="1"/>
              <a:t>esta</a:t>
            </a:r>
            <a:r>
              <a:rPr lang="fr-FR" baseline="0" dirty="0"/>
              <a:t>’ </a:t>
            </a:r>
            <a:r>
              <a:rPr lang="fr-FR" baseline="0" dirty="0" err="1"/>
              <a:t>muerta</a:t>
            </a:r>
            <a:r>
              <a:rPr lang="fr-FR" baseline="0" dirty="0"/>
              <a:t> </a:t>
            </a:r>
            <a:r>
              <a:rPr lang="fr-FR" baseline="0" dirty="0" err="1"/>
              <a:t>demonstrate</a:t>
            </a:r>
            <a:r>
              <a:rPr lang="fr-FR" baseline="0" dirty="0"/>
              <a:t> </a:t>
            </a:r>
            <a:r>
              <a:rPr lang="fr-FR" baseline="0" dirty="0" err="1"/>
              <a:t>counterexamples</a:t>
            </a:r>
            <a:r>
              <a:rPr lang="fr-FR" baseline="0" dirty="0"/>
              <a:t> to </a:t>
            </a:r>
            <a:r>
              <a:rPr lang="fr-FR" baseline="0" dirty="0" err="1"/>
              <a:t>this</a:t>
            </a:r>
            <a:r>
              <a:rPr lang="fr-FR" baseline="0" dirty="0"/>
              <a:t> </a:t>
            </a:r>
            <a:r>
              <a:rPr lang="fr-FR" baseline="0" dirty="0" err="1"/>
              <a:t>tendency</a:t>
            </a:r>
            <a:r>
              <a:rPr lang="fr-FR" baseline="0" dirty="0"/>
              <a:t>.</a:t>
            </a:r>
          </a:p>
          <a:p>
            <a:endParaRPr lang="fr-FR" baseline="0" dirty="0"/>
          </a:p>
          <a:p>
            <a:r>
              <a:rPr lang="fr-FR" baseline="0" dirty="0" err="1"/>
              <a:t>Thus</a:t>
            </a:r>
            <a:r>
              <a:rPr lang="fr-FR" baseline="0" dirty="0"/>
              <a:t>, more </a:t>
            </a:r>
            <a:r>
              <a:rPr lang="fr-FR" baseline="0" dirty="0" err="1"/>
              <a:t>recent</a:t>
            </a:r>
            <a:r>
              <a:rPr lang="fr-FR" baseline="0" dirty="0"/>
              <a:t> analyses have </a:t>
            </a:r>
            <a:r>
              <a:rPr lang="fr-FR" baseline="0" dirty="0" err="1"/>
              <a:t>tried</a:t>
            </a:r>
            <a:r>
              <a:rPr lang="fr-FR" baseline="0" dirty="0"/>
              <a:t> to </a:t>
            </a:r>
            <a:r>
              <a:rPr lang="fr-FR" baseline="0" dirty="0" err="1"/>
              <a:t>describe</a:t>
            </a:r>
            <a:r>
              <a:rPr lang="fr-FR" baseline="0" dirty="0"/>
              <a:t> the </a:t>
            </a:r>
            <a:r>
              <a:rPr lang="fr-FR" baseline="0" dirty="0" err="1"/>
              <a:t>difference</a:t>
            </a:r>
            <a:r>
              <a:rPr lang="fr-FR" baseline="0" dirty="0"/>
              <a:t> </a:t>
            </a:r>
            <a:r>
              <a:rPr lang="fr-FR" baseline="0" dirty="0" err="1"/>
              <a:t>between</a:t>
            </a:r>
            <a:r>
              <a:rPr lang="fr-FR" baseline="0" dirty="0"/>
              <a:t> </a:t>
            </a:r>
            <a:r>
              <a:rPr lang="fr-FR" baseline="0" dirty="0" err="1"/>
              <a:t>ser</a:t>
            </a:r>
            <a:r>
              <a:rPr lang="fr-FR" baseline="0" dirty="0"/>
              <a:t> and </a:t>
            </a:r>
            <a:r>
              <a:rPr lang="fr-FR" baseline="0" dirty="0" err="1"/>
              <a:t>estar</a:t>
            </a:r>
            <a:r>
              <a:rPr lang="fr-FR" baseline="0" dirty="0"/>
              <a:t> in </a:t>
            </a:r>
            <a:r>
              <a:rPr lang="fr-FR" baseline="0" dirty="0" err="1"/>
              <a:t>terms</a:t>
            </a:r>
            <a:r>
              <a:rPr lang="fr-FR" baseline="0" dirty="0"/>
              <a:t> of </a:t>
            </a:r>
            <a:r>
              <a:rPr lang="fr-FR" baseline="0" dirty="0" err="1"/>
              <a:t>different</a:t>
            </a:r>
            <a:r>
              <a:rPr lang="fr-FR" baseline="0" dirty="0"/>
              <a:t> </a:t>
            </a:r>
            <a:r>
              <a:rPr lang="fr-FR" baseline="0" dirty="0" err="1"/>
              <a:t>syntactic</a:t>
            </a:r>
            <a:r>
              <a:rPr lang="fr-FR" baseline="0" dirty="0"/>
              <a:t>, </a:t>
            </a:r>
            <a:r>
              <a:rPr lang="fr-FR" baseline="0" dirty="0" err="1"/>
              <a:t>semantic</a:t>
            </a:r>
            <a:r>
              <a:rPr lang="fr-FR" baseline="0" dirty="0"/>
              <a:t>, </a:t>
            </a:r>
            <a:r>
              <a:rPr lang="fr-FR" baseline="0" dirty="0" err="1"/>
              <a:t>discourse</a:t>
            </a:r>
            <a:r>
              <a:rPr lang="fr-FR" baseline="0" dirty="0"/>
              <a:t> and </a:t>
            </a:r>
            <a:r>
              <a:rPr lang="fr-FR" baseline="0" dirty="0" err="1"/>
              <a:t>pragmatic</a:t>
            </a:r>
            <a:r>
              <a:rPr lang="fr-FR" baseline="0" dirty="0"/>
              <a:t> uses </a:t>
            </a:r>
            <a:r>
              <a:rPr lang="fr-FR" baseline="0" dirty="0" err="1"/>
              <a:t>that</a:t>
            </a:r>
            <a:r>
              <a:rPr lang="fr-FR" baseline="0" dirty="0"/>
              <a:t> </a:t>
            </a:r>
            <a:r>
              <a:rPr lang="fr-FR" baseline="0" dirty="0" err="1"/>
              <a:t>can</a:t>
            </a:r>
            <a:r>
              <a:rPr lang="fr-FR" baseline="0" dirty="0"/>
              <a:t> </a:t>
            </a:r>
            <a:r>
              <a:rPr lang="fr-FR" baseline="0" dirty="0" err="1"/>
              <a:t>explain</a:t>
            </a:r>
            <a:r>
              <a:rPr lang="fr-FR" baseline="0" dirty="0"/>
              <a:t> </a:t>
            </a:r>
            <a:r>
              <a:rPr lang="fr-FR" baseline="0" dirty="0" err="1"/>
              <a:t>this</a:t>
            </a:r>
            <a:r>
              <a:rPr lang="fr-FR" baseline="0" dirty="0"/>
              <a:t> </a:t>
            </a:r>
            <a:r>
              <a:rPr lang="fr-FR" baseline="0" dirty="0" err="1"/>
              <a:t>tendency</a:t>
            </a:r>
            <a:r>
              <a:rPr lang="fr-FR" baseline="0" dirty="0"/>
              <a:t> </a:t>
            </a:r>
            <a:r>
              <a:rPr lang="fr-FR" baseline="0" dirty="0" err="1"/>
              <a:t>towards</a:t>
            </a:r>
            <a:r>
              <a:rPr lang="fr-FR" baseline="0" dirty="0"/>
              <a:t> a </a:t>
            </a:r>
            <a:r>
              <a:rPr lang="fr-FR" baseline="0" dirty="0" err="1"/>
              <a:t>temporariness-permanency</a:t>
            </a:r>
            <a:r>
              <a:rPr lang="fr-FR" baseline="0" dirty="0"/>
              <a:t> distinction.</a:t>
            </a:r>
          </a:p>
          <a:p>
            <a:endParaRPr lang="fr-FR" baseline="0" dirty="0"/>
          </a:p>
          <a:p>
            <a:r>
              <a:rPr lang="fr-FR" baseline="0" dirty="0" err="1"/>
              <a:t>Although</a:t>
            </a:r>
            <a:r>
              <a:rPr lang="fr-FR" baseline="0" dirty="0"/>
              <a:t> </a:t>
            </a:r>
            <a:r>
              <a:rPr lang="fr-FR" baseline="0" dirty="0" err="1"/>
              <a:t>this</a:t>
            </a:r>
            <a:r>
              <a:rPr lang="fr-FR" baseline="0" dirty="0"/>
              <a:t> </a:t>
            </a:r>
            <a:r>
              <a:rPr lang="fr-FR" baseline="0" dirty="0" err="1"/>
              <a:t>list</a:t>
            </a:r>
            <a:r>
              <a:rPr lang="fr-FR" baseline="0" dirty="0"/>
              <a:t> </a:t>
            </a:r>
            <a:r>
              <a:rPr lang="fr-FR" baseline="0" dirty="0" err="1"/>
              <a:t>is</a:t>
            </a:r>
            <a:r>
              <a:rPr lang="fr-FR" baseline="0" dirty="0"/>
              <a:t> not exhaustive, </a:t>
            </a:r>
            <a:r>
              <a:rPr lang="fr-FR" baseline="0" dirty="0" err="1"/>
              <a:t>several</a:t>
            </a:r>
            <a:r>
              <a:rPr lang="fr-FR" baseline="0" dirty="0"/>
              <a:t> main </a:t>
            </a:r>
            <a:r>
              <a:rPr lang="fr-FR" baseline="0" dirty="0" err="1"/>
              <a:t>accounts</a:t>
            </a:r>
            <a:r>
              <a:rPr lang="fr-FR" baseline="0" dirty="0"/>
              <a:t> are </a:t>
            </a:r>
            <a:r>
              <a:rPr lang="fr-FR" baseline="0" dirty="0" err="1"/>
              <a:t>summarized</a:t>
            </a:r>
            <a:r>
              <a:rPr lang="fr-FR" baseline="0" dirty="0"/>
              <a:t> </a:t>
            </a:r>
            <a:r>
              <a:rPr lang="fr-FR" baseline="0" dirty="0" err="1"/>
              <a:t>here</a:t>
            </a:r>
            <a:r>
              <a:rPr lang="fr-FR" baseline="0" dirty="0"/>
              <a:t>. Falk </a:t>
            </a:r>
            <a:r>
              <a:rPr lang="fr-FR" baseline="0" dirty="0" err="1"/>
              <a:t>described</a:t>
            </a:r>
            <a:r>
              <a:rPr lang="fr-FR" baseline="0" dirty="0"/>
              <a:t> the </a:t>
            </a:r>
            <a:r>
              <a:rPr lang="fr-FR" baseline="0" dirty="0" err="1"/>
              <a:t>ser-estar</a:t>
            </a:r>
            <a:r>
              <a:rPr lang="fr-FR" baseline="0" dirty="0"/>
              <a:t> distinction in </a:t>
            </a:r>
            <a:r>
              <a:rPr lang="fr-FR" baseline="0" dirty="0" err="1"/>
              <a:t>terms</a:t>
            </a:r>
            <a:r>
              <a:rPr lang="fr-FR" baseline="0" dirty="0"/>
              <a:t> of frame of </a:t>
            </a:r>
            <a:r>
              <a:rPr lang="fr-FR" baseline="0" dirty="0" err="1"/>
              <a:t>reference</a:t>
            </a:r>
            <a:r>
              <a:rPr lang="fr-FR" baseline="0" dirty="0"/>
              <a:t>: </a:t>
            </a:r>
            <a:r>
              <a:rPr lang="fr-FR" baseline="0" dirty="0" err="1"/>
              <a:t>estar</a:t>
            </a:r>
            <a:r>
              <a:rPr lang="fr-FR" baseline="0" dirty="0"/>
              <a:t> </a:t>
            </a:r>
            <a:r>
              <a:rPr lang="fr-FR" baseline="0" dirty="0" err="1"/>
              <a:t>is</a:t>
            </a:r>
            <a:r>
              <a:rPr lang="fr-FR" baseline="0" dirty="0"/>
              <a:t> </a:t>
            </a:r>
            <a:r>
              <a:rPr lang="fr-FR" baseline="0" dirty="0" err="1"/>
              <a:t>used</a:t>
            </a:r>
            <a:r>
              <a:rPr lang="fr-FR" baseline="0" dirty="0"/>
              <a:t> for </a:t>
            </a:r>
            <a:r>
              <a:rPr lang="fr-FR" baseline="0" dirty="0" err="1"/>
              <a:t>individual</a:t>
            </a:r>
            <a:r>
              <a:rPr lang="fr-FR" baseline="0" dirty="0"/>
              <a:t> frame </a:t>
            </a:r>
            <a:r>
              <a:rPr lang="fr-FR" baseline="0" dirty="0" err="1"/>
              <a:t>reference</a:t>
            </a:r>
            <a:r>
              <a:rPr lang="fr-FR" baseline="0" dirty="0"/>
              <a:t>, </a:t>
            </a:r>
            <a:r>
              <a:rPr lang="fr-FR" baseline="0" dirty="0" err="1"/>
              <a:t>where</a:t>
            </a:r>
            <a:r>
              <a:rPr lang="fr-FR" baseline="0" dirty="0"/>
              <a:t> a </a:t>
            </a:r>
            <a:r>
              <a:rPr lang="fr-FR" baseline="0" dirty="0" err="1"/>
              <a:t>referent</a:t>
            </a:r>
            <a:r>
              <a:rPr lang="fr-FR" baseline="0" dirty="0"/>
              <a:t> </a:t>
            </a:r>
            <a:r>
              <a:rPr lang="fr-FR" baseline="0" dirty="0" err="1"/>
              <a:t>is</a:t>
            </a:r>
            <a:r>
              <a:rPr lang="fr-FR" baseline="0" dirty="0"/>
              <a:t> </a:t>
            </a:r>
            <a:r>
              <a:rPr lang="fr-FR" baseline="0" dirty="0" err="1"/>
              <a:t>compared</a:t>
            </a:r>
            <a:r>
              <a:rPr lang="fr-FR" baseline="0" dirty="0"/>
              <a:t> to </a:t>
            </a:r>
            <a:r>
              <a:rPr lang="fr-FR" baseline="0" dirty="0" err="1"/>
              <a:t>itself</a:t>
            </a:r>
            <a:r>
              <a:rPr lang="fr-FR" baseline="0" dirty="0"/>
              <a:t> at </a:t>
            </a:r>
            <a:r>
              <a:rPr lang="fr-FR" baseline="0" dirty="0" err="1"/>
              <a:t>another</a:t>
            </a:r>
            <a:r>
              <a:rPr lang="fr-FR" baseline="0" dirty="0"/>
              <a:t> point in time; </a:t>
            </a:r>
            <a:r>
              <a:rPr lang="fr-FR" baseline="0" dirty="0" err="1"/>
              <a:t>whereas</a:t>
            </a:r>
            <a:r>
              <a:rPr lang="fr-FR" baseline="0" dirty="0"/>
              <a:t> </a:t>
            </a:r>
            <a:r>
              <a:rPr lang="fr-FR" baseline="0" dirty="0" err="1"/>
              <a:t>ser</a:t>
            </a:r>
            <a:r>
              <a:rPr lang="fr-FR" baseline="0" dirty="0"/>
              <a:t> </a:t>
            </a:r>
            <a:r>
              <a:rPr lang="fr-FR" baseline="0" dirty="0" err="1"/>
              <a:t>is</a:t>
            </a:r>
            <a:r>
              <a:rPr lang="fr-FR" baseline="0" dirty="0"/>
              <a:t> </a:t>
            </a:r>
            <a:r>
              <a:rPr lang="fr-FR" baseline="0" dirty="0" err="1"/>
              <a:t>employed</a:t>
            </a:r>
            <a:r>
              <a:rPr lang="fr-FR" baseline="0" dirty="0"/>
              <a:t> </a:t>
            </a:r>
            <a:r>
              <a:rPr lang="fr-FR" baseline="0" dirty="0" err="1"/>
              <a:t>with</a:t>
            </a:r>
            <a:r>
              <a:rPr lang="fr-FR" baseline="0" dirty="0"/>
              <a:t> class frame </a:t>
            </a:r>
            <a:r>
              <a:rPr lang="fr-FR" baseline="0" dirty="0" err="1"/>
              <a:t>reference</a:t>
            </a:r>
            <a:r>
              <a:rPr lang="fr-FR" baseline="0" dirty="0"/>
              <a:t>, in </a:t>
            </a:r>
            <a:r>
              <a:rPr lang="fr-FR" baseline="0" dirty="0" err="1"/>
              <a:t>which</a:t>
            </a:r>
            <a:r>
              <a:rPr lang="fr-FR" baseline="0" dirty="0"/>
              <a:t> a </a:t>
            </a:r>
            <a:r>
              <a:rPr lang="fr-FR" baseline="0" dirty="0" err="1"/>
              <a:t>referent</a:t>
            </a:r>
            <a:r>
              <a:rPr lang="fr-FR" baseline="0" dirty="0"/>
              <a:t> </a:t>
            </a:r>
            <a:r>
              <a:rPr lang="fr-FR" baseline="0" dirty="0" err="1"/>
              <a:t>is</a:t>
            </a:r>
            <a:r>
              <a:rPr lang="fr-FR" baseline="0" dirty="0"/>
              <a:t> </a:t>
            </a:r>
            <a:r>
              <a:rPr lang="fr-FR" baseline="0" dirty="0" err="1"/>
              <a:t>compared</a:t>
            </a:r>
            <a:r>
              <a:rPr lang="fr-FR" baseline="0" dirty="0"/>
              <a:t> to a group of </a:t>
            </a:r>
            <a:r>
              <a:rPr lang="fr-FR" baseline="0" dirty="0" err="1"/>
              <a:t>similar</a:t>
            </a:r>
            <a:r>
              <a:rPr lang="fr-FR" baseline="0" dirty="0"/>
              <a:t> </a:t>
            </a:r>
            <a:r>
              <a:rPr lang="fr-FR" baseline="0" dirty="0" err="1"/>
              <a:t>objects</a:t>
            </a:r>
            <a:r>
              <a:rPr lang="fr-FR" baseline="0" dirty="0"/>
              <a:t>.</a:t>
            </a:r>
          </a:p>
          <a:p>
            <a:endParaRPr lang="fr-FR" baseline="0" dirty="0"/>
          </a:p>
          <a:p>
            <a:r>
              <a:rPr lang="fr-FR" baseline="0" dirty="0" err="1"/>
              <a:t>Also</a:t>
            </a:r>
            <a:r>
              <a:rPr lang="fr-FR" baseline="0" dirty="0"/>
              <a:t> </a:t>
            </a:r>
            <a:r>
              <a:rPr lang="fr-FR" baseline="0" dirty="0" err="1"/>
              <a:t>discussed</a:t>
            </a:r>
            <a:r>
              <a:rPr lang="fr-FR" baseline="0" dirty="0"/>
              <a:t> </a:t>
            </a:r>
            <a:r>
              <a:rPr lang="fr-FR" baseline="0" dirty="0" err="1"/>
              <a:t>is</a:t>
            </a:r>
            <a:r>
              <a:rPr lang="fr-FR" baseline="0" dirty="0"/>
              <a:t> a distinction of </a:t>
            </a:r>
            <a:r>
              <a:rPr lang="fr-FR" baseline="0" dirty="0" err="1"/>
              <a:t>predicate</a:t>
            </a:r>
            <a:r>
              <a:rPr lang="fr-FR" baseline="0" dirty="0"/>
              <a:t> type. A stage-</a:t>
            </a:r>
            <a:r>
              <a:rPr lang="fr-FR" baseline="0" dirty="0" err="1"/>
              <a:t>level</a:t>
            </a:r>
            <a:r>
              <a:rPr lang="fr-FR" baseline="0" dirty="0"/>
              <a:t> </a:t>
            </a:r>
            <a:r>
              <a:rPr lang="fr-FR" baseline="0" dirty="0" err="1"/>
              <a:t>predicate</a:t>
            </a:r>
            <a:r>
              <a:rPr lang="fr-FR" baseline="0" dirty="0"/>
              <a:t> </a:t>
            </a:r>
            <a:r>
              <a:rPr lang="fr-FR" baseline="0" dirty="0" err="1"/>
              <a:t>is</a:t>
            </a:r>
            <a:r>
              <a:rPr lang="fr-FR" baseline="0" dirty="0"/>
              <a:t> </a:t>
            </a:r>
            <a:r>
              <a:rPr lang="fr-FR" baseline="0" dirty="0" err="1"/>
              <a:t>delimited</a:t>
            </a:r>
            <a:r>
              <a:rPr lang="fr-FR" baseline="0" dirty="0"/>
              <a:t> </a:t>
            </a:r>
            <a:r>
              <a:rPr lang="fr-FR" baseline="0" dirty="0" err="1"/>
              <a:t>temporally</a:t>
            </a:r>
            <a:r>
              <a:rPr lang="fr-FR" baseline="0" dirty="0"/>
              <a:t>, </a:t>
            </a:r>
            <a:r>
              <a:rPr lang="fr-FR" baseline="0" dirty="0" err="1"/>
              <a:t>whereas</a:t>
            </a:r>
            <a:r>
              <a:rPr lang="fr-FR" baseline="0" dirty="0"/>
              <a:t> an </a:t>
            </a:r>
            <a:r>
              <a:rPr lang="fr-FR" baseline="0" dirty="0" err="1"/>
              <a:t>individual-level</a:t>
            </a:r>
            <a:r>
              <a:rPr lang="fr-FR" baseline="0" dirty="0"/>
              <a:t> </a:t>
            </a:r>
            <a:r>
              <a:rPr lang="fr-FR" baseline="0" dirty="0" err="1"/>
              <a:t>predicate</a:t>
            </a:r>
            <a:r>
              <a:rPr lang="fr-FR" baseline="0" dirty="0"/>
              <a:t> </a:t>
            </a:r>
            <a:r>
              <a:rPr lang="fr-FR" baseline="0" dirty="0" err="1"/>
              <a:t>is</a:t>
            </a:r>
            <a:r>
              <a:rPr lang="fr-FR" baseline="0" dirty="0"/>
              <a:t> not. </a:t>
            </a:r>
          </a:p>
          <a:p>
            <a:endParaRPr lang="fr-FR" baseline="0" dirty="0"/>
          </a:p>
          <a:p>
            <a:r>
              <a:rPr lang="fr-FR" baseline="0" dirty="0" err="1"/>
              <a:t>Similarly</a:t>
            </a:r>
            <a:r>
              <a:rPr lang="fr-FR" baseline="0" dirty="0"/>
              <a:t>, </a:t>
            </a:r>
            <a:r>
              <a:rPr lang="fr-FR" baseline="0" dirty="0" err="1"/>
              <a:t>perfectivity</a:t>
            </a:r>
            <a:r>
              <a:rPr lang="fr-FR" baseline="0" dirty="0"/>
              <a:t> has been </a:t>
            </a:r>
            <a:r>
              <a:rPr lang="fr-FR" baseline="0" dirty="0" err="1"/>
              <a:t>called</a:t>
            </a:r>
            <a:r>
              <a:rPr lang="fr-FR" baseline="0" dirty="0"/>
              <a:t> on to </a:t>
            </a:r>
            <a:r>
              <a:rPr lang="fr-FR" baseline="0" dirty="0" err="1"/>
              <a:t>explain</a:t>
            </a:r>
            <a:r>
              <a:rPr lang="fr-FR" baseline="0" dirty="0"/>
              <a:t> the </a:t>
            </a:r>
            <a:r>
              <a:rPr lang="fr-FR" baseline="0" dirty="0" err="1"/>
              <a:t>ser-estar</a:t>
            </a:r>
            <a:r>
              <a:rPr lang="fr-FR" baseline="0" dirty="0"/>
              <a:t> distinction in the copula + adjective structure. </a:t>
            </a:r>
            <a:r>
              <a:rPr lang="fr-FR" baseline="0" dirty="0" err="1"/>
              <a:t>Estar</a:t>
            </a:r>
            <a:r>
              <a:rPr lang="fr-FR" baseline="0" dirty="0"/>
              <a:t> </a:t>
            </a:r>
            <a:r>
              <a:rPr lang="fr-FR" baseline="0" dirty="0" err="1"/>
              <a:t>is</a:t>
            </a:r>
            <a:r>
              <a:rPr lang="fr-FR" baseline="0" dirty="0"/>
              <a:t> </a:t>
            </a:r>
            <a:r>
              <a:rPr lang="fr-FR" baseline="0" dirty="0" err="1"/>
              <a:t>used</a:t>
            </a:r>
            <a:r>
              <a:rPr lang="fr-FR" baseline="0" dirty="0"/>
              <a:t> </a:t>
            </a:r>
            <a:r>
              <a:rPr lang="fr-FR" baseline="0" dirty="0" err="1"/>
              <a:t>with</a:t>
            </a:r>
            <a:r>
              <a:rPr lang="fr-FR" baseline="0" dirty="0"/>
              <a:t> adjectives </a:t>
            </a:r>
            <a:r>
              <a:rPr lang="fr-FR" baseline="0" dirty="0" err="1"/>
              <a:t>describing</a:t>
            </a:r>
            <a:r>
              <a:rPr lang="fr-FR" baseline="0" dirty="0"/>
              <a:t> a </a:t>
            </a:r>
            <a:r>
              <a:rPr lang="fr-FR" baseline="0" dirty="0" err="1"/>
              <a:t>resultant</a:t>
            </a:r>
            <a:r>
              <a:rPr lang="fr-FR" baseline="0" dirty="0"/>
              <a:t> state. </a:t>
            </a:r>
          </a:p>
          <a:p>
            <a:endParaRPr lang="fr-FR" baseline="0" dirty="0"/>
          </a:p>
          <a:p>
            <a:r>
              <a:rPr lang="fr-FR" baseline="0" dirty="0"/>
              <a:t>If the </a:t>
            </a:r>
            <a:r>
              <a:rPr lang="fr-FR" baseline="0" dirty="0" err="1"/>
              <a:t>predicate</a:t>
            </a:r>
            <a:r>
              <a:rPr lang="fr-FR" baseline="0" dirty="0"/>
              <a:t> </a:t>
            </a:r>
            <a:r>
              <a:rPr lang="fr-FR" baseline="0" dirty="0" err="1"/>
              <a:t>is</a:t>
            </a:r>
            <a:r>
              <a:rPr lang="fr-FR" baseline="0" dirty="0"/>
              <a:t> </a:t>
            </a:r>
            <a:r>
              <a:rPr lang="fr-FR" baseline="0" dirty="0" err="1"/>
              <a:t>anchored</a:t>
            </a:r>
            <a:r>
              <a:rPr lang="fr-FR" baseline="0" dirty="0"/>
              <a:t> to </a:t>
            </a:r>
            <a:r>
              <a:rPr lang="fr-FR" baseline="0" dirty="0" err="1"/>
              <a:t>another</a:t>
            </a:r>
            <a:r>
              <a:rPr lang="fr-FR" baseline="0" dirty="0"/>
              <a:t> </a:t>
            </a:r>
            <a:r>
              <a:rPr lang="fr-FR" baseline="0" dirty="0" err="1"/>
              <a:t>event</a:t>
            </a:r>
            <a:r>
              <a:rPr lang="fr-FR" baseline="0" dirty="0"/>
              <a:t> or location </a:t>
            </a:r>
            <a:r>
              <a:rPr lang="fr-FR" baseline="0" dirty="0" err="1"/>
              <a:t>that</a:t>
            </a:r>
            <a:r>
              <a:rPr lang="fr-FR" baseline="0" dirty="0"/>
              <a:t> </a:t>
            </a:r>
            <a:r>
              <a:rPr lang="fr-FR" baseline="0" dirty="0" err="1"/>
              <a:t>is</a:t>
            </a:r>
            <a:r>
              <a:rPr lang="fr-FR" baseline="0" dirty="0"/>
              <a:t> part of the </a:t>
            </a:r>
            <a:r>
              <a:rPr lang="fr-FR" baseline="0" dirty="0" err="1"/>
              <a:t>discourse</a:t>
            </a:r>
            <a:r>
              <a:rPr lang="fr-FR" baseline="0" dirty="0"/>
              <a:t>, </a:t>
            </a:r>
            <a:r>
              <a:rPr lang="fr-FR" i="1" baseline="0" dirty="0" err="1"/>
              <a:t>estar</a:t>
            </a:r>
            <a:r>
              <a:rPr lang="fr-FR" i="0" baseline="0" dirty="0"/>
              <a:t> </a:t>
            </a:r>
            <a:r>
              <a:rPr lang="fr-FR" i="0" baseline="0" dirty="0" err="1"/>
              <a:t>is</a:t>
            </a:r>
            <a:r>
              <a:rPr lang="fr-FR" i="0" baseline="0" dirty="0"/>
              <a:t> </a:t>
            </a:r>
            <a:r>
              <a:rPr lang="fr-FR" i="0" baseline="0" dirty="0" err="1"/>
              <a:t>claimed</a:t>
            </a:r>
            <a:r>
              <a:rPr lang="fr-FR" i="0" baseline="0" dirty="0"/>
              <a:t> to </a:t>
            </a:r>
            <a:r>
              <a:rPr lang="fr-FR" i="0" baseline="0" dirty="0" err="1"/>
              <a:t>be</a:t>
            </a:r>
            <a:r>
              <a:rPr lang="fr-FR" i="0" baseline="0" dirty="0"/>
              <a:t> </a:t>
            </a:r>
            <a:r>
              <a:rPr lang="fr-FR" i="0" baseline="0" dirty="0" err="1"/>
              <a:t>used</a:t>
            </a:r>
            <a:r>
              <a:rPr lang="fr-FR" i="0" baseline="0" dirty="0"/>
              <a:t>.</a:t>
            </a:r>
          </a:p>
          <a:p>
            <a:endParaRPr lang="fr-FR" i="0" baseline="0" dirty="0"/>
          </a:p>
          <a:p>
            <a:r>
              <a:rPr lang="fr-FR" i="0" baseline="0" dirty="0" err="1"/>
              <a:t>Lastly</a:t>
            </a:r>
            <a:r>
              <a:rPr lang="fr-FR" i="0" baseline="0" dirty="0"/>
              <a:t>, adjective class has been </a:t>
            </a:r>
            <a:r>
              <a:rPr lang="fr-FR" i="0" baseline="0" dirty="0" err="1"/>
              <a:t>oftentimes</a:t>
            </a:r>
            <a:r>
              <a:rPr lang="fr-FR" i="0" baseline="0" dirty="0"/>
              <a:t> </a:t>
            </a:r>
            <a:r>
              <a:rPr lang="fr-FR" i="0" baseline="0" dirty="0" err="1"/>
              <a:t>invoked</a:t>
            </a:r>
            <a:r>
              <a:rPr lang="fr-FR" i="0" baseline="0" dirty="0"/>
              <a:t> as relevant to </a:t>
            </a:r>
            <a:r>
              <a:rPr lang="fr-FR" i="0" baseline="0" dirty="0" err="1"/>
              <a:t>this</a:t>
            </a:r>
            <a:r>
              <a:rPr lang="fr-FR" i="0" baseline="0" dirty="0"/>
              <a:t> distinction.</a:t>
            </a:r>
            <a:endParaRPr lang="fr-FR" dirty="0"/>
          </a:p>
        </p:txBody>
      </p:sp>
      <p:sp>
        <p:nvSpPr>
          <p:cNvPr id="4" name="Slide Number Placeholder 3"/>
          <p:cNvSpPr>
            <a:spLocks noGrp="1"/>
          </p:cNvSpPr>
          <p:nvPr>
            <p:ph type="sldNum" sz="quarter" idx="10"/>
          </p:nvPr>
        </p:nvSpPr>
        <p:spPr/>
        <p:txBody>
          <a:bodyPr/>
          <a:lstStyle/>
          <a:p>
            <a:fld id="{461D762A-EF70-4694-907C-176E33DF516B}" type="slidenum">
              <a:rPr lang="en-US" smtClean="0"/>
              <a:t>4</a:t>
            </a:fld>
            <a:endParaRPr lang="en-US"/>
          </a:p>
        </p:txBody>
      </p:sp>
    </p:spTree>
    <p:extLst>
      <p:ext uri="{BB962C8B-B14F-4D97-AF65-F5344CB8AC3E}">
        <p14:creationId xmlns:p14="http://schemas.microsoft.com/office/powerpoint/2010/main" val="268957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32</a:t>
            </a:fld>
            <a:endParaRPr lang="en-US"/>
          </a:p>
        </p:txBody>
      </p:sp>
    </p:spTree>
    <p:extLst>
      <p:ext uri="{BB962C8B-B14F-4D97-AF65-F5344CB8AC3E}">
        <p14:creationId xmlns:p14="http://schemas.microsoft.com/office/powerpoint/2010/main" val="29379807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33</a:t>
            </a:fld>
            <a:endParaRPr lang="en-US"/>
          </a:p>
        </p:txBody>
      </p:sp>
    </p:spTree>
    <p:extLst>
      <p:ext uri="{BB962C8B-B14F-4D97-AF65-F5344CB8AC3E}">
        <p14:creationId xmlns:p14="http://schemas.microsoft.com/office/powerpoint/2010/main" val="31660679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Distribution</a:t>
            </a:r>
            <a:r>
              <a:rPr lang="en-US" baseline="0" dirty="0"/>
              <a:t> of </a:t>
            </a:r>
            <a:r>
              <a:rPr lang="en-US" baseline="0" dirty="0" err="1"/>
              <a:t>ser</a:t>
            </a:r>
            <a:r>
              <a:rPr lang="en-US" baseline="0" dirty="0"/>
              <a:t>/</a:t>
            </a:r>
            <a:r>
              <a:rPr lang="en-US" baseline="0" dirty="0" err="1"/>
              <a:t>estar</a:t>
            </a:r>
            <a:r>
              <a:rPr lang="en-US" baseline="0" dirty="0"/>
              <a:t> in the native like direction for all groups at all times; all groups overuse </a:t>
            </a:r>
            <a:r>
              <a:rPr lang="en-US" baseline="0" dirty="0" err="1"/>
              <a:t>ser</a:t>
            </a: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461D762A-EF70-4694-907C-176E33DF516B}" type="slidenum">
              <a:rPr lang="en-US" smtClean="0"/>
              <a:t>34</a:t>
            </a:fld>
            <a:endParaRPr lang="en-US"/>
          </a:p>
        </p:txBody>
      </p:sp>
    </p:spTree>
    <p:extLst>
      <p:ext uri="{BB962C8B-B14F-4D97-AF65-F5344CB8AC3E}">
        <p14:creationId xmlns:p14="http://schemas.microsoft.com/office/powerpoint/2010/main" val="34285416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groups in native-like direction; difference becomes more apparent at time 2</a:t>
            </a:r>
            <a:r>
              <a:rPr lang="en-US" baseline="0" dirty="0"/>
              <a:t> for high contact learners</a:t>
            </a:r>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35</a:t>
            </a:fld>
            <a:endParaRPr lang="en-US"/>
          </a:p>
        </p:txBody>
      </p:sp>
    </p:spTree>
    <p:extLst>
      <p:ext uri="{BB962C8B-B14F-4D97-AF65-F5344CB8AC3E}">
        <p14:creationId xmlns:p14="http://schemas.microsoft.com/office/powerpoint/2010/main" val="34285416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461D762A-EF70-4694-907C-176E33DF516B}" type="slidenum">
              <a:rPr lang="en-US" smtClean="0"/>
              <a:t>36</a:t>
            </a:fld>
            <a:endParaRPr lang="en-US"/>
          </a:p>
        </p:txBody>
      </p:sp>
    </p:spTree>
    <p:extLst>
      <p:ext uri="{BB962C8B-B14F-4D97-AF65-F5344CB8AC3E}">
        <p14:creationId xmlns:p14="http://schemas.microsoft.com/office/powerpoint/2010/main" val="15738654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461D762A-EF70-4694-907C-176E33DF516B}" type="slidenum">
              <a:rPr lang="en-US" smtClean="0"/>
              <a:t>37</a:t>
            </a:fld>
            <a:endParaRPr lang="en-US"/>
          </a:p>
        </p:txBody>
      </p:sp>
    </p:spTree>
    <p:extLst>
      <p:ext uri="{BB962C8B-B14F-4D97-AF65-F5344CB8AC3E}">
        <p14:creationId xmlns:p14="http://schemas.microsoft.com/office/powerpoint/2010/main" val="3122190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MW: Weren’t we going to cite studies about pragmatics being late acquired here?</a:t>
            </a:r>
          </a:p>
          <a:p>
            <a:r>
              <a:rPr lang="en-US" dirty="0"/>
              <a:t>SZ: In his review on of</a:t>
            </a:r>
            <a:r>
              <a:rPr lang="en-US" baseline="0" dirty="0"/>
              <a:t> the SA literature, </a:t>
            </a:r>
            <a:r>
              <a:rPr lang="en-US" baseline="0" dirty="0" err="1"/>
              <a:t>Collentine</a:t>
            </a:r>
            <a:r>
              <a:rPr lang="en-US" baseline="0" dirty="0"/>
              <a:t> examines the relevant research on pragmatics in SA contexts and concludes: </a:t>
            </a:r>
            <a:r>
              <a:rPr lang="en-US" dirty="0"/>
              <a:t>“All told, pragmatic competence seems to develop quit slowly in the SA context” </a:t>
            </a:r>
          </a:p>
          <a:p>
            <a:r>
              <a:rPr lang="en-US" dirty="0"/>
              <a:t>Is this</a:t>
            </a:r>
            <a:r>
              <a:rPr lang="en-US" baseline="0" dirty="0"/>
              <a:t> okay?</a:t>
            </a:r>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38</a:t>
            </a:fld>
            <a:endParaRPr lang="en-US"/>
          </a:p>
        </p:txBody>
      </p:sp>
    </p:spTree>
    <p:extLst>
      <p:ext uri="{BB962C8B-B14F-4D97-AF65-F5344CB8AC3E}">
        <p14:creationId xmlns:p14="http://schemas.microsoft.com/office/powerpoint/2010/main" val="1954071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a:t>Several</a:t>
            </a:r>
            <a:r>
              <a:rPr lang="fr-FR" dirty="0"/>
              <a:t> </a:t>
            </a:r>
            <a:r>
              <a:rPr lang="fr-FR" dirty="0" err="1"/>
              <a:t>syntactic</a:t>
            </a:r>
            <a:r>
              <a:rPr lang="fr-FR" dirty="0"/>
              <a:t>, </a:t>
            </a:r>
            <a:r>
              <a:rPr lang="fr-FR" dirty="0" err="1"/>
              <a:t>pragmatic</a:t>
            </a:r>
            <a:r>
              <a:rPr lang="fr-FR" dirty="0"/>
              <a:t> and discursive </a:t>
            </a:r>
            <a:r>
              <a:rPr lang="fr-FR" dirty="0" err="1"/>
              <a:t>factors</a:t>
            </a:r>
            <a:r>
              <a:rPr lang="fr-FR" dirty="0"/>
              <a:t> </a:t>
            </a:r>
            <a:r>
              <a:rPr lang="fr-FR" dirty="0" err="1"/>
              <a:t>related</a:t>
            </a:r>
            <a:r>
              <a:rPr lang="fr-FR" dirty="0"/>
              <a:t> to or </a:t>
            </a:r>
            <a:r>
              <a:rPr lang="fr-FR" dirty="0" err="1"/>
              <a:t>directly</a:t>
            </a:r>
            <a:r>
              <a:rPr lang="fr-FR" baseline="0" dirty="0"/>
              <a:t> </a:t>
            </a:r>
            <a:r>
              <a:rPr lang="fr-FR" baseline="0" dirty="0" err="1"/>
              <a:t>applied</a:t>
            </a:r>
            <a:r>
              <a:rPr lang="fr-FR" baseline="0" dirty="0"/>
              <a:t> </a:t>
            </a:r>
            <a:r>
              <a:rPr lang="fr-FR" baseline="0" dirty="0" err="1"/>
              <a:t>from</a:t>
            </a:r>
            <a:r>
              <a:rPr lang="fr-FR" baseline="0" dirty="0"/>
              <a:t> </a:t>
            </a:r>
            <a:r>
              <a:rPr lang="fr-FR" baseline="0" dirty="0" err="1"/>
              <a:t>these</a:t>
            </a:r>
            <a:r>
              <a:rPr lang="fr-FR" baseline="0" dirty="0"/>
              <a:t> </a:t>
            </a:r>
            <a:r>
              <a:rPr lang="fr-FR" baseline="0" dirty="0" err="1"/>
              <a:t>accounts</a:t>
            </a:r>
            <a:r>
              <a:rPr lang="fr-FR" baseline="0" dirty="0"/>
              <a:t> of variation have been </a:t>
            </a:r>
            <a:r>
              <a:rPr lang="fr-FR" baseline="0" dirty="0" err="1"/>
              <a:t>shown</a:t>
            </a:r>
            <a:r>
              <a:rPr lang="fr-FR" baseline="0" dirty="0"/>
              <a:t> to influence </a:t>
            </a:r>
            <a:r>
              <a:rPr lang="fr-FR" baseline="0" dirty="0" err="1"/>
              <a:t>ser-estar</a:t>
            </a:r>
            <a:r>
              <a:rPr lang="fr-FR" baseline="0" dirty="0"/>
              <a:t> use. </a:t>
            </a:r>
            <a:r>
              <a:rPr lang="fr-FR" baseline="0" dirty="0" err="1"/>
              <a:t>These</a:t>
            </a:r>
            <a:r>
              <a:rPr lang="fr-FR" baseline="0" dirty="0"/>
              <a:t> </a:t>
            </a:r>
            <a:r>
              <a:rPr lang="fr-FR" baseline="0" dirty="0" err="1"/>
              <a:t>factors</a:t>
            </a:r>
            <a:r>
              <a:rPr lang="fr-FR" baseline="0" dirty="0"/>
              <a:t> are </a:t>
            </a:r>
            <a:r>
              <a:rPr lang="fr-FR" baseline="0" dirty="0" err="1"/>
              <a:t>semantic</a:t>
            </a:r>
            <a:r>
              <a:rPr lang="fr-FR" baseline="0" dirty="0"/>
              <a:t>, </a:t>
            </a:r>
            <a:r>
              <a:rPr lang="fr-FR" baseline="0" dirty="0" err="1"/>
              <a:t>syntactic</a:t>
            </a:r>
            <a:r>
              <a:rPr lang="fr-FR" baseline="0" dirty="0"/>
              <a:t>, and </a:t>
            </a:r>
            <a:r>
              <a:rPr lang="fr-FR" baseline="0" dirty="0" err="1"/>
              <a:t>pragmatic</a:t>
            </a:r>
            <a:r>
              <a:rPr lang="fr-FR" baseline="0" dirty="0"/>
              <a:t>. The </a:t>
            </a:r>
            <a:r>
              <a:rPr lang="fr-FR" baseline="0" dirty="0" err="1"/>
              <a:t>two</a:t>
            </a:r>
            <a:r>
              <a:rPr lang="fr-FR" baseline="0" dirty="0"/>
              <a:t> </a:t>
            </a:r>
            <a:r>
              <a:rPr lang="fr-FR" baseline="0" dirty="0" err="1"/>
              <a:t>that</a:t>
            </a:r>
            <a:r>
              <a:rPr lang="fr-FR" baseline="0" dirty="0"/>
              <a:t> are of </a:t>
            </a:r>
            <a:r>
              <a:rPr lang="fr-FR" baseline="0" dirty="0" err="1"/>
              <a:t>interest</a:t>
            </a:r>
            <a:r>
              <a:rPr lang="fr-FR" baseline="0" dirty="0"/>
              <a:t> to us in </a:t>
            </a:r>
            <a:r>
              <a:rPr lang="fr-FR" baseline="0" dirty="0" err="1"/>
              <a:t>this</a:t>
            </a:r>
            <a:r>
              <a:rPr lang="fr-FR" baseline="0" dirty="0"/>
              <a:t> </a:t>
            </a:r>
            <a:r>
              <a:rPr lang="fr-FR" baseline="0" dirty="0" err="1"/>
              <a:t>study</a:t>
            </a:r>
            <a:r>
              <a:rPr lang="fr-FR" baseline="0" dirty="0"/>
              <a:t> are frame of </a:t>
            </a:r>
            <a:r>
              <a:rPr lang="fr-FR" baseline="0" dirty="0" err="1"/>
              <a:t>reference</a:t>
            </a:r>
            <a:r>
              <a:rPr lang="fr-FR" baseline="0" dirty="0"/>
              <a:t> and </a:t>
            </a:r>
            <a:r>
              <a:rPr lang="fr-FR" baseline="0" dirty="0" err="1"/>
              <a:t>experience</a:t>
            </a:r>
            <a:r>
              <a:rPr lang="fr-FR" baseline="0" dirty="0"/>
              <a:t> </a:t>
            </a:r>
            <a:r>
              <a:rPr lang="fr-FR" baseline="0" dirty="0" err="1"/>
              <a:t>with</a:t>
            </a:r>
            <a:r>
              <a:rPr lang="fr-FR" baseline="0" dirty="0"/>
              <a:t> the </a:t>
            </a:r>
            <a:r>
              <a:rPr lang="fr-FR" baseline="0" dirty="0" err="1"/>
              <a:t>referent</a:t>
            </a:r>
            <a:r>
              <a:rPr lang="fr-FR" baseline="0" dirty="0"/>
              <a:t>. </a:t>
            </a:r>
          </a:p>
        </p:txBody>
      </p:sp>
      <p:sp>
        <p:nvSpPr>
          <p:cNvPr id="4" name="Slide Number Placeholder 3"/>
          <p:cNvSpPr>
            <a:spLocks noGrp="1"/>
          </p:cNvSpPr>
          <p:nvPr>
            <p:ph type="sldNum" sz="quarter" idx="10"/>
          </p:nvPr>
        </p:nvSpPr>
        <p:spPr/>
        <p:txBody>
          <a:bodyPr/>
          <a:lstStyle/>
          <a:p>
            <a:fld id="{461D762A-EF70-4694-907C-176E33DF516B}" type="slidenum">
              <a:rPr lang="en-US" smtClean="0"/>
              <a:t>5</a:t>
            </a:fld>
            <a:endParaRPr lang="en-US"/>
          </a:p>
        </p:txBody>
      </p:sp>
    </p:spTree>
    <p:extLst>
      <p:ext uri="{BB962C8B-B14F-4D97-AF65-F5344CB8AC3E}">
        <p14:creationId xmlns:p14="http://schemas.microsoft.com/office/powerpoint/2010/main" val="367891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The </a:t>
            </a:r>
            <a:r>
              <a:rPr lang="fr-FR" dirty="0" err="1"/>
              <a:t>earliest</a:t>
            </a:r>
            <a:r>
              <a:rPr lang="fr-FR" baseline="0" dirty="0"/>
              <a:t> </a:t>
            </a:r>
            <a:r>
              <a:rPr lang="fr-FR" baseline="0" dirty="0" err="1"/>
              <a:t>research</a:t>
            </a:r>
            <a:r>
              <a:rPr lang="fr-FR" baseline="0" dirty="0"/>
              <a:t> on copula </a:t>
            </a:r>
            <a:r>
              <a:rPr lang="fr-FR" baseline="0" dirty="0" err="1"/>
              <a:t>choice</a:t>
            </a:r>
            <a:r>
              <a:rPr lang="fr-FR" baseline="0" dirty="0"/>
              <a:t> </a:t>
            </a:r>
            <a:r>
              <a:rPr lang="fr-FR" i="0" baseline="0" dirty="0" err="1"/>
              <a:t>was</a:t>
            </a:r>
            <a:r>
              <a:rPr lang="fr-FR" i="0" baseline="0" dirty="0"/>
              <a:t> </a:t>
            </a:r>
            <a:r>
              <a:rPr lang="fr-FR" i="0" baseline="0" dirty="0" err="1"/>
              <a:t>often</a:t>
            </a:r>
            <a:r>
              <a:rPr lang="fr-FR" i="0" baseline="0" dirty="0"/>
              <a:t> </a:t>
            </a:r>
            <a:r>
              <a:rPr lang="fr-FR" i="0" baseline="0" dirty="0" err="1"/>
              <a:t>characterized</a:t>
            </a:r>
            <a:r>
              <a:rPr lang="fr-FR" i="0" baseline="0" dirty="0"/>
              <a:t> by </a:t>
            </a:r>
            <a:r>
              <a:rPr lang="fr-FR" i="0" baseline="0" dirty="0" err="1"/>
              <a:t>predetermined</a:t>
            </a:r>
            <a:r>
              <a:rPr lang="fr-FR" i="0" baseline="0" dirty="0"/>
              <a:t> </a:t>
            </a:r>
            <a:r>
              <a:rPr lang="fr-FR" i="0" baseline="0" dirty="0" err="1"/>
              <a:t>error</a:t>
            </a:r>
            <a:r>
              <a:rPr lang="fr-FR" i="0" baseline="0" dirty="0"/>
              <a:t> </a:t>
            </a:r>
            <a:r>
              <a:rPr lang="fr-FR" i="0" baseline="0" dirty="0" err="1"/>
              <a:t>analysis</a:t>
            </a:r>
            <a:r>
              <a:rPr lang="fr-FR" i="0" baseline="0" dirty="0"/>
              <a:t> of </a:t>
            </a:r>
            <a:r>
              <a:rPr lang="fr-FR" i="1" baseline="0" dirty="0" err="1"/>
              <a:t>ser</a:t>
            </a:r>
            <a:r>
              <a:rPr lang="fr-FR" i="1" baseline="0" dirty="0"/>
              <a:t> </a:t>
            </a:r>
            <a:r>
              <a:rPr lang="fr-FR" i="0" baseline="0" dirty="0"/>
              <a:t>and </a:t>
            </a:r>
            <a:r>
              <a:rPr lang="fr-FR" i="1" baseline="0" dirty="0" err="1"/>
              <a:t>estar</a:t>
            </a:r>
            <a:r>
              <a:rPr lang="fr-FR" i="1" baseline="0" dirty="0"/>
              <a:t> </a:t>
            </a:r>
            <a:r>
              <a:rPr lang="fr-FR" i="0" baseline="0" dirty="0"/>
              <a:t>use to arrive at </a:t>
            </a:r>
            <a:r>
              <a:rPr lang="fr-FR" i="0" baseline="0" dirty="0" err="1"/>
              <a:t>said</a:t>
            </a:r>
            <a:r>
              <a:rPr lang="fr-FR" i="0" baseline="0" dirty="0"/>
              <a:t> stages of acquisition. </a:t>
            </a:r>
          </a:p>
          <a:p>
            <a:r>
              <a:rPr lang="fr-FR" i="0" baseline="0" dirty="0" err="1"/>
              <a:t>Several</a:t>
            </a:r>
            <a:r>
              <a:rPr lang="fr-FR" i="0" baseline="0" dirty="0"/>
              <a:t> </a:t>
            </a:r>
            <a:r>
              <a:rPr lang="fr-FR" i="0" baseline="0" dirty="0" err="1"/>
              <a:t>studies</a:t>
            </a:r>
            <a:r>
              <a:rPr lang="fr-FR" i="0" baseline="0" dirty="0"/>
              <a:t> have </a:t>
            </a:r>
            <a:r>
              <a:rPr lang="fr-FR" i="0" baseline="0" dirty="0" err="1"/>
              <a:t>determined</a:t>
            </a:r>
            <a:r>
              <a:rPr lang="fr-FR" i="0" baseline="0" dirty="0"/>
              <a:t> </a:t>
            </a:r>
            <a:r>
              <a:rPr lang="fr-FR" i="0" baseline="0" dirty="0" err="1"/>
              <a:t>that</a:t>
            </a:r>
            <a:r>
              <a:rPr lang="fr-FR" i="0" baseline="0" dirty="0"/>
              <a:t> copula </a:t>
            </a:r>
            <a:r>
              <a:rPr lang="fr-FR" i="0" baseline="0" dirty="0" err="1"/>
              <a:t>choice</a:t>
            </a:r>
            <a:r>
              <a:rPr lang="fr-FR" i="0" baseline="0" dirty="0"/>
              <a:t> in L2 </a:t>
            </a:r>
            <a:r>
              <a:rPr lang="fr-FR" i="0" baseline="0" dirty="0" err="1"/>
              <a:t>learners</a:t>
            </a:r>
            <a:r>
              <a:rPr lang="fr-FR" i="0" baseline="0" dirty="0"/>
              <a:t> </a:t>
            </a:r>
            <a:r>
              <a:rPr lang="fr-FR" i="0" baseline="0" dirty="0" err="1"/>
              <a:t>is</a:t>
            </a:r>
            <a:r>
              <a:rPr lang="fr-FR" i="0" baseline="0" dirty="0"/>
              <a:t> </a:t>
            </a:r>
            <a:r>
              <a:rPr lang="fr-FR" i="0" baseline="0" dirty="0" err="1"/>
              <a:t>determined</a:t>
            </a:r>
            <a:r>
              <a:rPr lang="fr-FR" i="0" baseline="0" dirty="0"/>
              <a:t> by</a:t>
            </a:r>
            <a:endParaRPr lang="fr-FR" dirty="0"/>
          </a:p>
        </p:txBody>
      </p:sp>
      <p:sp>
        <p:nvSpPr>
          <p:cNvPr id="4" name="Slide Number Placeholder 3"/>
          <p:cNvSpPr>
            <a:spLocks noGrp="1"/>
          </p:cNvSpPr>
          <p:nvPr>
            <p:ph type="sldNum" sz="quarter" idx="10"/>
          </p:nvPr>
        </p:nvSpPr>
        <p:spPr/>
        <p:txBody>
          <a:bodyPr/>
          <a:lstStyle/>
          <a:p>
            <a:fld id="{461D762A-EF70-4694-907C-176E33DF516B}" type="slidenum">
              <a:rPr lang="en-US" smtClean="0"/>
              <a:t>8</a:t>
            </a:fld>
            <a:endParaRPr lang="en-US"/>
          </a:p>
        </p:txBody>
      </p:sp>
    </p:spTree>
    <p:extLst>
      <p:ext uri="{BB962C8B-B14F-4D97-AF65-F5344CB8AC3E}">
        <p14:creationId xmlns:p14="http://schemas.microsoft.com/office/powerpoint/2010/main" val="1498932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461D762A-EF70-4694-907C-176E33DF516B}" type="slidenum">
              <a:rPr lang="en-US" smtClean="0"/>
              <a:t>9</a:t>
            </a:fld>
            <a:endParaRPr lang="en-US"/>
          </a:p>
        </p:txBody>
      </p:sp>
    </p:spTree>
    <p:extLst>
      <p:ext uri="{BB962C8B-B14F-4D97-AF65-F5344CB8AC3E}">
        <p14:creationId xmlns:p14="http://schemas.microsoft.com/office/powerpoint/2010/main" val="1097137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err="1"/>
              <a:t>One</a:t>
            </a:r>
            <a:r>
              <a:rPr lang="es-ES" dirty="0"/>
              <a:t> </a:t>
            </a:r>
            <a:r>
              <a:rPr lang="es-ES" dirty="0" err="1"/>
              <a:t>study</a:t>
            </a:r>
            <a:r>
              <a:rPr lang="es-ES" dirty="0"/>
              <a:t> in particular</a:t>
            </a:r>
            <a:r>
              <a:rPr lang="es-ES" baseline="0" dirty="0"/>
              <a:t> has </a:t>
            </a:r>
            <a:r>
              <a:rPr lang="es-ES" baseline="0" dirty="0" err="1"/>
              <a:t>examined</a:t>
            </a:r>
            <a:r>
              <a:rPr lang="es-ES" baseline="0" dirty="0"/>
              <a:t> </a:t>
            </a:r>
            <a:r>
              <a:rPr lang="es-ES" baseline="0" dirty="0" err="1"/>
              <a:t>the</a:t>
            </a:r>
            <a:r>
              <a:rPr lang="es-ES" baseline="0" dirty="0"/>
              <a:t> </a:t>
            </a:r>
            <a:r>
              <a:rPr lang="es-ES" baseline="0" dirty="0" err="1"/>
              <a:t>effect</a:t>
            </a:r>
            <a:r>
              <a:rPr lang="es-ES" baseline="0" dirty="0"/>
              <a:t> of </a:t>
            </a:r>
            <a:r>
              <a:rPr lang="es-ES" baseline="0" dirty="0" err="1"/>
              <a:t>two</a:t>
            </a:r>
            <a:r>
              <a:rPr lang="es-ES" baseline="0" dirty="0"/>
              <a:t> </a:t>
            </a:r>
            <a:r>
              <a:rPr lang="es-ES" baseline="0" dirty="0" err="1"/>
              <a:t>pragmatic</a:t>
            </a:r>
            <a:r>
              <a:rPr lang="es-ES" baseline="0" dirty="0"/>
              <a:t> </a:t>
            </a:r>
            <a:r>
              <a:rPr lang="es-ES" baseline="0" dirty="0" err="1"/>
              <a:t>factors</a:t>
            </a:r>
            <a:r>
              <a:rPr lang="es-ES" baseline="0" dirty="0"/>
              <a:t> </a:t>
            </a:r>
            <a:r>
              <a:rPr lang="es-ES" baseline="0" dirty="0" err="1"/>
              <a:t>on</a:t>
            </a:r>
            <a:r>
              <a:rPr lang="es-ES" baseline="0" dirty="0"/>
              <a:t> </a:t>
            </a:r>
            <a:r>
              <a:rPr lang="es-ES" baseline="0" dirty="0" err="1"/>
              <a:t>the</a:t>
            </a:r>
            <a:r>
              <a:rPr lang="es-ES" baseline="0" dirty="0"/>
              <a:t> ser-estar </a:t>
            </a:r>
            <a:r>
              <a:rPr lang="es-ES" baseline="0" dirty="0" err="1"/>
              <a:t>contrast</a:t>
            </a:r>
            <a:r>
              <a:rPr lang="es-ES" baseline="0" dirty="0"/>
              <a:t> in </a:t>
            </a:r>
            <a:r>
              <a:rPr lang="es-ES" baseline="0" dirty="0" err="1"/>
              <a:t>Spanish</a:t>
            </a:r>
            <a:r>
              <a:rPr lang="es-ES" baseline="0" dirty="0"/>
              <a:t>, </a:t>
            </a:r>
            <a:r>
              <a:rPr lang="es-ES" baseline="0" dirty="0" err="1"/>
              <a:t>specifically</a:t>
            </a:r>
            <a:r>
              <a:rPr lang="es-ES" baseline="0" dirty="0"/>
              <a:t> </a:t>
            </a:r>
            <a:r>
              <a:rPr lang="es-ES" baseline="0" dirty="0" err="1"/>
              <a:t>the</a:t>
            </a:r>
            <a:r>
              <a:rPr lang="es-ES" baseline="0" dirty="0"/>
              <a:t> variables grame of </a:t>
            </a:r>
            <a:r>
              <a:rPr lang="es-ES" baseline="0" dirty="0" err="1"/>
              <a:t>reference</a:t>
            </a:r>
            <a:r>
              <a:rPr lang="es-ES" baseline="0" dirty="0"/>
              <a:t> and </a:t>
            </a:r>
            <a:r>
              <a:rPr lang="es-ES" baseline="0" dirty="0" err="1"/>
              <a:t>immediate</a:t>
            </a:r>
            <a:r>
              <a:rPr lang="es-ES" baseline="0" dirty="0"/>
              <a:t> </a:t>
            </a:r>
            <a:r>
              <a:rPr lang="es-ES" baseline="0" dirty="0" err="1"/>
              <a:t>experience</a:t>
            </a:r>
            <a:r>
              <a:rPr lang="es-ES" baseline="0" dirty="0"/>
              <a:t> </a:t>
            </a:r>
            <a:r>
              <a:rPr lang="es-ES" baseline="0" dirty="0" err="1"/>
              <a:t>with</a:t>
            </a:r>
            <a:r>
              <a:rPr lang="es-ES" baseline="0" dirty="0"/>
              <a:t> </a:t>
            </a:r>
            <a:r>
              <a:rPr lang="es-ES" baseline="0" dirty="0" err="1"/>
              <a:t>the</a:t>
            </a:r>
            <a:r>
              <a:rPr lang="es-ES" baseline="0" dirty="0"/>
              <a:t> </a:t>
            </a:r>
            <a:r>
              <a:rPr lang="es-ES" baseline="0" dirty="0" err="1"/>
              <a:t>referent</a:t>
            </a:r>
            <a:r>
              <a:rPr lang="es-ES" baseline="0" dirty="0"/>
              <a:t>. </a:t>
            </a:r>
            <a:r>
              <a:rPr lang="es-ES" baseline="0" dirty="0" err="1"/>
              <a:t>This</a:t>
            </a:r>
            <a:r>
              <a:rPr lang="es-ES" baseline="0" dirty="0"/>
              <a:t> </a:t>
            </a:r>
            <a:r>
              <a:rPr lang="es-ES" baseline="0" dirty="0" err="1"/>
              <a:t>study</a:t>
            </a:r>
            <a:r>
              <a:rPr lang="es-ES" baseline="0" dirty="0"/>
              <a:t> has </a:t>
            </a:r>
            <a:r>
              <a:rPr lang="es-ES" baseline="0" dirty="0" err="1"/>
              <a:t>found</a:t>
            </a:r>
            <a:r>
              <a:rPr lang="es-ES" baseline="0" dirty="0"/>
              <a:t> </a:t>
            </a:r>
            <a:r>
              <a:rPr lang="es-ES" baseline="0" dirty="0" err="1"/>
              <a:t>that</a:t>
            </a:r>
            <a:r>
              <a:rPr lang="es-ES" baseline="0" dirty="0"/>
              <a:t> </a:t>
            </a:r>
            <a:r>
              <a:rPr lang="es-ES" baseline="0" dirty="0" err="1"/>
              <a:t>even</a:t>
            </a:r>
            <a:r>
              <a:rPr lang="es-ES" baseline="0" dirty="0"/>
              <a:t> </a:t>
            </a:r>
            <a:r>
              <a:rPr lang="es-ES" baseline="0" dirty="0" err="1"/>
              <a:t>advanced</a:t>
            </a:r>
            <a:r>
              <a:rPr lang="es-ES" baseline="0" dirty="0"/>
              <a:t> (4th </a:t>
            </a:r>
            <a:r>
              <a:rPr lang="es-ES" baseline="0" dirty="0" err="1"/>
              <a:t>year</a:t>
            </a:r>
            <a:r>
              <a:rPr lang="es-ES" baseline="0" dirty="0"/>
              <a:t>) </a:t>
            </a:r>
            <a:r>
              <a:rPr lang="es-ES" baseline="0" dirty="0" err="1"/>
              <a:t>learners</a:t>
            </a:r>
            <a:r>
              <a:rPr lang="es-ES" baseline="0" dirty="0"/>
              <a:t> do </a:t>
            </a:r>
            <a:r>
              <a:rPr lang="es-ES" baseline="0" dirty="0" err="1"/>
              <a:t>not</a:t>
            </a:r>
            <a:r>
              <a:rPr lang="es-ES" baseline="0" dirty="0"/>
              <a:t> </a:t>
            </a:r>
            <a:r>
              <a:rPr lang="es-ES" baseline="0" dirty="0" err="1"/>
              <a:t>pattern</a:t>
            </a:r>
            <a:r>
              <a:rPr lang="es-ES" baseline="0" dirty="0"/>
              <a:t> in </a:t>
            </a:r>
            <a:r>
              <a:rPr lang="es-ES" baseline="0" dirty="0" err="1"/>
              <a:t>the</a:t>
            </a:r>
            <a:r>
              <a:rPr lang="es-ES" baseline="0" dirty="0"/>
              <a:t> </a:t>
            </a:r>
            <a:r>
              <a:rPr lang="es-ES" baseline="0" dirty="0" err="1"/>
              <a:t>expected</a:t>
            </a:r>
            <a:r>
              <a:rPr lang="es-ES" baseline="0" dirty="0"/>
              <a:t> </a:t>
            </a:r>
            <a:r>
              <a:rPr lang="es-ES" baseline="0" dirty="0" err="1"/>
              <a:t>direction</a:t>
            </a:r>
            <a:r>
              <a:rPr lang="es-ES" baseline="0" dirty="0"/>
              <a:t>. </a:t>
            </a:r>
          </a:p>
        </p:txBody>
      </p:sp>
      <p:sp>
        <p:nvSpPr>
          <p:cNvPr id="4" name="Slide Number Placeholder 3"/>
          <p:cNvSpPr>
            <a:spLocks noGrp="1"/>
          </p:cNvSpPr>
          <p:nvPr>
            <p:ph type="sldNum" sz="quarter" idx="10"/>
          </p:nvPr>
        </p:nvSpPr>
        <p:spPr/>
        <p:txBody>
          <a:bodyPr/>
          <a:lstStyle/>
          <a:p>
            <a:fld id="{461D762A-EF70-4694-907C-176E33DF516B}" type="slidenum">
              <a:rPr lang="en-US" smtClean="0"/>
              <a:t>10</a:t>
            </a:fld>
            <a:endParaRPr lang="en-US"/>
          </a:p>
        </p:txBody>
      </p:sp>
    </p:spTree>
    <p:extLst>
      <p:ext uri="{BB962C8B-B14F-4D97-AF65-F5344CB8AC3E}">
        <p14:creationId xmlns:p14="http://schemas.microsoft.com/office/powerpoint/2010/main" val="3822255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11</a:t>
            </a:fld>
            <a:endParaRPr lang="en-US"/>
          </a:p>
        </p:txBody>
      </p:sp>
    </p:spTree>
    <p:extLst>
      <p:ext uri="{BB962C8B-B14F-4D97-AF65-F5344CB8AC3E}">
        <p14:creationId xmlns:p14="http://schemas.microsoft.com/office/powerpoint/2010/main" val="1762825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So tying this in with the other previous research that we just synthesized, it has been shown that generally advanced learners approximate the native speaker norms. Woolsey, who examined two pragmatic factors, found that the learners did not pattern in the expected direction, above all for frame of reference. However, the development of copula use with respect to these two pragmatic features has not been investigated in a SA context and compared to NSs.</a:t>
            </a:r>
          </a:p>
          <a:p>
            <a:endParaRPr lang="en-US" baseline="0" dirty="0"/>
          </a:p>
          <a:p>
            <a:r>
              <a:rPr lang="en-US" baseline="0" dirty="0"/>
              <a:t>With increased input, we may expect more development as far as pragmatic features are concerned in a SA context</a:t>
            </a:r>
          </a:p>
          <a:p>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12</a:t>
            </a:fld>
            <a:endParaRPr lang="en-US"/>
          </a:p>
        </p:txBody>
      </p:sp>
    </p:spTree>
    <p:extLst>
      <p:ext uri="{BB962C8B-B14F-4D97-AF65-F5344CB8AC3E}">
        <p14:creationId xmlns:p14="http://schemas.microsoft.com/office/powerpoint/2010/main" val="1943603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a:t>
            </a:r>
            <a:r>
              <a:rPr lang="en-US" baseline="0" dirty="0"/>
              <a:t> overall results reveal that learners improve their L2 skills even with short stays in the target environment, effects of SA on L2 development are not always uniform and is often mediated by various factors. For example, areas such as oral and written fluency, lexical knowledge and sociolinguistic awareness often show improvement. However, there are mixed results for grammatical precision and pronunciation.</a:t>
            </a:r>
          </a:p>
          <a:p>
            <a:r>
              <a:rPr lang="en-US" baseline="0" dirty="0"/>
              <a:t>Characteristics of the non-native speaker and the type of SA abroad program have also been found to influence gains after a SA experience.</a:t>
            </a:r>
          </a:p>
          <a:p>
            <a:r>
              <a:rPr lang="en-US" baseline="0" dirty="0"/>
              <a:t>Importantly, contact hours with NSs have been shown to influence learner gains, and consequently need to be considered.</a:t>
            </a:r>
            <a:endParaRPr lang="en-US" dirty="0"/>
          </a:p>
        </p:txBody>
      </p:sp>
      <p:sp>
        <p:nvSpPr>
          <p:cNvPr id="4" name="Slide Number Placeholder 3"/>
          <p:cNvSpPr>
            <a:spLocks noGrp="1"/>
          </p:cNvSpPr>
          <p:nvPr>
            <p:ph type="sldNum" sz="quarter" idx="10"/>
          </p:nvPr>
        </p:nvSpPr>
        <p:spPr/>
        <p:txBody>
          <a:bodyPr/>
          <a:lstStyle/>
          <a:p>
            <a:fld id="{461D762A-EF70-4694-907C-176E33DF516B}" type="slidenum">
              <a:rPr lang="en-US" smtClean="0"/>
              <a:t>14</a:t>
            </a:fld>
            <a:endParaRPr lang="en-US"/>
          </a:p>
        </p:txBody>
      </p:sp>
    </p:spTree>
    <p:extLst>
      <p:ext uri="{BB962C8B-B14F-4D97-AF65-F5344CB8AC3E}">
        <p14:creationId xmlns:p14="http://schemas.microsoft.com/office/powerpoint/2010/main" val="23466510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BA53EDD-1D1A-4757-BCA7-D63724127F4F}" type="datetime1">
              <a:rPr lang="en-US" smtClean="0"/>
              <a:t>9/25/2017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_tradnl"/>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7D39A585-CB6D-4C92-AEEB-5040F72AF9A9}" type="datetime1">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05713-CA22-4AC7-AE6B-5B30934DB646}"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_tradnl"/>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87A63B3B-2F88-4EA6-9945-A3FC40E5DA61}" type="datetime1">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05713-CA22-4AC7-AE6B-5B30934DB646}"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fld id="{E95FD4FA-76D2-4C68-8A05-02D78FEC4600}" type="datetime1">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05713-CA22-4AC7-AE6B-5B30934DB646}" type="slidenum">
              <a:rPr lang="en-US" smtClean="0"/>
              <a:t>‹#›</a:t>
            </a:fld>
            <a:endParaRPr lang="en-US"/>
          </a:p>
        </p:txBody>
      </p:sp>
      <p:sp>
        <p:nvSpPr>
          <p:cNvPr id="11" name="Title 10"/>
          <p:cNvSpPr>
            <a:spLocks noGrp="1"/>
          </p:cNvSpPr>
          <p:nvPr>
            <p:ph type="title"/>
          </p:nvPr>
        </p:nvSpPr>
        <p:spPr/>
        <p:txBody>
          <a:bodyPr/>
          <a:lstStyle/>
          <a:p>
            <a:r>
              <a:rPr lang="es-ES_tradnl"/>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_tradnl"/>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Click to edit Master text styles</a:t>
            </a:r>
          </a:p>
        </p:txBody>
      </p:sp>
      <p:sp>
        <p:nvSpPr>
          <p:cNvPr id="4" name="Date Placeholder 3"/>
          <p:cNvSpPr>
            <a:spLocks noGrp="1"/>
          </p:cNvSpPr>
          <p:nvPr>
            <p:ph type="dt" sz="half" idx="10"/>
          </p:nvPr>
        </p:nvSpPr>
        <p:spPr/>
        <p:txBody>
          <a:bodyPr/>
          <a:lstStyle/>
          <a:p>
            <a:fld id="{29722D4A-384C-4FE1-AC88-1ADE2D828159}" type="datetime1">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05713-CA22-4AC7-AE6B-5B30934DB64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9DC2EC0-C8C1-45E2-8633-EDCDFFEB4A6D}" type="datetime1">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05713-CA22-4AC7-AE6B-5B30934DB646}"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s-ES_tradnl"/>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7" name="Date Placeholder 6"/>
          <p:cNvSpPr>
            <a:spLocks noGrp="1"/>
          </p:cNvSpPr>
          <p:nvPr>
            <p:ph type="dt" sz="half" idx="10"/>
          </p:nvPr>
        </p:nvSpPr>
        <p:spPr/>
        <p:txBody>
          <a:bodyPr/>
          <a:lstStyle/>
          <a:p>
            <a:fld id="{299A9DEA-0698-4FEA-9B1C-A096C81E6ECA}" type="datetime1">
              <a:rPr lang="en-US" smtClean="0"/>
              <a:t>9/25/2017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805713-CA22-4AC7-AE6B-5B30934DB646}"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dirty="0"/>
          </a:p>
        </p:txBody>
      </p:sp>
      <p:sp>
        <p:nvSpPr>
          <p:cNvPr id="3" name="Date Placeholder 2"/>
          <p:cNvSpPr>
            <a:spLocks noGrp="1"/>
          </p:cNvSpPr>
          <p:nvPr>
            <p:ph type="dt" sz="half" idx="10"/>
          </p:nvPr>
        </p:nvSpPr>
        <p:spPr/>
        <p:txBody>
          <a:bodyPr/>
          <a:lstStyle/>
          <a:p>
            <a:fld id="{60CC3E8E-343A-42C7-9BC2-71CCC37A58A7}" type="datetime1">
              <a:rPr lang="en-US" smtClean="0"/>
              <a:t>9/25/2017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805713-CA22-4AC7-AE6B-5B30934DB646}"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8A16B-1C26-428B-B3FA-09FD30727416}" type="datetime1">
              <a:rPr lang="en-US" smtClean="0"/>
              <a:t>9/25/2017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805713-CA22-4AC7-AE6B-5B30934DB6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_tradnl"/>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fld id="{1849D601-3370-4645-B3ED-F924FF9E4A07}" type="datetime1">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05713-CA22-4AC7-AE6B-5B30934DB6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_tradnl"/>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fld id="{F41A1BBB-10FB-4955-B14F-F88CEB204A4F}" type="datetime1">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05713-CA22-4AC7-AE6B-5B30934DB64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_tradnl"/>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54BB706-426D-4CB9-9CEB-62E92E3B1EA8}" type="datetime1">
              <a:rPr lang="en-US" smtClean="0"/>
              <a:t>9/25/2017</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F805713-CA22-4AC7-AE6B-5B30934DB6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szahler@indiana.edu" TargetMode="External"/><Relationship Id="rId2" Type="http://schemas.openxmlformats.org/officeDocument/2006/relationships/hyperlink" Target="mailto:melwhatl@indiana.edu" TargetMode="External"/><Relationship Id="rId1" Type="http://schemas.openxmlformats.org/officeDocument/2006/relationships/slideLayout" Target="../slideLayouts/slideLayout2.xml"/><Relationship Id="rId5" Type="http://schemas.openxmlformats.org/officeDocument/2006/relationships/hyperlink" Target="mailto:mdiazcam@indiana.edu" TargetMode="External"/><Relationship Id="rId4" Type="http://schemas.openxmlformats.org/officeDocument/2006/relationships/hyperlink" Target="mailto:kgeeslin@indiana.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36DD0FD-55B0-48C4-8AF2-8A69533EDFC3}" type="slidenum">
              <a:rPr lang="en-US" smtClean="0"/>
              <a:pPr/>
              <a:t>1</a:t>
            </a:fld>
            <a:endParaRPr lang="en-US" dirty="0"/>
          </a:p>
        </p:txBody>
      </p:sp>
      <p:sp>
        <p:nvSpPr>
          <p:cNvPr id="3" name="Title 2"/>
          <p:cNvSpPr>
            <a:spLocks noGrp="1"/>
          </p:cNvSpPr>
          <p:nvPr>
            <p:ph type="ctrTitle"/>
          </p:nvPr>
        </p:nvSpPr>
        <p:spPr>
          <a:xfrm>
            <a:off x="400050" y="1387737"/>
            <a:ext cx="8115299" cy="1731982"/>
          </a:xfrm>
        </p:spPr>
        <p:txBody>
          <a:bodyPr/>
          <a:lstStyle/>
          <a:p>
            <a:r>
              <a:rPr lang="en-US" sz="4400" noProof="0"/>
              <a:t>The impact of study abroad on the acquisition of the Spanish copula contrast</a:t>
            </a:r>
          </a:p>
        </p:txBody>
      </p:sp>
      <p:sp>
        <p:nvSpPr>
          <p:cNvPr id="4" name="Subtitle 3"/>
          <p:cNvSpPr>
            <a:spLocks noGrp="1"/>
          </p:cNvSpPr>
          <p:nvPr>
            <p:ph type="subTitle" idx="1"/>
          </p:nvPr>
        </p:nvSpPr>
        <p:spPr/>
        <p:txBody>
          <a:bodyPr/>
          <a:lstStyle/>
          <a:p>
            <a:r>
              <a:rPr lang="en-US" noProof="0" dirty="0"/>
              <a:t>Melissa Whatley, Sara Zahler, Kimberly </a:t>
            </a:r>
            <a:r>
              <a:rPr lang="en-US" noProof="0" dirty="0" err="1"/>
              <a:t>Geeslin</a:t>
            </a:r>
            <a:r>
              <a:rPr lang="en-US" noProof="0" dirty="0"/>
              <a:t>, and Manuel </a:t>
            </a:r>
            <a:r>
              <a:rPr lang="en-US" noProof="0" dirty="0" err="1"/>
              <a:t>Díaz</a:t>
            </a:r>
            <a:r>
              <a:rPr lang="en-US" noProof="0" dirty="0"/>
              <a:t>-Campos</a:t>
            </a:r>
          </a:p>
          <a:p>
            <a:r>
              <a:rPr lang="en-US" noProof="0" dirty="0"/>
              <a:t>Indiana University</a:t>
            </a:r>
          </a:p>
        </p:txBody>
      </p:sp>
    </p:spTree>
    <p:extLst>
      <p:ext uri="{BB962C8B-B14F-4D97-AF65-F5344CB8AC3E}">
        <p14:creationId xmlns:p14="http://schemas.microsoft.com/office/powerpoint/2010/main" val="147187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noProof="0" dirty="0"/>
              <a:t>2 tasks (examined together)</a:t>
            </a:r>
          </a:p>
          <a:p>
            <a:pPr lvl="1"/>
            <a:r>
              <a:rPr lang="en-US" noProof="0" dirty="0"/>
              <a:t>Picture description task</a:t>
            </a:r>
          </a:p>
          <a:p>
            <a:pPr lvl="1"/>
            <a:r>
              <a:rPr lang="en-US" noProof="0" dirty="0"/>
              <a:t>16-item WCT with pictures manipulating the variables: frame of reference and immediate experience with the referent (similar to the task used in the current study)</a:t>
            </a:r>
          </a:p>
          <a:p>
            <a:r>
              <a:rPr lang="en-US" noProof="0" dirty="0"/>
              <a:t>111 university-level participants from four levels representing 2nd-4th year Spanish.</a:t>
            </a:r>
          </a:p>
          <a:p>
            <a:endParaRPr lang="en-US" noProof="0" dirty="0"/>
          </a:p>
        </p:txBody>
      </p:sp>
      <p:sp>
        <p:nvSpPr>
          <p:cNvPr id="3" name="Slide Number Placeholder 2"/>
          <p:cNvSpPr>
            <a:spLocks noGrp="1"/>
          </p:cNvSpPr>
          <p:nvPr>
            <p:ph type="sldNum" sz="quarter" idx="12"/>
          </p:nvPr>
        </p:nvSpPr>
        <p:spPr/>
        <p:txBody>
          <a:bodyPr/>
          <a:lstStyle/>
          <a:p>
            <a:fld id="{3F805713-CA22-4AC7-AE6B-5B30934DB646}" type="slidenum">
              <a:rPr lang="en-US" smtClean="0"/>
              <a:t>10</a:t>
            </a:fld>
            <a:endParaRPr lang="en-US"/>
          </a:p>
        </p:txBody>
      </p:sp>
      <p:sp>
        <p:nvSpPr>
          <p:cNvPr id="4" name="Title 3"/>
          <p:cNvSpPr>
            <a:spLocks noGrp="1"/>
          </p:cNvSpPr>
          <p:nvPr>
            <p:ph type="title"/>
          </p:nvPr>
        </p:nvSpPr>
        <p:spPr/>
        <p:txBody>
          <a:bodyPr/>
          <a:lstStyle/>
          <a:p>
            <a:r>
              <a:rPr lang="en-US" noProof="0"/>
              <a:t>Woolsey (2008)</a:t>
            </a:r>
          </a:p>
        </p:txBody>
      </p:sp>
    </p:spTree>
    <p:extLst>
      <p:ext uri="{BB962C8B-B14F-4D97-AF65-F5344CB8AC3E}">
        <p14:creationId xmlns:p14="http://schemas.microsoft.com/office/powerpoint/2010/main" val="1557244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40008"/>
          </a:xfrm>
        </p:spPr>
        <p:txBody>
          <a:bodyPr>
            <a:normAutofit fontScale="92500" lnSpcReduction="20000"/>
          </a:bodyPr>
          <a:lstStyle/>
          <a:p>
            <a:r>
              <a:rPr lang="en-US" noProof="0" dirty="0"/>
              <a:t>Results (regression analyses):</a:t>
            </a:r>
          </a:p>
          <a:p>
            <a:pPr lvl="1"/>
            <a:r>
              <a:rPr lang="en-US" dirty="0"/>
              <a:t>Task emerges as most significant predictor variable in a regression analysis</a:t>
            </a:r>
            <a:endParaRPr lang="en-US" noProof="0" dirty="0"/>
          </a:p>
          <a:p>
            <a:pPr lvl="1"/>
            <a:r>
              <a:rPr lang="en-US" b="1" noProof="0" dirty="0"/>
              <a:t>Immediate experience with referent ([+/- immediate experience])</a:t>
            </a:r>
            <a:endParaRPr lang="en-US" dirty="0"/>
          </a:p>
          <a:p>
            <a:pPr lvl="2"/>
            <a:r>
              <a:rPr lang="en-US" dirty="0"/>
              <a:t>Chi-square</a:t>
            </a:r>
          </a:p>
          <a:p>
            <a:pPr lvl="3"/>
            <a:r>
              <a:rPr lang="en-US" dirty="0"/>
              <a:t>Significant for levels 1 &amp; 2 not in the expected direction -- </a:t>
            </a:r>
            <a:r>
              <a:rPr lang="en-US" i="1" dirty="0" err="1"/>
              <a:t>estar</a:t>
            </a:r>
            <a:r>
              <a:rPr lang="en-US" i="1" dirty="0"/>
              <a:t> </a:t>
            </a:r>
            <a:r>
              <a:rPr lang="en-US" dirty="0"/>
              <a:t>more frequent in [-immediate experience] contexts</a:t>
            </a:r>
          </a:p>
          <a:p>
            <a:pPr lvl="3"/>
            <a:r>
              <a:rPr lang="en-US" dirty="0"/>
              <a:t>Significant for level 4 in the expected direction -- </a:t>
            </a:r>
            <a:r>
              <a:rPr lang="en-US" i="1" dirty="0" err="1"/>
              <a:t>estar</a:t>
            </a:r>
            <a:r>
              <a:rPr lang="en-US" i="1" dirty="0"/>
              <a:t> </a:t>
            </a:r>
            <a:r>
              <a:rPr lang="en-US" dirty="0"/>
              <a:t>more frequent in [+immediate experience] contexts</a:t>
            </a:r>
            <a:endParaRPr lang="en-US" noProof="0" dirty="0"/>
          </a:p>
          <a:p>
            <a:pPr lvl="1"/>
            <a:r>
              <a:rPr lang="en-US" b="1" noProof="0" dirty="0"/>
              <a:t>Frame of </a:t>
            </a:r>
            <a:r>
              <a:rPr lang="en-US" b="1" dirty="0"/>
              <a:t>reference ([+/- comparison])</a:t>
            </a:r>
            <a:endParaRPr lang="en-US" dirty="0"/>
          </a:p>
          <a:p>
            <a:pPr lvl="2"/>
            <a:r>
              <a:rPr lang="en-US" dirty="0"/>
              <a:t>Chi-square</a:t>
            </a:r>
          </a:p>
          <a:p>
            <a:pPr lvl="3"/>
            <a:r>
              <a:rPr lang="en-US" dirty="0"/>
              <a:t>Significant for levels 3 &amp; 4 not in the expected direction -- </a:t>
            </a:r>
            <a:r>
              <a:rPr lang="en-US" i="1" dirty="0" err="1"/>
              <a:t>estar</a:t>
            </a:r>
            <a:r>
              <a:rPr lang="en-US" i="1" dirty="0"/>
              <a:t> </a:t>
            </a:r>
            <a:r>
              <a:rPr lang="en-US" dirty="0"/>
              <a:t>more frequent in [-comparison] contexts</a:t>
            </a:r>
          </a:p>
          <a:p>
            <a:r>
              <a:rPr lang="en-US" noProof="0" dirty="0"/>
              <a:t>Need for native speaker comparison group</a:t>
            </a:r>
          </a:p>
        </p:txBody>
      </p:sp>
      <p:sp>
        <p:nvSpPr>
          <p:cNvPr id="3" name="Slide Number Placeholder 2"/>
          <p:cNvSpPr>
            <a:spLocks noGrp="1"/>
          </p:cNvSpPr>
          <p:nvPr>
            <p:ph type="sldNum" sz="quarter" idx="12"/>
          </p:nvPr>
        </p:nvSpPr>
        <p:spPr/>
        <p:txBody>
          <a:bodyPr/>
          <a:lstStyle/>
          <a:p>
            <a:fld id="{3F805713-CA22-4AC7-AE6B-5B30934DB646}" type="slidenum">
              <a:rPr lang="en-US" smtClean="0"/>
              <a:t>11</a:t>
            </a:fld>
            <a:endParaRPr lang="en-US" dirty="0"/>
          </a:p>
        </p:txBody>
      </p:sp>
      <p:sp>
        <p:nvSpPr>
          <p:cNvPr id="4" name="Title 3"/>
          <p:cNvSpPr>
            <a:spLocks noGrp="1"/>
          </p:cNvSpPr>
          <p:nvPr>
            <p:ph type="title"/>
          </p:nvPr>
        </p:nvSpPr>
        <p:spPr/>
        <p:txBody>
          <a:bodyPr/>
          <a:lstStyle/>
          <a:p>
            <a:r>
              <a:rPr lang="en-US" noProof="0"/>
              <a:t>Woolsey (2008)</a:t>
            </a:r>
          </a:p>
        </p:txBody>
      </p:sp>
    </p:spTree>
    <p:extLst>
      <p:ext uri="{BB962C8B-B14F-4D97-AF65-F5344CB8AC3E}">
        <p14:creationId xmlns:p14="http://schemas.microsoft.com/office/powerpoint/2010/main" val="1512017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843" y="2248347"/>
            <a:ext cx="8494046" cy="4339301"/>
          </a:xfrm>
        </p:spPr>
        <p:txBody>
          <a:bodyPr>
            <a:normAutofit/>
          </a:bodyPr>
          <a:lstStyle/>
          <a:p>
            <a:r>
              <a:rPr lang="en-US" noProof="0" dirty="0"/>
              <a:t>Advanced learners generally approximate native speaker norms</a:t>
            </a:r>
          </a:p>
          <a:p>
            <a:r>
              <a:rPr lang="en-US" noProof="0" dirty="0"/>
              <a:t>Specifically, two pragmatic features</a:t>
            </a:r>
            <a:r>
              <a:rPr lang="en-US" dirty="0"/>
              <a:t> (</a:t>
            </a:r>
            <a:r>
              <a:rPr lang="en-US" noProof="0" dirty="0"/>
              <a:t>experience with the referent and frame of reference) have been shown to constrain learner variation, though not always as expected</a:t>
            </a:r>
          </a:p>
          <a:p>
            <a:r>
              <a:rPr lang="en-US" dirty="0"/>
              <a:t>The development of copula use with respect to these two pragmatic features has not been investigated in a SA context and compared to NSs</a:t>
            </a:r>
            <a:endParaRPr lang="en-US" noProof="0" dirty="0"/>
          </a:p>
        </p:txBody>
      </p:sp>
      <p:sp>
        <p:nvSpPr>
          <p:cNvPr id="3" name="Slide Number Placeholder 2"/>
          <p:cNvSpPr>
            <a:spLocks noGrp="1"/>
          </p:cNvSpPr>
          <p:nvPr>
            <p:ph type="sldNum" sz="quarter" idx="12"/>
          </p:nvPr>
        </p:nvSpPr>
        <p:spPr/>
        <p:txBody>
          <a:bodyPr/>
          <a:lstStyle/>
          <a:p>
            <a:fld id="{3F805713-CA22-4AC7-AE6B-5B30934DB646}" type="slidenum">
              <a:rPr lang="en-US" smtClean="0"/>
              <a:t>12</a:t>
            </a:fld>
            <a:endParaRPr lang="en-US"/>
          </a:p>
        </p:txBody>
      </p:sp>
      <p:sp>
        <p:nvSpPr>
          <p:cNvPr id="4" name="Title 3"/>
          <p:cNvSpPr>
            <a:spLocks noGrp="1"/>
          </p:cNvSpPr>
          <p:nvPr>
            <p:ph type="title"/>
          </p:nvPr>
        </p:nvSpPr>
        <p:spPr/>
        <p:txBody>
          <a:bodyPr/>
          <a:lstStyle/>
          <a:p>
            <a:r>
              <a:rPr lang="en-US" sz="4000" dirty="0"/>
              <a:t>Connecting Woolsey to other SLA research</a:t>
            </a:r>
            <a:endParaRPr lang="en-US" sz="4000" noProof="0" dirty="0"/>
          </a:p>
        </p:txBody>
      </p:sp>
    </p:spTree>
    <p:extLst>
      <p:ext uri="{BB962C8B-B14F-4D97-AF65-F5344CB8AC3E}">
        <p14:creationId xmlns:p14="http://schemas.microsoft.com/office/powerpoint/2010/main" val="2965817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noProof="0"/>
              <a:t>The study abroad context</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24093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noProof="0" dirty="0"/>
              <a:t>Effects of SA on L2 development are not always uniform</a:t>
            </a:r>
          </a:p>
          <a:p>
            <a:pPr lvl="1"/>
            <a:r>
              <a:rPr lang="en-US" noProof="0" dirty="0"/>
              <a:t>Grammatical structure/ability studied</a:t>
            </a:r>
          </a:p>
          <a:p>
            <a:pPr lvl="1"/>
            <a:r>
              <a:rPr lang="en-US" noProof="0" dirty="0"/>
              <a:t>Characteristics of the non-native speaker (NNS)</a:t>
            </a:r>
          </a:p>
          <a:p>
            <a:pPr lvl="1"/>
            <a:r>
              <a:rPr lang="en-US" noProof="0" dirty="0"/>
              <a:t>Type of SA program</a:t>
            </a:r>
          </a:p>
          <a:p>
            <a:pPr lvl="1"/>
            <a:r>
              <a:rPr lang="en-US" noProof="0" dirty="0"/>
              <a:t>Contact hours</a:t>
            </a:r>
          </a:p>
          <a:p>
            <a:r>
              <a:rPr lang="en-US" noProof="0" dirty="0" err="1">
                <a:solidFill>
                  <a:schemeClr val="tx1">
                    <a:lumMod val="50000"/>
                    <a:lumOff val="50000"/>
                  </a:schemeClr>
                </a:solidFill>
              </a:rPr>
              <a:t>DeKeyser</a:t>
            </a:r>
            <a:r>
              <a:rPr lang="en-US" noProof="0" dirty="0">
                <a:solidFill>
                  <a:schemeClr val="tx1">
                    <a:lumMod val="50000"/>
                    <a:lumOff val="50000"/>
                  </a:schemeClr>
                </a:solidFill>
              </a:rPr>
              <a:t> 1986, 1991; </a:t>
            </a:r>
            <a:r>
              <a:rPr lang="en-US" noProof="0" dirty="0" err="1">
                <a:solidFill>
                  <a:schemeClr val="tx1">
                    <a:lumMod val="50000"/>
                    <a:lumOff val="50000"/>
                  </a:schemeClr>
                </a:solidFill>
              </a:rPr>
              <a:t>Díaz</a:t>
            </a:r>
            <a:r>
              <a:rPr lang="en-US" noProof="0" dirty="0">
                <a:solidFill>
                  <a:schemeClr val="tx1">
                    <a:lumMod val="50000"/>
                    <a:lumOff val="50000"/>
                  </a:schemeClr>
                </a:solidFill>
              </a:rPr>
              <a:t>-Campos 2004; Freed, </a:t>
            </a:r>
            <a:r>
              <a:rPr lang="en-US" noProof="0" dirty="0" err="1">
                <a:solidFill>
                  <a:schemeClr val="tx1">
                    <a:lumMod val="50000"/>
                    <a:lumOff val="50000"/>
                  </a:schemeClr>
                </a:solidFill>
              </a:rPr>
              <a:t>Segalowitz</a:t>
            </a:r>
            <a:r>
              <a:rPr lang="en-US" noProof="0" dirty="0">
                <a:solidFill>
                  <a:schemeClr val="tx1">
                    <a:lumMod val="50000"/>
                    <a:lumOff val="50000"/>
                  </a:schemeClr>
                </a:solidFill>
              </a:rPr>
              <a:t>, &amp; Dewey 2004; Hernández 2010; Knight &amp; Schmidt-Rinehart 2010; </a:t>
            </a:r>
            <a:r>
              <a:rPr lang="en-US" noProof="0" dirty="0" err="1">
                <a:solidFill>
                  <a:schemeClr val="tx1">
                    <a:lumMod val="50000"/>
                    <a:lumOff val="50000"/>
                  </a:schemeClr>
                </a:solidFill>
              </a:rPr>
              <a:t>Lafford</a:t>
            </a:r>
            <a:r>
              <a:rPr lang="en-US" noProof="0" dirty="0">
                <a:solidFill>
                  <a:schemeClr val="tx1">
                    <a:lumMod val="50000"/>
                    <a:lumOff val="50000"/>
                  </a:schemeClr>
                </a:solidFill>
              </a:rPr>
              <a:t> 1995, 2004; </a:t>
            </a:r>
            <a:r>
              <a:rPr lang="en-US" noProof="0" dirty="0" err="1">
                <a:solidFill>
                  <a:schemeClr val="tx1">
                    <a:lumMod val="50000"/>
                    <a:lumOff val="50000"/>
                  </a:schemeClr>
                </a:solidFill>
              </a:rPr>
              <a:t>Segalowitz</a:t>
            </a:r>
            <a:r>
              <a:rPr lang="en-US" noProof="0" dirty="0">
                <a:solidFill>
                  <a:schemeClr val="tx1">
                    <a:lumMod val="50000"/>
                    <a:lumOff val="50000"/>
                  </a:schemeClr>
                </a:solidFill>
              </a:rPr>
              <a:t> &amp; Freed 2004; </a:t>
            </a:r>
            <a:r>
              <a:rPr lang="en-US" noProof="0" dirty="0" err="1">
                <a:solidFill>
                  <a:schemeClr val="tx1">
                    <a:lumMod val="50000"/>
                    <a:lumOff val="50000"/>
                  </a:schemeClr>
                </a:solidFill>
              </a:rPr>
              <a:t>Segalowitz</a:t>
            </a:r>
            <a:r>
              <a:rPr lang="en-US" noProof="0" dirty="0">
                <a:solidFill>
                  <a:schemeClr val="tx1">
                    <a:lumMod val="50000"/>
                    <a:lumOff val="50000"/>
                  </a:schemeClr>
                </a:solidFill>
              </a:rPr>
              <a:t> et al. 2004; </a:t>
            </a:r>
            <a:r>
              <a:rPr lang="en-US" noProof="0" dirty="0" err="1">
                <a:solidFill>
                  <a:schemeClr val="tx1">
                    <a:lumMod val="50000"/>
                    <a:lumOff val="50000"/>
                  </a:schemeClr>
                </a:solidFill>
              </a:rPr>
              <a:t>Vande</a:t>
            </a:r>
            <a:r>
              <a:rPr lang="en-US" noProof="0" dirty="0">
                <a:solidFill>
                  <a:schemeClr val="tx1">
                    <a:lumMod val="50000"/>
                    <a:lumOff val="50000"/>
                  </a:schemeClr>
                </a:solidFill>
              </a:rPr>
              <a:t> Berg, Connor-Linton &amp; Paige 2009</a:t>
            </a:r>
          </a:p>
        </p:txBody>
      </p:sp>
      <p:sp>
        <p:nvSpPr>
          <p:cNvPr id="4" name="Slide Number Placeholder 3"/>
          <p:cNvSpPr>
            <a:spLocks noGrp="1"/>
          </p:cNvSpPr>
          <p:nvPr>
            <p:ph type="sldNum" sz="quarter" idx="12"/>
          </p:nvPr>
        </p:nvSpPr>
        <p:spPr/>
        <p:txBody>
          <a:bodyPr/>
          <a:lstStyle/>
          <a:p>
            <a:fld id="{3F805713-CA22-4AC7-AE6B-5B30934DB646}" type="slidenum">
              <a:rPr lang="en-US" smtClean="0"/>
              <a:t>14</a:t>
            </a:fld>
            <a:endParaRPr lang="en-US"/>
          </a:p>
        </p:txBody>
      </p:sp>
      <p:sp>
        <p:nvSpPr>
          <p:cNvPr id="2" name="Title 1"/>
          <p:cNvSpPr>
            <a:spLocks noGrp="1"/>
          </p:cNvSpPr>
          <p:nvPr>
            <p:ph type="title"/>
          </p:nvPr>
        </p:nvSpPr>
        <p:spPr/>
        <p:txBody>
          <a:bodyPr>
            <a:normAutofit/>
          </a:bodyPr>
          <a:lstStyle/>
          <a:p>
            <a:r>
              <a:rPr lang="en-US" noProof="0"/>
              <a:t>Study Abroad</a:t>
            </a:r>
          </a:p>
        </p:txBody>
      </p:sp>
    </p:spTree>
    <p:extLst>
      <p:ext uri="{BB962C8B-B14F-4D97-AF65-F5344CB8AC3E}">
        <p14:creationId xmlns:p14="http://schemas.microsoft.com/office/powerpoint/2010/main" val="4035150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noProof="0" dirty="0" err="1"/>
              <a:t>Lafford</a:t>
            </a:r>
            <a:r>
              <a:rPr lang="en-US" noProof="0" dirty="0"/>
              <a:t> and </a:t>
            </a:r>
            <a:r>
              <a:rPr lang="en-US" noProof="0" dirty="0" err="1"/>
              <a:t>Collentine</a:t>
            </a:r>
            <a:r>
              <a:rPr lang="en-US" noProof="0" dirty="0"/>
              <a:t> (2006) in their review of the SA literature, note </a:t>
            </a:r>
            <a:r>
              <a:rPr lang="en-US" dirty="0"/>
              <a:t>several </a:t>
            </a:r>
            <a:r>
              <a:rPr lang="en-US" noProof="0" dirty="0"/>
              <a:t>gaps in prior research, among which this study will focus on:</a:t>
            </a:r>
          </a:p>
          <a:p>
            <a:pPr lvl="1"/>
            <a:r>
              <a:rPr lang="en-US" noProof="0" dirty="0"/>
              <a:t>Information about the SA program</a:t>
            </a:r>
          </a:p>
          <a:p>
            <a:pPr lvl="1"/>
            <a:r>
              <a:rPr lang="en-US" noProof="0" dirty="0"/>
              <a:t>Fine-grained test instruments</a:t>
            </a:r>
          </a:p>
        </p:txBody>
      </p:sp>
      <p:sp>
        <p:nvSpPr>
          <p:cNvPr id="4" name="Slide Number Placeholder 3"/>
          <p:cNvSpPr>
            <a:spLocks noGrp="1"/>
          </p:cNvSpPr>
          <p:nvPr>
            <p:ph type="sldNum" sz="quarter" idx="12"/>
          </p:nvPr>
        </p:nvSpPr>
        <p:spPr/>
        <p:txBody>
          <a:bodyPr/>
          <a:lstStyle/>
          <a:p>
            <a:fld id="{3F805713-CA22-4AC7-AE6B-5B30934DB646}" type="slidenum">
              <a:rPr lang="en-US" smtClean="0"/>
              <a:t>15</a:t>
            </a:fld>
            <a:endParaRPr lang="en-US"/>
          </a:p>
        </p:txBody>
      </p:sp>
      <p:sp>
        <p:nvSpPr>
          <p:cNvPr id="2" name="Title 1"/>
          <p:cNvSpPr>
            <a:spLocks noGrp="1"/>
          </p:cNvSpPr>
          <p:nvPr>
            <p:ph type="title"/>
          </p:nvPr>
        </p:nvSpPr>
        <p:spPr/>
        <p:txBody>
          <a:bodyPr/>
          <a:lstStyle/>
          <a:p>
            <a:r>
              <a:rPr lang="en-US" noProof="0"/>
              <a:t>Study Abroad</a:t>
            </a:r>
          </a:p>
        </p:txBody>
      </p:sp>
    </p:spTree>
    <p:extLst>
      <p:ext uri="{BB962C8B-B14F-4D97-AF65-F5344CB8AC3E}">
        <p14:creationId xmlns:p14="http://schemas.microsoft.com/office/powerpoint/2010/main" val="1345738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noProof="0" dirty="0"/>
              <a:t>Scarcity of research on SA and the acquisition of </a:t>
            </a:r>
            <a:r>
              <a:rPr lang="en-US" noProof="0" dirty="0" err="1"/>
              <a:t>morphosyntactic</a:t>
            </a:r>
            <a:r>
              <a:rPr lang="en-US" noProof="0" dirty="0"/>
              <a:t> variation in Spanish</a:t>
            </a:r>
          </a:p>
          <a:p>
            <a:pPr lvl="1"/>
            <a:r>
              <a:rPr lang="en-US" noProof="0" dirty="0"/>
              <a:t>Object pronouns </a:t>
            </a:r>
            <a:r>
              <a:rPr lang="en-US" noProof="0" dirty="0">
                <a:solidFill>
                  <a:schemeClr val="tx1">
                    <a:lumMod val="50000"/>
                    <a:lumOff val="50000"/>
                  </a:schemeClr>
                </a:solidFill>
              </a:rPr>
              <a:t>(</a:t>
            </a:r>
            <a:r>
              <a:rPr lang="en-US" noProof="0" dirty="0" err="1">
                <a:solidFill>
                  <a:schemeClr val="tx1">
                    <a:lumMod val="50000"/>
                    <a:lumOff val="50000"/>
                  </a:schemeClr>
                </a:solidFill>
              </a:rPr>
              <a:t>Geeslin</a:t>
            </a:r>
            <a:r>
              <a:rPr lang="en-US" noProof="0" dirty="0">
                <a:solidFill>
                  <a:schemeClr val="tx1">
                    <a:lumMod val="50000"/>
                    <a:lumOff val="50000"/>
                  </a:schemeClr>
                </a:solidFill>
              </a:rPr>
              <a:t>, Garcia-Amaya, </a:t>
            </a:r>
            <a:r>
              <a:rPr lang="en-US" noProof="0" dirty="0" err="1">
                <a:solidFill>
                  <a:schemeClr val="tx1">
                    <a:lumMod val="50000"/>
                    <a:lumOff val="50000"/>
                  </a:schemeClr>
                </a:solidFill>
              </a:rPr>
              <a:t>Hasler</a:t>
            </a:r>
            <a:r>
              <a:rPr lang="en-US" noProof="0" dirty="0">
                <a:solidFill>
                  <a:schemeClr val="tx1">
                    <a:lumMod val="50000"/>
                    <a:lumOff val="50000"/>
                  </a:schemeClr>
                </a:solidFill>
              </a:rPr>
              <a:t>, </a:t>
            </a:r>
            <a:r>
              <a:rPr lang="en-US" noProof="0" dirty="0" err="1">
                <a:solidFill>
                  <a:schemeClr val="tx1">
                    <a:lumMod val="50000"/>
                    <a:lumOff val="50000"/>
                  </a:schemeClr>
                </a:solidFill>
              </a:rPr>
              <a:t>Henrikson</a:t>
            </a:r>
            <a:r>
              <a:rPr lang="en-US" noProof="0" dirty="0">
                <a:solidFill>
                  <a:schemeClr val="tx1">
                    <a:lumMod val="50000"/>
                    <a:lumOff val="50000"/>
                  </a:schemeClr>
                </a:solidFill>
              </a:rPr>
              <a:t>, &amp; </a:t>
            </a:r>
            <a:r>
              <a:rPr lang="en-US" noProof="0" dirty="0" err="1">
                <a:solidFill>
                  <a:schemeClr val="tx1">
                    <a:lumMod val="50000"/>
                    <a:lumOff val="50000"/>
                  </a:schemeClr>
                </a:solidFill>
              </a:rPr>
              <a:t>Killam</a:t>
            </a:r>
            <a:r>
              <a:rPr lang="en-US" noProof="0" dirty="0">
                <a:solidFill>
                  <a:schemeClr val="tx1">
                    <a:lumMod val="50000"/>
                    <a:lumOff val="50000"/>
                  </a:schemeClr>
                </a:solidFill>
              </a:rPr>
              <a:t>, 2010; Salgado-Robles, 2011)</a:t>
            </a:r>
          </a:p>
          <a:p>
            <a:pPr lvl="1"/>
            <a:r>
              <a:rPr lang="en-US" noProof="0" dirty="0"/>
              <a:t>Past temporal reference </a:t>
            </a:r>
            <a:r>
              <a:rPr lang="en-US" noProof="0" dirty="0">
                <a:solidFill>
                  <a:schemeClr val="tx1">
                    <a:lumMod val="50000"/>
                    <a:lumOff val="50000"/>
                  </a:schemeClr>
                </a:solidFill>
              </a:rPr>
              <a:t>(</a:t>
            </a:r>
            <a:r>
              <a:rPr lang="en-US" noProof="0" dirty="0" err="1">
                <a:solidFill>
                  <a:schemeClr val="tx1">
                    <a:lumMod val="50000"/>
                    <a:lumOff val="50000"/>
                  </a:schemeClr>
                </a:solidFill>
              </a:rPr>
              <a:t>Geeslin</a:t>
            </a:r>
            <a:r>
              <a:rPr lang="en-US" noProof="0" dirty="0">
                <a:solidFill>
                  <a:schemeClr val="tx1">
                    <a:lumMod val="50000"/>
                    <a:lumOff val="50000"/>
                  </a:schemeClr>
                </a:solidFill>
              </a:rPr>
              <a:t>, Garcia-Amaya, </a:t>
            </a:r>
            <a:r>
              <a:rPr lang="en-US" noProof="0" dirty="0" err="1">
                <a:solidFill>
                  <a:schemeClr val="tx1">
                    <a:lumMod val="50000"/>
                    <a:lumOff val="50000"/>
                  </a:schemeClr>
                </a:solidFill>
              </a:rPr>
              <a:t>Hasler</a:t>
            </a:r>
            <a:r>
              <a:rPr lang="en-US" noProof="0" dirty="0">
                <a:solidFill>
                  <a:schemeClr val="tx1">
                    <a:lumMod val="50000"/>
                    <a:lumOff val="50000"/>
                  </a:schemeClr>
                </a:solidFill>
              </a:rPr>
              <a:t>, </a:t>
            </a:r>
            <a:r>
              <a:rPr lang="en-US" noProof="0" dirty="0" err="1">
                <a:solidFill>
                  <a:schemeClr val="tx1">
                    <a:lumMod val="50000"/>
                    <a:lumOff val="50000"/>
                  </a:schemeClr>
                </a:solidFill>
              </a:rPr>
              <a:t>Henrikson</a:t>
            </a:r>
            <a:r>
              <a:rPr lang="en-US" noProof="0" dirty="0">
                <a:solidFill>
                  <a:schemeClr val="tx1">
                    <a:lumMod val="50000"/>
                    <a:lumOff val="50000"/>
                  </a:schemeClr>
                </a:solidFill>
              </a:rPr>
              <a:t>, &amp; </a:t>
            </a:r>
            <a:r>
              <a:rPr lang="en-US" noProof="0" dirty="0" err="1">
                <a:solidFill>
                  <a:schemeClr val="tx1">
                    <a:lumMod val="50000"/>
                    <a:lumOff val="50000"/>
                  </a:schemeClr>
                </a:solidFill>
              </a:rPr>
              <a:t>Killam</a:t>
            </a:r>
            <a:r>
              <a:rPr lang="en-US" noProof="0" dirty="0">
                <a:solidFill>
                  <a:schemeClr val="tx1">
                    <a:lumMod val="50000"/>
                    <a:lumOff val="50000"/>
                  </a:schemeClr>
                </a:solidFill>
              </a:rPr>
              <a:t>, 2012; </a:t>
            </a:r>
            <a:r>
              <a:rPr lang="en-US" noProof="0" dirty="0" err="1">
                <a:solidFill>
                  <a:schemeClr val="tx1">
                    <a:lumMod val="50000"/>
                    <a:lumOff val="50000"/>
                  </a:schemeClr>
                </a:solidFill>
              </a:rPr>
              <a:t>Geeslin</a:t>
            </a:r>
            <a:r>
              <a:rPr lang="en-US" noProof="0" dirty="0">
                <a:solidFill>
                  <a:schemeClr val="tx1">
                    <a:lumMod val="50000"/>
                    <a:lumOff val="50000"/>
                  </a:schemeClr>
                </a:solidFill>
              </a:rPr>
              <a:t>, </a:t>
            </a:r>
            <a:r>
              <a:rPr lang="en-US" noProof="0" dirty="0" err="1">
                <a:solidFill>
                  <a:schemeClr val="tx1">
                    <a:lumMod val="50000"/>
                    <a:lumOff val="50000"/>
                  </a:schemeClr>
                </a:solidFill>
              </a:rPr>
              <a:t>Fafulas</a:t>
            </a:r>
            <a:r>
              <a:rPr lang="en-US" noProof="0" dirty="0">
                <a:solidFill>
                  <a:schemeClr val="tx1">
                    <a:lumMod val="50000"/>
                    <a:lumOff val="50000"/>
                  </a:schemeClr>
                </a:solidFill>
              </a:rPr>
              <a:t>, &amp; </a:t>
            </a:r>
            <a:r>
              <a:rPr lang="en-US" noProof="0" dirty="0" err="1">
                <a:solidFill>
                  <a:schemeClr val="tx1">
                    <a:lumMod val="50000"/>
                    <a:lumOff val="50000"/>
                  </a:schemeClr>
                </a:solidFill>
              </a:rPr>
              <a:t>Kanwit</a:t>
            </a:r>
            <a:r>
              <a:rPr lang="en-US" noProof="0" dirty="0">
                <a:solidFill>
                  <a:schemeClr val="tx1">
                    <a:lumMod val="50000"/>
                    <a:lumOff val="50000"/>
                  </a:schemeClr>
                </a:solidFill>
              </a:rPr>
              <a:t>, 2013; Whatley, 2013)</a:t>
            </a:r>
          </a:p>
          <a:p>
            <a:pPr lvl="1"/>
            <a:r>
              <a:rPr lang="en-US" noProof="0" dirty="0"/>
              <a:t>Future temporal reference </a:t>
            </a:r>
            <a:r>
              <a:rPr lang="en-US" noProof="0" dirty="0">
                <a:solidFill>
                  <a:schemeClr val="tx1">
                    <a:lumMod val="50000"/>
                    <a:lumOff val="50000"/>
                  </a:schemeClr>
                </a:solidFill>
              </a:rPr>
              <a:t>(</a:t>
            </a:r>
            <a:r>
              <a:rPr lang="en-US" noProof="0" dirty="0" err="1">
                <a:solidFill>
                  <a:schemeClr val="tx1">
                    <a:lumMod val="50000"/>
                    <a:lumOff val="50000"/>
                  </a:schemeClr>
                </a:solidFill>
              </a:rPr>
              <a:t>Kanwit</a:t>
            </a:r>
            <a:r>
              <a:rPr lang="en-US" noProof="0" dirty="0">
                <a:solidFill>
                  <a:schemeClr val="tx1">
                    <a:lumMod val="50000"/>
                    <a:lumOff val="50000"/>
                  </a:schemeClr>
                </a:solidFill>
              </a:rPr>
              <a:t> &amp; Solon 2013)</a:t>
            </a:r>
          </a:p>
          <a:p>
            <a:r>
              <a:rPr lang="en-US" noProof="0" dirty="0"/>
              <a:t>Demonstrates changes in frequency and predictors of use even during relatively short but intensive SA experiences</a:t>
            </a:r>
          </a:p>
        </p:txBody>
      </p:sp>
      <p:sp>
        <p:nvSpPr>
          <p:cNvPr id="4" name="Slide Number Placeholder 3"/>
          <p:cNvSpPr>
            <a:spLocks noGrp="1"/>
          </p:cNvSpPr>
          <p:nvPr>
            <p:ph type="sldNum" sz="quarter" idx="12"/>
          </p:nvPr>
        </p:nvSpPr>
        <p:spPr/>
        <p:txBody>
          <a:bodyPr/>
          <a:lstStyle/>
          <a:p>
            <a:fld id="{3F805713-CA22-4AC7-AE6B-5B30934DB646}" type="slidenum">
              <a:rPr lang="en-US" smtClean="0"/>
              <a:t>16</a:t>
            </a:fld>
            <a:endParaRPr lang="en-US"/>
          </a:p>
        </p:txBody>
      </p:sp>
      <p:sp>
        <p:nvSpPr>
          <p:cNvPr id="2" name="Title 1"/>
          <p:cNvSpPr>
            <a:spLocks noGrp="1"/>
          </p:cNvSpPr>
          <p:nvPr>
            <p:ph type="title"/>
          </p:nvPr>
        </p:nvSpPr>
        <p:spPr/>
        <p:txBody>
          <a:bodyPr>
            <a:normAutofit/>
          </a:bodyPr>
          <a:lstStyle/>
          <a:p>
            <a:r>
              <a:rPr lang="en-US" noProof="0"/>
              <a:t>Study Abroad</a:t>
            </a:r>
          </a:p>
        </p:txBody>
      </p:sp>
    </p:spTree>
    <p:extLst>
      <p:ext uri="{BB962C8B-B14F-4D97-AF65-F5344CB8AC3E}">
        <p14:creationId xmlns:p14="http://schemas.microsoft.com/office/powerpoint/2010/main" val="526919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noProof="0" dirty="0"/>
              <a:t>Previous research on L2 copula during short term SA has focused on stages of acquisition (</a:t>
            </a:r>
            <a:r>
              <a:rPr lang="en-US" noProof="0" dirty="0" err="1"/>
              <a:t>Guntermann</a:t>
            </a:r>
            <a:r>
              <a:rPr lang="en-US" noProof="0" dirty="0"/>
              <a:t>, 1995; Ryan &amp; </a:t>
            </a:r>
            <a:r>
              <a:rPr lang="en-US" noProof="0" dirty="0" err="1"/>
              <a:t>Lafford</a:t>
            </a:r>
            <a:r>
              <a:rPr lang="en-US" noProof="0" dirty="0"/>
              <a:t>, 1992)</a:t>
            </a:r>
          </a:p>
          <a:p>
            <a:pPr lvl="1"/>
            <a:r>
              <a:rPr lang="en-US" noProof="0" dirty="0"/>
              <a:t>Approach based on error analysis</a:t>
            </a:r>
          </a:p>
          <a:p>
            <a:pPr lvl="1"/>
            <a:r>
              <a:rPr lang="en-US" noProof="0" dirty="0"/>
              <a:t>Not limited to the [copula + adjective] context</a:t>
            </a:r>
          </a:p>
          <a:p>
            <a:pPr lvl="1"/>
            <a:r>
              <a:rPr lang="en-US" noProof="0" dirty="0"/>
              <a:t>Copula use has not been studied within a variation framework</a:t>
            </a:r>
          </a:p>
        </p:txBody>
      </p:sp>
      <p:sp>
        <p:nvSpPr>
          <p:cNvPr id="3" name="Slide Number Placeholder 2"/>
          <p:cNvSpPr>
            <a:spLocks noGrp="1"/>
          </p:cNvSpPr>
          <p:nvPr>
            <p:ph type="sldNum" sz="quarter" idx="12"/>
          </p:nvPr>
        </p:nvSpPr>
        <p:spPr/>
        <p:txBody>
          <a:bodyPr/>
          <a:lstStyle/>
          <a:p>
            <a:fld id="{3F805713-CA22-4AC7-AE6B-5B30934DB646}" type="slidenum">
              <a:rPr lang="en-US" smtClean="0"/>
              <a:t>17</a:t>
            </a:fld>
            <a:endParaRPr lang="en-US"/>
          </a:p>
        </p:txBody>
      </p:sp>
      <p:sp>
        <p:nvSpPr>
          <p:cNvPr id="4" name="Title 3"/>
          <p:cNvSpPr>
            <a:spLocks noGrp="1"/>
          </p:cNvSpPr>
          <p:nvPr>
            <p:ph type="title"/>
          </p:nvPr>
        </p:nvSpPr>
        <p:spPr/>
        <p:txBody>
          <a:bodyPr/>
          <a:lstStyle/>
          <a:p>
            <a:r>
              <a:rPr lang="en-US" sz="3600" noProof="0"/>
              <a:t>Study Abroad and copula choice</a:t>
            </a:r>
          </a:p>
        </p:txBody>
      </p:sp>
    </p:spTree>
    <p:extLst>
      <p:ext uri="{BB962C8B-B14F-4D97-AF65-F5344CB8AC3E}">
        <p14:creationId xmlns:p14="http://schemas.microsoft.com/office/powerpoint/2010/main" val="1389246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noProof="0"/>
              <a:t>The current study</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49417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noProof="0" dirty="0"/>
              <a:t>Goal: Examine the development of copula contrast in pre-adjectival contexts by English-speakers learning Spanish with a focus on the effect of two pragmatic predictors: experience with referent [+/- immediate experience] and frame of reference [+/- comparison]</a:t>
            </a:r>
          </a:p>
          <a:p>
            <a:r>
              <a:rPr lang="en-US" noProof="0" dirty="0"/>
              <a:t>Participants</a:t>
            </a:r>
          </a:p>
          <a:p>
            <a:pPr lvl="1"/>
            <a:r>
              <a:rPr lang="en-US" noProof="0" dirty="0"/>
              <a:t>26 High school students studying abroad in Valencia, Spain</a:t>
            </a:r>
          </a:p>
          <a:p>
            <a:pPr lvl="1"/>
            <a:r>
              <a:rPr lang="en-US" noProof="0" dirty="0"/>
              <a:t>6 Native speakers from the Valencian Community</a:t>
            </a:r>
          </a:p>
        </p:txBody>
      </p:sp>
      <p:sp>
        <p:nvSpPr>
          <p:cNvPr id="2" name="Slide Number Placeholder 1"/>
          <p:cNvSpPr>
            <a:spLocks noGrp="1"/>
          </p:cNvSpPr>
          <p:nvPr>
            <p:ph type="sldNum" sz="quarter" idx="12"/>
          </p:nvPr>
        </p:nvSpPr>
        <p:spPr/>
        <p:txBody>
          <a:bodyPr/>
          <a:lstStyle/>
          <a:p>
            <a:fld id="{3F805713-CA22-4AC7-AE6B-5B30934DB646}" type="slidenum">
              <a:rPr lang="en-US" smtClean="0"/>
              <a:t>19</a:t>
            </a:fld>
            <a:endParaRPr lang="en-US"/>
          </a:p>
        </p:txBody>
      </p:sp>
      <p:sp>
        <p:nvSpPr>
          <p:cNvPr id="4" name="Title 3"/>
          <p:cNvSpPr>
            <a:spLocks noGrp="1"/>
          </p:cNvSpPr>
          <p:nvPr>
            <p:ph type="title"/>
          </p:nvPr>
        </p:nvSpPr>
        <p:spPr/>
        <p:txBody>
          <a:bodyPr/>
          <a:lstStyle/>
          <a:p>
            <a:r>
              <a:rPr lang="en-US" noProof="0"/>
              <a:t>The Current Study</a:t>
            </a:r>
          </a:p>
        </p:txBody>
      </p:sp>
    </p:spTree>
    <p:extLst>
      <p:ext uri="{BB962C8B-B14F-4D97-AF65-F5344CB8AC3E}">
        <p14:creationId xmlns:p14="http://schemas.microsoft.com/office/powerpoint/2010/main" val="847502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noProof="0" dirty="0"/>
              <a:t>Goal: To examine the development of variable Spanish copula use in the </a:t>
            </a:r>
            <a:r>
              <a:rPr lang="en-US" dirty="0"/>
              <a:t>context of intensive exposure during study abroad (SA).</a:t>
            </a:r>
          </a:p>
          <a:p>
            <a:r>
              <a:rPr lang="en-US" noProof="0" dirty="0"/>
              <a:t>[copula </a:t>
            </a:r>
            <a:r>
              <a:rPr lang="en-US" i="1" noProof="0" dirty="0"/>
              <a:t>+ </a:t>
            </a:r>
            <a:r>
              <a:rPr lang="en-US" noProof="0" dirty="0"/>
              <a:t>adjective]</a:t>
            </a:r>
          </a:p>
          <a:p>
            <a:r>
              <a:rPr lang="en-US" i="1" noProof="0" dirty="0" err="1"/>
              <a:t>Ser</a:t>
            </a:r>
            <a:r>
              <a:rPr lang="en-US" i="1" noProof="0" dirty="0"/>
              <a:t> </a:t>
            </a:r>
            <a:r>
              <a:rPr lang="en-US" noProof="0" dirty="0"/>
              <a:t>vs. </a:t>
            </a:r>
            <a:r>
              <a:rPr lang="en-US" i="1" noProof="0" dirty="0" err="1"/>
              <a:t>estar</a:t>
            </a:r>
            <a:endParaRPr lang="en-US" i="1" noProof="0" dirty="0"/>
          </a:p>
          <a:p>
            <a:pPr lvl="1"/>
            <a:r>
              <a:rPr lang="en-US" i="1" noProof="0" dirty="0"/>
              <a:t>Soy </a:t>
            </a:r>
            <a:r>
              <a:rPr lang="en-US" i="1" noProof="0" dirty="0" err="1"/>
              <a:t>extrovertido</a:t>
            </a:r>
            <a:r>
              <a:rPr lang="en-US" i="1" noProof="0" dirty="0"/>
              <a:t> </a:t>
            </a:r>
            <a:r>
              <a:rPr lang="en-US" noProof="0" dirty="0"/>
              <a:t>‘I am outgoing’</a:t>
            </a:r>
          </a:p>
          <a:p>
            <a:pPr lvl="1"/>
            <a:r>
              <a:rPr lang="en-US" i="1" noProof="0" dirty="0" err="1"/>
              <a:t>Estoy</a:t>
            </a:r>
            <a:r>
              <a:rPr lang="en-US" i="1" noProof="0" dirty="0"/>
              <a:t> </a:t>
            </a:r>
            <a:r>
              <a:rPr lang="en-US" i="1" noProof="0" dirty="0" err="1"/>
              <a:t>alegre</a:t>
            </a:r>
            <a:r>
              <a:rPr lang="en-US" noProof="0" dirty="0"/>
              <a:t> ‘I am happy’</a:t>
            </a:r>
            <a:endParaRPr lang="en-US" i="1" noProof="0" dirty="0"/>
          </a:p>
        </p:txBody>
      </p:sp>
      <p:sp>
        <p:nvSpPr>
          <p:cNvPr id="3" name="Slide Number Placeholder 2"/>
          <p:cNvSpPr>
            <a:spLocks noGrp="1"/>
          </p:cNvSpPr>
          <p:nvPr>
            <p:ph type="sldNum" sz="quarter" idx="12"/>
          </p:nvPr>
        </p:nvSpPr>
        <p:spPr/>
        <p:txBody>
          <a:bodyPr/>
          <a:lstStyle/>
          <a:p>
            <a:fld id="{3F805713-CA22-4AC7-AE6B-5B30934DB646}" type="slidenum">
              <a:rPr lang="en-US" smtClean="0"/>
              <a:t>2</a:t>
            </a:fld>
            <a:endParaRPr lang="en-US"/>
          </a:p>
        </p:txBody>
      </p:sp>
      <p:sp>
        <p:nvSpPr>
          <p:cNvPr id="4" name="Title 3"/>
          <p:cNvSpPr>
            <a:spLocks noGrp="1"/>
          </p:cNvSpPr>
          <p:nvPr>
            <p:ph type="title"/>
          </p:nvPr>
        </p:nvSpPr>
        <p:spPr/>
        <p:txBody>
          <a:bodyPr/>
          <a:lstStyle/>
          <a:p>
            <a:r>
              <a:rPr lang="en-US" noProof="0"/>
              <a:t>Introduction</a:t>
            </a:r>
          </a:p>
        </p:txBody>
      </p:sp>
    </p:spTree>
    <p:extLst>
      <p:ext uri="{BB962C8B-B14F-4D97-AF65-F5344CB8AC3E}">
        <p14:creationId xmlns:p14="http://schemas.microsoft.com/office/powerpoint/2010/main" val="3414731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970" y="2486146"/>
            <a:ext cx="7543800" cy="3886200"/>
          </a:xfrm>
        </p:spPr>
        <p:txBody>
          <a:bodyPr>
            <a:normAutofit lnSpcReduction="10000"/>
          </a:bodyPr>
          <a:lstStyle/>
          <a:p>
            <a:r>
              <a:rPr lang="en-US" noProof="0"/>
              <a:t>Highly competitive immersion program</a:t>
            </a:r>
          </a:p>
          <a:p>
            <a:r>
              <a:rPr lang="en-US" noProof="0"/>
              <a:t>Host families</a:t>
            </a:r>
          </a:p>
          <a:p>
            <a:r>
              <a:rPr lang="en-US" noProof="0"/>
              <a:t>Structured daily activities</a:t>
            </a:r>
          </a:p>
          <a:p>
            <a:pPr lvl="1"/>
            <a:r>
              <a:rPr lang="en-US" noProof="0"/>
              <a:t>4 academic courses</a:t>
            </a:r>
          </a:p>
          <a:p>
            <a:pPr lvl="2"/>
            <a:r>
              <a:rPr lang="en-US" noProof="0"/>
              <a:t>Grammar, Communication, Culture, Linguistics</a:t>
            </a:r>
          </a:p>
          <a:p>
            <a:pPr lvl="1"/>
            <a:r>
              <a:rPr lang="en-US" noProof="0"/>
              <a:t>Obligatory afternoon activities</a:t>
            </a:r>
          </a:p>
          <a:p>
            <a:pPr lvl="1"/>
            <a:r>
              <a:rPr lang="en-US" noProof="0"/>
              <a:t>Optional afternoon and weekend activities</a:t>
            </a:r>
          </a:p>
          <a:p>
            <a:pPr lvl="1"/>
            <a:r>
              <a:rPr lang="en-US" noProof="0"/>
              <a:t>3 Obligatory weekend excursions</a:t>
            </a:r>
          </a:p>
          <a:p>
            <a:r>
              <a:rPr lang="en-US" noProof="0"/>
              <a:t>Students sign contract to speak only Spanish for the entire 6-week-long program</a:t>
            </a:r>
          </a:p>
          <a:p>
            <a:endParaRPr lang="en-US" noProof="0"/>
          </a:p>
        </p:txBody>
      </p:sp>
      <p:sp>
        <p:nvSpPr>
          <p:cNvPr id="4" name="Slide Number Placeholder 3"/>
          <p:cNvSpPr>
            <a:spLocks noGrp="1"/>
          </p:cNvSpPr>
          <p:nvPr>
            <p:ph type="sldNum" sz="quarter" idx="12"/>
          </p:nvPr>
        </p:nvSpPr>
        <p:spPr/>
        <p:txBody>
          <a:bodyPr/>
          <a:lstStyle/>
          <a:p>
            <a:fld id="{3F805713-CA22-4AC7-AE6B-5B30934DB646}" type="slidenum">
              <a:rPr lang="en-US" smtClean="0"/>
              <a:t>20</a:t>
            </a:fld>
            <a:endParaRPr lang="en-US"/>
          </a:p>
        </p:txBody>
      </p:sp>
      <p:sp>
        <p:nvSpPr>
          <p:cNvPr id="2" name="Title 1"/>
          <p:cNvSpPr>
            <a:spLocks noGrp="1"/>
          </p:cNvSpPr>
          <p:nvPr>
            <p:ph type="title"/>
          </p:nvPr>
        </p:nvSpPr>
        <p:spPr/>
        <p:txBody>
          <a:bodyPr/>
          <a:lstStyle/>
          <a:p>
            <a:r>
              <a:rPr lang="en-US" noProof="0"/>
              <a:t>The Learning Context</a:t>
            </a:r>
          </a:p>
        </p:txBody>
      </p:sp>
    </p:spTree>
    <p:extLst>
      <p:ext uri="{BB962C8B-B14F-4D97-AF65-F5344CB8AC3E}">
        <p14:creationId xmlns:p14="http://schemas.microsoft.com/office/powerpoint/2010/main" val="766651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538" y="2168769"/>
            <a:ext cx="8495202" cy="4474308"/>
          </a:xfrm>
        </p:spPr>
        <p:txBody>
          <a:bodyPr>
            <a:normAutofit fontScale="92500" lnSpcReduction="10000"/>
          </a:bodyPr>
          <a:lstStyle/>
          <a:p>
            <a:r>
              <a:rPr lang="en-US" noProof="0" dirty="0"/>
              <a:t>Pre-study abroad questionnaire administered in English at orientation about a month before leaving the United States</a:t>
            </a:r>
          </a:p>
          <a:p>
            <a:r>
              <a:rPr lang="en-US" noProof="0" dirty="0"/>
              <a:t>Computerized Questionnaire Task (CQT) administered the second week in Valencia (Time 1)</a:t>
            </a:r>
          </a:p>
          <a:p>
            <a:r>
              <a:rPr lang="en-US" noProof="0" dirty="0"/>
              <a:t>CQT administered again 1 month later;  3 days before leaving Valencia (Time 2)</a:t>
            </a:r>
          </a:p>
          <a:p>
            <a:r>
              <a:rPr lang="en-US" dirty="0"/>
              <a:t>Proficiency test (2 times)</a:t>
            </a:r>
          </a:p>
          <a:p>
            <a:pPr lvl="1"/>
            <a:r>
              <a:rPr lang="en-US" dirty="0"/>
              <a:t>25 discrete-point grammatical items</a:t>
            </a:r>
            <a:endParaRPr lang="en-US" noProof="0" dirty="0"/>
          </a:p>
          <a:p>
            <a:r>
              <a:rPr lang="en-US" noProof="0" dirty="0"/>
              <a:t>Post-study abroad questionnaire administered via e-mail after students had returned to the United States (4 learners did not complete) (details later)</a:t>
            </a:r>
          </a:p>
          <a:p>
            <a:pPr lvl="1"/>
            <a:r>
              <a:rPr lang="en-US" dirty="0"/>
              <a:t>Estimate the amount of contact hours they had with Spanish while abroad (adapted from Freed et al., 2004)</a:t>
            </a:r>
          </a:p>
        </p:txBody>
      </p:sp>
      <p:sp>
        <p:nvSpPr>
          <p:cNvPr id="4" name="Slide Number Placeholder 3"/>
          <p:cNvSpPr>
            <a:spLocks noGrp="1"/>
          </p:cNvSpPr>
          <p:nvPr>
            <p:ph type="sldNum" sz="quarter" idx="12"/>
          </p:nvPr>
        </p:nvSpPr>
        <p:spPr/>
        <p:txBody>
          <a:bodyPr/>
          <a:lstStyle/>
          <a:p>
            <a:fld id="{3F805713-CA22-4AC7-AE6B-5B30934DB646}" type="slidenum">
              <a:rPr lang="en-US" smtClean="0"/>
              <a:t>21</a:t>
            </a:fld>
            <a:endParaRPr lang="en-US"/>
          </a:p>
        </p:txBody>
      </p:sp>
      <p:sp>
        <p:nvSpPr>
          <p:cNvPr id="2" name="Title 1"/>
          <p:cNvSpPr>
            <a:spLocks noGrp="1"/>
          </p:cNvSpPr>
          <p:nvPr>
            <p:ph type="title"/>
          </p:nvPr>
        </p:nvSpPr>
        <p:spPr/>
        <p:txBody>
          <a:bodyPr/>
          <a:lstStyle/>
          <a:p>
            <a:r>
              <a:rPr lang="en-US" sz="4400" dirty="0"/>
              <a:t>Elicitation tasks and t</a:t>
            </a:r>
            <a:r>
              <a:rPr lang="en-US" sz="4400" noProof="0" dirty="0" err="1"/>
              <a:t>imeline</a:t>
            </a:r>
            <a:endParaRPr lang="en-US" sz="4400" noProof="0" dirty="0"/>
          </a:p>
        </p:txBody>
      </p:sp>
    </p:spTree>
    <p:extLst>
      <p:ext uri="{BB962C8B-B14F-4D97-AF65-F5344CB8AC3E}">
        <p14:creationId xmlns:p14="http://schemas.microsoft.com/office/powerpoint/2010/main" val="2946706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430" y="2115617"/>
            <a:ext cx="8229600" cy="5029200"/>
          </a:xfrm>
        </p:spPr>
        <p:txBody>
          <a:bodyPr>
            <a:normAutofit/>
          </a:bodyPr>
          <a:lstStyle/>
          <a:p>
            <a:r>
              <a:rPr lang="en-US" noProof="0"/>
              <a:t>Administered using PowerPoint</a:t>
            </a:r>
          </a:p>
          <a:p>
            <a:pPr lvl="1"/>
            <a:r>
              <a:rPr lang="en-US" noProof="0"/>
              <a:t>Response choice: </a:t>
            </a:r>
            <a:r>
              <a:rPr lang="en-US" b="1" noProof="0"/>
              <a:t>ser </a:t>
            </a:r>
            <a:r>
              <a:rPr lang="en-US" noProof="0"/>
              <a:t>or </a:t>
            </a:r>
            <a:r>
              <a:rPr lang="en-US" b="1" noProof="0"/>
              <a:t>estar</a:t>
            </a:r>
            <a:endParaRPr lang="en-US" noProof="0"/>
          </a:p>
          <a:p>
            <a:r>
              <a:rPr lang="en-US" noProof="0"/>
              <a:t>Manipulated variables</a:t>
            </a:r>
          </a:p>
          <a:p>
            <a:pPr lvl="1"/>
            <a:r>
              <a:rPr lang="en-US" noProof="0"/>
              <a:t>Pragmatic</a:t>
            </a:r>
          </a:p>
          <a:p>
            <a:pPr lvl="2"/>
            <a:r>
              <a:rPr lang="en-US" i="1" noProof="0"/>
              <a:t>Frame of reference </a:t>
            </a:r>
            <a:r>
              <a:rPr lang="en-US" noProof="0"/>
              <a:t>(comparison context or not)</a:t>
            </a:r>
          </a:p>
          <a:p>
            <a:pPr lvl="2"/>
            <a:r>
              <a:rPr lang="en-US" i="1" noProof="0"/>
              <a:t>Experience with referent </a:t>
            </a:r>
            <a:r>
              <a:rPr lang="en-US" noProof="0"/>
              <a:t>(there was a photo [+experience] or not [-experience] of the referent)</a:t>
            </a:r>
          </a:p>
          <a:p>
            <a:pPr lvl="1"/>
            <a:r>
              <a:rPr lang="en-US" noProof="0"/>
              <a:t>All other variables controlled</a:t>
            </a:r>
          </a:p>
        </p:txBody>
      </p:sp>
      <p:sp>
        <p:nvSpPr>
          <p:cNvPr id="5" name="Slide Number Placeholder 4"/>
          <p:cNvSpPr>
            <a:spLocks noGrp="1"/>
          </p:cNvSpPr>
          <p:nvPr>
            <p:ph type="sldNum" sz="quarter" idx="12"/>
          </p:nvPr>
        </p:nvSpPr>
        <p:spPr/>
        <p:txBody>
          <a:bodyPr/>
          <a:lstStyle/>
          <a:p>
            <a:fld id="{E93CDD47-6CA0-4DCB-959F-C6F67E8687AE}" type="slidenum">
              <a:rPr lang="en-US" smtClean="0"/>
              <a:pPr/>
              <a:t>22</a:t>
            </a:fld>
            <a:endParaRPr lang="en-US"/>
          </a:p>
        </p:txBody>
      </p:sp>
      <p:sp>
        <p:nvSpPr>
          <p:cNvPr id="2" name="Title 1"/>
          <p:cNvSpPr>
            <a:spLocks noGrp="1"/>
          </p:cNvSpPr>
          <p:nvPr>
            <p:ph type="title"/>
          </p:nvPr>
        </p:nvSpPr>
        <p:spPr/>
        <p:txBody>
          <a:bodyPr>
            <a:normAutofit/>
          </a:bodyPr>
          <a:lstStyle/>
          <a:p>
            <a:r>
              <a:rPr lang="en-US" sz="4000" b="0" noProof="0" dirty="0"/>
              <a:t>Linguistic Task</a:t>
            </a:r>
            <a:endParaRPr lang="en-US" sz="4000" b="1" i="1" noProof="0" dirty="0"/>
          </a:p>
        </p:txBody>
      </p:sp>
    </p:spTree>
    <p:extLst>
      <p:ext uri="{BB962C8B-B14F-4D97-AF65-F5344CB8AC3E}">
        <p14:creationId xmlns:p14="http://schemas.microsoft.com/office/powerpoint/2010/main" val="1878850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70990A-BA4A-4F6F-AA16-EEEB924486FA}" type="slidenum">
              <a:rPr lang="en-US" smtClean="0"/>
              <a:pPr/>
              <a:t>23</a:t>
            </a:fld>
            <a:endParaRPr lang="en-US"/>
          </a:p>
        </p:txBody>
      </p:sp>
      <p:sp>
        <p:nvSpPr>
          <p:cNvPr id="3" name="Title 2"/>
          <p:cNvSpPr>
            <a:spLocks noGrp="1"/>
          </p:cNvSpPr>
          <p:nvPr>
            <p:ph type="title"/>
          </p:nvPr>
        </p:nvSpPr>
        <p:spPr/>
        <p:txBody>
          <a:bodyPr/>
          <a:lstStyle/>
          <a:p>
            <a:pPr algn="ctr"/>
            <a:r>
              <a:rPr lang="en-US" sz="2800" u="sng" noProof="0">
                <a:effectLst/>
              </a:rPr>
              <a:t>Britney Spears</a:t>
            </a:r>
            <a:br>
              <a:rPr lang="en-US" sz="2800" noProof="0">
                <a:effectLst/>
              </a:rPr>
            </a:br>
            <a:r>
              <a:rPr lang="en-US" sz="2800" noProof="0">
                <a:effectLst/>
              </a:rPr>
              <a:t>Profesión: Cantante, Madre</a:t>
            </a:r>
            <a:br>
              <a:rPr lang="en-US" sz="2800" noProof="0">
                <a:effectLst/>
              </a:rPr>
            </a:br>
            <a:r>
              <a:rPr lang="en-US" sz="2800" noProof="0">
                <a:effectLst/>
              </a:rPr>
              <a:t>Edad: 29 años</a:t>
            </a:r>
            <a:br>
              <a:rPr lang="en-US" sz="2800" noProof="0">
                <a:effectLst/>
              </a:rPr>
            </a:br>
            <a:endParaRPr lang="en-US" sz="2800" noProof="0"/>
          </a:p>
        </p:txBody>
      </p:sp>
      <p:sp>
        <p:nvSpPr>
          <p:cNvPr id="4" name="Content Placeholder 3"/>
          <p:cNvSpPr>
            <a:spLocks noGrp="1"/>
          </p:cNvSpPr>
          <p:nvPr>
            <p:ph sz="quarter" idx="4294967295"/>
          </p:nvPr>
        </p:nvSpPr>
        <p:spPr>
          <a:xfrm>
            <a:off x="228600" y="1676400"/>
            <a:ext cx="8763000" cy="4648200"/>
          </a:xfrm>
          <a:prstGeom prst="rect">
            <a:avLst/>
          </a:prstGeom>
        </p:spPr>
        <p:txBody>
          <a:bodyPr>
            <a:normAutofit/>
          </a:bodyPr>
          <a:lstStyle/>
          <a:p>
            <a:pPr lvl="0"/>
            <a:endParaRPr lang="en-US" sz="3600" noProof="0"/>
          </a:p>
          <a:p>
            <a:pPr lvl="0">
              <a:buFont typeface="+mj-lt"/>
              <a:buAutoNum type="arabicPeriod" startAt="5"/>
            </a:pPr>
            <a:r>
              <a:rPr lang="en-US" sz="3600" noProof="0"/>
              <a:t>Describe a Britney Spears físicamente</a:t>
            </a:r>
          </a:p>
          <a:p>
            <a:pPr lvl="0">
              <a:buFont typeface="+mj-lt"/>
              <a:buAutoNum type="arabicPeriod" startAt="5"/>
            </a:pPr>
            <a:endParaRPr lang="en-US" sz="3600" noProof="0"/>
          </a:p>
          <a:p>
            <a:pPr lvl="1"/>
            <a:r>
              <a:rPr lang="en-US" sz="4000" b="1" noProof="0"/>
              <a:t>Britney es rubia.</a:t>
            </a:r>
          </a:p>
          <a:p>
            <a:pPr lvl="1"/>
            <a:r>
              <a:rPr lang="en-US" sz="4000" b="1" noProof="0"/>
              <a:t>Britney está rubia.</a:t>
            </a:r>
          </a:p>
        </p:txBody>
      </p:sp>
    </p:spTree>
    <p:extLst>
      <p:ext uri="{BB962C8B-B14F-4D97-AF65-F5344CB8AC3E}">
        <p14:creationId xmlns:p14="http://schemas.microsoft.com/office/powerpoint/2010/main" val="463897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70990A-BA4A-4F6F-AA16-EEEB924486FA}" type="slidenum">
              <a:rPr lang="en-US" smtClean="0"/>
              <a:pPr/>
              <a:t>24</a:t>
            </a:fld>
            <a:endParaRPr lang="en-US"/>
          </a:p>
        </p:txBody>
      </p:sp>
      <p:sp>
        <p:nvSpPr>
          <p:cNvPr id="3" name="Title 2"/>
          <p:cNvSpPr>
            <a:spLocks noGrp="1"/>
          </p:cNvSpPr>
          <p:nvPr>
            <p:ph type="title"/>
          </p:nvPr>
        </p:nvSpPr>
        <p:spPr/>
        <p:txBody>
          <a:bodyPr/>
          <a:lstStyle/>
          <a:p>
            <a:pPr algn="ctr"/>
            <a:r>
              <a:rPr lang="en-US" sz="3200" u="sng" noProof="0">
                <a:effectLst/>
              </a:rPr>
              <a:t>Britney Spears</a:t>
            </a:r>
            <a:endParaRPr lang="en-US" sz="3200" noProof="0"/>
          </a:p>
        </p:txBody>
      </p:sp>
      <p:sp>
        <p:nvSpPr>
          <p:cNvPr id="4" name="Content Placeholder 3"/>
          <p:cNvSpPr>
            <a:spLocks noGrp="1"/>
          </p:cNvSpPr>
          <p:nvPr>
            <p:ph sz="quarter" idx="4294967295"/>
          </p:nvPr>
        </p:nvSpPr>
        <p:spPr>
          <a:xfrm>
            <a:off x="228600" y="2294536"/>
            <a:ext cx="8686800" cy="4030064"/>
          </a:xfrm>
          <a:prstGeom prst="rect">
            <a:avLst/>
          </a:prstGeom>
        </p:spPr>
        <p:txBody>
          <a:bodyPr>
            <a:normAutofit fontScale="92500" lnSpcReduction="10000"/>
          </a:bodyPr>
          <a:lstStyle/>
          <a:p>
            <a:pPr lvl="0">
              <a:buFont typeface="+mj-lt"/>
              <a:buAutoNum type="arabicPeriod" startAt="6"/>
            </a:pPr>
            <a:r>
              <a:rPr lang="en-US" sz="3600" noProof="0"/>
              <a:t>En el 2006 Britney le pidió el divorcio a Kevin Federline, dejó de cantar, tuvo problemas sicológicos y subió de peso. En el 2011 Britney retomó su carrera, bajó de peso y tiene éxito.</a:t>
            </a:r>
          </a:p>
          <a:p>
            <a:pPr marL="45720" lvl="0" indent="0">
              <a:buNone/>
            </a:pPr>
            <a:endParaRPr lang="en-US" sz="3600" noProof="0"/>
          </a:p>
          <a:p>
            <a:pPr lvl="1"/>
            <a:r>
              <a:rPr lang="en-US" sz="3200" b="1" noProof="0"/>
              <a:t>En el 2011 Britney es delgada.</a:t>
            </a:r>
          </a:p>
          <a:p>
            <a:pPr lvl="1"/>
            <a:r>
              <a:rPr lang="en-US" sz="3200" b="1" noProof="0"/>
              <a:t>En el 2011 Britney está delgada.</a:t>
            </a:r>
          </a:p>
        </p:txBody>
      </p:sp>
    </p:spTree>
    <p:extLst>
      <p:ext uri="{BB962C8B-B14F-4D97-AF65-F5344CB8AC3E}">
        <p14:creationId xmlns:p14="http://schemas.microsoft.com/office/powerpoint/2010/main" val="374874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70990A-BA4A-4F6F-AA16-EEEB924486FA}" type="slidenum">
              <a:rPr lang="en-US" smtClean="0"/>
              <a:pPr/>
              <a:t>25</a:t>
            </a:fld>
            <a:endParaRPr lang="en-US"/>
          </a:p>
        </p:txBody>
      </p:sp>
      <p:sp>
        <p:nvSpPr>
          <p:cNvPr id="4" name="Content Placeholder 3"/>
          <p:cNvSpPr>
            <a:spLocks noGrp="1"/>
          </p:cNvSpPr>
          <p:nvPr>
            <p:ph sz="quarter" idx="4294967295"/>
          </p:nvPr>
        </p:nvSpPr>
        <p:spPr>
          <a:xfrm>
            <a:off x="76200" y="2110154"/>
            <a:ext cx="8686800" cy="4214445"/>
          </a:xfrm>
          <a:prstGeom prst="rect">
            <a:avLst/>
          </a:prstGeom>
        </p:spPr>
        <p:txBody>
          <a:bodyPr/>
          <a:lstStyle/>
          <a:p>
            <a:pPr lvl="0">
              <a:buFont typeface="+mj-lt"/>
              <a:buAutoNum type="arabicPeriod" startAt="7"/>
            </a:pPr>
            <a:r>
              <a:rPr lang="en-US" sz="3600" noProof="0"/>
              <a:t>Observa la foto y describe a Britney.</a:t>
            </a:r>
          </a:p>
          <a:p>
            <a:pPr lvl="0">
              <a:buAutoNum type="arabicPeriod" startAt="7"/>
            </a:pPr>
            <a:endParaRPr lang="en-US" sz="2400" noProof="0"/>
          </a:p>
          <a:p>
            <a:pPr marL="45720" lvl="0" indent="0">
              <a:buNone/>
            </a:pPr>
            <a:endParaRPr lang="en-US" sz="2400" noProof="0"/>
          </a:p>
          <a:p>
            <a:pPr lvl="0">
              <a:buAutoNum type="arabicPeriod" startAt="7"/>
            </a:pPr>
            <a:endParaRPr lang="en-US" sz="2400" noProof="0"/>
          </a:p>
          <a:p>
            <a:pPr lvl="1"/>
            <a:r>
              <a:rPr lang="en-US" sz="3200" b="1" noProof="0"/>
              <a:t>Britney es gorda.</a:t>
            </a:r>
          </a:p>
          <a:p>
            <a:pPr lvl="1"/>
            <a:r>
              <a:rPr lang="en-US" sz="3200" b="1" noProof="0"/>
              <a:t>Britney está gorda.</a:t>
            </a:r>
          </a:p>
          <a:p>
            <a:pPr>
              <a:buAutoNum type="arabicPeriod" startAt="7"/>
            </a:pPr>
            <a:endParaRPr lang="en-US" noProof="0"/>
          </a:p>
        </p:txBody>
      </p:sp>
      <p:sp>
        <p:nvSpPr>
          <p:cNvPr id="5" name="Title 2"/>
          <p:cNvSpPr>
            <a:spLocks noGrp="1"/>
          </p:cNvSpPr>
          <p:nvPr>
            <p:ph type="title"/>
          </p:nvPr>
        </p:nvSpPr>
        <p:spPr/>
        <p:txBody>
          <a:bodyPr/>
          <a:lstStyle/>
          <a:p>
            <a:pPr algn="ctr"/>
            <a:r>
              <a:rPr lang="en-US" sz="3200" u="sng" noProof="0">
                <a:effectLst/>
              </a:rPr>
              <a:t>Britney Spears</a:t>
            </a:r>
            <a:endParaRPr lang="en-US" sz="3200" noProof="0"/>
          </a:p>
        </p:txBody>
      </p:sp>
      <p:pic>
        <p:nvPicPr>
          <p:cNvPr id="3074" name="Picture 2" descr="C:\Users\Ronya\Desktop\Trabajo final\Fotos artistas\britney fat.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753" r="15558"/>
          <a:stretch/>
        </p:blipFill>
        <p:spPr bwMode="auto">
          <a:xfrm>
            <a:off x="5530955" y="3209635"/>
            <a:ext cx="2978010" cy="3051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34414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3657600" y="6416675"/>
            <a:ext cx="1828800" cy="365125"/>
          </a:xfrm>
        </p:spPr>
        <p:txBody>
          <a:bodyPr/>
          <a:lstStyle/>
          <a:p>
            <a:fld id="{F070990A-BA4A-4F6F-AA16-EEEB924486FA}" type="slidenum">
              <a:rPr lang="en-US" smtClean="0"/>
              <a:pPr/>
              <a:t>26</a:t>
            </a:fld>
            <a:endParaRPr lang="en-US" dirty="0"/>
          </a:p>
        </p:txBody>
      </p:sp>
      <p:sp>
        <p:nvSpPr>
          <p:cNvPr id="4" name="Content Placeholder 3"/>
          <p:cNvSpPr>
            <a:spLocks noGrp="1"/>
          </p:cNvSpPr>
          <p:nvPr>
            <p:ph sz="quarter" idx="4294967295"/>
          </p:nvPr>
        </p:nvSpPr>
        <p:spPr>
          <a:xfrm>
            <a:off x="228600" y="2171614"/>
            <a:ext cx="8839200" cy="4152985"/>
          </a:xfrm>
          <a:prstGeom prst="rect">
            <a:avLst/>
          </a:prstGeom>
        </p:spPr>
        <p:txBody>
          <a:bodyPr>
            <a:normAutofit/>
          </a:bodyPr>
          <a:lstStyle/>
          <a:p>
            <a:pPr lvl="0">
              <a:buFont typeface="+mj-lt"/>
              <a:buAutoNum type="arabicPeriod" startAt="8"/>
            </a:pPr>
            <a:r>
              <a:rPr lang="en-US" sz="3200" noProof="0"/>
              <a:t> Mira las dos fotos y </a:t>
            </a:r>
            <a:r>
              <a:rPr lang="en-US" sz="3200" u="sng" noProof="0"/>
              <a:t>describe la foto 2.</a:t>
            </a:r>
          </a:p>
          <a:p>
            <a:pPr lvl="1"/>
            <a:r>
              <a:rPr lang="en-US" sz="2800" b="1" noProof="0"/>
              <a:t>Britney es calva.</a:t>
            </a:r>
          </a:p>
          <a:p>
            <a:pPr lvl="1"/>
            <a:r>
              <a:rPr lang="en-US" sz="2800" b="1" noProof="0"/>
              <a:t>Britney está calva.</a:t>
            </a:r>
          </a:p>
          <a:p>
            <a:pPr>
              <a:buAutoNum type="arabicPeriod" startAt="8"/>
            </a:pPr>
            <a:endParaRPr lang="en-US" sz="2000" noProof="0"/>
          </a:p>
        </p:txBody>
      </p:sp>
      <p:sp>
        <p:nvSpPr>
          <p:cNvPr id="5" name="Title 2"/>
          <p:cNvSpPr>
            <a:spLocks noGrp="1"/>
          </p:cNvSpPr>
          <p:nvPr>
            <p:ph type="title"/>
          </p:nvPr>
        </p:nvSpPr>
        <p:spPr/>
        <p:txBody>
          <a:bodyPr/>
          <a:lstStyle/>
          <a:p>
            <a:pPr algn="ctr"/>
            <a:r>
              <a:rPr lang="en-US" sz="3200" u="sng" noProof="0">
                <a:effectLst/>
              </a:rPr>
              <a:t>Britney Spears</a:t>
            </a:r>
            <a:endParaRPr lang="en-US" sz="3200" noProof="0"/>
          </a:p>
        </p:txBody>
      </p:sp>
      <p:sp>
        <p:nvSpPr>
          <p:cNvPr id="6" name="TextBox 5"/>
          <p:cNvSpPr txBox="1"/>
          <p:nvPr/>
        </p:nvSpPr>
        <p:spPr>
          <a:xfrm>
            <a:off x="307274" y="3725760"/>
            <a:ext cx="4444999" cy="369332"/>
          </a:xfrm>
          <a:prstGeom prst="rect">
            <a:avLst/>
          </a:prstGeom>
          <a:noFill/>
        </p:spPr>
        <p:txBody>
          <a:bodyPr wrap="square" rtlCol="0">
            <a:spAutoFit/>
          </a:bodyPr>
          <a:lstStyle/>
          <a:p>
            <a:pPr algn="ctr"/>
            <a:r>
              <a:rPr lang="en-US" b="1" dirty="0" err="1"/>
              <a:t>Foto</a:t>
            </a:r>
            <a:r>
              <a:rPr lang="en-US" b="1" dirty="0"/>
              <a:t> 1</a:t>
            </a:r>
          </a:p>
        </p:txBody>
      </p:sp>
      <p:sp>
        <p:nvSpPr>
          <p:cNvPr id="7" name="TextBox 6"/>
          <p:cNvSpPr txBox="1"/>
          <p:nvPr/>
        </p:nvSpPr>
        <p:spPr>
          <a:xfrm>
            <a:off x="3857101" y="3684787"/>
            <a:ext cx="4350328" cy="369332"/>
          </a:xfrm>
          <a:prstGeom prst="rect">
            <a:avLst/>
          </a:prstGeom>
          <a:noFill/>
        </p:spPr>
        <p:txBody>
          <a:bodyPr wrap="square" rtlCol="0">
            <a:spAutoFit/>
          </a:bodyPr>
          <a:lstStyle/>
          <a:p>
            <a:pPr algn="ctr"/>
            <a:r>
              <a:rPr lang="en-US" b="1" dirty="0" err="1"/>
              <a:t>Foto</a:t>
            </a:r>
            <a:r>
              <a:rPr lang="en-US" b="1" dirty="0"/>
              <a:t> 2:</a:t>
            </a:r>
          </a:p>
        </p:txBody>
      </p:sp>
      <p:grpSp>
        <p:nvGrpSpPr>
          <p:cNvPr id="8" name="Group 7"/>
          <p:cNvGrpSpPr/>
          <p:nvPr/>
        </p:nvGrpSpPr>
        <p:grpSpPr>
          <a:xfrm>
            <a:off x="1454437" y="4056412"/>
            <a:ext cx="6145505" cy="2637691"/>
            <a:chOff x="609600" y="3105972"/>
            <a:chExt cx="8119463" cy="3752028"/>
          </a:xfrm>
        </p:grpSpPr>
        <p:pic>
          <p:nvPicPr>
            <p:cNvPr id="4098" name="Picture 2" descr="C:\Users\Ronya\Desktop\Trabajo final\Fotos artistas\Britney Spears 43.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682"/>
            <a:stretch/>
          </p:blipFill>
          <p:spPr bwMode="auto">
            <a:xfrm>
              <a:off x="609600" y="3105972"/>
              <a:ext cx="4218189" cy="3752028"/>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descr="C:\Users\Ronya\Desktop\Trabajo final\Fotos artistas\britney-crazy-8.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9892" r="4073" b="10091"/>
            <a:stretch/>
          </p:blipFill>
          <p:spPr bwMode="auto">
            <a:xfrm>
              <a:off x="4717472" y="3105972"/>
              <a:ext cx="4011591" cy="3752028"/>
            </a:xfrm>
            <a:prstGeom prst="rect">
              <a:avLst/>
            </a:prstGeom>
            <a:noFill/>
            <a:extLst>
              <a:ext uri="{909E8E84-426E-40dd-AFC4-6F175D3DCCD1}">
                <a14:hiddenFill xmlns:a14="http://schemas.microsoft.com/office/drawing/2010/main" xmlns="">
                  <a:solidFill>
                    <a:srgbClr val="FFFFFF"/>
                  </a:solidFill>
                </a14:hiddenFill>
              </a:ext>
            </a:extLst>
          </p:spPr>
        </p:pic>
      </p:grpSp>
    </p:spTree>
    <p:extLst>
      <p:ext uri="{BB962C8B-B14F-4D97-AF65-F5344CB8AC3E}">
        <p14:creationId xmlns:p14="http://schemas.microsoft.com/office/powerpoint/2010/main" val="542389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140" y="2307511"/>
            <a:ext cx="8229600" cy="4114800"/>
          </a:xfrm>
        </p:spPr>
        <p:txBody>
          <a:bodyPr>
            <a:normAutofit/>
          </a:bodyPr>
          <a:lstStyle/>
          <a:p>
            <a:r>
              <a:rPr lang="en-US" noProof="0"/>
              <a:t>Pre-study abroad questionnaire administered in English at orientation about a month before leaving the United States</a:t>
            </a:r>
          </a:p>
          <a:p>
            <a:r>
              <a:rPr lang="en-US" noProof="0"/>
              <a:t>CQT administered the second week in Valencia (Time 1)</a:t>
            </a:r>
          </a:p>
          <a:p>
            <a:r>
              <a:rPr lang="en-US" noProof="0"/>
              <a:t>CQT administered again 1 month later;  3 days before leaving Valencia (Time 2)</a:t>
            </a:r>
          </a:p>
          <a:p>
            <a:r>
              <a:rPr lang="en-US" noProof="0"/>
              <a:t>Post-study abroad questionnaire administered via e-mail after students had returned to the United States (4 learners did not complete) (details later)</a:t>
            </a:r>
          </a:p>
        </p:txBody>
      </p:sp>
      <p:sp>
        <p:nvSpPr>
          <p:cNvPr id="4" name="Slide Number Placeholder 3"/>
          <p:cNvSpPr>
            <a:spLocks noGrp="1"/>
          </p:cNvSpPr>
          <p:nvPr>
            <p:ph type="sldNum" sz="quarter" idx="12"/>
          </p:nvPr>
        </p:nvSpPr>
        <p:spPr/>
        <p:txBody>
          <a:bodyPr/>
          <a:lstStyle/>
          <a:p>
            <a:fld id="{3F805713-CA22-4AC7-AE6B-5B30934DB646}" type="slidenum">
              <a:rPr lang="en-US" smtClean="0"/>
              <a:t>27</a:t>
            </a:fld>
            <a:endParaRPr lang="en-US"/>
          </a:p>
        </p:txBody>
      </p:sp>
      <p:sp>
        <p:nvSpPr>
          <p:cNvPr id="2" name="Title 1"/>
          <p:cNvSpPr>
            <a:spLocks noGrp="1"/>
          </p:cNvSpPr>
          <p:nvPr>
            <p:ph type="title"/>
          </p:nvPr>
        </p:nvSpPr>
        <p:spPr/>
        <p:txBody>
          <a:bodyPr/>
          <a:lstStyle/>
          <a:p>
            <a:r>
              <a:rPr lang="en-US" noProof="0"/>
              <a:t>Timeline</a:t>
            </a:r>
          </a:p>
        </p:txBody>
      </p:sp>
    </p:spTree>
    <p:extLst>
      <p:ext uri="{BB962C8B-B14F-4D97-AF65-F5344CB8AC3E}">
        <p14:creationId xmlns:p14="http://schemas.microsoft.com/office/powerpoint/2010/main" val="1921209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noProof="0"/>
              <a:t>Results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47728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F805713-CA22-4AC7-AE6B-5B30934DB646}" type="slidenum">
              <a:rPr lang="en-US" smtClean="0"/>
              <a:t>29</a:t>
            </a:fld>
            <a:endParaRPr lang="en-US"/>
          </a:p>
        </p:txBody>
      </p:sp>
      <p:sp>
        <p:nvSpPr>
          <p:cNvPr id="2" name="Title 1"/>
          <p:cNvSpPr>
            <a:spLocks noGrp="1"/>
          </p:cNvSpPr>
          <p:nvPr>
            <p:ph type="title"/>
          </p:nvPr>
        </p:nvSpPr>
        <p:spPr>
          <a:xfrm>
            <a:off x="864425" y="249257"/>
            <a:ext cx="7543800" cy="1600200"/>
          </a:xfrm>
        </p:spPr>
        <p:txBody>
          <a:bodyPr>
            <a:normAutofit/>
          </a:bodyPr>
          <a:lstStyle/>
          <a:p>
            <a:r>
              <a:rPr lang="en-US" sz="3600" noProof="0"/>
              <a:t>Results: Distribution (whole group)</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858795551"/>
              </p:ext>
            </p:extLst>
          </p:nvPr>
        </p:nvGraphicFramePr>
        <p:xfrm>
          <a:off x="1852051" y="2455982"/>
          <a:ext cx="5638503" cy="3705460"/>
        </p:xfrm>
        <a:graphic>
          <a:graphicData uri="http://schemas.openxmlformats.org/drawingml/2006/table">
            <a:tbl>
              <a:tblPr firstRow="1" bandRow="1">
                <a:tableStyleId>{5C22544A-7EE6-4342-B048-85BDC9FD1C3A}</a:tableStyleId>
              </a:tblPr>
              <a:tblGrid>
                <a:gridCol w="1879501">
                  <a:extLst>
                    <a:ext uri="{9D8B030D-6E8A-4147-A177-3AD203B41FA5}">
                      <a16:colId xmlns:a16="http://schemas.microsoft.com/office/drawing/2014/main" val="20000"/>
                    </a:ext>
                  </a:extLst>
                </a:gridCol>
                <a:gridCol w="1879501">
                  <a:extLst>
                    <a:ext uri="{9D8B030D-6E8A-4147-A177-3AD203B41FA5}">
                      <a16:colId xmlns:a16="http://schemas.microsoft.com/office/drawing/2014/main" val="20001"/>
                    </a:ext>
                  </a:extLst>
                </a:gridCol>
                <a:gridCol w="1879501">
                  <a:extLst>
                    <a:ext uri="{9D8B030D-6E8A-4147-A177-3AD203B41FA5}">
                      <a16:colId xmlns:a16="http://schemas.microsoft.com/office/drawing/2014/main" val="20002"/>
                    </a:ext>
                  </a:extLst>
                </a:gridCol>
              </a:tblGrid>
              <a:tr h="926365">
                <a:tc>
                  <a:txBody>
                    <a:bodyPr/>
                    <a:lstStyle/>
                    <a:p>
                      <a:pPr algn="l"/>
                      <a:r>
                        <a:rPr lang="en-US" sz="2000" dirty="0"/>
                        <a:t>Time</a:t>
                      </a:r>
                    </a:p>
                  </a:txBody>
                  <a:tcPr marL="46105" marR="46105"/>
                </a:tc>
                <a:tc>
                  <a:txBody>
                    <a:bodyPr/>
                    <a:lstStyle/>
                    <a:p>
                      <a:pPr algn="l"/>
                      <a:r>
                        <a:rPr lang="en-US" sz="2000" dirty="0"/>
                        <a:t>% </a:t>
                      </a:r>
                      <a:r>
                        <a:rPr lang="en-US" sz="2000" i="1" dirty="0" err="1"/>
                        <a:t>ser</a:t>
                      </a:r>
                      <a:endParaRPr lang="en-US" sz="2000" dirty="0"/>
                    </a:p>
                  </a:txBody>
                  <a:tcPr marL="46105" marR="46105"/>
                </a:tc>
                <a:tc>
                  <a:txBody>
                    <a:bodyPr/>
                    <a:lstStyle/>
                    <a:p>
                      <a:pPr algn="l"/>
                      <a:r>
                        <a:rPr lang="en-US" sz="2000" dirty="0"/>
                        <a:t>% </a:t>
                      </a:r>
                      <a:r>
                        <a:rPr lang="en-US" sz="2000" i="1" dirty="0" err="1"/>
                        <a:t>estar</a:t>
                      </a:r>
                      <a:endParaRPr lang="en-US" sz="2000" dirty="0"/>
                    </a:p>
                  </a:txBody>
                  <a:tcPr marL="46105" marR="46105"/>
                </a:tc>
                <a:extLst>
                  <a:ext uri="{0D108BD9-81ED-4DB2-BD59-A6C34878D82A}">
                    <a16:rowId xmlns:a16="http://schemas.microsoft.com/office/drawing/2014/main" val="10000"/>
                  </a:ext>
                </a:extLst>
              </a:tr>
              <a:tr h="926365">
                <a:tc>
                  <a:txBody>
                    <a:bodyPr/>
                    <a:lstStyle/>
                    <a:p>
                      <a:pPr algn="l"/>
                      <a:r>
                        <a:rPr lang="en-US" sz="2000" dirty="0"/>
                        <a:t>Before</a:t>
                      </a:r>
                      <a:r>
                        <a:rPr lang="en-US" sz="2000" baseline="0" dirty="0"/>
                        <a:t> study abroad</a:t>
                      </a:r>
                      <a:endParaRPr lang="en-US" sz="2000" dirty="0"/>
                    </a:p>
                  </a:txBody>
                  <a:tcPr marL="46105" marR="46105"/>
                </a:tc>
                <a:tc>
                  <a:txBody>
                    <a:bodyPr/>
                    <a:lstStyle/>
                    <a:p>
                      <a:pPr algn="l"/>
                      <a:r>
                        <a:rPr lang="en-US" sz="2000" dirty="0"/>
                        <a:t>64.8% (324)</a:t>
                      </a:r>
                    </a:p>
                  </a:txBody>
                  <a:tcPr marL="46105" marR="46105"/>
                </a:tc>
                <a:tc>
                  <a:txBody>
                    <a:bodyPr/>
                    <a:lstStyle/>
                    <a:p>
                      <a:pPr algn="l"/>
                      <a:r>
                        <a:rPr lang="en-US" sz="2000" dirty="0"/>
                        <a:t>35.2% (176)</a:t>
                      </a:r>
                    </a:p>
                  </a:txBody>
                  <a:tcPr marL="46105" marR="46105"/>
                </a:tc>
                <a:extLst>
                  <a:ext uri="{0D108BD9-81ED-4DB2-BD59-A6C34878D82A}">
                    <a16:rowId xmlns:a16="http://schemas.microsoft.com/office/drawing/2014/main" val="10001"/>
                  </a:ext>
                </a:extLst>
              </a:tr>
              <a:tr h="926365">
                <a:tc>
                  <a:txBody>
                    <a:bodyPr/>
                    <a:lstStyle/>
                    <a:p>
                      <a:pPr algn="l"/>
                      <a:r>
                        <a:rPr lang="en-US" sz="2000" dirty="0"/>
                        <a:t>After study abroad</a:t>
                      </a:r>
                    </a:p>
                  </a:txBody>
                  <a:tcPr marL="46105" marR="46105"/>
                </a:tc>
                <a:tc>
                  <a:txBody>
                    <a:bodyPr/>
                    <a:lstStyle/>
                    <a:p>
                      <a:pPr algn="l"/>
                      <a:r>
                        <a:rPr lang="en-US" sz="2000" dirty="0"/>
                        <a:t>65.6% (328)</a:t>
                      </a:r>
                    </a:p>
                  </a:txBody>
                  <a:tcPr marL="46105" marR="46105"/>
                </a:tc>
                <a:tc>
                  <a:txBody>
                    <a:bodyPr/>
                    <a:lstStyle/>
                    <a:p>
                      <a:pPr algn="l"/>
                      <a:r>
                        <a:rPr lang="en-US" sz="2000" dirty="0"/>
                        <a:t>34.4% (172)</a:t>
                      </a:r>
                    </a:p>
                  </a:txBody>
                  <a:tcPr marL="46105" marR="46105"/>
                </a:tc>
                <a:extLst>
                  <a:ext uri="{0D108BD9-81ED-4DB2-BD59-A6C34878D82A}">
                    <a16:rowId xmlns:a16="http://schemas.microsoft.com/office/drawing/2014/main" val="10002"/>
                  </a:ext>
                </a:extLst>
              </a:tr>
              <a:tr h="926365">
                <a:tc>
                  <a:txBody>
                    <a:bodyPr/>
                    <a:lstStyle/>
                    <a:p>
                      <a:pPr algn="l"/>
                      <a:r>
                        <a:rPr lang="en-US" sz="2000" dirty="0">
                          <a:solidFill>
                            <a:srgbClr val="0000FF"/>
                          </a:solidFill>
                        </a:rPr>
                        <a:t>NSs</a:t>
                      </a:r>
                      <a:r>
                        <a:rPr lang="en-US" sz="2000" baseline="0" dirty="0">
                          <a:solidFill>
                            <a:srgbClr val="0000FF"/>
                          </a:solidFill>
                        </a:rPr>
                        <a:t> from Valencia</a:t>
                      </a:r>
                      <a:endParaRPr lang="en-US" sz="2000" dirty="0">
                        <a:solidFill>
                          <a:srgbClr val="0000FF"/>
                        </a:solidFill>
                      </a:endParaRPr>
                    </a:p>
                  </a:txBody>
                  <a:tcPr marL="46105" marR="46105"/>
                </a:tc>
                <a:tc>
                  <a:txBody>
                    <a:bodyPr/>
                    <a:lstStyle/>
                    <a:p>
                      <a:pPr algn="l"/>
                      <a:r>
                        <a:rPr lang="en-US" sz="2000" dirty="0">
                          <a:solidFill>
                            <a:srgbClr val="0000FF"/>
                          </a:solidFill>
                        </a:rPr>
                        <a:t>31.7% (38)</a:t>
                      </a:r>
                    </a:p>
                  </a:txBody>
                  <a:tcPr marL="46105" marR="46105"/>
                </a:tc>
                <a:tc>
                  <a:txBody>
                    <a:bodyPr/>
                    <a:lstStyle/>
                    <a:p>
                      <a:pPr algn="l"/>
                      <a:r>
                        <a:rPr lang="en-US" sz="2000" dirty="0">
                          <a:solidFill>
                            <a:srgbClr val="0000FF"/>
                          </a:solidFill>
                        </a:rPr>
                        <a:t>68.3% (82)</a:t>
                      </a:r>
                    </a:p>
                  </a:txBody>
                  <a:tcPr marL="46105" marR="46105"/>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91495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noProof="0"/>
              <a:t>Research on native-speaker variable copula use</a:t>
            </a:r>
          </a:p>
        </p:txBody>
      </p:sp>
      <p:sp>
        <p:nvSpPr>
          <p:cNvPr id="3" name="Text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2"/>
          </p:nvPr>
        </p:nvSpPr>
        <p:spPr/>
        <p:txBody>
          <a:bodyPr/>
          <a:lstStyle/>
          <a:p>
            <a:fld id="{3F805713-CA22-4AC7-AE6B-5B30934DB646}" type="slidenum">
              <a:rPr lang="en-US" smtClean="0"/>
              <a:t>3</a:t>
            </a:fld>
            <a:endParaRPr lang="en-US"/>
          </a:p>
        </p:txBody>
      </p:sp>
    </p:spTree>
    <p:extLst>
      <p:ext uri="{BB962C8B-B14F-4D97-AF65-F5344CB8AC3E}">
        <p14:creationId xmlns:p14="http://schemas.microsoft.com/office/powerpoint/2010/main" val="8581728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805713-CA22-4AC7-AE6B-5B30934DB646}" type="slidenum">
              <a:rPr lang="en-US" smtClean="0"/>
              <a:t>30</a:t>
            </a:fld>
            <a:endParaRPr lang="en-US" dirty="0"/>
          </a:p>
        </p:txBody>
      </p:sp>
      <p:sp>
        <p:nvSpPr>
          <p:cNvPr id="2" name="Title 1"/>
          <p:cNvSpPr>
            <a:spLocks noGrp="1"/>
          </p:cNvSpPr>
          <p:nvPr>
            <p:ph type="title"/>
          </p:nvPr>
        </p:nvSpPr>
        <p:spPr>
          <a:xfrm>
            <a:off x="721030" y="290231"/>
            <a:ext cx="7543800" cy="1600200"/>
          </a:xfrm>
        </p:spPr>
        <p:txBody>
          <a:bodyPr>
            <a:normAutofit/>
          </a:bodyPr>
          <a:lstStyle/>
          <a:p>
            <a:r>
              <a:rPr lang="en-US" sz="3600" noProof="0"/>
              <a:t>Results: Regression (whole group)</a:t>
            </a:r>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746965851"/>
              </p:ext>
            </p:extLst>
          </p:nvPr>
        </p:nvGraphicFramePr>
        <p:xfrm>
          <a:off x="639092" y="2292691"/>
          <a:ext cx="7677824" cy="2712720"/>
        </p:xfrm>
        <a:graphic>
          <a:graphicData uri="http://schemas.openxmlformats.org/drawingml/2006/table">
            <a:tbl>
              <a:tblPr firstRow="1" bandRow="1">
                <a:tableStyleId>{5C22544A-7EE6-4342-B048-85BDC9FD1C3A}</a:tableStyleId>
              </a:tblPr>
              <a:tblGrid>
                <a:gridCol w="1919456">
                  <a:extLst>
                    <a:ext uri="{9D8B030D-6E8A-4147-A177-3AD203B41FA5}">
                      <a16:colId xmlns:a16="http://schemas.microsoft.com/office/drawing/2014/main" val="20000"/>
                    </a:ext>
                  </a:extLst>
                </a:gridCol>
                <a:gridCol w="1919456">
                  <a:extLst>
                    <a:ext uri="{9D8B030D-6E8A-4147-A177-3AD203B41FA5}">
                      <a16:colId xmlns:a16="http://schemas.microsoft.com/office/drawing/2014/main" val="20001"/>
                    </a:ext>
                  </a:extLst>
                </a:gridCol>
                <a:gridCol w="1919456">
                  <a:extLst>
                    <a:ext uri="{9D8B030D-6E8A-4147-A177-3AD203B41FA5}">
                      <a16:colId xmlns:a16="http://schemas.microsoft.com/office/drawing/2014/main" val="20002"/>
                    </a:ext>
                  </a:extLst>
                </a:gridCol>
                <a:gridCol w="1919456">
                  <a:extLst>
                    <a:ext uri="{9D8B030D-6E8A-4147-A177-3AD203B41FA5}">
                      <a16:colId xmlns:a16="http://schemas.microsoft.com/office/drawing/2014/main" val="20003"/>
                    </a:ext>
                  </a:extLst>
                </a:gridCol>
              </a:tblGrid>
              <a:tr h="575672">
                <a:tc>
                  <a:txBody>
                    <a:bodyPr/>
                    <a:lstStyle/>
                    <a:p>
                      <a:r>
                        <a:rPr lang="en-US" sz="2000" dirty="0">
                          <a:latin typeface="Times New Roman"/>
                          <a:cs typeface="Times New Roman"/>
                        </a:rPr>
                        <a:t>Time</a:t>
                      </a:r>
                    </a:p>
                  </a:txBody>
                  <a:tcPr/>
                </a:tc>
                <a:tc>
                  <a:txBody>
                    <a:bodyPr/>
                    <a:lstStyle/>
                    <a:p>
                      <a:r>
                        <a:rPr lang="en-US" sz="2000" dirty="0">
                          <a:latin typeface="Times New Roman"/>
                          <a:cs typeface="Times New Roman"/>
                        </a:rPr>
                        <a:t>Frame of reference (comparison or not)</a:t>
                      </a:r>
                    </a:p>
                  </a:txBody>
                  <a:tcPr/>
                </a:tc>
                <a:tc>
                  <a:txBody>
                    <a:bodyPr/>
                    <a:lstStyle/>
                    <a:p>
                      <a:r>
                        <a:rPr lang="en-US" sz="2000" dirty="0">
                          <a:latin typeface="Times New Roman"/>
                          <a:cs typeface="Times New Roman"/>
                        </a:rPr>
                        <a:t>Experience</a:t>
                      </a:r>
                      <a:r>
                        <a:rPr lang="en-US" sz="2000" baseline="0" dirty="0">
                          <a:latin typeface="Times New Roman"/>
                          <a:cs typeface="Times New Roman"/>
                        </a:rPr>
                        <a:t> with referent ([+/- experience])</a:t>
                      </a:r>
                      <a:endParaRPr lang="en-US" sz="2000" dirty="0">
                        <a:latin typeface="Times New Roman"/>
                        <a:cs typeface="Times New Roman"/>
                      </a:endParaRPr>
                    </a:p>
                  </a:txBody>
                  <a:tcPr/>
                </a:tc>
                <a:tc>
                  <a:txBody>
                    <a:bodyPr/>
                    <a:lstStyle/>
                    <a:p>
                      <a:r>
                        <a:rPr lang="en-US" sz="2000" dirty="0">
                          <a:latin typeface="Times New Roman"/>
                          <a:cs typeface="Times New Roman"/>
                        </a:rPr>
                        <a:t>% Explained</a:t>
                      </a:r>
                    </a:p>
                  </a:txBody>
                  <a:tcPr/>
                </a:tc>
                <a:extLst>
                  <a:ext uri="{0D108BD9-81ED-4DB2-BD59-A6C34878D82A}">
                    <a16:rowId xmlns:a16="http://schemas.microsoft.com/office/drawing/2014/main" val="10000"/>
                  </a:ext>
                </a:extLst>
              </a:tr>
              <a:tr h="294232">
                <a:tc>
                  <a:txBody>
                    <a:bodyPr/>
                    <a:lstStyle/>
                    <a:p>
                      <a:pPr marL="0" marR="0">
                        <a:lnSpc>
                          <a:spcPct val="115000"/>
                        </a:lnSpc>
                        <a:spcBef>
                          <a:spcPts val="0"/>
                        </a:spcBef>
                        <a:spcAft>
                          <a:spcPts val="0"/>
                        </a:spcAft>
                      </a:pPr>
                      <a:r>
                        <a:rPr lang="en-US" sz="2000" dirty="0">
                          <a:effectLst/>
                          <a:latin typeface="Times New Roman"/>
                          <a:ea typeface="宋体"/>
                          <a:cs typeface="Times New Roman"/>
                        </a:rPr>
                        <a:t>Before SA</a:t>
                      </a:r>
                    </a:p>
                  </a:txBody>
                  <a:tcPr marL="68580" marR="68580" marT="0" marB="0" anchor="ctr"/>
                </a:tc>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X***</a:t>
                      </a:r>
                      <a:endParaRPr lang="en-US" sz="2000" dirty="0">
                        <a:effectLst/>
                        <a:latin typeface="Times New Roman"/>
                        <a:ea typeface="宋体"/>
                        <a:cs typeface="Times New Roman"/>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X***</a:t>
                      </a: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64.4%</a:t>
                      </a:r>
                    </a:p>
                  </a:txBody>
                  <a:tcPr marL="68580" marR="68580" marT="0" marB="0" anchor="ctr"/>
                </a:tc>
                <a:extLst>
                  <a:ext uri="{0D108BD9-81ED-4DB2-BD59-A6C34878D82A}">
                    <a16:rowId xmlns:a16="http://schemas.microsoft.com/office/drawing/2014/main" val="10001"/>
                  </a:ext>
                </a:extLst>
              </a:tr>
              <a:tr h="294232">
                <a:tc>
                  <a:txBody>
                    <a:bodyPr/>
                    <a:lstStyle/>
                    <a:p>
                      <a:pPr marL="0" marR="0">
                        <a:lnSpc>
                          <a:spcPct val="115000"/>
                        </a:lnSpc>
                        <a:spcBef>
                          <a:spcPts val="0"/>
                        </a:spcBef>
                        <a:spcAft>
                          <a:spcPts val="0"/>
                        </a:spcAft>
                      </a:pPr>
                      <a:r>
                        <a:rPr lang="en-US" sz="2000" kern="1200">
                          <a:effectLst/>
                          <a:latin typeface="Times New Roman"/>
                          <a:ea typeface="宋体"/>
                          <a:cs typeface="Times New Roman"/>
                        </a:rPr>
                        <a:t>After SA</a:t>
                      </a:r>
                      <a:endParaRPr lang="en-US" sz="2000">
                        <a:effectLst/>
                        <a:latin typeface="Times New Roman"/>
                        <a:ea typeface="宋体"/>
                        <a:cs typeface="Times New Roman"/>
                      </a:endParaRPr>
                    </a:p>
                  </a:txBody>
                  <a:tcPr marL="68580" marR="68580" marT="0" marB="0" anchor="ctr"/>
                </a:tc>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X***</a:t>
                      </a:r>
                      <a:endParaRPr lang="en-US" sz="2000" dirty="0">
                        <a:effectLst/>
                        <a:latin typeface="Times New Roman"/>
                        <a:ea typeface="宋体"/>
                        <a:cs typeface="Times New Roman"/>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X***</a:t>
                      </a: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64.6%</a:t>
                      </a:r>
                    </a:p>
                  </a:txBody>
                  <a:tcPr marL="68580" marR="68580" marT="0" marB="0" anchor="ctr"/>
                </a:tc>
                <a:extLst>
                  <a:ext uri="{0D108BD9-81ED-4DB2-BD59-A6C34878D82A}">
                    <a16:rowId xmlns:a16="http://schemas.microsoft.com/office/drawing/2014/main" val="10002"/>
                  </a:ext>
                </a:extLst>
              </a:tr>
              <a:tr h="588464">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NS from Valencia</a:t>
                      </a:r>
                      <a:endParaRPr lang="en-US" sz="2000" dirty="0">
                        <a:effectLst/>
                        <a:latin typeface="Times New Roman"/>
                        <a:ea typeface="宋体"/>
                        <a:cs typeface="Times New Roman"/>
                      </a:endParaRPr>
                    </a:p>
                  </a:txBody>
                  <a:tcPr marL="68580" marR="68580" marT="0" marB="0" anchor="ctr"/>
                </a:tc>
                <a:tc>
                  <a:txBody>
                    <a:bodyPr/>
                    <a:lstStyle/>
                    <a:p>
                      <a:pPr marL="0" marR="0">
                        <a:lnSpc>
                          <a:spcPct val="115000"/>
                        </a:lnSpc>
                        <a:spcBef>
                          <a:spcPts val="0"/>
                        </a:spcBef>
                        <a:spcAft>
                          <a:spcPts val="0"/>
                        </a:spcAft>
                      </a:pPr>
                      <a:r>
                        <a:rPr lang="en-US" sz="2000" kern="1200" dirty="0">
                          <a:effectLst/>
                          <a:latin typeface="Times New Roman"/>
                          <a:ea typeface="宋体"/>
                          <a:cs typeface="Times New Roman"/>
                        </a:rPr>
                        <a:t>X***</a:t>
                      </a:r>
                      <a:endParaRPr lang="en-US" sz="2000" dirty="0">
                        <a:effectLst/>
                        <a:latin typeface="Times New Roman"/>
                        <a:ea typeface="宋体"/>
                        <a:cs typeface="Times New Roman"/>
                      </a:endParaRP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X***</a:t>
                      </a:r>
                    </a:p>
                  </a:txBody>
                  <a:tcPr marL="68580" marR="68580" marT="0" marB="0" anchor="ctr"/>
                </a:tc>
                <a:tc>
                  <a:txBody>
                    <a:bodyPr/>
                    <a:lstStyle/>
                    <a:p>
                      <a:pPr marL="0" marR="0">
                        <a:lnSpc>
                          <a:spcPct val="115000"/>
                        </a:lnSpc>
                        <a:spcBef>
                          <a:spcPts val="0"/>
                        </a:spcBef>
                        <a:spcAft>
                          <a:spcPts val="0"/>
                        </a:spcAft>
                      </a:pPr>
                      <a:r>
                        <a:rPr lang="en-US" sz="2000" dirty="0">
                          <a:effectLst/>
                          <a:latin typeface="Times New Roman"/>
                          <a:ea typeface="宋体"/>
                          <a:cs typeface="Times New Roman"/>
                        </a:rPr>
                        <a:t>83.3%</a:t>
                      </a:r>
                    </a:p>
                  </a:txBody>
                  <a:tcPr marL="68580" marR="68580" marT="0" marB="0" anchor="ctr"/>
                </a:tc>
                <a:extLst>
                  <a:ext uri="{0D108BD9-81ED-4DB2-BD59-A6C34878D82A}">
                    <a16:rowId xmlns:a16="http://schemas.microsoft.com/office/drawing/2014/main" val="10003"/>
                  </a:ext>
                </a:extLst>
              </a:tr>
            </a:tbl>
          </a:graphicData>
        </a:graphic>
      </p:graphicFrame>
      <p:sp>
        <p:nvSpPr>
          <p:cNvPr id="8" name="Rectangle 7"/>
          <p:cNvSpPr/>
          <p:nvPr/>
        </p:nvSpPr>
        <p:spPr>
          <a:xfrm>
            <a:off x="659575" y="5062945"/>
            <a:ext cx="4485811" cy="369332"/>
          </a:xfrm>
          <a:prstGeom prst="rect">
            <a:avLst/>
          </a:prstGeom>
        </p:spPr>
        <p:txBody>
          <a:bodyPr wrap="none">
            <a:spAutoFit/>
          </a:bodyPr>
          <a:lstStyle/>
          <a:p>
            <a:r>
              <a:rPr lang="en-US" dirty="0"/>
              <a:t>Note. * = </a:t>
            </a:r>
            <a:r>
              <a:rPr lang="en-US" i="1" dirty="0"/>
              <a:t>p </a:t>
            </a:r>
            <a:r>
              <a:rPr lang="en-US" dirty="0"/>
              <a:t>&lt; .05, ** = </a:t>
            </a:r>
            <a:r>
              <a:rPr lang="en-US" i="1" dirty="0"/>
              <a:t>p </a:t>
            </a:r>
            <a:r>
              <a:rPr lang="en-US" dirty="0"/>
              <a:t>&lt; .01, *** = </a:t>
            </a:r>
            <a:r>
              <a:rPr lang="en-US" i="1" dirty="0"/>
              <a:t>p </a:t>
            </a:r>
            <a:r>
              <a:rPr lang="en-US" dirty="0"/>
              <a:t>&lt; .001</a:t>
            </a:r>
          </a:p>
        </p:txBody>
      </p:sp>
    </p:spTree>
    <p:extLst>
      <p:ext uri="{BB962C8B-B14F-4D97-AF65-F5344CB8AC3E}">
        <p14:creationId xmlns:p14="http://schemas.microsoft.com/office/powerpoint/2010/main" val="60992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489" y="2341388"/>
            <a:ext cx="8763000" cy="4038600"/>
          </a:xfrm>
        </p:spPr>
        <p:txBody>
          <a:bodyPr>
            <a:normAutofit fontScale="70000" lnSpcReduction="20000"/>
          </a:bodyPr>
          <a:lstStyle/>
          <a:p>
            <a:r>
              <a:rPr lang="en-US" noProof="0"/>
              <a:t>What kinds of interactions did students have while abroad? What were their social networks like?</a:t>
            </a:r>
          </a:p>
          <a:p>
            <a:pPr marL="0" indent="0" algn="ctr">
              <a:buNone/>
            </a:pPr>
            <a:endParaRPr lang="en-US" i="1" noProof="0"/>
          </a:p>
          <a:p>
            <a:pPr marL="0" indent="0" algn="ctr">
              <a:buNone/>
            </a:pPr>
            <a:r>
              <a:rPr lang="en-US" i="1" noProof="0"/>
              <a:t>This summer, outside of class, I spoke Spanish to:</a:t>
            </a:r>
          </a:p>
          <a:p>
            <a:pPr marL="0" indent="0" algn="ctr">
              <a:buNone/>
            </a:pPr>
            <a:r>
              <a:rPr lang="en-US" i="1" noProof="0"/>
              <a:t>	3d. strangers whom I thought could speak Spanish</a:t>
            </a:r>
          </a:p>
          <a:p>
            <a:pPr marL="0" indent="0" algn="ctr">
              <a:buNone/>
            </a:pPr>
            <a:r>
              <a:rPr lang="en-US" i="1" noProof="0"/>
              <a:t>	Typically, how many days per week? </a:t>
            </a:r>
          </a:p>
          <a:p>
            <a:pPr marL="0" indent="0" algn="ctr">
              <a:buNone/>
            </a:pPr>
            <a:r>
              <a:rPr lang="en-US" i="1" noProof="0">
                <a:sym typeface="Wingdings"/>
              </a:rPr>
              <a:t>	</a:t>
            </a:r>
            <a:r>
              <a:rPr lang="en-US" i="1" noProof="0"/>
              <a:t>0     </a:t>
            </a:r>
            <a:r>
              <a:rPr lang="en-US" i="1" noProof="0">
                <a:sym typeface="Wingdings"/>
              </a:rPr>
              <a:t></a:t>
            </a:r>
            <a:r>
              <a:rPr lang="en-US" i="1" noProof="0"/>
              <a:t>1     </a:t>
            </a:r>
            <a:r>
              <a:rPr lang="en-US" i="1" noProof="0">
                <a:sym typeface="Wingdings"/>
              </a:rPr>
              <a:t></a:t>
            </a:r>
            <a:r>
              <a:rPr lang="en-US" i="1" noProof="0"/>
              <a:t>2     </a:t>
            </a:r>
            <a:r>
              <a:rPr lang="en-US" i="1" noProof="0">
                <a:sym typeface="Wingdings"/>
              </a:rPr>
              <a:t></a:t>
            </a:r>
            <a:r>
              <a:rPr lang="en-US" i="1" noProof="0"/>
              <a:t>3      </a:t>
            </a:r>
            <a:r>
              <a:rPr lang="en-US" i="1" noProof="0">
                <a:sym typeface="Wingdings"/>
              </a:rPr>
              <a:t></a:t>
            </a:r>
            <a:r>
              <a:rPr lang="en-US" i="1" noProof="0"/>
              <a:t>4     </a:t>
            </a:r>
            <a:r>
              <a:rPr lang="en-US" i="1" noProof="0">
                <a:sym typeface="Wingdings"/>
              </a:rPr>
              <a:t></a:t>
            </a:r>
            <a:r>
              <a:rPr lang="en-US" i="1" noProof="0"/>
              <a:t>5     </a:t>
            </a:r>
            <a:r>
              <a:rPr lang="en-US" i="1" noProof="0">
                <a:sym typeface="Wingdings"/>
              </a:rPr>
              <a:t></a:t>
            </a:r>
            <a:r>
              <a:rPr lang="en-US" i="1" noProof="0"/>
              <a:t>6     </a:t>
            </a:r>
            <a:r>
              <a:rPr lang="en-US" i="1" noProof="0">
                <a:sym typeface="Wingdings"/>
              </a:rPr>
              <a:t></a:t>
            </a:r>
            <a:r>
              <a:rPr lang="en-US" i="1" noProof="0"/>
              <a:t>7</a:t>
            </a:r>
          </a:p>
          <a:p>
            <a:pPr marL="0" indent="0" algn="ctr">
              <a:buNone/>
            </a:pPr>
            <a:r>
              <a:rPr lang="en-US" i="1" noProof="0"/>
              <a:t>	On those days, typically how many hours per day? </a:t>
            </a:r>
          </a:p>
          <a:p>
            <a:pPr marL="0" indent="0" algn="ctr">
              <a:buNone/>
            </a:pPr>
            <a:r>
              <a:rPr lang="en-US" i="1" noProof="0">
                <a:sym typeface="Wingdings"/>
              </a:rPr>
              <a:t>	</a:t>
            </a:r>
            <a:r>
              <a:rPr lang="en-US" i="1" noProof="0"/>
              <a:t>0–1     </a:t>
            </a:r>
            <a:r>
              <a:rPr lang="en-US" i="1" noProof="0">
                <a:sym typeface="Wingdings"/>
              </a:rPr>
              <a:t></a:t>
            </a:r>
            <a:r>
              <a:rPr lang="en-US" i="1" noProof="0"/>
              <a:t>1–2     </a:t>
            </a:r>
            <a:r>
              <a:rPr lang="en-US" i="1" noProof="0">
                <a:sym typeface="Wingdings"/>
              </a:rPr>
              <a:t></a:t>
            </a:r>
            <a:r>
              <a:rPr lang="en-US" i="1" noProof="0"/>
              <a:t>2–3     </a:t>
            </a:r>
            <a:r>
              <a:rPr lang="en-US" i="1" noProof="0">
                <a:sym typeface="Wingdings"/>
              </a:rPr>
              <a:t></a:t>
            </a:r>
            <a:r>
              <a:rPr lang="en-US" i="1" noProof="0"/>
              <a:t>3–4     </a:t>
            </a:r>
            <a:r>
              <a:rPr lang="en-US" i="1" noProof="0">
                <a:sym typeface="Wingdings"/>
              </a:rPr>
              <a:t></a:t>
            </a:r>
            <a:r>
              <a:rPr lang="en-US" i="1" noProof="0"/>
              <a:t>4–5     </a:t>
            </a:r>
            <a:r>
              <a:rPr lang="en-US" i="1" noProof="0">
                <a:sym typeface="Wingdings"/>
              </a:rPr>
              <a:t></a:t>
            </a:r>
            <a:r>
              <a:rPr lang="en-US" i="1" noProof="0"/>
              <a:t>more than 5</a:t>
            </a:r>
          </a:p>
          <a:p>
            <a:pPr marL="0" indent="0">
              <a:buNone/>
            </a:pPr>
            <a:endParaRPr lang="en-US" noProof="0"/>
          </a:p>
          <a:p>
            <a:r>
              <a:rPr lang="en-US" noProof="0"/>
              <a:t>Written and oral, active and passive</a:t>
            </a:r>
          </a:p>
          <a:p>
            <a:r>
              <a:rPr lang="en-US" noProof="0"/>
              <a:t>Hours/day calculated for each learner via a points system</a:t>
            </a:r>
          </a:p>
          <a:p>
            <a:pPr lvl="1"/>
            <a:r>
              <a:rPr lang="en-US" noProof="0"/>
              <a:t>Low contact:  0 – 48 points</a:t>
            </a:r>
          </a:p>
          <a:p>
            <a:pPr lvl="1"/>
            <a:r>
              <a:rPr lang="en-US" noProof="0"/>
              <a:t>High contact:  49 – 62 points</a:t>
            </a:r>
          </a:p>
          <a:p>
            <a:pPr lvl="1"/>
            <a:r>
              <a:rPr lang="en-US" noProof="0"/>
              <a:t>105 possible points</a:t>
            </a:r>
          </a:p>
          <a:p>
            <a:endParaRPr lang="en-US" noProof="0"/>
          </a:p>
        </p:txBody>
      </p:sp>
      <p:sp>
        <p:nvSpPr>
          <p:cNvPr id="4" name="Slide Number Placeholder 3"/>
          <p:cNvSpPr>
            <a:spLocks noGrp="1"/>
          </p:cNvSpPr>
          <p:nvPr>
            <p:ph type="sldNum" sz="quarter" idx="12"/>
          </p:nvPr>
        </p:nvSpPr>
        <p:spPr/>
        <p:txBody>
          <a:bodyPr/>
          <a:lstStyle/>
          <a:p>
            <a:fld id="{3F805713-CA22-4AC7-AE6B-5B30934DB646}" type="slidenum">
              <a:rPr lang="en-US" smtClean="0"/>
              <a:t>31</a:t>
            </a:fld>
            <a:endParaRPr lang="en-US"/>
          </a:p>
        </p:txBody>
      </p:sp>
      <p:sp>
        <p:nvSpPr>
          <p:cNvPr id="2" name="Title 1"/>
          <p:cNvSpPr>
            <a:spLocks noGrp="1"/>
          </p:cNvSpPr>
          <p:nvPr>
            <p:ph type="title"/>
          </p:nvPr>
        </p:nvSpPr>
        <p:spPr/>
        <p:txBody>
          <a:bodyPr>
            <a:normAutofit/>
          </a:bodyPr>
          <a:lstStyle/>
          <a:p>
            <a:r>
              <a:rPr lang="en-US" noProof="0"/>
              <a:t>Contact with Spanish</a:t>
            </a:r>
          </a:p>
        </p:txBody>
      </p:sp>
    </p:spTree>
    <p:extLst>
      <p:ext uri="{BB962C8B-B14F-4D97-AF65-F5344CB8AC3E}">
        <p14:creationId xmlns:p14="http://schemas.microsoft.com/office/powerpoint/2010/main" val="573066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noProof="0"/>
              <a:t>Results: Distribution (contact hours)</a:t>
            </a:r>
          </a:p>
        </p:txBody>
      </p:sp>
      <p:sp>
        <p:nvSpPr>
          <p:cNvPr id="2" name="Slide Number Placeholder 1"/>
          <p:cNvSpPr>
            <a:spLocks noGrp="1"/>
          </p:cNvSpPr>
          <p:nvPr>
            <p:ph type="sldNum" sz="quarter" idx="12"/>
          </p:nvPr>
        </p:nvSpPr>
        <p:spPr/>
        <p:txBody>
          <a:bodyPr/>
          <a:lstStyle/>
          <a:p>
            <a:fld id="{3F805713-CA22-4AC7-AE6B-5B30934DB646}" type="slidenum">
              <a:rPr lang="en-US" smtClean="0"/>
              <a:t>32</a:t>
            </a:fld>
            <a:endParaRPr lang="en-US"/>
          </a:p>
        </p:txBody>
      </p:sp>
      <p:graphicFrame>
        <p:nvGraphicFramePr>
          <p:cNvPr id="6" name="Content Placeholder 3"/>
          <p:cNvGraphicFramePr>
            <a:graphicFrameLocks/>
          </p:cNvGraphicFramePr>
          <p:nvPr>
            <p:extLst>
              <p:ext uri="{D42A27DB-BD31-4B8C-83A1-F6EECF244321}">
                <p14:modId xmlns:p14="http://schemas.microsoft.com/office/powerpoint/2010/main" val="3461789696"/>
              </p:ext>
            </p:extLst>
          </p:nvPr>
        </p:nvGraphicFramePr>
        <p:xfrm>
          <a:off x="1698219" y="2676764"/>
          <a:ext cx="5884323" cy="2682240"/>
        </p:xfrm>
        <a:graphic>
          <a:graphicData uri="http://schemas.openxmlformats.org/drawingml/2006/table">
            <a:tbl>
              <a:tblPr firstRow="1" bandRow="1">
                <a:tableStyleId>{5C22544A-7EE6-4342-B048-85BDC9FD1C3A}</a:tableStyleId>
              </a:tblPr>
              <a:tblGrid>
                <a:gridCol w="1961441">
                  <a:extLst>
                    <a:ext uri="{9D8B030D-6E8A-4147-A177-3AD203B41FA5}">
                      <a16:colId xmlns:a16="http://schemas.microsoft.com/office/drawing/2014/main" val="20000"/>
                    </a:ext>
                  </a:extLst>
                </a:gridCol>
                <a:gridCol w="1961441">
                  <a:extLst>
                    <a:ext uri="{9D8B030D-6E8A-4147-A177-3AD203B41FA5}">
                      <a16:colId xmlns:a16="http://schemas.microsoft.com/office/drawing/2014/main" val="20001"/>
                    </a:ext>
                  </a:extLst>
                </a:gridCol>
                <a:gridCol w="1961441">
                  <a:extLst>
                    <a:ext uri="{9D8B030D-6E8A-4147-A177-3AD203B41FA5}">
                      <a16:colId xmlns:a16="http://schemas.microsoft.com/office/drawing/2014/main" val="20002"/>
                    </a:ext>
                  </a:extLst>
                </a:gridCol>
              </a:tblGrid>
              <a:tr h="202293">
                <a:tc>
                  <a:txBody>
                    <a:bodyPr/>
                    <a:lstStyle/>
                    <a:p>
                      <a:r>
                        <a:rPr lang="en-US" sz="2000" dirty="0"/>
                        <a:t>Time</a:t>
                      </a:r>
                    </a:p>
                  </a:txBody>
                  <a:tcPr marL="46105" marR="46105"/>
                </a:tc>
                <a:tc>
                  <a:txBody>
                    <a:bodyPr/>
                    <a:lstStyle/>
                    <a:p>
                      <a:r>
                        <a:rPr lang="en-US" sz="2000" dirty="0"/>
                        <a:t>% </a:t>
                      </a:r>
                      <a:r>
                        <a:rPr lang="en-US" sz="2000" i="1" dirty="0" err="1"/>
                        <a:t>ser</a:t>
                      </a:r>
                      <a:endParaRPr lang="en-US" sz="2000" dirty="0"/>
                    </a:p>
                  </a:txBody>
                  <a:tcPr marL="46105" marR="46105"/>
                </a:tc>
                <a:tc>
                  <a:txBody>
                    <a:bodyPr/>
                    <a:lstStyle/>
                    <a:p>
                      <a:r>
                        <a:rPr lang="en-US" sz="2000" dirty="0"/>
                        <a:t>% </a:t>
                      </a:r>
                      <a:r>
                        <a:rPr lang="en-US" sz="2000" i="1" dirty="0" err="1"/>
                        <a:t>estar</a:t>
                      </a:r>
                      <a:endParaRPr lang="en-US" sz="2000" dirty="0"/>
                    </a:p>
                  </a:txBody>
                  <a:tcPr marL="46105" marR="46105"/>
                </a:tc>
                <a:extLst>
                  <a:ext uri="{0D108BD9-81ED-4DB2-BD59-A6C34878D82A}">
                    <a16:rowId xmlns:a16="http://schemas.microsoft.com/office/drawing/2014/main" val="10000"/>
                  </a:ext>
                </a:extLst>
              </a:tr>
              <a:tr h="202293">
                <a:tc>
                  <a:txBody>
                    <a:bodyPr/>
                    <a:lstStyle/>
                    <a:p>
                      <a:r>
                        <a:rPr lang="en-US" sz="2000" dirty="0"/>
                        <a:t>Low</a:t>
                      </a:r>
                      <a:r>
                        <a:rPr lang="en-US" sz="2000" baseline="0" dirty="0"/>
                        <a:t> B</a:t>
                      </a:r>
                      <a:r>
                        <a:rPr lang="en-US" sz="2000" dirty="0"/>
                        <a:t>ef. SA</a:t>
                      </a:r>
                    </a:p>
                  </a:txBody>
                  <a:tcPr marL="46105" marR="46105"/>
                </a:tc>
                <a:tc>
                  <a:txBody>
                    <a:bodyPr/>
                    <a:lstStyle/>
                    <a:p>
                      <a:r>
                        <a:rPr lang="en-US" sz="2000" dirty="0"/>
                        <a:t>67.9% (163/240)</a:t>
                      </a:r>
                    </a:p>
                  </a:txBody>
                  <a:tcPr marL="46105" marR="46105"/>
                </a:tc>
                <a:tc>
                  <a:txBody>
                    <a:bodyPr/>
                    <a:lstStyle/>
                    <a:p>
                      <a:r>
                        <a:rPr lang="en-US" sz="2000" dirty="0"/>
                        <a:t>32.1% (77/240)</a:t>
                      </a:r>
                    </a:p>
                  </a:txBody>
                  <a:tcPr marL="46105" marR="46105"/>
                </a:tc>
                <a:extLst>
                  <a:ext uri="{0D108BD9-81ED-4DB2-BD59-A6C34878D82A}">
                    <a16:rowId xmlns:a16="http://schemas.microsoft.com/office/drawing/2014/main" val="10001"/>
                  </a:ext>
                </a:extLst>
              </a:tr>
              <a:tr h="202293">
                <a:tc>
                  <a:txBody>
                    <a:bodyPr/>
                    <a:lstStyle/>
                    <a:p>
                      <a:r>
                        <a:rPr lang="en-US" sz="2000" dirty="0"/>
                        <a:t>Low</a:t>
                      </a:r>
                      <a:r>
                        <a:rPr lang="en-US" sz="2000" baseline="0" dirty="0"/>
                        <a:t> After SA</a:t>
                      </a:r>
                      <a:endParaRPr lang="en-US" sz="2000" dirty="0"/>
                    </a:p>
                  </a:txBody>
                  <a:tcPr marL="46105" marR="46105"/>
                </a:tc>
                <a:tc>
                  <a:txBody>
                    <a:bodyPr/>
                    <a:lstStyle/>
                    <a:p>
                      <a:r>
                        <a:rPr lang="en-US" sz="2000" dirty="0"/>
                        <a:t>70.0%</a:t>
                      </a:r>
                      <a:r>
                        <a:rPr lang="en-US" sz="2000" baseline="0" dirty="0"/>
                        <a:t> (154/220)</a:t>
                      </a:r>
                      <a:endParaRPr lang="en-US" sz="2000" dirty="0"/>
                    </a:p>
                  </a:txBody>
                  <a:tcPr marL="46105" marR="46105"/>
                </a:tc>
                <a:tc>
                  <a:txBody>
                    <a:bodyPr/>
                    <a:lstStyle/>
                    <a:p>
                      <a:r>
                        <a:rPr lang="en-US" sz="2000" dirty="0"/>
                        <a:t>30.0% (66/220)</a:t>
                      </a:r>
                    </a:p>
                  </a:txBody>
                  <a:tcPr marL="46105" marR="46105"/>
                </a:tc>
                <a:extLst>
                  <a:ext uri="{0D108BD9-81ED-4DB2-BD59-A6C34878D82A}">
                    <a16:rowId xmlns:a16="http://schemas.microsoft.com/office/drawing/2014/main" val="10002"/>
                  </a:ext>
                </a:extLst>
              </a:tr>
              <a:tr h="202293">
                <a:tc>
                  <a:txBody>
                    <a:bodyPr/>
                    <a:lstStyle/>
                    <a:p>
                      <a:r>
                        <a:rPr lang="en-US" sz="2000" dirty="0"/>
                        <a:t>High Bef.</a:t>
                      </a:r>
                      <a:r>
                        <a:rPr lang="en-US" sz="2000" baseline="0" dirty="0"/>
                        <a:t> SA</a:t>
                      </a:r>
                      <a:endParaRPr lang="en-US" sz="2000" dirty="0"/>
                    </a:p>
                  </a:txBody>
                  <a:tcPr marL="46105" marR="46105"/>
                </a:tc>
                <a:tc>
                  <a:txBody>
                    <a:bodyPr/>
                    <a:lstStyle/>
                    <a:p>
                      <a:r>
                        <a:rPr lang="en-US" sz="2000" dirty="0"/>
                        <a:t>63.3% (114/180)</a:t>
                      </a:r>
                    </a:p>
                  </a:txBody>
                  <a:tcPr marL="46105" marR="46105"/>
                </a:tc>
                <a:tc>
                  <a:txBody>
                    <a:bodyPr/>
                    <a:lstStyle/>
                    <a:p>
                      <a:r>
                        <a:rPr lang="en-US" sz="2000" dirty="0"/>
                        <a:t>36.7% (66/180)</a:t>
                      </a:r>
                    </a:p>
                  </a:txBody>
                  <a:tcPr marL="46105" marR="46105"/>
                </a:tc>
                <a:extLst>
                  <a:ext uri="{0D108BD9-81ED-4DB2-BD59-A6C34878D82A}">
                    <a16:rowId xmlns:a16="http://schemas.microsoft.com/office/drawing/2014/main" val="10003"/>
                  </a:ext>
                </a:extLst>
              </a:tr>
              <a:tr h="202293">
                <a:tc>
                  <a:txBody>
                    <a:bodyPr/>
                    <a:lstStyle/>
                    <a:p>
                      <a:r>
                        <a:rPr lang="en-US" sz="2000" dirty="0"/>
                        <a:t>High After</a:t>
                      </a:r>
                      <a:r>
                        <a:rPr lang="en-US" sz="2000" baseline="0" dirty="0"/>
                        <a:t> SA</a:t>
                      </a:r>
                      <a:endParaRPr lang="en-US" sz="2000" dirty="0"/>
                    </a:p>
                  </a:txBody>
                  <a:tcPr marL="46105" marR="46105"/>
                </a:tc>
                <a:tc>
                  <a:txBody>
                    <a:bodyPr/>
                    <a:lstStyle/>
                    <a:p>
                      <a:r>
                        <a:rPr lang="en-US" sz="2000" dirty="0">
                          <a:solidFill>
                            <a:schemeClr val="tx1"/>
                          </a:solidFill>
                        </a:rPr>
                        <a:t>65.0% (130/200)</a:t>
                      </a:r>
                    </a:p>
                  </a:txBody>
                  <a:tcPr marL="46105" marR="46105"/>
                </a:tc>
                <a:tc>
                  <a:txBody>
                    <a:bodyPr/>
                    <a:lstStyle/>
                    <a:p>
                      <a:r>
                        <a:rPr lang="en-US" sz="2000" dirty="0">
                          <a:solidFill>
                            <a:schemeClr val="tx1"/>
                          </a:solidFill>
                        </a:rPr>
                        <a:t>35.0% (70/200)</a:t>
                      </a:r>
                    </a:p>
                  </a:txBody>
                  <a:tcPr marL="46105" marR="46105"/>
                </a:tc>
                <a:extLst>
                  <a:ext uri="{0D108BD9-81ED-4DB2-BD59-A6C34878D82A}">
                    <a16:rowId xmlns:a16="http://schemas.microsoft.com/office/drawing/2014/main" val="10004"/>
                  </a:ext>
                </a:extLst>
              </a:tr>
              <a:tr h="279212">
                <a:tc>
                  <a:txBody>
                    <a:bodyPr/>
                    <a:lstStyle/>
                    <a:p>
                      <a:r>
                        <a:rPr lang="en-US" sz="2000" dirty="0">
                          <a:solidFill>
                            <a:srgbClr val="0000FF"/>
                          </a:solidFill>
                        </a:rPr>
                        <a:t>NSs</a:t>
                      </a:r>
                      <a:r>
                        <a:rPr lang="en-US" sz="2000" baseline="0" dirty="0">
                          <a:solidFill>
                            <a:srgbClr val="0000FF"/>
                          </a:solidFill>
                        </a:rPr>
                        <a:t> from Valencia</a:t>
                      </a:r>
                      <a:endParaRPr lang="en-US" sz="2000" dirty="0">
                        <a:solidFill>
                          <a:srgbClr val="0000FF"/>
                        </a:solidFill>
                      </a:endParaRPr>
                    </a:p>
                  </a:txBody>
                  <a:tcPr marL="46105" marR="46105"/>
                </a:tc>
                <a:tc>
                  <a:txBody>
                    <a:bodyPr/>
                    <a:lstStyle/>
                    <a:p>
                      <a:r>
                        <a:rPr lang="en-US" sz="2000" dirty="0">
                          <a:solidFill>
                            <a:srgbClr val="0000FF"/>
                          </a:solidFill>
                        </a:rPr>
                        <a:t>31.7% (38/120)</a:t>
                      </a:r>
                    </a:p>
                  </a:txBody>
                  <a:tcPr marL="46105" marR="46105"/>
                </a:tc>
                <a:tc>
                  <a:txBody>
                    <a:bodyPr/>
                    <a:lstStyle/>
                    <a:p>
                      <a:r>
                        <a:rPr lang="en-US" sz="2000" dirty="0">
                          <a:solidFill>
                            <a:srgbClr val="0000FF"/>
                          </a:solidFill>
                        </a:rPr>
                        <a:t>68.3% (82/120)</a:t>
                      </a:r>
                    </a:p>
                  </a:txBody>
                  <a:tcPr marL="46105" marR="46105"/>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03597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77796785"/>
              </p:ext>
            </p:extLst>
          </p:nvPr>
        </p:nvGraphicFramePr>
        <p:xfrm>
          <a:off x="304800" y="2281276"/>
          <a:ext cx="8483272" cy="3739896"/>
        </p:xfrm>
        <a:graphic>
          <a:graphicData uri="http://schemas.openxmlformats.org/drawingml/2006/table">
            <a:tbl>
              <a:tblPr firstRow="1" bandRow="1">
                <a:tableStyleId>{5C22544A-7EE6-4342-B048-85BDC9FD1C3A}</a:tableStyleId>
              </a:tblPr>
              <a:tblGrid>
                <a:gridCol w="2120818">
                  <a:extLst>
                    <a:ext uri="{9D8B030D-6E8A-4147-A177-3AD203B41FA5}">
                      <a16:colId xmlns:a16="http://schemas.microsoft.com/office/drawing/2014/main" val="20000"/>
                    </a:ext>
                  </a:extLst>
                </a:gridCol>
                <a:gridCol w="2120818">
                  <a:extLst>
                    <a:ext uri="{9D8B030D-6E8A-4147-A177-3AD203B41FA5}">
                      <a16:colId xmlns:a16="http://schemas.microsoft.com/office/drawing/2014/main" val="20001"/>
                    </a:ext>
                  </a:extLst>
                </a:gridCol>
                <a:gridCol w="2120818">
                  <a:extLst>
                    <a:ext uri="{9D8B030D-6E8A-4147-A177-3AD203B41FA5}">
                      <a16:colId xmlns:a16="http://schemas.microsoft.com/office/drawing/2014/main" val="20002"/>
                    </a:ext>
                  </a:extLst>
                </a:gridCol>
                <a:gridCol w="2120818">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2600" b="1" dirty="0">
                          <a:effectLst/>
                          <a:latin typeface="Times New Roman"/>
                          <a:ea typeface="宋体"/>
                          <a:cs typeface="Times New Roman"/>
                        </a:rPr>
                        <a:t>Level/Group</a:t>
                      </a:r>
                      <a:endParaRPr lang="en-US" sz="2600" dirty="0">
                        <a:effectLst/>
                        <a:latin typeface="Times New Roman"/>
                        <a:ea typeface="宋体"/>
                        <a:cs typeface="Times New Roman"/>
                      </a:endParaRPr>
                    </a:p>
                  </a:txBody>
                  <a:tcPr marL="68580" marR="68580" marT="0" marB="0"/>
                </a:tc>
                <a:tc>
                  <a:txBody>
                    <a:bodyPr/>
                    <a:lstStyle/>
                    <a:p>
                      <a:r>
                        <a:rPr lang="en-US" sz="2000" dirty="0">
                          <a:latin typeface="Times New Roman"/>
                          <a:cs typeface="Times New Roman"/>
                        </a:rPr>
                        <a:t>Frame of reference ([+/-comparison])</a:t>
                      </a:r>
                    </a:p>
                  </a:txBody>
                  <a:tcPr/>
                </a:tc>
                <a:tc>
                  <a:txBody>
                    <a:bodyPr/>
                    <a:lstStyle/>
                    <a:p>
                      <a:r>
                        <a:rPr lang="en-US" sz="2000" dirty="0">
                          <a:latin typeface="Times New Roman"/>
                          <a:cs typeface="Times New Roman"/>
                        </a:rPr>
                        <a:t>Experience</a:t>
                      </a:r>
                      <a:r>
                        <a:rPr lang="en-US" sz="2000" baseline="0" dirty="0">
                          <a:latin typeface="Times New Roman"/>
                          <a:cs typeface="Times New Roman"/>
                        </a:rPr>
                        <a:t> with referent ([+/- experience])</a:t>
                      </a:r>
                      <a:endParaRPr lang="en-US" sz="2000" dirty="0">
                        <a:latin typeface="Times New Roman"/>
                        <a:cs typeface="Times New Roman"/>
                      </a:endParaRPr>
                    </a:p>
                  </a:txBody>
                  <a:tcPr/>
                </a:tc>
                <a:tc>
                  <a:txBody>
                    <a:bodyPr/>
                    <a:lstStyle/>
                    <a:p>
                      <a:pPr marL="0" marR="0">
                        <a:lnSpc>
                          <a:spcPct val="115000"/>
                        </a:lnSpc>
                        <a:spcBef>
                          <a:spcPts val="0"/>
                        </a:spcBef>
                        <a:spcAft>
                          <a:spcPts val="0"/>
                        </a:spcAft>
                      </a:pPr>
                      <a:r>
                        <a:rPr lang="en-US" sz="2600" b="1" dirty="0">
                          <a:effectLst/>
                          <a:latin typeface="Times New Roman"/>
                          <a:ea typeface="宋体"/>
                          <a:cs typeface="Times New Roman"/>
                        </a:rPr>
                        <a:t>% Explained</a:t>
                      </a:r>
                      <a:endParaRPr lang="en-US" sz="2600" dirty="0">
                        <a:effectLst/>
                        <a:latin typeface="Times New Roman"/>
                        <a:ea typeface="宋体"/>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2600" kern="1200" dirty="0">
                          <a:effectLst/>
                          <a:latin typeface="Times New Roman"/>
                          <a:ea typeface="宋体"/>
                          <a:cs typeface="Times New Roman"/>
                        </a:rPr>
                        <a:t>Low Bef. SA </a:t>
                      </a:r>
                      <a:endParaRPr lang="en-US" sz="2600" dirty="0">
                        <a:effectLst/>
                        <a:latin typeface="Times New Roman"/>
                        <a:ea typeface="宋体"/>
                        <a:cs typeface="Times New Roman"/>
                      </a:endParaRPr>
                    </a:p>
                  </a:txBody>
                  <a:tcPr marL="68580" marR="68580" marT="0" marB="0" anchor="ctr"/>
                </a:tc>
                <a:tc>
                  <a:txBody>
                    <a:bodyPr/>
                    <a:lstStyle/>
                    <a:p>
                      <a:pPr marL="0" marR="0">
                        <a:lnSpc>
                          <a:spcPct val="115000"/>
                        </a:lnSpc>
                        <a:spcBef>
                          <a:spcPts val="0"/>
                        </a:spcBef>
                        <a:spcAft>
                          <a:spcPts val="0"/>
                        </a:spcAft>
                      </a:pPr>
                      <a:r>
                        <a:rPr lang="en-US" sz="2600" dirty="0">
                          <a:effectLst/>
                          <a:latin typeface="Times New Roman"/>
                          <a:ea typeface="宋体"/>
                          <a:cs typeface="Times New Roman"/>
                        </a:rPr>
                        <a:t>X***</a:t>
                      </a:r>
                    </a:p>
                  </a:txBody>
                  <a:tcPr marL="68580" marR="68580" marT="0" marB="0" anchor="ctr"/>
                </a:tc>
                <a:tc>
                  <a:txBody>
                    <a:bodyPr/>
                    <a:lstStyle/>
                    <a:p>
                      <a:r>
                        <a:rPr lang="en-US" sz="2600" dirty="0">
                          <a:latin typeface="Times New Roman"/>
                          <a:cs typeface="Times New Roman"/>
                        </a:rPr>
                        <a:t>X**</a:t>
                      </a:r>
                    </a:p>
                  </a:txBody>
                  <a:tcPr marL="68580" marR="68580" marT="0" marB="0" anchor="ctr"/>
                </a:tc>
                <a:tc>
                  <a:txBody>
                    <a:bodyPr/>
                    <a:lstStyle/>
                    <a:p>
                      <a:r>
                        <a:rPr lang="en-US" sz="2600" dirty="0">
                          <a:latin typeface="Times New Roman"/>
                          <a:cs typeface="Times New Roman"/>
                        </a:rPr>
                        <a:t>67.9%</a:t>
                      </a:r>
                    </a:p>
                  </a:txBody>
                  <a:tcPr marL="68580" marR="68580" marT="0" marB="0" anchor="ct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2600" kern="1200" dirty="0">
                          <a:effectLst/>
                          <a:latin typeface="Times New Roman"/>
                          <a:ea typeface="宋体"/>
                          <a:cs typeface="Times New Roman"/>
                        </a:rPr>
                        <a:t>Low After SA </a:t>
                      </a:r>
                      <a:endParaRPr lang="en-US" sz="2600" dirty="0">
                        <a:effectLst/>
                        <a:latin typeface="Times New Roman"/>
                        <a:ea typeface="宋体"/>
                        <a:cs typeface="Times New Roman"/>
                      </a:endParaRPr>
                    </a:p>
                  </a:txBody>
                  <a:tcPr marL="68580" marR="68580" marT="0" marB="0" anchor="ctr"/>
                </a:tc>
                <a:tc>
                  <a:txBody>
                    <a:bodyPr/>
                    <a:lstStyle/>
                    <a:p>
                      <a:pPr marL="0" marR="0">
                        <a:lnSpc>
                          <a:spcPct val="115000"/>
                        </a:lnSpc>
                        <a:spcBef>
                          <a:spcPts val="0"/>
                        </a:spcBef>
                        <a:spcAft>
                          <a:spcPts val="0"/>
                        </a:spcAft>
                      </a:pPr>
                      <a:r>
                        <a:rPr lang="en-US" sz="2600" dirty="0">
                          <a:effectLst/>
                          <a:latin typeface="Times New Roman"/>
                          <a:ea typeface="宋体"/>
                          <a:cs typeface="Times New Roman"/>
                        </a:rPr>
                        <a:t>X*</a:t>
                      </a:r>
                    </a:p>
                  </a:txBody>
                  <a:tcPr marL="68580" marR="68580" marT="0" marB="0" anchor="ctr"/>
                </a:tc>
                <a:tc>
                  <a:txBody>
                    <a:bodyPr/>
                    <a:lstStyle/>
                    <a:p>
                      <a:pPr marL="0" marR="0">
                        <a:lnSpc>
                          <a:spcPct val="115000"/>
                        </a:lnSpc>
                        <a:spcBef>
                          <a:spcPts val="0"/>
                        </a:spcBef>
                        <a:spcAft>
                          <a:spcPts val="0"/>
                        </a:spcAft>
                      </a:pPr>
                      <a:r>
                        <a:rPr lang="en-US" sz="2600" dirty="0">
                          <a:effectLst/>
                          <a:latin typeface="Times New Roman"/>
                          <a:ea typeface="宋体"/>
                          <a:cs typeface="Times New Roman"/>
                        </a:rPr>
                        <a:t>X*</a:t>
                      </a:r>
                    </a:p>
                  </a:txBody>
                  <a:tcPr marL="68580" marR="68580" marT="0" marB="0" anchor="ctr"/>
                </a:tc>
                <a:tc>
                  <a:txBody>
                    <a:bodyPr/>
                    <a:lstStyle/>
                    <a:p>
                      <a:pPr marL="0" marR="0">
                        <a:lnSpc>
                          <a:spcPct val="115000"/>
                        </a:lnSpc>
                        <a:spcBef>
                          <a:spcPts val="0"/>
                        </a:spcBef>
                        <a:spcAft>
                          <a:spcPts val="0"/>
                        </a:spcAft>
                      </a:pPr>
                      <a:r>
                        <a:rPr lang="en-US" sz="2600" dirty="0">
                          <a:effectLst/>
                          <a:latin typeface="Times New Roman"/>
                          <a:ea typeface="宋体"/>
                          <a:cs typeface="Times New Roman"/>
                        </a:rPr>
                        <a:t>70.0%</a:t>
                      </a:r>
                    </a:p>
                  </a:txBody>
                  <a:tcPr marL="68580" marR="68580" marT="0" marB="0" anchor="ct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2600" kern="1200" dirty="0">
                          <a:solidFill>
                            <a:srgbClr val="3366FF"/>
                          </a:solidFill>
                          <a:effectLst/>
                          <a:latin typeface="Times New Roman"/>
                          <a:ea typeface="宋体"/>
                          <a:cs typeface="Times New Roman"/>
                        </a:rPr>
                        <a:t>High Bef.</a:t>
                      </a:r>
                      <a:r>
                        <a:rPr lang="en-US" sz="2600" kern="1200" baseline="0" dirty="0">
                          <a:solidFill>
                            <a:srgbClr val="3366FF"/>
                          </a:solidFill>
                          <a:effectLst/>
                          <a:latin typeface="Times New Roman"/>
                          <a:ea typeface="宋体"/>
                          <a:cs typeface="Times New Roman"/>
                        </a:rPr>
                        <a:t> </a:t>
                      </a:r>
                      <a:r>
                        <a:rPr lang="en-US" sz="2600" kern="1200" dirty="0">
                          <a:solidFill>
                            <a:srgbClr val="3366FF"/>
                          </a:solidFill>
                          <a:effectLst/>
                          <a:latin typeface="Times New Roman"/>
                          <a:ea typeface="宋体"/>
                          <a:cs typeface="Times New Roman"/>
                        </a:rPr>
                        <a:t>SA</a:t>
                      </a:r>
                      <a:endParaRPr lang="en-US" sz="2600" dirty="0">
                        <a:solidFill>
                          <a:srgbClr val="3366FF"/>
                        </a:solidFill>
                        <a:effectLst/>
                        <a:latin typeface="Times New Roman"/>
                        <a:ea typeface="宋体"/>
                        <a:cs typeface="Times New Roman"/>
                      </a:endParaRPr>
                    </a:p>
                  </a:txBody>
                  <a:tcPr marL="68580" marR="68580" marT="0" marB="0"/>
                </a:tc>
                <a:tc>
                  <a:txBody>
                    <a:bodyPr/>
                    <a:lstStyle/>
                    <a:p>
                      <a:pPr marL="0" marR="0">
                        <a:lnSpc>
                          <a:spcPct val="115000"/>
                        </a:lnSpc>
                        <a:spcBef>
                          <a:spcPts val="0"/>
                        </a:spcBef>
                        <a:spcAft>
                          <a:spcPts val="0"/>
                        </a:spcAft>
                      </a:pPr>
                      <a:endParaRPr lang="en-US" sz="2600" dirty="0">
                        <a:solidFill>
                          <a:srgbClr val="3366FF"/>
                        </a:solidFill>
                        <a:effectLst/>
                        <a:latin typeface="Times New Roman"/>
                        <a:ea typeface="宋体"/>
                        <a:cs typeface="Times New Roman"/>
                      </a:endParaRPr>
                    </a:p>
                  </a:txBody>
                  <a:tcPr marL="68580" marR="68580" marT="0" marB="0" anchor="ctr"/>
                </a:tc>
                <a:tc>
                  <a:txBody>
                    <a:bodyPr/>
                    <a:lstStyle/>
                    <a:p>
                      <a:pPr marL="0" marR="0">
                        <a:lnSpc>
                          <a:spcPct val="115000"/>
                        </a:lnSpc>
                        <a:spcBef>
                          <a:spcPts val="0"/>
                        </a:spcBef>
                        <a:spcAft>
                          <a:spcPts val="0"/>
                        </a:spcAft>
                      </a:pPr>
                      <a:r>
                        <a:rPr lang="en-US" sz="2600" dirty="0">
                          <a:solidFill>
                            <a:srgbClr val="3366FF"/>
                          </a:solidFill>
                          <a:effectLst/>
                          <a:latin typeface="Times New Roman"/>
                          <a:ea typeface="宋体"/>
                          <a:cs typeface="Times New Roman"/>
                        </a:rPr>
                        <a:t>X**</a:t>
                      </a:r>
                    </a:p>
                  </a:txBody>
                  <a:tcPr marL="68580" marR="68580" marT="0" marB="0" anchor="ctr"/>
                </a:tc>
                <a:tc>
                  <a:txBody>
                    <a:bodyPr/>
                    <a:lstStyle/>
                    <a:p>
                      <a:pPr marL="0" marR="0">
                        <a:lnSpc>
                          <a:spcPct val="115000"/>
                        </a:lnSpc>
                        <a:spcBef>
                          <a:spcPts val="0"/>
                        </a:spcBef>
                        <a:spcAft>
                          <a:spcPts val="0"/>
                        </a:spcAft>
                      </a:pPr>
                      <a:r>
                        <a:rPr lang="en-US" sz="2600" dirty="0">
                          <a:solidFill>
                            <a:srgbClr val="3366FF"/>
                          </a:solidFill>
                          <a:effectLst/>
                          <a:latin typeface="Times New Roman"/>
                          <a:ea typeface="宋体"/>
                          <a:cs typeface="Times New Roman"/>
                        </a:rPr>
                        <a:t>63.3%</a:t>
                      </a:r>
                    </a:p>
                  </a:txBody>
                  <a:tcPr marL="68580" marR="68580" marT="0" marB="0" anchor="ct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2600" kern="1200" dirty="0">
                          <a:solidFill>
                            <a:srgbClr val="3366FF"/>
                          </a:solidFill>
                          <a:effectLst/>
                          <a:latin typeface="Times New Roman"/>
                          <a:ea typeface="宋体"/>
                          <a:cs typeface="Times New Roman"/>
                        </a:rPr>
                        <a:t>High</a:t>
                      </a:r>
                      <a:r>
                        <a:rPr lang="en-US" sz="2600" kern="1200" baseline="0" dirty="0">
                          <a:solidFill>
                            <a:srgbClr val="3366FF"/>
                          </a:solidFill>
                          <a:effectLst/>
                          <a:latin typeface="Times New Roman"/>
                          <a:ea typeface="宋体"/>
                          <a:cs typeface="Times New Roman"/>
                        </a:rPr>
                        <a:t> </a:t>
                      </a:r>
                      <a:r>
                        <a:rPr lang="en-US" sz="2600" kern="1200" dirty="0">
                          <a:solidFill>
                            <a:srgbClr val="3366FF"/>
                          </a:solidFill>
                          <a:effectLst/>
                          <a:latin typeface="Times New Roman"/>
                          <a:ea typeface="宋体"/>
                          <a:cs typeface="Times New Roman"/>
                        </a:rPr>
                        <a:t>After SA</a:t>
                      </a:r>
                      <a:endParaRPr lang="en-US" sz="2600" dirty="0">
                        <a:solidFill>
                          <a:srgbClr val="3366FF"/>
                        </a:solidFill>
                        <a:effectLst/>
                        <a:latin typeface="Times New Roman"/>
                        <a:ea typeface="宋体"/>
                        <a:cs typeface="Times New Roman"/>
                      </a:endParaRPr>
                    </a:p>
                  </a:txBody>
                  <a:tcPr marL="68580" marR="68580" marT="0" marB="0"/>
                </a:tc>
                <a:tc>
                  <a:txBody>
                    <a:bodyPr/>
                    <a:lstStyle/>
                    <a:p>
                      <a:pPr marL="0" marR="0">
                        <a:lnSpc>
                          <a:spcPct val="115000"/>
                        </a:lnSpc>
                        <a:spcBef>
                          <a:spcPts val="0"/>
                        </a:spcBef>
                        <a:spcAft>
                          <a:spcPts val="0"/>
                        </a:spcAft>
                      </a:pPr>
                      <a:r>
                        <a:rPr lang="en-US" sz="2600" dirty="0">
                          <a:solidFill>
                            <a:srgbClr val="3366FF"/>
                          </a:solidFill>
                          <a:effectLst/>
                          <a:latin typeface="Times New Roman"/>
                          <a:ea typeface="宋体"/>
                          <a:cs typeface="Times New Roman"/>
                        </a:rPr>
                        <a:t>X*</a:t>
                      </a:r>
                    </a:p>
                  </a:txBody>
                  <a:tcPr marL="68580" marR="68580" marT="0" marB="0" anchor="ctr"/>
                </a:tc>
                <a:tc>
                  <a:txBody>
                    <a:bodyPr/>
                    <a:lstStyle/>
                    <a:p>
                      <a:pPr marL="0" marR="0">
                        <a:lnSpc>
                          <a:spcPct val="115000"/>
                        </a:lnSpc>
                        <a:spcBef>
                          <a:spcPts val="0"/>
                        </a:spcBef>
                        <a:spcAft>
                          <a:spcPts val="0"/>
                        </a:spcAft>
                      </a:pPr>
                      <a:r>
                        <a:rPr lang="en-US" sz="2600" dirty="0">
                          <a:solidFill>
                            <a:srgbClr val="3366FF"/>
                          </a:solidFill>
                          <a:effectLst/>
                          <a:latin typeface="Times New Roman"/>
                          <a:ea typeface="宋体"/>
                          <a:cs typeface="Times New Roman"/>
                        </a:rPr>
                        <a:t>X***</a:t>
                      </a:r>
                    </a:p>
                  </a:txBody>
                  <a:tcPr marL="68580" marR="68580" marT="0" marB="0" anchor="ctr"/>
                </a:tc>
                <a:tc>
                  <a:txBody>
                    <a:bodyPr/>
                    <a:lstStyle/>
                    <a:p>
                      <a:pPr marL="0" marR="0">
                        <a:lnSpc>
                          <a:spcPct val="115000"/>
                        </a:lnSpc>
                        <a:spcBef>
                          <a:spcPts val="0"/>
                        </a:spcBef>
                        <a:spcAft>
                          <a:spcPts val="0"/>
                        </a:spcAft>
                      </a:pPr>
                      <a:r>
                        <a:rPr lang="en-US" sz="2600" dirty="0">
                          <a:solidFill>
                            <a:srgbClr val="3366FF"/>
                          </a:solidFill>
                          <a:effectLst/>
                          <a:latin typeface="Times New Roman"/>
                          <a:ea typeface="宋体"/>
                          <a:cs typeface="Times New Roman"/>
                        </a:rPr>
                        <a:t>65.0%</a:t>
                      </a:r>
                    </a:p>
                  </a:txBody>
                  <a:tcPr marL="68580" marR="68580" marT="0" marB="0" anchor="ct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2600" kern="1200" dirty="0">
                          <a:effectLst/>
                          <a:latin typeface="Times New Roman"/>
                          <a:ea typeface="宋体"/>
                          <a:cs typeface="Times New Roman"/>
                        </a:rPr>
                        <a:t>NS from Valencia</a:t>
                      </a:r>
                      <a:endParaRPr lang="en-US" sz="2600" dirty="0">
                        <a:effectLst/>
                        <a:latin typeface="Times New Roman"/>
                        <a:ea typeface="宋体"/>
                        <a:cs typeface="Times New Roman"/>
                      </a:endParaRPr>
                    </a:p>
                  </a:txBody>
                  <a:tcPr marL="68580" marR="68580" marT="0" marB="0"/>
                </a:tc>
                <a:tc>
                  <a:txBody>
                    <a:bodyPr/>
                    <a:lstStyle/>
                    <a:p>
                      <a:pPr marL="0" marR="0">
                        <a:lnSpc>
                          <a:spcPct val="115000"/>
                        </a:lnSpc>
                        <a:spcBef>
                          <a:spcPts val="0"/>
                        </a:spcBef>
                        <a:spcAft>
                          <a:spcPts val="0"/>
                        </a:spcAft>
                      </a:pPr>
                      <a:r>
                        <a:rPr lang="en-US" sz="2600" dirty="0">
                          <a:effectLst/>
                          <a:latin typeface="Times New Roman"/>
                          <a:ea typeface="宋体"/>
                          <a:cs typeface="Times New Roman"/>
                        </a:rPr>
                        <a:t>X***</a:t>
                      </a:r>
                    </a:p>
                  </a:txBody>
                  <a:tcPr marL="68580" marR="68580" marT="0" marB="0" anchor="ctr"/>
                </a:tc>
                <a:tc>
                  <a:txBody>
                    <a:bodyPr/>
                    <a:lstStyle/>
                    <a:p>
                      <a:pPr marL="0" marR="0">
                        <a:lnSpc>
                          <a:spcPct val="115000"/>
                        </a:lnSpc>
                        <a:spcBef>
                          <a:spcPts val="0"/>
                        </a:spcBef>
                        <a:spcAft>
                          <a:spcPts val="0"/>
                        </a:spcAft>
                      </a:pPr>
                      <a:r>
                        <a:rPr lang="en-US" sz="2600" dirty="0">
                          <a:effectLst/>
                          <a:latin typeface="Times New Roman"/>
                          <a:ea typeface="宋体"/>
                          <a:cs typeface="Times New Roman"/>
                        </a:rPr>
                        <a:t>X***</a:t>
                      </a:r>
                    </a:p>
                  </a:txBody>
                  <a:tcPr marL="68580" marR="68580" marT="0" marB="0" anchor="ctr"/>
                </a:tc>
                <a:tc>
                  <a:txBody>
                    <a:bodyPr/>
                    <a:lstStyle/>
                    <a:p>
                      <a:pPr marL="0" marR="0">
                        <a:lnSpc>
                          <a:spcPct val="115000"/>
                        </a:lnSpc>
                        <a:spcBef>
                          <a:spcPts val="0"/>
                        </a:spcBef>
                        <a:spcAft>
                          <a:spcPts val="0"/>
                        </a:spcAft>
                      </a:pPr>
                      <a:r>
                        <a:rPr lang="en-US" sz="2600" dirty="0">
                          <a:effectLst/>
                          <a:latin typeface="Times New Roman"/>
                          <a:ea typeface="宋体"/>
                          <a:cs typeface="Times New Roman"/>
                        </a:rPr>
                        <a:t>83.3%</a:t>
                      </a:r>
                    </a:p>
                  </a:txBody>
                  <a:tcPr marL="68580" marR="68580" marT="0" marB="0" anchor="ctr"/>
                </a:tc>
                <a:extLst>
                  <a:ext uri="{0D108BD9-81ED-4DB2-BD59-A6C34878D82A}">
                    <a16:rowId xmlns:a16="http://schemas.microsoft.com/office/drawing/2014/main" val="10005"/>
                  </a:ext>
                </a:extLst>
              </a:tr>
            </a:tbl>
          </a:graphicData>
        </a:graphic>
      </p:graphicFrame>
      <p:sp>
        <p:nvSpPr>
          <p:cNvPr id="2" name="Slide Number Placeholder 1"/>
          <p:cNvSpPr>
            <a:spLocks noGrp="1"/>
          </p:cNvSpPr>
          <p:nvPr>
            <p:ph type="sldNum" sz="quarter" idx="12"/>
          </p:nvPr>
        </p:nvSpPr>
        <p:spPr/>
        <p:txBody>
          <a:bodyPr/>
          <a:lstStyle/>
          <a:p>
            <a:fld id="{3F805713-CA22-4AC7-AE6B-5B30934DB646}" type="slidenum">
              <a:rPr lang="en-US" smtClean="0"/>
              <a:t>33</a:t>
            </a:fld>
            <a:endParaRPr lang="en-US"/>
          </a:p>
        </p:txBody>
      </p:sp>
      <p:sp>
        <p:nvSpPr>
          <p:cNvPr id="5" name="Title 4"/>
          <p:cNvSpPr>
            <a:spLocks noGrp="1"/>
          </p:cNvSpPr>
          <p:nvPr>
            <p:ph type="title"/>
          </p:nvPr>
        </p:nvSpPr>
        <p:spPr/>
        <p:txBody>
          <a:bodyPr>
            <a:normAutofit/>
          </a:bodyPr>
          <a:lstStyle/>
          <a:p>
            <a:r>
              <a:rPr lang="en-US" sz="3600" noProof="0" dirty="0"/>
              <a:t>Results: Regression (contact hours)</a:t>
            </a:r>
          </a:p>
        </p:txBody>
      </p:sp>
      <p:sp>
        <p:nvSpPr>
          <p:cNvPr id="6" name="Rectangle 5"/>
          <p:cNvSpPr/>
          <p:nvPr/>
        </p:nvSpPr>
        <p:spPr>
          <a:xfrm>
            <a:off x="331814" y="6333135"/>
            <a:ext cx="4485811" cy="369332"/>
          </a:xfrm>
          <a:prstGeom prst="rect">
            <a:avLst/>
          </a:prstGeom>
        </p:spPr>
        <p:txBody>
          <a:bodyPr wrap="none">
            <a:spAutoFit/>
          </a:bodyPr>
          <a:lstStyle/>
          <a:p>
            <a:r>
              <a:rPr lang="en-US" dirty="0"/>
              <a:t>Note. * = </a:t>
            </a:r>
            <a:r>
              <a:rPr lang="en-US" i="1" dirty="0"/>
              <a:t>p </a:t>
            </a:r>
            <a:r>
              <a:rPr lang="en-US" dirty="0"/>
              <a:t>&lt; .05, ** = </a:t>
            </a:r>
            <a:r>
              <a:rPr lang="en-US" i="1" dirty="0"/>
              <a:t>p </a:t>
            </a:r>
            <a:r>
              <a:rPr lang="en-US" dirty="0"/>
              <a:t>&lt; .01, *** = </a:t>
            </a:r>
            <a:r>
              <a:rPr lang="en-US" i="1" dirty="0"/>
              <a:t>p </a:t>
            </a:r>
            <a:r>
              <a:rPr lang="en-US" dirty="0"/>
              <a:t>&lt; .001</a:t>
            </a:r>
          </a:p>
        </p:txBody>
      </p:sp>
    </p:spTree>
    <p:extLst>
      <p:ext uri="{BB962C8B-B14F-4D97-AF65-F5344CB8AC3E}">
        <p14:creationId xmlns:p14="http://schemas.microsoft.com/office/powerpoint/2010/main" val="537244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Frame of reference</a:t>
            </a:r>
          </a:p>
        </p:txBody>
      </p:sp>
      <p:sp>
        <p:nvSpPr>
          <p:cNvPr id="3" name="Slide Number Placeholder 2"/>
          <p:cNvSpPr>
            <a:spLocks noGrp="1"/>
          </p:cNvSpPr>
          <p:nvPr>
            <p:ph type="sldNum" sz="quarter" idx="12"/>
          </p:nvPr>
        </p:nvSpPr>
        <p:spPr/>
        <p:txBody>
          <a:bodyPr/>
          <a:lstStyle/>
          <a:p>
            <a:fld id="{3F805713-CA22-4AC7-AE6B-5B30934DB646}" type="slidenum">
              <a:rPr lang="en-US" smtClean="0"/>
              <a:t>34</a:t>
            </a:fld>
            <a:endParaRPr lang="en-US"/>
          </a:p>
        </p:txBody>
      </p:sp>
      <p:graphicFrame>
        <p:nvGraphicFramePr>
          <p:cNvPr id="6" name="Chart 5"/>
          <p:cNvGraphicFramePr/>
          <p:nvPr>
            <p:extLst>
              <p:ext uri="{D42A27DB-BD31-4B8C-83A1-F6EECF244321}">
                <p14:modId xmlns:p14="http://schemas.microsoft.com/office/powerpoint/2010/main" val="2246053284"/>
              </p:ext>
            </p:extLst>
          </p:nvPr>
        </p:nvGraphicFramePr>
        <p:xfrm>
          <a:off x="346364" y="2262356"/>
          <a:ext cx="8382000" cy="383364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246909" y="6049818"/>
            <a:ext cx="6303818" cy="646331"/>
          </a:xfrm>
          <a:prstGeom prst="rect">
            <a:avLst/>
          </a:prstGeom>
          <a:noFill/>
        </p:spPr>
        <p:txBody>
          <a:bodyPr wrap="square" rtlCol="0">
            <a:spAutoFit/>
          </a:bodyPr>
          <a:lstStyle/>
          <a:p>
            <a:r>
              <a:rPr lang="en-US" dirty="0"/>
              <a:t>Time 1           Time 2          Time 1	     Time 2            NSs</a:t>
            </a:r>
          </a:p>
          <a:p>
            <a:r>
              <a:rPr lang="en-US" dirty="0"/>
              <a:t>         Low Contact                   High Contact</a:t>
            </a:r>
          </a:p>
        </p:txBody>
      </p:sp>
    </p:spTree>
    <p:extLst>
      <p:ext uri="{BB962C8B-B14F-4D97-AF65-F5344CB8AC3E}">
        <p14:creationId xmlns:p14="http://schemas.microsoft.com/office/powerpoint/2010/main" val="38336882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Experience with referent</a:t>
            </a:r>
          </a:p>
        </p:txBody>
      </p:sp>
      <p:sp>
        <p:nvSpPr>
          <p:cNvPr id="3" name="Slide Number Placeholder 2"/>
          <p:cNvSpPr>
            <a:spLocks noGrp="1"/>
          </p:cNvSpPr>
          <p:nvPr>
            <p:ph type="sldNum" sz="quarter" idx="12"/>
          </p:nvPr>
        </p:nvSpPr>
        <p:spPr/>
        <p:txBody>
          <a:bodyPr/>
          <a:lstStyle/>
          <a:p>
            <a:fld id="{3F805713-CA22-4AC7-AE6B-5B30934DB646}" type="slidenum">
              <a:rPr lang="en-US" smtClean="0"/>
              <a:t>35</a:t>
            </a:fld>
            <a:endParaRPr lang="en-US"/>
          </a:p>
        </p:txBody>
      </p:sp>
      <p:graphicFrame>
        <p:nvGraphicFramePr>
          <p:cNvPr id="6" name="Chart 5"/>
          <p:cNvGraphicFramePr/>
          <p:nvPr>
            <p:extLst>
              <p:ext uri="{D42A27DB-BD31-4B8C-83A1-F6EECF244321}">
                <p14:modId xmlns:p14="http://schemas.microsoft.com/office/powerpoint/2010/main" val="560701793"/>
              </p:ext>
            </p:extLst>
          </p:nvPr>
        </p:nvGraphicFramePr>
        <p:xfrm>
          <a:off x="346364" y="2262356"/>
          <a:ext cx="8382000" cy="383364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246909" y="6049818"/>
            <a:ext cx="6303818" cy="646331"/>
          </a:xfrm>
          <a:prstGeom prst="rect">
            <a:avLst/>
          </a:prstGeom>
          <a:noFill/>
        </p:spPr>
        <p:txBody>
          <a:bodyPr wrap="square" rtlCol="0">
            <a:spAutoFit/>
          </a:bodyPr>
          <a:lstStyle/>
          <a:p>
            <a:r>
              <a:rPr lang="en-US" dirty="0"/>
              <a:t>Time 1           Time 2          Time 1	     Time 2            NSs</a:t>
            </a:r>
          </a:p>
          <a:p>
            <a:r>
              <a:rPr lang="en-US" dirty="0"/>
              <a:t>         Low Contact                   High Contact</a:t>
            </a:r>
          </a:p>
        </p:txBody>
      </p:sp>
      <p:sp>
        <p:nvSpPr>
          <p:cNvPr id="2" name="TextBox 1"/>
          <p:cNvSpPr txBox="1"/>
          <p:nvPr/>
        </p:nvSpPr>
        <p:spPr>
          <a:xfrm>
            <a:off x="7032754" y="6488668"/>
            <a:ext cx="1933533" cy="369332"/>
          </a:xfrm>
          <a:prstGeom prst="rect">
            <a:avLst/>
          </a:prstGeom>
          <a:noFill/>
        </p:spPr>
        <p:txBody>
          <a:bodyPr wrap="square" rtlCol="0">
            <a:spAutoFit/>
          </a:bodyPr>
          <a:lstStyle/>
          <a:p>
            <a:r>
              <a:rPr lang="en-US" dirty="0" err="1"/>
              <a:t>Exp</a:t>
            </a:r>
            <a:r>
              <a:rPr lang="en-US" dirty="0"/>
              <a:t> = experience</a:t>
            </a:r>
          </a:p>
        </p:txBody>
      </p:sp>
    </p:spTree>
    <p:extLst>
      <p:ext uri="{BB962C8B-B14F-4D97-AF65-F5344CB8AC3E}">
        <p14:creationId xmlns:p14="http://schemas.microsoft.com/office/powerpoint/2010/main" val="894736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303" y="2248347"/>
            <a:ext cx="7968450" cy="4418671"/>
          </a:xfrm>
        </p:spPr>
        <p:txBody>
          <a:bodyPr>
            <a:normAutofit/>
          </a:bodyPr>
          <a:lstStyle/>
          <a:p>
            <a:pPr marL="365760" lvl="2"/>
            <a:r>
              <a:rPr lang="en-US" dirty="0"/>
              <a:t>Learners continue to overuse </a:t>
            </a:r>
            <a:r>
              <a:rPr lang="en-US" i="1" dirty="0" err="1"/>
              <a:t>ser</a:t>
            </a:r>
            <a:r>
              <a:rPr lang="en-US" dirty="0"/>
              <a:t> (overall rates did not change over course of SA)</a:t>
            </a:r>
          </a:p>
          <a:p>
            <a:pPr marL="365760" lvl="2"/>
            <a:r>
              <a:rPr lang="en-US" dirty="0"/>
              <a:t>Regression</a:t>
            </a:r>
          </a:p>
          <a:p>
            <a:pPr marL="731520" lvl="3"/>
            <a:r>
              <a:rPr lang="en-US" dirty="0"/>
              <a:t>Low contact group: Less native-like over the course of SA</a:t>
            </a:r>
          </a:p>
          <a:p>
            <a:pPr marL="731520" lvl="3"/>
            <a:r>
              <a:rPr lang="en-US" dirty="0"/>
              <a:t>High contact group: More native-like over the course of SA</a:t>
            </a:r>
          </a:p>
          <a:p>
            <a:pPr marL="365760" lvl="2"/>
            <a:r>
              <a:rPr lang="en-US" sz="2200" dirty="0"/>
              <a:t>Direction of effects mostly native-like at Time 1 and Time 2</a:t>
            </a:r>
          </a:p>
          <a:p>
            <a:pPr marL="731520" lvl="3"/>
            <a:r>
              <a:rPr lang="en-US" sz="2200" dirty="0"/>
              <a:t>Frame of reference</a:t>
            </a:r>
          </a:p>
          <a:p>
            <a:pPr marL="1051560" lvl="4"/>
            <a:r>
              <a:rPr lang="en-US" sz="2000" dirty="0"/>
              <a:t>Very little change over time</a:t>
            </a:r>
          </a:p>
          <a:p>
            <a:pPr lvl="1"/>
            <a:r>
              <a:rPr lang="en-US" dirty="0"/>
              <a:t>Experience with referent</a:t>
            </a:r>
          </a:p>
          <a:p>
            <a:pPr lvl="2"/>
            <a:r>
              <a:rPr lang="en-US" dirty="0"/>
              <a:t>Very little change over time</a:t>
            </a:r>
          </a:p>
          <a:p>
            <a:pPr lvl="2"/>
            <a:r>
              <a:rPr lang="en-US" dirty="0"/>
              <a:t>High contact group at Time 2 differentiates more clearly between [+/- experience] contexts</a:t>
            </a:r>
          </a:p>
        </p:txBody>
      </p:sp>
      <p:sp>
        <p:nvSpPr>
          <p:cNvPr id="3" name="Slide Number Placeholder 2"/>
          <p:cNvSpPr>
            <a:spLocks noGrp="1"/>
          </p:cNvSpPr>
          <p:nvPr>
            <p:ph type="sldNum" sz="quarter" idx="12"/>
          </p:nvPr>
        </p:nvSpPr>
        <p:spPr/>
        <p:txBody>
          <a:bodyPr/>
          <a:lstStyle/>
          <a:p>
            <a:fld id="{3F805713-CA22-4AC7-AE6B-5B30934DB646}" type="slidenum">
              <a:rPr lang="en-US" smtClean="0"/>
              <a:t>36</a:t>
            </a:fld>
            <a:endParaRPr lang="en-US"/>
          </a:p>
        </p:txBody>
      </p:sp>
      <p:sp>
        <p:nvSpPr>
          <p:cNvPr id="4" name="Title 3"/>
          <p:cNvSpPr>
            <a:spLocks noGrp="1"/>
          </p:cNvSpPr>
          <p:nvPr>
            <p:ph type="title"/>
          </p:nvPr>
        </p:nvSpPr>
        <p:spPr/>
        <p:txBody>
          <a:bodyPr/>
          <a:lstStyle/>
          <a:p>
            <a:r>
              <a:rPr lang="en-US" dirty="0"/>
              <a:t>Summary of Results</a:t>
            </a:r>
          </a:p>
        </p:txBody>
      </p:sp>
    </p:spTree>
    <p:extLst>
      <p:ext uri="{BB962C8B-B14F-4D97-AF65-F5344CB8AC3E}">
        <p14:creationId xmlns:p14="http://schemas.microsoft.com/office/powerpoint/2010/main" val="24189629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7073" y="2248347"/>
            <a:ext cx="8414662" cy="4240090"/>
          </a:xfrm>
        </p:spPr>
        <p:txBody>
          <a:bodyPr>
            <a:normAutofit/>
          </a:bodyPr>
          <a:lstStyle/>
          <a:p>
            <a:r>
              <a:rPr lang="en-US" noProof="0" dirty="0"/>
              <a:t>Frame of reference: </a:t>
            </a:r>
          </a:p>
          <a:p>
            <a:pPr lvl="2"/>
            <a:r>
              <a:rPr lang="en-US" dirty="0"/>
              <a:t>Woolsey (2008): E</a:t>
            </a:r>
            <a:r>
              <a:rPr lang="en-US" noProof="0" dirty="0" err="1"/>
              <a:t>ven</a:t>
            </a:r>
            <a:r>
              <a:rPr lang="en-US" noProof="0" dirty="0"/>
              <a:t> at Level 4, significant but effect in opposite direction</a:t>
            </a:r>
          </a:p>
          <a:p>
            <a:pPr lvl="2"/>
            <a:r>
              <a:rPr lang="en-US" noProof="0" dirty="0"/>
              <a:t>Current study: Little change over time for High and Low contact groups (but direction of effect in the native-like direction)</a:t>
            </a:r>
            <a:endParaRPr lang="en-US" dirty="0"/>
          </a:p>
          <a:p>
            <a:r>
              <a:rPr lang="en-US" noProof="0" dirty="0"/>
              <a:t>Experience with referent: </a:t>
            </a:r>
          </a:p>
          <a:p>
            <a:pPr lvl="2"/>
            <a:r>
              <a:rPr lang="en-US" dirty="0"/>
              <a:t>Woolsey (2008): </a:t>
            </a:r>
            <a:r>
              <a:rPr lang="en-US" noProof="0" dirty="0"/>
              <a:t>Levels 1 &amp; 2, significant but effect in opposite direction; Level 3 not significant; Level 4 significant and in native-like direction</a:t>
            </a:r>
          </a:p>
          <a:p>
            <a:pPr lvl="2"/>
            <a:r>
              <a:rPr lang="en-US" noProof="0" dirty="0"/>
              <a:t>Current study: Becomes significant for high contact group; direction of effect more apparent at Time 2 for this group</a:t>
            </a:r>
          </a:p>
          <a:p>
            <a:pPr marL="0" indent="0">
              <a:buNone/>
            </a:pPr>
            <a:endParaRPr lang="en-US" noProof="0" dirty="0"/>
          </a:p>
        </p:txBody>
      </p:sp>
      <p:sp>
        <p:nvSpPr>
          <p:cNvPr id="3" name="Slide Number Placeholder 2"/>
          <p:cNvSpPr>
            <a:spLocks noGrp="1"/>
          </p:cNvSpPr>
          <p:nvPr>
            <p:ph type="sldNum" sz="quarter" idx="12"/>
          </p:nvPr>
        </p:nvSpPr>
        <p:spPr/>
        <p:txBody>
          <a:bodyPr/>
          <a:lstStyle/>
          <a:p>
            <a:fld id="{3F805713-CA22-4AC7-AE6B-5B30934DB646}" type="slidenum">
              <a:rPr lang="en-US" smtClean="0"/>
              <a:t>37</a:t>
            </a:fld>
            <a:endParaRPr lang="en-US"/>
          </a:p>
        </p:txBody>
      </p:sp>
      <p:sp>
        <p:nvSpPr>
          <p:cNvPr id="4" name="Title 3"/>
          <p:cNvSpPr>
            <a:spLocks noGrp="1"/>
          </p:cNvSpPr>
          <p:nvPr>
            <p:ph type="title"/>
          </p:nvPr>
        </p:nvSpPr>
        <p:spPr/>
        <p:txBody>
          <a:bodyPr/>
          <a:lstStyle/>
          <a:p>
            <a:r>
              <a:rPr lang="en-US" noProof="0"/>
              <a:t>Discussion</a:t>
            </a:r>
          </a:p>
        </p:txBody>
      </p:sp>
    </p:spTree>
    <p:extLst>
      <p:ext uri="{BB962C8B-B14F-4D97-AF65-F5344CB8AC3E}">
        <p14:creationId xmlns:p14="http://schemas.microsoft.com/office/powerpoint/2010/main" val="19908564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7380" y="2248347"/>
            <a:ext cx="8666817" cy="4443772"/>
          </a:xfrm>
        </p:spPr>
        <p:txBody>
          <a:bodyPr>
            <a:normAutofit fontScale="77500" lnSpcReduction="20000"/>
          </a:bodyPr>
          <a:lstStyle/>
          <a:p>
            <a:r>
              <a:rPr lang="en-US" dirty="0"/>
              <a:t>Benefits of SA are not automatic, but rather mediated by additional factors, such as contact hours</a:t>
            </a:r>
            <a:endParaRPr lang="en-US" noProof="0" dirty="0"/>
          </a:p>
          <a:p>
            <a:r>
              <a:rPr lang="en-US" dirty="0"/>
              <a:t>These two pragmatic constraints on copula variation, [+/- experience with the referent] and [+/- comparison], are late acquired, even with SA experience</a:t>
            </a:r>
          </a:p>
          <a:p>
            <a:r>
              <a:rPr lang="en-US" dirty="0"/>
              <a:t>“All told, pragmatic competence seems to develop quite slowly in the SA context” (</a:t>
            </a:r>
            <a:r>
              <a:rPr lang="en-US" dirty="0" err="1"/>
              <a:t>Collentine</a:t>
            </a:r>
            <a:r>
              <a:rPr lang="en-US" dirty="0"/>
              <a:t>, 2009: 226)</a:t>
            </a:r>
          </a:p>
          <a:p>
            <a:r>
              <a:rPr lang="en-US" noProof="0" dirty="0"/>
              <a:t>May be a classroom effect</a:t>
            </a:r>
          </a:p>
          <a:p>
            <a:pPr lvl="1"/>
            <a:r>
              <a:rPr lang="en-US" noProof="0" dirty="0"/>
              <a:t>Learners are introduced to </a:t>
            </a:r>
            <a:r>
              <a:rPr lang="en-US" i="1" noProof="0" dirty="0" err="1"/>
              <a:t>ser</a:t>
            </a:r>
            <a:r>
              <a:rPr lang="en-US" i="1" noProof="0" dirty="0"/>
              <a:t> </a:t>
            </a:r>
            <a:r>
              <a:rPr lang="en-US" noProof="0" dirty="0"/>
              <a:t>early on</a:t>
            </a:r>
          </a:p>
          <a:p>
            <a:pPr lvl="1"/>
            <a:r>
              <a:rPr lang="en-US" i="1" dirty="0" err="1"/>
              <a:t>Ser</a:t>
            </a:r>
            <a:r>
              <a:rPr lang="en-US" i="1" dirty="0"/>
              <a:t> </a:t>
            </a:r>
            <a:r>
              <a:rPr lang="en-US" dirty="0"/>
              <a:t>is likely to be more frequent in input due to the nature of classroom activities</a:t>
            </a:r>
            <a:endParaRPr lang="en-US" i="1" noProof="0" dirty="0"/>
          </a:p>
          <a:p>
            <a:r>
              <a:rPr lang="en-US" noProof="0" dirty="0"/>
              <a:t>Need for more native-like variable input from the beginning stages of acquisition</a:t>
            </a:r>
          </a:p>
          <a:p>
            <a:r>
              <a:rPr lang="en-US" noProof="0" dirty="0"/>
              <a:t>Future studies:</a:t>
            </a:r>
          </a:p>
          <a:p>
            <a:pPr lvl="1"/>
            <a:r>
              <a:rPr lang="en-US" noProof="0" dirty="0"/>
              <a:t>Classroom input</a:t>
            </a:r>
          </a:p>
          <a:p>
            <a:pPr lvl="1"/>
            <a:r>
              <a:rPr lang="en-US" noProof="0" dirty="0"/>
              <a:t>Naturalistic learners</a:t>
            </a:r>
          </a:p>
          <a:p>
            <a:pPr lvl="1"/>
            <a:r>
              <a:rPr lang="en-US" dirty="0"/>
              <a:t>Highly advanced learners</a:t>
            </a:r>
            <a:endParaRPr lang="en-US" noProof="0" dirty="0"/>
          </a:p>
        </p:txBody>
      </p:sp>
      <p:sp>
        <p:nvSpPr>
          <p:cNvPr id="3" name="Slide Number Placeholder 2"/>
          <p:cNvSpPr>
            <a:spLocks noGrp="1"/>
          </p:cNvSpPr>
          <p:nvPr>
            <p:ph type="sldNum" sz="quarter" idx="12"/>
          </p:nvPr>
        </p:nvSpPr>
        <p:spPr/>
        <p:txBody>
          <a:bodyPr/>
          <a:lstStyle/>
          <a:p>
            <a:fld id="{3F805713-CA22-4AC7-AE6B-5B30934DB646}" type="slidenum">
              <a:rPr lang="en-US" smtClean="0"/>
              <a:t>38</a:t>
            </a:fld>
            <a:endParaRPr lang="en-US"/>
          </a:p>
        </p:txBody>
      </p:sp>
      <p:sp>
        <p:nvSpPr>
          <p:cNvPr id="4" name="Title 3"/>
          <p:cNvSpPr>
            <a:spLocks noGrp="1"/>
          </p:cNvSpPr>
          <p:nvPr>
            <p:ph type="title"/>
          </p:nvPr>
        </p:nvSpPr>
        <p:spPr/>
        <p:txBody>
          <a:bodyPr/>
          <a:lstStyle/>
          <a:p>
            <a:r>
              <a:rPr lang="en-US" noProof="0"/>
              <a:t>Conclusion</a:t>
            </a:r>
          </a:p>
        </p:txBody>
      </p:sp>
    </p:spTree>
    <p:extLst>
      <p:ext uri="{BB962C8B-B14F-4D97-AF65-F5344CB8AC3E}">
        <p14:creationId xmlns:p14="http://schemas.microsoft.com/office/powerpoint/2010/main" val="17067262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noProof="0" dirty="0"/>
              <a:t>Special thanks to Stephanie Goetz, Managing director of the IU Honors Program in Foreign Languages, students of S614 and S712 for their initial work on task design, and Bret </a:t>
            </a:r>
            <a:r>
              <a:rPr lang="en-US" noProof="0" dirty="0" err="1"/>
              <a:t>Linford</a:t>
            </a:r>
            <a:r>
              <a:rPr lang="en-US" noProof="0" dirty="0"/>
              <a:t> for his assistance with statistical analysis. All remaining errors are our own.</a:t>
            </a:r>
          </a:p>
          <a:p>
            <a:pPr marL="0" indent="0">
              <a:buNone/>
            </a:pPr>
            <a:endParaRPr lang="en-US" dirty="0"/>
          </a:p>
          <a:p>
            <a:pPr marL="0" indent="0">
              <a:buNone/>
            </a:pPr>
            <a:r>
              <a:rPr lang="en-US" noProof="0" dirty="0"/>
              <a:t>Melissa Whatley </a:t>
            </a:r>
            <a:r>
              <a:rPr lang="en-US" noProof="0" dirty="0">
                <a:hlinkClick r:id="rId2"/>
              </a:rPr>
              <a:t>melwhatl@indiana.edu</a:t>
            </a:r>
            <a:endParaRPr lang="en-US" noProof="0" dirty="0"/>
          </a:p>
          <a:p>
            <a:pPr marL="0" indent="0">
              <a:buNone/>
            </a:pPr>
            <a:r>
              <a:rPr lang="en-US" dirty="0"/>
              <a:t>Sara </a:t>
            </a:r>
            <a:r>
              <a:rPr lang="en-US" dirty="0" err="1"/>
              <a:t>Zahler</a:t>
            </a:r>
            <a:r>
              <a:rPr lang="en-US" dirty="0"/>
              <a:t> </a:t>
            </a:r>
            <a:r>
              <a:rPr lang="en-US" dirty="0">
                <a:hlinkClick r:id="rId3"/>
              </a:rPr>
              <a:t>szahler@indiana.edu</a:t>
            </a:r>
            <a:r>
              <a:rPr lang="en-US" dirty="0"/>
              <a:t> </a:t>
            </a:r>
          </a:p>
          <a:p>
            <a:pPr marL="0" indent="0">
              <a:buNone/>
            </a:pPr>
            <a:r>
              <a:rPr lang="en-US" noProof="0" dirty="0"/>
              <a:t>Kimberly </a:t>
            </a:r>
            <a:r>
              <a:rPr lang="en-US" noProof="0" dirty="0" err="1"/>
              <a:t>Geeslin</a:t>
            </a:r>
            <a:r>
              <a:rPr lang="en-US" noProof="0" dirty="0"/>
              <a:t> </a:t>
            </a:r>
            <a:r>
              <a:rPr lang="en-US" noProof="0" dirty="0" err="1">
                <a:hlinkClick r:id="rId4"/>
              </a:rPr>
              <a:t>kgeeslin</a:t>
            </a:r>
            <a:r>
              <a:rPr lang="en-US" dirty="0">
                <a:hlinkClick r:id="rId4"/>
              </a:rPr>
              <a:t>@indiana.edu</a:t>
            </a:r>
            <a:endParaRPr lang="en-US" dirty="0"/>
          </a:p>
          <a:p>
            <a:pPr marL="0" indent="0">
              <a:buNone/>
            </a:pPr>
            <a:r>
              <a:rPr lang="en-US" noProof="0" dirty="0"/>
              <a:t>Manuel </a:t>
            </a:r>
            <a:r>
              <a:rPr lang="en-US" noProof="0" dirty="0" err="1"/>
              <a:t>Díaz</a:t>
            </a:r>
            <a:r>
              <a:rPr lang="en-US" noProof="0" dirty="0"/>
              <a:t>-Campos </a:t>
            </a:r>
            <a:r>
              <a:rPr lang="en-US" noProof="0" dirty="0">
                <a:hlinkClick r:id="rId5"/>
              </a:rPr>
              <a:t>mdiazcam@indiana.edu</a:t>
            </a:r>
            <a:r>
              <a:rPr lang="en-US" dirty="0"/>
              <a:t> </a:t>
            </a:r>
            <a:endParaRPr lang="en-US" noProof="0" dirty="0"/>
          </a:p>
        </p:txBody>
      </p:sp>
      <p:sp>
        <p:nvSpPr>
          <p:cNvPr id="2" name="Title 1"/>
          <p:cNvSpPr>
            <a:spLocks noGrp="1"/>
          </p:cNvSpPr>
          <p:nvPr>
            <p:ph type="title"/>
          </p:nvPr>
        </p:nvSpPr>
        <p:spPr/>
        <p:txBody>
          <a:bodyPr/>
          <a:lstStyle/>
          <a:p>
            <a:r>
              <a:rPr lang="en-US" noProof="0"/>
              <a:t>Thank you!</a:t>
            </a:r>
          </a:p>
        </p:txBody>
      </p:sp>
    </p:spTree>
    <p:extLst>
      <p:ext uri="{BB962C8B-B14F-4D97-AF65-F5344CB8AC3E}">
        <p14:creationId xmlns:p14="http://schemas.microsoft.com/office/powerpoint/2010/main" val="2719728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278220"/>
          </a:xfrm>
        </p:spPr>
        <p:txBody>
          <a:bodyPr>
            <a:normAutofit fontScale="85000" lnSpcReduction="20000"/>
          </a:bodyPr>
          <a:lstStyle/>
          <a:p>
            <a:r>
              <a:rPr lang="en-US" noProof="0" dirty="0"/>
              <a:t>Permanency (</a:t>
            </a:r>
            <a:r>
              <a:rPr lang="en-US" i="1" noProof="0" dirty="0" err="1"/>
              <a:t>ser</a:t>
            </a:r>
            <a:r>
              <a:rPr lang="en-US" noProof="0" dirty="0"/>
              <a:t>) vs. temporariness (</a:t>
            </a:r>
            <a:r>
              <a:rPr lang="en-US" i="1" noProof="0" dirty="0" err="1"/>
              <a:t>estar</a:t>
            </a:r>
            <a:r>
              <a:rPr lang="en-US" noProof="0" dirty="0"/>
              <a:t>) (Bello &amp; </a:t>
            </a:r>
            <a:r>
              <a:rPr lang="en-US" noProof="0" dirty="0" err="1"/>
              <a:t>Cuervo</a:t>
            </a:r>
            <a:r>
              <a:rPr lang="en-US" noProof="0" dirty="0"/>
              <a:t>, 1847: 1960)</a:t>
            </a:r>
          </a:p>
          <a:p>
            <a:r>
              <a:rPr lang="en-US" dirty="0"/>
              <a:t>Frame of reference (Falk, 1979)</a:t>
            </a:r>
          </a:p>
          <a:p>
            <a:pPr lvl="1"/>
            <a:r>
              <a:rPr lang="en-US" noProof="0" dirty="0"/>
              <a:t>Individual frame (</a:t>
            </a:r>
            <a:r>
              <a:rPr lang="en-US" i="1" noProof="0" dirty="0" err="1"/>
              <a:t>estar</a:t>
            </a:r>
            <a:r>
              <a:rPr lang="en-US" noProof="0" dirty="0"/>
              <a:t>) vs. class frame (</a:t>
            </a:r>
            <a:r>
              <a:rPr lang="en-US" i="1" noProof="0" dirty="0" err="1"/>
              <a:t>ser</a:t>
            </a:r>
            <a:r>
              <a:rPr lang="en-US" noProof="0" dirty="0"/>
              <a:t>)</a:t>
            </a:r>
          </a:p>
          <a:p>
            <a:r>
              <a:rPr lang="en-US" noProof="0" dirty="0"/>
              <a:t>Distinction in predicate type</a:t>
            </a:r>
          </a:p>
          <a:p>
            <a:pPr lvl="1"/>
            <a:r>
              <a:rPr lang="en-US" noProof="0" dirty="0"/>
              <a:t>Stage-level (</a:t>
            </a:r>
            <a:r>
              <a:rPr lang="en-US" i="1" noProof="0" dirty="0" err="1"/>
              <a:t>estar</a:t>
            </a:r>
            <a:r>
              <a:rPr lang="en-US" noProof="0" dirty="0"/>
              <a:t>) vs. </a:t>
            </a:r>
            <a:r>
              <a:rPr lang="en-US" dirty="0"/>
              <a:t>individual-level (</a:t>
            </a:r>
            <a:r>
              <a:rPr lang="en-US" i="1" dirty="0" err="1"/>
              <a:t>ser</a:t>
            </a:r>
            <a:r>
              <a:rPr lang="en-US" dirty="0"/>
              <a:t>) (</a:t>
            </a:r>
            <a:r>
              <a:rPr lang="en-US" dirty="0" err="1"/>
              <a:t>Diesing</a:t>
            </a:r>
            <a:r>
              <a:rPr lang="en-US" dirty="0"/>
              <a:t>, 1992; </a:t>
            </a:r>
            <a:r>
              <a:rPr lang="en-US" dirty="0" err="1"/>
              <a:t>Fernández</a:t>
            </a:r>
            <a:r>
              <a:rPr lang="en-US" dirty="0"/>
              <a:t> </a:t>
            </a:r>
            <a:r>
              <a:rPr lang="en-US" dirty="0" err="1"/>
              <a:t>Leborans</a:t>
            </a:r>
            <a:r>
              <a:rPr lang="en-US" dirty="0"/>
              <a:t>, 1999; </a:t>
            </a:r>
            <a:r>
              <a:rPr lang="en-US" dirty="0" err="1"/>
              <a:t>Lema</a:t>
            </a:r>
            <a:r>
              <a:rPr lang="en-US" dirty="0"/>
              <a:t>, 1995; </a:t>
            </a:r>
            <a:r>
              <a:rPr lang="en-US" dirty="0" err="1"/>
              <a:t>Leonetti</a:t>
            </a:r>
            <a:r>
              <a:rPr lang="en-US" dirty="0"/>
              <a:t>, 1994)</a:t>
            </a:r>
          </a:p>
          <a:p>
            <a:r>
              <a:rPr lang="en-US" noProof="0" dirty="0" err="1"/>
              <a:t>Perfectivity</a:t>
            </a:r>
            <a:r>
              <a:rPr lang="en-US" noProof="0" dirty="0"/>
              <a:t> (Bosque, 1990; Schmitt 1992, 2004)</a:t>
            </a:r>
          </a:p>
          <a:p>
            <a:pPr lvl="1"/>
            <a:r>
              <a:rPr lang="en-US" dirty="0"/>
              <a:t>Resultant state for </a:t>
            </a:r>
            <a:r>
              <a:rPr lang="en-US" i="1" dirty="0" err="1"/>
              <a:t>estar</a:t>
            </a:r>
            <a:endParaRPr lang="en-US" noProof="0" dirty="0"/>
          </a:p>
          <a:p>
            <a:r>
              <a:rPr lang="en-US" noProof="0" dirty="0"/>
              <a:t>Connection/anchorage to another situation or location is presupposed or part of the discourse (Clements, 1988; </a:t>
            </a:r>
            <a:r>
              <a:rPr lang="en-US" noProof="0" dirty="0" err="1"/>
              <a:t>Maeinborn</a:t>
            </a:r>
            <a:r>
              <a:rPr lang="en-US" noProof="0" dirty="0"/>
              <a:t>, 2005)</a:t>
            </a:r>
          </a:p>
          <a:p>
            <a:r>
              <a:rPr lang="en-US" dirty="0"/>
              <a:t>Adjective class (Clements, 1988; </a:t>
            </a:r>
            <a:r>
              <a:rPr lang="en-US" dirty="0" err="1"/>
              <a:t>Navas</a:t>
            </a:r>
            <a:r>
              <a:rPr lang="en-US" dirty="0"/>
              <a:t> Ruiz, 1986; </a:t>
            </a:r>
            <a:r>
              <a:rPr lang="en-US" dirty="0" err="1"/>
              <a:t>Vañó-Cerdá</a:t>
            </a:r>
            <a:r>
              <a:rPr lang="en-US" dirty="0"/>
              <a:t>, 1982)</a:t>
            </a:r>
            <a:endParaRPr lang="en-US" noProof="0" dirty="0"/>
          </a:p>
          <a:p>
            <a:endParaRPr lang="en-US" noProof="0" dirty="0"/>
          </a:p>
        </p:txBody>
      </p:sp>
      <p:sp>
        <p:nvSpPr>
          <p:cNvPr id="3" name="Slide Number Placeholder 2"/>
          <p:cNvSpPr>
            <a:spLocks noGrp="1"/>
          </p:cNvSpPr>
          <p:nvPr>
            <p:ph type="sldNum" sz="quarter" idx="12"/>
          </p:nvPr>
        </p:nvSpPr>
        <p:spPr/>
        <p:txBody>
          <a:bodyPr/>
          <a:lstStyle/>
          <a:p>
            <a:fld id="{3F805713-CA22-4AC7-AE6B-5B30934DB646}" type="slidenum">
              <a:rPr lang="en-US" smtClean="0"/>
              <a:t>4</a:t>
            </a:fld>
            <a:endParaRPr lang="en-US"/>
          </a:p>
        </p:txBody>
      </p:sp>
      <p:sp>
        <p:nvSpPr>
          <p:cNvPr id="4" name="Title 3"/>
          <p:cNvSpPr>
            <a:spLocks noGrp="1"/>
          </p:cNvSpPr>
          <p:nvPr>
            <p:ph type="title"/>
          </p:nvPr>
        </p:nvSpPr>
        <p:spPr/>
        <p:txBody>
          <a:bodyPr/>
          <a:lstStyle/>
          <a:p>
            <a:r>
              <a:rPr lang="en-US" noProof="0"/>
              <a:t>Accounts of variation</a:t>
            </a:r>
          </a:p>
        </p:txBody>
      </p:sp>
    </p:spTree>
    <p:extLst>
      <p:ext uri="{BB962C8B-B14F-4D97-AF65-F5344CB8AC3E}">
        <p14:creationId xmlns:p14="http://schemas.microsoft.com/office/powerpoint/2010/main" val="39355027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8"/>
            <a:ext cx="7745505" cy="4278220"/>
          </a:xfrm>
        </p:spPr>
        <p:txBody>
          <a:bodyPr>
            <a:normAutofit fontScale="55000" lnSpcReduction="20000"/>
          </a:bodyPr>
          <a:lstStyle/>
          <a:p>
            <a:r>
              <a:rPr lang="en-US" dirty="0"/>
              <a:t>Aguilar-Sánchez, J. (2009). </a:t>
            </a:r>
            <a:r>
              <a:rPr lang="en-US" i="1" dirty="0"/>
              <a:t>Syntactic variation: The case of copula choice in Limón, Costa Rica </a:t>
            </a:r>
            <a:r>
              <a:rPr lang="en-US" dirty="0"/>
              <a:t>(Unpublished doctoral dissertation). Indiana University, Bloomington, IN.</a:t>
            </a:r>
          </a:p>
          <a:p>
            <a:r>
              <a:rPr lang="en-US" dirty="0"/>
              <a:t>Andrade, M. J. (1919). The distinction between </a:t>
            </a:r>
            <a:r>
              <a:rPr lang="en-US" i="1" dirty="0" err="1"/>
              <a:t>ser</a:t>
            </a:r>
            <a:r>
              <a:rPr lang="en-US" dirty="0"/>
              <a:t> and </a:t>
            </a:r>
            <a:r>
              <a:rPr lang="en-US" i="1" dirty="0" err="1"/>
              <a:t>estar</a:t>
            </a:r>
            <a:r>
              <a:rPr lang="en-US" dirty="0"/>
              <a:t>. </a:t>
            </a:r>
            <a:r>
              <a:rPr lang="en-US" i="1" dirty="0"/>
              <a:t>Hispania, 2</a:t>
            </a:r>
            <a:r>
              <a:rPr lang="en-US" dirty="0"/>
              <a:t>, 19-23.</a:t>
            </a:r>
          </a:p>
          <a:p>
            <a:r>
              <a:rPr lang="en-US" dirty="0"/>
              <a:t>Bello &amp; </a:t>
            </a:r>
            <a:r>
              <a:rPr lang="en-US" dirty="0" err="1"/>
              <a:t>Cuervo</a:t>
            </a:r>
            <a:r>
              <a:rPr lang="en-US" dirty="0"/>
              <a:t> 1911, 1916 find where I cited it!</a:t>
            </a:r>
          </a:p>
          <a:p>
            <a:r>
              <a:rPr lang="en-US" dirty="0"/>
              <a:t>Briscoe, G. (1995). </a:t>
            </a:r>
            <a:r>
              <a:rPr lang="en-US" i="1" dirty="0"/>
              <a:t>The acquisition of </a:t>
            </a:r>
            <a:r>
              <a:rPr lang="en-US" i="1" dirty="0" err="1"/>
              <a:t>ser</a:t>
            </a:r>
            <a:r>
              <a:rPr lang="en-US" i="1" dirty="0"/>
              <a:t> and </a:t>
            </a:r>
            <a:r>
              <a:rPr lang="en-US" i="1" dirty="0" err="1"/>
              <a:t>estar</a:t>
            </a:r>
            <a:r>
              <a:rPr lang="en-US" i="1" dirty="0"/>
              <a:t> by non-native speakers of Spanish</a:t>
            </a:r>
            <a:r>
              <a:rPr lang="en-US" dirty="0"/>
              <a:t>. Doctoral dissertation. University of Pennsylvania, Philadelphia, PA.</a:t>
            </a:r>
          </a:p>
          <a:p>
            <a:r>
              <a:rPr lang="en-US" dirty="0"/>
              <a:t>Clements, J. C. (2005). ‘</a:t>
            </a:r>
            <a:r>
              <a:rPr lang="en-US" dirty="0" err="1"/>
              <a:t>Ser</a:t>
            </a:r>
            <a:r>
              <a:rPr lang="en-US" dirty="0"/>
              <a:t>’ and ‘</a:t>
            </a:r>
            <a:r>
              <a:rPr lang="en-US" dirty="0" err="1"/>
              <a:t>estar</a:t>
            </a:r>
            <a:r>
              <a:rPr lang="en-US" dirty="0"/>
              <a:t>’ in the predicate adjective construction. In J. C. Clements &amp; J. Yoon (Eds.), </a:t>
            </a:r>
            <a:r>
              <a:rPr lang="en-US" i="1" dirty="0"/>
              <a:t>Functional approaches to Spanish syntax: Lexical semantics, discourse, and transitivity</a:t>
            </a:r>
            <a:r>
              <a:rPr lang="en-US" dirty="0"/>
              <a:t> (pp. 161–202). </a:t>
            </a:r>
            <a:r>
              <a:rPr lang="es-ES" dirty="0"/>
              <a:t>London: </a:t>
            </a:r>
            <a:r>
              <a:rPr lang="es-ES" dirty="0" err="1"/>
              <a:t>Palgrave-Macmillan</a:t>
            </a:r>
            <a:r>
              <a:rPr lang="es-ES" dirty="0"/>
              <a:t>.</a:t>
            </a:r>
          </a:p>
          <a:p>
            <a:r>
              <a:rPr lang="en-US" dirty="0" err="1"/>
              <a:t>Collentine</a:t>
            </a:r>
            <a:r>
              <a:rPr lang="en-US" dirty="0"/>
              <a:t>, J. 2009. Study abroad research: Findings, implications, and future directions. In M. Long &amp; C. Doughty (Eds.), </a:t>
            </a:r>
            <a:r>
              <a:rPr lang="en-US" i="1" dirty="0"/>
              <a:t>The Handbook of Language Teaching </a:t>
            </a:r>
            <a:r>
              <a:rPr lang="en-US" dirty="0"/>
              <a:t>(pp. 218-234). Wiley-Blackwell Press: Oxford, UK.</a:t>
            </a:r>
          </a:p>
          <a:p>
            <a:r>
              <a:rPr lang="es-ES" dirty="0"/>
              <a:t>Cortés-Torres, M. (2004). </a:t>
            </a:r>
            <a:r>
              <a:rPr lang="es-MX" dirty="0"/>
              <a:t>¿Ser o Estar? </a:t>
            </a:r>
            <a:r>
              <a:rPr lang="es-ES" dirty="0"/>
              <a:t>La variación lingüística y social de estar más adjetivo en el español de Cuernavaca, </a:t>
            </a:r>
            <a:r>
              <a:rPr lang="es-ES" dirty="0" err="1"/>
              <a:t>Mexico</a:t>
            </a:r>
            <a:r>
              <a:rPr lang="es-ES" dirty="0"/>
              <a:t>. </a:t>
            </a:r>
            <a:r>
              <a:rPr lang="en-US" i="1" dirty="0"/>
              <a:t>Hispania, 87</a:t>
            </a:r>
            <a:r>
              <a:rPr lang="en-US" dirty="0"/>
              <a:t>, 788-795.</a:t>
            </a:r>
          </a:p>
          <a:p>
            <a:r>
              <a:rPr lang="en-US" dirty="0"/>
              <a:t>De </a:t>
            </a:r>
            <a:r>
              <a:rPr lang="en-US" dirty="0" err="1"/>
              <a:t>Jonge</a:t>
            </a:r>
            <a:r>
              <a:rPr lang="en-US" dirty="0"/>
              <a:t>, B. (1993). (Dis)continuity in language change: </a:t>
            </a:r>
            <a:r>
              <a:rPr lang="en-US" i="1" dirty="0" err="1"/>
              <a:t>Ser</a:t>
            </a:r>
            <a:r>
              <a:rPr lang="en-US" dirty="0"/>
              <a:t> and </a:t>
            </a:r>
            <a:r>
              <a:rPr lang="en-US" i="1" dirty="0" err="1"/>
              <a:t>estar</a:t>
            </a:r>
            <a:r>
              <a:rPr lang="en-US" dirty="0"/>
              <a:t> + age in Latin American Spanish. In F. </a:t>
            </a:r>
            <a:r>
              <a:rPr lang="en-US" dirty="0" err="1"/>
              <a:t>Drijkoningen</a:t>
            </a:r>
            <a:r>
              <a:rPr lang="en-US" dirty="0"/>
              <a:t> &amp; K. </a:t>
            </a:r>
            <a:r>
              <a:rPr lang="en-US" dirty="0" err="1"/>
              <a:t>Hengeveld</a:t>
            </a:r>
            <a:r>
              <a:rPr lang="en-US" dirty="0"/>
              <a:t> (Eds.), </a:t>
            </a:r>
            <a:r>
              <a:rPr lang="en-US" i="1" dirty="0"/>
              <a:t>Linguistics in the Netherlands</a:t>
            </a:r>
            <a:r>
              <a:rPr lang="en-US" dirty="0"/>
              <a:t> (pp. 69-80). Amsterdam: John </a:t>
            </a:r>
            <a:r>
              <a:rPr lang="en-US" dirty="0" err="1"/>
              <a:t>Benjamins</a:t>
            </a:r>
            <a:r>
              <a:rPr lang="en-US" dirty="0"/>
              <a:t>. </a:t>
            </a:r>
          </a:p>
          <a:p>
            <a:r>
              <a:rPr lang="en-US" dirty="0" err="1"/>
              <a:t>DeKeyser</a:t>
            </a:r>
            <a:r>
              <a:rPr lang="en-US" dirty="0"/>
              <a:t>, R. (1986). </a:t>
            </a:r>
            <a:r>
              <a:rPr lang="en-US" i="1" dirty="0"/>
              <a:t>From Learning to Acquisition? Foreign Language Development in a U.S. Classroom and During a Semester Abroad.</a:t>
            </a:r>
            <a:r>
              <a:rPr lang="en-US" dirty="0"/>
              <a:t> Doctoral dissertation. Stanford University, Stanford, CA.</a:t>
            </a:r>
          </a:p>
          <a:p>
            <a:r>
              <a:rPr lang="en-US" dirty="0" err="1"/>
              <a:t>DeKeyser</a:t>
            </a:r>
            <a:r>
              <a:rPr lang="en-US" dirty="0"/>
              <a:t>, R. (1991). Foreign language development during a semester abroad. In B. F. Freed (Ed.), </a:t>
            </a:r>
            <a:r>
              <a:rPr lang="en-US" i="1" dirty="0"/>
              <a:t>Foreign Language Acquisition Research and the Classroom</a:t>
            </a:r>
            <a:r>
              <a:rPr lang="en-US" dirty="0"/>
              <a:t> (pp. 104-119). Lexington, MA: D.C. Heath.</a:t>
            </a:r>
          </a:p>
          <a:p>
            <a:endParaRPr lang="en-US" dirty="0"/>
          </a:p>
        </p:txBody>
      </p:sp>
      <p:sp>
        <p:nvSpPr>
          <p:cNvPr id="3" name="Slide Number Placeholder 2"/>
          <p:cNvSpPr>
            <a:spLocks noGrp="1"/>
          </p:cNvSpPr>
          <p:nvPr>
            <p:ph type="sldNum" sz="quarter" idx="12"/>
          </p:nvPr>
        </p:nvSpPr>
        <p:spPr/>
        <p:txBody>
          <a:bodyPr/>
          <a:lstStyle/>
          <a:p>
            <a:fld id="{3F805713-CA22-4AC7-AE6B-5B30934DB646}" type="slidenum">
              <a:rPr lang="en-US" smtClean="0"/>
              <a:t>40</a:t>
            </a:fld>
            <a:endParaRPr lang="en-US"/>
          </a:p>
        </p:txBody>
      </p:sp>
      <p:sp>
        <p:nvSpPr>
          <p:cNvPr id="4" name="Title 3"/>
          <p:cNvSpPr>
            <a:spLocks noGrp="1"/>
          </p:cNvSpPr>
          <p:nvPr>
            <p:ph type="title"/>
          </p:nvPr>
        </p:nvSpPr>
        <p:spPr/>
        <p:txBody>
          <a:bodyPr/>
          <a:lstStyle/>
          <a:p>
            <a:r>
              <a:rPr lang="fr-FR" dirty="0" err="1"/>
              <a:t>References</a:t>
            </a:r>
            <a:endParaRPr lang="fr-FR" dirty="0"/>
          </a:p>
        </p:txBody>
      </p:sp>
    </p:spTree>
    <p:extLst>
      <p:ext uri="{BB962C8B-B14F-4D97-AF65-F5344CB8AC3E}">
        <p14:creationId xmlns:p14="http://schemas.microsoft.com/office/powerpoint/2010/main" val="41002075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err="1"/>
              <a:t>Díaz</a:t>
            </a:r>
            <a:r>
              <a:rPr lang="en-US" dirty="0"/>
              <a:t>-Campos, M. (2004). Context of learning in the acquisition of Spanish second language phonology. </a:t>
            </a:r>
            <a:r>
              <a:rPr lang="en-US" i="1" dirty="0"/>
              <a:t>Studies in Second Language Acquisition</a:t>
            </a:r>
            <a:r>
              <a:rPr lang="en-US" dirty="0"/>
              <a:t> 26, 249-274.</a:t>
            </a:r>
          </a:p>
          <a:p>
            <a:r>
              <a:rPr lang="es-ES" dirty="0" err="1"/>
              <a:t>Diaz</a:t>
            </a:r>
            <a:r>
              <a:rPr lang="es-ES" dirty="0"/>
              <a:t>-Campos, M. &amp; </a:t>
            </a:r>
            <a:r>
              <a:rPr lang="es-ES" dirty="0" err="1"/>
              <a:t>Geeslin</a:t>
            </a:r>
            <a:r>
              <a:rPr lang="es-ES" dirty="0"/>
              <a:t>, K. (2011). </a:t>
            </a:r>
            <a:r>
              <a:rPr lang="en-US" dirty="0"/>
              <a:t>Copula Use in the Spanish of Venezuela: Social and Linguistic Sources of Variation Spanish. </a:t>
            </a:r>
            <a:r>
              <a:rPr lang="en-US" i="1" dirty="0"/>
              <a:t>Spanish in Context, 8</a:t>
            </a:r>
            <a:r>
              <a:rPr lang="en-US" dirty="0"/>
              <a:t>, 73-94.</a:t>
            </a:r>
          </a:p>
          <a:p>
            <a:r>
              <a:rPr lang="en-US" dirty="0"/>
              <a:t>Freed, B., </a:t>
            </a:r>
            <a:r>
              <a:rPr lang="en-US" dirty="0" err="1"/>
              <a:t>Segalowitz</a:t>
            </a:r>
            <a:r>
              <a:rPr lang="en-US" dirty="0"/>
              <a:t>, N., &amp; Dewey, D. (2004). Context of learning and second language fluency in French: Comparing regular classroom, study abroad, and intensive domestic immersion programs. </a:t>
            </a:r>
            <a:r>
              <a:rPr lang="en-US" i="1" dirty="0"/>
              <a:t>Studies in Second Language Acquisition</a:t>
            </a:r>
            <a:r>
              <a:rPr lang="en-US" dirty="0"/>
              <a:t> 26, 275-301.</a:t>
            </a:r>
          </a:p>
          <a:p>
            <a:r>
              <a:rPr lang="en-US" dirty="0" err="1"/>
              <a:t>Geeslin</a:t>
            </a:r>
            <a:r>
              <a:rPr lang="en-US" dirty="0"/>
              <a:t>, K.  (2000). A new approach to the second language acquisition of copula choice in Spanish. In R. </a:t>
            </a:r>
            <a:r>
              <a:rPr lang="en-US" dirty="0" err="1"/>
              <a:t>Leow</a:t>
            </a:r>
            <a:r>
              <a:rPr lang="en-US" dirty="0"/>
              <a:t> &amp; C. </a:t>
            </a:r>
            <a:r>
              <a:rPr lang="en-US" dirty="0" err="1"/>
              <a:t>Sanz</a:t>
            </a:r>
            <a:r>
              <a:rPr lang="en-US" dirty="0"/>
              <a:t> (Eds.), </a:t>
            </a:r>
            <a:r>
              <a:rPr lang="en-US" i="1" dirty="0"/>
              <a:t>Spanish Applied Linguistics at the Turn of the Millennium: Papers from the 1999 Conference on the L1 &amp; L2 Acquisition of Spanish and Portuguese</a:t>
            </a:r>
            <a:r>
              <a:rPr lang="en-US" dirty="0"/>
              <a:t> (pp. 50-66).  Somerville, MA: </a:t>
            </a:r>
            <a:r>
              <a:rPr lang="en-US" dirty="0" err="1"/>
              <a:t>Cascadilla</a:t>
            </a:r>
            <a:r>
              <a:rPr lang="en-US" dirty="0"/>
              <a:t> Press.</a:t>
            </a:r>
          </a:p>
          <a:p>
            <a:r>
              <a:rPr lang="en-US" dirty="0" err="1"/>
              <a:t>Geeslin</a:t>
            </a:r>
            <a:r>
              <a:rPr lang="en-US" dirty="0"/>
              <a:t>, K. (2001). Changing norms, moving targets and the SLA of copula choice. </a:t>
            </a:r>
            <a:r>
              <a:rPr lang="en-US" i="1" dirty="0"/>
              <a:t>Spanish Applied Linguistics, 5,</a:t>
            </a:r>
            <a:r>
              <a:rPr lang="en-US" dirty="0"/>
              <a:t> 29-55.</a:t>
            </a:r>
          </a:p>
          <a:p>
            <a:r>
              <a:rPr lang="en-US" dirty="0" err="1"/>
              <a:t>Geeslin</a:t>
            </a:r>
            <a:r>
              <a:rPr lang="en-US" dirty="0"/>
              <a:t>, K.  (2003). A comparison of copula choice in advanced and native Spanish. </a:t>
            </a:r>
            <a:r>
              <a:rPr lang="en-US" i="1" dirty="0"/>
              <a:t>Language Learning,</a:t>
            </a:r>
            <a:r>
              <a:rPr lang="en-US" dirty="0"/>
              <a:t> 53, 703-764.</a:t>
            </a:r>
          </a:p>
          <a:p>
            <a:r>
              <a:rPr lang="en-US" dirty="0" err="1"/>
              <a:t>Geeslin</a:t>
            </a:r>
            <a:r>
              <a:rPr lang="en-US" dirty="0"/>
              <a:t>, K., &amp; </a:t>
            </a:r>
            <a:r>
              <a:rPr lang="en-US" dirty="0" err="1"/>
              <a:t>Guijarro</a:t>
            </a:r>
            <a:r>
              <a:rPr lang="en-US" dirty="0"/>
              <a:t>-Fuentes, P. (2006). A longitudinal study of copula choice: Following development in variable structures. In N. </a:t>
            </a:r>
            <a:r>
              <a:rPr lang="en-US" dirty="0" err="1"/>
              <a:t>Sagarra</a:t>
            </a:r>
            <a:r>
              <a:rPr lang="en-US" dirty="0"/>
              <a:t> &amp; A. J. </a:t>
            </a:r>
            <a:r>
              <a:rPr lang="en-US" dirty="0" err="1"/>
              <a:t>Toribio</a:t>
            </a:r>
            <a:r>
              <a:rPr lang="en-US" dirty="0"/>
              <a:t> (Eds.), </a:t>
            </a:r>
            <a:r>
              <a:rPr lang="en-US" i="1" dirty="0"/>
              <a:t>Selected Proceedings of the 9th Hispanic Linguistics Symposium</a:t>
            </a:r>
            <a:r>
              <a:rPr lang="en-US" dirty="0"/>
              <a:t> (pp. 144-156). Somerville, MA: </a:t>
            </a:r>
            <a:r>
              <a:rPr lang="en-US" dirty="0" err="1"/>
              <a:t>Cascadilla</a:t>
            </a:r>
            <a:r>
              <a:rPr lang="en-US" dirty="0"/>
              <a:t> Proceedings Project.</a:t>
            </a:r>
          </a:p>
          <a:p>
            <a:r>
              <a:rPr lang="en-US" dirty="0" err="1"/>
              <a:t>Geeslin</a:t>
            </a:r>
            <a:r>
              <a:rPr lang="en-US" dirty="0"/>
              <a:t>, K., &amp; </a:t>
            </a:r>
            <a:r>
              <a:rPr lang="en-US" dirty="0" err="1"/>
              <a:t>Guijarro</a:t>
            </a:r>
            <a:r>
              <a:rPr lang="en-US" dirty="0"/>
              <a:t>-Fuentes, P. (2008). Variation in contemporary Spanish: Linguistic predictors of </a:t>
            </a:r>
            <a:r>
              <a:rPr lang="en-US" dirty="0" err="1"/>
              <a:t>estar</a:t>
            </a:r>
            <a:r>
              <a:rPr lang="en-US" dirty="0"/>
              <a:t> in four cases of language contact. </a:t>
            </a:r>
            <a:r>
              <a:rPr lang="en-US" i="1" dirty="0"/>
              <a:t>Bilingualism: Language and Cognition, 11, </a:t>
            </a:r>
            <a:r>
              <a:rPr lang="en-US" dirty="0"/>
              <a:t>365-380.</a:t>
            </a:r>
          </a:p>
          <a:p>
            <a:endParaRPr lang="fr-FR" dirty="0"/>
          </a:p>
        </p:txBody>
      </p:sp>
      <p:sp>
        <p:nvSpPr>
          <p:cNvPr id="3" name="Slide Number Placeholder 2"/>
          <p:cNvSpPr>
            <a:spLocks noGrp="1"/>
          </p:cNvSpPr>
          <p:nvPr>
            <p:ph type="sldNum" sz="quarter" idx="12"/>
          </p:nvPr>
        </p:nvSpPr>
        <p:spPr/>
        <p:txBody>
          <a:bodyPr/>
          <a:lstStyle/>
          <a:p>
            <a:fld id="{3F805713-CA22-4AC7-AE6B-5B30934DB646}" type="slidenum">
              <a:rPr lang="en-US" smtClean="0"/>
              <a:t>41</a:t>
            </a:fld>
            <a:endParaRPr lang="en-US"/>
          </a:p>
        </p:txBody>
      </p:sp>
      <p:sp>
        <p:nvSpPr>
          <p:cNvPr id="4" name="Title 3"/>
          <p:cNvSpPr>
            <a:spLocks noGrp="1"/>
          </p:cNvSpPr>
          <p:nvPr>
            <p:ph type="title"/>
          </p:nvPr>
        </p:nvSpPr>
        <p:spPr/>
        <p:txBody>
          <a:bodyPr/>
          <a:lstStyle/>
          <a:p>
            <a:r>
              <a:rPr lang="fr-FR" dirty="0" err="1"/>
              <a:t>References</a:t>
            </a:r>
            <a:endParaRPr lang="fr-FR" dirty="0"/>
          </a:p>
        </p:txBody>
      </p:sp>
    </p:spTree>
    <p:extLst>
      <p:ext uri="{BB962C8B-B14F-4D97-AF65-F5344CB8AC3E}">
        <p14:creationId xmlns:p14="http://schemas.microsoft.com/office/powerpoint/2010/main" val="1170507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r>
              <a:rPr lang="en-US" dirty="0" err="1"/>
              <a:t>Geeslin</a:t>
            </a:r>
            <a:r>
              <a:rPr lang="en-US" dirty="0"/>
              <a:t>, K., Garcia-Amaya, L., </a:t>
            </a:r>
            <a:r>
              <a:rPr lang="en-US" dirty="0" err="1"/>
              <a:t>Hasler</a:t>
            </a:r>
            <a:r>
              <a:rPr lang="en-US" dirty="0"/>
              <a:t>, M., </a:t>
            </a:r>
            <a:r>
              <a:rPr lang="en-US" dirty="0" err="1"/>
              <a:t>Henrikson</a:t>
            </a:r>
            <a:r>
              <a:rPr lang="en-US" dirty="0"/>
              <a:t>, N., &amp; </a:t>
            </a:r>
            <a:r>
              <a:rPr lang="en-US" dirty="0" err="1"/>
              <a:t>Killam</a:t>
            </a:r>
            <a:r>
              <a:rPr lang="en-US" dirty="0"/>
              <a:t>, J. (2010). The SLA of direct object pronouns in an immersion environment where use is variable. In C. </a:t>
            </a:r>
            <a:r>
              <a:rPr lang="en-US" dirty="0" err="1"/>
              <a:t>Borgonovo</a:t>
            </a:r>
            <a:r>
              <a:rPr lang="en-US" dirty="0"/>
              <a:t>, M. </a:t>
            </a:r>
            <a:r>
              <a:rPr lang="en-US" dirty="0" err="1"/>
              <a:t>Español-Echevarría</a:t>
            </a:r>
            <a:r>
              <a:rPr lang="en-US" dirty="0"/>
              <a:t> &amp; P. </a:t>
            </a:r>
            <a:r>
              <a:rPr lang="en-US" dirty="0" err="1"/>
              <a:t>Prévost</a:t>
            </a:r>
            <a:r>
              <a:rPr lang="en-US" dirty="0"/>
              <a:t>, (Eds.), </a:t>
            </a:r>
            <a:r>
              <a:rPr lang="en-US" i="1" dirty="0"/>
              <a:t>Selected Proceedings from the 12th Hispanic Linguistics Symposium</a:t>
            </a:r>
            <a:r>
              <a:rPr lang="en-US" dirty="0"/>
              <a:t> (pp. 246-259). Somerville, MA: </a:t>
            </a:r>
            <a:r>
              <a:rPr lang="en-US" dirty="0" err="1"/>
              <a:t>Cascadilla</a:t>
            </a:r>
            <a:r>
              <a:rPr lang="en-US" dirty="0"/>
              <a:t> Press.</a:t>
            </a:r>
          </a:p>
          <a:p>
            <a:r>
              <a:rPr lang="en-US" dirty="0" err="1"/>
              <a:t>Geeslin</a:t>
            </a:r>
            <a:r>
              <a:rPr lang="en-US" dirty="0"/>
              <a:t>, K., Garcia-Amaya, L., </a:t>
            </a:r>
            <a:r>
              <a:rPr lang="en-US" dirty="0" err="1"/>
              <a:t>Hasler</a:t>
            </a:r>
            <a:r>
              <a:rPr lang="en-US" dirty="0"/>
              <a:t>, M., </a:t>
            </a:r>
            <a:r>
              <a:rPr lang="en-US" dirty="0" err="1"/>
              <a:t>Henrikson</a:t>
            </a:r>
            <a:r>
              <a:rPr lang="en-US" dirty="0"/>
              <a:t>, N., &amp; </a:t>
            </a:r>
            <a:r>
              <a:rPr lang="en-US" dirty="0" err="1"/>
              <a:t>Killam</a:t>
            </a:r>
            <a:r>
              <a:rPr lang="en-US" dirty="0"/>
              <a:t>, J. (2012). A study of the second language acquisition of the present perfect in an immersion context. In K. </a:t>
            </a:r>
            <a:r>
              <a:rPr lang="en-US" dirty="0" err="1"/>
              <a:t>Geeslin</a:t>
            </a:r>
            <a:r>
              <a:rPr lang="en-US" dirty="0"/>
              <a:t> &amp; M. </a:t>
            </a:r>
            <a:r>
              <a:rPr lang="en-US" dirty="0" err="1"/>
              <a:t>Díaz</a:t>
            </a:r>
            <a:r>
              <a:rPr lang="en-US" dirty="0"/>
              <a:t>-Campos (Eds.), </a:t>
            </a:r>
            <a:r>
              <a:rPr lang="en-US" i="1" dirty="0"/>
              <a:t>Selected Proceedings for the Hispanic Linguistics Symposium</a:t>
            </a:r>
            <a:r>
              <a:rPr lang="en-US" dirty="0"/>
              <a:t> (pp. 197-215). Somerville, MA: </a:t>
            </a:r>
            <a:r>
              <a:rPr lang="en-US" dirty="0" err="1"/>
              <a:t>Cascadilla</a:t>
            </a:r>
            <a:r>
              <a:rPr lang="en-US" dirty="0"/>
              <a:t> Press.</a:t>
            </a:r>
          </a:p>
          <a:p>
            <a:r>
              <a:rPr lang="en-US" dirty="0" err="1"/>
              <a:t>Guijarro</a:t>
            </a:r>
            <a:r>
              <a:rPr lang="en-US" dirty="0"/>
              <a:t>-Fuentes, P., &amp; </a:t>
            </a:r>
            <a:r>
              <a:rPr lang="en-US" dirty="0" err="1"/>
              <a:t>Geeslin</a:t>
            </a:r>
            <a:r>
              <a:rPr lang="en-US" dirty="0"/>
              <a:t>, K. (2006). Copula choice in the Spanish of Galicia: The effects of bilingualism on language use. </a:t>
            </a:r>
            <a:r>
              <a:rPr lang="en-US" i="1" dirty="0"/>
              <a:t>Spanish in Context</a:t>
            </a:r>
            <a:r>
              <a:rPr lang="en-US" dirty="0"/>
              <a:t>, </a:t>
            </a:r>
            <a:r>
              <a:rPr lang="en-US" i="1" dirty="0"/>
              <a:t>3</a:t>
            </a:r>
            <a:r>
              <a:rPr lang="en-US" dirty="0"/>
              <a:t>, 63-83.</a:t>
            </a:r>
          </a:p>
          <a:p>
            <a:r>
              <a:rPr lang="en-US" dirty="0" err="1"/>
              <a:t>Guntermann</a:t>
            </a:r>
            <a:r>
              <a:rPr lang="en-US" dirty="0"/>
              <a:t>, G. (1995). The Peace Corps experience: Language learning in training and in the field. In B. Freed (Ed.). </a:t>
            </a:r>
            <a:r>
              <a:rPr lang="en-US" i="1" dirty="0"/>
              <a:t>Second Language Acquisition in a Study Abroad Context </a:t>
            </a:r>
            <a:r>
              <a:rPr lang="en-US" dirty="0"/>
              <a:t>(pp. 149-170). Amsterdam/Philadelphia: John </a:t>
            </a:r>
            <a:r>
              <a:rPr lang="en-US" dirty="0" err="1"/>
              <a:t>Benjamins</a:t>
            </a:r>
            <a:r>
              <a:rPr lang="en-US" dirty="0"/>
              <a:t>.</a:t>
            </a:r>
          </a:p>
          <a:p>
            <a:r>
              <a:rPr lang="en-US" dirty="0"/>
              <a:t>Gutiérrez, M. (1992). The Extension of </a:t>
            </a:r>
            <a:r>
              <a:rPr lang="en-US" i="1" dirty="0" err="1"/>
              <a:t>estar</a:t>
            </a:r>
            <a:r>
              <a:rPr lang="en-US" dirty="0"/>
              <a:t>:  A linguistic change in progress in the Spanish of Morelia, Mexico.  </a:t>
            </a:r>
            <a:r>
              <a:rPr lang="en-US" i="1" dirty="0"/>
              <a:t>Hispanic Linguistics, 5</a:t>
            </a:r>
            <a:r>
              <a:rPr lang="en-US" dirty="0"/>
              <a:t>, 109-141.</a:t>
            </a:r>
          </a:p>
          <a:p>
            <a:r>
              <a:rPr lang="en-US" dirty="0"/>
              <a:t>Gutiérrez, M. (1994). Simplification, transfer and convergence in Chicano Spanish. </a:t>
            </a:r>
            <a:r>
              <a:rPr lang="en-US" i="1" dirty="0"/>
              <a:t>Bilingual Review/La </a:t>
            </a:r>
            <a:r>
              <a:rPr lang="en-US" i="1" dirty="0" err="1"/>
              <a:t>Revista</a:t>
            </a:r>
            <a:r>
              <a:rPr lang="en-US" i="1" dirty="0"/>
              <a:t> </a:t>
            </a:r>
            <a:r>
              <a:rPr lang="en-US" i="1" dirty="0" err="1"/>
              <a:t>Bilingüe</a:t>
            </a:r>
            <a:r>
              <a:rPr lang="en-US" i="1" dirty="0"/>
              <a:t>, 19, </a:t>
            </a:r>
            <a:r>
              <a:rPr lang="en-US" dirty="0"/>
              <a:t>111 – 121.</a:t>
            </a:r>
          </a:p>
          <a:p>
            <a:r>
              <a:rPr lang="en-US" dirty="0"/>
              <a:t>Hernández, T.  (2010). The Relationship Among Motivation, Interaction, and the Development of Second Language Oral Proficiency in a Study-Abroad Context. </a:t>
            </a:r>
            <a:r>
              <a:rPr lang="en-US" i="1" dirty="0"/>
              <a:t>The Modern Language Journal 94</a:t>
            </a:r>
            <a:r>
              <a:rPr lang="en-US" dirty="0"/>
              <a:t>, 600–617.</a:t>
            </a:r>
          </a:p>
          <a:p>
            <a:r>
              <a:rPr lang="en-US" dirty="0" err="1"/>
              <a:t>Kanwit</a:t>
            </a:r>
            <a:r>
              <a:rPr lang="en-US" dirty="0"/>
              <a:t>, M. &amp; Solon, M. (2013). Acquiring variation in future-time expression abroad in Valencia, Spain and Mérida, Mexico. </a:t>
            </a:r>
            <a:r>
              <a:rPr lang="es-ES" dirty="0"/>
              <a:t>In J. </a:t>
            </a:r>
            <a:r>
              <a:rPr lang="es-ES" dirty="0" err="1"/>
              <a:t>Aaron</a:t>
            </a:r>
            <a:r>
              <a:rPr lang="es-ES" dirty="0"/>
              <a:t>, J. </a:t>
            </a:r>
            <a:r>
              <a:rPr lang="es-ES" dirty="0" err="1"/>
              <a:t>Cabrelli</a:t>
            </a:r>
            <a:r>
              <a:rPr lang="es-ES" dirty="0"/>
              <a:t> Amaro, G. Lord, &amp; A. de Prada Pérez (Eds.) </a:t>
            </a:r>
            <a:r>
              <a:rPr lang="en-US" i="1" dirty="0"/>
              <a:t>Selected Proceedings of the 16</a:t>
            </a:r>
            <a:r>
              <a:rPr lang="en-US" i="1" baseline="30000" dirty="0"/>
              <a:t>th</a:t>
            </a:r>
            <a:r>
              <a:rPr lang="en-US" i="1" dirty="0"/>
              <a:t> Hispanic Linguistics Symposium </a:t>
            </a:r>
            <a:r>
              <a:rPr lang="en-US" dirty="0"/>
              <a:t>(pp. 206 – 221)</a:t>
            </a:r>
            <a:r>
              <a:rPr lang="en-US" i="1" dirty="0"/>
              <a:t>. </a:t>
            </a:r>
            <a:r>
              <a:rPr lang="en-US" dirty="0"/>
              <a:t>Somerville, MA: </a:t>
            </a:r>
            <a:r>
              <a:rPr lang="en-US" dirty="0" err="1"/>
              <a:t>Cascadilla</a:t>
            </a:r>
            <a:r>
              <a:rPr lang="en-US" dirty="0"/>
              <a:t> Proceedings Project.</a:t>
            </a:r>
          </a:p>
          <a:p>
            <a:r>
              <a:rPr lang="de-DE" dirty="0"/>
              <a:t>Knight, S., &amp; Schmidt-Rinehart, B. (2010). </a:t>
            </a:r>
            <a:r>
              <a:rPr lang="en-US" dirty="0"/>
              <a:t>Exploring conditions to enhance student/host family interaction abroad. </a:t>
            </a:r>
            <a:r>
              <a:rPr lang="en-US" i="1" dirty="0"/>
              <a:t>Foreign Language Annals 43</a:t>
            </a:r>
            <a:r>
              <a:rPr lang="en-US" dirty="0"/>
              <a:t>, 64-79.</a:t>
            </a:r>
          </a:p>
          <a:p>
            <a:r>
              <a:rPr lang="en-US" dirty="0" err="1"/>
              <a:t>Lafford</a:t>
            </a:r>
            <a:r>
              <a:rPr lang="en-US" dirty="0"/>
              <a:t>, B. (1995). Getting into, through and out of a survival situation: A comparison of communicative strategies used by students studying Spanish abroad and “at home.” In B. Freed (Ed.), </a:t>
            </a:r>
            <a:r>
              <a:rPr lang="en-US" i="1" dirty="0"/>
              <a:t>Second Language Acquisition in a Study Abroad Context</a:t>
            </a:r>
            <a:r>
              <a:rPr lang="en-US" dirty="0"/>
              <a:t> (pp. 97-121). Philadelphia: John </a:t>
            </a:r>
            <a:r>
              <a:rPr lang="en-US" dirty="0" err="1"/>
              <a:t>Benjamins</a:t>
            </a:r>
            <a:r>
              <a:rPr lang="en-US" dirty="0"/>
              <a:t>. </a:t>
            </a:r>
          </a:p>
          <a:p>
            <a:r>
              <a:rPr lang="en-US" dirty="0" err="1"/>
              <a:t>Lafford</a:t>
            </a:r>
            <a:r>
              <a:rPr lang="en-US" dirty="0"/>
              <a:t>, B. (2004). The effect of the context of learning on the use of communication strategies by learners of	Spanish as a second language. </a:t>
            </a:r>
            <a:r>
              <a:rPr lang="en-US" i="1" dirty="0"/>
              <a:t>Studies in Second Language Acquisition 26</a:t>
            </a:r>
            <a:r>
              <a:rPr lang="en-US" dirty="0"/>
              <a:t>, 201-226.</a:t>
            </a:r>
          </a:p>
          <a:p>
            <a:endParaRPr lang="fr-FR" dirty="0"/>
          </a:p>
        </p:txBody>
      </p:sp>
      <p:sp>
        <p:nvSpPr>
          <p:cNvPr id="3" name="Slide Number Placeholder 2"/>
          <p:cNvSpPr>
            <a:spLocks noGrp="1"/>
          </p:cNvSpPr>
          <p:nvPr>
            <p:ph type="sldNum" sz="quarter" idx="12"/>
          </p:nvPr>
        </p:nvSpPr>
        <p:spPr/>
        <p:txBody>
          <a:bodyPr/>
          <a:lstStyle/>
          <a:p>
            <a:fld id="{3F805713-CA22-4AC7-AE6B-5B30934DB646}" type="slidenum">
              <a:rPr lang="en-US" smtClean="0"/>
              <a:t>42</a:t>
            </a:fld>
            <a:endParaRPr lang="en-US"/>
          </a:p>
        </p:txBody>
      </p:sp>
      <p:sp>
        <p:nvSpPr>
          <p:cNvPr id="4" name="Title 3"/>
          <p:cNvSpPr>
            <a:spLocks noGrp="1"/>
          </p:cNvSpPr>
          <p:nvPr>
            <p:ph type="title"/>
          </p:nvPr>
        </p:nvSpPr>
        <p:spPr/>
        <p:txBody>
          <a:bodyPr/>
          <a:lstStyle/>
          <a:p>
            <a:r>
              <a:rPr lang="fr-FR" dirty="0" err="1"/>
              <a:t>References</a:t>
            </a:r>
            <a:endParaRPr lang="fr-FR" dirty="0"/>
          </a:p>
        </p:txBody>
      </p:sp>
    </p:spTree>
    <p:extLst>
      <p:ext uri="{BB962C8B-B14F-4D97-AF65-F5344CB8AC3E}">
        <p14:creationId xmlns:p14="http://schemas.microsoft.com/office/powerpoint/2010/main" val="17811708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dirty="0" err="1"/>
              <a:t>Lafford</a:t>
            </a:r>
            <a:r>
              <a:rPr lang="en-US" dirty="0"/>
              <a:t>, B. &amp; </a:t>
            </a:r>
            <a:r>
              <a:rPr lang="en-US" dirty="0" err="1"/>
              <a:t>Collentine</a:t>
            </a:r>
            <a:r>
              <a:rPr lang="en-US" dirty="0"/>
              <a:t>, J. (2006). The effects of study abroad and classroom contexts on the acquisition of Spanish as a second language: From research to application. In B. </a:t>
            </a:r>
            <a:r>
              <a:rPr lang="en-US" dirty="0" err="1"/>
              <a:t>Lafford</a:t>
            </a:r>
            <a:r>
              <a:rPr lang="en-US" dirty="0"/>
              <a:t> &amp; R. </a:t>
            </a:r>
            <a:r>
              <a:rPr lang="en-US" dirty="0" err="1"/>
              <a:t>Salaberry</a:t>
            </a:r>
            <a:r>
              <a:rPr lang="en-US" dirty="0"/>
              <a:t> (Eds.), </a:t>
            </a:r>
            <a:r>
              <a:rPr lang="en-US" i="1" dirty="0"/>
              <a:t>Spanish Second Language Acquisition: From Research Findings to Teaching Applications</a:t>
            </a:r>
            <a:r>
              <a:rPr lang="en-US" dirty="0"/>
              <a:t> (pp. 103-126). Washington, DC: Georgetown University Press. </a:t>
            </a:r>
          </a:p>
          <a:p>
            <a:r>
              <a:rPr lang="en-US" dirty="0"/>
              <a:t>Morley, S. G. (1925). Modern uses of </a:t>
            </a:r>
            <a:r>
              <a:rPr lang="en-US" dirty="0" err="1"/>
              <a:t>ser</a:t>
            </a:r>
            <a:r>
              <a:rPr lang="en-US" dirty="0"/>
              <a:t> and </a:t>
            </a:r>
            <a:r>
              <a:rPr lang="en-US" dirty="0" err="1"/>
              <a:t>estar</a:t>
            </a:r>
            <a:r>
              <a:rPr lang="en-US" dirty="0"/>
              <a:t>. </a:t>
            </a:r>
            <a:r>
              <a:rPr lang="en-US" i="1" dirty="0"/>
              <a:t>Publications of the Modern Language Association, 40</a:t>
            </a:r>
            <a:r>
              <a:rPr lang="en-US" dirty="0"/>
              <a:t>, 450-489.</a:t>
            </a:r>
          </a:p>
          <a:p>
            <a:r>
              <a:rPr lang="es-MX" dirty="0"/>
              <a:t>Ortiz López, L. (2000). La extensión de estar en contextos de ser en el español de Puerto Rico: ¿Evolución interna o contacto de lenguas? </a:t>
            </a:r>
            <a:r>
              <a:rPr lang="es-ES" i="1" dirty="0"/>
              <a:t>Boletín de la </a:t>
            </a:r>
            <a:r>
              <a:rPr lang="es-ES" i="1" dirty="0" err="1"/>
              <a:t>Académia</a:t>
            </a:r>
            <a:r>
              <a:rPr lang="es-ES" i="1" dirty="0"/>
              <a:t> Puertorriqueña de la Lengua Española</a:t>
            </a:r>
            <a:r>
              <a:rPr lang="es-ES" dirty="0"/>
              <a:t>, 98-118.</a:t>
            </a:r>
            <a:endParaRPr lang="en-US" dirty="0"/>
          </a:p>
          <a:p>
            <a:r>
              <a:rPr lang="es-ES" dirty="0"/>
              <a:t>Salazar, M. L. (2007). Está muy diferente a como era antes: </a:t>
            </a:r>
            <a:r>
              <a:rPr lang="es-ES" i="1" dirty="0"/>
              <a:t>Ser </a:t>
            </a:r>
            <a:r>
              <a:rPr lang="es-ES" dirty="0"/>
              <a:t>and </a:t>
            </a:r>
            <a:r>
              <a:rPr lang="es-ES" i="1" dirty="0"/>
              <a:t>estar</a:t>
            </a:r>
            <a:r>
              <a:rPr lang="es-ES" dirty="0"/>
              <a:t> + </a:t>
            </a:r>
            <a:r>
              <a:rPr lang="es-ES" dirty="0" err="1"/>
              <a:t>adjective</a:t>
            </a:r>
            <a:r>
              <a:rPr lang="es-ES" dirty="0"/>
              <a:t> in New </a:t>
            </a:r>
            <a:r>
              <a:rPr lang="es-ES" dirty="0" err="1"/>
              <a:t>Mexico</a:t>
            </a:r>
            <a:r>
              <a:rPr lang="es-ES" dirty="0"/>
              <a:t> </a:t>
            </a:r>
            <a:r>
              <a:rPr lang="es-ES" dirty="0" err="1"/>
              <a:t>Spanish</a:t>
            </a:r>
            <a:r>
              <a:rPr lang="es-ES" dirty="0"/>
              <a:t>. </a:t>
            </a:r>
            <a:r>
              <a:rPr lang="en-US" dirty="0"/>
              <a:t>In K. </a:t>
            </a:r>
            <a:r>
              <a:rPr lang="en-US" dirty="0" err="1"/>
              <a:t>Potowski</a:t>
            </a:r>
            <a:r>
              <a:rPr lang="en-US" dirty="0"/>
              <a:t> &amp; R. </a:t>
            </a:r>
            <a:r>
              <a:rPr lang="en-US" dirty="0" err="1"/>
              <a:t>Cameon</a:t>
            </a:r>
            <a:r>
              <a:rPr lang="en-US" dirty="0"/>
              <a:t> (Eds.), </a:t>
            </a:r>
            <a:r>
              <a:rPr lang="en-US" i="1" dirty="0"/>
              <a:t>Spanish in Contact: Policy, Social and Linguistic Inquiries </a:t>
            </a:r>
            <a:r>
              <a:rPr lang="en-US" dirty="0"/>
              <a:t>(pp. 345-355). Amsterdam: John </a:t>
            </a:r>
            <a:r>
              <a:rPr lang="en-US" dirty="0" err="1"/>
              <a:t>Benjamins</a:t>
            </a:r>
            <a:r>
              <a:rPr lang="en-US" dirty="0"/>
              <a:t> Publishing Company.</a:t>
            </a:r>
          </a:p>
          <a:p>
            <a:r>
              <a:rPr lang="en-US" dirty="0"/>
              <a:t>Salgado-Robles, F. (2011). </a:t>
            </a:r>
            <a:r>
              <a:rPr lang="en-US" i="1" dirty="0"/>
              <a:t>The Acquisition of Sociolinguistic Variation by Learners of Spanish in a Study Abroad Context. </a:t>
            </a:r>
            <a:r>
              <a:rPr lang="en-US" dirty="0"/>
              <a:t>PhD Dissertation, University of Florida. Gainesville</a:t>
            </a:r>
            <a:r>
              <a:rPr lang="en-US"/>
              <a:t>, FL.</a:t>
            </a:r>
            <a:endParaRPr lang="en-US" dirty="0"/>
          </a:p>
          <a:p>
            <a:r>
              <a:rPr lang="en-US" dirty="0" err="1"/>
              <a:t>Segalowitz</a:t>
            </a:r>
            <a:r>
              <a:rPr lang="en-US" dirty="0"/>
              <a:t>, N., &amp; Freed, B. (2004). Context, contact and cognition in oral fluency acquisition: Learning Spanish in At Home and Study Abroad contexts. </a:t>
            </a:r>
            <a:r>
              <a:rPr lang="en-US" i="1" dirty="0"/>
              <a:t>Studies in Second Language Acquisition 26</a:t>
            </a:r>
            <a:r>
              <a:rPr lang="en-US" dirty="0"/>
              <a:t>, 173-199.</a:t>
            </a:r>
          </a:p>
          <a:p>
            <a:r>
              <a:rPr lang="en-US" dirty="0" err="1"/>
              <a:t>Segalowitz</a:t>
            </a:r>
            <a:r>
              <a:rPr lang="en-US" dirty="0"/>
              <a:t>, N., Freed, B., </a:t>
            </a:r>
            <a:r>
              <a:rPr lang="en-US" dirty="0" err="1"/>
              <a:t>Collentine</a:t>
            </a:r>
            <a:r>
              <a:rPr lang="en-US" dirty="0"/>
              <a:t>, J., </a:t>
            </a:r>
            <a:r>
              <a:rPr lang="en-US" dirty="0" err="1"/>
              <a:t>Lafford</a:t>
            </a:r>
            <a:r>
              <a:rPr lang="en-US" dirty="0"/>
              <a:t>, B., Lazar, N., &amp; </a:t>
            </a:r>
            <a:r>
              <a:rPr lang="en-US" dirty="0" err="1"/>
              <a:t>Díaz</a:t>
            </a:r>
            <a:r>
              <a:rPr lang="en-US" dirty="0"/>
              <a:t>-Campos, M. (2004). A comparison of Spanish second language acquisition in two different learning contexts: study abroad and the domestic classroom. </a:t>
            </a:r>
            <a:r>
              <a:rPr lang="en-US" i="1" dirty="0"/>
              <a:t>Frontiers 10</a:t>
            </a:r>
            <a:r>
              <a:rPr lang="en-US" dirty="0"/>
              <a:t>, 21-38.</a:t>
            </a:r>
          </a:p>
          <a:p>
            <a:r>
              <a:rPr lang="en-US" dirty="0"/>
              <a:t>Silva-</a:t>
            </a:r>
            <a:r>
              <a:rPr lang="en-US" dirty="0" err="1"/>
              <a:t>Corvalan</a:t>
            </a:r>
            <a:r>
              <a:rPr lang="en-US" dirty="0"/>
              <a:t>, C. (1986) Language contact and change: The extension of </a:t>
            </a:r>
            <a:r>
              <a:rPr lang="en-US" i="1" dirty="0" err="1"/>
              <a:t>estar</a:t>
            </a:r>
            <a:r>
              <a:rPr lang="en-US" dirty="0"/>
              <a:t> in Los Angeles Spanish. </a:t>
            </a:r>
            <a:r>
              <a:rPr lang="en-US" i="1" dirty="0"/>
              <a:t>Language 62</a:t>
            </a:r>
            <a:r>
              <a:rPr lang="en-US" dirty="0"/>
              <a:t>, 583-608.</a:t>
            </a:r>
          </a:p>
          <a:p>
            <a:r>
              <a:rPr lang="en-US" dirty="0"/>
              <a:t>Regan, V., Howard, M., &amp; </a:t>
            </a:r>
            <a:r>
              <a:rPr lang="en-US" dirty="0" err="1"/>
              <a:t>Lemée</a:t>
            </a:r>
            <a:r>
              <a:rPr lang="en-US" dirty="0"/>
              <a:t>, I. (2009). </a:t>
            </a:r>
            <a:r>
              <a:rPr lang="en-US" i="1" dirty="0"/>
              <a:t>The Acquisition of Sociolinguistic Competence in a Study Abroad Context. </a:t>
            </a:r>
            <a:r>
              <a:rPr lang="en-US" dirty="0"/>
              <a:t>Tonawanda, NY: Multilingual Matters.</a:t>
            </a:r>
          </a:p>
          <a:p>
            <a:r>
              <a:rPr lang="en-US" dirty="0"/>
              <a:t>Ryan, J., &amp; </a:t>
            </a:r>
            <a:r>
              <a:rPr lang="en-US" dirty="0" err="1"/>
              <a:t>Lafford</a:t>
            </a:r>
            <a:r>
              <a:rPr lang="en-US" dirty="0"/>
              <a:t>, B. (1992). The acquisition of lexical meaning in a study abroad environment: </a:t>
            </a:r>
            <a:r>
              <a:rPr lang="en-US" dirty="0" err="1"/>
              <a:t>Ser</a:t>
            </a:r>
            <a:r>
              <a:rPr lang="en-US" dirty="0"/>
              <a:t> and </a:t>
            </a:r>
            <a:r>
              <a:rPr lang="en-US" dirty="0" err="1"/>
              <a:t>estar</a:t>
            </a:r>
            <a:r>
              <a:rPr lang="en-US" dirty="0"/>
              <a:t> and the Granada experience. </a:t>
            </a:r>
            <a:r>
              <a:rPr lang="en-US" i="1" dirty="0"/>
              <a:t>Hispania, 75</a:t>
            </a:r>
            <a:r>
              <a:rPr lang="en-US" dirty="0"/>
              <a:t>, 714–722.</a:t>
            </a:r>
          </a:p>
          <a:p>
            <a:endParaRPr lang="fr-FR" dirty="0"/>
          </a:p>
        </p:txBody>
      </p:sp>
      <p:sp>
        <p:nvSpPr>
          <p:cNvPr id="3" name="Slide Number Placeholder 2"/>
          <p:cNvSpPr>
            <a:spLocks noGrp="1"/>
          </p:cNvSpPr>
          <p:nvPr>
            <p:ph type="sldNum" sz="quarter" idx="12"/>
          </p:nvPr>
        </p:nvSpPr>
        <p:spPr/>
        <p:txBody>
          <a:bodyPr/>
          <a:lstStyle/>
          <a:p>
            <a:fld id="{3F805713-CA22-4AC7-AE6B-5B30934DB646}" type="slidenum">
              <a:rPr lang="en-US" smtClean="0"/>
              <a:t>43</a:t>
            </a:fld>
            <a:endParaRPr lang="en-US"/>
          </a:p>
        </p:txBody>
      </p:sp>
      <p:sp>
        <p:nvSpPr>
          <p:cNvPr id="4" name="Title 3"/>
          <p:cNvSpPr>
            <a:spLocks noGrp="1"/>
          </p:cNvSpPr>
          <p:nvPr>
            <p:ph type="title"/>
          </p:nvPr>
        </p:nvSpPr>
        <p:spPr/>
        <p:txBody>
          <a:bodyPr/>
          <a:lstStyle/>
          <a:p>
            <a:r>
              <a:rPr lang="fr-FR" dirty="0" err="1"/>
              <a:t>References</a:t>
            </a:r>
            <a:endParaRPr lang="fr-FR" dirty="0"/>
          </a:p>
        </p:txBody>
      </p:sp>
    </p:spTree>
    <p:extLst>
      <p:ext uri="{BB962C8B-B14F-4D97-AF65-F5344CB8AC3E}">
        <p14:creationId xmlns:p14="http://schemas.microsoft.com/office/powerpoint/2010/main" val="37209141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err="1"/>
              <a:t>Vande</a:t>
            </a:r>
            <a:r>
              <a:rPr lang="en-US" dirty="0"/>
              <a:t> Berg, M., Connor-Linton, J., &amp; Michael Paige, R. (2009). The Georgetown Consortium Study: Intervening in student learning abroad. </a:t>
            </a:r>
            <a:r>
              <a:rPr lang="en-US" i="1" dirty="0"/>
              <a:t>Frontiers 18</a:t>
            </a:r>
            <a:r>
              <a:rPr lang="en-US" dirty="0"/>
              <a:t>, 1-75.</a:t>
            </a:r>
          </a:p>
          <a:p>
            <a:r>
              <a:rPr lang="en-US" dirty="0" err="1"/>
              <a:t>VanPatten</a:t>
            </a:r>
            <a:r>
              <a:rPr lang="en-US" dirty="0"/>
              <a:t>, B. (1985). The acquisition of </a:t>
            </a:r>
            <a:r>
              <a:rPr lang="en-US" i="1" dirty="0" err="1"/>
              <a:t>ser</a:t>
            </a:r>
            <a:r>
              <a:rPr lang="en-US" dirty="0"/>
              <a:t> and </a:t>
            </a:r>
            <a:r>
              <a:rPr lang="en-US" i="1" dirty="0" err="1"/>
              <a:t>estar</a:t>
            </a:r>
            <a:r>
              <a:rPr lang="en-US" dirty="0"/>
              <a:t> by adult learners of Spanish: A preliminary investigation of transitional stages of competence. </a:t>
            </a:r>
            <a:r>
              <a:rPr lang="en-US" i="1" dirty="0"/>
              <a:t>Hispania, 68, </a:t>
            </a:r>
            <a:r>
              <a:rPr lang="en-US" dirty="0"/>
              <a:t>399-406.</a:t>
            </a:r>
          </a:p>
          <a:p>
            <a:r>
              <a:rPr lang="en-US" dirty="0" err="1"/>
              <a:t>VanPatten</a:t>
            </a:r>
            <a:r>
              <a:rPr lang="en-US" dirty="0"/>
              <a:t>, B. (1987). Classroom learners’ acquisition of </a:t>
            </a:r>
            <a:r>
              <a:rPr lang="en-US" i="1" dirty="0" err="1"/>
              <a:t>ser</a:t>
            </a:r>
            <a:r>
              <a:rPr lang="en-US" i="1" dirty="0"/>
              <a:t> </a:t>
            </a:r>
            <a:r>
              <a:rPr lang="en-US" dirty="0"/>
              <a:t>and </a:t>
            </a:r>
            <a:r>
              <a:rPr lang="en-US" i="1" dirty="0" err="1"/>
              <a:t>estar</a:t>
            </a:r>
            <a:r>
              <a:rPr lang="en-US" dirty="0"/>
              <a:t>: Accounting for development patterns. In B. </a:t>
            </a:r>
            <a:r>
              <a:rPr lang="en-US" dirty="0" err="1"/>
              <a:t>VanPatten</a:t>
            </a:r>
            <a:r>
              <a:rPr lang="en-US" dirty="0"/>
              <a:t>, T. R. Dvorak, &amp; J. F. Lee (Eds.), </a:t>
            </a:r>
            <a:r>
              <a:rPr lang="en-US" i="1" dirty="0"/>
              <a:t>Foreign Language Learning </a:t>
            </a:r>
            <a:r>
              <a:rPr lang="en-US" dirty="0"/>
              <a:t>(pp. 19-32). Rowley: Newbury.</a:t>
            </a:r>
          </a:p>
          <a:p>
            <a:r>
              <a:rPr lang="en-US" dirty="0"/>
              <a:t>Whatley, M. (2013).  The acquisition of past tense variation by L2 learners of Spanish in an abroad context. In J. </a:t>
            </a:r>
            <a:r>
              <a:rPr lang="en-US" dirty="0" err="1"/>
              <a:t>Cabrelli</a:t>
            </a:r>
            <a:r>
              <a:rPr lang="en-US" dirty="0"/>
              <a:t> </a:t>
            </a:r>
            <a:r>
              <a:rPr lang="en-US" dirty="0" err="1"/>
              <a:t>Amaro</a:t>
            </a:r>
            <a:r>
              <a:rPr lang="en-US" dirty="0"/>
              <a:t>, G. Lord, A. de Prada Pérez, &amp; J. E. Aaron (Eds.), </a:t>
            </a:r>
            <a:r>
              <a:rPr lang="en-US" i="1" dirty="0"/>
              <a:t>Selected Proceedings of the 16th Hispanic Linguistics Symposium</a:t>
            </a:r>
            <a:r>
              <a:rPr lang="en-US" dirty="0"/>
              <a:t> (pp. 190-205). Somerville, MA: </a:t>
            </a:r>
            <a:r>
              <a:rPr lang="en-US" dirty="0" err="1"/>
              <a:t>Cascadilla</a:t>
            </a:r>
            <a:r>
              <a:rPr lang="en-US" dirty="0"/>
              <a:t> Proceedings Project.</a:t>
            </a:r>
          </a:p>
          <a:p>
            <a:r>
              <a:rPr lang="en-US" dirty="0"/>
              <a:t>Woolsey, D. (2008). From theory to research: Contextual predictors of “</a:t>
            </a:r>
            <a:r>
              <a:rPr lang="en-US" dirty="0" err="1"/>
              <a:t>estar</a:t>
            </a:r>
            <a:r>
              <a:rPr lang="en-US" dirty="0"/>
              <a:t> + adjective” and the study of the SLA of Spanish copula choice. </a:t>
            </a:r>
            <a:r>
              <a:rPr lang="en-US" i="1" dirty="0"/>
              <a:t>Bilingualism: Language and Cognition</a:t>
            </a:r>
            <a:r>
              <a:rPr lang="en-US" dirty="0"/>
              <a:t>, </a:t>
            </a:r>
            <a:r>
              <a:rPr lang="en-US" i="1" dirty="0"/>
              <a:t>11</a:t>
            </a:r>
            <a:r>
              <a:rPr lang="en-US" dirty="0"/>
              <a:t>, 277-295.</a:t>
            </a:r>
          </a:p>
          <a:p>
            <a:endParaRPr lang="fr-FR" dirty="0"/>
          </a:p>
        </p:txBody>
      </p:sp>
      <p:sp>
        <p:nvSpPr>
          <p:cNvPr id="3" name="Slide Number Placeholder 2"/>
          <p:cNvSpPr>
            <a:spLocks noGrp="1"/>
          </p:cNvSpPr>
          <p:nvPr>
            <p:ph type="sldNum" sz="quarter" idx="12"/>
          </p:nvPr>
        </p:nvSpPr>
        <p:spPr/>
        <p:txBody>
          <a:bodyPr/>
          <a:lstStyle/>
          <a:p>
            <a:fld id="{3F805713-CA22-4AC7-AE6B-5B30934DB646}" type="slidenum">
              <a:rPr lang="en-US" smtClean="0"/>
              <a:t>44</a:t>
            </a:fld>
            <a:endParaRPr lang="en-US"/>
          </a:p>
        </p:txBody>
      </p:sp>
      <p:sp>
        <p:nvSpPr>
          <p:cNvPr id="4" name="Title 3"/>
          <p:cNvSpPr>
            <a:spLocks noGrp="1"/>
          </p:cNvSpPr>
          <p:nvPr>
            <p:ph type="title"/>
          </p:nvPr>
        </p:nvSpPr>
        <p:spPr/>
        <p:txBody>
          <a:bodyPr/>
          <a:lstStyle/>
          <a:p>
            <a:r>
              <a:rPr lang="fr-FR" dirty="0" err="1"/>
              <a:t>References</a:t>
            </a:r>
            <a:endParaRPr lang="fr-FR" dirty="0"/>
          </a:p>
        </p:txBody>
      </p:sp>
    </p:spTree>
    <p:extLst>
      <p:ext uri="{BB962C8B-B14F-4D97-AF65-F5344CB8AC3E}">
        <p14:creationId xmlns:p14="http://schemas.microsoft.com/office/powerpoint/2010/main" val="420746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noProof="0"/>
              <a:t>Factors affecting variation between </a:t>
            </a:r>
            <a:r>
              <a:rPr lang="en-US" sz="3600" i="1" noProof="0"/>
              <a:t>ser </a:t>
            </a:r>
            <a:r>
              <a:rPr lang="en-US" sz="3600" noProof="0"/>
              <a:t>and </a:t>
            </a:r>
            <a:r>
              <a:rPr lang="en-US" sz="3600" i="1" noProof="0"/>
              <a:t>estar</a:t>
            </a:r>
            <a:endParaRPr lang="en-US" sz="3600" noProof="0"/>
          </a:p>
        </p:txBody>
      </p:sp>
      <p:sp>
        <p:nvSpPr>
          <p:cNvPr id="4" name="Content Placeholder 3"/>
          <p:cNvSpPr>
            <a:spLocks noGrp="1"/>
          </p:cNvSpPr>
          <p:nvPr>
            <p:ph sz="half" idx="2"/>
          </p:nvPr>
        </p:nvSpPr>
        <p:spPr>
          <a:xfrm>
            <a:off x="688488" y="2095501"/>
            <a:ext cx="3803904" cy="3505200"/>
          </a:xfrm>
        </p:spPr>
        <p:txBody>
          <a:bodyPr/>
          <a:lstStyle/>
          <a:p>
            <a:r>
              <a:rPr lang="en-US" noProof="0"/>
              <a:t>Susceptibility to change</a:t>
            </a:r>
          </a:p>
          <a:p>
            <a:r>
              <a:rPr lang="en-US" noProof="0"/>
              <a:t>Adjective class/type</a:t>
            </a:r>
          </a:p>
          <a:p>
            <a:r>
              <a:rPr lang="en-US" noProof="0"/>
              <a:t>Semantic transparency</a:t>
            </a:r>
          </a:p>
          <a:p>
            <a:r>
              <a:rPr lang="en-US" noProof="0"/>
              <a:t>Subject animacy</a:t>
            </a:r>
          </a:p>
          <a:p>
            <a:r>
              <a:rPr lang="en-US" noProof="0"/>
              <a:t>Presence of an intensifier</a:t>
            </a:r>
          </a:p>
          <a:p>
            <a:r>
              <a:rPr lang="en-US" noProof="0"/>
              <a:t>Temporal adverbial</a:t>
            </a:r>
          </a:p>
          <a:p>
            <a:endParaRPr lang="en-US" noProof="0"/>
          </a:p>
        </p:txBody>
      </p:sp>
      <p:sp>
        <p:nvSpPr>
          <p:cNvPr id="6" name="Content Placeholder 5"/>
          <p:cNvSpPr>
            <a:spLocks noGrp="1"/>
          </p:cNvSpPr>
          <p:nvPr>
            <p:ph sz="quarter" idx="4"/>
          </p:nvPr>
        </p:nvSpPr>
        <p:spPr>
          <a:xfrm>
            <a:off x="4645026" y="2095500"/>
            <a:ext cx="3799728" cy="3505201"/>
          </a:xfrm>
        </p:spPr>
        <p:txBody>
          <a:bodyPr/>
          <a:lstStyle/>
          <a:p>
            <a:r>
              <a:rPr lang="en-US" noProof="0"/>
              <a:t>Predicate type</a:t>
            </a:r>
          </a:p>
          <a:p>
            <a:r>
              <a:rPr lang="en-US" noProof="0"/>
              <a:t>Copulas allowed</a:t>
            </a:r>
          </a:p>
          <a:p>
            <a:r>
              <a:rPr lang="en-US" noProof="0"/>
              <a:t>Resultant state</a:t>
            </a:r>
          </a:p>
          <a:p>
            <a:r>
              <a:rPr lang="en-US" noProof="0"/>
              <a:t>Frame of reference</a:t>
            </a:r>
          </a:p>
          <a:p>
            <a:r>
              <a:rPr lang="en-US" noProof="0"/>
              <a:t>Experience with the referent</a:t>
            </a:r>
          </a:p>
        </p:txBody>
      </p:sp>
      <p:sp>
        <p:nvSpPr>
          <p:cNvPr id="7" name="Slide Number Placeholder 6"/>
          <p:cNvSpPr>
            <a:spLocks noGrp="1"/>
          </p:cNvSpPr>
          <p:nvPr>
            <p:ph type="sldNum" sz="quarter" idx="12"/>
          </p:nvPr>
        </p:nvSpPr>
        <p:spPr/>
        <p:txBody>
          <a:bodyPr/>
          <a:lstStyle/>
          <a:p>
            <a:fld id="{3F805713-CA22-4AC7-AE6B-5B30934DB646}" type="slidenum">
              <a:rPr lang="en-US" smtClean="0"/>
              <a:t>5</a:t>
            </a:fld>
            <a:endParaRPr lang="en-US"/>
          </a:p>
        </p:txBody>
      </p:sp>
      <p:sp>
        <p:nvSpPr>
          <p:cNvPr id="8" name="TextBox 7"/>
          <p:cNvSpPr txBox="1"/>
          <p:nvPr/>
        </p:nvSpPr>
        <p:spPr>
          <a:xfrm>
            <a:off x="1005615" y="5326238"/>
            <a:ext cx="7122012" cy="1200329"/>
          </a:xfrm>
          <a:prstGeom prst="rect">
            <a:avLst/>
          </a:prstGeom>
          <a:noFill/>
        </p:spPr>
        <p:txBody>
          <a:bodyPr wrap="square" rtlCol="0">
            <a:spAutoFit/>
          </a:bodyPr>
          <a:lstStyle/>
          <a:p>
            <a:r>
              <a:rPr lang="en-US" dirty="0"/>
              <a:t>e.g. Aguilar-Sánchez, 2009; </a:t>
            </a:r>
            <a:r>
              <a:rPr lang="fr-FR" dirty="0" err="1"/>
              <a:t>Clements</a:t>
            </a:r>
            <a:r>
              <a:rPr lang="fr-FR" dirty="0"/>
              <a:t>, 2005; </a:t>
            </a:r>
            <a:r>
              <a:rPr lang="en-US" dirty="0"/>
              <a:t>Cortés-Torres, 2004; de </a:t>
            </a:r>
            <a:r>
              <a:rPr lang="en-US" dirty="0" err="1"/>
              <a:t>Jonge</a:t>
            </a:r>
            <a:r>
              <a:rPr lang="en-US" dirty="0"/>
              <a:t>, 1993; </a:t>
            </a:r>
            <a:r>
              <a:rPr lang="en-US" dirty="0" err="1"/>
              <a:t>Díaz</a:t>
            </a:r>
            <a:r>
              <a:rPr lang="en-US" dirty="0"/>
              <a:t>-Campos &amp; </a:t>
            </a:r>
            <a:r>
              <a:rPr lang="en-US" dirty="0" err="1"/>
              <a:t>Geeslin</a:t>
            </a:r>
            <a:r>
              <a:rPr lang="en-US" dirty="0"/>
              <a:t>, 2011; </a:t>
            </a:r>
            <a:r>
              <a:rPr lang="fr-FR" dirty="0" err="1"/>
              <a:t>Geeslin</a:t>
            </a:r>
            <a:r>
              <a:rPr lang="fr-FR" dirty="0"/>
              <a:t> &amp; </a:t>
            </a:r>
            <a:r>
              <a:rPr lang="fr-FR" dirty="0" err="1"/>
              <a:t>Guijarro</a:t>
            </a:r>
            <a:r>
              <a:rPr lang="fr-FR" dirty="0"/>
              <a:t>-Fuentes, 2008</a:t>
            </a:r>
            <a:r>
              <a:rPr lang="en-US" dirty="0"/>
              <a:t>; </a:t>
            </a:r>
            <a:r>
              <a:rPr lang="fr-FR" dirty="0" err="1"/>
              <a:t>Guijarro</a:t>
            </a:r>
            <a:r>
              <a:rPr lang="fr-FR" dirty="0"/>
              <a:t>-Fuentes &amp; </a:t>
            </a:r>
            <a:r>
              <a:rPr lang="fr-FR" dirty="0" err="1"/>
              <a:t>Geeslin</a:t>
            </a:r>
            <a:r>
              <a:rPr lang="fr-FR" dirty="0"/>
              <a:t>, 2006; </a:t>
            </a:r>
            <a:r>
              <a:rPr lang="en-US" dirty="0"/>
              <a:t>Gutiérrez, 1992, 1994; </a:t>
            </a:r>
            <a:r>
              <a:rPr lang="fr-FR" dirty="0" err="1"/>
              <a:t>Ortíz-López</a:t>
            </a:r>
            <a:r>
              <a:rPr lang="fr-FR" dirty="0"/>
              <a:t>, 2000; Salazar, 2007;</a:t>
            </a:r>
            <a:r>
              <a:rPr lang="en-US" dirty="0"/>
              <a:t> Silva-</a:t>
            </a:r>
            <a:r>
              <a:rPr lang="en-US" dirty="0" err="1"/>
              <a:t>Corvalán</a:t>
            </a:r>
            <a:r>
              <a:rPr lang="en-US" dirty="0"/>
              <a:t>, 1986</a:t>
            </a:r>
            <a:r>
              <a:rPr lang="fr-FR" dirty="0"/>
              <a:t>.</a:t>
            </a:r>
          </a:p>
        </p:txBody>
      </p:sp>
      <p:sp>
        <p:nvSpPr>
          <p:cNvPr id="9" name="Rectangle 8"/>
          <p:cNvSpPr/>
          <p:nvPr/>
        </p:nvSpPr>
        <p:spPr>
          <a:xfrm>
            <a:off x="4676558" y="3421118"/>
            <a:ext cx="3174671" cy="1213945"/>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013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noProof="0" dirty="0"/>
              <a:t>Frame of reference:</a:t>
            </a:r>
          </a:p>
          <a:p>
            <a:pPr lvl="1"/>
            <a:r>
              <a:rPr lang="en-US" noProof="0" dirty="0"/>
              <a:t>Britney Spears </a:t>
            </a:r>
            <a:r>
              <a:rPr lang="en-US" i="1" noProof="0" dirty="0" err="1"/>
              <a:t>es</a:t>
            </a:r>
            <a:r>
              <a:rPr lang="en-US" noProof="0" dirty="0"/>
              <a:t> </a:t>
            </a:r>
            <a:r>
              <a:rPr lang="en-US" dirty="0" err="1"/>
              <a:t>rubia</a:t>
            </a:r>
            <a:r>
              <a:rPr lang="en-US" noProof="0" dirty="0"/>
              <a:t>.</a:t>
            </a:r>
          </a:p>
          <a:p>
            <a:pPr lvl="1"/>
            <a:r>
              <a:rPr lang="en-US" noProof="0" dirty="0"/>
              <a:t>Antes, Britney Spears </a:t>
            </a:r>
            <a:r>
              <a:rPr lang="en-US" noProof="0" dirty="0" err="1"/>
              <a:t>tenía</a:t>
            </a:r>
            <a:r>
              <a:rPr lang="en-US" noProof="0" dirty="0"/>
              <a:t> </a:t>
            </a:r>
            <a:r>
              <a:rPr lang="en-US" noProof="0" dirty="0" err="1"/>
              <a:t>pelo</a:t>
            </a:r>
            <a:r>
              <a:rPr lang="en-US" noProof="0" dirty="0"/>
              <a:t> </a:t>
            </a:r>
            <a:r>
              <a:rPr lang="en-US" noProof="0" dirty="0" err="1"/>
              <a:t>rubio</a:t>
            </a:r>
            <a:r>
              <a:rPr lang="en-US" noProof="0" dirty="0"/>
              <a:t>, </a:t>
            </a:r>
            <a:r>
              <a:rPr lang="en-US" noProof="0" dirty="0" err="1"/>
              <a:t>pero</a:t>
            </a:r>
            <a:r>
              <a:rPr lang="en-US" noProof="0" dirty="0"/>
              <a:t> </a:t>
            </a:r>
            <a:r>
              <a:rPr lang="en-US" noProof="0" dirty="0" err="1"/>
              <a:t>ahora</a:t>
            </a:r>
            <a:r>
              <a:rPr lang="en-US" noProof="0" dirty="0"/>
              <a:t> </a:t>
            </a:r>
            <a:r>
              <a:rPr lang="en-US" i="1" noProof="0" dirty="0" err="1"/>
              <a:t>está</a:t>
            </a:r>
            <a:r>
              <a:rPr lang="en-US" i="1" noProof="0" dirty="0"/>
              <a:t> </a:t>
            </a:r>
            <a:r>
              <a:rPr lang="en-US" noProof="0" dirty="0" err="1"/>
              <a:t>calva</a:t>
            </a:r>
            <a:r>
              <a:rPr lang="en-US" noProof="0" dirty="0"/>
              <a:t>.</a:t>
            </a:r>
          </a:p>
          <a:p>
            <a:r>
              <a:rPr lang="en-US" noProof="0" dirty="0"/>
              <a:t>Experience with the referent:</a:t>
            </a:r>
          </a:p>
          <a:p>
            <a:pPr lvl="1"/>
            <a:r>
              <a:rPr lang="en-US" dirty="0" err="1"/>
              <a:t>Mi</a:t>
            </a:r>
            <a:r>
              <a:rPr lang="en-US" dirty="0"/>
              <a:t> </a:t>
            </a:r>
            <a:r>
              <a:rPr lang="en-US" dirty="0" err="1"/>
              <a:t>hermana</a:t>
            </a:r>
            <a:r>
              <a:rPr lang="en-US" noProof="0" dirty="0"/>
              <a:t> </a:t>
            </a:r>
            <a:r>
              <a:rPr lang="en-US" i="1" noProof="0" dirty="0" err="1"/>
              <a:t>es</a:t>
            </a:r>
            <a:r>
              <a:rPr lang="en-US" noProof="0" dirty="0"/>
              <a:t> </a:t>
            </a:r>
            <a:r>
              <a:rPr lang="en-US" noProof="0" dirty="0" err="1"/>
              <a:t>muy</a:t>
            </a:r>
            <a:r>
              <a:rPr lang="en-US" noProof="0" dirty="0"/>
              <a:t> </a:t>
            </a:r>
            <a:r>
              <a:rPr lang="en-US" noProof="0" dirty="0" err="1"/>
              <a:t>delgada</a:t>
            </a:r>
            <a:r>
              <a:rPr lang="en-US" noProof="0" dirty="0"/>
              <a:t>.</a:t>
            </a:r>
          </a:p>
          <a:p>
            <a:pPr lvl="1"/>
            <a:r>
              <a:rPr lang="en-US" noProof="0" dirty="0"/>
              <a:t>En </a:t>
            </a:r>
            <a:r>
              <a:rPr lang="en-US" noProof="0" dirty="0" err="1"/>
              <a:t>esta</a:t>
            </a:r>
            <a:r>
              <a:rPr lang="en-US" noProof="0" dirty="0"/>
              <a:t> </a:t>
            </a:r>
            <a:r>
              <a:rPr lang="en-US" noProof="0" dirty="0" err="1"/>
              <a:t>foto</a:t>
            </a:r>
            <a:r>
              <a:rPr lang="en-US" noProof="0" dirty="0"/>
              <a:t> mi </a:t>
            </a:r>
            <a:r>
              <a:rPr lang="en-US" noProof="0" dirty="0" err="1"/>
              <a:t>hermana</a:t>
            </a:r>
            <a:r>
              <a:rPr lang="en-US" noProof="0" dirty="0"/>
              <a:t> </a:t>
            </a:r>
            <a:r>
              <a:rPr lang="en-US" i="1" noProof="0" dirty="0" err="1"/>
              <a:t>está</a:t>
            </a:r>
            <a:r>
              <a:rPr lang="en-US" i="1" noProof="0" dirty="0"/>
              <a:t> </a:t>
            </a:r>
            <a:r>
              <a:rPr lang="en-US" noProof="0" dirty="0" err="1"/>
              <a:t>muy</a:t>
            </a:r>
            <a:r>
              <a:rPr lang="en-US" noProof="0" dirty="0"/>
              <a:t> </a:t>
            </a:r>
            <a:r>
              <a:rPr lang="en-US" noProof="0" dirty="0" err="1"/>
              <a:t>delgada</a:t>
            </a:r>
            <a:r>
              <a:rPr lang="en-US" noProof="0" dirty="0"/>
              <a:t>.</a:t>
            </a:r>
          </a:p>
          <a:p>
            <a:pPr lvl="1"/>
            <a:endParaRPr lang="en-US" noProof="0" dirty="0"/>
          </a:p>
        </p:txBody>
      </p:sp>
      <p:sp>
        <p:nvSpPr>
          <p:cNvPr id="3" name="Slide Number Placeholder 2"/>
          <p:cNvSpPr>
            <a:spLocks noGrp="1"/>
          </p:cNvSpPr>
          <p:nvPr>
            <p:ph type="sldNum" sz="quarter" idx="12"/>
          </p:nvPr>
        </p:nvSpPr>
        <p:spPr/>
        <p:txBody>
          <a:bodyPr/>
          <a:lstStyle/>
          <a:p>
            <a:fld id="{3F805713-CA22-4AC7-AE6B-5B30934DB646}" type="slidenum">
              <a:rPr lang="en-US" smtClean="0"/>
              <a:t>6</a:t>
            </a:fld>
            <a:endParaRPr lang="en-US"/>
          </a:p>
        </p:txBody>
      </p:sp>
      <p:sp>
        <p:nvSpPr>
          <p:cNvPr id="4" name="Title 3"/>
          <p:cNvSpPr>
            <a:spLocks noGrp="1"/>
          </p:cNvSpPr>
          <p:nvPr>
            <p:ph type="title"/>
          </p:nvPr>
        </p:nvSpPr>
        <p:spPr/>
        <p:txBody>
          <a:bodyPr/>
          <a:lstStyle/>
          <a:p>
            <a:r>
              <a:rPr lang="en-US" noProof="0"/>
              <a:t>Examples</a:t>
            </a:r>
          </a:p>
        </p:txBody>
      </p:sp>
    </p:spTree>
    <p:extLst>
      <p:ext uri="{BB962C8B-B14F-4D97-AF65-F5344CB8AC3E}">
        <p14:creationId xmlns:p14="http://schemas.microsoft.com/office/powerpoint/2010/main" val="269287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noProof="0"/>
              <a:t>The SLA of copula choice</a:t>
            </a:r>
          </a:p>
        </p:txBody>
      </p:sp>
      <p:sp>
        <p:nvSpPr>
          <p:cNvPr id="3" name="Text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2"/>
          </p:nvPr>
        </p:nvSpPr>
        <p:spPr/>
        <p:txBody>
          <a:bodyPr/>
          <a:lstStyle/>
          <a:p>
            <a:fld id="{3F805713-CA22-4AC7-AE6B-5B30934DB646}" type="slidenum">
              <a:rPr lang="en-US" smtClean="0"/>
              <a:t>7</a:t>
            </a:fld>
            <a:endParaRPr lang="en-US"/>
          </a:p>
        </p:txBody>
      </p:sp>
    </p:spTree>
    <p:extLst>
      <p:ext uri="{BB962C8B-B14F-4D97-AF65-F5344CB8AC3E}">
        <p14:creationId xmlns:p14="http://schemas.microsoft.com/office/powerpoint/2010/main" val="2158658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noProof="0" dirty="0"/>
              <a:t> Error analysis </a:t>
            </a:r>
            <a:r>
              <a:rPr lang="en-US" noProof="0" dirty="0">
                <a:sym typeface="Wingdings" panose="05000000000000000000" pitchFamily="2" charset="2"/>
              </a:rPr>
              <a:t> Stages of acquisition </a:t>
            </a:r>
            <a:r>
              <a:rPr lang="en-US" noProof="0" dirty="0"/>
              <a:t>(Briscoe, 1995; </a:t>
            </a:r>
            <a:r>
              <a:rPr lang="en-US" noProof="0" dirty="0" err="1"/>
              <a:t>Gunterman</a:t>
            </a:r>
            <a:r>
              <a:rPr lang="en-US" noProof="0" dirty="0"/>
              <a:t>, 1995; Ryan &amp; </a:t>
            </a:r>
            <a:r>
              <a:rPr lang="en-US" noProof="0" dirty="0" err="1"/>
              <a:t>Lafford</a:t>
            </a:r>
            <a:r>
              <a:rPr lang="en-US" noProof="0" dirty="0"/>
              <a:t>, 1992; </a:t>
            </a:r>
            <a:r>
              <a:rPr lang="en-US" noProof="0" dirty="0" err="1"/>
              <a:t>VanPatten</a:t>
            </a:r>
            <a:r>
              <a:rPr lang="en-US" noProof="0" dirty="0"/>
              <a:t>, 1985, 1987)</a:t>
            </a:r>
          </a:p>
          <a:p>
            <a:r>
              <a:rPr lang="en-US" noProof="0" dirty="0"/>
              <a:t>Included all functions</a:t>
            </a:r>
          </a:p>
        </p:txBody>
      </p:sp>
      <p:sp>
        <p:nvSpPr>
          <p:cNvPr id="3" name="Slide Number Placeholder 2"/>
          <p:cNvSpPr>
            <a:spLocks noGrp="1"/>
          </p:cNvSpPr>
          <p:nvPr>
            <p:ph type="sldNum" sz="quarter" idx="12"/>
          </p:nvPr>
        </p:nvSpPr>
        <p:spPr/>
        <p:txBody>
          <a:bodyPr/>
          <a:lstStyle/>
          <a:p>
            <a:fld id="{3F805713-CA22-4AC7-AE6B-5B30934DB646}" type="slidenum">
              <a:rPr lang="en-US" smtClean="0"/>
              <a:t>8</a:t>
            </a:fld>
            <a:endParaRPr lang="en-US"/>
          </a:p>
        </p:txBody>
      </p:sp>
      <p:sp>
        <p:nvSpPr>
          <p:cNvPr id="4" name="Title 3"/>
          <p:cNvSpPr>
            <a:spLocks noGrp="1"/>
          </p:cNvSpPr>
          <p:nvPr>
            <p:ph type="title"/>
          </p:nvPr>
        </p:nvSpPr>
        <p:spPr/>
        <p:txBody>
          <a:bodyPr/>
          <a:lstStyle/>
          <a:p>
            <a:r>
              <a:rPr lang="en-US" sz="4400" noProof="0" dirty="0"/>
              <a:t>Early work</a:t>
            </a:r>
          </a:p>
        </p:txBody>
      </p:sp>
    </p:spTree>
    <p:extLst>
      <p:ext uri="{BB962C8B-B14F-4D97-AF65-F5344CB8AC3E}">
        <p14:creationId xmlns:p14="http://schemas.microsoft.com/office/powerpoint/2010/main" val="3595303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86071"/>
            <a:ext cx="7745505" cy="3562605"/>
          </a:xfrm>
        </p:spPr>
        <p:txBody>
          <a:bodyPr>
            <a:noAutofit/>
          </a:bodyPr>
          <a:lstStyle/>
          <a:p>
            <a:r>
              <a:rPr lang="en-US" sz="1800" noProof="0" dirty="0"/>
              <a:t>Exclusively focused on the [copula + adjective] structure</a:t>
            </a:r>
          </a:p>
          <a:p>
            <a:r>
              <a:rPr lang="en-US" sz="1800" noProof="0" dirty="0"/>
              <a:t>Has found that:</a:t>
            </a:r>
          </a:p>
          <a:p>
            <a:pPr lvl="1"/>
            <a:r>
              <a:rPr lang="en-US" sz="1600" dirty="0"/>
              <a:t>Learners use a range of forms: </a:t>
            </a:r>
            <a:r>
              <a:rPr lang="en-US" sz="1600" i="1" dirty="0" err="1"/>
              <a:t>ser</a:t>
            </a:r>
            <a:r>
              <a:rPr lang="en-US" sz="1600" i="1" dirty="0"/>
              <a:t>, </a:t>
            </a:r>
            <a:r>
              <a:rPr lang="en-US" sz="1600" i="1" dirty="0" err="1"/>
              <a:t>estar</a:t>
            </a:r>
            <a:r>
              <a:rPr lang="en-US" sz="1600" i="1" dirty="0"/>
              <a:t>, </a:t>
            </a:r>
            <a:r>
              <a:rPr lang="en-US" sz="1600" i="1" dirty="0" err="1"/>
              <a:t>parecer</a:t>
            </a:r>
            <a:r>
              <a:rPr lang="en-US" sz="1600" i="1" dirty="0"/>
              <a:t>, </a:t>
            </a:r>
            <a:r>
              <a:rPr lang="en-US" sz="1600" i="1" dirty="0" err="1"/>
              <a:t>sentir</a:t>
            </a:r>
            <a:endParaRPr lang="en-US" sz="1600" noProof="0" dirty="0"/>
          </a:p>
          <a:p>
            <a:pPr lvl="1"/>
            <a:r>
              <a:rPr lang="en-US" sz="1800" dirty="0"/>
              <a:t>Learners begin with a low rate of </a:t>
            </a:r>
            <a:r>
              <a:rPr lang="en-US" sz="1800" i="1" dirty="0" err="1"/>
              <a:t>estar</a:t>
            </a:r>
            <a:r>
              <a:rPr lang="en-US" sz="1800" i="1" dirty="0"/>
              <a:t>, </a:t>
            </a:r>
            <a:r>
              <a:rPr lang="en-US" sz="1800" dirty="0"/>
              <a:t>which increases with proficiency and can surpass the rate of </a:t>
            </a:r>
            <a:r>
              <a:rPr lang="en-US" sz="1800" i="1" dirty="0" err="1"/>
              <a:t>estar</a:t>
            </a:r>
            <a:r>
              <a:rPr lang="en-US" sz="1800" i="1" dirty="0"/>
              <a:t> </a:t>
            </a:r>
            <a:r>
              <a:rPr lang="en-US" sz="1800" dirty="0"/>
              <a:t>use of native speakers</a:t>
            </a:r>
          </a:p>
          <a:p>
            <a:pPr lvl="1"/>
            <a:r>
              <a:rPr lang="en-US" sz="1800" dirty="0"/>
              <a:t>Learners are sensitive to the semantic, pragmatic and discursive features of Spanish copula use</a:t>
            </a:r>
          </a:p>
          <a:p>
            <a:pPr lvl="1"/>
            <a:r>
              <a:rPr lang="en-US" sz="1800" dirty="0"/>
              <a:t>This sensitivity can develop over time</a:t>
            </a:r>
          </a:p>
          <a:p>
            <a:pPr lvl="1"/>
            <a:r>
              <a:rPr lang="en-US" sz="1800" dirty="0"/>
              <a:t>Semantic factors are significant at lower levels, whereas pragmatic factors are significant at higher levels</a:t>
            </a:r>
          </a:p>
          <a:p>
            <a:pPr lvl="1"/>
            <a:r>
              <a:rPr lang="en-US" sz="1800" dirty="0"/>
              <a:t>Advanced learners generally approximate native speaker norms in terms of significant predictors and their direction of effect.</a:t>
            </a:r>
          </a:p>
        </p:txBody>
      </p:sp>
      <p:sp>
        <p:nvSpPr>
          <p:cNvPr id="3" name="Slide Number Placeholder 2"/>
          <p:cNvSpPr>
            <a:spLocks noGrp="1"/>
          </p:cNvSpPr>
          <p:nvPr>
            <p:ph type="sldNum" sz="quarter" idx="12"/>
          </p:nvPr>
        </p:nvSpPr>
        <p:spPr/>
        <p:txBody>
          <a:bodyPr/>
          <a:lstStyle/>
          <a:p>
            <a:fld id="{3F805713-CA22-4AC7-AE6B-5B30934DB646}" type="slidenum">
              <a:rPr lang="en-US" smtClean="0"/>
              <a:t>9</a:t>
            </a:fld>
            <a:endParaRPr lang="en-US"/>
          </a:p>
        </p:txBody>
      </p:sp>
      <p:sp>
        <p:nvSpPr>
          <p:cNvPr id="4" name="Title 3"/>
          <p:cNvSpPr>
            <a:spLocks noGrp="1"/>
          </p:cNvSpPr>
          <p:nvPr>
            <p:ph type="title"/>
          </p:nvPr>
        </p:nvSpPr>
        <p:spPr/>
        <p:txBody>
          <a:bodyPr/>
          <a:lstStyle/>
          <a:p>
            <a:r>
              <a:rPr lang="en-US" sz="4400" noProof="0" dirty="0"/>
              <a:t>Variationist work</a:t>
            </a:r>
          </a:p>
        </p:txBody>
      </p:sp>
      <p:sp>
        <p:nvSpPr>
          <p:cNvPr id="6" name="TextBox 5"/>
          <p:cNvSpPr txBox="1"/>
          <p:nvPr/>
        </p:nvSpPr>
        <p:spPr>
          <a:xfrm>
            <a:off x="1005615" y="5827681"/>
            <a:ext cx="7122012" cy="923330"/>
          </a:xfrm>
          <a:prstGeom prst="rect">
            <a:avLst/>
          </a:prstGeom>
          <a:noFill/>
        </p:spPr>
        <p:txBody>
          <a:bodyPr wrap="square" rtlCol="0">
            <a:spAutoFit/>
          </a:bodyPr>
          <a:lstStyle/>
          <a:p>
            <a:r>
              <a:rPr lang="en-US" dirty="0"/>
              <a:t>e.g. Cheng, Lu &amp; </a:t>
            </a:r>
            <a:r>
              <a:rPr lang="en-US" dirty="0" err="1"/>
              <a:t>Giannakouros</a:t>
            </a:r>
            <a:r>
              <a:rPr lang="en-US" dirty="0"/>
              <a:t>, 2008; </a:t>
            </a:r>
            <a:r>
              <a:rPr lang="en-US" dirty="0" err="1"/>
              <a:t>Geeslin</a:t>
            </a:r>
            <a:r>
              <a:rPr lang="en-US" dirty="0"/>
              <a:t>, 2000, 2001, 2003, 2005;  </a:t>
            </a:r>
            <a:r>
              <a:rPr lang="en-US" dirty="0" err="1"/>
              <a:t>Geeslin</a:t>
            </a:r>
            <a:r>
              <a:rPr lang="en-US" dirty="0"/>
              <a:t> &amp; </a:t>
            </a:r>
            <a:r>
              <a:rPr lang="en-US" dirty="0" err="1"/>
              <a:t>Gudmestad</a:t>
            </a:r>
            <a:r>
              <a:rPr lang="en-US" dirty="0"/>
              <a:t>, 2008, 2010; </a:t>
            </a:r>
            <a:r>
              <a:rPr lang="en-US" dirty="0" err="1"/>
              <a:t>Geeslin</a:t>
            </a:r>
            <a:r>
              <a:rPr lang="en-US" dirty="0"/>
              <a:t> &amp; </a:t>
            </a:r>
            <a:r>
              <a:rPr lang="en-US" dirty="0" err="1"/>
              <a:t>Guijarro</a:t>
            </a:r>
            <a:r>
              <a:rPr lang="en-US" dirty="0"/>
              <a:t>-Fuentes, 2004, 2005, 2006a,b, 2007</a:t>
            </a:r>
            <a:endParaRPr lang="fr-FR" dirty="0"/>
          </a:p>
        </p:txBody>
      </p:sp>
    </p:spTree>
    <p:extLst>
      <p:ext uri="{BB962C8B-B14F-4D97-AF65-F5344CB8AC3E}">
        <p14:creationId xmlns:p14="http://schemas.microsoft.com/office/powerpoint/2010/main" val="39141992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16&quot;&gt;&lt;property id=&quot;20148&quot; value=&quot;5&quot;/&gt;&lt;property id=&quot;20300&quot; value=&quot;Slide 13 - &amp;quot;The study abroad context&amp;quot;&quot;/&gt;&lt;property id=&quot;20307&quot; value=&quot;287&quot;/&gt;&lt;/object&gt;&lt;object type=&quot;3&quot; unique_id=&quot;10017&quot;&gt;&lt;property id=&quot;20148&quot; value=&quot;5&quot;/&gt;&lt;property id=&quot;20300&quot; value=&quot;Slide 14 - &amp;quot;Study Abroad&amp;quot;&quot;/&gt;&lt;property id=&quot;20307&quot; value=&quot;283&quot;/&gt;&lt;/object&gt;&lt;object type=&quot;3&quot; unique_id=&quot;10018&quot;&gt;&lt;property id=&quot;20148&quot; value=&quot;5&quot;/&gt;&lt;property id=&quot;20300&quot; value=&quot;Slide 15 - &amp;quot;Study Abroad&amp;quot;&quot;/&gt;&lt;property id=&quot;20307&quot; value=&quot;284&quot;/&gt;&lt;/object&gt;&lt;object type=&quot;3&quot; unique_id=&quot;10019&quot;&gt;&lt;property id=&quot;20148&quot; value=&quot;5&quot;/&gt;&lt;property id=&quot;20300&quot; value=&quot;Slide 16 - &amp;quot;Study Abroad&amp;quot;&quot;/&gt;&lt;property id=&quot;20307&quot; value=&quot;285&quot;/&gt;&lt;/object&gt;&lt;object type=&quot;3&quot; unique_id=&quot;10020&quot;&gt;&lt;property id=&quot;20148&quot; value=&quot;5&quot;/&gt;&lt;property id=&quot;20300&quot; value=&quot;Slide 17 - &amp;quot;Study Abroad and Subject Expression&amp;quot;&quot;/&gt;&lt;property id=&quot;20307&quot; value=&quot;286&quot;/&gt;&lt;/object&gt;&lt;object type=&quot;3&quot; unique_id=&quot;10022&quot;&gt;&lt;property id=&quot;20148&quot; value=&quot;5&quot;/&gt;&lt;property id=&quot;20300&quot; value=&quot;Slide 18 - &amp;quot;The current study&amp;quot;&quot;/&gt;&lt;property id=&quot;20307&quot; value=&quot;289&quot;/&gt;&lt;/object&gt;&lt;object type=&quot;3&quot; unique_id=&quot;10023&quot;&gt;&lt;property id=&quot;20148&quot; value=&quot;5&quot;/&gt;&lt;property id=&quot;20300&quot; value=&quot;Slide 19 - &amp;quot;The Current Study&amp;quot;&quot;/&gt;&lt;property id=&quot;20307&quot; value=&quot;290&quot;/&gt;&lt;/object&gt;&lt;object type=&quot;3&quot; unique_id=&quot;10024&quot;&gt;&lt;property id=&quot;20148&quot; value=&quot;5&quot;/&gt;&lt;property id=&quot;20300&quot; value=&quot;Slide 20 - &amp;quot;The Learning Context&amp;quot;&quot;/&gt;&lt;property id=&quot;20307&quot; value=&quot;280&quot;/&gt;&lt;/object&gt;&lt;object type=&quot;3&quot; unique_id=&quot;10025&quot;&gt;&lt;property id=&quot;20148&quot; value=&quot;5&quot;/&gt;&lt;property id=&quot;20300&quot; value=&quot;Slide 21 - &amp;quot;Elicitation tasks&amp;quot;&quot;/&gt;&lt;property id=&quot;20307&quot; value=&quot;266&quot;/&gt;&lt;/object&gt;&lt;object type=&quot;3&quot; unique_id=&quot;10026&quot;&gt;&lt;property id=&quot;20148&quot; value=&quot;5&quot;/&gt;&lt;property id=&quot;20300&quot; value=&quot;Slide 22 - &amp;quot;Tasks: Written contextualized task &amp;quot;&quot;/&gt;&lt;property id=&quot;20307&quot; value=&quot;267&quot;/&gt;&lt;/object&gt;&lt;object type=&quot;3&quot; unique_id=&quot;10027&quot;&gt;&lt;property id=&quot;20148&quot; value=&quot;5&quot;/&gt;&lt;property id=&quot;20300&quot; value=&quot;Slide 23 - &amp;quot;Example from WCT&amp;quot;&quot;/&gt;&lt;property id=&quot;20307&quot; value=&quot;269&quot;/&gt;&lt;/object&gt;&lt;object type=&quot;3&quot; unique_id=&quot;10029&quot;&gt;&lt;property id=&quot;20148&quot; value=&quot;5&quot;/&gt;&lt;property id=&quot;20300&quot; value=&quot;Slide 24 - &amp;quot;Contact with Spanish&amp;quot;&quot;/&gt;&lt;property id=&quot;20307&quot; value=&quot;291&quot;/&gt;&lt;/object&gt;&lt;object type=&quot;3&quot; unique_id=&quot;10030&quot;&gt;&lt;property id=&quot;20148&quot; value=&quot;5&quot;/&gt;&lt;property id=&quot;20300&quot; value=&quot;Slide 25 - &amp;quot;Timeline&amp;quot;&quot;/&gt;&lt;property id=&quot;20307&quot; value=&quot;281&quot;/&gt;&lt;/object&gt;&lt;object type=&quot;3&quot; unique_id=&quot;10031&quot;&gt;&lt;property id=&quot;20148&quot; value=&quot;5&quot;/&gt;&lt;property id=&quot;20300&quot; value=&quot;Slide 27 - &amp;quot;Results:  Comparison with Geeslin, Linford, &amp;amp; Fafulas (forthcoming)&amp;quot;&quot;/&gt;&lt;property id=&quot;20307&quot; value=&quot;292&quot;/&gt;&lt;/object&gt;&lt;object type=&quot;3&quot; unique_id=&quot;10032&quot;&gt;&lt;property id=&quot;20148&quot; value=&quot;5&quot;/&gt;&lt;property id=&quot;20300&quot; value=&quot;Slide 28 - &amp;quot;Results:  Comparison with Geeslin, Linford, &amp;amp; Fafulas (forthcoming):  Proficiency&amp;quot;&quot;/&gt;&lt;property id=&quot;20307&quot; value=&quot;294&quot;/&gt;&lt;/object&gt;&lt;object type=&quot;3&quot; unique_id=&quot;10033&quot;&gt;&lt;property id=&quot;20148&quot; value=&quot;5&quot;/&gt;&lt;property id=&quot;20300&quot; value=&quot;Slide 29 - &amp;quot;Results:  Comparison with Geeslin, Linford, &amp;amp; Fafulas (forthcoming): Linguistic variables&amp;quot;&quot;/&gt;&lt;property id=&quot;20307&quot; value=&quot;295&quot;/&gt;&lt;/object&gt;&lt;object type=&quot;3&quot; unique_id=&quot;10034&quot;&gt;&lt;property id=&quot;20148&quot; value=&quot;5&quot;/&gt;&lt;property id=&quot;20300&quot; value=&quot;Slide 30 - &amp;quot;Estimated Contact Hours&amp;quot;&quot;/&gt;&lt;property id=&quot;20307&quot; value=&quot;296&quot;/&gt;&lt;/object&gt;&lt;object type=&quot;3&quot; unique_id=&quot;10069&quot;&gt;&lt;property id=&quot;20148&quot; value=&quot;5&quot;/&gt;&lt;property id=&quot;20300&quot; value=&quot;Slide 1 - &amp;quot;The Impact of Study Abroad on L2 Spanish Null vs. Overt Subject Pronoun Variation&amp;quot;&quot;/&gt;&lt;property id=&quot;20307&quot; value=&quot;304&quot;/&gt;&lt;/object&gt;&lt;object type=&quot;3&quot; unique_id=&quot;10070&quot;&gt;&lt;property id=&quot;20148&quot; value=&quot;5&quot;/&gt;&lt;property id=&quot;20300&quot; value=&quot;Slide 2 - &amp;quot;Subject expression in Spanish&amp;quot;&quot;/&gt;&lt;property id=&quot;20307&quot; value=&quot;305&quot;/&gt;&lt;/object&gt;&lt;object type=&quot;3&quot; unique_id=&quot;10071&quot;&gt;&lt;property id=&quot;20148&quot; value=&quot;5&quot;/&gt;&lt;property id=&quot;20300&quot; value=&quot;Slide 3 - &amp;quot;Previous Sociolinguistic research&amp;quot;&quot;/&gt;&lt;property id=&quot;20307&quot; value=&quot;306&quot;/&gt;&lt;/object&gt;&lt;object type=&quot;3&quot; unique_id=&quot;10072&quot;&gt;&lt;property id=&quot;20148&quot; value=&quot;5&quot;/&gt;&lt;property id=&quot;20300&quot; value=&quot;Slide 4 - &amp;quot;Previous research&amp;quot;&quot;/&gt;&lt;property id=&quot;20307&quot; value=&quot;307&quot;/&gt;&lt;/object&gt;&lt;object type=&quot;3&quot; unique_id=&quot;10073&quot;&gt;&lt;property id=&quot;20148&quot; value=&quot;5&quot;/&gt;&lt;property id=&quot;20300&quot; value=&quot;Slide 5 - &amp;quot;Previous research&amp;quot;&quot;/&gt;&lt;property id=&quot;20307&quot; value=&quot;315&quot;/&gt;&lt;/object&gt;&lt;object type=&quot;3&quot; unique_id=&quot;10074&quot;&gt;&lt;property id=&quot;20148&quot; value=&quot;5&quot;/&gt;&lt;property id=&quot;20300&quot; value=&quot;Slide 6 - &amp;quot;Previous research&amp;quot;&quot;/&gt;&lt;property id=&quot;20307&quot; value=&quot;308&quot;/&gt;&lt;/object&gt;&lt;object type=&quot;3&quot; unique_id=&quot;10075&quot;&gt;&lt;property id=&quot;20148&quot; value=&quot;5&quot;/&gt;&lt;property id=&quot;20300&quot; value=&quot;Slide 7 - &amp;quot;The L2 Acquisition of Subject Pronoun Variation&amp;quot;&quot;/&gt;&lt;property id=&quot;20307&quot; value=&quot;309&quot;/&gt;&lt;/object&gt;&lt;object type=&quot;3&quot; unique_id=&quot;10076&quot;&gt;&lt;property id=&quot;20148&quot; value=&quot;5&quot;/&gt;&lt;property id=&quot;20300&quot; value=&quot;Slide 8 - &amp;quot;Geeslin &amp;amp; Gudmestad (2008, 2010, 2011)&amp;quot;&quot;/&gt;&lt;property id=&quot;20307&quot; value=&quot;310&quot;/&gt;&lt;/object&gt;&lt;object type=&quot;3&quot; unique_id=&quot;10077&quot;&gt;&lt;property id=&quot;20148&quot; value=&quot;5&quot;/&gt;&lt;property id=&quot;20300&quot; value=&quot;Slide 9 - &amp;quot;Geeslin &amp;amp; Linford (2012)&amp;quot;&quot;/&gt;&lt;property id=&quot;20307&quot; value=&quot;311&quot;/&gt;&lt;/object&gt;&lt;object type=&quot;3&quot; unique_id=&quot;10078&quot;&gt;&lt;property id=&quot;20148&quot; value=&quot;5&quot;/&gt;&lt;property id=&quot;20300&quot; value=&quot;Slide 10 - &amp;quot;Geeslin, Linford &amp;amp; Fafulas (forthcoming)&amp;quot;&quot;/&gt;&lt;property id=&quot;20307&quot; value=&quot;312&quot;/&gt;&lt;/object&gt;&lt;object type=&quot;3&quot; unique_id=&quot;10079&quot;&gt;&lt;property id=&quot;20148&quot; value=&quot;5&quot;/&gt;&lt;property id=&quot;20300&quot; value=&quot;Slide 11 - &amp;quot;Results&amp;quot;&quot;/&gt;&lt;property id=&quot;20307&quot; value=&quot;313&quot;/&gt;&lt;/object&gt;&lt;object type=&quot;3&quot; unique_id=&quot;10080&quot;&gt;&lt;property id=&quot;20148&quot; value=&quot;5&quot;/&gt;&lt;property id=&quot;20300&quot; value=&quot;Slide 12 - &amp;quot;Results&amp;quot;&quot;/&gt;&lt;property id=&quot;20307&quot; value=&quot;314&quot;/&gt;&lt;/object&gt;&lt;object type=&quot;3&quot; unique_id=&quot;10081&quot;&gt;&lt;property id=&quot;20148&quot; value=&quot;5&quot;/&gt;&lt;property id=&quot;20300&quot; value=&quot;Slide 26 - &amp;quot;Results&amp;quot;&quot;/&gt;&lt;property id=&quot;20307&quot; value=&quot;297&quot;/&gt;&lt;/object&gt;&lt;object type=&quot;3&quot; unique_id=&quot;10082&quot;&gt;&lt;property id=&quot;20148&quot; value=&quot;5&quot;/&gt;&lt;property id=&quot;20300&quot; value=&quot;Slide 31 - &amp;quot;Results:  Comparison with Geeslin, Linford, &amp;amp; Fafulas (forthcoming): Linguistic variables&amp;quot;&quot;/&gt;&lt;property id=&quot;20307&quot; value=&quot;298&quot;/&gt;&lt;/object&gt;&lt;object type=&quot;3&quot; unique_id=&quot;10083&quot;&gt;&lt;property id=&quot;20148&quot; value=&quot;5&quot;/&gt;&lt;property id=&quot;20300&quot; value=&quot;Slide 32 - &amp;quot;Qualitative comparison&amp;quot;&quot;/&gt;&lt;property id=&quot;20307&quot; value=&quot;299&quot;/&gt;&lt;/object&gt;&lt;object type=&quot;3&quot; unique_id=&quot;10084&quot;&gt;&lt;property id=&quot;20148&quot; value=&quot;5&quot;/&gt;&lt;property id=&quot;20300&quot; value=&quot;Slide 33 - &amp;quot;Discussion&amp;quot;&quot;/&gt;&lt;property id=&quot;20307&quot; value=&quot;300&quot;/&gt;&lt;/object&gt;&lt;object type=&quot;3&quot; unique_id=&quot;10085&quot;&gt;&lt;property id=&quot;20148&quot; value=&quot;5&quot;/&gt;&lt;property id=&quot;20300&quot; value=&quot;Slide 34 - &amp;quot;Discussion&amp;quot;&quot;/&gt;&lt;property id=&quot;20307&quot; value=&quot;301&quot;/&gt;&lt;/object&gt;&lt;object type=&quot;3&quot; unique_id=&quot;10086&quot;&gt;&lt;property id=&quot;20148&quot; value=&quot;5&quot;/&gt;&lt;property id=&quot;20300&quot; value=&quot;Slide 35 - &amp;quot;Future directions&amp;quot;&quot;/&gt;&lt;property id=&quot;20307&quot; value=&quot;303&quot;/&gt;&lt;/object&gt;&lt;object type=&quot;3&quot; unique_id=&quot;10087&quot;&gt;&lt;property id=&quot;20148&quot; value=&quot;5&quot;/&gt;&lt;property id=&quot;20300&quot; value=&quot;Slide 36 - &amp;quot;Conclusion&amp;quot;&quot;/&gt;&lt;property id=&quot;20307&quot; value=&quot;302&quot;/&gt;&lt;/object&gt;&lt;/object&gt;&lt;object type=&quot;8&quot; unique_id=&quot;10068&quo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3262</TotalTime>
  <Words>4786</Words>
  <Application>Microsoft Office PowerPoint</Application>
  <PresentationFormat>On-screen Show (4:3)</PresentationFormat>
  <Paragraphs>445</Paragraphs>
  <Slides>44</Slides>
  <Notes>26</Notes>
  <HiddenSlides>5</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宋体</vt:lpstr>
      <vt:lpstr>Book Antiqua</vt:lpstr>
      <vt:lpstr>Calibri</vt:lpstr>
      <vt:lpstr>Times New Roman</vt:lpstr>
      <vt:lpstr>Wingdings</vt:lpstr>
      <vt:lpstr>Hardcover</vt:lpstr>
      <vt:lpstr>The impact of study abroad on the acquisition of the Spanish copula contrast</vt:lpstr>
      <vt:lpstr>Introduction</vt:lpstr>
      <vt:lpstr>Research on native-speaker variable copula use</vt:lpstr>
      <vt:lpstr>Accounts of variation</vt:lpstr>
      <vt:lpstr>Factors affecting variation between ser and estar</vt:lpstr>
      <vt:lpstr>Examples</vt:lpstr>
      <vt:lpstr>The SLA of copula choice</vt:lpstr>
      <vt:lpstr>Early work</vt:lpstr>
      <vt:lpstr>Variationist work</vt:lpstr>
      <vt:lpstr>Woolsey (2008)</vt:lpstr>
      <vt:lpstr>Woolsey (2008)</vt:lpstr>
      <vt:lpstr>Connecting Woolsey to other SLA research</vt:lpstr>
      <vt:lpstr>The study abroad context</vt:lpstr>
      <vt:lpstr>Study Abroad</vt:lpstr>
      <vt:lpstr>Study Abroad</vt:lpstr>
      <vt:lpstr>Study Abroad</vt:lpstr>
      <vt:lpstr>Study Abroad and copula choice</vt:lpstr>
      <vt:lpstr>The current study</vt:lpstr>
      <vt:lpstr>The Current Study</vt:lpstr>
      <vt:lpstr>The Learning Context</vt:lpstr>
      <vt:lpstr>Elicitation tasks and timeline</vt:lpstr>
      <vt:lpstr>Linguistic Task</vt:lpstr>
      <vt:lpstr>Britney Spears Profesión: Cantante, Madre Edad: 29 años </vt:lpstr>
      <vt:lpstr>Britney Spears</vt:lpstr>
      <vt:lpstr>Britney Spears</vt:lpstr>
      <vt:lpstr>Britney Spears</vt:lpstr>
      <vt:lpstr>Timeline</vt:lpstr>
      <vt:lpstr>Results</vt:lpstr>
      <vt:lpstr>Results: Distribution (whole group)</vt:lpstr>
      <vt:lpstr>Results: Regression (whole group)</vt:lpstr>
      <vt:lpstr>Contact with Spanish</vt:lpstr>
      <vt:lpstr>Results: Distribution (contact hours)</vt:lpstr>
      <vt:lpstr>Results: Regression (contact hours)</vt:lpstr>
      <vt:lpstr>Frame of reference</vt:lpstr>
      <vt:lpstr>Experience with referent</vt:lpstr>
      <vt:lpstr>Summary of Results</vt:lpstr>
      <vt:lpstr>Discussion</vt:lpstr>
      <vt:lpstr>Conclusion</vt:lpstr>
      <vt:lpstr>Thank you!</vt:lpstr>
      <vt:lpstr>References</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Sara Zahler</cp:lastModifiedBy>
  <cp:revision>171</cp:revision>
  <dcterms:created xsi:type="dcterms:W3CDTF">2013-09-06T19:33:11Z</dcterms:created>
  <dcterms:modified xsi:type="dcterms:W3CDTF">2017-09-26T00:25:51Z</dcterms:modified>
</cp:coreProperties>
</file>