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74" r:id="rId12"/>
    <p:sldId id="275" r:id="rId13"/>
    <p:sldId id="276" r:id="rId14"/>
    <p:sldId id="265" r:id="rId15"/>
    <p:sldId id="266" r:id="rId16"/>
    <p:sldId id="272" r:id="rId17"/>
    <p:sldId id="267" r:id="rId18"/>
    <p:sldId id="278" r:id="rId19"/>
    <p:sldId id="268" r:id="rId20"/>
    <p:sldId id="280" r:id="rId21"/>
    <p:sldId id="277" r:id="rId22"/>
    <p:sldId id="279" r:id="rId23"/>
    <p:sldId id="273" r:id="rId24"/>
    <p:sldId id="27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z959172\Documents\Research%20Spring%202019\CASPSLaP%20project\All%20unstressed%20vowel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5000%20level\5000%20level%20with%20ID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z959172\Documents\Research%20Spring%202019\CASPSLaP%20project\All%20stressed%20vowel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4000%20level\4000%20with%20ID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4000%20level\4000%20with%20ID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4000%20level\4000%20with%20I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4000%20level\4000%20with%20I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5000%20level\5000%20level%20with%20I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5000%20level\5000%20level%20with%20ID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Albany\Fall%202019\Research%20Fall%202019\VOT%20project\5000%20level\5000%20level%20with%20IDs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'Vowel chart'!$B$4:$D$4</c:f>
              <c:strCache>
                <c:ptCount val="1"/>
                <c:pt idx="0">
                  <c:v>4000 low</c:v>
                </c:pt>
              </c:strCache>
            </c:strRef>
          </c:tx>
          <c:spPr>
            <a:ln>
              <a:solidFill>
                <a:srgbClr val="920B24"/>
              </a:solidFill>
            </a:ln>
          </c:spPr>
          <c:marker>
            <c:symbol val="circle"/>
            <c:size val="16"/>
            <c:spPr>
              <a:solidFill>
                <a:srgbClr val="FFC2C0"/>
              </a:solidFill>
              <a:ln>
                <a:noFill/>
              </a:ln>
            </c:spPr>
          </c:marker>
          <c:dLbls>
            <c:dLbl>
              <c:idx val="0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1000" b="1"/>
                      <a:t>/i/</a:t>
                    </a:r>
                    <a:endParaRPr lang="en-US" sz="1000"/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6006-4B1C-B424-0D2DAD93305B}"/>
                </c:ext>
              </c:extLst>
            </c:dLbl>
            <c:dLbl>
              <c:idx val="1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/e/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6006-4B1C-B424-0D2DAD93305B}"/>
                </c:ext>
              </c:extLst>
            </c:dLbl>
            <c:dLbl>
              <c:idx val="2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/a/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6006-4B1C-B424-0D2DAD93305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/>
                      <a:t>/o/</a:t>
                    </a:r>
                    <a:endParaRPr lang="en-US" sz="6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006-4B1C-B424-0D2DAD93305B}"/>
                </c:ext>
              </c:extLst>
            </c:dLbl>
            <c:dLbl>
              <c:idx val="4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/u/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6006-4B1C-B424-0D2DAD93305B}"/>
                </c:ext>
              </c:extLst>
            </c:dLbl>
            <c:spPr>
              <a:solidFill>
                <a:srgbClr val="FFDEDD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chart'!$D$6:$D$10</c:f>
              <c:numCache>
                <c:formatCode>General</c:formatCode>
                <c:ptCount val="5"/>
                <c:pt idx="0">
                  <c:v>1701.3679999999999</c:v>
                </c:pt>
                <c:pt idx="1">
                  <c:v>1662.8050000000001</c:v>
                </c:pt>
                <c:pt idx="2">
                  <c:v>1472.107</c:v>
                </c:pt>
                <c:pt idx="3">
                  <c:v>1301.306</c:v>
                </c:pt>
                <c:pt idx="4">
                  <c:v>1305.5029999999999</c:v>
                </c:pt>
              </c:numCache>
            </c:numRef>
          </c:xVal>
          <c:yVal>
            <c:numRef>
              <c:f>'Vowel chart'!$C$6:$C$10</c:f>
              <c:numCache>
                <c:formatCode>General</c:formatCode>
                <c:ptCount val="5"/>
                <c:pt idx="0">
                  <c:v>352.71699999999998</c:v>
                </c:pt>
                <c:pt idx="1">
                  <c:v>409.80500000000001</c:v>
                </c:pt>
                <c:pt idx="2">
                  <c:v>487.714</c:v>
                </c:pt>
                <c:pt idx="3">
                  <c:v>425.75299999999999</c:v>
                </c:pt>
                <c:pt idx="4">
                  <c:v>359.80399999999997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006-4B1C-B424-0D2DAD93305B}"/>
            </c:ext>
          </c:extLst>
        </c:ser>
        <c:ser>
          <c:idx val="0"/>
          <c:order val="1"/>
          <c:tx>
            <c:strRef>
              <c:f>'Vowel chart'!$B$12:$D$12</c:f>
              <c:strCache>
                <c:ptCount val="1"/>
                <c:pt idx="0">
                  <c:v>4000 high</c:v>
                </c:pt>
              </c:strCache>
            </c:strRef>
          </c:tx>
          <c:spPr>
            <a:ln w="28575">
              <a:solidFill>
                <a:srgbClr val="0A3261"/>
              </a:solidFill>
            </a:ln>
          </c:spPr>
          <c:marker>
            <c:symbol val="circle"/>
            <c:size val="16"/>
            <c:spPr>
              <a:solidFill>
                <a:srgbClr val="BBE4FF"/>
              </a:solidFill>
              <a:ln>
                <a:solidFill>
                  <a:srgbClr val="1A8CD1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006-4B1C-B424-0D2DAD9330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006-4B1C-B424-0D2DAD93305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006-4B1C-B424-0D2DAD93305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/o/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006-4B1C-B424-0D2DAD93305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006-4B1C-B424-0D2DAD93305B}"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chart'!$D$14:$D$18</c:f>
              <c:numCache>
                <c:formatCode>General</c:formatCode>
                <c:ptCount val="5"/>
                <c:pt idx="0">
                  <c:v>1805.4280000000001</c:v>
                </c:pt>
                <c:pt idx="1">
                  <c:v>1673.8879999999999</c:v>
                </c:pt>
                <c:pt idx="2">
                  <c:v>1466.3150000000001</c:v>
                </c:pt>
                <c:pt idx="3">
                  <c:v>1264.741</c:v>
                </c:pt>
                <c:pt idx="4">
                  <c:v>1291.337</c:v>
                </c:pt>
              </c:numCache>
            </c:numRef>
          </c:xVal>
          <c:yVal>
            <c:numRef>
              <c:f>'Vowel chart'!$C$14:$C$18</c:f>
              <c:numCache>
                <c:formatCode>General</c:formatCode>
                <c:ptCount val="5"/>
                <c:pt idx="0">
                  <c:v>351.50599999999997</c:v>
                </c:pt>
                <c:pt idx="1">
                  <c:v>413.024</c:v>
                </c:pt>
                <c:pt idx="2">
                  <c:v>493.65</c:v>
                </c:pt>
                <c:pt idx="3">
                  <c:v>414.55799999999999</c:v>
                </c:pt>
                <c:pt idx="4">
                  <c:v>358.41699999999997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6006-4B1C-B424-0D2DAD93305B}"/>
            </c:ext>
          </c:extLst>
        </c:ser>
        <c:ser>
          <c:idx val="2"/>
          <c:order val="2"/>
          <c:tx>
            <c:strRef>
              <c:f>'Vowel chart'!$B$22:$D$22</c:f>
              <c:strCache>
                <c:ptCount val="1"/>
                <c:pt idx="0">
                  <c:v>Grad low</c:v>
                </c:pt>
              </c:strCache>
            </c:strRef>
          </c:tx>
          <c:marker>
            <c:symbol val="circle"/>
            <c:size val="7"/>
            <c:spPr>
              <a:solidFill>
                <a:schemeClr val="accent3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7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006-4B1C-B424-0D2DAD9330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7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006-4B1C-B424-0D2DAD93305B}"/>
                </c:ext>
              </c:extLst>
            </c:dLbl>
            <c:dLbl>
              <c:idx val="2"/>
              <c:layout>
                <c:manualLayout>
                  <c:x val="-3.6713344070627534E-2"/>
                  <c:y val="5.5555555555555558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006-4B1C-B424-0D2DAD93305B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/>
                    </a:pPr>
                    <a:r>
                      <a:rPr lang="en-US" sz="1000" b="1"/>
                      <a:t>/o/</a:t>
                    </a: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F-6006-4B1C-B424-0D2DAD93305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9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006-4B1C-B424-0D2DAD93305B}"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chart'!$D$24:$D$28</c:f>
              <c:numCache>
                <c:formatCode>General</c:formatCode>
                <c:ptCount val="5"/>
                <c:pt idx="0">
                  <c:v>1877.538</c:v>
                </c:pt>
                <c:pt idx="1">
                  <c:v>1646.819</c:v>
                </c:pt>
                <c:pt idx="2">
                  <c:v>1452.424</c:v>
                </c:pt>
                <c:pt idx="3">
                  <c:v>1212.1020000000001</c:v>
                </c:pt>
                <c:pt idx="4">
                  <c:v>1235.4359999999999</c:v>
                </c:pt>
              </c:numCache>
            </c:numRef>
          </c:xVal>
          <c:yVal>
            <c:numRef>
              <c:f>'Vowel chart'!$C$24:$C$28</c:f>
              <c:numCache>
                <c:formatCode>General</c:formatCode>
                <c:ptCount val="5"/>
                <c:pt idx="0">
                  <c:v>377.98500000000001</c:v>
                </c:pt>
                <c:pt idx="1">
                  <c:v>457.89800000000002</c:v>
                </c:pt>
                <c:pt idx="2">
                  <c:v>562.6</c:v>
                </c:pt>
                <c:pt idx="3">
                  <c:v>468.99900000000002</c:v>
                </c:pt>
                <c:pt idx="4">
                  <c:v>395.709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6006-4B1C-B424-0D2DAD93305B}"/>
            </c:ext>
          </c:extLst>
        </c:ser>
        <c:ser>
          <c:idx val="3"/>
          <c:order val="3"/>
          <c:tx>
            <c:strRef>
              <c:f>'Vowel chart'!$R$4:$T$4</c:f>
              <c:strCache>
                <c:ptCount val="1"/>
                <c:pt idx="0">
                  <c:v>Grad high</c:v>
                </c:pt>
              </c:strCache>
            </c:strRef>
          </c:tx>
          <c:marker>
            <c:symbol val="circle"/>
            <c:size val="7"/>
            <c:spPr>
              <a:solidFill>
                <a:schemeClr val="accent4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006-4B1C-B424-0D2DAD9330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006-4B1C-B424-0D2DAD93305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006-4B1C-B424-0D2DAD93305B}"/>
                </c:ext>
              </c:extLst>
            </c:dLbl>
            <c:dLbl>
              <c:idx val="3"/>
              <c:layout/>
              <c:tx>
                <c:rich>
                  <a:bodyPr vertOverflow="overflow" horzOverflow="overflow" wrap="square" lIns="18288" tIns="19050" rIns="18288" bIns="19050" anchor="ctr">
                    <a:spAutoFit/>
                  </a:bodyPr>
                  <a:lstStyle/>
                  <a:p>
                    <a:pPr>
                      <a:defRPr sz="900"/>
                    </a:pPr>
                    <a:r>
                      <a:rPr lang="en-US" sz="900" b="1"/>
                      <a:t>/o/</a:t>
                    </a:r>
                  </a:p>
                </c:rich>
              </c:tx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5-6006-4B1C-B424-0D2DAD93305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006-4B1C-B424-0D2DAD93305B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 wrap="square" lIns="18288" tIns="19050" rIns="18288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chart'!$T$6:$T$10</c:f>
              <c:numCache>
                <c:formatCode>General</c:formatCode>
                <c:ptCount val="5"/>
                <c:pt idx="0">
                  <c:v>1927.0119999999999</c:v>
                </c:pt>
                <c:pt idx="1">
                  <c:v>1674.0250000000001</c:v>
                </c:pt>
                <c:pt idx="2">
                  <c:v>1428.202</c:v>
                </c:pt>
                <c:pt idx="3">
                  <c:v>1213.4580000000001</c:v>
                </c:pt>
                <c:pt idx="4">
                  <c:v>1094.2739999999999</c:v>
                </c:pt>
              </c:numCache>
            </c:numRef>
          </c:xVal>
          <c:yVal>
            <c:numRef>
              <c:f>'Vowel chart'!$S$6:$S$10</c:f>
              <c:numCache>
                <c:formatCode>General</c:formatCode>
                <c:ptCount val="5"/>
                <c:pt idx="0">
                  <c:v>383.08499999999998</c:v>
                </c:pt>
                <c:pt idx="1">
                  <c:v>448.38299999999998</c:v>
                </c:pt>
                <c:pt idx="2">
                  <c:v>559.69899999999996</c:v>
                </c:pt>
                <c:pt idx="3">
                  <c:v>480.53500000000003</c:v>
                </c:pt>
                <c:pt idx="4">
                  <c:v>388.83699999999999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6006-4B1C-B424-0D2DAD93305B}"/>
            </c:ext>
          </c:extLst>
        </c:ser>
        <c:ser>
          <c:idx val="4"/>
          <c:order val="4"/>
          <c:tx>
            <c:strRef>
              <c:f>'Vowel chart'!$W$4:$Y$4</c:f>
              <c:strCache>
                <c:ptCount val="1"/>
                <c:pt idx="0">
                  <c:v>Native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circle"/>
            <c:size val="7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006-4B1C-B424-0D2DAD9330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006-4B1C-B424-0D2DAD93305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006-4B1C-B424-0D2DAD93305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/o/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6006-4B1C-B424-0D2DAD93305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006-4B1C-B424-0D2DAD93305B}"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chart'!$Y$6:$Y$10</c:f>
              <c:numCache>
                <c:formatCode>General</c:formatCode>
                <c:ptCount val="5"/>
                <c:pt idx="0">
                  <c:v>1857.6030000000001</c:v>
                </c:pt>
                <c:pt idx="1">
                  <c:v>1666.568</c:v>
                </c:pt>
                <c:pt idx="2">
                  <c:v>1465.404</c:v>
                </c:pt>
                <c:pt idx="3">
                  <c:v>1222.6379999999999</c:v>
                </c:pt>
                <c:pt idx="4">
                  <c:v>1248.454</c:v>
                </c:pt>
              </c:numCache>
            </c:numRef>
          </c:xVal>
          <c:yVal>
            <c:numRef>
              <c:f>'Vowel chart'!$X$6:$X$10</c:f>
              <c:numCache>
                <c:formatCode>General</c:formatCode>
                <c:ptCount val="5"/>
                <c:pt idx="0">
                  <c:v>363.82299999999998</c:v>
                </c:pt>
                <c:pt idx="1">
                  <c:v>444.16699999999997</c:v>
                </c:pt>
                <c:pt idx="2">
                  <c:v>558.96799999999996</c:v>
                </c:pt>
                <c:pt idx="3">
                  <c:v>454.99</c:v>
                </c:pt>
                <c:pt idx="4">
                  <c:v>385.637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6006-4B1C-B424-0D2DAD933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5809400"/>
        <c:axId val="-2145803992"/>
      </c:scatterChart>
      <c:valAx>
        <c:axId val="-2145809400"/>
        <c:scaling>
          <c:orientation val="maxMin"/>
          <c:max val="2000"/>
          <c:min val="1050"/>
        </c:scaling>
        <c:delete val="0"/>
        <c:axPos val="t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F2 (Hz)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45803992"/>
        <c:crosses val="autoZero"/>
        <c:crossBetween val="midCat"/>
      </c:valAx>
      <c:valAx>
        <c:axId val="-2145803992"/>
        <c:scaling>
          <c:orientation val="maxMin"/>
          <c:max val="600"/>
          <c:min val="325"/>
        </c:scaling>
        <c:delete val="0"/>
        <c:axPos val="r"/>
        <c:majorGridlines>
          <c:spPr>
            <a:ln>
              <a:noFill/>
            </a:ln>
          </c:spPr>
        </c:majorGridlines>
        <c:title>
          <c:tx>
            <c:rich>
              <a:bodyPr rot="5400000" vert="horz" anchor="ctr" anchorCtr="0"/>
              <a:lstStyle/>
              <a:p>
                <a:pPr>
                  <a:defRPr sz="1100"/>
                </a:pPr>
                <a:r>
                  <a:rPr lang="en-US" sz="1100">
                    <a:solidFill>
                      <a:schemeClr val="tx1"/>
                    </a:solidFill>
                  </a:rPr>
                  <a:t>F1 (Hz)</a:t>
                </a:r>
              </a:p>
            </c:rich>
          </c:tx>
          <c:layout>
            <c:manualLayout>
              <c:xMode val="edge"/>
              <c:yMode val="edge"/>
              <c:x val="0.95920295903685759"/>
              <c:y val="0.420282946561222"/>
            </c:manualLayout>
          </c:layout>
          <c:overlay val="0"/>
          <c:spPr>
            <a:noFill/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45809400"/>
        <c:crosses val="autoZero"/>
        <c:crossBetween val="midCat"/>
      </c:valAx>
      <c:spPr>
        <a:solidFill>
          <a:schemeClr val="bg1"/>
        </a:solidFill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 PSTM and mean VOT of /k/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Sheet2!$L$1</c:f>
              <c:strCache>
                <c:ptCount val="1"/>
                <c:pt idx="0">
                  <c:v>k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Sheet2!$K$2:$K$29</c:f>
              <c:numCache>
                <c:formatCode>General</c:formatCode>
                <c:ptCount val="28"/>
                <c:pt idx="0">
                  <c:v>52</c:v>
                </c:pt>
                <c:pt idx="1">
                  <c:v>84</c:v>
                </c:pt>
                <c:pt idx="2">
                  <c:v>62</c:v>
                </c:pt>
                <c:pt idx="3">
                  <c:v>47</c:v>
                </c:pt>
                <c:pt idx="4">
                  <c:v>110</c:v>
                </c:pt>
                <c:pt idx="5">
                  <c:v>59</c:v>
                </c:pt>
                <c:pt idx="6">
                  <c:v>109</c:v>
                </c:pt>
                <c:pt idx="7">
                  <c:v>85</c:v>
                </c:pt>
                <c:pt idx="8">
                  <c:v>76</c:v>
                </c:pt>
                <c:pt idx="9">
                  <c:v>97</c:v>
                </c:pt>
                <c:pt idx="10">
                  <c:v>83</c:v>
                </c:pt>
                <c:pt idx="11">
                  <c:v>89</c:v>
                </c:pt>
                <c:pt idx="12">
                  <c:v>111</c:v>
                </c:pt>
                <c:pt idx="13">
                  <c:v>96</c:v>
                </c:pt>
                <c:pt idx="14">
                  <c:v>55</c:v>
                </c:pt>
                <c:pt idx="15">
                  <c:v>74</c:v>
                </c:pt>
                <c:pt idx="16">
                  <c:v>34</c:v>
                </c:pt>
                <c:pt idx="17">
                  <c:v>85</c:v>
                </c:pt>
                <c:pt idx="18">
                  <c:v>113</c:v>
                </c:pt>
                <c:pt idx="19">
                  <c:v>94</c:v>
                </c:pt>
                <c:pt idx="20">
                  <c:v>100</c:v>
                </c:pt>
                <c:pt idx="21">
                  <c:v>85</c:v>
                </c:pt>
                <c:pt idx="22">
                  <c:v>87</c:v>
                </c:pt>
                <c:pt idx="23">
                  <c:v>84</c:v>
                </c:pt>
                <c:pt idx="24">
                  <c:v>126</c:v>
                </c:pt>
                <c:pt idx="25">
                  <c:v>130</c:v>
                </c:pt>
                <c:pt idx="26">
                  <c:v>108</c:v>
                </c:pt>
                <c:pt idx="27">
                  <c:v>85</c:v>
                </c:pt>
              </c:numCache>
            </c:numRef>
          </c:xVal>
          <c:yVal>
            <c:numRef>
              <c:f>Sheet2!$L$2:$L$29</c:f>
              <c:numCache>
                <c:formatCode>General</c:formatCode>
                <c:ptCount val="28"/>
                <c:pt idx="0">
                  <c:v>51.613</c:v>
                </c:pt>
                <c:pt idx="1">
                  <c:v>48.545999999999999</c:v>
                </c:pt>
                <c:pt idx="2">
                  <c:v>44.856000000000002</c:v>
                </c:pt>
                <c:pt idx="3">
                  <c:v>44.686999999999998</c:v>
                </c:pt>
                <c:pt idx="4">
                  <c:v>44.201999999999998</c:v>
                </c:pt>
                <c:pt idx="5">
                  <c:v>44.201000000000001</c:v>
                </c:pt>
                <c:pt idx="6">
                  <c:v>44.133000000000003</c:v>
                </c:pt>
                <c:pt idx="7">
                  <c:v>43.725000000000001</c:v>
                </c:pt>
                <c:pt idx="8">
                  <c:v>42.640999999999998</c:v>
                </c:pt>
                <c:pt idx="9">
                  <c:v>42.609000000000002</c:v>
                </c:pt>
                <c:pt idx="10">
                  <c:v>42.128999999999998</c:v>
                </c:pt>
                <c:pt idx="11">
                  <c:v>40.938000000000002</c:v>
                </c:pt>
                <c:pt idx="12">
                  <c:v>40.167000000000002</c:v>
                </c:pt>
                <c:pt idx="13">
                  <c:v>39.235999999999997</c:v>
                </c:pt>
                <c:pt idx="14">
                  <c:v>39.091000000000001</c:v>
                </c:pt>
                <c:pt idx="15">
                  <c:v>38.962000000000003</c:v>
                </c:pt>
                <c:pt idx="16">
                  <c:v>38.747</c:v>
                </c:pt>
                <c:pt idx="17">
                  <c:v>36.872999999999998</c:v>
                </c:pt>
                <c:pt idx="18">
                  <c:v>36.235999999999997</c:v>
                </c:pt>
                <c:pt idx="19">
                  <c:v>33.81</c:v>
                </c:pt>
                <c:pt idx="20">
                  <c:v>33.625999999999998</c:v>
                </c:pt>
                <c:pt idx="21">
                  <c:v>32.917000000000002</c:v>
                </c:pt>
                <c:pt idx="22">
                  <c:v>32.790999999999997</c:v>
                </c:pt>
                <c:pt idx="23">
                  <c:v>31.702000000000002</c:v>
                </c:pt>
                <c:pt idx="24">
                  <c:v>31.146000000000001</c:v>
                </c:pt>
                <c:pt idx="25">
                  <c:v>30.66</c:v>
                </c:pt>
                <c:pt idx="26">
                  <c:v>30.164999999999999</c:v>
                </c:pt>
                <c:pt idx="27">
                  <c:v>28.402999999999999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C5-4293-8886-051E549DC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4647296"/>
        <c:axId val="2054640640"/>
      </c:scatterChart>
      <c:valAx>
        <c:axId val="205464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PSTM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640640"/>
        <c:crosses val="autoZero"/>
        <c:crossBetween val="midCat"/>
      </c:valAx>
      <c:valAx>
        <c:axId val="205464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r>
                  <a:rPr lang="en-US" baseline="0"/>
                  <a:t> VOT of /k/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6472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'Vowel chart'!$B$4:$D$4</c:f>
              <c:strCache>
                <c:ptCount val="1"/>
                <c:pt idx="0">
                  <c:v>4000 low</c:v>
                </c:pt>
              </c:strCache>
            </c:strRef>
          </c:tx>
          <c:spPr>
            <a:ln>
              <a:solidFill>
                <a:srgbClr val="920B24"/>
              </a:solidFill>
            </a:ln>
          </c:spPr>
          <c:marker>
            <c:symbol val="circle"/>
            <c:size val="16"/>
            <c:spPr>
              <a:solidFill>
                <a:srgbClr val="FFC2C0"/>
              </a:solidFill>
              <a:ln>
                <a:noFill/>
              </a:ln>
            </c:spPr>
          </c:marker>
          <c:dLbls>
            <c:dLbl>
              <c:idx val="0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1000" b="1"/>
                      <a:t>/i/</a:t>
                    </a:r>
                    <a:endParaRPr lang="en-US" sz="1000"/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0-B896-4745-8A63-BC65E5031E15}"/>
                </c:ext>
              </c:extLst>
            </c:dLbl>
            <c:dLbl>
              <c:idx val="1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/e/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1-B896-4745-8A63-BC65E5031E15}"/>
                </c:ext>
              </c:extLst>
            </c:dLbl>
            <c:dLbl>
              <c:idx val="2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/a/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2-B896-4745-8A63-BC65E5031E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/>
                      <a:t>/o/</a:t>
                    </a:r>
                    <a:endParaRPr lang="en-US" sz="6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896-4745-8A63-BC65E5031E15}"/>
                </c:ext>
              </c:extLst>
            </c:dLbl>
            <c:dLbl>
              <c:idx val="4"/>
              <c:layout/>
              <c:tx>
                <c:rich>
                  <a:bodyPr vertOverflow="overflow" horzOverflow="overflow">
                    <a:spAutoFit/>
                  </a:bodyPr>
                  <a:lstStyle/>
                  <a:p>
                    <a:pPr>
                      <a:defRPr sz="900" b="1"/>
                    </a:pPr>
                    <a:r>
                      <a:rPr lang="en-US" sz="900"/>
                      <a:t>/u/</a:t>
                    </a:r>
                  </a:p>
                </c:rich>
              </c:tx>
              <c:spPr>
                <a:solidFill>
                  <a:srgbClr val="FFDEDD"/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4-B896-4745-8A63-BC65E5031E15}"/>
                </c:ext>
              </c:extLst>
            </c:dLbl>
            <c:spPr>
              <a:solidFill>
                <a:srgbClr val="FFDEDD"/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>
                <a:spAutoFit/>
              </a:bodyPr>
              <a:lstStyle/>
              <a:p>
                <a:pPr>
                  <a:defRPr sz="8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chart'!$D$6:$D$10</c:f>
              <c:numCache>
                <c:formatCode>General</c:formatCode>
                <c:ptCount val="5"/>
                <c:pt idx="0">
                  <c:v>1839.7940000000001</c:v>
                </c:pt>
                <c:pt idx="1">
                  <c:v>1667.527</c:v>
                </c:pt>
                <c:pt idx="2">
                  <c:v>1423.3789999999999</c:v>
                </c:pt>
                <c:pt idx="3">
                  <c:v>1296.146</c:v>
                </c:pt>
                <c:pt idx="4">
                  <c:v>1244.816</c:v>
                </c:pt>
              </c:numCache>
            </c:numRef>
          </c:xVal>
          <c:yVal>
            <c:numRef>
              <c:f>'Vowel chart'!$C$6:$C$10</c:f>
              <c:numCache>
                <c:formatCode>General</c:formatCode>
                <c:ptCount val="5"/>
                <c:pt idx="0">
                  <c:v>346.928</c:v>
                </c:pt>
                <c:pt idx="1">
                  <c:v>432.93</c:v>
                </c:pt>
                <c:pt idx="2">
                  <c:v>538.63</c:v>
                </c:pt>
                <c:pt idx="3">
                  <c:v>434.79</c:v>
                </c:pt>
                <c:pt idx="4">
                  <c:v>366.24299999999999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896-4745-8A63-BC65E5031E15}"/>
            </c:ext>
          </c:extLst>
        </c:ser>
        <c:ser>
          <c:idx val="0"/>
          <c:order val="1"/>
          <c:tx>
            <c:strRef>
              <c:f>'Vowel chart'!$B$12:$D$12</c:f>
              <c:strCache>
                <c:ptCount val="1"/>
                <c:pt idx="0">
                  <c:v>4000 high</c:v>
                </c:pt>
              </c:strCache>
            </c:strRef>
          </c:tx>
          <c:spPr>
            <a:ln w="28575">
              <a:solidFill>
                <a:srgbClr val="0A3261"/>
              </a:solidFill>
            </a:ln>
          </c:spPr>
          <c:marker>
            <c:symbol val="circle"/>
            <c:size val="16"/>
            <c:spPr>
              <a:solidFill>
                <a:srgbClr val="BBE4FF"/>
              </a:solidFill>
              <a:ln>
                <a:solidFill>
                  <a:srgbClr val="1A8CD1"/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896-4745-8A63-BC65E5031E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896-4745-8A63-BC65E5031E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896-4745-8A63-BC65E5031E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/o/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896-4745-8A63-BC65E5031E1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896-4745-8A63-BC65E5031E15}"/>
                </c:ext>
              </c:extLst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chart'!$D$14:$D$18</c:f>
              <c:numCache>
                <c:formatCode>General</c:formatCode>
                <c:ptCount val="5"/>
                <c:pt idx="0">
                  <c:v>1878.62</c:v>
                </c:pt>
                <c:pt idx="1">
                  <c:v>1662.979</c:v>
                </c:pt>
                <c:pt idx="2">
                  <c:v>1427.3140000000001</c:v>
                </c:pt>
                <c:pt idx="3">
                  <c:v>1227.5889999999999</c:v>
                </c:pt>
                <c:pt idx="4">
                  <c:v>1246.1279999999999</c:v>
                </c:pt>
              </c:numCache>
            </c:numRef>
          </c:xVal>
          <c:yVal>
            <c:numRef>
              <c:f>'Vowel chart'!$C$14:$C$18</c:f>
              <c:numCache>
                <c:formatCode>General</c:formatCode>
                <c:ptCount val="5"/>
                <c:pt idx="0">
                  <c:v>365.74099999999999</c:v>
                </c:pt>
                <c:pt idx="1">
                  <c:v>436.94600000000003</c:v>
                </c:pt>
                <c:pt idx="2">
                  <c:v>540.40200000000004</c:v>
                </c:pt>
                <c:pt idx="3">
                  <c:v>420.43700000000001</c:v>
                </c:pt>
                <c:pt idx="4">
                  <c:v>357.50099999999998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B896-4745-8A63-BC65E5031E15}"/>
            </c:ext>
          </c:extLst>
        </c:ser>
        <c:ser>
          <c:idx val="2"/>
          <c:order val="2"/>
          <c:tx>
            <c:strRef>
              <c:f>'Vowel chart'!$B$22:$D$22</c:f>
              <c:strCache>
                <c:ptCount val="1"/>
                <c:pt idx="0">
                  <c:v>Grad low</c:v>
                </c:pt>
              </c:strCache>
            </c:strRef>
          </c:tx>
          <c:marker>
            <c:symbol val="circle"/>
            <c:size val="7"/>
            <c:spPr>
              <a:solidFill>
                <a:schemeClr val="accent3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7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896-4745-8A63-BC65E5031E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7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896-4745-8A63-BC65E5031E15}"/>
                </c:ext>
              </c:extLst>
            </c:dLbl>
            <c:dLbl>
              <c:idx val="2"/>
              <c:layout>
                <c:manualLayout>
                  <c:x val="-3.6713344070627534E-2"/>
                  <c:y val="5.5555555555555558E-3"/>
                </c:manualLayout>
              </c:layout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896-4745-8A63-BC65E5031E15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/>
                    </a:pPr>
                    <a:r>
                      <a:rPr lang="en-US" sz="1000" b="1"/>
                      <a:t>/o/</a:t>
                    </a:r>
                  </a:p>
                </c:rich>
              </c:tx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F-B896-4745-8A63-BC65E5031E1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9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896-4745-8A63-BC65E5031E15}"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chart'!$D$24:$D$28</c:f>
              <c:numCache>
                <c:formatCode>General</c:formatCode>
                <c:ptCount val="5"/>
                <c:pt idx="0">
                  <c:v>1962.2550000000001</c:v>
                </c:pt>
                <c:pt idx="1">
                  <c:v>1661.4380000000001</c:v>
                </c:pt>
                <c:pt idx="2">
                  <c:v>1438.7550000000001</c:v>
                </c:pt>
                <c:pt idx="3">
                  <c:v>1170.567</c:v>
                </c:pt>
                <c:pt idx="4">
                  <c:v>1146.2660000000001</c:v>
                </c:pt>
              </c:numCache>
            </c:numRef>
          </c:xVal>
          <c:yVal>
            <c:numRef>
              <c:f>'Vowel chart'!$C$24:$C$28</c:f>
              <c:numCache>
                <c:formatCode>General</c:formatCode>
                <c:ptCount val="5"/>
                <c:pt idx="0">
                  <c:v>366.32499999999999</c:v>
                </c:pt>
                <c:pt idx="1">
                  <c:v>469.83800000000002</c:v>
                </c:pt>
                <c:pt idx="2">
                  <c:v>599.37800000000004</c:v>
                </c:pt>
                <c:pt idx="3">
                  <c:v>474.596</c:v>
                </c:pt>
                <c:pt idx="4">
                  <c:v>389.52100000000002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B896-4745-8A63-BC65E5031E15}"/>
            </c:ext>
          </c:extLst>
        </c:ser>
        <c:ser>
          <c:idx val="3"/>
          <c:order val="3"/>
          <c:tx>
            <c:strRef>
              <c:f>'Vowel chart'!$R$4:$T$4</c:f>
              <c:strCache>
                <c:ptCount val="1"/>
                <c:pt idx="0">
                  <c:v>Grad high</c:v>
                </c:pt>
              </c:strCache>
            </c:strRef>
          </c:tx>
          <c:marker>
            <c:symbol val="circle"/>
            <c:size val="7"/>
            <c:spPr>
              <a:solidFill>
                <a:schemeClr val="accent4">
                  <a:lumMod val="20000"/>
                  <a:lumOff val="80000"/>
                </a:schemeClr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B896-4745-8A63-BC65E5031E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B896-4745-8A63-BC65E5031E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B896-4745-8A63-BC65E5031E15}"/>
                </c:ext>
              </c:extLst>
            </c:dLbl>
            <c:dLbl>
              <c:idx val="3"/>
              <c:layout/>
              <c:tx>
                <c:rich>
                  <a:bodyPr vertOverflow="overflow" horzOverflow="overflow" wrap="square" lIns="18288" tIns="19050" rIns="18288" bIns="19050" anchor="ctr">
                    <a:spAutoFit/>
                  </a:bodyPr>
                  <a:lstStyle/>
                  <a:p>
                    <a:pPr>
                      <a:defRPr sz="900"/>
                    </a:pPr>
                    <a:r>
                      <a:rPr lang="en-US" sz="900" b="1"/>
                      <a:t>/o/</a:t>
                    </a:r>
                  </a:p>
                </c:rich>
              </c:tx>
              <c:spPr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ellipse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5-B896-4745-8A63-BC65E5031E1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6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B896-4745-8A63-BC65E5031E15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c:spPr>
            <c:txPr>
              <a:bodyPr vertOverflow="overflow" horzOverflow="overflow" wrap="square" lIns="18288" tIns="19050" rIns="18288" bIns="19050" anchor="ctr">
                <a:spAutoFit/>
              </a:bodyPr>
              <a:lstStyle/>
              <a:p>
                <a:pPr>
                  <a:defRPr sz="8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chart'!$T$6:$T$10</c:f>
              <c:numCache>
                <c:formatCode>General</c:formatCode>
                <c:ptCount val="5"/>
                <c:pt idx="0">
                  <c:v>1960.318</c:v>
                </c:pt>
                <c:pt idx="1">
                  <c:v>1690.3869999999999</c:v>
                </c:pt>
                <c:pt idx="2">
                  <c:v>1405.643</c:v>
                </c:pt>
                <c:pt idx="3">
                  <c:v>1213.0709999999999</c:v>
                </c:pt>
                <c:pt idx="4">
                  <c:v>1121.383</c:v>
                </c:pt>
              </c:numCache>
            </c:numRef>
          </c:xVal>
          <c:yVal>
            <c:numRef>
              <c:f>'Vowel chart'!$S$6:$S$10</c:f>
              <c:numCache>
                <c:formatCode>General</c:formatCode>
                <c:ptCount val="5"/>
                <c:pt idx="0">
                  <c:v>370.80200000000002</c:v>
                </c:pt>
                <c:pt idx="1">
                  <c:v>459.39100000000002</c:v>
                </c:pt>
                <c:pt idx="2">
                  <c:v>577.27</c:v>
                </c:pt>
                <c:pt idx="3">
                  <c:v>484.32799999999997</c:v>
                </c:pt>
                <c:pt idx="4">
                  <c:v>400.90199999999999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B896-4745-8A63-BC65E5031E15}"/>
            </c:ext>
          </c:extLst>
        </c:ser>
        <c:ser>
          <c:idx val="4"/>
          <c:order val="4"/>
          <c:tx>
            <c:strRef>
              <c:f>'Vowel chart'!$W$4:$Y$4</c:f>
              <c:strCache>
                <c:ptCount val="1"/>
                <c:pt idx="0">
                  <c:v>Native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circle"/>
            <c:size val="7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b="1"/>
                      <a:t>/i/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B896-4745-8A63-BC65E5031E1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b="1"/>
                      <a:t>/e/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B896-4745-8A63-BC65E5031E1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b="1"/>
                      <a:t>/a/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B896-4745-8A63-BC65E5031E1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b="1"/>
                      <a:t>/o/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B896-4745-8A63-BC65E5031E1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000" b="1"/>
                      <a:t>/u/</a:t>
                    </a:r>
                    <a:endParaRPr lang="en-US" sz="800" b="1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B896-4745-8A63-BC65E5031E15}"/>
                </c:ext>
              </c:extLst>
            </c:dLbl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ellipse">
                    <a:avLst/>
                  </a:prstGeom>
                </c15:spPr>
                <c15:showLeaderLines val="0"/>
              </c:ext>
            </c:extLst>
          </c:dLbls>
          <c:xVal>
            <c:numRef>
              <c:f>'Vowel chart'!$Y$6:$Y$10</c:f>
              <c:numCache>
                <c:formatCode>General</c:formatCode>
                <c:ptCount val="5"/>
                <c:pt idx="0">
                  <c:v>1938.624</c:v>
                </c:pt>
                <c:pt idx="1">
                  <c:v>1714.326</c:v>
                </c:pt>
                <c:pt idx="2">
                  <c:v>1451.702</c:v>
                </c:pt>
                <c:pt idx="3">
                  <c:v>1225.1210000000001</c:v>
                </c:pt>
                <c:pt idx="4">
                  <c:v>1105.7729999999999</c:v>
                </c:pt>
              </c:numCache>
            </c:numRef>
          </c:xVal>
          <c:yVal>
            <c:numRef>
              <c:f>'Vowel chart'!$X$6:$X$10</c:f>
              <c:numCache>
                <c:formatCode>General</c:formatCode>
                <c:ptCount val="5"/>
                <c:pt idx="0">
                  <c:v>358.8</c:v>
                </c:pt>
                <c:pt idx="1">
                  <c:v>458.69900000000001</c:v>
                </c:pt>
                <c:pt idx="2">
                  <c:v>592.38099999999997</c:v>
                </c:pt>
                <c:pt idx="3">
                  <c:v>464.49799999999999</c:v>
                </c:pt>
                <c:pt idx="4">
                  <c:v>396.93200000000002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B896-4745-8A63-BC65E5031E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5809400"/>
        <c:axId val="-2145803992"/>
      </c:scatterChart>
      <c:valAx>
        <c:axId val="-2145809400"/>
        <c:scaling>
          <c:orientation val="maxMin"/>
          <c:max val="2000"/>
          <c:min val="1050"/>
        </c:scaling>
        <c:delete val="0"/>
        <c:axPos val="t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F2 (Hz)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45803992"/>
        <c:crosses val="autoZero"/>
        <c:crossBetween val="midCat"/>
      </c:valAx>
      <c:valAx>
        <c:axId val="-2145803992"/>
        <c:scaling>
          <c:orientation val="maxMin"/>
          <c:max val="600"/>
          <c:min val="325"/>
        </c:scaling>
        <c:delete val="0"/>
        <c:axPos val="r"/>
        <c:majorGridlines>
          <c:spPr>
            <a:ln>
              <a:noFill/>
            </a:ln>
          </c:spPr>
        </c:majorGridlines>
        <c:title>
          <c:tx>
            <c:rich>
              <a:bodyPr rot="5400000" vert="horz" anchor="ctr" anchorCtr="0"/>
              <a:lstStyle/>
              <a:p>
                <a:pPr>
                  <a:defRPr sz="1100"/>
                </a:pPr>
                <a:r>
                  <a:rPr lang="en-US" sz="1100">
                    <a:solidFill>
                      <a:schemeClr val="tx1"/>
                    </a:solidFill>
                  </a:rPr>
                  <a:t>F1 (Hz)</a:t>
                </a:r>
              </a:p>
            </c:rich>
          </c:tx>
          <c:layout>
            <c:manualLayout>
              <c:xMode val="edge"/>
              <c:yMode val="edge"/>
              <c:x val="0.95920295903685759"/>
              <c:y val="0.420282946561222"/>
            </c:manualLayout>
          </c:layout>
          <c:overlay val="0"/>
          <c:spPr>
            <a:noFill/>
          </c:spPr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-2145809400"/>
        <c:crosses val="autoZero"/>
        <c:crossBetween val="midCat"/>
      </c:valAx>
      <c:spPr>
        <a:solidFill>
          <a:schemeClr val="bg1"/>
        </a:solidFill>
      </c:spPr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Correlation</a:t>
            </a:r>
            <a:r>
              <a:rPr lang="en-US" baseline="0" dirty="0"/>
              <a:t> between vocabulary and mean </a:t>
            </a:r>
            <a:r>
              <a:rPr lang="en-US" baseline="0" dirty="0" smtClean="0"/>
              <a:t>VOT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All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Sheet2!$A$2:$A$28</c:f>
              <c:numCache>
                <c:formatCode>General</c:formatCode>
                <c:ptCount val="27"/>
                <c:pt idx="0">
                  <c:v>9</c:v>
                </c:pt>
                <c:pt idx="1">
                  <c:v>13</c:v>
                </c:pt>
                <c:pt idx="2">
                  <c:v>16</c:v>
                </c:pt>
                <c:pt idx="3">
                  <c:v>11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20</c:v>
                </c:pt>
                <c:pt idx="8">
                  <c:v>15</c:v>
                </c:pt>
                <c:pt idx="9">
                  <c:v>17</c:v>
                </c:pt>
                <c:pt idx="10">
                  <c:v>21</c:v>
                </c:pt>
                <c:pt idx="11">
                  <c:v>28</c:v>
                </c:pt>
                <c:pt idx="12">
                  <c:v>18</c:v>
                </c:pt>
                <c:pt idx="13">
                  <c:v>24</c:v>
                </c:pt>
                <c:pt idx="14">
                  <c:v>33</c:v>
                </c:pt>
                <c:pt idx="15">
                  <c:v>31</c:v>
                </c:pt>
                <c:pt idx="16">
                  <c:v>18</c:v>
                </c:pt>
                <c:pt idx="17">
                  <c:v>21</c:v>
                </c:pt>
                <c:pt idx="18">
                  <c:v>16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21</c:v>
                </c:pt>
                <c:pt idx="23">
                  <c:v>30</c:v>
                </c:pt>
                <c:pt idx="24">
                  <c:v>16</c:v>
                </c:pt>
                <c:pt idx="25">
                  <c:v>13</c:v>
                </c:pt>
                <c:pt idx="26">
                  <c:v>27</c:v>
                </c:pt>
              </c:numCache>
            </c:numRef>
          </c:xVal>
          <c:yVal>
            <c:numRef>
              <c:f>Sheet2!$B$2:$B$28</c:f>
              <c:numCache>
                <c:formatCode>General</c:formatCode>
                <c:ptCount val="27"/>
                <c:pt idx="0">
                  <c:v>46.716000000000001</c:v>
                </c:pt>
                <c:pt idx="1">
                  <c:v>45.011000000000003</c:v>
                </c:pt>
                <c:pt idx="2">
                  <c:v>44.377000000000002</c:v>
                </c:pt>
                <c:pt idx="3">
                  <c:v>40.962000000000003</c:v>
                </c:pt>
                <c:pt idx="4">
                  <c:v>40.058999999999997</c:v>
                </c:pt>
                <c:pt idx="5">
                  <c:v>39.573999999999998</c:v>
                </c:pt>
                <c:pt idx="6">
                  <c:v>39.563000000000002</c:v>
                </c:pt>
                <c:pt idx="7">
                  <c:v>36.731000000000002</c:v>
                </c:pt>
                <c:pt idx="8">
                  <c:v>35.521000000000001</c:v>
                </c:pt>
                <c:pt idx="9">
                  <c:v>33.911999999999999</c:v>
                </c:pt>
                <c:pt idx="10">
                  <c:v>33.404000000000003</c:v>
                </c:pt>
                <c:pt idx="11">
                  <c:v>32.296999999999997</c:v>
                </c:pt>
                <c:pt idx="12">
                  <c:v>32.057000000000002</c:v>
                </c:pt>
                <c:pt idx="13">
                  <c:v>30.683</c:v>
                </c:pt>
                <c:pt idx="14">
                  <c:v>30.55</c:v>
                </c:pt>
                <c:pt idx="15">
                  <c:v>30.428000000000001</c:v>
                </c:pt>
                <c:pt idx="16">
                  <c:v>29.93</c:v>
                </c:pt>
                <c:pt idx="17">
                  <c:v>29.78</c:v>
                </c:pt>
                <c:pt idx="18">
                  <c:v>29.375</c:v>
                </c:pt>
                <c:pt idx="19">
                  <c:v>28.501000000000001</c:v>
                </c:pt>
                <c:pt idx="20">
                  <c:v>28.315000000000001</c:v>
                </c:pt>
                <c:pt idx="21">
                  <c:v>25.952999999999999</c:v>
                </c:pt>
                <c:pt idx="22">
                  <c:v>25.498999999999999</c:v>
                </c:pt>
                <c:pt idx="23">
                  <c:v>24.824999999999999</c:v>
                </c:pt>
                <c:pt idx="24">
                  <c:v>23.111999999999998</c:v>
                </c:pt>
                <c:pt idx="25">
                  <c:v>22.361000000000001</c:v>
                </c:pt>
                <c:pt idx="26">
                  <c:v>21.119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33-4AF2-9039-D0C9C0D81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8276384"/>
        <c:axId val="1888277632"/>
      </c:scatterChart>
      <c:valAx>
        <c:axId val="1888276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Vocabulary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277632"/>
        <c:crosses val="autoZero"/>
        <c:crossBetween val="midCat"/>
      </c:valAx>
      <c:valAx>
        <c:axId val="1888277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</a:t>
                </a:r>
                <a:r>
                  <a:rPr lang="en-US" baseline="0"/>
                  <a:t> VOT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276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</a:t>
            </a:r>
            <a:r>
              <a:rPr lang="en-US" baseline="0"/>
              <a:t> vocabulary and adjusted mean VOT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VOT by rate ALL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Sheet2!$D$2:$D$28</c:f>
              <c:numCache>
                <c:formatCode>General</c:formatCode>
                <c:ptCount val="27"/>
                <c:pt idx="0">
                  <c:v>9</c:v>
                </c:pt>
                <c:pt idx="1">
                  <c:v>13</c:v>
                </c:pt>
                <c:pt idx="2">
                  <c:v>16</c:v>
                </c:pt>
                <c:pt idx="3">
                  <c:v>11</c:v>
                </c:pt>
                <c:pt idx="4">
                  <c:v>2</c:v>
                </c:pt>
                <c:pt idx="5">
                  <c:v>7</c:v>
                </c:pt>
                <c:pt idx="6">
                  <c:v>2</c:v>
                </c:pt>
                <c:pt idx="7">
                  <c:v>20</c:v>
                </c:pt>
                <c:pt idx="8">
                  <c:v>15</c:v>
                </c:pt>
                <c:pt idx="9">
                  <c:v>17</c:v>
                </c:pt>
                <c:pt idx="10">
                  <c:v>21</c:v>
                </c:pt>
                <c:pt idx="11">
                  <c:v>28</c:v>
                </c:pt>
                <c:pt idx="12">
                  <c:v>18</c:v>
                </c:pt>
                <c:pt idx="13">
                  <c:v>24</c:v>
                </c:pt>
                <c:pt idx="14">
                  <c:v>33</c:v>
                </c:pt>
                <c:pt idx="15">
                  <c:v>31</c:v>
                </c:pt>
                <c:pt idx="16">
                  <c:v>18</c:v>
                </c:pt>
                <c:pt idx="17">
                  <c:v>21</c:v>
                </c:pt>
                <c:pt idx="18">
                  <c:v>16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21</c:v>
                </c:pt>
                <c:pt idx="23">
                  <c:v>30</c:v>
                </c:pt>
                <c:pt idx="24">
                  <c:v>16</c:v>
                </c:pt>
                <c:pt idx="25">
                  <c:v>13</c:v>
                </c:pt>
                <c:pt idx="26">
                  <c:v>27</c:v>
                </c:pt>
              </c:numCache>
            </c:numRef>
          </c:xVal>
          <c:yVal>
            <c:numRef>
              <c:f>Sheet2!$E$2:$E$28</c:f>
              <c:numCache>
                <c:formatCode>General</c:formatCode>
                <c:ptCount val="27"/>
                <c:pt idx="0">
                  <c:v>0.15</c:v>
                </c:pt>
                <c:pt idx="1">
                  <c:v>0.112</c:v>
                </c:pt>
                <c:pt idx="2">
                  <c:v>0.122</c:v>
                </c:pt>
                <c:pt idx="3">
                  <c:v>0.13300000000000001</c:v>
                </c:pt>
                <c:pt idx="4">
                  <c:v>9.0999999999999998E-2</c:v>
                </c:pt>
                <c:pt idx="5">
                  <c:v>0.108</c:v>
                </c:pt>
                <c:pt idx="6">
                  <c:v>0.107</c:v>
                </c:pt>
                <c:pt idx="7">
                  <c:v>0.09</c:v>
                </c:pt>
                <c:pt idx="8">
                  <c:v>0.129</c:v>
                </c:pt>
                <c:pt idx="9">
                  <c:v>7.0000000000000007E-2</c:v>
                </c:pt>
                <c:pt idx="10">
                  <c:v>8.5999999999999993E-2</c:v>
                </c:pt>
                <c:pt idx="11">
                  <c:v>0.10100000000000001</c:v>
                </c:pt>
                <c:pt idx="12">
                  <c:v>8.5000000000000006E-2</c:v>
                </c:pt>
                <c:pt idx="13">
                  <c:v>4.9000000000000002E-2</c:v>
                </c:pt>
                <c:pt idx="14">
                  <c:v>9.7000000000000003E-2</c:v>
                </c:pt>
                <c:pt idx="15">
                  <c:v>8.5000000000000006E-2</c:v>
                </c:pt>
                <c:pt idx="16">
                  <c:v>0.09</c:v>
                </c:pt>
                <c:pt idx="17">
                  <c:v>7.4999999999999997E-2</c:v>
                </c:pt>
                <c:pt idx="18">
                  <c:v>7.1999999999999995E-2</c:v>
                </c:pt>
                <c:pt idx="19">
                  <c:v>7.9000000000000001E-2</c:v>
                </c:pt>
                <c:pt idx="20">
                  <c:v>9.5000000000000001E-2</c:v>
                </c:pt>
                <c:pt idx="21">
                  <c:v>7.3999999999999996E-2</c:v>
                </c:pt>
                <c:pt idx="22">
                  <c:v>6.4000000000000001E-2</c:v>
                </c:pt>
                <c:pt idx="23">
                  <c:v>7.4999999999999997E-2</c:v>
                </c:pt>
                <c:pt idx="24">
                  <c:v>6.0999999999999999E-2</c:v>
                </c:pt>
                <c:pt idx="25">
                  <c:v>7.4999999999999997E-2</c:v>
                </c:pt>
                <c:pt idx="26">
                  <c:v>4.7E-2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2E-4F1B-950E-CB49A8D28A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3923648"/>
        <c:axId val="1893923232"/>
      </c:scatterChart>
      <c:valAx>
        <c:axId val="1893923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Vocabulary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923232"/>
        <c:crosses val="autoZero"/>
        <c:crossBetween val="midCat"/>
      </c:valAx>
      <c:valAx>
        <c:axId val="189392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Adjusted mean VOT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3923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 PSTM and mean</a:t>
            </a:r>
            <a:r>
              <a:rPr lang="en-US" baseline="0"/>
              <a:t> VOT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Sheet2!$H$1</c:f>
              <c:strCache>
                <c:ptCount val="1"/>
                <c:pt idx="0">
                  <c:v>All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Sheet2!$G$2:$G$28</c:f>
              <c:numCache>
                <c:formatCode>General</c:formatCode>
                <c:ptCount val="27"/>
                <c:pt idx="0">
                  <c:v>116</c:v>
                </c:pt>
                <c:pt idx="1">
                  <c:v>126</c:v>
                </c:pt>
                <c:pt idx="2">
                  <c:v>111</c:v>
                </c:pt>
                <c:pt idx="3">
                  <c:v>66</c:v>
                </c:pt>
                <c:pt idx="4">
                  <c:v>68</c:v>
                </c:pt>
                <c:pt idx="5">
                  <c:v>70</c:v>
                </c:pt>
                <c:pt idx="6">
                  <c:v>69</c:v>
                </c:pt>
                <c:pt idx="7">
                  <c:v>96</c:v>
                </c:pt>
                <c:pt idx="8">
                  <c:v>53</c:v>
                </c:pt>
                <c:pt idx="9">
                  <c:v>75</c:v>
                </c:pt>
                <c:pt idx="10">
                  <c:v>110</c:v>
                </c:pt>
                <c:pt idx="11">
                  <c:v>94</c:v>
                </c:pt>
                <c:pt idx="12">
                  <c:v>87</c:v>
                </c:pt>
                <c:pt idx="13">
                  <c:v>79</c:v>
                </c:pt>
                <c:pt idx="14">
                  <c:v>119</c:v>
                </c:pt>
                <c:pt idx="15">
                  <c:v>78</c:v>
                </c:pt>
                <c:pt idx="16">
                  <c:v>112</c:v>
                </c:pt>
                <c:pt idx="17">
                  <c:v>92</c:v>
                </c:pt>
                <c:pt idx="18">
                  <c:v>62</c:v>
                </c:pt>
                <c:pt idx="19">
                  <c:v>120</c:v>
                </c:pt>
                <c:pt idx="20">
                  <c:v>115</c:v>
                </c:pt>
                <c:pt idx="21">
                  <c:v>82</c:v>
                </c:pt>
                <c:pt idx="22">
                  <c:v>66</c:v>
                </c:pt>
                <c:pt idx="23">
                  <c:v>94</c:v>
                </c:pt>
                <c:pt idx="24">
                  <c:v>80</c:v>
                </c:pt>
                <c:pt idx="25">
                  <c:v>96</c:v>
                </c:pt>
                <c:pt idx="26">
                  <c:v>89</c:v>
                </c:pt>
              </c:numCache>
            </c:numRef>
          </c:xVal>
          <c:yVal>
            <c:numRef>
              <c:f>Sheet2!$H$2:$H$28</c:f>
              <c:numCache>
                <c:formatCode>General</c:formatCode>
                <c:ptCount val="27"/>
                <c:pt idx="0">
                  <c:v>46.716000000000001</c:v>
                </c:pt>
                <c:pt idx="1">
                  <c:v>45.011000000000003</c:v>
                </c:pt>
                <c:pt idx="2">
                  <c:v>44.377000000000002</c:v>
                </c:pt>
                <c:pt idx="3">
                  <c:v>40.962000000000003</c:v>
                </c:pt>
                <c:pt idx="4">
                  <c:v>40.058999999999997</c:v>
                </c:pt>
                <c:pt idx="5">
                  <c:v>39.573999999999998</c:v>
                </c:pt>
                <c:pt idx="6">
                  <c:v>39.563000000000002</c:v>
                </c:pt>
                <c:pt idx="7">
                  <c:v>36.731000000000002</c:v>
                </c:pt>
                <c:pt idx="8">
                  <c:v>35.521000000000001</c:v>
                </c:pt>
                <c:pt idx="9">
                  <c:v>33.911999999999999</c:v>
                </c:pt>
                <c:pt idx="10">
                  <c:v>33.404000000000003</c:v>
                </c:pt>
                <c:pt idx="11">
                  <c:v>32.296999999999997</c:v>
                </c:pt>
                <c:pt idx="12">
                  <c:v>32.057000000000002</c:v>
                </c:pt>
                <c:pt idx="13">
                  <c:v>30.683</c:v>
                </c:pt>
                <c:pt idx="14">
                  <c:v>30.55</c:v>
                </c:pt>
                <c:pt idx="15">
                  <c:v>30.428000000000001</c:v>
                </c:pt>
                <c:pt idx="16">
                  <c:v>29.93</c:v>
                </c:pt>
                <c:pt idx="17">
                  <c:v>29.78</c:v>
                </c:pt>
                <c:pt idx="18">
                  <c:v>29.375</c:v>
                </c:pt>
                <c:pt idx="19">
                  <c:v>28.501000000000001</c:v>
                </c:pt>
                <c:pt idx="20">
                  <c:v>28.315000000000001</c:v>
                </c:pt>
                <c:pt idx="21">
                  <c:v>25.952999999999999</c:v>
                </c:pt>
                <c:pt idx="22">
                  <c:v>25.498999999999999</c:v>
                </c:pt>
                <c:pt idx="23">
                  <c:v>24.824999999999999</c:v>
                </c:pt>
                <c:pt idx="24">
                  <c:v>23.111999999999998</c:v>
                </c:pt>
                <c:pt idx="25">
                  <c:v>22.361000000000001</c:v>
                </c:pt>
                <c:pt idx="26">
                  <c:v>21.119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FA8-4DC4-8041-C76FCB9918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9997792"/>
        <c:axId val="1899996960"/>
      </c:scatterChart>
      <c:valAx>
        <c:axId val="1899997792"/>
        <c:scaling>
          <c:orientation val="minMax"/>
          <c:min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PSTM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996960"/>
        <c:crosses val="autoZero"/>
        <c:crossBetween val="midCat"/>
      </c:valAx>
      <c:valAx>
        <c:axId val="189999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VOT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9997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 PSTM and adjusted</a:t>
            </a:r>
            <a:r>
              <a:rPr lang="en-US" baseline="0"/>
              <a:t> mean VOT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Sheet2!$K$1</c:f>
              <c:strCache>
                <c:ptCount val="1"/>
                <c:pt idx="0">
                  <c:v>VOT by rate ALL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Sheet2!$J$2:$J$28</c:f>
              <c:numCache>
                <c:formatCode>General</c:formatCode>
                <c:ptCount val="27"/>
                <c:pt idx="0">
                  <c:v>116</c:v>
                </c:pt>
                <c:pt idx="1">
                  <c:v>126</c:v>
                </c:pt>
                <c:pt idx="2">
                  <c:v>111</c:v>
                </c:pt>
                <c:pt idx="3">
                  <c:v>66</c:v>
                </c:pt>
                <c:pt idx="4">
                  <c:v>68</c:v>
                </c:pt>
                <c:pt idx="5">
                  <c:v>70</c:v>
                </c:pt>
                <c:pt idx="6">
                  <c:v>69</c:v>
                </c:pt>
                <c:pt idx="7">
                  <c:v>96</c:v>
                </c:pt>
                <c:pt idx="8">
                  <c:v>53</c:v>
                </c:pt>
                <c:pt idx="9">
                  <c:v>75</c:v>
                </c:pt>
                <c:pt idx="10">
                  <c:v>110</c:v>
                </c:pt>
                <c:pt idx="11">
                  <c:v>94</c:v>
                </c:pt>
                <c:pt idx="12">
                  <c:v>87</c:v>
                </c:pt>
                <c:pt idx="13">
                  <c:v>79</c:v>
                </c:pt>
                <c:pt idx="14">
                  <c:v>119</c:v>
                </c:pt>
                <c:pt idx="15">
                  <c:v>78</c:v>
                </c:pt>
                <c:pt idx="16">
                  <c:v>112</c:v>
                </c:pt>
                <c:pt idx="17">
                  <c:v>92</c:v>
                </c:pt>
                <c:pt idx="18">
                  <c:v>62</c:v>
                </c:pt>
                <c:pt idx="19">
                  <c:v>120</c:v>
                </c:pt>
                <c:pt idx="20">
                  <c:v>115</c:v>
                </c:pt>
                <c:pt idx="21">
                  <c:v>82</c:v>
                </c:pt>
                <c:pt idx="22">
                  <c:v>66</c:v>
                </c:pt>
                <c:pt idx="23">
                  <c:v>94</c:v>
                </c:pt>
                <c:pt idx="24">
                  <c:v>80</c:v>
                </c:pt>
                <c:pt idx="25">
                  <c:v>96</c:v>
                </c:pt>
                <c:pt idx="26">
                  <c:v>89</c:v>
                </c:pt>
              </c:numCache>
            </c:numRef>
          </c:xVal>
          <c:yVal>
            <c:numRef>
              <c:f>Sheet2!$K$2:$K$28</c:f>
              <c:numCache>
                <c:formatCode>General</c:formatCode>
                <c:ptCount val="27"/>
                <c:pt idx="0">
                  <c:v>0.15</c:v>
                </c:pt>
                <c:pt idx="1">
                  <c:v>0.112</c:v>
                </c:pt>
                <c:pt idx="2">
                  <c:v>0.122</c:v>
                </c:pt>
                <c:pt idx="3">
                  <c:v>0.13300000000000001</c:v>
                </c:pt>
                <c:pt idx="4">
                  <c:v>9.0999999999999998E-2</c:v>
                </c:pt>
                <c:pt idx="5">
                  <c:v>0.108</c:v>
                </c:pt>
                <c:pt idx="6">
                  <c:v>0.107</c:v>
                </c:pt>
                <c:pt idx="7">
                  <c:v>0.09</c:v>
                </c:pt>
                <c:pt idx="8">
                  <c:v>0.129</c:v>
                </c:pt>
                <c:pt idx="9">
                  <c:v>7.0000000000000007E-2</c:v>
                </c:pt>
                <c:pt idx="10">
                  <c:v>8.5999999999999993E-2</c:v>
                </c:pt>
                <c:pt idx="11">
                  <c:v>0.10100000000000001</c:v>
                </c:pt>
                <c:pt idx="12">
                  <c:v>8.5000000000000006E-2</c:v>
                </c:pt>
                <c:pt idx="13">
                  <c:v>4.9000000000000002E-2</c:v>
                </c:pt>
                <c:pt idx="14">
                  <c:v>9.7000000000000003E-2</c:v>
                </c:pt>
                <c:pt idx="15">
                  <c:v>8.5000000000000006E-2</c:v>
                </c:pt>
                <c:pt idx="16">
                  <c:v>0.09</c:v>
                </c:pt>
                <c:pt idx="17">
                  <c:v>7.4999999999999997E-2</c:v>
                </c:pt>
                <c:pt idx="18">
                  <c:v>7.1999999999999995E-2</c:v>
                </c:pt>
                <c:pt idx="19">
                  <c:v>7.9000000000000001E-2</c:v>
                </c:pt>
                <c:pt idx="20">
                  <c:v>9.5000000000000001E-2</c:v>
                </c:pt>
                <c:pt idx="21">
                  <c:v>7.3999999999999996E-2</c:v>
                </c:pt>
                <c:pt idx="22">
                  <c:v>6.4000000000000001E-2</c:v>
                </c:pt>
                <c:pt idx="23">
                  <c:v>7.4999999999999997E-2</c:v>
                </c:pt>
                <c:pt idx="24">
                  <c:v>6.0999999999999999E-2</c:v>
                </c:pt>
                <c:pt idx="25">
                  <c:v>7.4999999999999997E-2</c:v>
                </c:pt>
                <c:pt idx="26">
                  <c:v>4.7E-2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84-4CA1-9298-08112A8FA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8541328"/>
        <c:axId val="1998543408"/>
      </c:scatterChart>
      <c:valAx>
        <c:axId val="1998541328"/>
        <c:scaling>
          <c:orientation val="minMax"/>
          <c:min val="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PSTM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543408"/>
        <c:crosses val="autoZero"/>
        <c:crossBetween val="midCat"/>
      </c:valAx>
      <c:valAx>
        <c:axId val="199854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Adjusted mean VOT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8541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</a:t>
            </a:r>
            <a:r>
              <a:rPr lang="en-US" baseline="0"/>
              <a:t> between vocabulary and mean VOT of /k/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Sheet2!$F$1</c:f>
              <c:strCache>
                <c:ptCount val="1"/>
                <c:pt idx="0">
                  <c:v>k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Sheet2!$E$2:$E$29</c:f>
              <c:numCache>
                <c:formatCode>General</c:formatCode>
                <c:ptCount val="28"/>
                <c:pt idx="0">
                  <c:v>30</c:v>
                </c:pt>
                <c:pt idx="1">
                  <c:v>46</c:v>
                </c:pt>
                <c:pt idx="2">
                  <c:v>42</c:v>
                </c:pt>
                <c:pt idx="3">
                  <c:v>40</c:v>
                </c:pt>
                <c:pt idx="4">
                  <c:v>35</c:v>
                </c:pt>
                <c:pt idx="5">
                  <c:v>43</c:v>
                </c:pt>
                <c:pt idx="6">
                  <c:v>37</c:v>
                </c:pt>
                <c:pt idx="7">
                  <c:v>18</c:v>
                </c:pt>
                <c:pt idx="8">
                  <c:v>39</c:v>
                </c:pt>
                <c:pt idx="9">
                  <c:v>39</c:v>
                </c:pt>
                <c:pt idx="10">
                  <c:v>43</c:v>
                </c:pt>
                <c:pt idx="11">
                  <c:v>47</c:v>
                </c:pt>
                <c:pt idx="12">
                  <c:v>48</c:v>
                </c:pt>
                <c:pt idx="13">
                  <c:v>40</c:v>
                </c:pt>
                <c:pt idx="14">
                  <c:v>37</c:v>
                </c:pt>
                <c:pt idx="15">
                  <c:v>20</c:v>
                </c:pt>
                <c:pt idx="16">
                  <c:v>43</c:v>
                </c:pt>
                <c:pt idx="17">
                  <c:v>43</c:v>
                </c:pt>
                <c:pt idx="18">
                  <c:v>51</c:v>
                </c:pt>
                <c:pt idx="19">
                  <c:v>30</c:v>
                </c:pt>
                <c:pt idx="20">
                  <c:v>32</c:v>
                </c:pt>
                <c:pt idx="21">
                  <c:v>49</c:v>
                </c:pt>
                <c:pt idx="22">
                  <c:v>39</c:v>
                </c:pt>
                <c:pt idx="23">
                  <c:v>41</c:v>
                </c:pt>
                <c:pt idx="24">
                  <c:v>23</c:v>
                </c:pt>
                <c:pt idx="25">
                  <c:v>33</c:v>
                </c:pt>
                <c:pt idx="26">
                  <c:v>22</c:v>
                </c:pt>
                <c:pt idx="27">
                  <c:v>20</c:v>
                </c:pt>
              </c:numCache>
            </c:numRef>
          </c:xVal>
          <c:yVal>
            <c:numRef>
              <c:f>Sheet2!$F$2:$F$29</c:f>
              <c:numCache>
                <c:formatCode>General</c:formatCode>
                <c:ptCount val="28"/>
                <c:pt idx="0">
                  <c:v>48.545999999999999</c:v>
                </c:pt>
                <c:pt idx="1">
                  <c:v>51.613</c:v>
                </c:pt>
                <c:pt idx="2">
                  <c:v>44.686999999999998</c:v>
                </c:pt>
                <c:pt idx="3">
                  <c:v>44.856000000000002</c:v>
                </c:pt>
                <c:pt idx="4">
                  <c:v>44.201999999999998</c:v>
                </c:pt>
                <c:pt idx="5">
                  <c:v>43.725000000000001</c:v>
                </c:pt>
                <c:pt idx="6">
                  <c:v>42.128999999999998</c:v>
                </c:pt>
                <c:pt idx="7">
                  <c:v>42.609000000000002</c:v>
                </c:pt>
                <c:pt idx="8">
                  <c:v>38.962000000000003</c:v>
                </c:pt>
                <c:pt idx="9">
                  <c:v>42.640999999999998</c:v>
                </c:pt>
                <c:pt idx="10">
                  <c:v>39.235999999999997</c:v>
                </c:pt>
                <c:pt idx="11">
                  <c:v>39.091000000000001</c:v>
                </c:pt>
                <c:pt idx="12">
                  <c:v>44.133000000000003</c:v>
                </c:pt>
                <c:pt idx="13">
                  <c:v>40.938000000000002</c:v>
                </c:pt>
                <c:pt idx="14">
                  <c:v>33.81</c:v>
                </c:pt>
                <c:pt idx="15">
                  <c:v>40.167000000000002</c:v>
                </c:pt>
                <c:pt idx="16">
                  <c:v>38.747</c:v>
                </c:pt>
                <c:pt idx="17">
                  <c:v>36.872999999999998</c:v>
                </c:pt>
                <c:pt idx="18">
                  <c:v>32.790999999999997</c:v>
                </c:pt>
                <c:pt idx="19">
                  <c:v>33.625999999999998</c:v>
                </c:pt>
                <c:pt idx="20">
                  <c:v>36.235999999999997</c:v>
                </c:pt>
                <c:pt idx="21">
                  <c:v>44.201000000000001</c:v>
                </c:pt>
                <c:pt idx="22">
                  <c:v>31.702000000000002</c:v>
                </c:pt>
                <c:pt idx="23">
                  <c:v>32.917000000000002</c:v>
                </c:pt>
                <c:pt idx="24">
                  <c:v>30.164999999999999</c:v>
                </c:pt>
                <c:pt idx="25">
                  <c:v>31.146000000000001</c:v>
                </c:pt>
                <c:pt idx="26">
                  <c:v>28.402999999999999</c:v>
                </c:pt>
                <c:pt idx="27">
                  <c:v>30.66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E24-4AA2-A69A-425A7379D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9079888"/>
        <c:axId val="1889079056"/>
      </c:scatterChart>
      <c:valAx>
        <c:axId val="1889079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Vocabulary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079056"/>
        <c:crosses val="autoZero"/>
        <c:crossBetween val="midCat"/>
      </c:valAx>
      <c:valAx>
        <c:axId val="188907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VOT of /k/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90798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 Vocabulary and mean VOT of /p/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Sheet2!$A$2:$A$29</c:f>
              <c:numCache>
                <c:formatCode>General</c:formatCode>
                <c:ptCount val="28"/>
                <c:pt idx="0">
                  <c:v>30</c:v>
                </c:pt>
                <c:pt idx="1">
                  <c:v>46</c:v>
                </c:pt>
                <c:pt idx="2">
                  <c:v>42</c:v>
                </c:pt>
                <c:pt idx="3">
                  <c:v>40</c:v>
                </c:pt>
                <c:pt idx="4">
                  <c:v>35</c:v>
                </c:pt>
                <c:pt idx="5">
                  <c:v>43</c:v>
                </c:pt>
                <c:pt idx="6">
                  <c:v>37</c:v>
                </c:pt>
                <c:pt idx="7">
                  <c:v>18</c:v>
                </c:pt>
                <c:pt idx="8">
                  <c:v>39</c:v>
                </c:pt>
                <c:pt idx="9">
                  <c:v>39</c:v>
                </c:pt>
                <c:pt idx="10">
                  <c:v>43</c:v>
                </c:pt>
                <c:pt idx="11">
                  <c:v>47</c:v>
                </c:pt>
                <c:pt idx="12">
                  <c:v>48</c:v>
                </c:pt>
                <c:pt idx="13">
                  <c:v>40</c:v>
                </c:pt>
                <c:pt idx="14">
                  <c:v>37</c:v>
                </c:pt>
                <c:pt idx="15">
                  <c:v>20</c:v>
                </c:pt>
                <c:pt idx="16">
                  <c:v>43</c:v>
                </c:pt>
                <c:pt idx="17">
                  <c:v>43</c:v>
                </c:pt>
                <c:pt idx="18">
                  <c:v>51</c:v>
                </c:pt>
                <c:pt idx="19">
                  <c:v>30</c:v>
                </c:pt>
                <c:pt idx="20">
                  <c:v>32</c:v>
                </c:pt>
                <c:pt idx="21">
                  <c:v>49</c:v>
                </c:pt>
                <c:pt idx="22">
                  <c:v>39</c:v>
                </c:pt>
                <c:pt idx="23">
                  <c:v>41</c:v>
                </c:pt>
                <c:pt idx="24">
                  <c:v>23</c:v>
                </c:pt>
                <c:pt idx="25">
                  <c:v>33</c:v>
                </c:pt>
                <c:pt idx="26">
                  <c:v>22</c:v>
                </c:pt>
                <c:pt idx="27">
                  <c:v>20</c:v>
                </c:pt>
              </c:numCache>
            </c:numRef>
          </c:xVal>
          <c:yVal>
            <c:numRef>
              <c:f>Sheet2!$B$2:$B$29</c:f>
              <c:numCache>
                <c:formatCode>General</c:formatCode>
                <c:ptCount val="28"/>
                <c:pt idx="0">
                  <c:v>31.835000000000001</c:v>
                </c:pt>
                <c:pt idx="1">
                  <c:v>27.638999999999999</c:v>
                </c:pt>
                <c:pt idx="2">
                  <c:v>36.904000000000003</c:v>
                </c:pt>
                <c:pt idx="3">
                  <c:v>28.154</c:v>
                </c:pt>
                <c:pt idx="4">
                  <c:v>20.879000000000001</c:v>
                </c:pt>
                <c:pt idx="5">
                  <c:v>24.173999999999999</c:v>
                </c:pt>
                <c:pt idx="6">
                  <c:v>16.978000000000002</c:v>
                </c:pt>
                <c:pt idx="7">
                  <c:v>23.963999999999999</c:v>
                </c:pt>
                <c:pt idx="8">
                  <c:v>31.1</c:v>
                </c:pt>
                <c:pt idx="9">
                  <c:v>19.559000000000001</c:v>
                </c:pt>
                <c:pt idx="10">
                  <c:v>24.033000000000001</c:v>
                </c:pt>
                <c:pt idx="11">
                  <c:v>23.702999999999999</c:v>
                </c:pt>
                <c:pt idx="12">
                  <c:v>19.295999999999999</c:v>
                </c:pt>
                <c:pt idx="13">
                  <c:v>19.256</c:v>
                </c:pt>
                <c:pt idx="14">
                  <c:v>18.888000000000002</c:v>
                </c:pt>
                <c:pt idx="15">
                  <c:v>18.003</c:v>
                </c:pt>
                <c:pt idx="16">
                  <c:v>14.337</c:v>
                </c:pt>
                <c:pt idx="17">
                  <c:v>21.588999999999999</c:v>
                </c:pt>
                <c:pt idx="18">
                  <c:v>15.728999999999999</c:v>
                </c:pt>
                <c:pt idx="19">
                  <c:v>21.635999999999999</c:v>
                </c:pt>
                <c:pt idx="20">
                  <c:v>13.946</c:v>
                </c:pt>
                <c:pt idx="21">
                  <c:v>18.003</c:v>
                </c:pt>
                <c:pt idx="22">
                  <c:v>18.707999999999998</c:v>
                </c:pt>
                <c:pt idx="23">
                  <c:v>17.917999999999999</c:v>
                </c:pt>
                <c:pt idx="24">
                  <c:v>14.2</c:v>
                </c:pt>
                <c:pt idx="25">
                  <c:v>16.2</c:v>
                </c:pt>
                <c:pt idx="26">
                  <c:v>15.707000000000001</c:v>
                </c:pt>
                <c:pt idx="27">
                  <c:v>12.455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52-4BBD-8331-D9EAB6787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7997968"/>
        <c:axId val="1897998800"/>
      </c:scatterChart>
      <c:valAx>
        <c:axId val="1897997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Vocabulary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998800"/>
        <c:crosses val="autoZero"/>
        <c:crossBetween val="midCat"/>
      </c:valAx>
      <c:valAx>
        <c:axId val="189799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VOT of /p/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9979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Correlation between PSTM and mean VOT of /p/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Sheet2!$I$1</c:f>
              <c:strCache>
                <c:ptCount val="1"/>
                <c:pt idx="0">
                  <c:v>p Mean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Sheet2!$H$2:$H$29</c:f>
              <c:numCache>
                <c:formatCode>General</c:formatCode>
                <c:ptCount val="28"/>
                <c:pt idx="0">
                  <c:v>52</c:v>
                </c:pt>
                <c:pt idx="1">
                  <c:v>84</c:v>
                </c:pt>
                <c:pt idx="2">
                  <c:v>62</c:v>
                </c:pt>
                <c:pt idx="3">
                  <c:v>47</c:v>
                </c:pt>
                <c:pt idx="4">
                  <c:v>110</c:v>
                </c:pt>
                <c:pt idx="5">
                  <c:v>59</c:v>
                </c:pt>
                <c:pt idx="6">
                  <c:v>109</c:v>
                </c:pt>
                <c:pt idx="7">
                  <c:v>85</c:v>
                </c:pt>
                <c:pt idx="8">
                  <c:v>76</c:v>
                </c:pt>
                <c:pt idx="9">
                  <c:v>97</c:v>
                </c:pt>
                <c:pt idx="10">
                  <c:v>83</c:v>
                </c:pt>
                <c:pt idx="11">
                  <c:v>89</c:v>
                </c:pt>
                <c:pt idx="12">
                  <c:v>111</c:v>
                </c:pt>
                <c:pt idx="13">
                  <c:v>96</c:v>
                </c:pt>
                <c:pt idx="14">
                  <c:v>55</c:v>
                </c:pt>
                <c:pt idx="15">
                  <c:v>74</c:v>
                </c:pt>
                <c:pt idx="16">
                  <c:v>34</c:v>
                </c:pt>
                <c:pt idx="17">
                  <c:v>85</c:v>
                </c:pt>
                <c:pt idx="18">
                  <c:v>113</c:v>
                </c:pt>
                <c:pt idx="19">
                  <c:v>94</c:v>
                </c:pt>
                <c:pt idx="20">
                  <c:v>100</c:v>
                </c:pt>
                <c:pt idx="21">
                  <c:v>85</c:v>
                </c:pt>
                <c:pt idx="22">
                  <c:v>87</c:v>
                </c:pt>
                <c:pt idx="23">
                  <c:v>84</c:v>
                </c:pt>
                <c:pt idx="24">
                  <c:v>126</c:v>
                </c:pt>
                <c:pt idx="25">
                  <c:v>130</c:v>
                </c:pt>
                <c:pt idx="26">
                  <c:v>108</c:v>
                </c:pt>
                <c:pt idx="27">
                  <c:v>85</c:v>
                </c:pt>
              </c:numCache>
            </c:numRef>
          </c:xVal>
          <c:yVal>
            <c:numRef>
              <c:f>Sheet2!$I$2:$I$29</c:f>
              <c:numCache>
                <c:formatCode>General</c:formatCode>
                <c:ptCount val="28"/>
                <c:pt idx="0">
                  <c:v>27.638999999999999</c:v>
                </c:pt>
                <c:pt idx="1">
                  <c:v>31.835000000000001</c:v>
                </c:pt>
                <c:pt idx="2">
                  <c:v>28.154</c:v>
                </c:pt>
                <c:pt idx="3">
                  <c:v>36.904000000000003</c:v>
                </c:pt>
                <c:pt idx="4">
                  <c:v>20.879000000000001</c:v>
                </c:pt>
                <c:pt idx="5">
                  <c:v>18.003</c:v>
                </c:pt>
                <c:pt idx="6">
                  <c:v>19.295999999999999</c:v>
                </c:pt>
                <c:pt idx="7">
                  <c:v>24.173999999999999</c:v>
                </c:pt>
                <c:pt idx="8">
                  <c:v>19.559000000000001</c:v>
                </c:pt>
                <c:pt idx="9">
                  <c:v>23.963999999999999</c:v>
                </c:pt>
                <c:pt idx="10">
                  <c:v>16.978000000000002</c:v>
                </c:pt>
                <c:pt idx="11">
                  <c:v>19.256</c:v>
                </c:pt>
                <c:pt idx="12">
                  <c:v>18.003</c:v>
                </c:pt>
                <c:pt idx="13">
                  <c:v>24.033000000000001</c:v>
                </c:pt>
                <c:pt idx="14">
                  <c:v>23.702999999999999</c:v>
                </c:pt>
                <c:pt idx="15">
                  <c:v>31.1</c:v>
                </c:pt>
                <c:pt idx="16">
                  <c:v>14.337</c:v>
                </c:pt>
                <c:pt idx="17">
                  <c:v>21.588999999999999</c:v>
                </c:pt>
                <c:pt idx="18">
                  <c:v>13.946</c:v>
                </c:pt>
                <c:pt idx="19">
                  <c:v>18.888000000000002</c:v>
                </c:pt>
                <c:pt idx="20">
                  <c:v>21.635999999999999</c:v>
                </c:pt>
                <c:pt idx="21">
                  <c:v>17.917999999999999</c:v>
                </c:pt>
                <c:pt idx="22">
                  <c:v>15.728999999999999</c:v>
                </c:pt>
                <c:pt idx="23">
                  <c:v>18.707999999999998</c:v>
                </c:pt>
                <c:pt idx="24">
                  <c:v>16.2</c:v>
                </c:pt>
                <c:pt idx="25">
                  <c:v>12.455</c:v>
                </c:pt>
                <c:pt idx="26">
                  <c:v>14.2</c:v>
                </c:pt>
                <c:pt idx="27">
                  <c:v>15.707000000000001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03-4FA3-A96B-AFE047FF0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2111168"/>
        <c:axId val="1892111584"/>
      </c:scatterChart>
      <c:valAx>
        <c:axId val="189211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PSTM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111584"/>
        <c:crosses val="autoZero"/>
        <c:crossBetween val="midCat"/>
      </c:valAx>
      <c:valAx>
        <c:axId val="189211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Mean VOT of /p/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111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346B3-CDA8-47D4-B97E-4EDAE65C2B7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3F4B41F-3FA4-4921-AB16-DE45247B50F2}">
      <dgm:prSet phldrT="[Text]"/>
      <dgm:spPr/>
      <dgm:t>
        <a:bodyPr/>
        <a:lstStyle/>
        <a:p>
          <a:r>
            <a:rPr lang="en-US" dirty="0" smtClean="0"/>
            <a:t>Better perception of L2 sounds</a:t>
          </a:r>
          <a:endParaRPr lang="en-US" dirty="0"/>
        </a:p>
      </dgm:t>
    </dgm:pt>
    <dgm:pt modelId="{F5CD0EBC-D6D7-4CA9-9B96-CC192F898486}" type="parTrans" cxnId="{D3273FEC-CD4B-4514-A197-0303C9F70829}">
      <dgm:prSet/>
      <dgm:spPr/>
      <dgm:t>
        <a:bodyPr/>
        <a:lstStyle/>
        <a:p>
          <a:endParaRPr lang="en-US"/>
        </a:p>
      </dgm:t>
    </dgm:pt>
    <dgm:pt modelId="{C539C094-B029-4DFA-A0DD-F4FC9C3574A2}" type="sibTrans" cxnId="{D3273FEC-CD4B-4514-A197-0303C9F70829}">
      <dgm:prSet/>
      <dgm:spPr/>
      <dgm:t>
        <a:bodyPr/>
        <a:lstStyle/>
        <a:p>
          <a:endParaRPr lang="en-US"/>
        </a:p>
      </dgm:t>
    </dgm:pt>
    <dgm:pt modelId="{4507A118-9995-4C03-AF6A-03AD1A801C0B}">
      <dgm:prSet phldrT="[Text]"/>
      <dgm:spPr/>
      <dgm:t>
        <a:bodyPr/>
        <a:lstStyle/>
        <a:p>
          <a:r>
            <a:rPr lang="en-US" dirty="0" smtClean="0"/>
            <a:t>More accurate establishment of L2 categories</a:t>
          </a:r>
          <a:endParaRPr lang="en-US" dirty="0"/>
        </a:p>
      </dgm:t>
    </dgm:pt>
    <dgm:pt modelId="{97DC100A-B05C-404F-97BA-5C4426CBAC25}" type="parTrans" cxnId="{F2A58CDB-C703-4B1B-AB0C-CF35BC7E7F00}">
      <dgm:prSet/>
      <dgm:spPr/>
      <dgm:t>
        <a:bodyPr/>
        <a:lstStyle/>
        <a:p>
          <a:endParaRPr lang="en-US"/>
        </a:p>
      </dgm:t>
    </dgm:pt>
    <dgm:pt modelId="{2E18D570-0F23-4A77-9294-9F4DB338275C}" type="sibTrans" cxnId="{F2A58CDB-C703-4B1B-AB0C-CF35BC7E7F00}">
      <dgm:prSet/>
      <dgm:spPr/>
      <dgm:t>
        <a:bodyPr/>
        <a:lstStyle/>
        <a:p>
          <a:endParaRPr lang="en-US"/>
        </a:p>
      </dgm:t>
    </dgm:pt>
    <dgm:pt modelId="{ED84BBFF-B4BE-4ED7-A030-4EE4E7F1AC8D}">
      <dgm:prSet phldrT="[Text]"/>
      <dgm:spPr/>
      <dgm:t>
        <a:bodyPr/>
        <a:lstStyle/>
        <a:p>
          <a:r>
            <a:rPr lang="en-US" dirty="0" smtClean="0"/>
            <a:t>More accurate L2 production</a:t>
          </a:r>
          <a:endParaRPr lang="en-US" dirty="0"/>
        </a:p>
      </dgm:t>
    </dgm:pt>
    <dgm:pt modelId="{8CC19565-DB94-488C-8DC6-6C3C769E1F68}" type="parTrans" cxnId="{2F561BD2-8EE4-4DCD-8DFB-8C28EAB4EB99}">
      <dgm:prSet/>
      <dgm:spPr/>
      <dgm:t>
        <a:bodyPr/>
        <a:lstStyle/>
        <a:p>
          <a:endParaRPr lang="en-US"/>
        </a:p>
      </dgm:t>
    </dgm:pt>
    <dgm:pt modelId="{C1B0CE83-B349-48CE-94B4-A506FD9668E9}" type="sibTrans" cxnId="{2F561BD2-8EE4-4DCD-8DFB-8C28EAB4EB99}">
      <dgm:prSet/>
      <dgm:spPr/>
      <dgm:t>
        <a:bodyPr/>
        <a:lstStyle/>
        <a:p>
          <a:endParaRPr lang="en-US"/>
        </a:p>
      </dgm:t>
    </dgm:pt>
    <dgm:pt modelId="{A0192796-E19F-4309-AA2A-01AE1BF51FC1}" type="pres">
      <dgm:prSet presAssocID="{C08346B3-CDA8-47D4-B97E-4EDAE65C2B7F}" presName="Name0" presStyleCnt="0">
        <dgm:presLayoutVars>
          <dgm:dir/>
          <dgm:resizeHandles val="exact"/>
        </dgm:presLayoutVars>
      </dgm:prSet>
      <dgm:spPr/>
    </dgm:pt>
    <dgm:pt modelId="{0B84106E-D145-4E92-BF4D-D80328FEDEF7}" type="pres">
      <dgm:prSet presAssocID="{43F4B41F-3FA4-4921-AB16-DE45247B50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6BB8A-3C9C-49AC-81A8-61002022BD9B}" type="pres">
      <dgm:prSet presAssocID="{C539C094-B029-4DFA-A0DD-F4FC9C3574A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E262D0D-7283-4421-BD1A-184507EAD045}" type="pres">
      <dgm:prSet presAssocID="{C539C094-B029-4DFA-A0DD-F4FC9C3574A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8ADA754-FE9B-4707-9F21-F60B084D94A6}" type="pres">
      <dgm:prSet presAssocID="{4507A118-9995-4C03-AF6A-03AD1A801C0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6660C-3BA6-4907-BCAE-D47CB35056DC}" type="pres">
      <dgm:prSet presAssocID="{2E18D570-0F23-4A77-9294-9F4DB33827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1A6D0C1-6347-4825-A0DE-18807216057D}" type="pres">
      <dgm:prSet presAssocID="{2E18D570-0F23-4A77-9294-9F4DB338275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95515D3-BCF3-454A-B3B0-14FF0DBEAB23}" type="pres">
      <dgm:prSet presAssocID="{ED84BBFF-B4BE-4ED7-A030-4EE4E7F1AC8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CF5FA9-FDC3-4805-A25E-92F6287D59B8}" type="presOf" srcId="{43F4B41F-3FA4-4921-AB16-DE45247B50F2}" destId="{0B84106E-D145-4E92-BF4D-D80328FEDEF7}" srcOrd="0" destOrd="0" presId="urn:microsoft.com/office/officeart/2005/8/layout/process1"/>
    <dgm:cxn modelId="{576F4A23-D3E6-4072-B54D-4CAFD2CE3440}" type="presOf" srcId="{C539C094-B029-4DFA-A0DD-F4FC9C3574A2}" destId="{AE262D0D-7283-4421-BD1A-184507EAD045}" srcOrd="1" destOrd="0" presId="urn:microsoft.com/office/officeart/2005/8/layout/process1"/>
    <dgm:cxn modelId="{653809FE-39DB-4776-9184-81C8DB292771}" type="presOf" srcId="{C08346B3-CDA8-47D4-B97E-4EDAE65C2B7F}" destId="{A0192796-E19F-4309-AA2A-01AE1BF51FC1}" srcOrd="0" destOrd="0" presId="urn:microsoft.com/office/officeart/2005/8/layout/process1"/>
    <dgm:cxn modelId="{2F561BD2-8EE4-4DCD-8DFB-8C28EAB4EB99}" srcId="{C08346B3-CDA8-47D4-B97E-4EDAE65C2B7F}" destId="{ED84BBFF-B4BE-4ED7-A030-4EE4E7F1AC8D}" srcOrd="2" destOrd="0" parTransId="{8CC19565-DB94-488C-8DC6-6C3C769E1F68}" sibTransId="{C1B0CE83-B349-48CE-94B4-A506FD9668E9}"/>
    <dgm:cxn modelId="{F23FB491-6555-4AE3-9141-0AF36A85A314}" type="presOf" srcId="{2E18D570-0F23-4A77-9294-9F4DB338275C}" destId="{51B6660C-3BA6-4907-BCAE-D47CB35056DC}" srcOrd="0" destOrd="0" presId="urn:microsoft.com/office/officeart/2005/8/layout/process1"/>
    <dgm:cxn modelId="{C5CE2319-31A8-4A45-81BF-0DD477B9ECB1}" type="presOf" srcId="{2E18D570-0F23-4A77-9294-9F4DB338275C}" destId="{11A6D0C1-6347-4825-A0DE-18807216057D}" srcOrd="1" destOrd="0" presId="urn:microsoft.com/office/officeart/2005/8/layout/process1"/>
    <dgm:cxn modelId="{82FEDE57-078F-4E74-906F-24361631E802}" type="presOf" srcId="{C539C094-B029-4DFA-A0DD-F4FC9C3574A2}" destId="{9FF6BB8A-3C9C-49AC-81A8-61002022BD9B}" srcOrd="0" destOrd="0" presId="urn:microsoft.com/office/officeart/2005/8/layout/process1"/>
    <dgm:cxn modelId="{297F5EA9-DFC2-472F-AC3C-061F97525597}" type="presOf" srcId="{4507A118-9995-4C03-AF6A-03AD1A801C0B}" destId="{48ADA754-FE9B-4707-9F21-F60B084D94A6}" srcOrd="0" destOrd="0" presId="urn:microsoft.com/office/officeart/2005/8/layout/process1"/>
    <dgm:cxn modelId="{178121AE-4F81-4A28-889A-8C5244AA97E5}" type="presOf" srcId="{ED84BBFF-B4BE-4ED7-A030-4EE4E7F1AC8D}" destId="{195515D3-BCF3-454A-B3B0-14FF0DBEAB23}" srcOrd="0" destOrd="0" presId="urn:microsoft.com/office/officeart/2005/8/layout/process1"/>
    <dgm:cxn modelId="{D3273FEC-CD4B-4514-A197-0303C9F70829}" srcId="{C08346B3-CDA8-47D4-B97E-4EDAE65C2B7F}" destId="{43F4B41F-3FA4-4921-AB16-DE45247B50F2}" srcOrd="0" destOrd="0" parTransId="{F5CD0EBC-D6D7-4CA9-9B96-CC192F898486}" sibTransId="{C539C094-B029-4DFA-A0DD-F4FC9C3574A2}"/>
    <dgm:cxn modelId="{F2A58CDB-C703-4B1B-AB0C-CF35BC7E7F00}" srcId="{C08346B3-CDA8-47D4-B97E-4EDAE65C2B7F}" destId="{4507A118-9995-4C03-AF6A-03AD1A801C0B}" srcOrd="1" destOrd="0" parTransId="{97DC100A-B05C-404F-97BA-5C4426CBAC25}" sibTransId="{2E18D570-0F23-4A77-9294-9F4DB338275C}"/>
    <dgm:cxn modelId="{1A2B5C11-5806-4CEA-BE3A-2AA9CA278CD2}" type="presParOf" srcId="{A0192796-E19F-4309-AA2A-01AE1BF51FC1}" destId="{0B84106E-D145-4E92-BF4D-D80328FEDEF7}" srcOrd="0" destOrd="0" presId="urn:microsoft.com/office/officeart/2005/8/layout/process1"/>
    <dgm:cxn modelId="{EAFDFA87-09ED-41EE-89B8-BFFB112C2084}" type="presParOf" srcId="{A0192796-E19F-4309-AA2A-01AE1BF51FC1}" destId="{9FF6BB8A-3C9C-49AC-81A8-61002022BD9B}" srcOrd="1" destOrd="0" presId="urn:microsoft.com/office/officeart/2005/8/layout/process1"/>
    <dgm:cxn modelId="{7920E08B-B2F8-46F4-AD39-5A2E856D339F}" type="presParOf" srcId="{9FF6BB8A-3C9C-49AC-81A8-61002022BD9B}" destId="{AE262D0D-7283-4421-BD1A-184507EAD045}" srcOrd="0" destOrd="0" presId="urn:microsoft.com/office/officeart/2005/8/layout/process1"/>
    <dgm:cxn modelId="{AC0BBE92-CF78-4023-BCF7-A7BD904271AB}" type="presParOf" srcId="{A0192796-E19F-4309-AA2A-01AE1BF51FC1}" destId="{48ADA754-FE9B-4707-9F21-F60B084D94A6}" srcOrd="2" destOrd="0" presId="urn:microsoft.com/office/officeart/2005/8/layout/process1"/>
    <dgm:cxn modelId="{3BB1AF1B-F0DE-4D26-B29D-BD5C5E64E56A}" type="presParOf" srcId="{A0192796-E19F-4309-AA2A-01AE1BF51FC1}" destId="{51B6660C-3BA6-4907-BCAE-D47CB35056DC}" srcOrd="3" destOrd="0" presId="urn:microsoft.com/office/officeart/2005/8/layout/process1"/>
    <dgm:cxn modelId="{79FD5E7C-9D60-49D4-BCE2-5EFE47089B4A}" type="presParOf" srcId="{51B6660C-3BA6-4907-BCAE-D47CB35056DC}" destId="{11A6D0C1-6347-4825-A0DE-18807216057D}" srcOrd="0" destOrd="0" presId="urn:microsoft.com/office/officeart/2005/8/layout/process1"/>
    <dgm:cxn modelId="{429C82C1-1890-4DB3-970B-B17A1762D4CD}" type="presParOf" srcId="{A0192796-E19F-4309-AA2A-01AE1BF51FC1}" destId="{195515D3-BCF3-454A-B3B0-14FF0DBEAB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8B8FBD-0E22-4480-B11C-EEC2616826E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6185A-461D-4031-86F7-B3C102F5A331}">
      <dgm:prSet phldrT="[Text]"/>
      <dgm:spPr/>
      <dgm:t>
        <a:bodyPr/>
        <a:lstStyle/>
        <a:p>
          <a:r>
            <a:rPr lang="en-US" dirty="0" smtClean="0"/>
            <a:t>PSTM’s effect on L2 pronunciation</a:t>
          </a:r>
          <a:endParaRPr lang="en-US" dirty="0"/>
        </a:p>
      </dgm:t>
    </dgm:pt>
    <dgm:pt modelId="{231CBC36-74CB-43A0-820C-CC643DD44CC0}" type="parTrans" cxnId="{FE4BDCDB-8254-4CAF-ADAC-BCFCAECE04D2}">
      <dgm:prSet/>
      <dgm:spPr/>
      <dgm:t>
        <a:bodyPr/>
        <a:lstStyle/>
        <a:p>
          <a:endParaRPr lang="en-US"/>
        </a:p>
      </dgm:t>
    </dgm:pt>
    <dgm:pt modelId="{AE375497-0D42-4AD6-87E1-4A932E420C1E}" type="sibTrans" cxnId="{FE4BDCDB-8254-4CAF-ADAC-BCFCAECE04D2}">
      <dgm:prSet/>
      <dgm:spPr/>
      <dgm:t>
        <a:bodyPr/>
        <a:lstStyle/>
        <a:p>
          <a:endParaRPr lang="en-US"/>
        </a:p>
      </dgm:t>
    </dgm:pt>
    <dgm:pt modelId="{EE413DD4-F55C-4B77-85F2-1FE8B9BB5F3D}">
      <dgm:prSet phldrT="[Text]" custT="1"/>
      <dgm:spPr/>
      <dgm:t>
        <a:bodyPr/>
        <a:lstStyle/>
        <a:p>
          <a:r>
            <a:rPr lang="en-US" sz="2000" dirty="0" smtClean="0"/>
            <a:t>Task Type</a:t>
          </a:r>
          <a:endParaRPr lang="en-US" sz="2000" dirty="0"/>
        </a:p>
      </dgm:t>
    </dgm:pt>
    <dgm:pt modelId="{544683F6-65B0-4CCC-AD68-317D7FD105BB}" type="parTrans" cxnId="{1CB0E324-3B8E-41AB-A8B6-FFC6A5052D07}">
      <dgm:prSet/>
      <dgm:spPr/>
      <dgm:t>
        <a:bodyPr/>
        <a:lstStyle/>
        <a:p>
          <a:endParaRPr lang="en-US"/>
        </a:p>
      </dgm:t>
    </dgm:pt>
    <dgm:pt modelId="{B8211FC5-8F95-499B-A1A9-DDBFB8FB2DFF}" type="sibTrans" cxnId="{1CB0E324-3B8E-41AB-A8B6-FFC6A5052D07}">
      <dgm:prSet/>
      <dgm:spPr/>
      <dgm:t>
        <a:bodyPr/>
        <a:lstStyle/>
        <a:p>
          <a:endParaRPr lang="en-US"/>
        </a:p>
      </dgm:t>
    </dgm:pt>
    <dgm:pt modelId="{9E6FBC32-6C60-4143-80EC-0F510AF93D67}">
      <dgm:prSet phldrT="[Text]"/>
      <dgm:spPr/>
      <dgm:t>
        <a:bodyPr/>
        <a:lstStyle/>
        <a:p>
          <a:r>
            <a:rPr lang="en-US" dirty="0" smtClean="0"/>
            <a:t>Phonological</a:t>
          </a:r>
        </a:p>
        <a:p>
          <a:r>
            <a:rPr lang="en-US" dirty="0" smtClean="0"/>
            <a:t>structure</a:t>
          </a:r>
          <a:endParaRPr lang="en-US" dirty="0"/>
        </a:p>
      </dgm:t>
    </dgm:pt>
    <dgm:pt modelId="{5D4AF900-22CB-4AFD-8044-8117CF075C38}" type="parTrans" cxnId="{1B11C361-5456-4BB2-A991-39EE40C2382B}">
      <dgm:prSet/>
      <dgm:spPr/>
      <dgm:t>
        <a:bodyPr/>
        <a:lstStyle/>
        <a:p>
          <a:endParaRPr lang="en-US"/>
        </a:p>
      </dgm:t>
    </dgm:pt>
    <dgm:pt modelId="{3A595266-8DEA-42D4-82FE-1883C641B25F}" type="sibTrans" cxnId="{1B11C361-5456-4BB2-A991-39EE40C2382B}">
      <dgm:prSet/>
      <dgm:spPr/>
      <dgm:t>
        <a:bodyPr/>
        <a:lstStyle/>
        <a:p>
          <a:endParaRPr lang="en-US"/>
        </a:p>
      </dgm:t>
    </dgm:pt>
    <dgm:pt modelId="{7B860089-C90D-4A31-A88A-8CDD36EDA885}">
      <dgm:prSet phldrT="[Text]" custT="1"/>
      <dgm:spPr/>
      <dgm:t>
        <a:bodyPr/>
        <a:lstStyle/>
        <a:p>
          <a:r>
            <a:rPr lang="en-US" sz="2000" dirty="0" smtClean="0"/>
            <a:t>Measure of PSTM</a:t>
          </a:r>
          <a:endParaRPr lang="en-US" sz="2000" dirty="0"/>
        </a:p>
      </dgm:t>
    </dgm:pt>
    <dgm:pt modelId="{ACFA646A-16B4-4189-B957-654FE7203D9E}" type="parTrans" cxnId="{9F28BE0A-5613-40ED-99C0-CF8C2344B582}">
      <dgm:prSet/>
      <dgm:spPr/>
      <dgm:t>
        <a:bodyPr/>
        <a:lstStyle/>
        <a:p>
          <a:endParaRPr lang="en-US"/>
        </a:p>
      </dgm:t>
    </dgm:pt>
    <dgm:pt modelId="{12DCB0E6-4ECF-400D-8FAC-81F7C50868E5}" type="sibTrans" cxnId="{9F28BE0A-5613-40ED-99C0-CF8C2344B582}">
      <dgm:prSet/>
      <dgm:spPr/>
      <dgm:t>
        <a:bodyPr/>
        <a:lstStyle/>
        <a:p>
          <a:endParaRPr lang="en-US"/>
        </a:p>
      </dgm:t>
    </dgm:pt>
    <dgm:pt modelId="{F759EECB-97F0-4DED-BD46-6630A03DFE0D}">
      <dgm:prSet phldrT="[Text]" custT="1"/>
      <dgm:spPr/>
      <dgm:t>
        <a:bodyPr/>
        <a:lstStyle/>
        <a:p>
          <a:r>
            <a:rPr lang="en-US" sz="1800" dirty="0" smtClean="0"/>
            <a:t>Proficiency</a:t>
          </a:r>
          <a:endParaRPr lang="en-US" sz="1800" dirty="0"/>
        </a:p>
      </dgm:t>
    </dgm:pt>
    <dgm:pt modelId="{CC196A00-5491-4BB2-BFBA-AD2965A0CE19}" type="parTrans" cxnId="{AED64070-07B6-4874-B730-330E73CAD75C}">
      <dgm:prSet/>
      <dgm:spPr/>
      <dgm:t>
        <a:bodyPr/>
        <a:lstStyle/>
        <a:p>
          <a:endParaRPr lang="en-US"/>
        </a:p>
      </dgm:t>
    </dgm:pt>
    <dgm:pt modelId="{7303B92B-0DB2-4010-8B16-D239AF178114}" type="sibTrans" cxnId="{AED64070-07B6-4874-B730-330E73CAD75C}">
      <dgm:prSet/>
      <dgm:spPr/>
      <dgm:t>
        <a:bodyPr/>
        <a:lstStyle/>
        <a:p>
          <a:endParaRPr lang="en-US"/>
        </a:p>
      </dgm:t>
    </dgm:pt>
    <dgm:pt modelId="{449D5289-95F3-4867-9E99-254F240A464E}" type="pres">
      <dgm:prSet presAssocID="{F58B8FBD-0E22-4480-B11C-EEC2616826E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05CD9D-6655-4E87-8626-A887C6C831E2}" type="pres">
      <dgm:prSet presAssocID="{D556185A-461D-4031-86F7-B3C102F5A331}" presName="centerShape" presStyleLbl="node0" presStyleIdx="0" presStyleCnt="1" custScaleX="218675"/>
      <dgm:spPr/>
      <dgm:t>
        <a:bodyPr/>
        <a:lstStyle/>
        <a:p>
          <a:endParaRPr lang="en-US"/>
        </a:p>
      </dgm:t>
    </dgm:pt>
    <dgm:pt modelId="{6A3A66F4-7830-4606-8E56-542E695A3628}" type="pres">
      <dgm:prSet presAssocID="{EE413DD4-F55C-4B77-85F2-1FE8B9BB5F3D}" presName="node" presStyleLbl="node1" presStyleIdx="0" presStyleCnt="4" custScaleX="153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C85C6-45A6-4B02-A8BD-4267BED7E92B}" type="pres">
      <dgm:prSet presAssocID="{EE413DD4-F55C-4B77-85F2-1FE8B9BB5F3D}" presName="dummy" presStyleCnt="0"/>
      <dgm:spPr/>
    </dgm:pt>
    <dgm:pt modelId="{47A905B1-556C-4AA5-B049-F901EC4F23E0}" type="pres">
      <dgm:prSet presAssocID="{B8211FC5-8F95-499B-A1A9-DDBFB8FB2DF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A98C5D3-BDA9-4192-9C7A-D129BD90DBB9}" type="pres">
      <dgm:prSet presAssocID="{9E6FBC32-6C60-4143-80EC-0F510AF93D67}" presName="node" presStyleLbl="node1" presStyleIdx="1" presStyleCnt="4" custScaleX="159556" custRadScaleRad="160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C9409-6A53-42EF-BF17-18E2AEDA307A}" type="pres">
      <dgm:prSet presAssocID="{9E6FBC32-6C60-4143-80EC-0F510AF93D67}" presName="dummy" presStyleCnt="0"/>
      <dgm:spPr/>
    </dgm:pt>
    <dgm:pt modelId="{ECE681F0-085A-4CE7-8E07-595E729C207C}" type="pres">
      <dgm:prSet presAssocID="{3A595266-8DEA-42D4-82FE-1883C641B25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BB5DB7E2-E7F6-4714-B898-2F78F81A3882}" type="pres">
      <dgm:prSet presAssocID="{7B860089-C90D-4A31-A88A-8CDD36EDA885}" presName="node" presStyleLbl="node1" presStyleIdx="2" presStyleCnt="4" custScaleX="138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0D925-0C0A-49D4-AD59-52615C2B47F1}" type="pres">
      <dgm:prSet presAssocID="{7B860089-C90D-4A31-A88A-8CDD36EDA885}" presName="dummy" presStyleCnt="0"/>
      <dgm:spPr/>
    </dgm:pt>
    <dgm:pt modelId="{B8FD8326-32AE-4EE6-BB56-BE1B7E778A19}" type="pres">
      <dgm:prSet presAssocID="{12DCB0E6-4ECF-400D-8FAC-81F7C50868E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0911146-DD18-46D2-BC0A-1E146074C77D}" type="pres">
      <dgm:prSet presAssocID="{F759EECB-97F0-4DED-BD46-6630A03DFE0D}" presName="node" presStyleLbl="node1" presStyleIdx="3" presStyleCnt="4" custScaleX="146154" custRadScaleRad="159070" custRadScaleInc="1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B80EA-770A-4A00-A038-228CDB372C01}" type="pres">
      <dgm:prSet presAssocID="{F759EECB-97F0-4DED-BD46-6630A03DFE0D}" presName="dummy" presStyleCnt="0"/>
      <dgm:spPr/>
    </dgm:pt>
    <dgm:pt modelId="{7C57C271-9763-4BBD-904A-1B7A229F2C01}" type="pres">
      <dgm:prSet presAssocID="{7303B92B-0DB2-4010-8B16-D239AF17811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BC18383-3EB9-4862-AE5E-686F7D14F9B9}" type="presOf" srcId="{9E6FBC32-6C60-4143-80EC-0F510AF93D67}" destId="{6A98C5D3-BDA9-4192-9C7A-D129BD90DBB9}" srcOrd="0" destOrd="0" presId="urn:microsoft.com/office/officeart/2005/8/layout/radial6"/>
    <dgm:cxn modelId="{9346ED26-D425-4EA0-9061-46736A637F83}" type="presOf" srcId="{F58B8FBD-0E22-4480-B11C-EEC2616826E8}" destId="{449D5289-95F3-4867-9E99-254F240A464E}" srcOrd="0" destOrd="0" presId="urn:microsoft.com/office/officeart/2005/8/layout/radial6"/>
    <dgm:cxn modelId="{AED64070-07B6-4874-B730-330E73CAD75C}" srcId="{D556185A-461D-4031-86F7-B3C102F5A331}" destId="{F759EECB-97F0-4DED-BD46-6630A03DFE0D}" srcOrd="3" destOrd="0" parTransId="{CC196A00-5491-4BB2-BFBA-AD2965A0CE19}" sibTransId="{7303B92B-0DB2-4010-8B16-D239AF178114}"/>
    <dgm:cxn modelId="{096C1CB1-A7D2-418A-AF47-FA8397A6D3F7}" type="presOf" srcId="{3A595266-8DEA-42D4-82FE-1883C641B25F}" destId="{ECE681F0-085A-4CE7-8E07-595E729C207C}" srcOrd="0" destOrd="0" presId="urn:microsoft.com/office/officeart/2005/8/layout/radial6"/>
    <dgm:cxn modelId="{AE75A745-B568-4AF0-BCCA-1DE4B2C154ED}" type="presOf" srcId="{7B860089-C90D-4A31-A88A-8CDD36EDA885}" destId="{BB5DB7E2-E7F6-4714-B898-2F78F81A3882}" srcOrd="0" destOrd="0" presId="urn:microsoft.com/office/officeart/2005/8/layout/radial6"/>
    <dgm:cxn modelId="{1CB0E324-3B8E-41AB-A8B6-FFC6A5052D07}" srcId="{D556185A-461D-4031-86F7-B3C102F5A331}" destId="{EE413DD4-F55C-4B77-85F2-1FE8B9BB5F3D}" srcOrd="0" destOrd="0" parTransId="{544683F6-65B0-4CCC-AD68-317D7FD105BB}" sibTransId="{B8211FC5-8F95-499B-A1A9-DDBFB8FB2DFF}"/>
    <dgm:cxn modelId="{7F553B2A-4BAC-44D3-AFDE-3B096F810E26}" type="presOf" srcId="{12DCB0E6-4ECF-400D-8FAC-81F7C50868E5}" destId="{B8FD8326-32AE-4EE6-BB56-BE1B7E778A19}" srcOrd="0" destOrd="0" presId="urn:microsoft.com/office/officeart/2005/8/layout/radial6"/>
    <dgm:cxn modelId="{020ACE18-0A5E-4481-B84F-A7A7EC58CB61}" type="presOf" srcId="{EE413DD4-F55C-4B77-85F2-1FE8B9BB5F3D}" destId="{6A3A66F4-7830-4606-8E56-542E695A3628}" srcOrd="0" destOrd="0" presId="urn:microsoft.com/office/officeart/2005/8/layout/radial6"/>
    <dgm:cxn modelId="{9F28BE0A-5613-40ED-99C0-CF8C2344B582}" srcId="{D556185A-461D-4031-86F7-B3C102F5A331}" destId="{7B860089-C90D-4A31-A88A-8CDD36EDA885}" srcOrd="2" destOrd="0" parTransId="{ACFA646A-16B4-4189-B957-654FE7203D9E}" sibTransId="{12DCB0E6-4ECF-400D-8FAC-81F7C50868E5}"/>
    <dgm:cxn modelId="{FE4BDCDB-8254-4CAF-ADAC-BCFCAECE04D2}" srcId="{F58B8FBD-0E22-4480-B11C-EEC2616826E8}" destId="{D556185A-461D-4031-86F7-B3C102F5A331}" srcOrd="0" destOrd="0" parTransId="{231CBC36-74CB-43A0-820C-CC643DD44CC0}" sibTransId="{AE375497-0D42-4AD6-87E1-4A932E420C1E}"/>
    <dgm:cxn modelId="{EBBF8D32-1D96-4915-ABC6-F01134726EB8}" type="presOf" srcId="{F759EECB-97F0-4DED-BD46-6630A03DFE0D}" destId="{40911146-DD18-46D2-BC0A-1E146074C77D}" srcOrd="0" destOrd="0" presId="urn:microsoft.com/office/officeart/2005/8/layout/radial6"/>
    <dgm:cxn modelId="{52EFB403-0E46-416E-9BB9-62AF2504449D}" type="presOf" srcId="{D556185A-461D-4031-86F7-B3C102F5A331}" destId="{D505CD9D-6655-4E87-8626-A887C6C831E2}" srcOrd="0" destOrd="0" presId="urn:microsoft.com/office/officeart/2005/8/layout/radial6"/>
    <dgm:cxn modelId="{05AB2A1E-35AB-4DA4-AD76-F6BC8B0DEFED}" type="presOf" srcId="{7303B92B-0DB2-4010-8B16-D239AF178114}" destId="{7C57C271-9763-4BBD-904A-1B7A229F2C01}" srcOrd="0" destOrd="0" presId="urn:microsoft.com/office/officeart/2005/8/layout/radial6"/>
    <dgm:cxn modelId="{1B11C361-5456-4BB2-A991-39EE40C2382B}" srcId="{D556185A-461D-4031-86F7-B3C102F5A331}" destId="{9E6FBC32-6C60-4143-80EC-0F510AF93D67}" srcOrd="1" destOrd="0" parTransId="{5D4AF900-22CB-4AFD-8044-8117CF075C38}" sibTransId="{3A595266-8DEA-42D4-82FE-1883C641B25F}"/>
    <dgm:cxn modelId="{1C95ABDD-4C72-4D42-A4A4-103872C08213}" type="presOf" srcId="{B8211FC5-8F95-499B-A1A9-DDBFB8FB2DFF}" destId="{47A905B1-556C-4AA5-B049-F901EC4F23E0}" srcOrd="0" destOrd="0" presId="urn:microsoft.com/office/officeart/2005/8/layout/radial6"/>
    <dgm:cxn modelId="{EAE8F971-30E5-42F9-A5E6-63D3F7447D78}" type="presParOf" srcId="{449D5289-95F3-4867-9E99-254F240A464E}" destId="{D505CD9D-6655-4E87-8626-A887C6C831E2}" srcOrd="0" destOrd="0" presId="urn:microsoft.com/office/officeart/2005/8/layout/radial6"/>
    <dgm:cxn modelId="{E065A4DB-4E98-418D-BC16-7C17CFBEE27C}" type="presParOf" srcId="{449D5289-95F3-4867-9E99-254F240A464E}" destId="{6A3A66F4-7830-4606-8E56-542E695A3628}" srcOrd="1" destOrd="0" presId="urn:microsoft.com/office/officeart/2005/8/layout/radial6"/>
    <dgm:cxn modelId="{C4957A68-061E-40AF-B330-9D63526057FE}" type="presParOf" srcId="{449D5289-95F3-4867-9E99-254F240A464E}" destId="{185C85C6-45A6-4B02-A8BD-4267BED7E92B}" srcOrd="2" destOrd="0" presId="urn:microsoft.com/office/officeart/2005/8/layout/radial6"/>
    <dgm:cxn modelId="{C7D380DC-49F9-452F-94F9-D5653AF1BB77}" type="presParOf" srcId="{449D5289-95F3-4867-9E99-254F240A464E}" destId="{47A905B1-556C-4AA5-B049-F901EC4F23E0}" srcOrd="3" destOrd="0" presId="urn:microsoft.com/office/officeart/2005/8/layout/radial6"/>
    <dgm:cxn modelId="{4C1F2C9B-1C72-4333-AA5D-453DAD7AA668}" type="presParOf" srcId="{449D5289-95F3-4867-9E99-254F240A464E}" destId="{6A98C5D3-BDA9-4192-9C7A-D129BD90DBB9}" srcOrd="4" destOrd="0" presId="urn:microsoft.com/office/officeart/2005/8/layout/radial6"/>
    <dgm:cxn modelId="{D7727A5E-29CD-4003-ADFC-9B3854CB55CC}" type="presParOf" srcId="{449D5289-95F3-4867-9E99-254F240A464E}" destId="{574C9409-6A53-42EF-BF17-18E2AEDA307A}" srcOrd="5" destOrd="0" presId="urn:microsoft.com/office/officeart/2005/8/layout/radial6"/>
    <dgm:cxn modelId="{F9B78670-7135-4BC9-B2C2-57BA5B823C5C}" type="presParOf" srcId="{449D5289-95F3-4867-9E99-254F240A464E}" destId="{ECE681F0-085A-4CE7-8E07-595E729C207C}" srcOrd="6" destOrd="0" presId="urn:microsoft.com/office/officeart/2005/8/layout/radial6"/>
    <dgm:cxn modelId="{2F315AE2-D48C-41B6-B9C8-0DF33619F2FD}" type="presParOf" srcId="{449D5289-95F3-4867-9E99-254F240A464E}" destId="{BB5DB7E2-E7F6-4714-B898-2F78F81A3882}" srcOrd="7" destOrd="0" presId="urn:microsoft.com/office/officeart/2005/8/layout/radial6"/>
    <dgm:cxn modelId="{D7DBE28A-3E60-43CF-A45F-8D8ABF403BDE}" type="presParOf" srcId="{449D5289-95F3-4867-9E99-254F240A464E}" destId="{62F0D925-0C0A-49D4-AD59-52615C2B47F1}" srcOrd="8" destOrd="0" presId="urn:microsoft.com/office/officeart/2005/8/layout/radial6"/>
    <dgm:cxn modelId="{7A908E5D-6E8B-4468-AA80-188AAA166697}" type="presParOf" srcId="{449D5289-95F3-4867-9E99-254F240A464E}" destId="{B8FD8326-32AE-4EE6-BB56-BE1B7E778A19}" srcOrd="9" destOrd="0" presId="urn:microsoft.com/office/officeart/2005/8/layout/radial6"/>
    <dgm:cxn modelId="{B527048A-DC39-450C-8890-F7F67073CA3A}" type="presParOf" srcId="{449D5289-95F3-4867-9E99-254F240A464E}" destId="{40911146-DD18-46D2-BC0A-1E146074C77D}" srcOrd="10" destOrd="0" presId="urn:microsoft.com/office/officeart/2005/8/layout/radial6"/>
    <dgm:cxn modelId="{44EE971D-D0D6-49B5-AD10-19A8CD5E04B1}" type="presParOf" srcId="{449D5289-95F3-4867-9E99-254F240A464E}" destId="{67CB80EA-770A-4A00-A038-228CDB372C01}" srcOrd="11" destOrd="0" presId="urn:microsoft.com/office/officeart/2005/8/layout/radial6"/>
    <dgm:cxn modelId="{F407AFCC-2481-4549-A4E4-3D514AB146E0}" type="presParOf" srcId="{449D5289-95F3-4867-9E99-254F240A464E}" destId="{7C57C271-9763-4BBD-904A-1B7A229F2C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4106E-D145-4E92-BF4D-D80328FEDEF7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Better perception of L2 sounds</a:t>
          </a:r>
          <a:endParaRPr lang="en-US" sz="2300" kern="1200" dirty="0"/>
        </a:p>
      </dsp:txBody>
      <dsp:txXfrm>
        <a:off x="44665" y="2106299"/>
        <a:ext cx="2060143" cy="1206068"/>
      </dsp:txXfrm>
    </dsp:sp>
    <dsp:sp modelId="{9FF6BB8A-3C9C-49AC-81A8-61002022BD9B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355850" y="2550475"/>
        <a:ext cx="316861" cy="317716"/>
      </dsp:txXfrm>
    </dsp:sp>
    <dsp:sp modelId="{48ADA754-FE9B-4707-9F21-F60B084D94A6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More accurate establishment of L2 categories</a:t>
          </a:r>
          <a:endParaRPr lang="en-US" sz="2300" kern="1200" dirty="0"/>
        </a:p>
      </dsp:txBody>
      <dsp:txXfrm>
        <a:off x="3033928" y="2106299"/>
        <a:ext cx="2060143" cy="1206068"/>
      </dsp:txXfrm>
    </dsp:sp>
    <dsp:sp modelId="{51B6660C-3BA6-4907-BCAE-D47CB35056DC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345112" y="2550475"/>
        <a:ext cx="316861" cy="317716"/>
      </dsp:txXfrm>
    </dsp:sp>
    <dsp:sp modelId="{195515D3-BCF3-454A-B3B0-14FF0DBEAB23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More accurate L2 production</a:t>
          </a:r>
          <a:endParaRPr lang="en-US" sz="2300" kern="1200" dirty="0"/>
        </a:p>
      </dsp:txBody>
      <dsp:txXfrm>
        <a:off x="6023190" y="2106299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7C271-9763-4BBD-904A-1B7A229F2C01}">
      <dsp:nvSpPr>
        <dsp:cNvPr id="0" name=""/>
        <dsp:cNvSpPr/>
      </dsp:nvSpPr>
      <dsp:spPr>
        <a:xfrm>
          <a:off x="2389448" y="172055"/>
          <a:ext cx="3547151" cy="3547151"/>
        </a:xfrm>
        <a:prstGeom prst="blockArc">
          <a:avLst>
            <a:gd name="adj1" fmla="val 10125678"/>
            <a:gd name="adj2" fmla="val 1845461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D8326-32AE-4EE6-BB56-BE1B7E778A19}">
      <dsp:nvSpPr>
        <dsp:cNvPr id="0" name=""/>
        <dsp:cNvSpPr/>
      </dsp:nvSpPr>
      <dsp:spPr>
        <a:xfrm>
          <a:off x="2378223" y="899603"/>
          <a:ext cx="3547151" cy="3547151"/>
        </a:xfrm>
        <a:prstGeom prst="blockArc">
          <a:avLst>
            <a:gd name="adj1" fmla="val 3117189"/>
            <a:gd name="adj2" fmla="val 1158038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681F0-085A-4CE7-8E07-595E729C207C}">
      <dsp:nvSpPr>
        <dsp:cNvPr id="0" name=""/>
        <dsp:cNvSpPr/>
      </dsp:nvSpPr>
      <dsp:spPr>
        <a:xfrm>
          <a:off x="4534160" y="915917"/>
          <a:ext cx="3547151" cy="3547151"/>
        </a:xfrm>
        <a:prstGeom prst="blockArc">
          <a:avLst>
            <a:gd name="adj1" fmla="val 20830725"/>
            <a:gd name="adj2" fmla="val 7734838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905B1-556C-4AA5-B049-F901EC4F23E0}">
      <dsp:nvSpPr>
        <dsp:cNvPr id="0" name=""/>
        <dsp:cNvSpPr/>
      </dsp:nvSpPr>
      <dsp:spPr>
        <a:xfrm>
          <a:off x="4534160" y="147030"/>
          <a:ext cx="3547151" cy="3547151"/>
        </a:xfrm>
        <a:prstGeom prst="blockArc">
          <a:avLst>
            <a:gd name="adj1" fmla="val 13865162"/>
            <a:gd name="adj2" fmla="val 769275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5CD9D-6655-4E87-8626-A887C6C831E2}">
      <dsp:nvSpPr>
        <dsp:cNvPr id="0" name=""/>
        <dsp:cNvSpPr/>
      </dsp:nvSpPr>
      <dsp:spPr>
        <a:xfrm>
          <a:off x="3434249" y="1488653"/>
          <a:ext cx="3570510" cy="16327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PSTM’s effect on L2 pronunciation</a:t>
          </a:r>
          <a:endParaRPr lang="en-US" sz="2800" kern="1200" dirty="0"/>
        </a:p>
      </dsp:txBody>
      <dsp:txXfrm>
        <a:off x="3957138" y="1727770"/>
        <a:ext cx="2524732" cy="1154559"/>
      </dsp:txXfrm>
    </dsp:sp>
    <dsp:sp modelId="{6A3A66F4-7830-4606-8E56-542E695A3628}">
      <dsp:nvSpPr>
        <dsp:cNvPr id="0" name=""/>
        <dsp:cNvSpPr/>
      </dsp:nvSpPr>
      <dsp:spPr>
        <a:xfrm>
          <a:off x="4342721" y="1143"/>
          <a:ext cx="1753567" cy="1142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Task Type</a:t>
          </a:r>
          <a:endParaRPr lang="en-US" sz="2000" kern="1200" dirty="0"/>
        </a:p>
      </dsp:txBody>
      <dsp:txXfrm>
        <a:off x="4599525" y="168525"/>
        <a:ext cx="1239959" cy="808191"/>
      </dsp:txXfrm>
    </dsp:sp>
    <dsp:sp modelId="{6A98C5D3-BDA9-4192-9C7A-D129BD90DBB9}">
      <dsp:nvSpPr>
        <dsp:cNvPr id="0" name=""/>
        <dsp:cNvSpPr/>
      </dsp:nvSpPr>
      <dsp:spPr>
        <a:xfrm>
          <a:off x="7085143" y="1733572"/>
          <a:ext cx="1823653" cy="1142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Phonological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structure</a:t>
          </a:r>
          <a:endParaRPr lang="en-US" sz="1800" kern="1200" dirty="0"/>
        </a:p>
      </dsp:txBody>
      <dsp:txXfrm>
        <a:off x="7352211" y="1900954"/>
        <a:ext cx="1289517" cy="808191"/>
      </dsp:txXfrm>
    </dsp:sp>
    <dsp:sp modelId="{BB5DB7E2-E7F6-4714-B898-2F78F81A3882}">
      <dsp:nvSpPr>
        <dsp:cNvPr id="0" name=""/>
        <dsp:cNvSpPr/>
      </dsp:nvSpPr>
      <dsp:spPr>
        <a:xfrm>
          <a:off x="4429808" y="3466001"/>
          <a:ext cx="1579392" cy="1142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PSTM</a:t>
          </a:r>
          <a:endParaRPr lang="en-US" sz="2000" kern="1200" dirty="0"/>
        </a:p>
      </dsp:txBody>
      <dsp:txXfrm>
        <a:off x="4661105" y="3633383"/>
        <a:ext cx="1116798" cy="808191"/>
      </dsp:txXfrm>
    </dsp:sp>
    <dsp:sp modelId="{40911146-DD18-46D2-BC0A-1E146074C77D}">
      <dsp:nvSpPr>
        <dsp:cNvPr id="0" name=""/>
        <dsp:cNvSpPr/>
      </dsp:nvSpPr>
      <dsp:spPr>
        <a:xfrm>
          <a:off x="1628578" y="1711798"/>
          <a:ext cx="1670474" cy="1142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Proficiency</a:t>
          </a:r>
          <a:endParaRPr lang="en-US" sz="1800" kern="1200" dirty="0"/>
        </a:p>
      </dsp:txBody>
      <dsp:txXfrm>
        <a:off x="1873213" y="1879180"/>
        <a:ext cx="1181204" cy="80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0.66667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9371" y="26256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0.73333</cdr:x>
      <cdr:y>0.1381</cdr:y>
    </cdr:from>
    <cdr:to>
      <cdr:x>0.93048</cdr:x>
      <cdr:y>0.23333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52800" y="378823"/>
          <a:ext cx="90133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 smtClean="0"/>
            <a:t>** p</a:t>
          </a:r>
          <a:r>
            <a:rPr lang="en-US" sz="1100" dirty="0" smtClean="0"/>
            <a:t> &lt; .01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0.74444</cdr:x>
      <cdr:y>0.15661</cdr:y>
    </cdr:from>
    <cdr:to>
      <cdr:x>0.94159</cdr:x>
      <cdr:y>0.25185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3600" y="429623"/>
          <a:ext cx="90133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** p</a:t>
          </a:r>
          <a:r>
            <a:rPr lang="en-US" sz="1100" dirty="0" smtClean="0"/>
            <a:t> &lt; .01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0.74444</cdr:x>
      <cdr:y>0.15661</cdr:y>
    </cdr:from>
    <cdr:to>
      <cdr:x>0.94159</cdr:x>
      <cdr:y>0.25185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3600" y="429623"/>
          <a:ext cx="90133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 p</a:t>
          </a:r>
          <a:r>
            <a:rPr lang="en-US" sz="1100" dirty="0" smtClean="0"/>
            <a:t> &lt; .05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0.75556</cdr:x>
      <cdr:y>0.17513</cdr:y>
    </cdr:from>
    <cdr:to>
      <cdr:x>0.9527</cdr:x>
      <cdr:y>0.27037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54400" y="480423"/>
          <a:ext cx="901337" cy="261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 p</a:t>
          </a:r>
          <a:r>
            <a:rPr lang="en-US" sz="1100" dirty="0" smtClean="0"/>
            <a:t> &lt; .05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8C92D-C568-4F4A-9609-240CE8EC90C6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80939-A8A6-40CB-9089-5912162F8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8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completed a computerized serial non-word recognition task in Russian. They listened to 24 pairs of sequences of Russian words and non-words that had 5 6 or 7 words. The Russian non-words followed the phonotactic rules of Russian and were checked by a native speaker of Russian for feasibility. They were recorded by a female speaker in a carrier phrase. The Russian word or non-word was then extracted from the carrier phrases and organized into these pairs of sequence. The sequence in each pair always contained the same 5, 6, or 7 words. 12 were </a:t>
            </a:r>
            <a:r>
              <a:rPr lang="en-US" dirty="0" err="1"/>
              <a:t>identitical</a:t>
            </a:r>
            <a:r>
              <a:rPr lang="en-US" dirty="0"/>
              <a:t> and 12 differed in order. Participants were asked to respond whether the sequence they heard was the same or different. They had 1000ms to respond.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5DE7-961C-47F8-8988-80412CEE25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55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completed a computerized serial non-word recognition task in Russian. They listened to 24 pairs of sequences of Russian words and non-words that had 5 6 or 7 words. The Russian non-words followed the phonotactic rules of Russian and were checked by a native speaker of Russian for feasibility. They were recorded by a female speaker in a carrier phrase. The Russian word or non-word was then extracted from the carrier phrases and organized into these pairs of sequence. The sequence in each pair always contained the same 5, 6, or 7 words. 12 were </a:t>
            </a:r>
            <a:r>
              <a:rPr lang="en-US" dirty="0" err="1"/>
              <a:t>identitical</a:t>
            </a:r>
            <a:r>
              <a:rPr lang="en-US" dirty="0"/>
              <a:t> and 12 differed in order. Participants were asked to respond whether the sequence they heard was the same or different. They had 1000ms to respond.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5DE7-961C-47F8-8988-80412CEE25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Participants completed a computerized serial non-word recognition task in Russian. They listened to 24 pairs of sequences of Russian words and non-words that had 5 6 or 7 words. The Russian non-words followed the phonotactic rules of Russian and were checked by a native speaker of Russian for feasibility. They were recorded by a female speaker in a carrier phrase. The Russian word or non-word was then extracted from the carrier phrases and organized into these pairs of sequence. The sequence in each pair always contained the same 5, 6, or 7 words. 12 were </a:t>
            </a:r>
            <a:r>
              <a:rPr lang="en-US" dirty="0" err="1"/>
              <a:t>identitical</a:t>
            </a:r>
            <a:r>
              <a:rPr lang="en-US" dirty="0"/>
              <a:t> and 12 differed in order. Participants were asked to respond whether the sequence they heard was the same or different. They had 1000ms to respond.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85DE7-961C-47F8-8988-80412CEE25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9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6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7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7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9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71D5-D146-4C99-8A4C-8F3BE3E0E322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ABED-1B12-4C76-9E50-F0D1BCA4F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ahler.com/" TargetMode="External"/><Relationship Id="rId2" Type="http://schemas.openxmlformats.org/officeDocument/2006/relationships/hyperlink" Target="mailto:szahler@Albany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Individual differences in L2 pronunciation: The relationship between phonological memory and L2 Spanish VOT length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257"/>
            <a:ext cx="9144000" cy="1963783"/>
          </a:xfrm>
        </p:spPr>
        <p:txBody>
          <a:bodyPr>
            <a:normAutofit/>
          </a:bodyPr>
          <a:lstStyle/>
          <a:p>
            <a:r>
              <a:rPr lang="en-US" dirty="0" smtClean="0"/>
              <a:t>Sara Zahler</a:t>
            </a:r>
          </a:p>
          <a:p>
            <a:r>
              <a:rPr lang="es-US" dirty="0" err="1" smtClean="0"/>
              <a:t>University</a:t>
            </a:r>
            <a:r>
              <a:rPr lang="es-US" dirty="0" smtClean="0"/>
              <a:t> at Albany, </a:t>
            </a:r>
            <a:r>
              <a:rPr lang="es-US" dirty="0" err="1" smtClean="0"/>
              <a:t>State</a:t>
            </a:r>
            <a:r>
              <a:rPr lang="es-US" dirty="0" smtClean="0"/>
              <a:t> </a:t>
            </a:r>
            <a:r>
              <a:rPr lang="es-US" dirty="0" err="1" smtClean="0"/>
              <a:t>University</a:t>
            </a:r>
            <a:r>
              <a:rPr lang="es-US" dirty="0" smtClean="0"/>
              <a:t> of New York</a:t>
            </a:r>
            <a:endParaRPr lang="en-US" dirty="0" smtClean="0"/>
          </a:p>
          <a:p>
            <a:r>
              <a:rPr lang="en-US" dirty="0" smtClean="0"/>
              <a:t>Second Language Research Forum 2019</a:t>
            </a:r>
          </a:p>
          <a:p>
            <a:r>
              <a:rPr lang="en-US" dirty="0" smtClean="0"/>
              <a:t>9.20.2019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93" y="5467573"/>
            <a:ext cx="1409524" cy="11904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783" y="5467573"/>
            <a:ext cx="1409524" cy="1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Tasks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5355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[Part of a larger corpus of tasks designed to elicit free response speech and examining cognitive individual differences]</a:t>
            </a: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200" dirty="0" smtClean="0"/>
              <a:t>Serial non-word recognition task</a:t>
            </a:r>
          </a:p>
          <a:p>
            <a:r>
              <a:rPr lang="en-US" sz="3200" dirty="0" smtClean="0"/>
              <a:t>Oral response prompt task</a:t>
            </a:r>
          </a:p>
          <a:p>
            <a:r>
              <a:rPr lang="en-US" sz="3200" dirty="0" err="1" smtClean="0"/>
              <a:t>Lextale</a:t>
            </a:r>
            <a:r>
              <a:rPr lang="en-US" sz="3200" dirty="0" smtClean="0"/>
              <a:t>-ESP Spanish Vocabulary task (</a:t>
            </a:r>
            <a:r>
              <a:rPr lang="en-US" sz="3200" dirty="0" err="1" smtClean="0"/>
              <a:t>Izura</a:t>
            </a:r>
            <a:r>
              <a:rPr lang="en-US" sz="3200" dirty="0" smtClean="0"/>
              <a:t>, </a:t>
            </a:r>
            <a:r>
              <a:rPr lang="en-US" sz="3200" dirty="0" err="1" smtClean="0"/>
              <a:t>Cuetos</a:t>
            </a:r>
            <a:r>
              <a:rPr lang="en-US" sz="3200" dirty="0" smtClean="0"/>
              <a:t> &amp; </a:t>
            </a:r>
            <a:r>
              <a:rPr lang="en-US" sz="3200" dirty="0" err="1" smtClean="0"/>
              <a:t>Brysbaert</a:t>
            </a:r>
            <a:r>
              <a:rPr lang="en-US" sz="3200" dirty="0" smtClean="0"/>
              <a:t>, 2014)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Background questionnaire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DELE grammar test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Operation Spanish task (working memory)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WASI-II (IQ test)</a:t>
            </a:r>
          </a:p>
        </p:txBody>
      </p:sp>
    </p:spTree>
    <p:extLst>
      <p:ext uri="{BB962C8B-B14F-4D97-AF65-F5344CB8AC3E}">
        <p14:creationId xmlns:p14="http://schemas.microsoft.com/office/powerpoint/2010/main" val="30081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249191"/>
            <a:ext cx="10122445" cy="70875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Measure of PSTM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143000"/>
            <a:ext cx="10122445" cy="51816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bg2">
                    <a:lumMod val="10000"/>
                  </a:schemeClr>
                </a:solidFill>
              </a:rPr>
              <a:t>Serial non-word recognition </a:t>
            </a: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</a:rPr>
              <a:t>task [L3 </a:t>
            </a:r>
            <a:r>
              <a:rPr lang="en-US" b="1" u="sng" dirty="0">
                <a:solidFill>
                  <a:schemeClr val="bg2">
                    <a:lumMod val="10000"/>
                  </a:schemeClr>
                </a:solidFill>
              </a:rPr>
              <a:t>(Russian</a:t>
            </a: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</a:rPr>
              <a:t>)]</a:t>
            </a:r>
            <a:endParaRPr lang="en-US" b="1" u="sng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/>
              <a:t>24 pairs of sequences containing between 5-7 Russian CVC words and non-words</a:t>
            </a:r>
          </a:p>
          <a:p>
            <a:pPr lvl="1"/>
            <a:r>
              <a:rPr lang="en-US" dirty="0"/>
              <a:t>Eight each of 5, 6 and 7 non-words</a:t>
            </a:r>
          </a:p>
          <a:p>
            <a:pPr lvl="2"/>
            <a:r>
              <a:rPr lang="en-US" dirty="0"/>
              <a:t>Identical (i.e. A,</a:t>
            </a:r>
            <a:r>
              <a:rPr lang="en-US" b="1" dirty="0"/>
              <a:t>B,C</a:t>
            </a:r>
            <a:r>
              <a:rPr lang="en-US" dirty="0"/>
              <a:t>,D,E; </a:t>
            </a:r>
            <a:r>
              <a:rPr lang="en-US" dirty="0" err="1"/>
              <a:t>a,</a:t>
            </a:r>
            <a:r>
              <a:rPr lang="en-US" b="1" dirty="0" err="1"/>
              <a:t>b,c</a:t>
            </a:r>
            <a:r>
              <a:rPr lang="en-US" dirty="0" err="1"/>
              <a:t>,d,e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Different (i.e. A,</a:t>
            </a:r>
            <a:r>
              <a:rPr lang="en-US" b="1" dirty="0"/>
              <a:t>B,C</a:t>
            </a:r>
            <a:r>
              <a:rPr lang="en-US" dirty="0"/>
              <a:t>,D,E; </a:t>
            </a:r>
            <a:r>
              <a:rPr lang="en-US" dirty="0" err="1"/>
              <a:t>a,</a:t>
            </a:r>
            <a:r>
              <a:rPr lang="en-US" b="1" dirty="0" err="1"/>
              <a:t>c,b</a:t>
            </a:r>
            <a:r>
              <a:rPr lang="en-US" dirty="0" err="1"/>
              <a:t>,d,e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Recorded by female speaker in a carrier phrase</a:t>
            </a:r>
          </a:p>
          <a:p>
            <a:r>
              <a:rPr lang="en-US" dirty="0"/>
              <a:t>Response: same or different?</a:t>
            </a:r>
          </a:p>
          <a:p>
            <a:pPr lvl="1"/>
            <a:r>
              <a:rPr lang="en-US" dirty="0"/>
              <a:t>1000ms for response</a:t>
            </a:r>
          </a:p>
          <a:p>
            <a:pPr>
              <a:spcBef>
                <a:spcPts val="0"/>
              </a:spcBef>
            </a:pPr>
            <a:r>
              <a:rPr lang="en-US" dirty="0"/>
              <a:t>Presented in </a:t>
            </a:r>
            <a:r>
              <a:rPr lang="en-US" dirty="0" err="1"/>
              <a:t>OpenSesame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Mathôt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Schreij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&amp;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Theeuwes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, 2012)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/>
              <a:t>Practice block of 4 sequences preceding the test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7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249191"/>
            <a:ext cx="10122445" cy="70875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Oral response prompt task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143000"/>
            <a:ext cx="10122445" cy="5181600"/>
          </a:xfrm>
        </p:spPr>
        <p:txBody>
          <a:bodyPr>
            <a:normAutofit/>
          </a:bodyPr>
          <a:lstStyle/>
          <a:p>
            <a:r>
              <a:rPr lang="es-US" sz="3200" dirty="0" err="1" smtClean="0"/>
              <a:t>Participants</a:t>
            </a:r>
            <a:r>
              <a:rPr lang="es-US" sz="3200" dirty="0" smtClean="0"/>
              <a:t> </a:t>
            </a:r>
            <a:r>
              <a:rPr lang="es-US" sz="3200" dirty="0" err="1" smtClean="0"/>
              <a:t>presented</a:t>
            </a:r>
            <a:r>
              <a:rPr lang="es-US" sz="3200" dirty="0" smtClean="0"/>
              <a:t> </a:t>
            </a:r>
            <a:r>
              <a:rPr lang="es-US" sz="3200" dirty="0" err="1" smtClean="0"/>
              <a:t>with</a:t>
            </a:r>
            <a:r>
              <a:rPr lang="es-US" sz="3200" dirty="0" smtClean="0"/>
              <a:t> </a:t>
            </a:r>
            <a:r>
              <a:rPr lang="es-US" sz="3200" dirty="0" err="1" smtClean="0"/>
              <a:t>prompts</a:t>
            </a:r>
            <a:r>
              <a:rPr lang="es-US" sz="3200" dirty="0" smtClean="0"/>
              <a:t> </a:t>
            </a:r>
            <a:r>
              <a:rPr lang="es-US" sz="3200" dirty="0" err="1" smtClean="0"/>
              <a:t>for</a:t>
            </a:r>
            <a:r>
              <a:rPr lang="es-US" sz="3200" dirty="0" smtClean="0"/>
              <a:t> </a:t>
            </a:r>
            <a:r>
              <a:rPr lang="es-US" sz="3200" dirty="0" err="1" smtClean="0"/>
              <a:t>an</a:t>
            </a:r>
            <a:r>
              <a:rPr lang="es-US" sz="3200" dirty="0" smtClean="0"/>
              <a:t> oral response (</a:t>
            </a:r>
            <a:r>
              <a:rPr lang="es-US" sz="3200" dirty="0" err="1" smtClean="0"/>
              <a:t>via</a:t>
            </a:r>
            <a:r>
              <a:rPr lang="es-US" sz="3200" dirty="0" smtClean="0"/>
              <a:t> PowerPoint)</a:t>
            </a:r>
          </a:p>
          <a:p>
            <a:pPr lvl="1"/>
            <a:r>
              <a:rPr lang="es-US" sz="2800" dirty="0" smtClean="0"/>
              <a:t>10 </a:t>
            </a:r>
            <a:r>
              <a:rPr lang="es-US" sz="2800" dirty="0" err="1" smtClean="0"/>
              <a:t>prompts</a:t>
            </a:r>
            <a:r>
              <a:rPr lang="es-US" sz="2800" dirty="0" smtClean="0"/>
              <a:t>, 10-15 minutes total</a:t>
            </a:r>
          </a:p>
          <a:p>
            <a:r>
              <a:rPr lang="es-US" sz="3200" dirty="0" err="1" smtClean="0"/>
              <a:t>Topics</a:t>
            </a:r>
            <a:r>
              <a:rPr lang="es-US" sz="3200" dirty="0" smtClean="0"/>
              <a:t> </a:t>
            </a:r>
            <a:r>
              <a:rPr lang="es-US" sz="3200" dirty="0" err="1" smtClean="0"/>
              <a:t>designed</a:t>
            </a:r>
            <a:r>
              <a:rPr lang="es-US" sz="3200" dirty="0" smtClean="0"/>
              <a:t> to </a:t>
            </a:r>
            <a:r>
              <a:rPr lang="es-US" sz="3200" dirty="0" err="1" smtClean="0"/>
              <a:t>promote</a:t>
            </a:r>
            <a:r>
              <a:rPr lang="es-US" sz="3200" dirty="0" smtClean="0"/>
              <a:t> a </a:t>
            </a:r>
            <a:r>
              <a:rPr lang="es-US" sz="3200" dirty="0" err="1" smtClean="0"/>
              <a:t>range</a:t>
            </a:r>
            <a:r>
              <a:rPr lang="es-US" sz="3200" dirty="0" smtClean="0"/>
              <a:t> of </a:t>
            </a:r>
            <a:r>
              <a:rPr lang="es-US" sz="3200" dirty="0" err="1" smtClean="0"/>
              <a:t>discourse</a:t>
            </a:r>
            <a:r>
              <a:rPr lang="es-US" sz="3200" dirty="0" smtClean="0"/>
              <a:t> </a:t>
            </a:r>
            <a:r>
              <a:rPr lang="es-US" sz="3200" dirty="0" err="1" smtClean="0"/>
              <a:t>types</a:t>
            </a:r>
            <a:r>
              <a:rPr lang="es-US" sz="3200" dirty="0" smtClean="0"/>
              <a:t> (</a:t>
            </a:r>
            <a:r>
              <a:rPr lang="es-US" sz="3200" dirty="0" err="1" smtClean="0"/>
              <a:t>hypothetical</a:t>
            </a:r>
            <a:r>
              <a:rPr lang="es-US" sz="3200" dirty="0" smtClean="0"/>
              <a:t>, </a:t>
            </a:r>
            <a:r>
              <a:rPr lang="es-US" sz="3200" dirty="0" err="1" smtClean="0"/>
              <a:t>narrative</a:t>
            </a:r>
            <a:r>
              <a:rPr lang="es-US" sz="3200" dirty="0" smtClean="0"/>
              <a:t>, </a:t>
            </a:r>
            <a:r>
              <a:rPr lang="es-US" sz="3200" dirty="0" err="1" smtClean="0"/>
              <a:t>description</a:t>
            </a:r>
            <a:r>
              <a:rPr lang="es-US" sz="3200" dirty="0" smtClean="0"/>
              <a:t>)</a:t>
            </a:r>
          </a:p>
          <a:p>
            <a:r>
              <a:rPr lang="es-US" sz="3200" dirty="0" smtClean="0"/>
              <a:t>Responses </a:t>
            </a:r>
            <a:r>
              <a:rPr lang="es-US" sz="3200" dirty="0" err="1" smtClean="0"/>
              <a:t>recorded</a:t>
            </a:r>
            <a:r>
              <a:rPr lang="es-US" sz="3200" dirty="0" smtClean="0"/>
              <a:t> </a:t>
            </a:r>
            <a:r>
              <a:rPr lang="es-US" sz="3200" dirty="0" err="1" smtClean="0"/>
              <a:t>with</a:t>
            </a:r>
            <a:r>
              <a:rPr lang="es-US" sz="3200" dirty="0" smtClean="0"/>
              <a:t> a TASCAM DR-40 4-Track portable digital </a:t>
            </a:r>
            <a:r>
              <a:rPr lang="es-US" sz="3200" dirty="0" err="1" smtClean="0"/>
              <a:t>recorder</a:t>
            </a:r>
            <a:r>
              <a:rPr lang="es-US" sz="3200" dirty="0" smtClean="0"/>
              <a:t> </a:t>
            </a:r>
            <a:r>
              <a:rPr lang="es-US" sz="3200" dirty="0" err="1" smtClean="0"/>
              <a:t>with</a:t>
            </a:r>
            <a:r>
              <a:rPr lang="es-US" sz="3200" dirty="0" smtClean="0"/>
              <a:t> a </a:t>
            </a:r>
            <a:r>
              <a:rPr lang="es-US" sz="3200" dirty="0" err="1" smtClean="0"/>
              <a:t>Shure</a:t>
            </a:r>
            <a:r>
              <a:rPr lang="es-US" sz="3200" dirty="0" smtClean="0"/>
              <a:t> WH20XLR </a:t>
            </a:r>
            <a:r>
              <a:rPr lang="es-US" sz="3200" dirty="0" err="1" smtClean="0"/>
              <a:t>dynamic</a:t>
            </a:r>
            <a:r>
              <a:rPr lang="es-US" sz="3200" dirty="0" smtClean="0"/>
              <a:t> </a:t>
            </a:r>
            <a:r>
              <a:rPr lang="es-US" sz="3200" dirty="0" err="1" smtClean="0"/>
              <a:t>headset</a:t>
            </a:r>
            <a:r>
              <a:rPr lang="es-US" sz="3200" dirty="0" smtClean="0"/>
              <a:t> </a:t>
            </a:r>
            <a:r>
              <a:rPr lang="es-US" sz="3200" dirty="0" err="1" smtClean="0"/>
              <a:t>microphone</a:t>
            </a:r>
            <a:endParaRPr lang="es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0308" y="5094515"/>
            <a:ext cx="5660571" cy="1077218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es-US" sz="3200" dirty="0" smtClean="0">
                <a:solidFill>
                  <a:schemeClr val="bg1"/>
                </a:solidFill>
              </a:rPr>
              <a:t>¨Cuéntame tus planes para este fin de semana.¨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8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86" y="249191"/>
            <a:ext cx="10122445" cy="70875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Vocabulary task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143000"/>
            <a:ext cx="10122445" cy="5181600"/>
          </a:xfrm>
        </p:spPr>
        <p:txBody>
          <a:bodyPr>
            <a:normAutofit/>
          </a:bodyPr>
          <a:lstStyle/>
          <a:p>
            <a:r>
              <a:rPr lang="es-US" sz="3200" dirty="0" err="1" smtClean="0"/>
              <a:t>Lextale</a:t>
            </a:r>
            <a:r>
              <a:rPr lang="es-US" sz="3200" dirty="0" smtClean="0"/>
              <a:t>-ESP </a:t>
            </a:r>
            <a:r>
              <a:rPr lang="es-US" sz="3200" dirty="0" err="1" smtClean="0"/>
              <a:t>vocabulary</a:t>
            </a:r>
            <a:r>
              <a:rPr lang="es-US" sz="3200" dirty="0" smtClean="0"/>
              <a:t> test (</a:t>
            </a:r>
            <a:r>
              <a:rPr lang="es-US" sz="3200" dirty="0" err="1" smtClean="0"/>
              <a:t>Izura</a:t>
            </a:r>
            <a:r>
              <a:rPr lang="es-US" sz="3200" dirty="0" smtClean="0"/>
              <a:t>, </a:t>
            </a:r>
            <a:r>
              <a:rPr lang="es-US" sz="3200" dirty="0" err="1" smtClean="0"/>
              <a:t>Cuertos</a:t>
            </a:r>
            <a:r>
              <a:rPr lang="es-US" sz="3200" dirty="0" smtClean="0"/>
              <a:t> &amp; </a:t>
            </a:r>
            <a:r>
              <a:rPr lang="es-US" sz="3200" dirty="0" err="1" smtClean="0"/>
              <a:t>Brysbaert</a:t>
            </a:r>
            <a:r>
              <a:rPr lang="es-US" sz="3200" dirty="0" smtClean="0"/>
              <a:t>, 2014)</a:t>
            </a:r>
          </a:p>
          <a:p>
            <a:pPr lvl="1"/>
            <a:r>
              <a:rPr lang="es-US" sz="2800" dirty="0" smtClean="0"/>
              <a:t>60 real </a:t>
            </a:r>
            <a:r>
              <a:rPr lang="es-US" sz="2800" dirty="0" err="1" smtClean="0"/>
              <a:t>Spanish</a:t>
            </a:r>
            <a:r>
              <a:rPr lang="es-US" sz="2800" dirty="0" smtClean="0"/>
              <a:t> </a:t>
            </a:r>
            <a:r>
              <a:rPr lang="es-US" sz="2800" dirty="0" err="1" smtClean="0"/>
              <a:t>words</a:t>
            </a:r>
            <a:endParaRPr lang="es-US" sz="2800" dirty="0" smtClean="0"/>
          </a:p>
          <a:p>
            <a:pPr lvl="1"/>
            <a:r>
              <a:rPr lang="es-US" sz="2800" dirty="0" smtClean="0"/>
              <a:t>30 non-</a:t>
            </a:r>
            <a:r>
              <a:rPr lang="es-US" sz="2800" dirty="0" err="1" smtClean="0"/>
              <a:t>words</a:t>
            </a:r>
            <a:r>
              <a:rPr lang="es-US" sz="2800" dirty="0" smtClean="0"/>
              <a:t> </a:t>
            </a:r>
            <a:r>
              <a:rPr lang="es-US" sz="2800" dirty="0" err="1" smtClean="0"/>
              <a:t>created</a:t>
            </a:r>
            <a:r>
              <a:rPr lang="es-US" sz="2800" dirty="0" smtClean="0"/>
              <a:t> in a </a:t>
            </a:r>
            <a:r>
              <a:rPr lang="es-US" sz="2800" dirty="0" err="1" smtClean="0"/>
              <a:t>Spanish</a:t>
            </a:r>
            <a:r>
              <a:rPr lang="es-US" sz="2800" dirty="0" smtClean="0"/>
              <a:t> </a:t>
            </a:r>
            <a:r>
              <a:rPr lang="es-US" sz="2800" dirty="0" err="1" smtClean="0"/>
              <a:t>like</a:t>
            </a:r>
            <a:r>
              <a:rPr lang="es-US" sz="2800" dirty="0" smtClean="0"/>
              <a:t> </a:t>
            </a:r>
            <a:r>
              <a:rPr lang="es-US" sz="2800" dirty="0" err="1" smtClean="0"/>
              <a:t>manner</a:t>
            </a:r>
            <a:endParaRPr lang="es-US" sz="2800" dirty="0" smtClean="0"/>
          </a:p>
          <a:p>
            <a:r>
              <a:rPr lang="es-US" sz="3200" dirty="0" err="1" smtClean="0"/>
              <a:t>Learners</a:t>
            </a:r>
            <a:r>
              <a:rPr lang="es-US" sz="3200" dirty="0" smtClean="0"/>
              <a:t> </a:t>
            </a:r>
            <a:r>
              <a:rPr lang="es-US" sz="3200" dirty="0" err="1" smtClean="0"/>
              <a:t>had</a:t>
            </a:r>
            <a:r>
              <a:rPr lang="es-US" sz="3200" dirty="0" smtClean="0"/>
              <a:t> to </a:t>
            </a:r>
            <a:r>
              <a:rPr lang="es-US" sz="3200" dirty="0" err="1" smtClean="0"/>
              <a:t>mark</a:t>
            </a:r>
            <a:r>
              <a:rPr lang="es-US" sz="3200" dirty="0" smtClean="0"/>
              <a:t> </a:t>
            </a:r>
            <a:r>
              <a:rPr lang="es-US" sz="3200" dirty="0" err="1" smtClean="0"/>
              <a:t>which</a:t>
            </a:r>
            <a:r>
              <a:rPr lang="es-US" sz="3200" dirty="0" smtClean="0"/>
              <a:t> </a:t>
            </a:r>
            <a:r>
              <a:rPr lang="es-US" sz="3200" dirty="0" err="1" smtClean="0"/>
              <a:t>were</a:t>
            </a:r>
            <a:r>
              <a:rPr lang="es-US" sz="3200" dirty="0" smtClean="0"/>
              <a:t> </a:t>
            </a:r>
            <a:r>
              <a:rPr lang="es-US" sz="3200" dirty="0" err="1" smtClean="0"/>
              <a:t>the</a:t>
            </a:r>
            <a:r>
              <a:rPr lang="es-US" sz="3200" dirty="0" smtClean="0"/>
              <a:t> real </a:t>
            </a:r>
            <a:r>
              <a:rPr lang="es-US" sz="3200" dirty="0" err="1" smtClean="0"/>
              <a:t>words</a:t>
            </a:r>
            <a:endParaRPr lang="es-US" sz="3200" dirty="0" smtClean="0"/>
          </a:p>
          <a:p>
            <a:pPr lvl="1"/>
            <a:r>
              <a:rPr lang="es-US" sz="2800" dirty="0" smtClean="0"/>
              <a:t>1 </a:t>
            </a:r>
            <a:r>
              <a:rPr lang="es-US" sz="2800" dirty="0" err="1" smtClean="0"/>
              <a:t>point</a:t>
            </a:r>
            <a:r>
              <a:rPr lang="es-US" sz="2800" dirty="0" smtClean="0"/>
              <a:t> </a:t>
            </a:r>
            <a:r>
              <a:rPr lang="es-US" sz="2800" dirty="0" err="1" smtClean="0"/>
              <a:t>for</a:t>
            </a:r>
            <a:r>
              <a:rPr lang="es-US" sz="2800" dirty="0" smtClean="0"/>
              <a:t> </a:t>
            </a:r>
            <a:r>
              <a:rPr lang="es-US" sz="2800" dirty="0" err="1" smtClean="0"/>
              <a:t>correct</a:t>
            </a:r>
            <a:r>
              <a:rPr lang="es-US" sz="2800" dirty="0" smtClean="0"/>
              <a:t> </a:t>
            </a:r>
            <a:r>
              <a:rPr lang="es-US" sz="2800" dirty="0" err="1" smtClean="0"/>
              <a:t>identification</a:t>
            </a:r>
            <a:r>
              <a:rPr lang="es-US" sz="2800" dirty="0" smtClean="0"/>
              <a:t> of real </a:t>
            </a:r>
            <a:r>
              <a:rPr lang="es-US" sz="2800" dirty="0" err="1" smtClean="0"/>
              <a:t>words</a:t>
            </a:r>
            <a:endParaRPr lang="es-US" sz="2800" dirty="0" smtClean="0"/>
          </a:p>
          <a:p>
            <a:pPr lvl="1"/>
            <a:r>
              <a:rPr lang="es-US" sz="2800" dirty="0" smtClean="0"/>
              <a:t>-2 </a:t>
            </a:r>
            <a:r>
              <a:rPr lang="es-US" sz="2800" dirty="0" err="1" smtClean="0"/>
              <a:t>points</a:t>
            </a:r>
            <a:r>
              <a:rPr lang="es-US" sz="2800" dirty="0" smtClean="0"/>
              <a:t> </a:t>
            </a:r>
            <a:r>
              <a:rPr lang="es-US" sz="2800" dirty="0" err="1" smtClean="0"/>
              <a:t>for</a:t>
            </a:r>
            <a:r>
              <a:rPr lang="es-US" sz="2800" dirty="0" smtClean="0"/>
              <a:t> </a:t>
            </a:r>
            <a:r>
              <a:rPr lang="es-US" sz="2800" dirty="0" err="1" smtClean="0"/>
              <a:t>each</a:t>
            </a:r>
            <a:r>
              <a:rPr lang="es-US" sz="2800" dirty="0" smtClean="0"/>
              <a:t> non-</a:t>
            </a:r>
            <a:r>
              <a:rPr lang="es-US" sz="2800" dirty="0" err="1" smtClean="0"/>
              <a:t>word</a:t>
            </a:r>
            <a:r>
              <a:rPr lang="es-US" sz="2800" dirty="0" smtClean="0"/>
              <a:t> </a:t>
            </a:r>
            <a:r>
              <a:rPr lang="es-US" sz="2800" dirty="0" err="1" smtClean="0"/>
              <a:t>that</a:t>
            </a:r>
            <a:r>
              <a:rPr lang="es-US" sz="2800" dirty="0" smtClean="0"/>
              <a:t> </a:t>
            </a:r>
            <a:r>
              <a:rPr lang="es-US" sz="2800" dirty="0" err="1" smtClean="0"/>
              <a:t>was</a:t>
            </a:r>
            <a:r>
              <a:rPr lang="es-US" sz="2800" dirty="0" smtClean="0"/>
              <a:t> </a:t>
            </a:r>
            <a:r>
              <a:rPr lang="es-US" sz="2800" dirty="0" err="1" smtClean="0"/>
              <a:t>marked</a:t>
            </a:r>
            <a:r>
              <a:rPr lang="es-US" sz="2800" dirty="0" smtClean="0"/>
              <a:t> as a </a:t>
            </a:r>
            <a:r>
              <a:rPr lang="es-US" sz="2800" dirty="0" err="1" smtClean="0"/>
              <a:t>word</a:t>
            </a:r>
            <a:endParaRPr lang="es-US" sz="2800" dirty="0" smtClean="0"/>
          </a:p>
          <a:p>
            <a:r>
              <a:rPr lang="es-US" sz="3200" dirty="0" err="1" smtClean="0"/>
              <a:t>Possible</a:t>
            </a:r>
            <a:r>
              <a:rPr lang="es-US" sz="3200" dirty="0" smtClean="0"/>
              <a:t> score -60 to 60</a:t>
            </a:r>
          </a:p>
          <a:p>
            <a:pPr lvl="1"/>
            <a:r>
              <a:rPr lang="es-US" sz="2800" dirty="0" smtClean="0"/>
              <a:t>At </a:t>
            </a:r>
            <a:r>
              <a:rPr lang="es-US" sz="2800" dirty="0" err="1" smtClean="0"/>
              <a:t>change</a:t>
            </a:r>
            <a:r>
              <a:rPr lang="es-US" sz="2800" dirty="0" smtClean="0"/>
              <a:t> ~0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Acoustic measurement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16286"/>
          </a:xfrm>
        </p:spPr>
        <p:txBody>
          <a:bodyPr/>
          <a:lstStyle/>
          <a:p>
            <a:r>
              <a:rPr lang="en-US" sz="3200" dirty="0" smtClean="0"/>
              <a:t>All voiceless stops with a measureable VOT marked in </a:t>
            </a:r>
            <a:r>
              <a:rPr lang="en-US" sz="3200" dirty="0" err="1" smtClean="0"/>
              <a:t>Praat</a:t>
            </a:r>
            <a:r>
              <a:rPr lang="en-US" sz="3200" dirty="0" smtClean="0"/>
              <a:t> from minutes 2-7</a:t>
            </a:r>
          </a:p>
          <a:p>
            <a:r>
              <a:rPr lang="en-US" sz="3200" dirty="0" smtClean="0"/>
              <a:t>Duration extracted using </a:t>
            </a:r>
            <a:r>
              <a:rPr lang="en-US" sz="3200" dirty="0" err="1" smtClean="0"/>
              <a:t>Praat</a:t>
            </a:r>
            <a:r>
              <a:rPr lang="en-US" sz="3200" dirty="0" smtClean="0"/>
              <a:t> script</a:t>
            </a:r>
          </a:p>
          <a:p>
            <a:r>
              <a:rPr lang="en-US" sz="3200" dirty="0" smtClean="0"/>
              <a:t>Exclusions due to creaky voice, background noise, devoicing of the following vowel, mumbling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4E7393C-68D9-4018-882F-AA822A343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810207"/>
              </p:ext>
            </p:extLst>
          </p:nvPr>
        </p:nvGraphicFramePr>
        <p:xfrm>
          <a:off x="838200" y="4606199"/>
          <a:ext cx="65024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89889745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25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0356311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78707131"/>
                    </a:ext>
                  </a:extLst>
                </a:gridCol>
              </a:tblGrid>
              <a:tr h="54469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4000-level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Graduate-level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314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Final tokens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7576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66314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960" y="3591287"/>
            <a:ext cx="3239840" cy="26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2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Analysis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6725194" cy="5116286"/>
          </a:xfrm>
        </p:spPr>
        <p:txBody>
          <a:bodyPr/>
          <a:lstStyle/>
          <a:p>
            <a:r>
              <a:rPr lang="en-US" dirty="0" smtClean="0"/>
              <a:t>Bivariate Pearson correlations between…</a:t>
            </a:r>
          </a:p>
          <a:p>
            <a:pPr lvl="1"/>
            <a:r>
              <a:rPr lang="en-US" dirty="0" smtClean="0"/>
              <a:t>PSTM score</a:t>
            </a:r>
          </a:p>
          <a:p>
            <a:pPr lvl="1"/>
            <a:r>
              <a:rPr lang="en-US" dirty="0" smtClean="0"/>
              <a:t>Vocabulary score</a:t>
            </a:r>
          </a:p>
          <a:p>
            <a:pPr lvl="1"/>
            <a:r>
              <a:rPr lang="en-US" dirty="0" smtClean="0"/>
              <a:t>Mean overall VOT length</a:t>
            </a:r>
          </a:p>
          <a:p>
            <a:pPr lvl="1"/>
            <a:r>
              <a:rPr lang="en-US" dirty="0" smtClean="0"/>
              <a:t>Mean /p/ VOT length</a:t>
            </a:r>
          </a:p>
          <a:p>
            <a:pPr lvl="1"/>
            <a:r>
              <a:rPr lang="en-US" dirty="0" smtClean="0"/>
              <a:t>Mean /t/ VOT length</a:t>
            </a:r>
          </a:p>
          <a:p>
            <a:pPr lvl="1"/>
            <a:r>
              <a:rPr lang="en-US" dirty="0" smtClean="0"/>
              <a:t>Mean /k/ VOT length</a:t>
            </a:r>
          </a:p>
          <a:p>
            <a:pPr lvl="1"/>
            <a:r>
              <a:rPr lang="en-US" dirty="0" smtClean="0"/>
              <a:t>Adjusted mean VOT length*</a:t>
            </a:r>
          </a:p>
          <a:p>
            <a:pPr lvl="1"/>
            <a:r>
              <a:rPr lang="en-US" dirty="0" smtClean="0"/>
              <a:t>Adjusted mean /p/ VOT length*</a:t>
            </a:r>
          </a:p>
          <a:p>
            <a:pPr lvl="1"/>
            <a:r>
              <a:rPr lang="en-US" dirty="0" smtClean="0"/>
              <a:t>Adjusted mean /t/ VOT length*</a:t>
            </a:r>
          </a:p>
          <a:p>
            <a:pPr lvl="1"/>
            <a:r>
              <a:rPr lang="en-US" dirty="0" smtClean="0"/>
              <a:t>Adjusted mean /k/ VOT length*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70520" y="3188456"/>
            <a:ext cx="3383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*Adjusted for speech rate using individual measure of “words per minute” as speech rate metric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05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190954"/>
            <a:ext cx="5699761" cy="8105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Distribution of data- 4000 level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6167"/>
              </p:ext>
            </p:extLst>
          </p:nvPr>
        </p:nvGraphicFramePr>
        <p:xfrm>
          <a:off x="576943" y="1175658"/>
          <a:ext cx="507709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14">
                  <a:extLst>
                    <a:ext uri="{9D8B030D-6E8A-4147-A177-3AD203B41FA5}">
                      <a16:colId xmlns:a16="http://schemas.microsoft.com/office/drawing/2014/main" val="1797952535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195469788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5171254"/>
                    </a:ext>
                  </a:extLst>
                </a:gridCol>
                <a:gridCol w="733696">
                  <a:extLst>
                    <a:ext uri="{9D8B030D-6E8A-4147-A177-3AD203B41FA5}">
                      <a16:colId xmlns:a16="http://schemas.microsoft.com/office/drawing/2014/main" val="208935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 VOT </a:t>
                      </a:r>
                      <a:r>
                        <a:rPr lang="en-US" sz="2000" dirty="0" err="1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46.72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2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45.01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114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57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40.96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89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40.06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76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39.57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2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39.56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23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36.73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126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83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35.52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76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33.91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10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33.40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139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74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32.30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118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76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32.06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9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30.68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135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9299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520766"/>
              </p:ext>
            </p:extLst>
          </p:nvPr>
        </p:nvGraphicFramePr>
        <p:xfrm>
          <a:off x="6537961" y="787809"/>
          <a:ext cx="507709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14">
                  <a:extLst>
                    <a:ext uri="{9D8B030D-6E8A-4147-A177-3AD203B41FA5}">
                      <a16:colId xmlns:a16="http://schemas.microsoft.com/office/drawing/2014/main" val="1797952535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195469788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5171254"/>
                    </a:ext>
                  </a:extLst>
                </a:gridCol>
                <a:gridCol w="733696">
                  <a:extLst>
                    <a:ext uri="{9D8B030D-6E8A-4147-A177-3AD203B41FA5}">
                      <a16:colId xmlns:a16="http://schemas.microsoft.com/office/drawing/2014/main" val="208935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 VOT </a:t>
                      </a:r>
                      <a:r>
                        <a:rPr lang="en-US" sz="2000" dirty="0" err="1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82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57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89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076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62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23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3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76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810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674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76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9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9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5480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83142" y="190954"/>
            <a:ext cx="3263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Range: 21.119-46.72 </a:t>
            </a:r>
            <a:r>
              <a:rPr lang="en-US" sz="2400" dirty="0" err="1" smtClean="0"/>
              <a:t>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28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0"/>
            <a:ext cx="11038114" cy="81053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Distribution of data- graduate level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892839"/>
              </p:ext>
            </p:extLst>
          </p:nvPr>
        </p:nvGraphicFramePr>
        <p:xfrm>
          <a:off x="576943" y="810532"/>
          <a:ext cx="507709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14">
                  <a:extLst>
                    <a:ext uri="{9D8B030D-6E8A-4147-A177-3AD203B41FA5}">
                      <a16:colId xmlns:a16="http://schemas.microsoft.com/office/drawing/2014/main" val="1797952535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195469788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5171254"/>
                    </a:ext>
                  </a:extLst>
                </a:gridCol>
                <a:gridCol w="733696">
                  <a:extLst>
                    <a:ext uri="{9D8B030D-6E8A-4147-A177-3AD203B41FA5}">
                      <a16:colId xmlns:a16="http://schemas.microsoft.com/office/drawing/2014/main" val="208935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 VOT </a:t>
                      </a:r>
                      <a:r>
                        <a:rPr lang="en-US" sz="2000" dirty="0" err="1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82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57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89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076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62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23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3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76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810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674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76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9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9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073595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308593"/>
              </p:ext>
            </p:extLst>
          </p:nvPr>
        </p:nvGraphicFramePr>
        <p:xfrm>
          <a:off x="6537961" y="787809"/>
          <a:ext cx="507709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114">
                  <a:extLst>
                    <a:ext uri="{9D8B030D-6E8A-4147-A177-3AD203B41FA5}">
                      <a16:colId xmlns:a16="http://schemas.microsoft.com/office/drawing/2014/main" val="1797952535"/>
                    </a:ext>
                  </a:extLst>
                </a:gridCol>
                <a:gridCol w="1088572">
                  <a:extLst>
                    <a:ext uri="{9D8B030D-6E8A-4147-A177-3AD203B41FA5}">
                      <a16:colId xmlns:a16="http://schemas.microsoft.com/office/drawing/2014/main" val="1954697886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15171254"/>
                    </a:ext>
                  </a:extLst>
                </a:gridCol>
                <a:gridCol w="733696">
                  <a:extLst>
                    <a:ext uri="{9D8B030D-6E8A-4147-A177-3AD203B41FA5}">
                      <a16:colId xmlns:a16="http://schemas.microsoft.com/office/drawing/2014/main" val="2089357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Participant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PSTM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 VOT </a:t>
                      </a:r>
                      <a:r>
                        <a:rPr lang="en-US" sz="2000" dirty="0" err="1" smtClean="0"/>
                        <a:t>ms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497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282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578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989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076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62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423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83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476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8104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674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763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99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192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5480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47612" y="174433"/>
            <a:ext cx="3544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Range: 20.539-69.727 </a:t>
            </a:r>
            <a:r>
              <a:rPr lang="en-US" sz="2400" dirty="0" err="1" smtClean="0"/>
              <a:t>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45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Correlations- 4</a:t>
            </a:r>
            <a:r>
              <a:rPr lang="en-US" b="1" baseline="30000" dirty="0" smtClean="0">
                <a:solidFill>
                  <a:srgbClr val="002060"/>
                </a:solidFill>
              </a:rPr>
              <a:t>th</a:t>
            </a:r>
            <a:r>
              <a:rPr lang="en-US" b="1" dirty="0" smtClean="0">
                <a:solidFill>
                  <a:srgbClr val="002060"/>
                </a:solidFill>
              </a:rPr>
              <a:t> year Spanish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493001"/>
              </p:ext>
            </p:extLst>
          </p:nvPr>
        </p:nvGraphicFramePr>
        <p:xfrm>
          <a:off x="696686" y="1175658"/>
          <a:ext cx="10798628" cy="5316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458">
                  <a:extLst>
                    <a:ext uri="{9D8B030D-6E8A-4147-A177-3AD203B41FA5}">
                      <a16:colId xmlns:a16="http://schemas.microsoft.com/office/drawing/2014/main" val="1524125550"/>
                    </a:ext>
                  </a:extLst>
                </a:gridCol>
                <a:gridCol w="1356316">
                  <a:extLst>
                    <a:ext uri="{9D8B030D-6E8A-4147-A177-3AD203B41FA5}">
                      <a16:colId xmlns:a16="http://schemas.microsoft.com/office/drawing/2014/main" val="3417416653"/>
                    </a:ext>
                  </a:extLst>
                </a:gridCol>
                <a:gridCol w="1799387">
                  <a:extLst>
                    <a:ext uri="{9D8B030D-6E8A-4147-A177-3AD203B41FA5}">
                      <a16:colId xmlns:a16="http://schemas.microsoft.com/office/drawing/2014/main" val="3667909559"/>
                    </a:ext>
                  </a:extLst>
                </a:gridCol>
                <a:gridCol w="1799387">
                  <a:extLst>
                    <a:ext uri="{9D8B030D-6E8A-4147-A177-3AD203B41FA5}">
                      <a16:colId xmlns:a16="http://schemas.microsoft.com/office/drawing/2014/main" val="188990560"/>
                    </a:ext>
                  </a:extLst>
                </a:gridCol>
                <a:gridCol w="1800540">
                  <a:extLst>
                    <a:ext uri="{9D8B030D-6E8A-4147-A177-3AD203B41FA5}">
                      <a16:colId xmlns:a16="http://schemas.microsoft.com/office/drawing/2014/main" val="2088216525"/>
                    </a:ext>
                  </a:extLst>
                </a:gridCol>
                <a:gridCol w="1800540">
                  <a:extLst>
                    <a:ext uri="{9D8B030D-6E8A-4147-A177-3AD203B41FA5}">
                      <a16:colId xmlns:a16="http://schemas.microsoft.com/office/drawing/2014/main" val="2785372192"/>
                    </a:ext>
                  </a:extLst>
                </a:gridCol>
              </a:tblGrid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PSTM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Speech 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Overall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Adjusted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78912"/>
                  </a:ext>
                </a:extLst>
              </a:tr>
              <a:tr h="3641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PSTM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-.204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92439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-.556**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-.432*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287687"/>
                  </a:ext>
                </a:extLst>
              </a:tr>
              <a:tr h="247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-.204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-.583**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16157"/>
                  </a:ext>
                </a:extLst>
              </a:tr>
              <a:tr h="3424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Overall</a:t>
                      </a:r>
                      <a:r>
                        <a:rPr lang="en-US" sz="2000" baseline="0" dirty="0" smtClean="0">
                          <a:effectLst/>
                        </a:rPr>
                        <a:t>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-.556**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.812*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29910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 /p/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-.543**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-.026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.761**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.568**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2614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</a:t>
                      </a:r>
                      <a:r>
                        <a:rPr lang="en-US" sz="2000" baseline="0" dirty="0" smtClean="0">
                          <a:effectLst/>
                        </a:rPr>
                        <a:t> /t/ VOT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-.472*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.902**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.672**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4788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/k/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.128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-.542**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.929**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.839**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6207932"/>
                  </a:ext>
                </a:extLst>
              </a:tr>
              <a:tr h="348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-.432*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-.583**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.812*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01503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/p/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-.476*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-.500*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.687**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.805**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976790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/t/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.081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-.383*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-.530*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.779**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.926**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102026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/k/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.179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-.395*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-.627*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.708**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.963**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55228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7372" y="1175658"/>
            <a:ext cx="1306286" cy="53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50229" y="1175658"/>
            <a:ext cx="1306286" cy="53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98971" y="365126"/>
            <a:ext cx="263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= p &lt; .05</a:t>
            </a:r>
          </a:p>
          <a:p>
            <a:r>
              <a:rPr lang="en-US" dirty="0" smtClean="0"/>
              <a:t>** = p &lt; 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1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Phonological short-term memory (PSTM)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7889"/>
            <a:ext cx="10515600" cy="49788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Phonological loop of working memory (Baddeley &amp; Hitch, 1974)</a:t>
            </a:r>
          </a:p>
          <a:p>
            <a:pPr lvl="1"/>
            <a:r>
              <a:rPr lang="en-US" sz="2800" dirty="0" smtClean="0"/>
              <a:t>Short-term phonological store </a:t>
            </a:r>
            <a:r>
              <a:rPr lang="en-US" sz="2800" dirty="0" smtClean="0">
                <a:sym typeface="Wingdings" panose="05000000000000000000" pitchFamily="2" charset="2"/>
              </a:rPr>
              <a:t> 2 second decay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Articulatory rehearsal, where sub-vocal rehearsal occurs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Thought to facilitate the long-term learning of the sound structures of new words and vocabulary acquisition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1971470"/>
              </p:ext>
            </p:extLst>
          </p:nvPr>
        </p:nvGraphicFramePr>
        <p:xfrm>
          <a:off x="1836057" y="27661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5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703834"/>
              </p:ext>
            </p:extLst>
          </p:nvPr>
        </p:nvGraphicFramePr>
        <p:xfrm>
          <a:off x="762000" y="457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141336"/>
              </p:ext>
            </p:extLst>
          </p:nvPr>
        </p:nvGraphicFramePr>
        <p:xfrm>
          <a:off x="762000" y="37385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239854"/>
              </p:ext>
            </p:extLst>
          </p:nvPr>
        </p:nvGraphicFramePr>
        <p:xfrm>
          <a:off x="6466115" y="457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915523"/>
              </p:ext>
            </p:extLst>
          </p:nvPr>
        </p:nvGraphicFramePr>
        <p:xfrm>
          <a:off x="6466115" y="37385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65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Correlations- Graduate Spanish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416021"/>
              </p:ext>
            </p:extLst>
          </p:nvPr>
        </p:nvGraphicFramePr>
        <p:xfrm>
          <a:off x="696686" y="1175658"/>
          <a:ext cx="10798628" cy="5330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458">
                  <a:extLst>
                    <a:ext uri="{9D8B030D-6E8A-4147-A177-3AD203B41FA5}">
                      <a16:colId xmlns:a16="http://schemas.microsoft.com/office/drawing/2014/main" val="1524125550"/>
                    </a:ext>
                  </a:extLst>
                </a:gridCol>
                <a:gridCol w="1356316">
                  <a:extLst>
                    <a:ext uri="{9D8B030D-6E8A-4147-A177-3AD203B41FA5}">
                      <a16:colId xmlns:a16="http://schemas.microsoft.com/office/drawing/2014/main" val="3417416653"/>
                    </a:ext>
                  </a:extLst>
                </a:gridCol>
                <a:gridCol w="1799387">
                  <a:extLst>
                    <a:ext uri="{9D8B030D-6E8A-4147-A177-3AD203B41FA5}">
                      <a16:colId xmlns:a16="http://schemas.microsoft.com/office/drawing/2014/main" val="3667909559"/>
                    </a:ext>
                  </a:extLst>
                </a:gridCol>
                <a:gridCol w="1799387">
                  <a:extLst>
                    <a:ext uri="{9D8B030D-6E8A-4147-A177-3AD203B41FA5}">
                      <a16:colId xmlns:a16="http://schemas.microsoft.com/office/drawing/2014/main" val="188990560"/>
                    </a:ext>
                  </a:extLst>
                </a:gridCol>
                <a:gridCol w="1800540">
                  <a:extLst>
                    <a:ext uri="{9D8B030D-6E8A-4147-A177-3AD203B41FA5}">
                      <a16:colId xmlns:a16="http://schemas.microsoft.com/office/drawing/2014/main" val="2088216525"/>
                    </a:ext>
                  </a:extLst>
                </a:gridCol>
                <a:gridCol w="1800540">
                  <a:extLst>
                    <a:ext uri="{9D8B030D-6E8A-4147-A177-3AD203B41FA5}">
                      <a16:colId xmlns:a16="http://schemas.microsoft.com/office/drawing/2014/main" val="2785372192"/>
                    </a:ext>
                  </a:extLst>
                </a:gridCol>
              </a:tblGrid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PSTM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Speech 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Overall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Adjusted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78912"/>
                  </a:ext>
                </a:extLst>
              </a:tr>
              <a:tr h="3641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PSTM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-.565**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-.005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92439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-.565**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287687"/>
                  </a:ext>
                </a:extLst>
              </a:tr>
              <a:tr h="318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Speech rate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-.260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-.615**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0116157"/>
                  </a:ext>
                </a:extLst>
              </a:tr>
              <a:tr h="3424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Overall</a:t>
                      </a:r>
                      <a:r>
                        <a:rPr lang="en-US" sz="2000" baseline="0" dirty="0" smtClean="0">
                          <a:effectLst/>
                        </a:rPr>
                        <a:t>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-.258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.074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.734**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929910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 /p/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-.467*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.229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.669**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.405*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2614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Mean</a:t>
                      </a:r>
                      <a:r>
                        <a:rPr lang="en-US" sz="2000" baseline="0" dirty="0" smtClean="0">
                          <a:effectLst/>
                        </a:rPr>
                        <a:t> /t/ VOT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-.074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-.050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.955**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.759**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47886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 /k/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-.448*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.344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.176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.681**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.348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6207932"/>
                  </a:ext>
                </a:extLst>
              </a:tr>
              <a:tr h="348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mean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-.222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-.615**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.724**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801503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/p/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-.607**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.482**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.792**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4976790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/t/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.863**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.923**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102026"/>
                  </a:ext>
                </a:extLst>
              </a:tr>
              <a:tr h="637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Adjusted mean /k/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-.840**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.267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.798**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855228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17372" y="1175658"/>
            <a:ext cx="1306286" cy="53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50229" y="1175658"/>
            <a:ext cx="1306286" cy="53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860971" y="365126"/>
            <a:ext cx="263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= p &lt; .05</a:t>
            </a:r>
          </a:p>
          <a:p>
            <a:r>
              <a:rPr lang="en-US" dirty="0" smtClean="0"/>
              <a:t>** = p &lt; .01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6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986901"/>
              </p:ext>
            </p:extLst>
          </p:nvPr>
        </p:nvGraphicFramePr>
        <p:xfrm>
          <a:off x="664029" y="3568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8805019"/>
              </p:ext>
            </p:extLst>
          </p:nvPr>
        </p:nvGraphicFramePr>
        <p:xfrm>
          <a:off x="664029" y="3865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692835"/>
              </p:ext>
            </p:extLst>
          </p:nvPr>
        </p:nvGraphicFramePr>
        <p:xfrm>
          <a:off x="6781800" y="38655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469232"/>
              </p:ext>
            </p:extLst>
          </p:nvPr>
        </p:nvGraphicFramePr>
        <p:xfrm>
          <a:off x="6781800" y="35687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485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question 1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1628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Do second language Spanish learners with differing PSTM abilities produce voiceless stops with different VOT lengths?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Based on previous research on PSTM and L2 Spanish voiceless stops, no</a:t>
            </a:r>
            <a:endParaRPr lang="en-US" sz="2800" dirty="0"/>
          </a:p>
          <a:p>
            <a:r>
              <a:rPr lang="en-US" sz="3200" dirty="0" smtClean="0"/>
              <a:t>Findings: Yes and no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Only effect of PSTM in graduate level with /p/ and /k/ for raw mean values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This effect disappeared when VOT values were adjusted for individual speech rate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Vocabulary seemed to play a larger role in the 4</a:t>
            </a:r>
            <a:r>
              <a:rPr lang="en-US" sz="2800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dirty="0" smtClean="0">
                <a:solidFill>
                  <a:srgbClr val="002060"/>
                </a:solidFill>
              </a:rPr>
              <a:t> year Spanish level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Previous research on PSTM and voiceless stops used reading tasks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1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question 2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16286"/>
          </a:xfrm>
        </p:spPr>
        <p:txBody>
          <a:bodyPr>
            <a:normAutofit/>
          </a:bodyPr>
          <a:lstStyle/>
          <a:p>
            <a:r>
              <a:rPr lang="en-US" sz="3200" dirty="0"/>
              <a:t>Does the effect of PSTM change across levels?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Based on previous research on PSTM across structures and studies, if there is an effect of PSTM, it will be lesser in the graduate students than the learners</a:t>
            </a:r>
          </a:p>
          <a:p>
            <a:r>
              <a:rPr lang="en-US" sz="3200" dirty="0" smtClean="0"/>
              <a:t>Findings: </a:t>
            </a:r>
            <a:r>
              <a:rPr lang="en-US" sz="3200" dirty="0" smtClean="0"/>
              <a:t>Yes and No</a:t>
            </a:r>
            <a:endParaRPr lang="en-US" sz="3200" dirty="0" smtClean="0"/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No effect of PSTM in 4</a:t>
            </a:r>
            <a:r>
              <a:rPr lang="en-US" sz="2800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dirty="0" smtClean="0">
                <a:solidFill>
                  <a:srgbClr val="002060"/>
                </a:solidFill>
              </a:rPr>
              <a:t> year learners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Effect of PSTM for /p/ and /k/ in graduate learners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If anything, it appears that PSTM has more of a role at higher levels, contrary to previous PSTM findings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However, once factoring in speech rate, PSTM effects disappear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1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PSTM or proficiency?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8694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seems that proficiency (as measured in this study by vocabulary knowledge) may play a larger role than PSTM</a:t>
            </a:r>
          </a:p>
          <a:p>
            <a:endParaRPr lang="en-US" dirty="0"/>
          </a:p>
          <a:p>
            <a:r>
              <a:rPr lang="en-US" dirty="0" smtClean="0"/>
              <a:t>Participants overlapped in vocabulary range</a:t>
            </a:r>
          </a:p>
          <a:p>
            <a:pPr lvl="1"/>
            <a:r>
              <a:rPr lang="en-US" dirty="0" smtClean="0"/>
              <a:t>Cluster analysis to determine proficiency levels needed before PSTM analysis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3736959"/>
              </p:ext>
            </p:extLst>
          </p:nvPr>
        </p:nvGraphicFramePr>
        <p:xfrm>
          <a:off x="5225143" y="2044746"/>
          <a:ext cx="671532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640">
                  <a:extLst>
                    <a:ext uri="{9D8B030D-6E8A-4147-A177-3AD203B41FA5}">
                      <a16:colId xmlns:a16="http://schemas.microsoft.com/office/drawing/2014/main" val="1763057452"/>
                    </a:ext>
                  </a:extLst>
                </a:gridCol>
                <a:gridCol w="462328">
                  <a:extLst>
                    <a:ext uri="{9D8B030D-6E8A-4147-A177-3AD203B41FA5}">
                      <a16:colId xmlns:a16="http://schemas.microsoft.com/office/drawing/2014/main" val="1383957765"/>
                    </a:ext>
                  </a:extLst>
                </a:gridCol>
                <a:gridCol w="1405971">
                  <a:extLst>
                    <a:ext uri="{9D8B030D-6E8A-4147-A177-3AD203B41FA5}">
                      <a16:colId xmlns:a16="http://schemas.microsoft.com/office/drawing/2014/main" val="678017972"/>
                    </a:ext>
                  </a:extLst>
                </a:gridCol>
                <a:gridCol w="1406622">
                  <a:extLst>
                    <a:ext uri="{9D8B030D-6E8A-4147-A177-3AD203B41FA5}">
                      <a16:colId xmlns:a16="http://schemas.microsoft.com/office/drawing/2014/main" val="2162468981"/>
                    </a:ext>
                  </a:extLst>
                </a:gridCol>
                <a:gridCol w="1438986">
                  <a:extLst>
                    <a:ext uri="{9D8B030D-6E8A-4147-A177-3AD203B41FA5}">
                      <a16:colId xmlns:a16="http://schemas.microsoft.com/office/drawing/2014/main" val="4208555503"/>
                    </a:ext>
                  </a:extLst>
                </a:gridCol>
                <a:gridCol w="909774">
                  <a:extLst>
                    <a:ext uri="{9D8B030D-6E8A-4147-A177-3AD203B41FA5}">
                      <a16:colId xmlns:a16="http://schemas.microsoft.com/office/drawing/2014/main" val="3467425508"/>
                    </a:ext>
                  </a:extLst>
                </a:gridCol>
              </a:tblGrid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PSTM score (/144)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Vocabulary score (-60</a:t>
                      </a:r>
                      <a:r>
                        <a:rPr lang="en-US" baseline="0" dirty="0" smtClean="0"/>
                        <a:t> to 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 of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abroad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98771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89.81</a:t>
                      </a:r>
                    </a:p>
                    <a:p>
                      <a:r>
                        <a:rPr lang="en-US" dirty="0" smtClean="0"/>
                        <a:t>SD = 20.63</a:t>
                      </a:r>
                    </a:p>
                    <a:p>
                      <a:r>
                        <a:rPr lang="en-US" dirty="0" smtClean="0"/>
                        <a:t>Range = 53-126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18.04</a:t>
                      </a:r>
                    </a:p>
                    <a:p>
                      <a:r>
                        <a:rPr lang="en-US" dirty="0" smtClean="0"/>
                        <a:t>SD = 7.95</a:t>
                      </a:r>
                    </a:p>
                    <a:p>
                      <a:r>
                        <a:rPr lang="en-US" dirty="0" smtClean="0"/>
                        <a:t>Range = 2-</a:t>
                      </a:r>
                      <a:r>
                        <a:rPr lang="en-US" baseline="0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10.33</a:t>
                      </a:r>
                    </a:p>
                    <a:p>
                      <a:r>
                        <a:rPr lang="en-US" dirty="0" smtClean="0"/>
                        <a:t>Range = 6-15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= 15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= 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11465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Graduate-level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86.43</a:t>
                      </a:r>
                    </a:p>
                    <a:p>
                      <a:r>
                        <a:rPr lang="en-US" dirty="0" smtClean="0"/>
                        <a:t>SD = 23.47</a:t>
                      </a:r>
                    </a:p>
                    <a:p>
                      <a:r>
                        <a:rPr lang="en-US" dirty="0" smtClean="0"/>
                        <a:t>Range = 34-130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36.79</a:t>
                      </a:r>
                    </a:p>
                    <a:p>
                      <a:r>
                        <a:rPr lang="en-US" dirty="0" smtClean="0"/>
                        <a:t>SD = 9.35</a:t>
                      </a:r>
                    </a:p>
                    <a:p>
                      <a:r>
                        <a:rPr lang="en-US" dirty="0" smtClean="0"/>
                        <a:t>Range = 18-51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12.09</a:t>
                      </a:r>
                    </a:p>
                    <a:p>
                      <a:r>
                        <a:rPr lang="en-US" dirty="0" smtClean="0"/>
                        <a:t>Range = 4.25-19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= 25</a:t>
                      </a:r>
                    </a:p>
                    <a:p>
                      <a:r>
                        <a:rPr lang="en-US" dirty="0" smtClean="0"/>
                        <a:t>No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41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93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569952"/>
              </p:ext>
            </p:extLst>
          </p:nvPr>
        </p:nvGraphicFramePr>
        <p:xfrm>
          <a:off x="3080657" y="1545326"/>
          <a:ext cx="10515600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6572" y="356330"/>
            <a:ext cx="413657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systematic study  of the relationship between PSTM and L2 pronunciation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Various task types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Various proficiency levels determined by proficiency measures rather than class level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Various phonological structures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Both ratings and acoustic measures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Using updated measures of PSTM (SNWR tasks)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3314" y="156973"/>
            <a:ext cx="30480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Conclusions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6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err="1" smtClean="0"/>
              <a:t>Thank</a:t>
            </a:r>
            <a:r>
              <a:rPr lang="es-US" dirty="0" smtClean="0"/>
              <a:t> </a:t>
            </a:r>
            <a:r>
              <a:rPr lang="es-US" dirty="0" err="1" smtClean="0"/>
              <a:t>you</a:t>
            </a:r>
            <a:r>
              <a:rPr lang="es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71757" cy="4351338"/>
          </a:xfrm>
        </p:spPr>
        <p:txBody>
          <a:bodyPr/>
          <a:lstStyle/>
          <a:p>
            <a:r>
              <a:rPr lang="es-US" dirty="0" err="1" smtClean="0"/>
              <a:t>Questions</a:t>
            </a:r>
            <a:r>
              <a:rPr lang="es-US" dirty="0" smtClean="0"/>
              <a:t>?</a:t>
            </a:r>
          </a:p>
          <a:p>
            <a:endParaRPr lang="es-US" dirty="0"/>
          </a:p>
          <a:p>
            <a:r>
              <a:rPr lang="es-US" dirty="0" smtClean="0">
                <a:hlinkClick r:id="rId2"/>
              </a:rPr>
              <a:t>szahler@albany.edu</a:t>
            </a:r>
            <a:endParaRPr lang="es-US" dirty="0" smtClean="0"/>
          </a:p>
          <a:p>
            <a:r>
              <a:rPr lang="es-US" dirty="0" smtClean="0">
                <a:hlinkClick r:id="rId3"/>
              </a:rPr>
              <a:t>www.szahler.com</a:t>
            </a:r>
            <a:r>
              <a:rPr lang="es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518" y="4540524"/>
            <a:ext cx="2497057" cy="210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PSTM and global L2 pronunciation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162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Facilitative effect found in beginning and intermediate learners (Kondo, 2012; Nagle, 2013; </a:t>
            </a:r>
            <a:r>
              <a:rPr lang="en-US" sz="3600" dirty="0" err="1" smtClean="0"/>
              <a:t>Reiterer</a:t>
            </a:r>
            <a:r>
              <a:rPr lang="en-US" sz="3600" dirty="0" smtClean="0"/>
              <a:t> et al., 2011)</a:t>
            </a:r>
          </a:p>
          <a:p>
            <a:r>
              <a:rPr lang="en-US" sz="3600" dirty="0" smtClean="0"/>
              <a:t>Mixed results found in mixed groups containing learners from beginning to advanced levels </a:t>
            </a:r>
          </a:p>
          <a:p>
            <a:pPr lvl="1"/>
            <a:r>
              <a:rPr lang="en-US" sz="3200" dirty="0" smtClean="0"/>
              <a:t>Relationship found (Nagle, 2013)</a:t>
            </a:r>
          </a:p>
          <a:p>
            <a:pPr lvl="1"/>
            <a:r>
              <a:rPr lang="en-US" sz="3200" dirty="0" smtClean="0"/>
              <a:t>No relationship found (</a:t>
            </a:r>
            <a:r>
              <a:rPr lang="en-US" sz="3200" dirty="0" err="1" smtClean="0"/>
              <a:t>Slevc</a:t>
            </a:r>
            <a:r>
              <a:rPr lang="en-US" sz="3200" dirty="0" smtClean="0"/>
              <a:t> &amp; Miyake, 2006)</a:t>
            </a:r>
            <a:endParaRPr lang="en-US" sz="3200" dirty="0"/>
          </a:p>
          <a:p>
            <a:r>
              <a:rPr lang="en-US" sz="3600" dirty="0" smtClean="0"/>
              <a:t>No relationship found for advanced learners (Hu et al., 2012; </a:t>
            </a:r>
            <a:r>
              <a:rPr lang="en-US" sz="3600" dirty="0" err="1" smtClean="0"/>
              <a:t>Venkatagiri</a:t>
            </a:r>
            <a:r>
              <a:rPr lang="en-US" sz="3600" dirty="0" smtClean="0"/>
              <a:t> &amp; Levis, 2007; </a:t>
            </a:r>
            <a:r>
              <a:rPr lang="en-US" sz="3600" dirty="0" err="1" smtClean="0"/>
              <a:t>Reiterer</a:t>
            </a:r>
            <a:r>
              <a:rPr lang="en-US" sz="3600" dirty="0" smtClean="0"/>
              <a:t> et al., 2011)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69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257800" cy="81053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PSTM and specific L2 sounds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2228"/>
            <a:ext cx="5867400" cy="2259876"/>
          </a:xfrm>
        </p:spPr>
        <p:txBody>
          <a:bodyPr>
            <a:normAutofit/>
          </a:bodyPr>
          <a:lstStyle/>
          <a:p>
            <a:r>
              <a:rPr lang="en-US" dirty="0" smtClean="0"/>
              <a:t>L2 vowel production</a:t>
            </a:r>
          </a:p>
          <a:p>
            <a:pPr lvl="1"/>
            <a:r>
              <a:rPr lang="en-US" dirty="0" smtClean="0"/>
              <a:t>Relationship found for beginning and intermediate (</a:t>
            </a:r>
            <a:r>
              <a:rPr lang="en-US" dirty="0" err="1" smtClean="0"/>
              <a:t>Inceoglu</a:t>
            </a:r>
            <a:r>
              <a:rPr lang="en-US" dirty="0" smtClean="0"/>
              <a:t>, 2019; Moorman, 2017), and advanced learners (Mora &amp; Darcy, 2016; Zahler &amp; Lord, 2018)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36923702"/>
              </p:ext>
            </p:extLst>
          </p:nvPr>
        </p:nvGraphicFramePr>
        <p:xfrm>
          <a:off x="7032168" y="0"/>
          <a:ext cx="5159829" cy="337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36668788"/>
              </p:ext>
            </p:extLst>
          </p:nvPr>
        </p:nvGraphicFramePr>
        <p:xfrm>
          <a:off x="7032167" y="3331485"/>
          <a:ext cx="5159829" cy="352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3762103"/>
            <a:ext cx="5867400" cy="292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L2 consonant production</a:t>
            </a:r>
          </a:p>
          <a:p>
            <a:pPr lvl="1"/>
            <a:r>
              <a:rPr lang="en-US" dirty="0" smtClean="0"/>
              <a:t>No relationship found for researcher ratings of accuracy on voiced stops or </a:t>
            </a:r>
            <a:r>
              <a:rPr lang="en-US" dirty="0" err="1" smtClean="0"/>
              <a:t>rhotics</a:t>
            </a:r>
            <a:r>
              <a:rPr lang="en-US" dirty="0"/>
              <a:t> </a:t>
            </a:r>
            <a:r>
              <a:rPr lang="en-US" dirty="0" smtClean="0"/>
              <a:t>or for acoustic measurements of VOT length for voiceless stops (</a:t>
            </a:r>
            <a:r>
              <a:rPr lang="en-US" dirty="0" err="1" smtClean="0"/>
              <a:t>Kissling</a:t>
            </a:r>
            <a:r>
              <a:rPr lang="en-US" dirty="0" smtClean="0"/>
              <a:t>, 2015)</a:t>
            </a:r>
          </a:p>
          <a:p>
            <a:r>
              <a:rPr lang="en-US" dirty="0" smtClean="0"/>
              <a:t>May depend on specific L2 sound</a:t>
            </a:r>
          </a:p>
        </p:txBody>
      </p:sp>
    </p:spTree>
    <p:extLst>
      <p:ext uri="{BB962C8B-B14F-4D97-AF65-F5344CB8AC3E}">
        <p14:creationId xmlns:p14="http://schemas.microsoft.com/office/powerpoint/2010/main" val="25834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VOT in English and Spanish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6999514" cy="5116286"/>
          </a:xfrm>
        </p:spPr>
        <p:txBody>
          <a:bodyPr/>
          <a:lstStyle/>
          <a:p>
            <a:r>
              <a:rPr lang="en-US" dirty="0" smtClean="0"/>
              <a:t>Voice onset time (VOT)</a:t>
            </a:r>
          </a:p>
          <a:p>
            <a:pPr lvl="1"/>
            <a:r>
              <a:rPr lang="en-US" dirty="0" smtClean="0"/>
              <a:t>The duration from the release of a voiceless stop until the onset of vocal chord vibration of the following vowel</a:t>
            </a:r>
          </a:p>
          <a:p>
            <a:r>
              <a:rPr lang="en-US" dirty="0" smtClean="0"/>
              <a:t>English voiceless stops /</a:t>
            </a:r>
            <a:r>
              <a:rPr lang="en-US" dirty="0" err="1" smtClean="0"/>
              <a:t>p,t,k</a:t>
            </a:r>
            <a:r>
              <a:rPr lang="en-US" dirty="0" smtClean="0"/>
              <a:t>/ are characterized by long lag VOT (</a:t>
            </a:r>
            <a:r>
              <a:rPr lang="en-US" dirty="0" err="1" smtClean="0"/>
              <a:t>Stockwell</a:t>
            </a:r>
            <a:r>
              <a:rPr lang="en-US" dirty="0" smtClean="0"/>
              <a:t> &amp; Bowen, 1965; </a:t>
            </a:r>
            <a:r>
              <a:rPr lang="en-US" dirty="0" err="1" smtClean="0"/>
              <a:t>Guitart</a:t>
            </a:r>
            <a:r>
              <a:rPr lang="en-US" dirty="0" smtClean="0"/>
              <a:t>, 2004)</a:t>
            </a:r>
          </a:p>
          <a:p>
            <a:pPr lvl="1"/>
            <a:r>
              <a:rPr lang="en-US" dirty="0" smtClean="0"/>
              <a:t>60-90ms</a:t>
            </a:r>
          </a:p>
          <a:p>
            <a:r>
              <a:rPr lang="en-US" dirty="0" smtClean="0"/>
              <a:t>Spanish is characterized by short lag VOT (</a:t>
            </a:r>
            <a:r>
              <a:rPr lang="en-US" dirty="0" err="1" smtClean="0"/>
              <a:t>Castañeda</a:t>
            </a:r>
            <a:r>
              <a:rPr lang="en-US" dirty="0" smtClean="0"/>
              <a:t>, 1986; </a:t>
            </a:r>
            <a:r>
              <a:rPr lang="en-US" dirty="0" err="1" smtClean="0"/>
              <a:t>Rosner</a:t>
            </a:r>
            <a:r>
              <a:rPr lang="en-US" dirty="0" smtClean="0"/>
              <a:t> et al., 2000)</a:t>
            </a:r>
          </a:p>
          <a:p>
            <a:pPr lvl="1"/>
            <a:r>
              <a:rPr lang="en-US" dirty="0" smtClean="0"/>
              <a:t>0-30ms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576" y="3670663"/>
            <a:ext cx="4558906" cy="286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L2 acquisition of VOT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15143"/>
            <a:ext cx="4765766" cy="51162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English speaking learners of Spanish</a:t>
            </a:r>
          </a:p>
          <a:p>
            <a:pPr lvl="1"/>
            <a:r>
              <a:rPr lang="en-US" sz="2200" dirty="0" smtClean="0"/>
              <a:t>Mostly beginner and intermediate</a:t>
            </a:r>
          </a:p>
          <a:p>
            <a:pPr lvl="1"/>
            <a:r>
              <a:rPr lang="en-US" sz="2200" dirty="0" smtClean="0"/>
              <a:t>Novice learners produce Spanish voiceless stops with English-like VOT values</a:t>
            </a:r>
          </a:p>
          <a:p>
            <a:pPr lvl="1"/>
            <a:r>
              <a:rPr lang="en-US" sz="2200" dirty="0" smtClean="0"/>
              <a:t>Rapid onset of learning and movement in the direction of Spanish-like VOT values</a:t>
            </a:r>
          </a:p>
          <a:p>
            <a:pPr lvl="1"/>
            <a:r>
              <a:rPr lang="en-US" sz="2200" dirty="0" smtClean="0"/>
              <a:t>Nevertheless learners continue to display compromise VOT values as </a:t>
            </a:r>
            <a:r>
              <a:rPr lang="en-US" sz="2200" dirty="0"/>
              <a:t>proficiency </a:t>
            </a:r>
            <a:r>
              <a:rPr lang="en-US" sz="2200" dirty="0" smtClean="0"/>
              <a:t>increases</a:t>
            </a: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82789" y="1415143"/>
            <a:ext cx="5612675" cy="511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L2 acquisition of VOT by advanced learners</a:t>
            </a:r>
          </a:p>
          <a:p>
            <a:pPr lvl="1"/>
            <a:r>
              <a:rPr lang="en-US" sz="2200" dirty="0" smtClean="0"/>
              <a:t>Advanced speakers approximate native speaker values more than intermediate learners</a:t>
            </a:r>
          </a:p>
          <a:p>
            <a:pPr lvl="1"/>
            <a:r>
              <a:rPr lang="en-US" sz="2200" dirty="0" smtClean="0"/>
              <a:t>Even the most highly advanced, experienced speakers sometimes demonstrate VOT values that differ from native speaker norms</a:t>
            </a:r>
          </a:p>
          <a:p>
            <a:pPr lvl="1"/>
            <a:r>
              <a:rPr lang="en-US" sz="2200" dirty="0" smtClean="0"/>
              <a:t>Even speakers with extended length of residence in the target culture, there is individual variation found (</a:t>
            </a:r>
            <a:r>
              <a:rPr lang="en-US" sz="2200" dirty="0" err="1" smtClean="0"/>
              <a:t>Stölten</a:t>
            </a:r>
            <a:r>
              <a:rPr lang="en-US" sz="2200" dirty="0" smtClean="0"/>
              <a:t> et al., 2015)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5812971"/>
            <a:ext cx="1120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Casillas, 2016;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Flege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1987;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Flege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&amp; Hillenbrand, 1987; González-Bueno, 1997; González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López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&amp;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Counselman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2013; Schumann &amp; Huffman, 2015; Nagle, 2017;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Stölten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al., 2015;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Zampini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1998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4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questions and hypotheses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51162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second language Spanish learners with differing PSTM abilities produce voiceless stops with different VOT lengths?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Based on previous research on PSTM and L2 Spanish voiceless stops, no</a:t>
            </a:r>
            <a:endParaRPr lang="en-US" sz="3200" dirty="0" smtClean="0"/>
          </a:p>
          <a:p>
            <a:r>
              <a:rPr lang="en-US" sz="3600" dirty="0" smtClean="0"/>
              <a:t>Does the effect of PSTM change across levels?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Based on previous research on PSTM across structures and studies, if there is an effect of PSTM, it will be lesser in the graduate students than the learners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8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Participants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25095"/>
              </p:ext>
            </p:extLst>
          </p:nvPr>
        </p:nvGraphicFramePr>
        <p:xfrm>
          <a:off x="838200" y="2024066"/>
          <a:ext cx="1043823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779">
                  <a:extLst>
                    <a:ext uri="{9D8B030D-6E8A-4147-A177-3AD203B41FA5}">
                      <a16:colId xmlns:a16="http://schemas.microsoft.com/office/drawing/2014/main" val="1763057452"/>
                    </a:ext>
                  </a:extLst>
                </a:gridCol>
                <a:gridCol w="552596">
                  <a:extLst>
                    <a:ext uri="{9D8B030D-6E8A-4147-A177-3AD203B41FA5}">
                      <a16:colId xmlns:a16="http://schemas.microsoft.com/office/drawing/2014/main" val="1383957765"/>
                    </a:ext>
                  </a:extLst>
                </a:gridCol>
                <a:gridCol w="1680482">
                  <a:extLst>
                    <a:ext uri="{9D8B030D-6E8A-4147-A177-3AD203B41FA5}">
                      <a16:colId xmlns:a16="http://schemas.microsoft.com/office/drawing/2014/main" val="678017972"/>
                    </a:ext>
                  </a:extLst>
                </a:gridCol>
                <a:gridCol w="1681260">
                  <a:extLst>
                    <a:ext uri="{9D8B030D-6E8A-4147-A177-3AD203B41FA5}">
                      <a16:colId xmlns:a16="http://schemas.microsoft.com/office/drawing/2014/main" val="2162468981"/>
                    </a:ext>
                  </a:extLst>
                </a:gridCol>
                <a:gridCol w="865997">
                  <a:extLst>
                    <a:ext uri="{9D8B030D-6E8A-4147-A177-3AD203B41FA5}">
                      <a16:colId xmlns:a16="http://schemas.microsoft.com/office/drawing/2014/main" val="2236870158"/>
                    </a:ext>
                  </a:extLst>
                </a:gridCol>
                <a:gridCol w="1545772">
                  <a:extLst>
                    <a:ext uri="{9D8B030D-6E8A-4147-A177-3AD203B41FA5}">
                      <a16:colId xmlns:a16="http://schemas.microsoft.com/office/drawing/2014/main" val="1729075775"/>
                    </a:ext>
                  </a:extLst>
                </a:gridCol>
                <a:gridCol w="1719943">
                  <a:extLst>
                    <a:ext uri="{9D8B030D-6E8A-4147-A177-3AD203B41FA5}">
                      <a16:colId xmlns:a16="http://schemas.microsoft.com/office/drawing/2014/main" val="4208555503"/>
                    </a:ext>
                  </a:extLst>
                </a:gridCol>
                <a:gridCol w="1087404">
                  <a:extLst>
                    <a:ext uri="{9D8B030D-6E8A-4147-A177-3AD203B41FA5}">
                      <a16:colId xmlns:a16="http://schemas.microsoft.com/office/drawing/2014/main" val="3467425508"/>
                    </a:ext>
                  </a:extLst>
                </a:gridCol>
              </a:tblGrid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PSTM score (/144)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Vocabulary score (-60</a:t>
                      </a:r>
                      <a:r>
                        <a:rPr lang="en-US" baseline="0" dirty="0" smtClean="0"/>
                        <a:t> to 60)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Years of 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abroad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98771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89.81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SD = 20.63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53-126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18.04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SD = 7.95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2-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0" dirty="0" smtClean="0"/>
                        <a:t> =  15</a:t>
                      </a:r>
                    </a:p>
                    <a:p>
                      <a:r>
                        <a:rPr lang="en-US" baseline="0" dirty="0" smtClean="0"/>
                        <a:t>M =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21.15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= 19-25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10.33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6-15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= 15</a:t>
                      </a:r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= 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11465"/>
                  </a:ext>
                </a:extLst>
              </a:tr>
              <a:tr h="792654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Graduate-level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86.43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SD = 23.47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34-130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36.79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SD = 9.35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18-51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16</a:t>
                      </a:r>
                    </a:p>
                    <a:p>
                      <a:r>
                        <a:rPr lang="en-US" dirty="0" smtClean="0"/>
                        <a:t>M =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28.82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22-42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12.09</a:t>
                      </a:r>
                    </a:p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Range = 4.25-19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= 25</a:t>
                      </a:r>
                    </a:p>
                    <a:p>
                      <a:r>
                        <a:rPr lang="en-US" dirty="0" smtClean="0"/>
                        <a:t>No =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417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9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2778</Words>
  <Application>Microsoft Office PowerPoint</Application>
  <PresentationFormat>Widescreen</PresentationFormat>
  <Paragraphs>703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Helvetica</vt:lpstr>
      <vt:lpstr>Times New Roman</vt:lpstr>
      <vt:lpstr>Wingdings</vt:lpstr>
      <vt:lpstr>Office Theme</vt:lpstr>
      <vt:lpstr>Individual differences in L2 pronunciation: The relationship between phonological memory and L2 Spanish VOT length</vt:lpstr>
      <vt:lpstr>Phonological short-term memory (PSTM)</vt:lpstr>
      <vt:lpstr>PSTM and global L2 pronunciation</vt:lpstr>
      <vt:lpstr>PSTM and specific L2 sounds</vt:lpstr>
      <vt:lpstr>VOT in English and Spanish</vt:lpstr>
      <vt:lpstr>L2 acquisition of VOT</vt:lpstr>
      <vt:lpstr>The current study</vt:lpstr>
      <vt:lpstr>Research questions and hypotheses</vt:lpstr>
      <vt:lpstr>Participants</vt:lpstr>
      <vt:lpstr>Tasks</vt:lpstr>
      <vt:lpstr>Measure of PSTM</vt:lpstr>
      <vt:lpstr>Oral response prompt task</vt:lpstr>
      <vt:lpstr>Vocabulary task</vt:lpstr>
      <vt:lpstr>Acoustic measurement</vt:lpstr>
      <vt:lpstr>Analysis</vt:lpstr>
      <vt:lpstr>Results</vt:lpstr>
      <vt:lpstr>Distribution of data- 4000 level</vt:lpstr>
      <vt:lpstr>Distribution of data- graduate level</vt:lpstr>
      <vt:lpstr>Correlations- 4th year Spanish</vt:lpstr>
      <vt:lpstr>PowerPoint Presentation</vt:lpstr>
      <vt:lpstr>Correlations- Graduate Spanish</vt:lpstr>
      <vt:lpstr>PowerPoint Presentation</vt:lpstr>
      <vt:lpstr>Discussion</vt:lpstr>
      <vt:lpstr>Research question 1</vt:lpstr>
      <vt:lpstr>Research question 2</vt:lpstr>
      <vt:lpstr>PSTM or proficiency?</vt:lpstr>
      <vt:lpstr>Conclusions</vt:lpstr>
      <vt:lpstr>Thank you!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differences in L2 pronunciation: The relationship between phonological memory and L2 Spanish VOT length</dc:title>
  <dc:creator>Zahler, Sara L</dc:creator>
  <cp:lastModifiedBy>Zahler, Sara L</cp:lastModifiedBy>
  <cp:revision>46</cp:revision>
  <dcterms:created xsi:type="dcterms:W3CDTF">2019-09-19T22:46:31Z</dcterms:created>
  <dcterms:modified xsi:type="dcterms:W3CDTF">2019-10-30T15:29:35Z</dcterms:modified>
</cp:coreProperties>
</file>