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</p:sldMasterIdLst>
  <p:notesMasterIdLst>
    <p:notesMasterId r:id="rId35"/>
  </p:notesMasterIdLst>
  <p:sldIdLst>
    <p:sldId id="256" r:id="rId2"/>
    <p:sldId id="269" r:id="rId3"/>
    <p:sldId id="259" r:id="rId4"/>
    <p:sldId id="282" r:id="rId5"/>
    <p:sldId id="262" r:id="rId6"/>
    <p:sldId id="270" r:id="rId7"/>
    <p:sldId id="312" r:id="rId8"/>
    <p:sldId id="313" r:id="rId9"/>
    <p:sldId id="314" r:id="rId10"/>
    <p:sldId id="271" r:id="rId11"/>
    <p:sldId id="316" r:id="rId12"/>
    <p:sldId id="272" r:id="rId13"/>
    <p:sldId id="273" r:id="rId14"/>
    <p:sldId id="317" r:id="rId15"/>
    <p:sldId id="318" r:id="rId16"/>
    <p:sldId id="274" r:id="rId17"/>
    <p:sldId id="275" r:id="rId18"/>
    <p:sldId id="276" r:id="rId19"/>
    <p:sldId id="319" r:id="rId20"/>
    <p:sldId id="280" r:id="rId21"/>
    <p:sldId id="281" r:id="rId22"/>
    <p:sldId id="338" r:id="rId23"/>
    <p:sldId id="284" r:id="rId24"/>
    <p:sldId id="285" r:id="rId25"/>
    <p:sldId id="339" r:id="rId26"/>
    <p:sldId id="324" r:id="rId27"/>
    <p:sldId id="286" r:id="rId28"/>
    <p:sldId id="322" r:id="rId29"/>
    <p:sldId id="327" r:id="rId30"/>
    <p:sldId id="323" r:id="rId31"/>
    <p:sldId id="325" r:id="rId32"/>
    <p:sldId id="287" r:id="rId33"/>
    <p:sldId id="27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E607C1-6EF4-4548-8DC6-3DBCC4D4536E}">
          <p14:sldIdLst>
            <p14:sldId id="256"/>
            <p14:sldId id="269"/>
            <p14:sldId id="259"/>
            <p14:sldId id="282"/>
            <p14:sldId id="262"/>
            <p14:sldId id="270"/>
            <p14:sldId id="312"/>
            <p14:sldId id="313"/>
            <p14:sldId id="314"/>
            <p14:sldId id="271"/>
            <p14:sldId id="316"/>
            <p14:sldId id="272"/>
            <p14:sldId id="273"/>
            <p14:sldId id="317"/>
            <p14:sldId id="318"/>
            <p14:sldId id="274"/>
            <p14:sldId id="275"/>
            <p14:sldId id="276"/>
            <p14:sldId id="319"/>
            <p14:sldId id="280"/>
            <p14:sldId id="281"/>
            <p14:sldId id="338"/>
            <p14:sldId id="284"/>
            <p14:sldId id="285"/>
            <p14:sldId id="339"/>
            <p14:sldId id="324"/>
            <p14:sldId id="286"/>
            <p14:sldId id="322"/>
            <p14:sldId id="327"/>
            <p14:sldId id="323"/>
            <p14:sldId id="325"/>
            <p14:sldId id="287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Zahler" initials="SZ" lastIdx="1" clrIdx="0">
    <p:extLst>
      <p:ext uri="{19B8F6BF-5375-455C-9EA6-DF929625EA0E}">
        <p15:presenceInfo xmlns:p15="http://schemas.microsoft.com/office/powerpoint/2012/main" userId="7a2fc4d2c31bb3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230" autoAdjust="0"/>
  </p:normalViewPr>
  <p:slideViewPr>
    <p:cSldViewPr snapToGrid="0">
      <p:cViewPr varScale="1">
        <p:scale>
          <a:sx n="61" d="100"/>
          <a:sy n="61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\Documents\USB%20folder\Dissertation\Data%20collection\Working%20memory%20score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Individual score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Sheet1!$A$2:$A$31</c:f>
              <c:numCache>
                <c:formatCode>General</c:formatCode>
                <c:ptCount val="30"/>
                <c:pt idx="0">
                  <c:v>28</c:v>
                </c:pt>
                <c:pt idx="1">
                  <c:v>32</c:v>
                </c:pt>
                <c:pt idx="2">
                  <c:v>46</c:v>
                </c:pt>
                <c:pt idx="3">
                  <c:v>46</c:v>
                </c:pt>
                <c:pt idx="4">
                  <c:v>47</c:v>
                </c:pt>
                <c:pt idx="5">
                  <c:v>48</c:v>
                </c:pt>
                <c:pt idx="6">
                  <c:v>52</c:v>
                </c:pt>
                <c:pt idx="7">
                  <c:v>53</c:v>
                </c:pt>
                <c:pt idx="8">
                  <c:v>55</c:v>
                </c:pt>
                <c:pt idx="9">
                  <c:v>57</c:v>
                </c:pt>
                <c:pt idx="10">
                  <c:v>57</c:v>
                </c:pt>
                <c:pt idx="11">
                  <c:v>57</c:v>
                </c:pt>
                <c:pt idx="12">
                  <c:v>59</c:v>
                </c:pt>
                <c:pt idx="13">
                  <c:v>61</c:v>
                </c:pt>
                <c:pt idx="14">
                  <c:v>63</c:v>
                </c:pt>
                <c:pt idx="15">
                  <c:v>64</c:v>
                </c:pt>
                <c:pt idx="16">
                  <c:v>64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67</c:v>
                </c:pt>
                <c:pt idx="21">
                  <c:v>67</c:v>
                </c:pt>
                <c:pt idx="22">
                  <c:v>68</c:v>
                </c:pt>
                <c:pt idx="23">
                  <c:v>70</c:v>
                </c:pt>
                <c:pt idx="24">
                  <c:v>71</c:v>
                </c:pt>
                <c:pt idx="25">
                  <c:v>71</c:v>
                </c:pt>
                <c:pt idx="26">
                  <c:v>72</c:v>
                </c:pt>
                <c:pt idx="27">
                  <c:v>73</c:v>
                </c:pt>
                <c:pt idx="28">
                  <c:v>74</c:v>
                </c:pt>
                <c:pt idx="29">
                  <c:v>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626-4A39-800E-3B5526250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795808"/>
        <c:axId val="511797448"/>
      </c:scatterChart>
      <c:valAx>
        <c:axId val="511795808"/>
        <c:scaling>
          <c:orientation val="minMax"/>
          <c:max val="3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/>
                  <a:t>4000-level learners individual scores (N=30)</a:t>
                </a:r>
                <a:endParaRPr lang="en-US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797448"/>
        <c:crosses val="autoZero"/>
        <c:crossBetween val="midCat"/>
      </c:valAx>
      <c:valAx>
        <c:axId val="511797448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Working</a:t>
                </a:r>
                <a:r>
                  <a:rPr lang="en-US" baseline="0"/>
                  <a:t> memory score (28-75)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795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Sheet2!$A$1</c:f>
              <c:strCache>
                <c:ptCount val="1"/>
                <c:pt idx="0">
                  <c:v>Individual score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Sheet2!$A$2:$A$31</c:f>
              <c:numCache>
                <c:formatCode>General</c:formatCode>
                <c:ptCount val="30"/>
                <c:pt idx="0">
                  <c:v>21</c:v>
                </c:pt>
                <c:pt idx="1">
                  <c:v>33</c:v>
                </c:pt>
                <c:pt idx="2">
                  <c:v>41</c:v>
                </c:pt>
                <c:pt idx="3">
                  <c:v>45</c:v>
                </c:pt>
                <c:pt idx="4">
                  <c:v>48</c:v>
                </c:pt>
                <c:pt idx="5">
                  <c:v>48</c:v>
                </c:pt>
                <c:pt idx="6">
                  <c:v>52</c:v>
                </c:pt>
                <c:pt idx="7">
                  <c:v>54</c:v>
                </c:pt>
                <c:pt idx="8">
                  <c:v>58</c:v>
                </c:pt>
                <c:pt idx="9">
                  <c:v>60</c:v>
                </c:pt>
                <c:pt idx="10">
                  <c:v>60</c:v>
                </c:pt>
                <c:pt idx="11">
                  <c:v>61</c:v>
                </c:pt>
                <c:pt idx="12">
                  <c:v>61</c:v>
                </c:pt>
                <c:pt idx="13">
                  <c:v>62</c:v>
                </c:pt>
                <c:pt idx="14">
                  <c:v>63</c:v>
                </c:pt>
                <c:pt idx="15">
                  <c:v>64</c:v>
                </c:pt>
                <c:pt idx="16">
                  <c:v>65</c:v>
                </c:pt>
                <c:pt idx="17">
                  <c:v>66</c:v>
                </c:pt>
                <c:pt idx="18">
                  <c:v>66</c:v>
                </c:pt>
                <c:pt idx="19">
                  <c:v>67</c:v>
                </c:pt>
                <c:pt idx="20">
                  <c:v>67</c:v>
                </c:pt>
                <c:pt idx="21">
                  <c:v>68</c:v>
                </c:pt>
                <c:pt idx="22">
                  <c:v>68</c:v>
                </c:pt>
                <c:pt idx="23">
                  <c:v>68</c:v>
                </c:pt>
                <c:pt idx="24">
                  <c:v>69</c:v>
                </c:pt>
                <c:pt idx="25">
                  <c:v>69</c:v>
                </c:pt>
                <c:pt idx="26">
                  <c:v>70</c:v>
                </c:pt>
                <c:pt idx="27">
                  <c:v>72</c:v>
                </c:pt>
                <c:pt idx="28">
                  <c:v>73</c:v>
                </c:pt>
                <c:pt idx="29">
                  <c:v>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E73-45FC-AA7B-682BAE763D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603616"/>
        <c:axId val="414604272"/>
      </c:scatterChart>
      <c:valAx>
        <c:axId val="414603616"/>
        <c:scaling>
          <c:orientation val="minMax"/>
          <c:max val="3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Graduate-level learners individual scores (N=30)</a:t>
                </a:r>
                <a:endParaRPr lang="en-US" sz="7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604272"/>
        <c:crosses val="autoZero"/>
        <c:crossBetween val="midCat"/>
      </c:valAx>
      <c:valAx>
        <c:axId val="414604272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0" i="0" baseline="0">
                    <a:effectLst/>
                  </a:rPr>
                  <a:t>Working memory score (20-75)</a:t>
                </a:r>
                <a:endParaRPr lang="en-US" sz="6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603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Rate of overt subjects across Switch</a:t>
            </a:r>
            <a:r>
              <a:rPr lang="en-US" sz="3200" baseline="0"/>
              <a:t> Reference contexts</a:t>
            </a:r>
            <a:endParaRPr lang="en-US" sz="3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Switch in subject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Sheet3!$A$2:$A$6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Sheet3!$B$2:$B$6</c:f>
              <c:numCache>
                <c:formatCode>0.00%</c:formatCode>
                <c:ptCount val="5"/>
                <c:pt idx="0">
                  <c:v>0.49399999999999999</c:v>
                </c:pt>
                <c:pt idx="1">
                  <c:v>0.41</c:v>
                </c:pt>
                <c:pt idx="2">
                  <c:v>0.33700000000000002</c:v>
                </c:pt>
                <c:pt idx="3">
                  <c:v>0.29199999999999998</c:v>
                </c:pt>
                <c:pt idx="4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2-4549-AAB8-A5391CA42E41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Same subject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Sheet3!$A$2:$A$6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Sheet3!$C$2:$C$6</c:f>
              <c:numCache>
                <c:formatCode>0.00%</c:formatCode>
                <c:ptCount val="5"/>
                <c:pt idx="0">
                  <c:v>0.33500000000000002</c:v>
                </c:pt>
                <c:pt idx="1">
                  <c:v>0.27500000000000002</c:v>
                </c:pt>
                <c:pt idx="2">
                  <c:v>0.14399999999999999</c:v>
                </c:pt>
                <c:pt idx="3">
                  <c:v>0.13500000000000001</c:v>
                </c:pt>
                <c:pt idx="4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2-4549-AAB8-A5391CA42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668528"/>
        <c:axId val="415670496"/>
      </c:barChart>
      <c:catAx>
        <c:axId val="41566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670496"/>
        <c:crosses val="autoZero"/>
        <c:auto val="1"/>
        <c:lblAlgn val="ctr"/>
        <c:lblOffset val="100"/>
        <c:noMultiLvlLbl val="0"/>
      </c:catAx>
      <c:valAx>
        <c:axId val="41567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66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Rate of overt subjects across TMA ambiguity contexts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Sheet3!$B$8</c:f>
              <c:strCache>
                <c:ptCount val="1"/>
                <c:pt idx="0">
                  <c:v>Ambiguous TMA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Sheet3!$A$9:$A$13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Sheet3!$B$9:$B$13</c:f>
              <c:numCache>
                <c:formatCode>0.00%</c:formatCode>
                <c:ptCount val="5"/>
                <c:pt idx="0">
                  <c:v>0.40200000000000002</c:v>
                </c:pt>
                <c:pt idx="1">
                  <c:v>0.30199999999999999</c:v>
                </c:pt>
                <c:pt idx="2">
                  <c:v>0.32100000000000001</c:v>
                </c:pt>
                <c:pt idx="3">
                  <c:v>0.307</c:v>
                </c:pt>
                <c:pt idx="4">
                  <c:v>0.313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39-4C71-8491-5A319888E742}"/>
            </c:ext>
          </c:extLst>
        </c:ser>
        <c:ser>
          <c:idx val="1"/>
          <c:order val="1"/>
          <c:tx>
            <c:strRef>
              <c:f>Sheet3!$C$8</c:f>
              <c:strCache>
                <c:ptCount val="1"/>
                <c:pt idx="0">
                  <c:v>Unambiguous TMA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Sheet3!$A$9:$A$13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Sheet3!$C$9:$C$13</c:f>
              <c:numCache>
                <c:formatCode>0.00%</c:formatCode>
                <c:ptCount val="5"/>
                <c:pt idx="0">
                  <c:v>0.42099999999999999</c:v>
                </c:pt>
                <c:pt idx="1">
                  <c:v>0.35</c:v>
                </c:pt>
                <c:pt idx="2">
                  <c:v>0.23799999999999999</c:v>
                </c:pt>
                <c:pt idx="3">
                  <c:v>0.19900000000000001</c:v>
                </c:pt>
                <c:pt idx="4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39-4C71-8491-5A319888E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4614768"/>
        <c:axId val="414620344"/>
      </c:barChart>
      <c:catAx>
        <c:axId val="41461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620344"/>
        <c:crosses val="autoZero"/>
        <c:auto val="1"/>
        <c:lblAlgn val="ctr"/>
        <c:lblOffset val="100"/>
        <c:noMultiLvlLbl val="0"/>
      </c:catAx>
      <c:valAx>
        <c:axId val="41462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61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Rate of overt subject pronouns across Switch in TMA contexts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Sheet3!$B$30</c:f>
              <c:strCache>
                <c:ptCount val="1"/>
                <c:pt idx="0">
                  <c:v>Switch in TMA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Sheet3!$A$31:$A$35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Sheet3!$B$31:$B$35</c:f>
              <c:numCache>
                <c:formatCode>0.00%</c:formatCode>
                <c:ptCount val="5"/>
                <c:pt idx="0">
                  <c:v>0.17599999999999999</c:v>
                </c:pt>
                <c:pt idx="1">
                  <c:v>0.16900000000000001</c:v>
                </c:pt>
                <c:pt idx="2">
                  <c:v>0.11700000000000001</c:v>
                </c:pt>
                <c:pt idx="3">
                  <c:v>0.11899999999999999</c:v>
                </c:pt>
                <c:pt idx="4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6-44FF-8392-A06688FC09F5}"/>
            </c:ext>
          </c:extLst>
        </c:ser>
        <c:ser>
          <c:idx val="1"/>
          <c:order val="1"/>
          <c:tx>
            <c:strRef>
              <c:f>Sheet3!$C$30</c:f>
              <c:strCache>
                <c:ptCount val="1"/>
                <c:pt idx="0">
                  <c:v>Same TMA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Sheet3!$A$31:$A$35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Sheet3!$C$31:$C$35</c:f>
              <c:numCache>
                <c:formatCode>0.00%</c:formatCode>
                <c:ptCount val="5"/>
                <c:pt idx="0">
                  <c:v>0.29299999999999998</c:v>
                </c:pt>
                <c:pt idx="1">
                  <c:v>0.248</c:v>
                </c:pt>
                <c:pt idx="2">
                  <c:v>0.14000000000000001</c:v>
                </c:pt>
                <c:pt idx="3">
                  <c:v>0.108</c:v>
                </c:pt>
                <c:pt idx="4">
                  <c:v>7.8E-2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06-44FF-8392-A06688FC0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444720"/>
        <c:axId val="436443408"/>
      </c:barChart>
      <c:catAx>
        <c:axId val="43644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43408"/>
        <c:crosses val="autoZero"/>
        <c:auto val="1"/>
        <c:lblAlgn val="ctr"/>
        <c:lblOffset val="100"/>
        <c:noMultiLvlLbl val="0"/>
      </c:catAx>
      <c:valAx>
        <c:axId val="43644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4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Rate of overt subject pronouns across</a:t>
            </a:r>
            <a:r>
              <a:rPr lang="en-US" sz="3200" baseline="0"/>
              <a:t> Verb Type contexts</a:t>
            </a:r>
            <a:endParaRPr lang="en-US" sz="3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Sheet3!$B$16</c:f>
              <c:strCache>
                <c:ptCount val="1"/>
                <c:pt idx="0">
                  <c:v>Estimative verbs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Sheet3!$A$17:$A$21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Sheet3!$B$17:$B$21</c:f>
              <c:numCache>
                <c:formatCode>0.00%</c:formatCode>
                <c:ptCount val="5"/>
                <c:pt idx="0">
                  <c:v>6.8000000000000005E-2</c:v>
                </c:pt>
                <c:pt idx="1">
                  <c:v>5.7000000000000002E-2</c:v>
                </c:pt>
                <c:pt idx="2">
                  <c:v>0.14000000000000001</c:v>
                </c:pt>
                <c:pt idx="3">
                  <c:v>0.215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3-4198-936E-8E6231AE2FCE}"/>
            </c:ext>
          </c:extLst>
        </c:ser>
        <c:ser>
          <c:idx val="1"/>
          <c:order val="1"/>
          <c:tx>
            <c:strRef>
              <c:f>Sheet3!$C$16</c:f>
              <c:strCache>
                <c:ptCount val="1"/>
                <c:pt idx="0">
                  <c:v>Other verb types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Sheet3!$A$17:$A$21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Sheet3!$C$17:$C$21</c:f>
              <c:numCache>
                <c:formatCode>0.00%</c:formatCode>
                <c:ptCount val="5"/>
                <c:pt idx="0">
                  <c:v>0.24859999999999999</c:v>
                </c:pt>
                <c:pt idx="1">
                  <c:v>0.22600000000000001</c:v>
                </c:pt>
                <c:pt idx="2">
                  <c:v>0.13</c:v>
                </c:pt>
                <c:pt idx="3">
                  <c:v>0.107</c:v>
                </c:pt>
                <c:pt idx="4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63-4198-936E-8E6231AE2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016880"/>
        <c:axId val="422014256"/>
      </c:barChart>
      <c:catAx>
        <c:axId val="42201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014256"/>
        <c:crosses val="autoZero"/>
        <c:auto val="1"/>
        <c:lblAlgn val="ctr"/>
        <c:lblOffset val="100"/>
        <c:noMultiLvlLbl val="0"/>
      </c:catAx>
      <c:valAx>
        <c:axId val="42201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01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Rate of overt subject pronouns across Person contexts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Sheet3!$B$23</c:f>
              <c:strCache>
                <c:ptCount val="1"/>
                <c:pt idx="0">
                  <c:v>Singular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Sheet3!$A$24:$A$28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Sheet3!$B$24:$B$28</c:f>
              <c:numCache>
                <c:formatCode>0.00%</c:formatCode>
                <c:ptCount val="5"/>
                <c:pt idx="0">
                  <c:v>0.24</c:v>
                </c:pt>
                <c:pt idx="1">
                  <c:v>0.22700000000000001</c:v>
                </c:pt>
                <c:pt idx="2">
                  <c:v>0.15</c:v>
                </c:pt>
                <c:pt idx="3">
                  <c:v>0.128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AA-4C8A-A434-CA51FDCDBDBF}"/>
            </c:ext>
          </c:extLst>
        </c:ser>
        <c:ser>
          <c:idx val="1"/>
          <c:order val="1"/>
          <c:tx>
            <c:strRef>
              <c:f>Sheet3!$C$23</c:f>
              <c:strCache>
                <c:ptCount val="1"/>
                <c:pt idx="0">
                  <c:v>Plural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Sheet3!$A$24:$A$28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Sheet3!$C$24:$C$28</c:f>
              <c:numCache>
                <c:formatCode>0.00%</c:formatCode>
                <c:ptCount val="5"/>
                <c:pt idx="0">
                  <c:v>0.23899999999999999</c:v>
                </c:pt>
                <c:pt idx="1">
                  <c:v>7.3999999999999996E-2</c:v>
                </c:pt>
                <c:pt idx="2">
                  <c:v>3.2000000000000001E-2</c:v>
                </c:pt>
                <c:pt idx="3">
                  <c:v>2.9000000000000001E-2</c:v>
                </c:pt>
                <c:pt idx="4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AA-4C8A-A434-CA51FDCDB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755760"/>
        <c:axId val="533753136"/>
      </c:barChart>
      <c:catAx>
        <c:axId val="53375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753136"/>
        <c:crosses val="autoZero"/>
        <c:auto val="1"/>
        <c:lblAlgn val="ctr"/>
        <c:lblOffset val="100"/>
        <c:noMultiLvlLbl val="0"/>
      </c:catAx>
      <c:valAx>
        <c:axId val="53375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75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Rate of overt subject</a:t>
            </a:r>
            <a:r>
              <a:rPr lang="en-US" sz="32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across Clause Type contexts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Sheet3!$F$30</c:f>
              <c:strCache>
                <c:ptCount val="1"/>
                <c:pt idx="0">
                  <c:v>Main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Sheet3!$E$31:$E$35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Sheet3!$F$31:$F$35</c:f>
              <c:numCache>
                <c:formatCode>0.00%</c:formatCode>
                <c:ptCount val="5"/>
                <c:pt idx="0">
                  <c:v>0.42699999999999999</c:v>
                </c:pt>
                <c:pt idx="1">
                  <c:v>0.35599999999999998</c:v>
                </c:pt>
                <c:pt idx="2">
                  <c:v>0.252</c:v>
                </c:pt>
                <c:pt idx="3">
                  <c:v>0.21899999999999997</c:v>
                </c:pt>
                <c:pt idx="4">
                  <c:v>0.22600000000000001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3-4963-A8E7-14366DEBEE81}"/>
            </c:ext>
          </c:extLst>
        </c:ser>
        <c:ser>
          <c:idx val="1"/>
          <c:order val="1"/>
          <c:tx>
            <c:strRef>
              <c:f>Sheet3!$G$30</c:f>
              <c:strCache>
                <c:ptCount val="1"/>
                <c:pt idx="0">
                  <c:v>Subordinate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Sheet3!$E$31:$E$35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Sheet3!$G$31:$G$35</c:f>
              <c:numCache>
                <c:formatCode>0.00%</c:formatCode>
                <c:ptCount val="5"/>
                <c:pt idx="0">
                  <c:v>0.40100000000000002</c:v>
                </c:pt>
                <c:pt idx="1">
                  <c:v>0.28399999999999997</c:v>
                </c:pt>
                <c:pt idx="2">
                  <c:v>0.23199999999999998</c:v>
                </c:pt>
                <c:pt idx="3">
                  <c:v>0.17</c:v>
                </c:pt>
                <c:pt idx="4">
                  <c:v>0.23699999999999999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3-4963-A8E7-14366DEBEE81}"/>
            </c:ext>
          </c:extLst>
        </c:ser>
        <c:ser>
          <c:idx val="2"/>
          <c:order val="2"/>
          <c:tx>
            <c:strRef>
              <c:f>Sheet3!$H$30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Sheet3!$E$31:$E$35</c:f>
              <c:strCache>
                <c:ptCount val="5"/>
                <c:pt idx="0">
                  <c:v>4000 low WM</c:v>
                </c:pt>
                <c:pt idx="1">
                  <c:v>4000 high WM</c:v>
                </c:pt>
                <c:pt idx="2">
                  <c:v>Graduate low WM</c:v>
                </c:pt>
                <c:pt idx="3">
                  <c:v>Graduate high WM</c:v>
                </c:pt>
                <c:pt idx="4">
                  <c:v>Natives</c:v>
                </c:pt>
              </c:strCache>
            </c:strRef>
          </c:cat>
          <c:val>
            <c:numRef>
              <c:f>Sheet3!$H$31:$H$35</c:f>
              <c:numCache>
                <c:formatCode>0.00%</c:formatCode>
                <c:ptCount val="5"/>
                <c:pt idx="0">
                  <c:v>0.318</c:v>
                </c:pt>
                <c:pt idx="1">
                  <c:v>0.51200000000000001</c:v>
                </c:pt>
                <c:pt idx="2">
                  <c:v>0.30299999999999999</c:v>
                </c:pt>
                <c:pt idx="3">
                  <c:v>0.38</c:v>
                </c:pt>
                <c:pt idx="4">
                  <c:v>0.308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63-4963-A8E7-14366DEBE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718536"/>
        <c:axId val="440714272"/>
      </c:barChart>
      <c:catAx>
        <c:axId val="44071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714272"/>
        <c:crosses val="autoZero"/>
        <c:auto val="1"/>
        <c:lblAlgn val="ctr"/>
        <c:lblOffset val="100"/>
        <c:noMultiLvlLbl val="0"/>
      </c:catAx>
      <c:valAx>
        <c:axId val="4407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718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B1D65-F166-4318-9083-C40CB67EF822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0ED99-5C92-4269-BDAA-1C3BC109F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0ED99-5C92-4269-BDAA-1C3BC109FF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4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 came from a larger corpus of 60 students and 30 native speakers. There were 30 4000-level (4</a:t>
            </a:r>
            <a:r>
              <a:rPr lang="en-US" baseline="30000" dirty="0"/>
              <a:t>th</a:t>
            </a:r>
            <a:r>
              <a:rPr lang="en-US" dirty="0"/>
              <a:t> year) students and 30 graduate level students. Each level was divided into 10 high, middle and low PSTM levels based on their scores from the PSTM task. </a:t>
            </a:r>
          </a:p>
          <a:p>
            <a:r>
              <a:rPr lang="en-US" dirty="0"/>
              <a:t>**Issues with using native speakers as comparison</a:t>
            </a:r>
          </a:p>
          <a:p>
            <a:r>
              <a:rPr lang="en-US" dirty="0"/>
              <a:t>**Variation in vowels across dialects</a:t>
            </a:r>
          </a:p>
          <a:p>
            <a:r>
              <a:rPr lang="en-US" dirty="0"/>
              <a:t>PSTM did not correlate with Vocabulary score in the larger corpus of 60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5DE7-961C-47F8-8988-80412CEE25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8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0ED99-5C92-4269-BDAA-1C3BC109FF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0ED99-5C92-4269-BDAA-1C3BC109FF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8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367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0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8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9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300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5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5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3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771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552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21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szahler@indiana.edu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0166-877D-4642-8E30-4CC9C37C8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835" y="2193621"/>
            <a:ext cx="9190494" cy="209822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The relationship between working memory and the acquisition of variable subject expression by second language learners of Spanish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921E8-C9B4-4F11-A446-55A5699FC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4" y="4455547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Sara Zahler</a:t>
            </a:r>
          </a:p>
          <a:p>
            <a:r>
              <a:rPr lang="en-US" dirty="0"/>
              <a:t>Second Language Research Forum 2018</a:t>
            </a:r>
          </a:p>
          <a:p>
            <a:r>
              <a:rPr lang="en-US" dirty="0"/>
              <a:t>October 27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198654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538" y="365126"/>
            <a:ext cx="10045262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5165605"/>
          </a:xfrm>
        </p:spPr>
        <p:txBody>
          <a:bodyPr/>
          <a:lstStyle/>
          <a:p>
            <a:r>
              <a:rPr lang="en-US" sz="3000" dirty="0"/>
              <a:t>Do second language Spanish learners with differing WM abilities display differing patterns of subject expression?</a:t>
            </a: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High WM learners will demonstrate patterns of subject expression variation that more closely approximate those of natives</a:t>
            </a:r>
          </a:p>
          <a:p>
            <a:pPr lvl="2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better processing of multiple features of the input</a:t>
            </a:r>
          </a:p>
          <a:p>
            <a:pPr lvl="2"/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aster learning of associations between elements in the discourse and their influence on the presence or absence of subject forms in Spanish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1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A5A9-0F43-4260-AF6D-FC58AAB4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DDC5F-DFBF-470A-B89E-AF8ED247A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4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365126"/>
            <a:ext cx="10187152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6" y="1126434"/>
            <a:ext cx="10187153" cy="5552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[Part of a larger corpus of tasks designed to elicit free response speech and examining cognitive individual differences]</a:t>
            </a:r>
            <a:endParaRPr lang="en-US" sz="4000" dirty="0">
              <a:solidFill>
                <a:srgbClr val="7F7F7F"/>
              </a:solidFill>
            </a:endParaRPr>
          </a:p>
          <a:p>
            <a:r>
              <a:rPr lang="en-US" sz="3200" dirty="0"/>
              <a:t>Operation span task (Measure of WM)</a:t>
            </a:r>
          </a:p>
          <a:p>
            <a:r>
              <a:rPr lang="en-US" sz="3200" dirty="0"/>
              <a:t>Oral response task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Q test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ELE grammar task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ex-tale vocabulary task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ackground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questionnaire</a:t>
            </a:r>
          </a:p>
          <a:p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Written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contextualized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task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(WCT)</a:t>
            </a:r>
          </a:p>
          <a:p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Serial non-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word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recognition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task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measure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phonological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short-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term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bg1">
                    <a:lumMod val="50000"/>
                  </a:schemeClr>
                </a:solidFill>
              </a:rPr>
              <a:t>memory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914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22" y="365126"/>
            <a:ext cx="10112677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Operation span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131"/>
            <a:ext cx="10515600" cy="5275964"/>
          </a:xfrm>
        </p:spPr>
        <p:txBody>
          <a:bodyPr>
            <a:normAutofit/>
          </a:bodyPr>
          <a:lstStyle/>
          <a:p>
            <a:r>
              <a:rPr lang="en-US" sz="2800" dirty="0"/>
              <a:t>Operation span task from the Psychology Experiment Building Language (PEBL) (</a:t>
            </a:r>
            <a:r>
              <a:rPr lang="en-US" sz="2800" dirty="0" err="1"/>
              <a:t>Meuller</a:t>
            </a:r>
            <a:r>
              <a:rPr lang="en-US" sz="2800" dirty="0"/>
              <a:t> &amp; Piper, 2014)</a:t>
            </a:r>
          </a:p>
          <a:p>
            <a:pPr lvl="1"/>
            <a:r>
              <a:rPr lang="en-US" sz="2800" dirty="0"/>
              <a:t>Perform simple math operations while memorizing letters for later recall</a:t>
            </a:r>
          </a:p>
          <a:p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41FC78-0FD3-43B3-B9B7-C7CE85F21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96257"/>
              </p:ext>
            </p:extLst>
          </p:nvPr>
        </p:nvGraphicFramePr>
        <p:xfrm>
          <a:off x="1241123" y="3812870"/>
          <a:ext cx="10002256" cy="19507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66686">
                  <a:extLst>
                    <a:ext uri="{9D8B030D-6E8A-4147-A177-3AD203B41FA5}">
                      <a16:colId xmlns:a16="http://schemas.microsoft.com/office/drawing/2014/main" val="2741875216"/>
                    </a:ext>
                  </a:extLst>
                </a:gridCol>
                <a:gridCol w="1666686">
                  <a:extLst>
                    <a:ext uri="{9D8B030D-6E8A-4147-A177-3AD203B41FA5}">
                      <a16:colId xmlns:a16="http://schemas.microsoft.com/office/drawing/2014/main" val="1638930226"/>
                    </a:ext>
                  </a:extLst>
                </a:gridCol>
                <a:gridCol w="1666686">
                  <a:extLst>
                    <a:ext uri="{9D8B030D-6E8A-4147-A177-3AD203B41FA5}">
                      <a16:colId xmlns:a16="http://schemas.microsoft.com/office/drawing/2014/main" val="3186758647"/>
                    </a:ext>
                  </a:extLst>
                </a:gridCol>
                <a:gridCol w="1666686">
                  <a:extLst>
                    <a:ext uri="{9D8B030D-6E8A-4147-A177-3AD203B41FA5}">
                      <a16:colId xmlns:a16="http://schemas.microsoft.com/office/drawing/2014/main" val="1185682759"/>
                    </a:ext>
                  </a:extLst>
                </a:gridCol>
                <a:gridCol w="1667756">
                  <a:extLst>
                    <a:ext uri="{9D8B030D-6E8A-4147-A177-3AD203B41FA5}">
                      <a16:colId xmlns:a16="http://schemas.microsoft.com/office/drawing/2014/main" val="3174511980"/>
                    </a:ext>
                  </a:extLst>
                </a:gridCol>
                <a:gridCol w="1667756">
                  <a:extLst>
                    <a:ext uri="{9D8B030D-6E8A-4147-A177-3AD203B41FA5}">
                      <a16:colId xmlns:a16="http://schemas.microsoft.com/office/drawing/2014/main" val="3207583071"/>
                    </a:ext>
                  </a:extLst>
                </a:gridCol>
              </a:tblGrid>
              <a:tr h="447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Working memory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effectLst/>
                        </a:rPr>
                        <a:t>Weighted IQ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effectLst/>
                        </a:rPr>
                        <a:t>Grammar proficiency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effectLst/>
                        </a:rPr>
                        <a:t>Vocabulary proficiency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524249"/>
                  </a:ext>
                </a:extLst>
              </a:tr>
              <a:tr h="585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Working memory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.224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.004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.048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-.075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844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Weighted IQ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.224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-.109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-.121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-.190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26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DELE proficiency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.004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.145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.675**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.529**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713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Vocabulary proficiency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.048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.255*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.675**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.719**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218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Age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-.075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-.180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.529**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.719**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912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93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831" y="234288"/>
            <a:ext cx="9598700" cy="7620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Oral response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</a:rPr>
              <a:t>task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831" y="1090706"/>
            <a:ext cx="9598700" cy="5362680"/>
          </a:xfrm>
        </p:spPr>
        <p:txBody>
          <a:bodyPr>
            <a:normAutofit/>
          </a:bodyPr>
          <a:lstStyle/>
          <a:p>
            <a:r>
              <a:rPr lang="en-US" sz="3200" dirty="0"/>
              <a:t>Participants presented with prompts for an oral response (via PowerPoint)</a:t>
            </a:r>
          </a:p>
          <a:p>
            <a:pPr lvl="1"/>
            <a:r>
              <a:rPr lang="en-US" sz="3200" dirty="0"/>
              <a:t>10 prompts, 10-15 minutes total</a:t>
            </a:r>
          </a:p>
          <a:p>
            <a:r>
              <a:rPr lang="en-US" sz="3200" dirty="0"/>
              <a:t>Topics designed to promote a range of discourse types (hypothetical, narrative, description)</a:t>
            </a:r>
          </a:p>
          <a:p>
            <a:r>
              <a:rPr lang="en-US" sz="3200" dirty="0"/>
              <a:t>Responses recorded with a TASCAM DR-40 4-Track portable digital recorder with a Shure WH20XLR dynamic headset microphone</a:t>
            </a:r>
          </a:p>
          <a:p>
            <a:pPr lvl="1"/>
            <a:endParaRPr lang="en-US" sz="32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335059" y="5304118"/>
            <a:ext cx="5244353" cy="1030941"/>
          </a:xfrm>
          <a:prstGeom prst="round2Diag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</a:t>
            </a:r>
            <a:r>
              <a:rPr lang="en-US" sz="3200" dirty="0" err="1"/>
              <a:t>Cuéntame</a:t>
            </a:r>
            <a:r>
              <a:rPr lang="en-US" sz="3200" dirty="0"/>
              <a:t> </a:t>
            </a:r>
            <a:r>
              <a:rPr lang="en-US" sz="3200" dirty="0" err="1"/>
              <a:t>tus</a:t>
            </a:r>
            <a:r>
              <a:rPr lang="en-US" sz="3200" dirty="0"/>
              <a:t> planes para </a:t>
            </a:r>
            <a:r>
              <a:rPr lang="en-US" sz="3200" dirty="0" err="1"/>
              <a:t>este</a:t>
            </a:r>
            <a:r>
              <a:rPr lang="en-US" sz="3200" dirty="0"/>
              <a:t> fin de </a:t>
            </a:r>
            <a:r>
              <a:rPr lang="en-US" sz="3200" dirty="0" err="1"/>
              <a:t>semana</a:t>
            </a:r>
            <a:r>
              <a:rPr lang="en-US" sz="3200" dirty="0"/>
              <a:t>.’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9FA04-A713-4917-8B38-5AE4C373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1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CA7219-E437-4643-8E40-73DDB9B8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A0BFDB-AACE-4612-89BD-2742E3E1C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852" y="160681"/>
            <a:ext cx="9601200" cy="758687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Participants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2B7492-F208-456D-AB99-E6E0815EA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822305"/>
              </p:ext>
            </p:extLst>
          </p:nvPr>
        </p:nvGraphicFramePr>
        <p:xfrm>
          <a:off x="1904079" y="936865"/>
          <a:ext cx="8632680" cy="582132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26848">
                  <a:extLst>
                    <a:ext uri="{9D8B030D-6E8A-4147-A177-3AD203B41FA5}">
                      <a16:colId xmlns:a16="http://schemas.microsoft.com/office/drawing/2014/main" val="2541095466"/>
                    </a:ext>
                  </a:extLst>
                </a:gridCol>
                <a:gridCol w="1526848">
                  <a:extLst>
                    <a:ext uri="{9D8B030D-6E8A-4147-A177-3AD203B41FA5}">
                      <a16:colId xmlns:a16="http://schemas.microsoft.com/office/drawing/2014/main" val="1542386649"/>
                    </a:ext>
                  </a:extLst>
                </a:gridCol>
                <a:gridCol w="1526848">
                  <a:extLst>
                    <a:ext uri="{9D8B030D-6E8A-4147-A177-3AD203B41FA5}">
                      <a16:colId xmlns:a16="http://schemas.microsoft.com/office/drawing/2014/main" val="2245472464"/>
                    </a:ext>
                  </a:extLst>
                </a:gridCol>
                <a:gridCol w="1188345">
                  <a:extLst>
                    <a:ext uri="{9D8B030D-6E8A-4147-A177-3AD203B41FA5}">
                      <a16:colId xmlns:a16="http://schemas.microsoft.com/office/drawing/2014/main" val="2698426325"/>
                    </a:ext>
                  </a:extLst>
                </a:gridCol>
                <a:gridCol w="851679">
                  <a:extLst>
                    <a:ext uri="{9D8B030D-6E8A-4147-A177-3AD203B41FA5}">
                      <a16:colId xmlns:a16="http://schemas.microsoft.com/office/drawing/2014/main" val="662031527"/>
                    </a:ext>
                  </a:extLst>
                </a:gridCol>
                <a:gridCol w="2012112">
                  <a:extLst>
                    <a:ext uri="{9D8B030D-6E8A-4147-A177-3AD203B41FA5}">
                      <a16:colId xmlns:a16="http://schemas.microsoft.com/office/drawing/2014/main" val="1867805568"/>
                    </a:ext>
                  </a:extLst>
                </a:gridCol>
              </a:tblGrid>
              <a:tr h="1035265"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Level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WM</a:t>
                      </a:r>
                    </a:p>
                    <a:p>
                      <a:r>
                        <a:rPr lang="en-US" sz="2400" dirty="0"/>
                        <a:t>( /75)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Sex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Average years of study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317592"/>
                  </a:ext>
                </a:extLst>
              </a:tr>
              <a:tr h="792654"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4000-level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 WM </a:t>
                      </a:r>
                    </a:p>
                    <a:p>
                      <a:r>
                        <a:rPr lang="en-US" sz="2000" dirty="0"/>
                        <a:t>(N = 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45.22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 = 3</a:t>
                      </a:r>
                    </a:p>
                    <a:p>
                      <a:r>
                        <a:rPr lang="en-US" sz="2000" dirty="0"/>
                        <a:t>M =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86421"/>
                  </a:ext>
                </a:extLst>
              </a:tr>
              <a:tr h="7926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 WM </a:t>
                      </a:r>
                    </a:p>
                    <a:p>
                      <a:r>
                        <a:rPr lang="en-US" sz="2000" dirty="0"/>
                        <a:t>(N =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 = 7</a:t>
                      </a:r>
                    </a:p>
                    <a:p>
                      <a:r>
                        <a:rPr lang="en-US" sz="2000" dirty="0"/>
                        <a:t>M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621710"/>
                  </a:ext>
                </a:extLst>
              </a:tr>
              <a:tr h="792654"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Graduate-level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 WM</a:t>
                      </a:r>
                    </a:p>
                    <a:p>
                      <a:r>
                        <a:rPr lang="en-US" sz="2000" dirty="0"/>
                        <a:t> (N = 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 = 5</a:t>
                      </a:r>
                    </a:p>
                    <a:p>
                      <a:r>
                        <a:rPr lang="en-US" sz="2000" dirty="0"/>
                        <a:t>M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615395"/>
                  </a:ext>
                </a:extLst>
              </a:tr>
              <a:tr h="7926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 WM </a:t>
                      </a:r>
                    </a:p>
                    <a:p>
                      <a:r>
                        <a:rPr lang="en-US" sz="2000" dirty="0"/>
                        <a:t>(N =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69.63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 = 7</a:t>
                      </a:r>
                    </a:p>
                    <a:p>
                      <a:r>
                        <a:rPr lang="en-US" sz="2000" dirty="0"/>
                        <a:t>M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097120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sz="2400" dirty="0"/>
                        <a:t>Native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48.27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 = 13</a:t>
                      </a:r>
                    </a:p>
                    <a:p>
                      <a:r>
                        <a:rPr lang="en-US" sz="2000" dirty="0"/>
                        <a:t>M =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35.77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Spain = 12</a:t>
                      </a:r>
                    </a:p>
                    <a:p>
                      <a:pPr algn="ctr"/>
                      <a:r>
                        <a:rPr lang="en-US" sz="2000" dirty="0"/>
                        <a:t>Colombia = 5</a:t>
                      </a:r>
                    </a:p>
                    <a:p>
                      <a:pPr algn="ctr"/>
                      <a:r>
                        <a:rPr lang="en-US" sz="2000" dirty="0"/>
                        <a:t>Argentina = 3</a:t>
                      </a:r>
                    </a:p>
                    <a:p>
                      <a:pPr algn="ctr"/>
                      <a:r>
                        <a:rPr lang="en-US" sz="2000" dirty="0"/>
                        <a:t>Mexico = 2</a:t>
                      </a:r>
                    </a:p>
                    <a:p>
                      <a:pPr algn="ctr"/>
                      <a:r>
                        <a:rPr lang="en-US" sz="2000" dirty="0"/>
                        <a:t>Other =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51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81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44"/>
            <a:ext cx="10515600" cy="5552661"/>
          </a:xfrm>
        </p:spPr>
        <p:txBody>
          <a:bodyPr>
            <a:normAutofit/>
          </a:bodyPr>
          <a:lstStyle/>
          <a:p>
            <a:r>
              <a:rPr lang="en-US" sz="2800" dirty="0"/>
              <a:t>Learner groups were divided into ~thirds based on raw WM scores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2AF5AD-9611-4F00-8EAA-269474062D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895102"/>
              </p:ext>
            </p:extLst>
          </p:nvPr>
        </p:nvGraphicFramePr>
        <p:xfrm>
          <a:off x="7358730" y="857693"/>
          <a:ext cx="4572000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CC72C60-EE75-4964-898B-784362EEA0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817053"/>
              </p:ext>
            </p:extLst>
          </p:nvPr>
        </p:nvGraphicFramePr>
        <p:xfrm>
          <a:off x="7378458" y="37653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C571A6A-F7C5-4EC6-98D2-060B8AA68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91525"/>
              </p:ext>
            </p:extLst>
          </p:nvPr>
        </p:nvGraphicFramePr>
        <p:xfrm>
          <a:off x="1502375" y="1078191"/>
          <a:ext cx="5042804" cy="2086215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005457">
                  <a:extLst>
                    <a:ext uri="{9D8B030D-6E8A-4147-A177-3AD203B41FA5}">
                      <a16:colId xmlns:a16="http://schemas.microsoft.com/office/drawing/2014/main" val="406462601"/>
                    </a:ext>
                  </a:extLst>
                </a:gridCol>
                <a:gridCol w="2037347">
                  <a:extLst>
                    <a:ext uri="{9D8B030D-6E8A-4147-A177-3AD203B41FA5}">
                      <a16:colId xmlns:a16="http://schemas.microsoft.com/office/drawing/2014/main" val="1656185031"/>
                    </a:ext>
                  </a:extLst>
                </a:gridCol>
              </a:tblGrid>
              <a:tr h="521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4000-level group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WM score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209076"/>
                  </a:ext>
                </a:extLst>
              </a:tr>
              <a:tr h="400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All participants (N=30)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59.73 (SD = 11.75)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92587"/>
                  </a:ext>
                </a:extLst>
              </a:tr>
              <a:tr h="405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High working memory (N=10)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70.80 (SD = 2.82)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422430"/>
                  </a:ext>
                </a:extLst>
              </a:tr>
              <a:tr h="425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Middle working memory (N=11)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61.55 (SD = 3.45)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8076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Low working memory (N=9)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45.22 (SD = 9.26)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09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794BEA-236B-4B6E-883A-0A05CD55B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46931"/>
              </p:ext>
            </p:extLst>
          </p:nvPr>
        </p:nvGraphicFramePr>
        <p:xfrm>
          <a:off x="1502375" y="4286388"/>
          <a:ext cx="5042804" cy="2086215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3005457">
                  <a:extLst>
                    <a:ext uri="{9D8B030D-6E8A-4147-A177-3AD203B41FA5}">
                      <a16:colId xmlns:a16="http://schemas.microsoft.com/office/drawing/2014/main" val="406462601"/>
                    </a:ext>
                  </a:extLst>
                </a:gridCol>
                <a:gridCol w="2037347">
                  <a:extLst>
                    <a:ext uri="{9D8B030D-6E8A-4147-A177-3AD203B41FA5}">
                      <a16:colId xmlns:a16="http://schemas.microsoft.com/office/drawing/2014/main" val="1656185031"/>
                    </a:ext>
                  </a:extLst>
                </a:gridCol>
              </a:tblGrid>
              <a:tr h="521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Graduate-level group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WM score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209076"/>
                  </a:ext>
                </a:extLst>
              </a:tr>
              <a:tr h="400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All participants (N=30)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59.80 (SD = 12.38)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92587"/>
                  </a:ext>
                </a:extLst>
              </a:tr>
              <a:tr h="405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High working memory (N=11)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68.63 (SD = 2.62)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422430"/>
                  </a:ext>
                </a:extLst>
              </a:tr>
              <a:tr h="425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Middle working memory (N=10)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62.8 (SD = 2.35)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8076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Low working memory (N=9)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44.4 (SD = 11.46)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091176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8C71CB1-D090-4A50-A7D8-2BA9BC04E335}"/>
              </a:ext>
            </a:extLst>
          </p:cNvPr>
          <p:cNvSpPr/>
          <p:nvPr/>
        </p:nvSpPr>
        <p:spPr>
          <a:xfrm>
            <a:off x="10440537" y="1173706"/>
            <a:ext cx="1310185" cy="518615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8ED2D74-2D61-4A60-86BE-F3D1565C3920}"/>
              </a:ext>
            </a:extLst>
          </p:cNvPr>
          <p:cNvSpPr/>
          <p:nvPr/>
        </p:nvSpPr>
        <p:spPr>
          <a:xfrm>
            <a:off x="7890680" y="1610433"/>
            <a:ext cx="1212377" cy="920387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A5A8378-6151-4A12-9F37-2F716DFD09C5}"/>
              </a:ext>
            </a:extLst>
          </p:cNvPr>
          <p:cNvSpPr/>
          <p:nvPr/>
        </p:nvSpPr>
        <p:spPr>
          <a:xfrm>
            <a:off x="10317707" y="4027080"/>
            <a:ext cx="1392071" cy="518615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0774816-DF94-47F2-B3B0-45604E5EB1D1}"/>
              </a:ext>
            </a:extLst>
          </p:cNvPr>
          <p:cNvSpPr/>
          <p:nvPr/>
        </p:nvSpPr>
        <p:spPr>
          <a:xfrm>
            <a:off x="7988488" y="4545695"/>
            <a:ext cx="1196455" cy="1358403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7F62AD-958D-406F-9CDE-BF749A3A69EF}"/>
              </a:ext>
            </a:extLst>
          </p:cNvPr>
          <p:cNvSpPr/>
          <p:nvPr/>
        </p:nvSpPr>
        <p:spPr>
          <a:xfrm>
            <a:off x="1502375" y="2002221"/>
            <a:ext cx="5042804" cy="409903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5744E4-AF8D-4D30-B275-12BEDC516AEC}"/>
              </a:ext>
            </a:extLst>
          </p:cNvPr>
          <p:cNvSpPr/>
          <p:nvPr/>
        </p:nvSpPr>
        <p:spPr>
          <a:xfrm>
            <a:off x="1502375" y="2758222"/>
            <a:ext cx="5042804" cy="409903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D30C27B-8C80-475A-8D8F-9BA41B766D49}"/>
              </a:ext>
            </a:extLst>
          </p:cNvPr>
          <p:cNvSpPr/>
          <p:nvPr/>
        </p:nvSpPr>
        <p:spPr>
          <a:xfrm>
            <a:off x="1502375" y="5964533"/>
            <a:ext cx="5042804" cy="409903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C89B133-0A79-4ED6-BCDD-E461AB0D556D}"/>
              </a:ext>
            </a:extLst>
          </p:cNvPr>
          <p:cNvSpPr/>
          <p:nvPr/>
        </p:nvSpPr>
        <p:spPr>
          <a:xfrm>
            <a:off x="1502375" y="5200851"/>
            <a:ext cx="5042804" cy="409903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6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/>
          <a:lstStyle/>
          <a:p>
            <a:r>
              <a:rPr lang="en-US" dirty="0"/>
              <a:t>All tokens of finite (conjugated) verbs were extracted for the transcriptions for all participants described</a:t>
            </a:r>
          </a:p>
          <a:p>
            <a:pPr lvl="1"/>
            <a:r>
              <a:rPr lang="en-US" dirty="0"/>
              <a:t>Lexical NPs (el m</a:t>
            </a:r>
            <a:r>
              <a:rPr lang="es-ES" dirty="0" err="1"/>
              <a:t>édico</a:t>
            </a:r>
            <a:r>
              <a:rPr lang="es-ES" dirty="0"/>
              <a:t>)</a:t>
            </a:r>
          </a:p>
          <a:p>
            <a:pPr lvl="1"/>
            <a:r>
              <a:rPr lang="es-ES" dirty="0" err="1"/>
              <a:t>Overt</a:t>
            </a:r>
            <a:r>
              <a:rPr lang="es-ES" dirty="0"/>
              <a:t> </a:t>
            </a:r>
            <a:r>
              <a:rPr lang="es-ES" dirty="0" err="1"/>
              <a:t>subject</a:t>
            </a:r>
            <a:r>
              <a:rPr lang="es-ES" dirty="0"/>
              <a:t> </a:t>
            </a:r>
            <a:r>
              <a:rPr lang="es-ES" dirty="0" err="1"/>
              <a:t>pronouns</a:t>
            </a:r>
            <a:r>
              <a:rPr lang="es-ES" dirty="0"/>
              <a:t> (él)</a:t>
            </a:r>
          </a:p>
          <a:p>
            <a:pPr lvl="1"/>
            <a:r>
              <a:rPr lang="es-ES" dirty="0" err="1"/>
              <a:t>Null</a:t>
            </a:r>
            <a:r>
              <a:rPr lang="es-ES" dirty="0"/>
              <a:t> </a:t>
            </a:r>
            <a:r>
              <a:rPr lang="es-ES" dirty="0" err="1"/>
              <a:t>subjects</a:t>
            </a:r>
            <a:r>
              <a:rPr lang="es-ES" dirty="0"/>
              <a:t> (</a:t>
            </a:r>
            <a:r>
              <a:rPr lang="es-ES" cap="all" dirty="0"/>
              <a:t>ø</a:t>
            </a:r>
            <a:r>
              <a:rPr lang="es-ES" dirty="0"/>
              <a:t>)</a:t>
            </a:r>
            <a:endParaRPr lang="en-US" dirty="0"/>
          </a:p>
          <a:p>
            <a:r>
              <a:rPr lang="en-US" dirty="0"/>
              <a:t>Exclusions</a:t>
            </a:r>
          </a:p>
          <a:p>
            <a:pPr lvl="1"/>
            <a:r>
              <a:rPr lang="en-US" dirty="0"/>
              <a:t>Commands</a:t>
            </a:r>
          </a:p>
          <a:p>
            <a:pPr lvl="1"/>
            <a:r>
              <a:rPr lang="en-US" dirty="0"/>
              <a:t>Corrected</a:t>
            </a:r>
          </a:p>
          <a:p>
            <a:pPr lvl="1"/>
            <a:r>
              <a:rPr lang="en-US" dirty="0"/>
              <a:t>Cut off</a:t>
            </a:r>
          </a:p>
          <a:p>
            <a:pPr lvl="1"/>
            <a:r>
              <a:rPr lang="en-US" dirty="0"/>
              <a:t>Verbs like </a:t>
            </a:r>
            <a:r>
              <a:rPr lang="en-US" i="0" dirty="0" err="1"/>
              <a:t>gustar</a:t>
            </a:r>
            <a:endParaRPr lang="en-US" dirty="0"/>
          </a:p>
          <a:p>
            <a:pPr lvl="1"/>
            <a:r>
              <a:rPr lang="en-US" dirty="0"/>
              <a:t>Subject relative</a:t>
            </a:r>
          </a:p>
          <a:p>
            <a:pPr lvl="1"/>
            <a:r>
              <a:rPr lang="en-US" dirty="0"/>
              <a:t>Repetitions</a:t>
            </a:r>
          </a:p>
          <a:p>
            <a:pPr lvl="1"/>
            <a:r>
              <a:rPr lang="en-US" dirty="0"/>
              <a:t>Fixed phrases</a:t>
            </a:r>
          </a:p>
          <a:p>
            <a:pPr lvl="1"/>
            <a:r>
              <a:rPr lang="en-US" dirty="0"/>
              <a:t>Other subject types</a:t>
            </a:r>
          </a:p>
          <a:p>
            <a:pPr lvl="1"/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4C6B7B-02ED-45D7-93DD-819E849F1F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398646"/>
              </p:ext>
            </p:extLst>
          </p:nvPr>
        </p:nvGraphicFramePr>
        <p:xfrm>
          <a:off x="5104263" y="2390246"/>
          <a:ext cx="6249537" cy="416068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772363">
                  <a:extLst>
                    <a:ext uri="{9D8B030D-6E8A-4147-A177-3AD203B41FA5}">
                      <a16:colId xmlns:a16="http://schemas.microsoft.com/office/drawing/2014/main" val="2541095466"/>
                    </a:ext>
                  </a:extLst>
                </a:gridCol>
                <a:gridCol w="1772363">
                  <a:extLst>
                    <a:ext uri="{9D8B030D-6E8A-4147-A177-3AD203B41FA5}">
                      <a16:colId xmlns:a16="http://schemas.microsoft.com/office/drawing/2014/main" val="1542386649"/>
                    </a:ext>
                  </a:extLst>
                </a:gridCol>
                <a:gridCol w="2704811">
                  <a:extLst>
                    <a:ext uri="{9D8B030D-6E8A-4147-A177-3AD203B41FA5}">
                      <a16:colId xmlns:a16="http://schemas.microsoft.com/office/drawing/2014/main" val="2245472464"/>
                    </a:ext>
                  </a:extLst>
                </a:gridCol>
              </a:tblGrid>
              <a:tr h="857924"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Level</a:t>
                      </a:r>
                      <a:endParaRPr lang="en-US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 tokens included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317592"/>
                  </a:ext>
                </a:extLst>
              </a:tr>
              <a:tr h="559558"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4000-level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 WM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949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86421"/>
                  </a:ext>
                </a:extLst>
              </a:tr>
              <a:tr h="5857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 WM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1330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621710"/>
                  </a:ext>
                </a:extLst>
              </a:tr>
              <a:tr h="519699"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Graduate-level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 WM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2243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615395"/>
                  </a:ext>
                </a:extLst>
              </a:tr>
              <a:tr h="5459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 WM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097120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r>
                        <a:rPr lang="en-US" sz="2400" dirty="0"/>
                        <a:t>Native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/>
                        <a:t>5305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51138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11,840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220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0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538" y="365126"/>
            <a:ext cx="10045262" cy="628788"/>
          </a:xfrm>
        </p:spPr>
        <p:txBody>
          <a:bodyPr>
            <a:noAutofit/>
          </a:bodyPr>
          <a:lstStyle/>
          <a:p>
            <a:r>
              <a:rPr lang="es-ES" dirty="0" err="1">
                <a:solidFill>
                  <a:schemeClr val="accent6">
                    <a:lumMod val="50000"/>
                  </a:schemeClr>
                </a:solidFill>
              </a:rPr>
              <a:t>Analysis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 (2)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105" y="1891863"/>
            <a:ext cx="4006755" cy="4145098"/>
          </a:xfrm>
        </p:spPr>
        <p:txBody>
          <a:bodyPr>
            <a:normAutofit/>
          </a:bodyPr>
          <a:lstStyle/>
          <a:p>
            <a:r>
              <a:rPr lang="es-ES" sz="2800" dirty="0" err="1"/>
              <a:t>Independent</a:t>
            </a:r>
            <a:r>
              <a:rPr lang="es-ES" sz="2800" dirty="0"/>
              <a:t> variables</a:t>
            </a:r>
          </a:p>
          <a:p>
            <a:pPr lvl="1"/>
            <a:r>
              <a:rPr lang="es-ES" sz="2800" dirty="0" err="1"/>
              <a:t>Switch</a:t>
            </a:r>
            <a:r>
              <a:rPr lang="es-ES" sz="2800" dirty="0"/>
              <a:t> in Reference</a:t>
            </a:r>
          </a:p>
          <a:p>
            <a:pPr lvl="1"/>
            <a:r>
              <a:rPr lang="es-ES" sz="2800" dirty="0"/>
              <a:t>TMA </a:t>
            </a:r>
            <a:r>
              <a:rPr lang="es-ES" sz="2800" dirty="0" err="1"/>
              <a:t>ambiguity</a:t>
            </a:r>
            <a:endParaRPr lang="es-ES" sz="2800" dirty="0"/>
          </a:p>
          <a:p>
            <a:pPr lvl="1"/>
            <a:r>
              <a:rPr lang="es-ES" sz="2800" dirty="0" err="1"/>
              <a:t>Person</a:t>
            </a:r>
            <a:endParaRPr lang="es-ES" sz="2800" dirty="0"/>
          </a:p>
          <a:p>
            <a:pPr lvl="1"/>
            <a:r>
              <a:rPr lang="es-ES" sz="2800" dirty="0" err="1"/>
              <a:t>Verb</a:t>
            </a:r>
            <a:r>
              <a:rPr lang="es-ES" sz="2800" dirty="0"/>
              <a:t> </a:t>
            </a:r>
            <a:r>
              <a:rPr lang="es-ES" sz="2800" dirty="0" err="1"/>
              <a:t>Type</a:t>
            </a:r>
            <a:endParaRPr lang="es-E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FBA619-4DEE-4EC2-87FC-C9069B837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734029"/>
              </p:ext>
            </p:extLst>
          </p:nvPr>
        </p:nvGraphicFramePr>
        <p:xfrm>
          <a:off x="5678905" y="1356451"/>
          <a:ext cx="5710990" cy="42171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5495">
                  <a:extLst>
                    <a:ext uri="{9D8B030D-6E8A-4147-A177-3AD203B41FA5}">
                      <a16:colId xmlns:a16="http://schemas.microsoft.com/office/drawing/2014/main" val="4002381278"/>
                    </a:ext>
                  </a:extLst>
                </a:gridCol>
                <a:gridCol w="2855495">
                  <a:extLst>
                    <a:ext uri="{9D8B030D-6E8A-4147-A177-3AD203B41FA5}">
                      <a16:colId xmlns:a16="http://schemas.microsoft.com/office/drawing/2014/main" val="513001936"/>
                    </a:ext>
                  </a:extLst>
                </a:gridCol>
              </a:tblGrid>
              <a:tr h="577518">
                <a:tc>
                  <a:txBody>
                    <a:bodyPr/>
                    <a:lstStyle/>
                    <a:p>
                      <a:r>
                        <a:rPr lang="en-US" sz="2400" dirty="0"/>
                        <a:t>Constraint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Subcategories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660359"/>
                  </a:ext>
                </a:extLst>
              </a:tr>
              <a:tr h="903871">
                <a:tc>
                  <a:txBody>
                    <a:bodyPr/>
                    <a:lstStyle/>
                    <a:p>
                      <a:r>
                        <a:rPr lang="en-US" sz="2000" dirty="0"/>
                        <a:t>Switch in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Switch in subject</a:t>
                      </a:r>
                    </a:p>
                    <a:p>
                      <a:r>
                        <a:rPr lang="en-US" sz="2000" dirty="0"/>
                        <a:t>Same as subject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81469"/>
                  </a:ext>
                </a:extLst>
              </a:tr>
              <a:tr h="903871">
                <a:tc>
                  <a:txBody>
                    <a:bodyPr/>
                    <a:lstStyle/>
                    <a:p>
                      <a:r>
                        <a:rPr lang="en-US" sz="2000" dirty="0"/>
                        <a:t>TMA ambiguity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Ambiguous TMA</a:t>
                      </a:r>
                    </a:p>
                    <a:p>
                      <a:r>
                        <a:rPr lang="en-US" sz="2000" dirty="0"/>
                        <a:t>Unambiguous TMA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726807"/>
                  </a:ext>
                </a:extLst>
              </a:tr>
              <a:tr h="826061">
                <a:tc>
                  <a:txBody>
                    <a:bodyPr/>
                    <a:lstStyle/>
                    <a:p>
                      <a:r>
                        <a:rPr lang="en-US" sz="20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Singular (I, he, she)</a:t>
                      </a:r>
                    </a:p>
                    <a:p>
                      <a:r>
                        <a:rPr lang="es-ES" sz="2000" dirty="0"/>
                        <a:t>P</a:t>
                      </a:r>
                      <a:r>
                        <a:rPr lang="en-US" sz="2000" dirty="0" err="1"/>
                        <a:t>lural</a:t>
                      </a:r>
                      <a:r>
                        <a:rPr lang="en-US" sz="2000" dirty="0"/>
                        <a:t> (We, they)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931266"/>
                  </a:ext>
                </a:extLst>
              </a:tr>
              <a:tr h="831808">
                <a:tc>
                  <a:txBody>
                    <a:bodyPr/>
                    <a:lstStyle/>
                    <a:p>
                      <a:r>
                        <a:rPr lang="es-ES" sz="2000" dirty="0" err="1"/>
                        <a:t>Verb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/>
                        <a:t>Estimative</a:t>
                      </a:r>
                      <a:r>
                        <a:rPr lang="es-ES" sz="2000" dirty="0"/>
                        <a:t> (</a:t>
                      </a:r>
                      <a:r>
                        <a:rPr lang="es-ES" sz="2000" dirty="0" err="1"/>
                        <a:t>e.g</a:t>
                      </a:r>
                      <a:r>
                        <a:rPr lang="es-ES" sz="2000" dirty="0"/>
                        <a:t>. pensar)</a:t>
                      </a:r>
                    </a:p>
                    <a:p>
                      <a:r>
                        <a:rPr lang="es-ES" sz="2000" dirty="0"/>
                        <a:t>Copula (</a:t>
                      </a:r>
                      <a:r>
                        <a:rPr lang="es-ES" sz="2000" dirty="0" err="1"/>
                        <a:t>e.g</a:t>
                      </a:r>
                      <a:r>
                        <a:rPr lang="es-ES" sz="2000" dirty="0"/>
                        <a:t>. ser, estar)</a:t>
                      </a:r>
                    </a:p>
                    <a:p>
                      <a:r>
                        <a:rPr lang="es-ES" sz="2000" dirty="0" err="1"/>
                        <a:t>All</a:t>
                      </a:r>
                      <a:r>
                        <a:rPr lang="es-ES" sz="2000" dirty="0"/>
                        <a:t> </a:t>
                      </a:r>
                      <a:r>
                        <a:rPr lang="es-ES" sz="2000" dirty="0" err="1"/>
                        <a:t>others</a:t>
                      </a:r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171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80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8D85-296A-4664-A329-5FA8E8C674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Results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32802-F8BE-44A5-B27B-3B0DA44B8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C78F-26A3-4976-95D7-F07421A8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BE408-4D86-4C8B-93DF-AAEAD83FF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778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99146D6-0051-4059-A90B-7D8BACF47B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989165"/>
              </p:ext>
            </p:extLst>
          </p:nvPr>
        </p:nvGraphicFramePr>
        <p:xfrm>
          <a:off x="1195757" y="488855"/>
          <a:ext cx="9304078" cy="447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F4D4C7-B69A-4C3D-8CB9-546F25471E13}"/>
              </a:ext>
            </a:extLst>
          </p:cNvPr>
          <p:cNvSpPr txBox="1"/>
          <p:nvPr/>
        </p:nvSpPr>
        <p:spPr>
          <a:xfrm>
            <a:off x="1261241" y="5376041"/>
            <a:ext cx="9317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Learners appear to have already acquired this constraint by the 4000-level</a:t>
            </a:r>
          </a:p>
        </p:txBody>
      </p:sp>
    </p:spTree>
    <p:extLst>
      <p:ext uri="{BB962C8B-B14F-4D97-AF65-F5344CB8AC3E}">
        <p14:creationId xmlns:p14="http://schemas.microsoft.com/office/powerpoint/2010/main" val="516847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55323"/>
            <a:ext cx="10515600" cy="1523771"/>
          </a:xfrm>
        </p:spPr>
        <p:txBody>
          <a:bodyPr>
            <a:normAutofit/>
          </a:bodyPr>
          <a:lstStyle/>
          <a:p>
            <a:r>
              <a:rPr lang="en-US" sz="2800" dirty="0"/>
              <a:t>Participants appear not to have this constraint in 4</a:t>
            </a:r>
            <a:r>
              <a:rPr lang="en-US" sz="2800" baseline="30000" dirty="0"/>
              <a:t>th</a:t>
            </a:r>
            <a:r>
              <a:rPr lang="en-US" sz="2800" dirty="0"/>
              <a:t> year Spanish but they do in graduate-level Spanish. No difference according to working memory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E115F1B-A91B-4B4C-BC9B-31875B146D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887840"/>
              </p:ext>
            </p:extLst>
          </p:nvPr>
        </p:nvGraphicFramePr>
        <p:xfrm>
          <a:off x="1092200" y="375303"/>
          <a:ext cx="9722945" cy="4512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022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BDF16-78D0-4CDD-AA7A-974933B6F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703" y="5433391"/>
            <a:ext cx="9601200" cy="1268896"/>
          </a:xfrm>
        </p:spPr>
        <p:txBody>
          <a:bodyPr>
            <a:noAutofit/>
          </a:bodyPr>
          <a:lstStyle/>
          <a:p>
            <a:r>
              <a:rPr lang="en-US" sz="2800" dirty="0"/>
              <a:t>4000-level students pattern more like native speakers than grad-level students. </a:t>
            </a:r>
          </a:p>
          <a:p>
            <a:pPr lvl="1"/>
            <a:r>
              <a:rPr lang="en-US" sz="2800" dirty="0"/>
              <a:t>No effect of WM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AB64FF-8557-4E40-8E2F-264647584D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093340"/>
              </p:ext>
            </p:extLst>
          </p:nvPr>
        </p:nvGraphicFramePr>
        <p:xfrm>
          <a:off x="1245703" y="155713"/>
          <a:ext cx="10243931" cy="5158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6BA48C-D68F-4FDB-AAE6-D82E3EB2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0889-B913-496A-AA73-F88461FD73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9559"/>
            <a:ext cx="10515600" cy="1539536"/>
          </a:xfrm>
        </p:spPr>
        <p:txBody>
          <a:bodyPr>
            <a:normAutofit/>
          </a:bodyPr>
          <a:lstStyle/>
          <a:p>
            <a:r>
              <a:rPr lang="en-US" sz="2800" dirty="0"/>
              <a:t>Only high working memory graduate-level learners have acquired this constraint</a:t>
            </a:r>
          </a:p>
          <a:p>
            <a:pPr lvl="1"/>
            <a:r>
              <a:rPr lang="en-US" sz="2800" dirty="0"/>
              <a:t>Effect of WM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792008C-6255-4787-90AE-4E5328C37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166944"/>
              </p:ext>
            </p:extLst>
          </p:nvPr>
        </p:nvGraphicFramePr>
        <p:xfrm>
          <a:off x="965200" y="178904"/>
          <a:ext cx="9865710" cy="473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560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29FC653-3E73-4A0D-AF71-E43F35B7AE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446114"/>
              </p:ext>
            </p:extLst>
          </p:nvPr>
        </p:nvGraphicFramePr>
        <p:xfrm>
          <a:off x="1195756" y="346841"/>
          <a:ext cx="9950465" cy="479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A4FF-8BCC-4AE0-BAC8-A50A79B3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9559"/>
            <a:ext cx="10515600" cy="1539536"/>
          </a:xfrm>
        </p:spPr>
        <p:txBody>
          <a:bodyPr>
            <a:normAutofit/>
          </a:bodyPr>
          <a:lstStyle/>
          <a:p>
            <a:r>
              <a:rPr lang="en-US" sz="2800" dirty="0"/>
              <a:t>High WM 4000-level learners pattern in a more native-like manner. All grad-level learners have the constraint</a:t>
            </a:r>
          </a:p>
          <a:p>
            <a:pPr lvl="1"/>
            <a:r>
              <a:rPr lang="en-US" sz="2800" dirty="0"/>
              <a:t>Effect of WM</a:t>
            </a:r>
          </a:p>
        </p:txBody>
      </p:sp>
    </p:spTree>
    <p:extLst>
      <p:ext uri="{BB962C8B-B14F-4D97-AF65-F5344CB8AC3E}">
        <p14:creationId xmlns:p14="http://schemas.microsoft.com/office/powerpoint/2010/main" val="2071214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7E31C57-A239-41D8-B274-06641B74F6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497918"/>
              </p:ext>
            </p:extLst>
          </p:nvPr>
        </p:nvGraphicFramePr>
        <p:xfrm>
          <a:off x="1371600" y="265044"/>
          <a:ext cx="10131287" cy="500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88BA66-F436-4D91-8BEE-7556B1BD6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33391"/>
            <a:ext cx="9601200" cy="1268896"/>
          </a:xfrm>
        </p:spPr>
        <p:txBody>
          <a:bodyPr>
            <a:noAutofit/>
          </a:bodyPr>
          <a:lstStyle/>
          <a:p>
            <a:r>
              <a:rPr lang="en-US" sz="2800" dirty="0"/>
              <a:t>High WM 4000-level learners pattern in a more native-like manner. All grad-level learners have the constraint.</a:t>
            </a:r>
          </a:p>
          <a:p>
            <a:pPr lvl="1"/>
            <a:r>
              <a:rPr lang="en-US" sz="2800" dirty="0"/>
              <a:t>Effect of WM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5D64E7-F953-4B2C-AE93-732C16CE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0889-B913-496A-AA73-F88461FD73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41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D224-EC4C-43B4-9195-71797B20F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6DE6C-533E-4980-AC40-73123F2EF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11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303" y="365126"/>
            <a:ext cx="10029497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Research questions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3000" dirty="0"/>
              <a:t>Do second language Spanish learners with differing WM abilities display differing patterns of subject expression?</a:t>
            </a:r>
          </a:p>
          <a:p>
            <a:pPr lvl="1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High WM learners will demonstrate patterns of subject expression variation that more closely approximate those of natives</a:t>
            </a:r>
          </a:p>
          <a:p>
            <a:pPr lvl="2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Verb type</a:t>
            </a:r>
          </a:p>
          <a:p>
            <a:pPr lvl="2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Person</a:t>
            </a:r>
          </a:p>
          <a:p>
            <a:pPr lvl="1"/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some constraints, advanced learners are already native-like</a:t>
            </a:r>
          </a:p>
          <a:p>
            <a:pPr lvl="2"/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witch reference</a:t>
            </a:r>
          </a:p>
          <a:p>
            <a:pPr lvl="1"/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some constraints, proficiency plays a larger role</a:t>
            </a:r>
          </a:p>
          <a:p>
            <a:pPr lvl="2"/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 ambiguity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5A83D4-1B94-4D61-952E-F061EFEEB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33" y="2096731"/>
            <a:ext cx="791883" cy="791883"/>
          </a:xfrm>
          <a:prstGeom prst="rect">
            <a:avLst/>
          </a:prstGeom>
        </p:spPr>
      </p:pic>
      <p:pic>
        <p:nvPicPr>
          <p:cNvPr id="6" name="Picture 4" descr="Image result for question mark">
            <a:extLst>
              <a:ext uri="{FF2B5EF4-FFF2-40B4-BE49-F238E27FC236}">
                <a16:creationId xmlns:a16="http://schemas.microsoft.com/office/drawing/2014/main" id="{A1C5364A-F4B9-4080-9D8A-23CAECBDC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34" y="4344835"/>
            <a:ext cx="989853" cy="79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question mark">
            <a:extLst>
              <a:ext uri="{FF2B5EF4-FFF2-40B4-BE49-F238E27FC236}">
                <a16:creationId xmlns:a16="http://schemas.microsoft.com/office/drawing/2014/main" id="{01AC1F5E-8A2B-4379-8ED5-349F3B7EC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33" y="5700991"/>
            <a:ext cx="989853" cy="79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068" y="365126"/>
            <a:ext cx="10013731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Connection with previous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9448800" cy="5552661"/>
          </a:xfrm>
        </p:spPr>
        <p:txBody>
          <a:bodyPr>
            <a:normAutofit/>
          </a:bodyPr>
          <a:lstStyle/>
          <a:p>
            <a:r>
              <a:rPr lang="en-US" sz="2800" dirty="0"/>
              <a:t>WM</a:t>
            </a:r>
          </a:p>
          <a:p>
            <a:pPr lvl="1"/>
            <a:r>
              <a:rPr lang="en-US" sz="2800" dirty="0"/>
              <a:t>WM is influential in the development of second language abilities of variable structures</a:t>
            </a:r>
          </a:p>
          <a:p>
            <a:r>
              <a:rPr lang="en-US" sz="2800" dirty="0"/>
              <a:t>Second language variation</a:t>
            </a:r>
          </a:p>
          <a:p>
            <a:pPr lvl="1"/>
            <a:r>
              <a:rPr lang="en-US" sz="2800" dirty="0"/>
              <a:t>Some individual differences in patterns of variation may be due to differences in WM</a:t>
            </a:r>
          </a:p>
          <a:p>
            <a:pPr lvl="1"/>
            <a:r>
              <a:rPr lang="en-US" sz="2800" dirty="0"/>
              <a:t>Seems to be factor/constraint specific</a:t>
            </a:r>
          </a:p>
          <a:p>
            <a:pPr lvl="2"/>
            <a:r>
              <a:rPr lang="en-US" sz="2600" dirty="0"/>
              <a:t>Depends on proficiency level and WM</a:t>
            </a:r>
          </a:p>
          <a:p>
            <a:pPr lvl="1"/>
            <a:r>
              <a:rPr lang="en-US" sz="2800" dirty="0"/>
              <a:t>May explain why individual differences persist at even very advanced levels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14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AC4F7-8813-4272-A8FE-B8A19233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3C651-C1C9-4D59-89C8-45EE2E523A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4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313969"/>
          </a:xfrm>
        </p:spPr>
        <p:txBody>
          <a:bodyPr>
            <a:normAutofit/>
          </a:bodyPr>
          <a:lstStyle/>
          <a:p>
            <a:r>
              <a:rPr lang="en-US" sz="2800" dirty="0"/>
              <a:t>Second language learners vary immensely in their second language abilities</a:t>
            </a:r>
          </a:p>
          <a:p>
            <a:r>
              <a:rPr lang="en-US" sz="2800" dirty="0"/>
              <a:t>Individual characteristics of the second language learner affect the course of second language development</a:t>
            </a:r>
          </a:p>
          <a:p>
            <a:pPr lvl="1"/>
            <a:r>
              <a:rPr lang="en-US" sz="2800" dirty="0"/>
              <a:t>Age</a:t>
            </a:r>
          </a:p>
          <a:p>
            <a:pPr lvl="1"/>
            <a:r>
              <a:rPr lang="en-US" sz="2800" dirty="0"/>
              <a:t>Sex</a:t>
            </a:r>
          </a:p>
          <a:p>
            <a:pPr lvl="1"/>
            <a:r>
              <a:rPr lang="en-US" sz="2800" dirty="0"/>
              <a:t>Motivation</a:t>
            </a:r>
          </a:p>
          <a:p>
            <a:pPr lvl="1"/>
            <a:r>
              <a:rPr lang="en-US" sz="2800" dirty="0"/>
              <a:t>Anxiety</a:t>
            </a:r>
          </a:p>
          <a:p>
            <a:pPr lvl="1"/>
            <a:r>
              <a:rPr lang="en-US" sz="2800" dirty="0"/>
              <a:t>Personality</a:t>
            </a:r>
          </a:p>
          <a:p>
            <a:pPr lvl="1"/>
            <a:r>
              <a:rPr lang="es-ES" sz="2800" dirty="0" err="1"/>
              <a:t>Language</a:t>
            </a:r>
            <a:r>
              <a:rPr lang="es-ES" sz="2800" dirty="0"/>
              <a:t> </a:t>
            </a:r>
            <a:r>
              <a:rPr lang="es-ES" sz="2800" dirty="0" err="1"/>
              <a:t>contact</a:t>
            </a:r>
            <a:endParaRPr lang="en-US" sz="2800" dirty="0"/>
          </a:p>
          <a:p>
            <a:pPr lvl="1"/>
            <a:r>
              <a:rPr lang="en-US" sz="2800" dirty="0"/>
              <a:t>Language aptitude</a:t>
            </a:r>
          </a:p>
          <a:p>
            <a:pPr lvl="2"/>
            <a:r>
              <a:rPr lang="en-US" sz="2600" dirty="0"/>
              <a:t>Cognitive abilities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62E58-F5F1-4E8F-A69F-A3E8289131C4}"/>
              </a:ext>
            </a:extLst>
          </p:cNvPr>
          <p:cNvSpPr txBox="1"/>
          <p:nvPr/>
        </p:nvSpPr>
        <p:spPr>
          <a:xfrm>
            <a:off x="7209503" y="5235677"/>
            <a:ext cx="4144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See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Dornyei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Skehan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(2008) and Zafar &amp; Meenakshi (2012) for overviews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D5A246-962C-49F0-B102-A1A80782B9E3}"/>
              </a:ext>
            </a:extLst>
          </p:cNvPr>
          <p:cNvSpPr/>
          <p:nvPr/>
        </p:nvSpPr>
        <p:spPr>
          <a:xfrm>
            <a:off x="1740057" y="5572089"/>
            <a:ext cx="3352800" cy="527503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068" y="365126"/>
            <a:ext cx="10013731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2800" dirty="0"/>
              <a:t>My research contributes to the growing body of studies that indicate that cognitive individual differences in memory abilities underlie various aspects of foreign language aptitude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WM  better pattern/rule deduction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Second language grammar abilities, associative rule learning, </a:t>
            </a:r>
            <a:r>
              <a:rPr lang="en-US" sz="2400" u="sng" dirty="0">
                <a:sym typeface="Wingdings" panose="05000000000000000000" pitchFamily="2" charset="2"/>
              </a:rPr>
              <a:t>variable structures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Other cognitive individual differences</a:t>
            </a:r>
          </a:p>
          <a:p>
            <a:pPr lvl="2"/>
            <a:r>
              <a:rPr lang="en-US" sz="2600" dirty="0">
                <a:sym typeface="Wingdings" panose="05000000000000000000" pitchFamily="2" charset="2"/>
              </a:rPr>
              <a:t>Phonological memory  better second language perception and pronunciation</a:t>
            </a:r>
          </a:p>
        </p:txBody>
      </p:sp>
    </p:spTree>
    <p:extLst>
      <p:ext uri="{BB962C8B-B14F-4D97-AF65-F5344CB8AC3E}">
        <p14:creationId xmlns:p14="http://schemas.microsoft.com/office/powerpoint/2010/main" val="21683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Future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15666"/>
          </a:xfrm>
        </p:spPr>
        <p:txBody>
          <a:bodyPr>
            <a:normAutofit/>
          </a:bodyPr>
          <a:lstStyle/>
          <a:p>
            <a:r>
              <a:rPr lang="en-US" sz="2800" dirty="0"/>
              <a:t>Continue studying the role of WM in the development of variable grammatical structures</a:t>
            </a:r>
          </a:p>
          <a:p>
            <a:pPr lvl="1"/>
            <a:r>
              <a:rPr lang="en-US" sz="2800" dirty="0"/>
              <a:t>More constraints on subject expression (already collected and coded)</a:t>
            </a:r>
          </a:p>
          <a:p>
            <a:pPr lvl="1"/>
            <a:r>
              <a:rPr lang="en-US" sz="2800" dirty="0"/>
              <a:t>Future time reference (collected)</a:t>
            </a:r>
          </a:p>
          <a:p>
            <a:pPr lvl="1"/>
            <a:r>
              <a:rPr lang="en-US" sz="2800" dirty="0"/>
              <a:t>Subjunctive (collected)</a:t>
            </a:r>
          </a:p>
          <a:p>
            <a:r>
              <a:rPr lang="en-US" sz="2800" dirty="0"/>
              <a:t>Phonological memory</a:t>
            </a:r>
          </a:p>
          <a:p>
            <a:pPr lvl="1"/>
            <a:r>
              <a:rPr lang="en-US" sz="2800" dirty="0"/>
              <a:t>Vowel duration and quality (Zahler &amp; Lord, 2018)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957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szahler@albany.edu</a:t>
            </a:r>
            <a:endParaRPr lang="en-US" sz="2800" dirty="0"/>
          </a:p>
          <a:p>
            <a:r>
              <a:rPr lang="en-US" sz="28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773098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Rate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subject</a:t>
            </a:r>
            <a:r>
              <a:rPr lang="es-ES" dirty="0"/>
              <a:t> </a:t>
            </a:r>
            <a:r>
              <a:rPr lang="es-ES" dirty="0" err="1"/>
              <a:t>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5258EE5D-2F4A-4003-8CF2-683E3CE04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848225"/>
              </p:ext>
            </p:extLst>
          </p:nvPr>
        </p:nvGraphicFramePr>
        <p:xfrm>
          <a:off x="1041167" y="1299411"/>
          <a:ext cx="10749780" cy="49579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91630">
                  <a:extLst>
                    <a:ext uri="{9D8B030D-6E8A-4147-A177-3AD203B41FA5}">
                      <a16:colId xmlns:a16="http://schemas.microsoft.com/office/drawing/2014/main" val="425071583"/>
                    </a:ext>
                  </a:extLst>
                </a:gridCol>
                <a:gridCol w="1791630">
                  <a:extLst>
                    <a:ext uri="{9D8B030D-6E8A-4147-A177-3AD203B41FA5}">
                      <a16:colId xmlns:a16="http://schemas.microsoft.com/office/drawing/2014/main" val="3427034144"/>
                    </a:ext>
                  </a:extLst>
                </a:gridCol>
                <a:gridCol w="1791630">
                  <a:extLst>
                    <a:ext uri="{9D8B030D-6E8A-4147-A177-3AD203B41FA5}">
                      <a16:colId xmlns:a16="http://schemas.microsoft.com/office/drawing/2014/main" val="2196676166"/>
                    </a:ext>
                  </a:extLst>
                </a:gridCol>
                <a:gridCol w="1791630">
                  <a:extLst>
                    <a:ext uri="{9D8B030D-6E8A-4147-A177-3AD203B41FA5}">
                      <a16:colId xmlns:a16="http://schemas.microsoft.com/office/drawing/2014/main" val="746446968"/>
                    </a:ext>
                  </a:extLst>
                </a:gridCol>
                <a:gridCol w="1791630">
                  <a:extLst>
                    <a:ext uri="{9D8B030D-6E8A-4147-A177-3AD203B41FA5}">
                      <a16:colId xmlns:a16="http://schemas.microsoft.com/office/drawing/2014/main" val="2526264753"/>
                    </a:ext>
                  </a:extLst>
                </a:gridCol>
                <a:gridCol w="1791630">
                  <a:extLst>
                    <a:ext uri="{9D8B030D-6E8A-4147-A177-3AD203B41FA5}">
                      <a16:colId xmlns:a16="http://schemas.microsoft.com/office/drawing/2014/main" val="3289719077"/>
                    </a:ext>
                  </a:extLst>
                </a:gridCol>
              </a:tblGrid>
              <a:tr h="1082842">
                <a:tc>
                  <a:txBody>
                    <a:bodyPr/>
                    <a:lstStyle/>
                    <a:p>
                      <a:r>
                        <a:rPr lang="en-US" sz="2400" dirty="0"/>
                        <a:t>Constraint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4000 Low WM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4000 High WM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G</a:t>
                      </a:r>
                      <a:r>
                        <a:rPr lang="en-US" sz="2400" dirty="0" err="1"/>
                        <a:t>raduate</a:t>
                      </a:r>
                      <a:r>
                        <a:rPr lang="en-US" sz="2400" dirty="0"/>
                        <a:t> Low WM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err="1"/>
                        <a:t>Graduate</a:t>
                      </a:r>
                      <a:r>
                        <a:rPr lang="es-ES" sz="2400" dirty="0"/>
                        <a:t> High WM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 native speakers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81612"/>
                  </a:ext>
                </a:extLst>
              </a:tr>
              <a:tr h="900311">
                <a:tc>
                  <a:txBody>
                    <a:bodyPr/>
                    <a:lstStyle/>
                    <a:p>
                      <a:r>
                        <a:rPr lang="en-US" sz="2400" dirty="0"/>
                        <a:t>Null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58.1%</a:t>
                      </a:r>
                    </a:p>
                    <a:p>
                      <a:r>
                        <a:rPr lang="en-US" sz="2400" dirty="0"/>
                        <a:t>(N = 551)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65.4%</a:t>
                      </a:r>
                    </a:p>
                    <a:p>
                      <a:r>
                        <a:rPr lang="en-US" sz="2400" dirty="0"/>
                        <a:t>(N = 870)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75.1%</a:t>
                      </a:r>
                    </a:p>
                    <a:p>
                      <a:r>
                        <a:rPr lang="en-US" sz="2400" dirty="0"/>
                        <a:t>(N = 1685)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78.8%</a:t>
                      </a:r>
                    </a:p>
                    <a:p>
                      <a:r>
                        <a:rPr lang="en-US" sz="2400" dirty="0"/>
                        <a:t>(N = 1586)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76.8%</a:t>
                      </a:r>
                    </a:p>
                    <a:p>
                      <a:r>
                        <a:rPr lang="es-ES" sz="2400" dirty="0"/>
                        <a:t>(N = 4076)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25854"/>
                  </a:ext>
                </a:extLst>
              </a:tr>
              <a:tr h="597742">
                <a:tc>
                  <a:txBody>
                    <a:bodyPr/>
                    <a:lstStyle/>
                    <a:p>
                      <a:r>
                        <a:rPr lang="en-US" sz="2400" dirty="0"/>
                        <a:t>Lexical NPs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17.9%</a:t>
                      </a:r>
                    </a:p>
                    <a:p>
                      <a:r>
                        <a:rPr lang="en-US" sz="2400" dirty="0"/>
                        <a:t>(N = 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13.3%</a:t>
                      </a:r>
                    </a:p>
                    <a:p>
                      <a:r>
                        <a:rPr lang="en-US" sz="2400" dirty="0"/>
                        <a:t>(N = 177)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11.9%</a:t>
                      </a:r>
                    </a:p>
                    <a:p>
                      <a:r>
                        <a:rPr lang="en-US" sz="2400" dirty="0"/>
                        <a:t>(N = 266)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9.9%</a:t>
                      </a:r>
                    </a:p>
                    <a:p>
                      <a:r>
                        <a:rPr lang="en-US" sz="2400" dirty="0"/>
                        <a:t>(N = 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16.0%</a:t>
                      </a:r>
                    </a:p>
                    <a:p>
                      <a:r>
                        <a:rPr lang="en-US" sz="2400" dirty="0"/>
                        <a:t>(N = 847)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808980"/>
                  </a:ext>
                </a:extLst>
              </a:tr>
              <a:tr h="1075937">
                <a:tc>
                  <a:txBody>
                    <a:bodyPr/>
                    <a:lstStyle/>
                    <a:p>
                      <a:r>
                        <a:rPr lang="en-US" sz="2400" dirty="0"/>
                        <a:t>Overt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24.0%</a:t>
                      </a:r>
                    </a:p>
                    <a:p>
                      <a:r>
                        <a:rPr lang="en-US" sz="2400" dirty="0"/>
                        <a:t>(N = 228)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21.3%</a:t>
                      </a:r>
                    </a:p>
                    <a:p>
                      <a:r>
                        <a:rPr lang="en-US" sz="2400" dirty="0"/>
                        <a:t>(N = 283)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13.0%</a:t>
                      </a:r>
                    </a:p>
                    <a:p>
                      <a:r>
                        <a:rPr lang="en-US" sz="2400" dirty="0"/>
                        <a:t>(N = 292)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11.3%</a:t>
                      </a:r>
                    </a:p>
                    <a:p>
                      <a:r>
                        <a:rPr lang="en-US" sz="2400" dirty="0"/>
                        <a:t>(N = 227)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7.2%</a:t>
                      </a:r>
                    </a:p>
                    <a:p>
                      <a:r>
                        <a:rPr lang="en-US" sz="2400" dirty="0"/>
                        <a:t>(N = 382)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13875"/>
                  </a:ext>
                </a:extLst>
              </a:tr>
              <a:tr h="1075937">
                <a:tc>
                  <a:txBody>
                    <a:bodyPr/>
                    <a:lstStyle/>
                    <a:p>
                      <a:r>
                        <a:rPr lang="en-US" sz="2400" dirty="0"/>
                        <a:t>Total # of contexts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664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6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DB73C-855B-4086-9A81-9136869D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3029"/>
            <a:ext cx="9601200" cy="707571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Why cognitive individual differences?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C9D64-F045-45CC-B590-AB320D6D6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84513"/>
            <a:ext cx="9601200" cy="5290457"/>
          </a:xfrm>
        </p:spPr>
        <p:txBody>
          <a:bodyPr>
            <a:normAutofit/>
          </a:bodyPr>
          <a:lstStyle/>
          <a:p>
            <a:r>
              <a:rPr lang="en-US" sz="3200" dirty="0"/>
              <a:t>Memory abilities</a:t>
            </a:r>
          </a:p>
          <a:p>
            <a:r>
              <a:rPr lang="en-US" sz="3200" dirty="0"/>
              <a:t>Thought to provide a larger “window on language evidence”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(Ellis &amp; Schmidt, 1997: 159)</a:t>
            </a:r>
            <a:endParaRPr lang="en-US" sz="3200" i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200" i="0" dirty="0"/>
              <a:t>Longer more detailed representations in short-term memory</a:t>
            </a:r>
          </a:p>
          <a:p>
            <a:pPr lvl="2"/>
            <a:r>
              <a:rPr lang="en-US" sz="2800" i="0" dirty="0"/>
              <a:t>Better perception of second language input</a:t>
            </a:r>
          </a:p>
          <a:p>
            <a:pPr lvl="2"/>
            <a:r>
              <a:rPr lang="en-US" sz="2800" dirty="0"/>
              <a:t>Allows faster establishment of relationships/associative rules between language elements in the second language</a:t>
            </a:r>
          </a:p>
          <a:p>
            <a:pPr lvl="3"/>
            <a:r>
              <a:rPr lang="en-US" sz="2800" dirty="0"/>
              <a:t>Cas</a:t>
            </a:r>
            <a:r>
              <a:rPr lang="en-US" sz="2800" b="1" u="sng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blanc</a:t>
            </a:r>
            <a:r>
              <a:rPr lang="en-US" sz="2800" b="1" u="sng" dirty="0" err="1"/>
              <a:t>a</a:t>
            </a:r>
            <a:r>
              <a:rPr lang="en-US" sz="2800" dirty="0"/>
              <a:t> ‘white house’</a:t>
            </a:r>
          </a:p>
        </p:txBody>
      </p:sp>
    </p:spTree>
    <p:extLst>
      <p:ext uri="{BB962C8B-B14F-4D97-AF65-F5344CB8AC3E}">
        <p14:creationId xmlns:p14="http://schemas.microsoft.com/office/powerpoint/2010/main" val="284235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538" y="365126"/>
            <a:ext cx="10045262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Working memory (WM)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Limited capacity attentional resource</a:t>
            </a:r>
          </a:p>
          <a:p>
            <a:pPr lvl="1"/>
            <a:r>
              <a:rPr lang="en-US" sz="3200" dirty="0"/>
              <a:t>Temporarily stores and manipulates information available for processing during complex tasks</a:t>
            </a:r>
          </a:p>
          <a:p>
            <a:pPr lvl="1"/>
            <a:r>
              <a:rPr lang="en-US" sz="3200" dirty="0"/>
              <a:t>Information is subject to decay over time</a:t>
            </a:r>
          </a:p>
          <a:p>
            <a:pPr lvl="1"/>
            <a:r>
              <a:rPr lang="en-US" sz="3200" dirty="0"/>
              <a:t>Inverse relationship between storage and processing</a:t>
            </a:r>
          </a:p>
          <a:p>
            <a:r>
              <a:rPr lang="en-US" sz="3200" dirty="0"/>
              <a:t>Thought to allow for better processing of multiple features in language input</a:t>
            </a:r>
          </a:p>
          <a:p>
            <a:pPr lvl="1"/>
            <a:r>
              <a:rPr lang="en-US" sz="3200" dirty="0"/>
              <a:t>Allows for the faster learning of associative rules from chunked and stored language sequences</a:t>
            </a:r>
          </a:p>
          <a:p>
            <a:pPr lvl="1"/>
            <a:r>
              <a:rPr lang="en-US" sz="3200" dirty="0"/>
              <a:t>Grammar abilities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(e.g. Baddeley, 2000; Baddeley, 2007; Baddeley &amp; Hitch, 1974; Miller, 1956)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812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WM and L2 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Documented correlations between WM and…</a:t>
            </a:r>
          </a:p>
          <a:p>
            <a:pPr lvl="1"/>
            <a:r>
              <a:rPr lang="en-US" sz="3200" dirty="0"/>
              <a:t>Grammatical associations in artificial languages </a:t>
            </a:r>
          </a:p>
          <a:p>
            <a:pPr lvl="1"/>
            <a:r>
              <a:rPr lang="en-US" sz="3200" dirty="0"/>
              <a:t>Reading comprehension</a:t>
            </a:r>
          </a:p>
          <a:p>
            <a:pPr lvl="1"/>
            <a:r>
              <a:rPr lang="en-US" sz="3200" dirty="0"/>
              <a:t>Sensitivity to grammatical cues/errors</a:t>
            </a:r>
          </a:p>
          <a:p>
            <a:pPr lvl="1"/>
            <a:r>
              <a:rPr lang="en-US" sz="3200" dirty="0"/>
              <a:t>Grammatical accuracy</a:t>
            </a:r>
          </a:p>
          <a:p>
            <a:pPr lvl="1"/>
            <a:r>
              <a:rPr lang="en-US" sz="3200" dirty="0"/>
              <a:t>General second language proficiency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(e.g. Ando et al., 1992; Harrington &amp; Sawyer, 1992; Keating, 2010; Martin &amp; Ellis, 2012; Miyake &amp; Friedman, 1998;Robinson, 2002;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Sagarra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&amp; Herschensohn, 2011;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Sunderman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&amp; Kroll, 2009)</a:t>
            </a:r>
          </a:p>
        </p:txBody>
      </p:sp>
    </p:spTree>
    <p:extLst>
      <p:ext uri="{BB962C8B-B14F-4D97-AF65-F5344CB8AC3E}">
        <p14:creationId xmlns:p14="http://schemas.microsoft.com/office/powerpoint/2010/main" val="5320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WM and L2 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3600" dirty="0"/>
              <a:t>Previous research has focused primarily on learner accuracy in non-variable structures</a:t>
            </a:r>
          </a:p>
          <a:p>
            <a:pPr lvl="1"/>
            <a:r>
              <a:rPr lang="en-US" sz="3600" dirty="0"/>
              <a:t>E.g. la casa </a:t>
            </a:r>
            <a:r>
              <a:rPr lang="en-US" sz="3600" dirty="0" err="1"/>
              <a:t>blanc</a:t>
            </a:r>
            <a:r>
              <a:rPr lang="en-US" sz="3600" b="1" u="sng" dirty="0" err="1"/>
              <a:t>a</a:t>
            </a:r>
            <a:r>
              <a:rPr lang="en-US" sz="3600" dirty="0"/>
              <a:t> ‘</a:t>
            </a:r>
            <a:r>
              <a:rPr lang="en-US" sz="3400" dirty="0"/>
              <a:t>the white house’</a:t>
            </a:r>
          </a:p>
          <a:p>
            <a:r>
              <a:rPr lang="en-US" sz="3600" dirty="0"/>
              <a:t>What about development of variable structures?</a:t>
            </a:r>
          </a:p>
          <a:p>
            <a:pPr lvl="1"/>
            <a:r>
              <a:rPr lang="en-US" sz="3600" dirty="0"/>
              <a:t>E.g. </a:t>
            </a:r>
            <a:r>
              <a:rPr lang="en-US" sz="3600" b="1" u="sng" dirty="0" err="1"/>
              <a:t>él</a:t>
            </a:r>
            <a:r>
              <a:rPr lang="en-US" sz="3600" dirty="0"/>
              <a:t> </a:t>
            </a:r>
            <a:r>
              <a:rPr lang="en-US" sz="3600" dirty="0" err="1"/>
              <a:t>habla</a:t>
            </a:r>
            <a:r>
              <a:rPr lang="en-US" sz="3600" dirty="0"/>
              <a:t> v. </a:t>
            </a:r>
            <a:r>
              <a:rPr lang="en-US" sz="3600" b="1" u="sng" cap="all" dirty="0"/>
              <a:t>ø</a:t>
            </a:r>
            <a:r>
              <a:rPr lang="en-US" sz="3600" cap="all" dirty="0"/>
              <a:t> </a:t>
            </a:r>
            <a:r>
              <a:rPr lang="en-US" sz="3600" dirty="0" err="1"/>
              <a:t>habla</a:t>
            </a:r>
            <a:r>
              <a:rPr lang="en-US" sz="3600" dirty="0"/>
              <a:t> ‘</a:t>
            </a:r>
            <a:r>
              <a:rPr lang="en-US" sz="3400" dirty="0"/>
              <a:t>he speaks’</a:t>
            </a:r>
          </a:p>
          <a:p>
            <a:pPr lvl="2"/>
            <a:r>
              <a:rPr lang="es-ES" sz="3200" dirty="0" err="1"/>
              <a:t>Subject</a:t>
            </a:r>
            <a:r>
              <a:rPr lang="es-ES" sz="3200" dirty="0"/>
              <a:t> </a:t>
            </a:r>
            <a:r>
              <a:rPr lang="es-ES" sz="3200" dirty="0" err="1"/>
              <a:t>expression</a:t>
            </a:r>
            <a:r>
              <a:rPr lang="es-ES" sz="3200" dirty="0"/>
              <a:t> in </a:t>
            </a:r>
            <a:r>
              <a:rPr lang="es-ES" sz="3200" dirty="0" err="1"/>
              <a:t>Spanish</a:t>
            </a:r>
            <a:endParaRPr lang="en-US" sz="3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EEFE45A-E1FC-439C-9196-7CD17C37D676}"/>
              </a:ext>
            </a:extLst>
          </p:cNvPr>
          <p:cNvSpPr/>
          <p:nvPr/>
        </p:nvSpPr>
        <p:spPr>
          <a:xfrm>
            <a:off x="1292772" y="3499936"/>
            <a:ext cx="7441325" cy="1292772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365126"/>
            <a:ext cx="10061028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Native speaker sociolinguistic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/>
          </a:bodyPr>
          <a:lstStyle/>
          <a:p>
            <a:r>
              <a:rPr lang="en-US" sz="2800" dirty="0"/>
              <a:t>Variable structure</a:t>
            </a:r>
          </a:p>
          <a:p>
            <a:pPr lvl="1"/>
            <a:r>
              <a:rPr lang="en-US" sz="2800" dirty="0"/>
              <a:t>Subject expression in Spanish</a:t>
            </a:r>
          </a:p>
          <a:p>
            <a:pPr lvl="2"/>
            <a:r>
              <a:rPr lang="en-US" sz="2400" b="1" u="sng" dirty="0"/>
              <a:t>Martín/el m</a:t>
            </a:r>
            <a:r>
              <a:rPr lang="es-ES" sz="2400" b="1" u="sng" dirty="0" err="1"/>
              <a:t>édico</a:t>
            </a:r>
            <a:r>
              <a:rPr lang="en-US" sz="2400" dirty="0"/>
              <a:t> </a:t>
            </a:r>
            <a:r>
              <a:rPr lang="en-US" sz="2400" dirty="0" err="1"/>
              <a:t>cree</a:t>
            </a:r>
            <a:r>
              <a:rPr lang="en-US" sz="2400" dirty="0"/>
              <a:t> que… ‘Martin/the doctor believes that…’</a:t>
            </a:r>
          </a:p>
          <a:p>
            <a:pPr lvl="2"/>
            <a:r>
              <a:rPr lang="es-ES" sz="2400" b="1" u="sng" dirty="0"/>
              <a:t>Él</a:t>
            </a:r>
            <a:r>
              <a:rPr lang="en-US" sz="2400" dirty="0"/>
              <a:t> </a:t>
            </a:r>
            <a:r>
              <a:rPr lang="en-US" sz="2400" dirty="0" err="1"/>
              <a:t>cree</a:t>
            </a:r>
            <a:r>
              <a:rPr lang="en-US" sz="2400" dirty="0"/>
              <a:t> que… ‘He believes that….’</a:t>
            </a:r>
          </a:p>
          <a:p>
            <a:pPr lvl="2"/>
            <a:r>
              <a:rPr lang="en-US" sz="2400" b="1" u="sng" dirty="0"/>
              <a:t>Ø</a:t>
            </a:r>
            <a:r>
              <a:rPr lang="en-US" sz="2400" dirty="0"/>
              <a:t> </a:t>
            </a:r>
            <a:r>
              <a:rPr lang="en-US" sz="2400" dirty="0" err="1"/>
              <a:t>cree</a:t>
            </a:r>
            <a:r>
              <a:rPr lang="en-US" sz="2400" dirty="0"/>
              <a:t> que… ‘(He) believes that…’</a:t>
            </a:r>
          </a:p>
          <a:p>
            <a:r>
              <a:rPr lang="en-US" sz="2800" dirty="0"/>
              <a:t>Constraints on variation</a:t>
            </a:r>
          </a:p>
          <a:p>
            <a:pPr lvl="2"/>
            <a:r>
              <a:rPr lang="en-US" sz="2400" dirty="0"/>
              <a:t>Social/stylistic</a:t>
            </a:r>
          </a:p>
          <a:p>
            <a:pPr lvl="3"/>
            <a:r>
              <a:rPr lang="en-US" sz="2400" dirty="0"/>
              <a:t>Sex, age, degree of language contact, formality etc.</a:t>
            </a:r>
          </a:p>
          <a:p>
            <a:pPr lvl="2"/>
            <a:r>
              <a:rPr lang="en-US" sz="2400" dirty="0"/>
              <a:t>Linguistic</a:t>
            </a:r>
          </a:p>
          <a:p>
            <a:pPr lvl="3"/>
            <a:r>
              <a:rPr lang="en-US" sz="2400" dirty="0"/>
              <a:t>Switch reference</a:t>
            </a:r>
          </a:p>
          <a:p>
            <a:pPr lvl="4"/>
            <a:r>
              <a:rPr lang="en-US" sz="2000" dirty="0" err="1">
                <a:solidFill>
                  <a:srgbClr val="00B050"/>
                </a:solidFill>
              </a:rPr>
              <a:t>Yo</a:t>
            </a:r>
            <a:r>
              <a:rPr lang="en-US" sz="2000" dirty="0"/>
              <a:t> </a:t>
            </a:r>
            <a:r>
              <a:rPr lang="en-US" sz="2000" dirty="0" err="1"/>
              <a:t>creo</a:t>
            </a:r>
            <a:r>
              <a:rPr lang="en-US" sz="2000" dirty="0"/>
              <a:t> que </a:t>
            </a:r>
            <a:r>
              <a:rPr lang="es-ES" sz="2000" dirty="0">
                <a:solidFill>
                  <a:srgbClr val="800000"/>
                </a:solidFill>
              </a:rPr>
              <a:t>él</a:t>
            </a:r>
            <a:r>
              <a:rPr lang="es-ES" sz="2000" dirty="0"/>
              <a:t> es buen médico. </a:t>
            </a:r>
            <a:r>
              <a:rPr lang="en-US" sz="2000" dirty="0"/>
              <a:t>‘I believe that he is a good doctor.’</a:t>
            </a:r>
            <a:endParaRPr lang="es-ES" sz="2000" dirty="0"/>
          </a:p>
          <a:p>
            <a:pPr lvl="4"/>
            <a:r>
              <a:rPr lang="es-ES" sz="2000" dirty="0">
                <a:solidFill>
                  <a:srgbClr val="00B050"/>
                </a:solidFill>
              </a:rPr>
              <a:t>Yo</a:t>
            </a:r>
            <a:r>
              <a:rPr lang="es-ES" sz="2000" dirty="0"/>
              <a:t> creo que </a:t>
            </a:r>
            <a:r>
              <a:rPr lang="es-ES" sz="2000" cap="all" dirty="0">
                <a:solidFill>
                  <a:srgbClr val="00B050"/>
                </a:solidFill>
              </a:rPr>
              <a:t>ø</a:t>
            </a:r>
            <a:r>
              <a:rPr lang="es-ES" sz="2000" dirty="0"/>
              <a:t> soy buen médico. ‘I </a:t>
            </a:r>
            <a:r>
              <a:rPr lang="es-ES" sz="2000" dirty="0" err="1"/>
              <a:t>believe</a:t>
            </a:r>
            <a:r>
              <a:rPr lang="es-ES" sz="2000" dirty="0"/>
              <a:t> </a:t>
            </a:r>
            <a:r>
              <a:rPr lang="es-ES" sz="2000" dirty="0" err="1"/>
              <a:t>that</a:t>
            </a:r>
            <a:r>
              <a:rPr lang="es-ES" sz="2000" dirty="0"/>
              <a:t> I am a </a:t>
            </a:r>
            <a:r>
              <a:rPr lang="es-ES" sz="2000" dirty="0" err="1"/>
              <a:t>good</a:t>
            </a:r>
            <a:r>
              <a:rPr lang="es-ES" sz="2000" dirty="0"/>
              <a:t> doctor.’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B619-4432-4707-9FA4-4691007E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365126"/>
            <a:ext cx="10187152" cy="62878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Variation in second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203-3722-4403-8847-C990CE25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55266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Learners display variation between native forms as well</a:t>
            </a:r>
          </a:p>
          <a:p>
            <a:r>
              <a:rPr lang="en-US" sz="3200" dirty="0"/>
              <a:t>As proficiency increases, learners approach native speakers’ patterns of use</a:t>
            </a:r>
          </a:p>
          <a:p>
            <a:pPr lvl="1"/>
            <a:r>
              <a:rPr lang="en-US" sz="3200" dirty="0"/>
              <a:t>Rates</a:t>
            </a:r>
          </a:p>
          <a:p>
            <a:pPr lvl="1"/>
            <a:r>
              <a:rPr lang="en-US" sz="3200" dirty="0"/>
              <a:t>Factors (e.g. switch reference)</a:t>
            </a:r>
          </a:p>
          <a:p>
            <a:r>
              <a:rPr lang="en-US" sz="3200" dirty="0"/>
              <a:t>However, even the most advanced learners’ patterns of variation do frequently differ from native speakers</a:t>
            </a:r>
          </a:p>
          <a:p>
            <a:pPr lvl="1"/>
            <a:r>
              <a:rPr lang="en-US" sz="3200" dirty="0"/>
              <a:t>Individual differences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(e.g. Dorado, 2011; </a:t>
            </a:r>
            <a:r>
              <a:rPr lang="en-U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Geeslin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al., 2012; </a:t>
            </a:r>
            <a:r>
              <a:rPr lang="en-U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Geeslin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Linford &amp; </a:t>
            </a:r>
            <a:r>
              <a:rPr lang="en-U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Fafulas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2015; </a:t>
            </a:r>
            <a:r>
              <a:rPr lang="en-U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Gudmestad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en-U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Geeslin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2010, 2011; Linford, 2016; Solon &amp; </a:t>
            </a:r>
            <a:r>
              <a:rPr lang="en-US" sz="3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Kanwit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2014; Woolsey, 2008)</a:t>
            </a:r>
          </a:p>
        </p:txBody>
      </p:sp>
    </p:spTree>
    <p:extLst>
      <p:ext uri="{BB962C8B-B14F-4D97-AF65-F5344CB8AC3E}">
        <p14:creationId xmlns:p14="http://schemas.microsoft.com/office/powerpoint/2010/main" val="328140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1867</TotalTime>
  <Words>1892</Words>
  <Application>Microsoft Office PowerPoint</Application>
  <PresentationFormat>Widescreen</PresentationFormat>
  <Paragraphs>367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Franklin Gothic Book</vt:lpstr>
      <vt:lpstr>Times New Roman</vt:lpstr>
      <vt:lpstr>Wingdings</vt:lpstr>
      <vt:lpstr>Crop</vt:lpstr>
      <vt:lpstr>The relationship between working memory and the acquisition of variable subject expression by second language learners of Spanish</vt:lpstr>
      <vt:lpstr>Introduction</vt:lpstr>
      <vt:lpstr>PowerPoint Presentation</vt:lpstr>
      <vt:lpstr>Why cognitive individual differences?</vt:lpstr>
      <vt:lpstr>Working memory (WM)</vt:lpstr>
      <vt:lpstr>WM and L2 abilities</vt:lpstr>
      <vt:lpstr>WM and L2 abilities</vt:lpstr>
      <vt:lpstr>Native speaker sociolinguistic variation</vt:lpstr>
      <vt:lpstr>Variation in second languages</vt:lpstr>
      <vt:lpstr>Research Question</vt:lpstr>
      <vt:lpstr>Method</vt:lpstr>
      <vt:lpstr>Tasks</vt:lpstr>
      <vt:lpstr>Operation span task</vt:lpstr>
      <vt:lpstr>Oral response task</vt:lpstr>
      <vt:lpstr>Participants</vt:lpstr>
      <vt:lpstr>PowerPoint Presentation</vt:lpstr>
      <vt:lpstr>Analysis</vt:lpstr>
      <vt:lpstr>Analysis (2)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Research questions revisited</vt:lpstr>
      <vt:lpstr>Connection with previous research</vt:lpstr>
      <vt:lpstr>Summary</vt:lpstr>
      <vt:lpstr>Overview</vt:lpstr>
      <vt:lpstr>Future steps</vt:lpstr>
      <vt:lpstr>Thank you!</vt:lpstr>
      <vt:lpstr>Rate of subject type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cognitive individual differences in second language acquisition (SLA)</dc:title>
  <dc:creator>Sara Zahler</dc:creator>
  <cp:lastModifiedBy>Anonymous</cp:lastModifiedBy>
  <cp:revision>76</cp:revision>
  <dcterms:created xsi:type="dcterms:W3CDTF">2018-03-04T20:55:44Z</dcterms:created>
  <dcterms:modified xsi:type="dcterms:W3CDTF">2018-10-30T01:35:43Z</dcterms:modified>
</cp:coreProperties>
</file>