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304" r:id="rId2"/>
    <p:sldId id="305" r:id="rId3"/>
    <p:sldId id="306" r:id="rId4"/>
    <p:sldId id="315" r:id="rId5"/>
    <p:sldId id="307" r:id="rId6"/>
    <p:sldId id="308" r:id="rId7"/>
    <p:sldId id="309" r:id="rId8"/>
    <p:sldId id="310" r:id="rId9"/>
    <p:sldId id="311" r:id="rId10"/>
    <p:sldId id="312" r:id="rId11"/>
    <p:sldId id="313" r:id="rId12"/>
    <p:sldId id="314" r:id="rId13"/>
    <p:sldId id="287" r:id="rId14"/>
    <p:sldId id="283" r:id="rId15"/>
    <p:sldId id="284" r:id="rId16"/>
    <p:sldId id="285" r:id="rId17"/>
    <p:sldId id="286" r:id="rId18"/>
    <p:sldId id="289" r:id="rId19"/>
    <p:sldId id="290" r:id="rId20"/>
    <p:sldId id="280" r:id="rId21"/>
    <p:sldId id="266" r:id="rId22"/>
    <p:sldId id="267" r:id="rId23"/>
    <p:sldId id="269" r:id="rId24"/>
    <p:sldId id="291" r:id="rId25"/>
    <p:sldId id="281" r:id="rId26"/>
    <p:sldId id="297" r:id="rId27"/>
    <p:sldId id="292" r:id="rId28"/>
    <p:sldId id="294" r:id="rId29"/>
    <p:sldId id="295" r:id="rId30"/>
    <p:sldId id="296" r:id="rId31"/>
    <p:sldId id="298" r:id="rId32"/>
    <p:sldId id="299" r:id="rId33"/>
    <p:sldId id="300" r:id="rId34"/>
    <p:sldId id="301" r:id="rId35"/>
    <p:sldId id="303" r:id="rId36"/>
    <p:sldId id="302" r:id="rId37"/>
    <p:sldId id="316" r:id="rId38"/>
  </p:sldIdLst>
  <p:sldSz cx="9144000" cy="6858000" type="screen4x3"/>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4" autoAdjust="0"/>
    <p:restoredTop sz="81929" autoAdjust="0"/>
  </p:normalViewPr>
  <p:slideViewPr>
    <p:cSldViewPr snapToGrid="0">
      <p:cViewPr varScale="1">
        <p:scale>
          <a:sx n="59" d="100"/>
          <a:sy n="59" d="100"/>
        </p:scale>
        <p:origin x="153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vert="horz"/>
          <a:lstStyle/>
          <a:p>
            <a:pPr>
              <a:defRPr sz="2400"/>
            </a:pPr>
            <a:r>
              <a:rPr lang="en-US" sz="2400"/>
              <a:t>Selection of Overt Subject Forms by Group</a:t>
            </a:r>
          </a:p>
        </c:rich>
      </c:tx>
      <c:overlay val="0"/>
    </c:title>
    <c:autoTitleDeleted val="0"/>
    <c:plotArea>
      <c:layout/>
      <c:lineChart>
        <c:grouping val="stacked"/>
        <c:varyColors val="0"/>
        <c:ser>
          <c:idx val="0"/>
          <c:order val="0"/>
          <c:tx>
            <c:strRef>
              <c:f>Sheet1!$B$1</c:f>
              <c:strCache>
                <c:ptCount val="1"/>
                <c:pt idx="0">
                  <c:v>Series 1</c:v>
                </c:pt>
              </c:strCache>
            </c:strRef>
          </c:tx>
          <c:spPr>
            <a:ln w="57150"/>
          </c:spPr>
          <c:marker>
            <c:spPr>
              <a:ln w="57150"/>
            </c:spPr>
          </c:marker>
          <c:dLbls>
            <c:spPr>
              <a:noFill/>
              <a:ln>
                <a:noFill/>
              </a:ln>
              <a:effectLst/>
            </c:spPr>
            <c:txPr>
              <a:bodyPr rot="0" vert="horz"/>
              <a:lstStyle/>
              <a:p>
                <a:pPr>
                  <a:defRPr sz="24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1st yr.</c:v>
                </c:pt>
                <c:pt idx="1">
                  <c:v>3rd sem.</c:v>
                </c:pt>
                <c:pt idx="2">
                  <c:v>5th sem.</c:v>
                </c:pt>
                <c:pt idx="3">
                  <c:v>3rd yr.</c:v>
                </c:pt>
                <c:pt idx="4">
                  <c:v>4th yr.</c:v>
                </c:pt>
                <c:pt idx="5">
                  <c:v>Graduate</c:v>
                </c:pt>
                <c:pt idx="6">
                  <c:v>Natives</c:v>
                </c:pt>
              </c:strCache>
            </c:strRef>
          </c:cat>
          <c:val>
            <c:numRef>
              <c:f>Sheet1!$B$2:$B$8</c:f>
              <c:numCache>
                <c:formatCode>0%</c:formatCode>
                <c:ptCount val="7"/>
                <c:pt idx="0">
                  <c:v>0.34200000000000003</c:v>
                </c:pt>
                <c:pt idx="1">
                  <c:v>0.38900000000000001</c:v>
                </c:pt>
                <c:pt idx="2">
                  <c:v>0.44500000000000001</c:v>
                </c:pt>
                <c:pt idx="3">
                  <c:v>0.46300000000000002</c:v>
                </c:pt>
                <c:pt idx="4">
                  <c:v>0.38400000000000001</c:v>
                </c:pt>
                <c:pt idx="5">
                  <c:v>0.34</c:v>
                </c:pt>
                <c:pt idx="6">
                  <c:v>0.32500000000000001</c:v>
                </c:pt>
              </c:numCache>
            </c:numRef>
          </c:val>
          <c:smooth val="0"/>
          <c:extLst>
            <c:ext xmlns:c16="http://schemas.microsoft.com/office/drawing/2014/chart" uri="{C3380CC4-5D6E-409C-BE32-E72D297353CC}">
              <c16:uniqueId val="{00000000-3DDE-4931-8C0E-C8C574A2B8FE}"/>
            </c:ext>
          </c:extLst>
        </c:ser>
        <c:dLbls>
          <c:showLegendKey val="0"/>
          <c:showVal val="1"/>
          <c:showCatName val="0"/>
          <c:showSerName val="0"/>
          <c:showPercent val="0"/>
          <c:showBubbleSize val="0"/>
        </c:dLbls>
        <c:marker val="1"/>
        <c:smooth val="0"/>
        <c:axId val="587475216"/>
        <c:axId val="587477176"/>
      </c:lineChart>
      <c:catAx>
        <c:axId val="587475216"/>
        <c:scaling>
          <c:orientation val="minMax"/>
        </c:scaling>
        <c:delete val="0"/>
        <c:axPos val="b"/>
        <c:numFmt formatCode="General" sourceLinked="1"/>
        <c:majorTickMark val="none"/>
        <c:minorTickMark val="none"/>
        <c:tickLblPos val="nextTo"/>
        <c:txPr>
          <a:bodyPr rot="-2700000" vert="horz"/>
          <a:lstStyle/>
          <a:p>
            <a:pPr>
              <a:defRPr sz="2000" b="1"/>
            </a:pPr>
            <a:endParaRPr lang="en-US"/>
          </a:p>
        </c:txPr>
        <c:crossAx val="587477176"/>
        <c:crosses val="autoZero"/>
        <c:auto val="1"/>
        <c:lblAlgn val="ctr"/>
        <c:lblOffset val="100"/>
        <c:noMultiLvlLbl val="0"/>
      </c:catAx>
      <c:valAx>
        <c:axId val="587477176"/>
        <c:scaling>
          <c:orientation val="minMax"/>
          <c:max val="0.5"/>
          <c:min val="0.3"/>
        </c:scaling>
        <c:delete val="0"/>
        <c:axPos val="l"/>
        <c:majorGridlines/>
        <c:numFmt formatCode="0%" sourceLinked="1"/>
        <c:majorTickMark val="none"/>
        <c:minorTickMark val="none"/>
        <c:tickLblPos val="nextTo"/>
        <c:crossAx val="587475216"/>
        <c:crosses val="autoZero"/>
        <c:crossBetween val="between"/>
        <c:majorUnit val="0.05"/>
      </c:valAx>
    </c:plotArea>
    <c:plotVisOnly val="1"/>
    <c:dispBlanksAs val="zero"/>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77540C-25E1-45A8-928C-1C1A60CB118C}" type="datetimeFigureOut">
              <a:rPr lang="en-US" smtClean="0"/>
              <a:t>9/25/2017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1D762A-EF70-4694-907C-176E33DF516B}" type="slidenum">
              <a:rPr lang="en-US" smtClean="0"/>
              <a:t>‹#›</a:t>
            </a:fld>
            <a:endParaRPr lang="en-US"/>
          </a:p>
        </p:txBody>
      </p:sp>
    </p:spTree>
    <p:extLst>
      <p:ext uri="{BB962C8B-B14F-4D97-AF65-F5344CB8AC3E}">
        <p14:creationId xmlns:p14="http://schemas.microsoft.com/office/powerpoint/2010/main" val="3183977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some contexts require categorical use of a null or overt subject pronoun, many contexts allow for the variation between null and overt subject pronouns.</a:t>
            </a:r>
          </a:p>
        </p:txBody>
      </p:sp>
      <p:sp>
        <p:nvSpPr>
          <p:cNvPr id="4" name="Slide Number Placeholder 3"/>
          <p:cNvSpPr>
            <a:spLocks noGrp="1"/>
          </p:cNvSpPr>
          <p:nvPr>
            <p:ph type="sldNum" sz="quarter" idx="10"/>
          </p:nvPr>
        </p:nvSpPr>
        <p:spPr/>
        <p:txBody>
          <a:bodyPr/>
          <a:lstStyle/>
          <a:p>
            <a:fld id="{461D762A-EF70-4694-907C-176E33DF516B}" type="slidenum">
              <a:rPr lang="en-US" smtClean="0"/>
              <a:t>2</a:t>
            </a:fld>
            <a:endParaRPr lang="en-US"/>
          </a:p>
        </p:txBody>
      </p:sp>
    </p:spTree>
    <p:extLst>
      <p:ext uri="{BB962C8B-B14F-4D97-AF65-F5344CB8AC3E}">
        <p14:creationId xmlns:p14="http://schemas.microsoft.com/office/powerpoint/2010/main" val="1053745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a:t>
            </a:r>
            <a:r>
              <a:rPr lang="en-US" baseline="0" dirty="0"/>
              <a:t> overall results reveal that learners improve their L2 skills even with short stays in the target environment, effects of SA on L2 development are not always uniform and is often mediated by various factors. For example, areas such as oral and written fluency, lexical knowledge and sociolinguistic awareness often show improvement. However, there are mixed results for grammatical precision and pronunciation.</a:t>
            </a:r>
          </a:p>
          <a:p>
            <a:r>
              <a:rPr lang="en-US" baseline="0" dirty="0"/>
              <a:t>Characteristics of the non-native speaker and the type of SA abroad program have also been found to influence gains after a SA experience.</a:t>
            </a:r>
          </a:p>
          <a:p>
            <a:r>
              <a:rPr lang="en-US" baseline="0" dirty="0"/>
              <a:t>Importantly, contact hours with NSs have been shown to influence learner gains, and consequently need to be considered.</a:t>
            </a: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14</a:t>
            </a:fld>
            <a:endParaRPr lang="en-US"/>
          </a:p>
        </p:txBody>
      </p:sp>
    </p:spTree>
    <p:extLst>
      <p:ext uri="{BB962C8B-B14F-4D97-AF65-F5344CB8AC3E}">
        <p14:creationId xmlns:p14="http://schemas.microsoft.com/office/powerpoint/2010/main" val="2346651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Lafford</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Collentine</a:t>
            </a:r>
            <a:r>
              <a:rPr lang="en-US" sz="1200" kern="1200" dirty="0">
                <a:solidFill>
                  <a:schemeClr val="tx1"/>
                </a:solidFill>
                <a:effectLst/>
                <a:latin typeface="+mn-lt"/>
                <a:ea typeface="+mn-ea"/>
                <a:cs typeface="+mn-cs"/>
              </a:rPr>
              <a:t> (2006) highlight in their overview of research on SA and at-home (AH) contexts that one reason current research presents mixed results may be a reflection of the research methodology employed. Specifically, current research</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into the SA learning context lacks information about the SA program, a robust number of participants, AH comparison groups, and fine-grained test instruments.  This study attempts to address these four gaps in previous studies by examining the effects of SA on the acquisition of subject expression variation in L2 Spanish in comparison with AH data. </a:t>
            </a: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15</a:t>
            </a:fld>
            <a:endParaRPr lang="en-US"/>
          </a:p>
        </p:txBody>
      </p:sp>
    </p:spTree>
    <p:extLst>
      <p:ext uri="{BB962C8B-B14F-4D97-AF65-F5344CB8AC3E}">
        <p14:creationId xmlns:p14="http://schemas.microsoft.com/office/powerpoint/2010/main" val="2464834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Isabelli</a:t>
            </a:r>
            <a:r>
              <a:rPr lang="en-US" dirty="0"/>
              <a:t> examined the effect of SA </a:t>
            </a:r>
            <a:r>
              <a:rPr lang="en-US" baseline="0" dirty="0"/>
              <a:t> from a generative perspective, determining whether learners show improvement in NSP properties. She found that there was a positive effect of SA. However, she did not look at the acquisition of subject pronoun variation.</a:t>
            </a:r>
          </a:p>
          <a:p>
            <a:endParaRPr lang="en-US" dirty="0"/>
          </a:p>
          <a:p>
            <a:r>
              <a:rPr lang="en-US" dirty="0"/>
              <a:t>Lopez-Ortega examined</a:t>
            </a:r>
            <a:r>
              <a:rPr lang="en-US" baseline="0" dirty="0"/>
              <a:t> subject expression use before and after study abroad with regard to discourse features.  She found that there was little change from time 1 to time 2 with regard to frequency in the null form use. Additionally, the stats do not provide many significant findings: there are really no big statistical differences between time 1 and time 2. Additionally, not all her speakers made gains toward more native-like sociolinguistic competence. There was a lot of individual variation. (Person, switch reference, morphological ambiguity (TMA) had no effect).</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Nevertheless, she observed that antecedence, linguistic reference and new versus old information present development over time. Contrast also plays a role at time 1 and 2. Additionally, she found a decrease in the use of lexical NPs over time. </a:t>
            </a:r>
          </a:p>
          <a:p>
            <a:endParaRPr lang="en-US" baseline="0" dirty="0"/>
          </a:p>
          <a:p>
            <a:r>
              <a:rPr lang="en-US" baseline="0" dirty="0"/>
              <a:t>Her results were based on oral interviews with 4 intermediate students. Additionally, she did not compare her results to NSs or AH data.</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17</a:t>
            </a:fld>
            <a:endParaRPr lang="en-US"/>
          </a:p>
        </p:txBody>
      </p:sp>
    </p:spTree>
    <p:extLst>
      <p:ext uri="{BB962C8B-B14F-4D97-AF65-F5344CB8AC3E}">
        <p14:creationId xmlns:p14="http://schemas.microsoft.com/office/powerpoint/2010/main" val="1108700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Results inform our knowledge of L2 acquisition of variation in general</a:t>
            </a:r>
          </a:p>
        </p:txBody>
      </p:sp>
      <p:sp>
        <p:nvSpPr>
          <p:cNvPr id="4" name="Slide Number Placeholder 3"/>
          <p:cNvSpPr>
            <a:spLocks noGrp="1"/>
          </p:cNvSpPr>
          <p:nvPr>
            <p:ph type="sldNum" sz="quarter" idx="10"/>
          </p:nvPr>
        </p:nvSpPr>
        <p:spPr/>
        <p:txBody>
          <a:bodyPr/>
          <a:lstStyle/>
          <a:p>
            <a:fld id="{461D762A-EF70-4694-907C-176E33DF516B}" type="slidenum">
              <a:rPr lang="en-US" smtClean="0"/>
              <a:t>19</a:t>
            </a:fld>
            <a:endParaRPr lang="en-US"/>
          </a:p>
        </p:txBody>
      </p:sp>
    </p:spTree>
    <p:extLst>
      <p:ext uri="{BB962C8B-B14F-4D97-AF65-F5344CB8AC3E}">
        <p14:creationId xmlns:p14="http://schemas.microsoft.com/office/powerpoint/2010/main" val="2827690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Controlled factors:</a:t>
            </a:r>
            <a:r>
              <a:rPr lang="en-US" b="1" baseline="0" dirty="0"/>
              <a:t> </a:t>
            </a:r>
            <a:r>
              <a:rPr lang="en-US" dirty="0"/>
              <a:t>Only 1</a:t>
            </a:r>
            <a:r>
              <a:rPr lang="en-US" baseline="30000" dirty="0"/>
              <a:t>st</a:t>
            </a:r>
            <a:r>
              <a:rPr lang="en-US" dirty="0"/>
              <a:t> and 3</a:t>
            </a:r>
            <a:r>
              <a:rPr lang="en-US" baseline="30000" dirty="0"/>
              <a:t>rd</a:t>
            </a:r>
            <a:r>
              <a:rPr lang="en-US" dirty="0"/>
              <a:t> person singular referents, Only preterit or imperfect forms; Only in main clauses; No fixed/ idiomatic phrases; Previous mention always null; 22 less common words/phrases had English translations</a:t>
            </a:r>
          </a:p>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22</a:t>
            </a:fld>
            <a:endParaRPr lang="en-US"/>
          </a:p>
        </p:txBody>
      </p:sp>
    </p:spTree>
    <p:extLst>
      <p:ext uri="{BB962C8B-B14F-4D97-AF65-F5344CB8AC3E}">
        <p14:creationId xmlns:p14="http://schemas.microsoft.com/office/powerpoint/2010/main" val="2538706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24</a:t>
            </a:fld>
            <a:endParaRPr lang="en-US"/>
          </a:p>
        </p:txBody>
      </p:sp>
    </p:spTree>
    <p:extLst>
      <p:ext uri="{BB962C8B-B14F-4D97-AF65-F5344CB8AC3E}">
        <p14:creationId xmlns:p14="http://schemas.microsoft.com/office/powerpoint/2010/main" val="1608387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Honors students mean of overt subject pronoun selection decreased ten percentage points after the study abroad. However, this finding only approached significance [F(1,25)=3.662 (p=.067)].</a:t>
            </a:r>
          </a:p>
        </p:txBody>
      </p:sp>
      <p:sp>
        <p:nvSpPr>
          <p:cNvPr id="4" name="Slide Number Placeholder 3"/>
          <p:cNvSpPr>
            <a:spLocks noGrp="1"/>
          </p:cNvSpPr>
          <p:nvPr>
            <p:ph type="sldNum" sz="quarter" idx="10"/>
          </p:nvPr>
        </p:nvSpPr>
        <p:spPr/>
        <p:txBody>
          <a:bodyPr/>
          <a:lstStyle/>
          <a:p>
            <a:fld id="{461D762A-EF70-4694-907C-176E33DF516B}" type="slidenum">
              <a:rPr lang="en-US" smtClean="0"/>
              <a:t>27</a:t>
            </a:fld>
            <a:endParaRPr lang="en-US"/>
          </a:p>
        </p:txBody>
      </p:sp>
    </p:spTree>
    <p:extLst>
      <p:ext uri="{BB962C8B-B14F-4D97-AF65-F5344CB8AC3E}">
        <p14:creationId xmlns:p14="http://schemas.microsoft.com/office/powerpoint/2010/main" val="1676499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According to a Repeated Measures ANOVA, the Honors students show significant improvement on the Proficiency test [F(1,25)=12.038 (p=.002)]. When comparing the Honors students to the groups in </a:t>
            </a:r>
            <a:r>
              <a:rPr lang="en-US" sz="1200" kern="1200" dirty="0" err="1">
                <a:solidFill>
                  <a:schemeClr val="tx1"/>
                </a:solidFill>
                <a:effectLst/>
                <a:latin typeface="+mn-lt"/>
                <a:ea typeface="+mn-ea"/>
                <a:cs typeface="+mn-cs"/>
              </a:rPr>
              <a:t>Geeslin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Linford</a:t>
            </a:r>
            <a:r>
              <a:rPr lang="en-US" sz="1200" kern="1200" dirty="0">
                <a:solidFill>
                  <a:schemeClr val="tx1"/>
                </a:solidFill>
                <a:effectLst/>
                <a:latin typeface="+mn-lt"/>
                <a:ea typeface="+mn-ea"/>
                <a:cs typeface="+mn-cs"/>
              </a:rPr>
              <a:t> &amp; </a:t>
            </a:r>
            <a:r>
              <a:rPr lang="en-US" sz="1200" kern="1200" dirty="0" err="1">
                <a:solidFill>
                  <a:schemeClr val="tx1"/>
                </a:solidFill>
                <a:effectLst/>
                <a:latin typeface="+mn-lt"/>
                <a:ea typeface="+mn-ea"/>
                <a:cs typeface="+mn-cs"/>
              </a:rPr>
              <a:t>Fafulas</a:t>
            </a:r>
            <a:r>
              <a:rPr lang="en-US" sz="1200" kern="1200" dirty="0">
                <a:solidFill>
                  <a:schemeClr val="tx1"/>
                </a:solidFill>
                <a:effectLst/>
                <a:latin typeface="+mn-lt"/>
                <a:ea typeface="+mn-ea"/>
                <a:cs typeface="+mn-cs"/>
              </a:rPr>
              <a:t> (forthcoming), we found that before the study abroad the Honors students were not significantly different from 300 level learners while after the Study abroad, they were not significantly different from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year learners </a:t>
            </a:r>
            <a:r>
              <a:rPr lang="en-US" sz="1200" i="1" kern="1200" dirty="0">
                <a:solidFill>
                  <a:schemeClr val="tx1"/>
                </a:solidFill>
                <a:effectLst/>
                <a:latin typeface="+mn-lt"/>
                <a:ea typeface="+mn-ea"/>
                <a:cs typeface="+mn-cs"/>
              </a:rPr>
              <a:t>and</a:t>
            </a:r>
            <a:r>
              <a:rPr lang="en-US" sz="1200" kern="1200" dirty="0">
                <a:solidFill>
                  <a:schemeClr val="tx1"/>
                </a:solidFill>
                <a:effectLst/>
                <a:latin typeface="+mn-lt"/>
                <a:ea typeface="+mn-ea"/>
                <a:cs typeface="+mn-cs"/>
              </a:rPr>
              <a:t> 4</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year learners.  One-Way</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ANOVA [F(8,250)=63.951 (p&lt;.001)]</a:t>
            </a:r>
          </a:p>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28</a:t>
            </a:fld>
            <a:endParaRPr lang="en-US"/>
          </a:p>
        </p:txBody>
      </p:sp>
    </p:spTree>
    <p:extLst>
      <p:ext uri="{BB962C8B-B14F-4D97-AF65-F5344CB8AC3E}">
        <p14:creationId xmlns:p14="http://schemas.microsoft.com/office/powerpoint/2010/main" val="3106541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Binomial </a:t>
            </a:r>
            <a:r>
              <a:rPr lang="en-US" dirty="0" err="1"/>
              <a:t>logit</a:t>
            </a:r>
            <a:r>
              <a:rPr lang="en-US" dirty="0"/>
              <a:t> using GEE</a:t>
            </a:r>
            <a:r>
              <a:rPr lang="en-US" baseline="0" dirty="0"/>
              <a:t> regression (regression results)</a:t>
            </a:r>
          </a:p>
          <a:p>
            <a:endParaRPr lang="en-US" baseline="0" dirty="0"/>
          </a:p>
          <a:p>
            <a:r>
              <a:rPr lang="en-US" baseline="0" dirty="0"/>
              <a:t>After SA:  between 4</a:t>
            </a:r>
            <a:r>
              <a:rPr lang="en-US" baseline="30000" dirty="0"/>
              <a:t>th</a:t>
            </a:r>
            <a:r>
              <a:rPr lang="en-US" baseline="0" dirty="0"/>
              <a:t> </a:t>
            </a:r>
            <a:r>
              <a:rPr lang="en-US" baseline="0" dirty="0" err="1"/>
              <a:t>yr</a:t>
            </a:r>
            <a:r>
              <a:rPr lang="en-US" baseline="0" dirty="0"/>
              <a:t> and Graduate</a:t>
            </a: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29</a:t>
            </a:fld>
            <a:endParaRPr lang="en-US"/>
          </a:p>
        </p:txBody>
      </p:sp>
    </p:spTree>
    <p:extLst>
      <p:ext uri="{BB962C8B-B14F-4D97-AF65-F5344CB8AC3E}">
        <p14:creationId xmlns:p14="http://schemas.microsoft.com/office/powerpoint/2010/main" val="2091636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regard to contact hours, after the study abroad, those with more contact show are sensitive to the same factors as the native speakers of the region. Those with less contact appear to reflect the trends of the graduate students and Native Speakers residing the US (which were the teachers of the study abroad).</a:t>
            </a:r>
          </a:p>
          <a:p>
            <a:r>
              <a:rPr lang="en-US" dirty="0"/>
              <a:t>The difference between the </a:t>
            </a:r>
            <a:r>
              <a:rPr lang="en-US" dirty="0" err="1"/>
              <a:t>valencian</a:t>
            </a:r>
            <a:r>
              <a:rPr lang="en-US" dirty="0"/>
              <a:t> natives and the natives in the US could be given that these speakers were all bilingual in</a:t>
            </a:r>
            <a:r>
              <a:rPr lang="en-US" baseline="0" dirty="0"/>
              <a:t> Spanish and Catalan, but future empirical research would have to be done to determine this.</a:t>
            </a: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30</a:t>
            </a:fld>
            <a:endParaRPr lang="en-US"/>
          </a:p>
        </p:txBody>
      </p:sp>
    </p:spTree>
    <p:extLst>
      <p:ext uri="{BB962C8B-B14F-4D97-AF65-F5344CB8AC3E}">
        <p14:creationId xmlns:p14="http://schemas.microsoft.com/office/powerpoint/2010/main" val="3166067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task looks</a:t>
            </a:r>
            <a:r>
              <a:rPr lang="en-US" baseline="0" dirty="0"/>
              <a:t> at these four while controlling. Change to two columns. Why we chose these four variables.</a:t>
            </a:r>
            <a:endParaRPr lang="en-US" dirty="0"/>
          </a:p>
        </p:txBody>
      </p:sp>
      <p:sp>
        <p:nvSpPr>
          <p:cNvPr id="4" name="Slide Number Placeholder 3"/>
          <p:cNvSpPr>
            <a:spLocks noGrp="1"/>
          </p:cNvSpPr>
          <p:nvPr>
            <p:ph type="sldNum" sz="quarter" idx="10"/>
          </p:nvPr>
        </p:nvSpPr>
        <p:spPr/>
        <p:txBody>
          <a:bodyPr/>
          <a:lstStyle/>
          <a:p>
            <a:fld id="{1186E064-96F9-40BA-9A8E-01292F44C812}" type="slidenum">
              <a:rPr lang="en-US" smtClean="0"/>
              <a:pPr/>
              <a:t>3</a:t>
            </a:fld>
            <a:endParaRPr lang="en-US"/>
          </a:p>
        </p:txBody>
      </p:sp>
    </p:spTree>
    <p:extLst>
      <p:ext uri="{BB962C8B-B14F-4D97-AF65-F5344CB8AC3E}">
        <p14:creationId xmlns:p14="http://schemas.microsoft.com/office/powerpoint/2010/main" val="1706771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Binomial </a:t>
            </a:r>
            <a:r>
              <a:rPr lang="en-US" dirty="0" err="1"/>
              <a:t>logit</a:t>
            </a:r>
            <a:r>
              <a:rPr lang="en-US" dirty="0"/>
              <a:t> using GEE</a:t>
            </a:r>
            <a:r>
              <a:rPr lang="en-US" baseline="0" dirty="0"/>
              <a:t> regression (regression results)</a:t>
            </a: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31</a:t>
            </a:fld>
            <a:endParaRPr lang="en-US"/>
          </a:p>
        </p:txBody>
      </p:sp>
    </p:spTree>
    <p:extLst>
      <p:ext uri="{BB962C8B-B14F-4D97-AF65-F5344CB8AC3E}">
        <p14:creationId xmlns:p14="http://schemas.microsoft.com/office/powerpoint/2010/main" val="12663182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The teachers range from 25-56% overt pronoun selection. Their average is 36%. Those with less contact hours show a mean of 36% overt subject pronoun selection while those with more contact show a mean of 41% overt. Before the SA, the less contact group shows 52.5% overt and the more contact group shows 46.4% overt. </a:t>
            </a: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32</a:t>
            </a:fld>
            <a:endParaRPr lang="en-US"/>
          </a:p>
        </p:txBody>
      </p:sp>
    </p:spTree>
    <p:extLst>
      <p:ext uri="{BB962C8B-B14F-4D97-AF65-F5344CB8AC3E}">
        <p14:creationId xmlns:p14="http://schemas.microsoft.com/office/powerpoint/2010/main" val="16027946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34</a:t>
            </a:fld>
            <a:endParaRPr lang="en-US"/>
          </a:p>
        </p:txBody>
      </p:sp>
    </p:spTree>
    <p:extLst>
      <p:ext uri="{BB962C8B-B14F-4D97-AF65-F5344CB8AC3E}">
        <p14:creationId xmlns:p14="http://schemas.microsoft.com/office/powerpoint/2010/main" val="42308500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35</a:t>
            </a:fld>
            <a:endParaRPr lang="en-US"/>
          </a:p>
        </p:txBody>
      </p:sp>
    </p:spTree>
    <p:extLst>
      <p:ext uri="{BB962C8B-B14F-4D97-AF65-F5344CB8AC3E}">
        <p14:creationId xmlns:p14="http://schemas.microsoft.com/office/powerpoint/2010/main" val="3306412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4</a:t>
            </a:fld>
            <a:endParaRPr lang="en-US"/>
          </a:p>
        </p:txBody>
      </p:sp>
    </p:spTree>
    <p:extLst>
      <p:ext uri="{BB962C8B-B14F-4D97-AF65-F5344CB8AC3E}">
        <p14:creationId xmlns:p14="http://schemas.microsoft.com/office/powerpoint/2010/main" val="3619315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examples:</a:t>
            </a:r>
            <a:r>
              <a:rPr lang="en-US" baseline="0" dirty="0"/>
              <a:t> </a:t>
            </a:r>
            <a:r>
              <a:rPr lang="en-US" baseline="0" dirty="0" err="1"/>
              <a:t>él</a:t>
            </a:r>
            <a:r>
              <a:rPr lang="en-US" baseline="0" dirty="0"/>
              <a:t> </a:t>
            </a:r>
            <a:r>
              <a:rPr lang="en-US" baseline="0" dirty="0" err="1"/>
              <a:t>toca</a:t>
            </a:r>
            <a:r>
              <a:rPr lang="en-US" baseline="0" dirty="0"/>
              <a:t> el piano </a:t>
            </a:r>
            <a:r>
              <a:rPr lang="en-US" baseline="0" dirty="0" err="1"/>
              <a:t>mientras</a:t>
            </a:r>
            <a:r>
              <a:rPr lang="en-US" baseline="0" dirty="0"/>
              <a:t> </a:t>
            </a:r>
            <a:r>
              <a:rPr lang="en-US" baseline="0" dirty="0" err="1"/>
              <a:t>ella</a:t>
            </a:r>
            <a:r>
              <a:rPr lang="en-US" baseline="0" dirty="0"/>
              <a:t> </a:t>
            </a:r>
            <a:r>
              <a:rPr lang="en-US" baseline="0" dirty="0" err="1"/>
              <a:t>canta</a:t>
            </a:r>
            <a:r>
              <a:rPr lang="en-US" baseline="0" dirty="0"/>
              <a:t>. </a:t>
            </a:r>
          </a:p>
          <a:p>
            <a:r>
              <a:rPr lang="en-US" baseline="0" dirty="0" err="1"/>
              <a:t>Él</a:t>
            </a:r>
            <a:r>
              <a:rPr lang="en-US" baseline="0" dirty="0"/>
              <a:t> </a:t>
            </a:r>
            <a:r>
              <a:rPr lang="en-US" baseline="0" dirty="0" err="1"/>
              <a:t>toca</a:t>
            </a:r>
            <a:r>
              <a:rPr lang="en-US" baseline="0" dirty="0"/>
              <a:t> el piano y </a:t>
            </a:r>
            <a:r>
              <a:rPr lang="en-US" baseline="0" dirty="0" err="1"/>
              <a:t>canta</a:t>
            </a:r>
            <a:r>
              <a:rPr lang="en-US" baseline="0" dirty="0"/>
              <a:t>.</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5</a:t>
            </a:fld>
            <a:endParaRPr lang="en-US"/>
          </a:p>
        </p:txBody>
      </p:sp>
    </p:spTree>
    <p:extLst>
      <p:ext uri="{BB962C8B-B14F-4D97-AF65-F5344CB8AC3E}">
        <p14:creationId xmlns:p14="http://schemas.microsoft.com/office/powerpoint/2010/main" val="3619315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DEFINED DIFFERENTLY IN DIFFERENT STUDIES – SO SOME REFER TO THE FORM AND ITS POTENTIAL TO BE AMBIGUOUS REGARDLESS OF CONTEXT AND OTHERS REFER TO IT IN CONTEXT, SAYING THAT AS IT WAS USED IN THAT PARTICULAR CONTEXT IT IS AMBIGUOUS (WHICH CONSTITUTES A SMALLER GROUP THAN THE OTHER). SO, PERHAPS WE WANT TO SAY THAT IT HAS BEEN DEFINED MANY WAYS, RATHER THAN PUTTING AN EXAMPLE THAT ONLY REPRESENTS SOME OF THOSE STUDIES. </a:t>
            </a:r>
          </a:p>
        </p:txBody>
      </p:sp>
      <p:sp>
        <p:nvSpPr>
          <p:cNvPr id="4" name="Slide Number Placeholder 3"/>
          <p:cNvSpPr>
            <a:spLocks noGrp="1"/>
          </p:cNvSpPr>
          <p:nvPr>
            <p:ph type="sldNum" sz="quarter" idx="10"/>
          </p:nvPr>
        </p:nvSpPr>
        <p:spPr/>
        <p:txBody>
          <a:bodyPr/>
          <a:lstStyle/>
          <a:p>
            <a:fld id="{461D762A-EF70-4694-907C-176E33DF516B}" type="slidenum">
              <a:rPr lang="en-US" smtClean="0"/>
              <a:t>6</a:t>
            </a:fld>
            <a:endParaRPr lang="en-US"/>
          </a:p>
        </p:txBody>
      </p:sp>
    </p:spTree>
    <p:extLst>
      <p:ext uri="{BB962C8B-B14F-4D97-AF65-F5344CB8AC3E}">
        <p14:creationId xmlns:p14="http://schemas.microsoft.com/office/powerpoint/2010/main" val="3619315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r>
              <a:rPr lang="en-US" sz="900" dirty="0"/>
              <a:t>All forms include lexical NPs, interrogative pronouns, demonstrative pronouns, etc.</a:t>
            </a:r>
          </a:p>
        </p:txBody>
      </p:sp>
    </p:spTree>
    <p:extLst>
      <p:ext uri="{BB962C8B-B14F-4D97-AF65-F5344CB8AC3E}">
        <p14:creationId xmlns:p14="http://schemas.microsoft.com/office/powerpoint/2010/main" val="1597429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1186E064-96F9-40BA-9A8E-01292F44C812}" type="slidenum">
              <a:rPr lang="en-US" smtClean="0"/>
              <a:pPr/>
              <a:t>10</a:t>
            </a:fld>
            <a:endParaRPr lang="en-US"/>
          </a:p>
        </p:txBody>
      </p:sp>
    </p:spTree>
    <p:extLst>
      <p:ext uri="{BB962C8B-B14F-4D97-AF65-F5344CB8AC3E}">
        <p14:creationId xmlns:p14="http://schemas.microsoft.com/office/powerpoint/2010/main" val="1029312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Inverted u-shape curve.</a:t>
            </a:r>
          </a:p>
        </p:txBody>
      </p:sp>
      <p:sp>
        <p:nvSpPr>
          <p:cNvPr id="4" name="Slide Number Placeholder 3"/>
          <p:cNvSpPr>
            <a:spLocks noGrp="1"/>
          </p:cNvSpPr>
          <p:nvPr>
            <p:ph type="sldNum" sz="quarter" idx="10"/>
          </p:nvPr>
        </p:nvSpPr>
        <p:spPr/>
        <p:txBody>
          <a:bodyPr/>
          <a:lstStyle/>
          <a:p>
            <a:fld id="{461D762A-EF70-4694-907C-176E33DF516B}" type="slidenum">
              <a:rPr lang="en-US" smtClean="0"/>
              <a:t>11</a:t>
            </a:fld>
            <a:endParaRPr lang="en-US"/>
          </a:p>
        </p:txBody>
      </p:sp>
    </p:spTree>
    <p:extLst>
      <p:ext uri="{BB962C8B-B14F-4D97-AF65-F5344CB8AC3E}">
        <p14:creationId xmlns:p14="http://schemas.microsoft.com/office/powerpoint/2010/main" val="4075630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a:solidFill>
                  <a:schemeClr val="tx1"/>
                </a:solidFill>
                <a:effectLst/>
                <a:latin typeface="+mn-lt"/>
                <a:ea typeface="+mn-ea"/>
                <a:cs typeface="+mn-cs"/>
              </a:rPr>
              <a:t>At lower levels, when selection of subject pronouns is dependent on linguistic factors, these effects are either particular to </a:t>
            </a:r>
            <a:endParaRPr lang="en-US" sz="16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the level of development or in the opposite direction than native speakers. Person becomes significant then leaves</a:t>
            </a:r>
            <a:r>
              <a:rPr lang="en-US" sz="1200" kern="1200" baseline="0" dirty="0">
                <a:solidFill>
                  <a:schemeClr val="tx1"/>
                </a:solidFill>
                <a:effectLst/>
                <a:latin typeface="+mn-lt"/>
                <a:ea typeface="+mn-ea"/>
                <a:cs typeface="+mn-cs"/>
              </a:rPr>
              <a:t>. Graduate students are identical (statistically speaking) to the native speakers with regard to frequencies of selection and the predictors that constrain selection.</a:t>
            </a:r>
            <a:endParaRPr lang="en-US" dirty="0"/>
          </a:p>
          <a:p>
            <a:pPr lvl="1"/>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12</a:t>
            </a:fld>
            <a:endParaRPr lang="en-US"/>
          </a:p>
        </p:txBody>
      </p:sp>
    </p:spTree>
    <p:extLst>
      <p:ext uri="{BB962C8B-B14F-4D97-AF65-F5344CB8AC3E}">
        <p14:creationId xmlns:p14="http://schemas.microsoft.com/office/powerpoint/2010/main" val="194741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s-ES_tradnl"/>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Click to edit Master subtitle style</a:t>
            </a:r>
            <a:endParaRPr lang="en-US" dirty="0"/>
          </a:p>
        </p:txBody>
      </p:sp>
      <p:sp>
        <p:nvSpPr>
          <p:cNvPr id="4" name="Date Placeholder 3"/>
          <p:cNvSpPr>
            <a:spLocks noGrp="1"/>
          </p:cNvSpPr>
          <p:nvPr>
            <p:ph type="dt" sz="half" idx="10"/>
          </p:nvPr>
        </p:nvSpPr>
        <p:spPr/>
        <p:txBody>
          <a:bodyPr/>
          <a:lstStyle/>
          <a:p>
            <a:fld id="{1BA53EDD-1D1A-4757-BCA7-D63724127F4F}"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05713-CA22-4AC7-AE6B-5B30934DB646}"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7D39A585-CB6D-4C92-AEEB-5040F72AF9A9}"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05713-CA22-4AC7-AE6B-5B30934DB6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_tradnl"/>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87A63B3B-2F88-4EA6-9945-A3FC40E5DA61}"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05713-CA22-4AC7-AE6B-5B30934DB6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idx="1"/>
          </p:nvPr>
        </p:nvSpPr>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E95FD4FA-76D2-4C68-8A05-02D78FEC4600}"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05713-CA22-4AC7-AE6B-5B30934DB6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_tradnl"/>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Click to edit Master text styles</a:t>
            </a:r>
          </a:p>
        </p:txBody>
      </p:sp>
      <p:sp>
        <p:nvSpPr>
          <p:cNvPr id="4" name="Date Placeholder 3"/>
          <p:cNvSpPr>
            <a:spLocks noGrp="1"/>
          </p:cNvSpPr>
          <p:nvPr>
            <p:ph type="dt" sz="half" idx="10"/>
          </p:nvPr>
        </p:nvSpPr>
        <p:spPr/>
        <p:txBody>
          <a:bodyPr/>
          <a:lstStyle/>
          <a:p>
            <a:fld id="{29722D4A-384C-4FE1-AC88-1ADE2D828159}"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05713-CA22-4AC7-AE6B-5B30934DB646}"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Date Placeholder 4"/>
          <p:cNvSpPr>
            <a:spLocks noGrp="1"/>
          </p:cNvSpPr>
          <p:nvPr>
            <p:ph type="dt" sz="half" idx="10"/>
          </p:nvPr>
        </p:nvSpPr>
        <p:spPr/>
        <p:txBody>
          <a:bodyPr/>
          <a:lstStyle/>
          <a:p>
            <a:fld id="{49DC2EC0-C8C1-45E2-8633-EDCDFFEB4A6D}" type="datetime1">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05713-CA22-4AC7-AE6B-5B30934DB6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7" name="Date Placeholder 6"/>
          <p:cNvSpPr>
            <a:spLocks noGrp="1"/>
          </p:cNvSpPr>
          <p:nvPr>
            <p:ph type="dt" sz="half" idx="10"/>
          </p:nvPr>
        </p:nvSpPr>
        <p:spPr/>
        <p:txBody>
          <a:bodyPr/>
          <a:lstStyle/>
          <a:p>
            <a:fld id="{299A9DEA-0698-4FEA-9B1C-A096C81E6ECA}" type="datetime1">
              <a:rPr lang="en-US" smtClean="0"/>
              <a:t>9/25/2017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805713-CA22-4AC7-AE6B-5B30934DB646}"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dirty="0"/>
          </a:p>
        </p:txBody>
      </p:sp>
      <p:sp>
        <p:nvSpPr>
          <p:cNvPr id="3" name="Date Placeholder 2"/>
          <p:cNvSpPr>
            <a:spLocks noGrp="1"/>
          </p:cNvSpPr>
          <p:nvPr>
            <p:ph type="dt" sz="half" idx="10"/>
          </p:nvPr>
        </p:nvSpPr>
        <p:spPr/>
        <p:txBody>
          <a:bodyPr/>
          <a:lstStyle/>
          <a:p>
            <a:fld id="{60CC3E8E-343A-42C7-9BC2-71CCC37A58A7}" type="datetime1">
              <a:rPr lang="en-US" smtClean="0"/>
              <a:t>9/25/2017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805713-CA22-4AC7-AE6B-5B30934DB6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8A16B-1C26-428B-B3FA-09FD30727416}" type="datetime1">
              <a:rPr lang="en-US" smtClean="0"/>
              <a:t>9/25/2017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805713-CA22-4AC7-AE6B-5B30934DB6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s-ES_tradnl"/>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fld id="{1849D601-3370-4645-B3ED-F924FF9E4A07}" type="datetime1">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05713-CA22-4AC7-AE6B-5B30934DB646}"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s-ES_tradnl"/>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fld id="{F41A1BBB-10FB-4955-B14F-F88CEB204A4F}" type="datetime1">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05713-CA22-4AC7-AE6B-5B30934DB64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_tradnl"/>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54BB706-426D-4CB9-9CEB-62E92E3B1EA8}" type="datetime1">
              <a:rPr lang="en-US" smtClean="0"/>
              <a:t>9/25/2017</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F805713-CA22-4AC7-AE6B-5B30934DB646}"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szahler@indiana.edu" TargetMode="External"/><Relationship Id="rId2" Type="http://schemas.openxmlformats.org/officeDocument/2006/relationships/hyperlink" Target="mailto:blinford@indiana.edu" TargetMode="External"/><Relationship Id="rId1" Type="http://schemas.openxmlformats.org/officeDocument/2006/relationships/slideLayout" Target="../slideLayouts/slideLayout2.xml"/><Relationship Id="rId4" Type="http://schemas.openxmlformats.org/officeDocument/2006/relationships/hyperlink" Target="mailto:melwhatl@indiana.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3429000"/>
            <a:ext cx="7543800" cy="1524000"/>
          </a:xfrm>
        </p:spPr>
        <p:txBody>
          <a:bodyPr/>
          <a:lstStyle/>
          <a:p>
            <a:pPr algn="ctr"/>
            <a:r>
              <a:rPr lang="en-US" sz="3600" dirty="0"/>
              <a:t>The Impact of Study Abroad on L2 Spanish Null vs. Overt Subject Pronoun Variation</a:t>
            </a:r>
          </a:p>
        </p:txBody>
      </p:sp>
      <p:sp>
        <p:nvSpPr>
          <p:cNvPr id="5" name="Subtitle 4"/>
          <p:cNvSpPr>
            <a:spLocks noGrp="1"/>
          </p:cNvSpPr>
          <p:nvPr>
            <p:ph type="subTitle" idx="1"/>
          </p:nvPr>
        </p:nvSpPr>
        <p:spPr>
          <a:xfrm>
            <a:off x="762000" y="5105400"/>
            <a:ext cx="7543800" cy="1143000"/>
          </a:xfrm>
        </p:spPr>
        <p:txBody>
          <a:bodyPr>
            <a:normAutofit/>
          </a:bodyPr>
          <a:lstStyle/>
          <a:p>
            <a:pPr algn="ctr"/>
            <a:r>
              <a:rPr lang="en-US" dirty="0"/>
              <a:t>Bret </a:t>
            </a:r>
            <a:r>
              <a:rPr lang="en-US" dirty="0" err="1"/>
              <a:t>Linford</a:t>
            </a:r>
            <a:r>
              <a:rPr lang="en-US" dirty="0"/>
              <a:t>, Sara </a:t>
            </a:r>
            <a:r>
              <a:rPr lang="en-US" dirty="0" err="1"/>
              <a:t>Zahler</a:t>
            </a:r>
            <a:r>
              <a:rPr lang="en-US" dirty="0"/>
              <a:t>, &amp; Melissa Whatley</a:t>
            </a:r>
          </a:p>
          <a:p>
            <a:pPr algn="ctr"/>
            <a:r>
              <a:rPr lang="en-US" sz="2400" i="1" dirty="0"/>
              <a:t>Indiana University</a:t>
            </a:r>
          </a:p>
        </p:txBody>
      </p:sp>
      <p:sp>
        <p:nvSpPr>
          <p:cNvPr id="6" name="Subtitle 4"/>
          <p:cNvSpPr txBox="1">
            <a:spLocks/>
          </p:cNvSpPr>
          <p:nvPr/>
        </p:nvSpPr>
        <p:spPr>
          <a:xfrm>
            <a:off x="762000" y="6324600"/>
            <a:ext cx="7543800" cy="381000"/>
          </a:xfrm>
          <a:prstGeom prst="rect">
            <a:avLst/>
          </a:prstGeom>
        </p:spPr>
        <p:txBody>
          <a:bodyPr vert="horz" lIns="91440" tIns="45720" rIns="91440" bIns="45720" rtlCol="0" anchor="t" anchorCtr="0">
            <a:normAutofit fontScale="92500" lnSpcReduction="20000"/>
          </a:bodyPr>
          <a:lstStyle>
            <a:lvl1pPr marL="0" indent="0" algn="l" defTabSz="914400" rtl="0" eaLnBrk="1" latinLnBrk="0" hangingPunct="1">
              <a:spcBef>
                <a:spcPct val="20000"/>
              </a:spcBef>
              <a:buClr>
                <a:schemeClr val="accent1"/>
              </a:buClr>
              <a:buFont typeface="Arial" pitchFamily="34" charset="0"/>
              <a:buNone/>
              <a:defRPr sz="2800" kern="1200">
                <a:solidFill>
                  <a:schemeClr val="tx2"/>
                </a:solidFill>
                <a:latin typeface="+mn-lt"/>
                <a:ea typeface="+mn-ea"/>
                <a:cs typeface="+mn-cs"/>
              </a:defRPr>
            </a:lvl1pPr>
            <a:lvl2pPr marL="457200" indent="0" algn="ctr" defTabSz="914400" rtl="0" eaLnBrk="1" latinLnBrk="0" hangingPunct="1">
              <a:spcBef>
                <a:spcPct val="20000"/>
              </a:spcBef>
              <a:buClr>
                <a:schemeClr val="accent1"/>
              </a:buClr>
              <a:buFont typeface="Arial" pitchFamily="34" charset="0"/>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9pPr>
          </a:lstStyle>
          <a:p>
            <a:pPr algn="ctr"/>
            <a:r>
              <a:rPr lang="en-US" sz="2400" dirty="0"/>
              <a:t>Second Language Research Forum 2013</a:t>
            </a:r>
          </a:p>
        </p:txBody>
      </p:sp>
    </p:spTree>
    <p:extLst>
      <p:ext uri="{BB962C8B-B14F-4D97-AF65-F5344CB8AC3E}">
        <p14:creationId xmlns:p14="http://schemas.microsoft.com/office/powerpoint/2010/main" val="625113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186246" cy="1600200"/>
          </a:xfrm>
        </p:spPr>
        <p:txBody>
          <a:bodyPr>
            <a:noAutofit/>
          </a:bodyPr>
          <a:lstStyle/>
          <a:p>
            <a:r>
              <a:rPr lang="es-ES" sz="3600" dirty="0"/>
              <a:t>Geeslin, Linford &amp; Fafulas (</a:t>
            </a:r>
            <a:r>
              <a:rPr lang="es-ES" sz="3600" dirty="0" err="1"/>
              <a:t>forthcoming</a:t>
            </a:r>
            <a:r>
              <a:rPr lang="es-ES" sz="3600" dirty="0"/>
              <a:t>); </a:t>
            </a:r>
            <a:r>
              <a:rPr lang="es-ES" sz="3600" dirty="0" err="1"/>
              <a:t>Geeslin</a:t>
            </a:r>
            <a:r>
              <a:rPr lang="es-ES" sz="3600" dirty="0"/>
              <a:t>, </a:t>
            </a:r>
            <a:r>
              <a:rPr lang="es-ES" sz="3600" dirty="0" err="1"/>
              <a:t>Linford</a:t>
            </a:r>
            <a:r>
              <a:rPr lang="es-ES" sz="3600" dirty="0"/>
              <a:t>, </a:t>
            </a:r>
            <a:r>
              <a:rPr lang="es-ES" sz="3600" dirty="0" err="1"/>
              <a:t>Fafulas</a:t>
            </a:r>
            <a:r>
              <a:rPr lang="es-ES" sz="3600" dirty="0"/>
              <a:t>, Long &amp; Díaz-Campos (2013) </a:t>
            </a:r>
          </a:p>
        </p:txBody>
      </p:sp>
      <p:sp>
        <p:nvSpPr>
          <p:cNvPr id="3" name="Content Placeholder 2"/>
          <p:cNvSpPr>
            <a:spLocks noGrp="1"/>
          </p:cNvSpPr>
          <p:nvPr>
            <p:ph idx="1"/>
          </p:nvPr>
        </p:nvSpPr>
        <p:spPr>
          <a:xfrm>
            <a:off x="381000" y="1016000"/>
            <a:ext cx="8229600" cy="4394200"/>
          </a:xfrm>
        </p:spPr>
        <p:txBody>
          <a:bodyPr anchor="t">
            <a:normAutofit/>
          </a:bodyPr>
          <a:lstStyle/>
          <a:p>
            <a:r>
              <a:rPr lang="en-US" dirty="0"/>
              <a:t>180 learners from six levels of proficiency and 27 NSs of Spanish</a:t>
            </a:r>
          </a:p>
          <a:p>
            <a:r>
              <a:rPr lang="en-US" dirty="0"/>
              <a:t>Written Contextualized Task (WCT)</a:t>
            </a:r>
          </a:p>
          <a:p>
            <a:r>
              <a:rPr lang="en-US" i="1" dirty="0"/>
              <a:t>Dependent variable: </a:t>
            </a:r>
            <a:r>
              <a:rPr lang="en-US" dirty="0"/>
              <a:t>Selection of null or overt subject pronoun</a:t>
            </a:r>
          </a:p>
          <a:p>
            <a:r>
              <a:rPr lang="en-US" i="1" dirty="0"/>
              <a:t>Variables manipulated in the task: </a:t>
            </a:r>
            <a:r>
              <a:rPr lang="en-US" dirty="0"/>
              <a:t>Switch-Reference, Person, TMA, and Continuity of TMA</a:t>
            </a:r>
          </a:p>
        </p:txBody>
      </p:sp>
      <p:sp>
        <p:nvSpPr>
          <p:cNvPr id="5" name="Slide Number Placeholder 4"/>
          <p:cNvSpPr>
            <a:spLocks noGrp="1"/>
          </p:cNvSpPr>
          <p:nvPr>
            <p:ph type="sldNum" sz="quarter" idx="12"/>
          </p:nvPr>
        </p:nvSpPr>
        <p:spPr/>
        <p:txBody>
          <a:bodyPr/>
          <a:lstStyle/>
          <a:p>
            <a:fld id="{E93CDD47-6CA0-4DCB-959F-C6F67E8687AE}" type="slidenum">
              <a:rPr lang="en-US" smtClean="0"/>
              <a:pPr/>
              <a:t>10</a:t>
            </a:fld>
            <a:endParaRPr lang="en-US"/>
          </a:p>
        </p:txBody>
      </p:sp>
    </p:spTree>
    <p:extLst>
      <p:ext uri="{BB962C8B-B14F-4D97-AF65-F5344CB8AC3E}">
        <p14:creationId xmlns:p14="http://schemas.microsoft.com/office/powerpoint/2010/main" val="349070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graphicFrame>
        <p:nvGraphicFramePr>
          <p:cNvPr id="4" name="Chart 3"/>
          <p:cNvGraphicFramePr/>
          <p:nvPr>
            <p:extLst>
              <p:ext uri="{D42A27DB-BD31-4B8C-83A1-F6EECF244321}">
                <p14:modId xmlns:p14="http://schemas.microsoft.com/office/powerpoint/2010/main" val="2005051415"/>
              </p:ext>
            </p:extLst>
          </p:nvPr>
        </p:nvGraphicFramePr>
        <p:xfrm>
          <a:off x="609600" y="609600"/>
          <a:ext cx="79248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F805713-CA22-4AC7-AE6B-5B30934DB646}" type="slidenum">
              <a:rPr lang="en-US" smtClean="0"/>
              <a:t>11</a:t>
            </a:fld>
            <a:endParaRPr lang="en-US"/>
          </a:p>
        </p:txBody>
      </p:sp>
    </p:spTree>
    <p:extLst>
      <p:ext uri="{BB962C8B-B14F-4D97-AF65-F5344CB8AC3E}">
        <p14:creationId xmlns:p14="http://schemas.microsoft.com/office/powerpoint/2010/main" val="1196923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008659"/>
              </p:ext>
            </p:extLst>
          </p:nvPr>
        </p:nvGraphicFramePr>
        <p:xfrm>
          <a:off x="457200" y="1410456"/>
          <a:ext cx="8229604" cy="4868035"/>
        </p:xfrm>
        <a:graphic>
          <a:graphicData uri="http://schemas.openxmlformats.org/drawingml/2006/table">
            <a:tbl>
              <a:tblPr firstRow="1" firstCol="1" bandRow="1" bandCol="1">
                <a:tableStyleId>{93296810-A885-4BE3-A3E7-6D5BEEA58F35}</a:tableStyleId>
              </a:tblPr>
              <a:tblGrid>
                <a:gridCol w="1445456">
                  <a:extLst>
                    <a:ext uri="{9D8B030D-6E8A-4147-A177-3AD203B41FA5}">
                      <a16:colId xmlns:a16="http://schemas.microsoft.com/office/drawing/2014/main" val="20000"/>
                    </a:ext>
                  </a:extLst>
                </a:gridCol>
                <a:gridCol w="1696037">
                  <a:extLst>
                    <a:ext uri="{9D8B030D-6E8A-4147-A177-3AD203B41FA5}">
                      <a16:colId xmlns:a16="http://schemas.microsoft.com/office/drawing/2014/main" val="20001"/>
                    </a:ext>
                  </a:extLst>
                </a:gridCol>
                <a:gridCol w="1696037">
                  <a:extLst>
                    <a:ext uri="{9D8B030D-6E8A-4147-A177-3AD203B41FA5}">
                      <a16:colId xmlns:a16="http://schemas.microsoft.com/office/drawing/2014/main" val="20002"/>
                    </a:ext>
                  </a:extLst>
                </a:gridCol>
                <a:gridCol w="1696037">
                  <a:extLst>
                    <a:ext uri="{9D8B030D-6E8A-4147-A177-3AD203B41FA5}">
                      <a16:colId xmlns:a16="http://schemas.microsoft.com/office/drawing/2014/main" val="20003"/>
                    </a:ext>
                  </a:extLst>
                </a:gridCol>
                <a:gridCol w="1696037">
                  <a:extLst>
                    <a:ext uri="{9D8B030D-6E8A-4147-A177-3AD203B41FA5}">
                      <a16:colId xmlns:a16="http://schemas.microsoft.com/office/drawing/2014/main" val="20004"/>
                    </a:ext>
                  </a:extLst>
                </a:gridCol>
              </a:tblGrid>
              <a:tr h="661795">
                <a:tc>
                  <a:txBody>
                    <a:bodyPr/>
                    <a:lstStyle/>
                    <a:p>
                      <a:pPr marL="0" marR="0">
                        <a:lnSpc>
                          <a:spcPct val="115000"/>
                        </a:lnSpc>
                        <a:spcBef>
                          <a:spcPts val="0"/>
                        </a:spcBef>
                        <a:spcAft>
                          <a:spcPts val="0"/>
                        </a:spcAft>
                      </a:pPr>
                      <a:r>
                        <a:rPr lang="en-US" sz="2800" dirty="0">
                          <a:effectLst/>
                        </a:rPr>
                        <a:t>Level</a:t>
                      </a:r>
                      <a:endParaRPr lang="en-US" sz="2800" dirty="0">
                        <a:effectLst/>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2400" dirty="0">
                          <a:effectLst/>
                        </a:rPr>
                        <a:t>Switch Reference</a:t>
                      </a:r>
                      <a:endParaRPr lang="en-US" sz="3200" dirty="0">
                        <a:effectLst/>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2400" dirty="0">
                          <a:effectLst/>
                        </a:rPr>
                        <a:t>Person</a:t>
                      </a:r>
                      <a:endParaRPr lang="en-US" sz="3200" dirty="0">
                        <a:effectLst/>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2400" dirty="0">
                          <a:effectLst/>
                        </a:rPr>
                        <a:t>TMA</a:t>
                      </a:r>
                      <a:endParaRPr lang="en-US" sz="3200" dirty="0">
                        <a:effectLst/>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2400" dirty="0">
                          <a:effectLst/>
                        </a:rPr>
                        <a:t>Continuity of TMA</a:t>
                      </a:r>
                      <a:endParaRPr lang="en-US" sz="3200" dirty="0">
                        <a:effectLst/>
                        <a:latin typeface="Calibri"/>
                        <a:ea typeface="MS Mincho"/>
                        <a:cs typeface="Times New Roman"/>
                      </a:endParaRPr>
                    </a:p>
                  </a:txBody>
                  <a:tcPr marL="68580" marR="68580" marT="0" marB="0" anchor="b"/>
                </a:tc>
                <a:extLst>
                  <a:ext uri="{0D108BD9-81ED-4DB2-BD59-A6C34878D82A}">
                    <a16:rowId xmlns:a16="http://schemas.microsoft.com/office/drawing/2014/main" val="10000"/>
                  </a:ext>
                </a:extLst>
              </a:tr>
              <a:tr h="560452">
                <a:tc>
                  <a:txBody>
                    <a:bodyPr/>
                    <a:lstStyle/>
                    <a:p>
                      <a:pPr marL="0" marR="0">
                        <a:lnSpc>
                          <a:spcPct val="115000"/>
                        </a:lnSpc>
                        <a:spcBef>
                          <a:spcPts val="0"/>
                        </a:spcBef>
                        <a:spcAft>
                          <a:spcPts val="0"/>
                        </a:spcAft>
                      </a:pPr>
                      <a:r>
                        <a:rPr lang="en-US" sz="2000" dirty="0">
                          <a:effectLst/>
                        </a:rPr>
                        <a:t>1st yr.</a:t>
                      </a:r>
                      <a:endParaRPr lang="en-US" sz="2800" dirty="0">
                        <a:effectLst/>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a:effectLst/>
                        </a:rPr>
                        <a:t> </a:t>
                      </a:r>
                      <a:endParaRPr lang="en-US" sz="4000" b="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a:effectLst/>
                        </a:rPr>
                        <a:t> </a:t>
                      </a:r>
                      <a:endParaRPr lang="en-US" sz="4000" b="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dirty="0">
                          <a:effectLst/>
                        </a:rPr>
                        <a:t>X*</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extLst>
                  <a:ext uri="{0D108BD9-81ED-4DB2-BD59-A6C34878D82A}">
                    <a16:rowId xmlns:a16="http://schemas.microsoft.com/office/drawing/2014/main" val="10001"/>
                  </a:ext>
                </a:extLst>
              </a:tr>
              <a:tr h="560452">
                <a:tc>
                  <a:txBody>
                    <a:bodyPr/>
                    <a:lstStyle/>
                    <a:p>
                      <a:pPr marL="0" marR="0">
                        <a:lnSpc>
                          <a:spcPct val="115000"/>
                        </a:lnSpc>
                        <a:spcBef>
                          <a:spcPts val="0"/>
                        </a:spcBef>
                        <a:spcAft>
                          <a:spcPts val="0"/>
                        </a:spcAft>
                      </a:pPr>
                      <a:r>
                        <a:rPr lang="en-US" sz="2000" kern="1200" dirty="0">
                          <a:effectLst/>
                        </a:rPr>
                        <a:t>3rd sem.</a:t>
                      </a:r>
                      <a:endParaRPr lang="en-US" sz="2800" dirty="0">
                        <a:effectLst/>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dirty="0">
                          <a:effectLst/>
                        </a:rPr>
                        <a:t>X*</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a:effectLst/>
                        </a:rPr>
                        <a:t> </a:t>
                      </a:r>
                      <a:endParaRPr lang="en-US" sz="4000" b="0">
                        <a:effectLst/>
                        <a:latin typeface="Calibri"/>
                        <a:ea typeface="MS Mincho"/>
                        <a:cs typeface="Times New Roman"/>
                      </a:endParaRPr>
                    </a:p>
                  </a:txBody>
                  <a:tcPr marL="68580" marR="68580" marT="0" marB="0" anchor="b">
                    <a:solidFill>
                      <a:schemeClr val="accent6">
                        <a:lumMod val="20000"/>
                        <a:lumOff val="80000"/>
                      </a:schemeClr>
                    </a:solidFill>
                  </a:tcPr>
                </a:tc>
                <a:extLst>
                  <a:ext uri="{0D108BD9-81ED-4DB2-BD59-A6C34878D82A}">
                    <a16:rowId xmlns:a16="http://schemas.microsoft.com/office/drawing/2014/main" val="10002"/>
                  </a:ext>
                </a:extLst>
              </a:tr>
              <a:tr h="560452">
                <a:tc>
                  <a:txBody>
                    <a:bodyPr/>
                    <a:lstStyle/>
                    <a:p>
                      <a:pPr marL="0" marR="0">
                        <a:lnSpc>
                          <a:spcPct val="115000"/>
                        </a:lnSpc>
                        <a:spcBef>
                          <a:spcPts val="0"/>
                        </a:spcBef>
                        <a:spcAft>
                          <a:spcPts val="0"/>
                        </a:spcAft>
                      </a:pPr>
                      <a:r>
                        <a:rPr lang="en-US" sz="2000" kern="1200" dirty="0">
                          <a:effectLst/>
                        </a:rPr>
                        <a:t>5th sem.</a:t>
                      </a:r>
                      <a:endParaRPr lang="en-US" sz="2800" dirty="0">
                        <a:effectLst/>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a:effectLst/>
                        </a:rPr>
                        <a:t> </a:t>
                      </a:r>
                      <a:endParaRPr lang="en-US" sz="4000" b="0">
                        <a:effectLst/>
                        <a:latin typeface="Calibri"/>
                        <a:ea typeface="MS Mincho"/>
                        <a:cs typeface="Times New Roman"/>
                      </a:endParaRPr>
                    </a:p>
                  </a:txBody>
                  <a:tcPr marL="68580" marR="68580" marT="0" marB="0" anchor="b">
                    <a:solidFill>
                      <a:schemeClr val="accent6">
                        <a:lumMod val="20000"/>
                        <a:lumOff val="80000"/>
                      </a:schemeClr>
                    </a:solidFill>
                  </a:tcPr>
                </a:tc>
                <a:extLst>
                  <a:ext uri="{0D108BD9-81ED-4DB2-BD59-A6C34878D82A}">
                    <a16:rowId xmlns:a16="http://schemas.microsoft.com/office/drawing/2014/main" val="10003"/>
                  </a:ext>
                </a:extLst>
              </a:tr>
              <a:tr h="560452">
                <a:tc>
                  <a:txBody>
                    <a:bodyPr/>
                    <a:lstStyle/>
                    <a:p>
                      <a:pPr marL="0" marR="0">
                        <a:lnSpc>
                          <a:spcPct val="115000"/>
                        </a:lnSpc>
                        <a:spcBef>
                          <a:spcPts val="0"/>
                        </a:spcBef>
                        <a:spcAft>
                          <a:spcPts val="0"/>
                        </a:spcAft>
                      </a:pPr>
                      <a:r>
                        <a:rPr lang="en-US" sz="2000" kern="1200">
                          <a:effectLst/>
                        </a:rPr>
                        <a:t>3rd yr.</a:t>
                      </a:r>
                      <a:endParaRPr lang="en-US" sz="2800">
                        <a:effectLst/>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3200" kern="1200" dirty="0">
                          <a:effectLst/>
                        </a:rPr>
                        <a:t>X**</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kern="1200" dirty="0">
                          <a:effectLst/>
                        </a:rPr>
                        <a:t>X**</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extLst>
                  <a:ext uri="{0D108BD9-81ED-4DB2-BD59-A6C34878D82A}">
                    <a16:rowId xmlns:a16="http://schemas.microsoft.com/office/drawing/2014/main" val="10004"/>
                  </a:ext>
                </a:extLst>
              </a:tr>
              <a:tr h="560452">
                <a:tc>
                  <a:txBody>
                    <a:bodyPr/>
                    <a:lstStyle/>
                    <a:p>
                      <a:pPr marL="0" marR="0">
                        <a:lnSpc>
                          <a:spcPct val="115000"/>
                        </a:lnSpc>
                        <a:spcBef>
                          <a:spcPts val="0"/>
                        </a:spcBef>
                        <a:spcAft>
                          <a:spcPts val="0"/>
                        </a:spcAft>
                      </a:pPr>
                      <a:r>
                        <a:rPr lang="en-US" sz="2000" kern="1200">
                          <a:effectLst/>
                        </a:rPr>
                        <a:t>4th yr.</a:t>
                      </a:r>
                      <a:endParaRPr lang="en-US" sz="2800">
                        <a:effectLst/>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3200" kern="1200" dirty="0">
                          <a:effectLst/>
                        </a:rPr>
                        <a:t>X***</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kern="1200" dirty="0">
                          <a:effectLst/>
                        </a:rPr>
                        <a:t>X***</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kern="1200" dirty="0">
                          <a:effectLst/>
                        </a:rPr>
                        <a:t>X*</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extLst>
                  <a:ext uri="{0D108BD9-81ED-4DB2-BD59-A6C34878D82A}">
                    <a16:rowId xmlns:a16="http://schemas.microsoft.com/office/drawing/2014/main" val="10005"/>
                  </a:ext>
                </a:extLst>
              </a:tr>
              <a:tr h="560452">
                <a:tc>
                  <a:txBody>
                    <a:bodyPr/>
                    <a:lstStyle/>
                    <a:p>
                      <a:pPr marL="0" marR="0">
                        <a:lnSpc>
                          <a:spcPct val="115000"/>
                        </a:lnSpc>
                        <a:spcBef>
                          <a:spcPts val="0"/>
                        </a:spcBef>
                        <a:spcAft>
                          <a:spcPts val="0"/>
                        </a:spcAft>
                      </a:pPr>
                      <a:r>
                        <a:rPr lang="en-US" sz="2000" kern="1200">
                          <a:effectLst/>
                        </a:rPr>
                        <a:t>Graduate</a:t>
                      </a:r>
                      <a:endParaRPr lang="en-US" sz="2800">
                        <a:effectLst/>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3200" kern="1200">
                          <a:effectLst/>
                        </a:rPr>
                        <a:t>X***</a:t>
                      </a:r>
                      <a:endParaRPr lang="en-US" sz="4000" b="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kern="1200" dirty="0">
                          <a:effectLst/>
                        </a:rPr>
                        <a:t>X***</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extLst>
                  <a:ext uri="{0D108BD9-81ED-4DB2-BD59-A6C34878D82A}">
                    <a16:rowId xmlns:a16="http://schemas.microsoft.com/office/drawing/2014/main" val="10006"/>
                  </a:ext>
                </a:extLst>
              </a:tr>
              <a:tr h="661795">
                <a:tc>
                  <a:txBody>
                    <a:bodyPr/>
                    <a:lstStyle/>
                    <a:p>
                      <a:pPr marL="0" marR="0">
                        <a:lnSpc>
                          <a:spcPct val="115000"/>
                        </a:lnSpc>
                        <a:spcBef>
                          <a:spcPts val="0"/>
                        </a:spcBef>
                        <a:spcAft>
                          <a:spcPts val="0"/>
                        </a:spcAft>
                      </a:pPr>
                      <a:r>
                        <a:rPr lang="en-US" sz="2000" kern="1200" dirty="0">
                          <a:effectLst/>
                        </a:rPr>
                        <a:t>Natives</a:t>
                      </a:r>
                      <a:endParaRPr lang="en-US" sz="2800" dirty="0">
                        <a:effectLst/>
                        <a:latin typeface="Calibri"/>
                        <a:ea typeface="MS Mincho"/>
                        <a:cs typeface="Times New Roman"/>
                      </a:endParaRPr>
                    </a:p>
                  </a:txBody>
                  <a:tcPr marL="68580" marR="68580" marT="0" marB="0" anchor="b"/>
                </a:tc>
                <a:tc>
                  <a:txBody>
                    <a:bodyPr/>
                    <a:lstStyle/>
                    <a:p>
                      <a:pPr marL="0" marR="0">
                        <a:lnSpc>
                          <a:spcPct val="115000"/>
                        </a:lnSpc>
                        <a:spcBef>
                          <a:spcPts val="0"/>
                        </a:spcBef>
                        <a:spcAft>
                          <a:spcPts val="0"/>
                        </a:spcAft>
                      </a:pPr>
                      <a:r>
                        <a:rPr lang="en-US" sz="3200" kern="1200" dirty="0">
                          <a:effectLst/>
                        </a:rPr>
                        <a:t>X***</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kern="1200" dirty="0">
                          <a:effectLst/>
                        </a:rPr>
                        <a:t>X***</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tc>
                  <a:txBody>
                    <a:bodyPr/>
                    <a:lstStyle/>
                    <a:p>
                      <a:pPr marL="0" marR="0">
                        <a:lnSpc>
                          <a:spcPct val="115000"/>
                        </a:lnSpc>
                        <a:spcBef>
                          <a:spcPts val="0"/>
                        </a:spcBef>
                        <a:spcAft>
                          <a:spcPts val="0"/>
                        </a:spcAft>
                      </a:pPr>
                      <a:r>
                        <a:rPr lang="en-US" sz="3200" dirty="0">
                          <a:effectLst/>
                        </a:rPr>
                        <a:t> </a:t>
                      </a:r>
                      <a:endParaRPr lang="en-US" sz="4000" b="0" dirty="0">
                        <a:effectLst/>
                        <a:latin typeface="Calibri"/>
                        <a:ea typeface="MS Mincho"/>
                        <a:cs typeface="Times New Roman"/>
                      </a:endParaRPr>
                    </a:p>
                  </a:txBody>
                  <a:tcPr marL="68580" marR="68580" marT="0" marB="0" anchor="b">
                    <a:solidFill>
                      <a:schemeClr val="accent6">
                        <a:lumMod val="20000"/>
                        <a:lumOff val="80000"/>
                      </a:schemeClr>
                    </a:solidFill>
                  </a:tcPr>
                </a:tc>
                <a:extLst>
                  <a:ext uri="{0D108BD9-81ED-4DB2-BD59-A6C34878D82A}">
                    <a16:rowId xmlns:a16="http://schemas.microsoft.com/office/drawing/2014/main" val="10007"/>
                  </a:ext>
                </a:extLst>
              </a:tr>
            </a:tbl>
          </a:graphicData>
        </a:graphic>
      </p:graphicFrame>
      <p:sp>
        <p:nvSpPr>
          <p:cNvPr id="3" name="Slide Number Placeholder 2"/>
          <p:cNvSpPr>
            <a:spLocks noGrp="1"/>
          </p:cNvSpPr>
          <p:nvPr>
            <p:ph type="sldNum" sz="quarter" idx="12"/>
          </p:nvPr>
        </p:nvSpPr>
        <p:spPr>
          <a:xfrm>
            <a:off x="7640097" y="6370856"/>
            <a:ext cx="762000" cy="365125"/>
          </a:xfrm>
        </p:spPr>
        <p:txBody>
          <a:bodyPr/>
          <a:lstStyle/>
          <a:p>
            <a:fld id="{3F805713-CA22-4AC7-AE6B-5B30934DB646}" type="slidenum">
              <a:rPr lang="en-US" smtClean="0"/>
              <a:t>12</a:t>
            </a:fld>
            <a:endParaRPr lang="en-US" dirty="0"/>
          </a:p>
        </p:txBody>
      </p:sp>
    </p:spTree>
    <p:extLst>
      <p:ext uri="{BB962C8B-B14F-4D97-AF65-F5344CB8AC3E}">
        <p14:creationId xmlns:p14="http://schemas.microsoft.com/office/powerpoint/2010/main" val="2515905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The study abroad context</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24093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Study Abroad</a:t>
            </a:r>
          </a:p>
        </p:txBody>
      </p:sp>
      <p:sp>
        <p:nvSpPr>
          <p:cNvPr id="3" name="Content Placeholder 2"/>
          <p:cNvSpPr>
            <a:spLocks noGrp="1"/>
          </p:cNvSpPr>
          <p:nvPr>
            <p:ph idx="1"/>
          </p:nvPr>
        </p:nvSpPr>
        <p:spPr/>
        <p:txBody>
          <a:bodyPr>
            <a:normAutofit fontScale="92500" lnSpcReduction="10000"/>
          </a:bodyPr>
          <a:lstStyle/>
          <a:p>
            <a:r>
              <a:rPr lang="en-US" dirty="0"/>
              <a:t>Effects of study abroad (SA) on L2 development are not always uniform</a:t>
            </a:r>
          </a:p>
          <a:p>
            <a:pPr lvl="1"/>
            <a:r>
              <a:rPr lang="en-US" dirty="0"/>
              <a:t>Grammatical structure/ability studied</a:t>
            </a:r>
          </a:p>
          <a:p>
            <a:pPr lvl="1"/>
            <a:r>
              <a:rPr lang="en-US" dirty="0"/>
              <a:t>Characteristics of the non-native speaker (NNS)</a:t>
            </a:r>
          </a:p>
          <a:p>
            <a:pPr lvl="1"/>
            <a:r>
              <a:rPr lang="en-US" dirty="0"/>
              <a:t>Type of SA program</a:t>
            </a:r>
          </a:p>
          <a:p>
            <a:pPr lvl="1"/>
            <a:r>
              <a:rPr lang="en-US" dirty="0"/>
              <a:t>Contact hours</a:t>
            </a:r>
          </a:p>
          <a:p>
            <a:r>
              <a:rPr lang="en-US" dirty="0" err="1">
                <a:solidFill>
                  <a:schemeClr val="tx1">
                    <a:lumMod val="50000"/>
                    <a:lumOff val="50000"/>
                  </a:schemeClr>
                </a:solidFill>
              </a:rPr>
              <a:t>DeKeyser</a:t>
            </a:r>
            <a:r>
              <a:rPr lang="en-US" dirty="0">
                <a:solidFill>
                  <a:schemeClr val="tx1">
                    <a:lumMod val="50000"/>
                    <a:lumOff val="50000"/>
                  </a:schemeClr>
                </a:solidFill>
              </a:rPr>
              <a:t> 1986, 1991; </a:t>
            </a:r>
            <a:r>
              <a:rPr lang="en-US" dirty="0" err="1">
                <a:solidFill>
                  <a:schemeClr val="tx1">
                    <a:lumMod val="50000"/>
                    <a:lumOff val="50000"/>
                  </a:schemeClr>
                </a:solidFill>
              </a:rPr>
              <a:t>Díaz</a:t>
            </a:r>
            <a:r>
              <a:rPr lang="en-US" dirty="0">
                <a:solidFill>
                  <a:schemeClr val="tx1">
                    <a:lumMod val="50000"/>
                    <a:lumOff val="50000"/>
                  </a:schemeClr>
                </a:solidFill>
              </a:rPr>
              <a:t>-Campos 2004; Freed, </a:t>
            </a:r>
            <a:r>
              <a:rPr lang="en-US" dirty="0" err="1">
                <a:solidFill>
                  <a:schemeClr val="tx1">
                    <a:lumMod val="50000"/>
                    <a:lumOff val="50000"/>
                  </a:schemeClr>
                </a:solidFill>
              </a:rPr>
              <a:t>Segalowitz</a:t>
            </a:r>
            <a:r>
              <a:rPr lang="en-US" dirty="0">
                <a:solidFill>
                  <a:schemeClr val="tx1">
                    <a:lumMod val="50000"/>
                    <a:lumOff val="50000"/>
                  </a:schemeClr>
                </a:solidFill>
              </a:rPr>
              <a:t>, &amp; Dewey 2004; </a:t>
            </a:r>
            <a:r>
              <a:rPr lang="en-US" dirty="0" err="1">
                <a:solidFill>
                  <a:schemeClr val="tx1">
                    <a:lumMod val="50000"/>
                    <a:lumOff val="50000"/>
                  </a:schemeClr>
                </a:solidFill>
              </a:rPr>
              <a:t>Lafford</a:t>
            </a:r>
            <a:r>
              <a:rPr lang="en-US" dirty="0">
                <a:solidFill>
                  <a:schemeClr val="tx1">
                    <a:lumMod val="50000"/>
                    <a:lumOff val="50000"/>
                  </a:schemeClr>
                </a:solidFill>
              </a:rPr>
              <a:t> 1995, 2004; </a:t>
            </a:r>
            <a:r>
              <a:rPr lang="en-US" dirty="0" err="1">
                <a:solidFill>
                  <a:schemeClr val="tx1">
                    <a:lumMod val="50000"/>
                    <a:lumOff val="50000"/>
                  </a:schemeClr>
                </a:solidFill>
              </a:rPr>
              <a:t>Segalowitz</a:t>
            </a:r>
            <a:r>
              <a:rPr lang="en-US" dirty="0">
                <a:solidFill>
                  <a:schemeClr val="tx1">
                    <a:lumMod val="50000"/>
                    <a:lumOff val="50000"/>
                  </a:schemeClr>
                </a:solidFill>
              </a:rPr>
              <a:t> &amp; Freed 2004; </a:t>
            </a:r>
            <a:r>
              <a:rPr lang="en-US" dirty="0" err="1">
                <a:solidFill>
                  <a:schemeClr val="tx1">
                    <a:lumMod val="50000"/>
                    <a:lumOff val="50000"/>
                  </a:schemeClr>
                </a:solidFill>
              </a:rPr>
              <a:t>Segalowitz</a:t>
            </a:r>
            <a:r>
              <a:rPr lang="en-US" dirty="0">
                <a:solidFill>
                  <a:schemeClr val="tx1">
                    <a:lumMod val="50000"/>
                    <a:lumOff val="50000"/>
                  </a:schemeClr>
                </a:solidFill>
              </a:rPr>
              <a:t> et al. 2004; </a:t>
            </a:r>
            <a:r>
              <a:rPr lang="en-US" dirty="0" err="1">
                <a:solidFill>
                  <a:schemeClr val="tx1">
                    <a:lumMod val="50000"/>
                    <a:lumOff val="50000"/>
                  </a:schemeClr>
                </a:solidFill>
              </a:rPr>
              <a:t>Vande</a:t>
            </a:r>
            <a:r>
              <a:rPr lang="en-US" dirty="0">
                <a:solidFill>
                  <a:schemeClr val="tx1">
                    <a:lumMod val="50000"/>
                    <a:lumOff val="50000"/>
                  </a:schemeClr>
                </a:solidFill>
              </a:rPr>
              <a:t> Berg, Connor-Linton &amp; Paige 2009; Hernández 2010; Knight &amp; Schmidt-Rinehart 2010</a:t>
            </a:r>
          </a:p>
        </p:txBody>
      </p:sp>
      <p:sp>
        <p:nvSpPr>
          <p:cNvPr id="4" name="Slide Number Placeholder 3"/>
          <p:cNvSpPr>
            <a:spLocks noGrp="1"/>
          </p:cNvSpPr>
          <p:nvPr>
            <p:ph type="sldNum" sz="quarter" idx="12"/>
          </p:nvPr>
        </p:nvSpPr>
        <p:spPr/>
        <p:txBody>
          <a:bodyPr/>
          <a:lstStyle/>
          <a:p>
            <a:fld id="{3F805713-CA22-4AC7-AE6B-5B30934DB646}" type="slidenum">
              <a:rPr lang="en-US" smtClean="0"/>
              <a:t>14</a:t>
            </a:fld>
            <a:endParaRPr lang="en-US"/>
          </a:p>
        </p:txBody>
      </p:sp>
    </p:spTree>
    <p:extLst>
      <p:ext uri="{BB962C8B-B14F-4D97-AF65-F5344CB8AC3E}">
        <p14:creationId xmlns:p14="http://schemas.microsoft.com/office/powerpoint/2010/main" val="4035150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Abroad</a:t>
            </a:r>
          </a:p>
        </p:txBody>
      </p:sp>
      <p:sp>
        <p:nvSpPr>
          <p:cNvPr id="3" name="Content Placeholder 2"/>
          <p:cNvSpPr>
            <a:spLocks noGrp="1"/>
          </p:cNvSpPr>
          <p:nvPr>
            <p:ph idx="1"/>
          </p:nvPr>
        </p:nvSpPr>
        <p:spPr/>
        <p:txBody>
          <a:bodyPr/>
          <a:lstStyle/>
          <a:p>
            <a:r>
              <a:rPr lang="en-US" dirty="0" err="1"/>
              <a:t>Lafford</a:t>
            </a:r>
            <a:r>
              <a:rPr lang="en-US" dirty="0"/>
              <a:t> and </a:t>
            </a:r>
            <a:r>
              <a:rPr lang="en-US" dirty="0" err="1"/>
              <a:t>Collentine</a:t>
            </a:r>
            <a:r>
              <a:rPr lang="en-US" dirty="0"/>
              <a:t> (2006)</a:t>
            </a:r>
          </a:p>
          <a:p>
            <a:pPr lvl="1"/>
            <a:r>
              <a:rPr lang="en-US" dirty="0"/>
              <a:t>Information about the SA program</a:t>
            </a:r>
          </a:p>
          <a:p>
            <a:pPr lvl="1"/>
            <a:r>
              <a:rPr lang="en-US" dirty="0"/>
              <a:t>Number of participants</a:t>
            </a:r>
          </a:p>
          <a:p>
            <a:pPr lvl="1"/>
            <a:r>
              <a:rPr lang="en-US" dirty="0"/>
              <a:t>At home (AH) comparison groups</a:t>
            </a:r>
          </a:p>
          <a:p>
            <a:pPr lvl="1"/>
            <a:r>
              <a:rPr lang="en-US" dirty="0"/>
              <a:t>Fine-grained test instruments</a:t>
            </a:r>
          </a:p>
          <a:p>
            <a:pPr lvl="1"/>
            <a:endParaRPr lang="en-US" dirty="0"/>
          </a:p>
          <a:p>
            <a:r>
              <a:rPr lang="en-US" dirty="0"/>
              <a:t>The current study addresses these four concerns</a:t>
            </a:r>
          </a:p>
          <a:p>
            <a:pPr lvl="1"/>
            <a:endParaRPr lang="en-US" dirty="0"/>
          </a:p>
        </p:txBody>
      </p:sp>
      <p:sp>
        <p:nvSpPr>
          <p:cNvPr id="4" name="Slide Number Placeholder 3"/>
          <p:cNvSpPr>
            <a:spLocks noGrp="1"/>
          </p:cNvSpPr>
          <p:nvPr>
            <p:ph type="sldNum" sz="quarter" idx="12"/>
          </p:nvPr>
        </p:nvSpPr>
        <p:spPr/>
        <p:txBody>
          <a:bodyPr/>
          <a:lstStyle/>
          <a:p>
            <a:fld id="{3F805713-CA22-4AC7-AE6B-5B30934DB646}" type="slidenum">
              <a:rPr lang="en-US" smtClean="0"/>
              <a:t>15</a:t>
            </a:fld>
            <a:endParaRPr lang="en-US"/>
          </a:p>
        </p:txBody>
      </p:sp>
    </p:spTree>
    <p:extLst>
      <p:ext uri="{BB962C8B-B14F-4D97-AF65-F5344CB8AC3E}">
        <p14:creationId xmlns:p14="http://schemas.microsoft.com/office/powerpoint/2010/main" val="1345738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Study Abroad</a:t>
            </a:r>
          </a:p>
        </p:txBody>
      </p:sp>
      <p:sp>
        <p:nvSpPr>
          <p:cNvPr id="3" name="Content Placeholder 2"/>
          <p:cNvSpPr>
            <a:spLocks noGrp="1"/>
          </p:cNvSpPr>
          <p:nvPr>
            <p:ph idx="1"/>
          </p:nvPr>
        </p:nvSpPr>
        <p:spPr/>
        <p:txBody>
          <a:bodyPr>
            <a:normAutofit/>
          </a:bodyPr>
          <a:lstStyle/>
          <a:p>
            <a:r>
              <a:rPr lang="en-US" dirty="0"/>
              <a:t>Scarcity of research on SA and the acquisition of </a:t>
            </a:r>
            <a:r>
              <a:rPr lang="en-US" dirty="0" err="1"/>
              <a:t>morphosyntactic</a:t>
            </a:r>
            <a:r>
              <a:rPr lang="en-US" dirty="0"/>
              <a:t> variation in Spanish</a:t>
            </a:r>
          </a:p>
          <a:p>
            <a:pPr lvl="1"/>
            <a:r>
              <a:rPr lang="en-US" dirty="0"/>
              <a:t>Object pronouns </a:t>
            </a:r>
            <a:r>
              <a:rPr lang="en-US" dirty="0">
                <a:solidFill>
                  <a:schemeClr val="tx1">
                    <a:lumMod val="50000"/>
                    <a:lumOff val="50000"/>
                  </a:schemeClr>
                </a:solidFill>
              </a:rPr>
              <a:t>(</a:t>
            </a:r>
            <a:r>
              <a:rPr lang="en-US" dirty="0" err="1">
                <a:solidFill>
                  <a:schemeClr val="tx1">
                    <a:lumMod val="50000"/>
                    <a:lumOff val="50000"/>
                  </a:schemeClr>
                </a:solidFill>
              </a:rPr>
              <a:t>Geeslin</a:t>
            </a:r>
            <a:r>
              <a:rPr lang="en-US" dirty="0">
                <a:solidFill>
                  <a:schemeClr val="tx1">
                    <a:lumMod val="50000"/>
                    <a:lumOff val="50000"/>
                  </a:schemeClr>
                </a:solidFill>
              </a:rPr>
              <a:t>, Garcia-Amaya, </a:t>
            </a:r>
            <a:r>
              <a:rPr lang="en-US" dirty="0" err="1">
                <a:solidFill>
                  <a:schemeClr val="tx1">
                    <a:lumMod val="50000"/>
                    <a:lumOff val="50000"/>
                  </a:schemeClr>
                </a:solidFill>
              </a:rPr>
              <a:t>Hasler</a:t>
            </a:r>
            <a:r>
              <a:rPr lang="en-US" dirty="0">
                <a:solidFill>
                  <a:schemeClr val="tx1">
                    <a:lumMod val="50000"/>
                    <a:lumOff val="50000"/>
                  </a:schemeClr>
                </a:solidFill>
              </a:rPr>
              <a:t>, </a:t>
            </a:r>
            <a:r>
              <a:rPr lang="en-US" dirty="0" err="1">
                <a:solidFill>
                  <a:schemeClr val="tx1">
                    <a:lumMod val="50000"/>
                    <a:lumOff val="50000"/>
                  </a:schemeClr>
                </a:solidFill>
              </a:rPr>
              <a:t>Henrikson</a:t>
            </a:r>
            <a:r>
              <a:rPr lang="en-US" dirty="0">
                <a:solidFill>
                  <a:schemeClr val="tx1">
                    <a:lumMod val="50000"/>
                    <a:lumOff val="50000"/>
                  </a:schemeClr>
                </a:solidFill>
              </a:rPr>
              <a:t>, &amp; </a:t>
            </a:r>
            <a:r>
              <a:rPr lang="en-US" dirty="0" err="1">
                <a:solidFill>
                  <a:schemeClr val="tx1">
                    <a:lumMod val="50000"/>
                    <a:lumOff val="50000"/>
                  </a:schemeClr>
                </a:solidFill>
              </a:rPr>
              <a:t>Killam</a:t>
            </a:r>
            <a:r>
              <a:rPr lang="en-US" dirty="0">
                <a:solidFill>
                  <a:schemeClr val="tx1">
                    <a:lumMod val="50000"/>
                    <a:lumOff val="50000"/>
                  </a:schemeClr>
                </a:solidFill>
              </a:rPr>
              <a:t> 2010)</a:t>
            </a:r>
          </a:p>
          <a:p>
            <a:pPr lvl="1"/>
            <a:r>
              <a:rPr lang="en-US" dirty="0"/>
              <a:t>Past temporal reference </a:t>
            </a:r>
            <a:r>
              <a:rPr lang="en-US" dirty="0">
                <a:solidFill>
                  <a:schemeClr val="tx1">
                    <a:lumMod val="50000"/>
                    <a:lumOff val="50000"/>
                  </a:schemeClr>
                </a:solidFill>
              </a:rPr>
              <a:t>(</a:t>
            </a:r>
            <a:r>
              <a:rPr lang="en-US" dirty="0" err="1">
                <a:solidFill>
                  <a:schemeClr val="tx1">
                    <a:lumMod val="50000"/>
                    <a:lumOff val="50000"/>
                  </a:schemeClr>
                </a:solidFill>
              </a:rPr>
              <a:t>Geeslin</a:t>
            </a:r>
            <a:r>
              <a:rPr lang="en-US" dirty="0">
                <a:solidFill>
                  <a:schemeClr val="tx1">
                    <a:lumMod val="50000"/>
                    <a:lumOff val="50000"/>
                  </a:schemeClr>
                </a:solidFill>
              </a:rPr>
              <a:t>, Garcia-Amaya, </a:t>
            </a:r>
            <a:r>
              <a:rPr lang="en-US" dirty="0" err="1">
                <a:solidFill>
                  <a:schemeClr val="tx1">
                    <a:lumMod val="50000"/>
                    <a:lumOff val="50000"/>
                  </a:schemeClr>
                </a:solidFill>
              </a:rPr>
              <a:t>Hasler</a:t>
            </a:r>
            <a:r>
              <a:rPr lang="en-US" dirty="0">
                <a:solidFill>
                  <a:schemeClr val="tx1">
                    <a:lumMod val="50000"/>
                    <a:lumOff val="50000"/>
                  </a:schemeClr>
                </a:solidFill>
              </a:rPr>
              <a:t>, </a:t>
            </a:r>
            <a:r>
              <a:rPr lang="en-US" dirty="0" err="1">
                <a:solidFill>
                  <a:schemeClr val="tx1">
                    <a:lumMod val="50000"/>
                    <a:lumOff val="50000"/>
                  </a:schemeClr>
                </a:solidFill>
              </a:rPr>
              <a:t>Henrikson</a:t>
            </a:r>
            <a:r>
              <a:rPr lang="en-US" dirty="0">
                <a:solidFill>
                  <a:schemeClr val="tx1">
                    <a:lumMod val="50000"/>
                    <a:lumOff val="50000"/>
                  </a:schemeClr>
                </a:solidFill>
              </a:rPr>
              <a:t>, &amp; </a:t>
            </a:r>
            <a:r>
              <a:rPr lang="en-US" dirty="0" err="1">
                <a:solidFill>
                  <a:schemeClr val="tx1">
                    <a:lumMod val="50000"/>
                    <a:lumOff val="50000"/>
                  </a:schemeClr>
                </a:solidFill>
              </a:rPr>
              <a:t>Killam</a:t>
            </a:r>
            <a:r>
              <a:rPr lang="en-US" dirty="0">
                <a:solidFill>
                  <a:schemeClr val="tx1">
                    <a:lumMod val="50000"/>
                    <a:lumOff val="50000"/>
                  </a:schemeClr>
                </a:solidFill>
              </a:rPr>
              <a:t> 2012; Whatley 2013)</a:t>
            </a:r>
          </a:p>
          <a:p>
            <a:pPr lvl="1"/>
            <a:r>
              <a:rPr lang="en-US" dirty="0"/>
              <a:t>Future temporal reference </a:t>
            </a:r>
            <a:r>
              <a:rPr lang="en-US" dirty="0">
                <a:solidFill>
                  <a:schemeClr val="tx1">
                    <a:lumMod val="50000"/>
                    <a:lumOff val="50000"/>
                  </a:schemeClr>
                </a:solidFill>
              </a:rPr>
              <a:t>(</a:t>
            </a:r>
            <a:r>
              <a:rPr lang="en-US" dirty="0" err="1">
                <a:solidFill>
                  <a:schemeClr val="tx1">
                    <a:lumMod val="50000"/>
                    <a:lumOff val="50000"/>
                  </a:schemeClr>
                </a:solidFill>
              </a:rPr>
              <a:t>Kanwit</a:t>
            </a:r>
            <a:r>
              <a:rPr lang="en-US" dirty="0">
                <a:solidFill>
                  <a:schemeClr val="tx1">
                    <a:lumMod val="50000"/>
                    <a:lumOff val="50000"/>
                  </a:schemeClr>
                </a:solidFill>
              </a:rPr>
              <a:t> and Solon 2013)</a:t>
            </a:r>
          </a:p>
          <a:p>
            <a:r>
              <a:rPr lang="en-US" dirty="0"/>
              <a:t>Demonstrates that learners do develop sensitivity to native-like constraints on variation</a:t>
            </a:r>
          </a:p>
        </p:txBody>
      </p:sp>
      <p:sp>
        <p:nvSpPr>
          <p:cNvPr id="4" name="Slide Number Placeholder 3"/>
          <p:cNvSpPr>
            <a:spLocks noGrp="1"/>
          </p:cNvSpPr>
          <p:nvPr>
            <p:ph type="sldNum" sz="quarter" idx="12"/>
          </p:nvPr>
        </p:nvSpPr>
        <p:spPr/>
        <p:txBody>
          <a:bodyPr/>
          <a:lstStyle/>
          <a:p>
            <a:fld id="{3F805713-CA22-4AC7-AE6B-5B30934DB646}" type="slidenum">
              <a:rPr lang="en-US" smtClean="0"/>
              <a:t>16</a:t>
            </a:fld>
            <a:endParaRPr lang="en-US"/>
          </a:p>
        </p:txBody>
      </p:sp>
    </p:spTree>
    <p:extLst>
      <p:ext uri="{BB962C8B-B14F-4D97-AF65-F5344CB8AC3E}">
        <p14:creationId xmlns:p14="http://schemas.microsoft.com/office/powerpoint/2010/main" val="526919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Study Abroad and Subject Expression</a:t>
            </a:r>
          </a:p>
        </p:txBody>
      </p:sp>
      <p:sp>
        <p:nvSpPr>
          <p:cNvPr id="3" name="Content Placeholder 2"/>
          <p:cNvSpPr>
            <a:spLocks noGrp="1"/>
          </p:cNvSpPr>
          <p:nvPr>
            <p:ph idx="1"/>
          </p:nvPr>
        </p:nvSpPr>
        <p:spPr/>
        <p:txBody>
          <a:bodyPr/>
          <a:lstStyle/>
          <a:p>
            <a:r>
              <a:rPr lang="en-US" dirty="0" err="1">
                <a:solidFill>
                  <a:schemeClr val="tx1"/>
                </a:solidFill>
              </a:rPr>
              <a:t>Isabelli</a:t>
            </a:r>
            <a:r>
              <a:rPr lang="en-US" dirty="0">
                <a:solidFill>
                  <a:schemeClr val="tx1"/>
                </a:solidFill>
              </a:rPr>
              <a:t> (2002, 2004): </a:t>
            </a:r>
            <a:r>
              <a:rPr lang="en-US" dirty="0"/>
              <a:t>study abroad effects on the Null Subject Parameter</a:t>
            </a:r>
          </a:p>
          <a:p>
            <a:r>
              <a:rPr lang="en-US" dirty="0" err="1"/>
              <a:t>López</a:t>
            </a:r>
            <a:r>
              <a:rPr lang="en-US" dirty="0"/>
              <a:t>-Ortega (2003)</a:t>
            </a:r>
          </a:p>
          <a:p>
            <a:pPr lvl="1"/>
            <a:r>
              <a:rPr lang="en-US" dirty="0"/>
              <a:t>Subject expression use before and after SA with regard to discourse features</a:t>
            </a:r>
          </a:p>
          <a:p>
            <a:pPr lvl="1"/>
            <a:r>
              <a:rPr lang="en-US" dirty="0"/>
              <a:t>Little change from time 1 to time 2</a:t>
            </a:r>
          </a:p>
          <a:p>
            <a:pPr lvl="1"/>
            <a:r>
              <a:rPr lang="en-US" dirty="0"/>
              <a:t>Some development of sensitivity to discursive aspects</a:t>
            </a:r>
          </a:p>
          <a:p>
            <a:pPr lvl="1"/>
            <a:r>
              <a:rPr lang="en-US" dirty="0"/>
              <a:t>Oral interviews with 4 intermediate students</a:t>
            </a:r>
          </a:p>
          <a:p>
            <a:pPr lvl="1"/>
            <a:r>
              <a:rPr lang="en-US" dirty="0"/>
              <a:t>Need to compare to NSs and AH data</a:t>
            </a:r>
          </a:p>
          <a:p>
            <a:pPr lvl="1"/>
            <a:endParaRPr lang="en-US" dirty="0"/>
          </a:p>
        </p:txBody>
      </p:sp>
      <p:sp>
        <p:nvSpPr>
          <p:cNvPr id="4" name="Slide Number Placeholder 3"/>
          <p:cNvSpPr>
            <a:spLocks noGrp="1"/>
          </p:cNvSpPr>
          <p:nvPr>
            <p:ph type="sldNum" sz="quarter" idx="12"/>
          </p:nvPr>
        </p:nvSpPr>
        <p:spPr/>
        <p:txBody>
          <a:bodyPr/>
          <a:lstStyle/>
          <a:p>
            <a:fld id="{3F805713-CA22-4AC7-AE6B-5B30934DB646}" type="slidenum">
              <a:rPr lang="en-US" smtClean="0"/>
              <a:t>17</a:t>
            </a:fld>
            <a:endParaRPr lang="en-US"/>
          </a:p>
        </p:txBody>
      </p:sp>
    </p:spTree>
    <p:extLst>
      <p:ext uri="{BB962C8B-B14F-4D97-AF65-F5344CB8AC3E}">
        <p14:creationId xmlns:p14="http://schemas.microsoft.com/office/powerpoint/2010/main" val="1524576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current study</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49417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Current Study</a:t>
            </a:r>
          </a:p>
        </p:txBody>
      </p:sp>
      <p:sp>
        <p:nvSpPr>
          <p:cNvPr id="5" name="Content Placeholder 4"/>
          <p:cNvSpPr>
            <a:spLocks noGrp="1"/>
          </p:cNvSpPr>
          <p:nvPr>
            <p:ph idx="1"/>
          </p:nvPr>
        </p:nvSpPr>
        <p:spPr/>
        <p:txBody>
          <a:bodyPr>
            <a:normAutofit lnSpcReduction="10000"/>
          </a:bodyPr>
          <a:lstStyle/>
          <a:p>
            <a:r>
              <a:rPr lang="en-US" dirty="0"/>
              <a:t>Explore the acquisition of linguistic variation via subject expression in the L2 Spanish of L1 English learners studying abroad in Spain</a:t>
            </a:r>
          </a:p>
          <a:p>
            <a:r>
              <a:rPr lang="en-US" dirty="0"/>
              <a:t>Participants</a:t>
            </a:r>
          </a:p>
          <a:p>
            <a:pPr lvl="1"/>
            <a:r>
              <a:rPr lang="en-US" dirty="0"/>
              <a:t>26 High school students studying abroad in Valencia, Spain</a:t>
            </a:r>
          </a:p>
          <a:p>
            <a:pPr lvl="1"/>
            <a:r>
              <a:rPr lang="en-US" dirty="0"/>
              <a:t>8 Native speakers from the </a:t>
            </a:r>
            <a:r>
              <a:rPr lang="en-US" dirty="0" err="1"/>
              <a:t>Valencian</a:t>
            </a:r>
            <a:r>
              <a:rPr lang="en-US" dirty="0"/>
              <a:t> Community</a:t>
            </a:r>
          </a:p>
          <a:p>
            <a:pPr lvl="1"/>
            <a:r>
              <a:rPr lang="en-US" dirty="0"/>
              <a:t>4 Instructors working for the study abroad program (qualitative comparison)</a:t>
            </a:r>
          </a:p>
          <a:p>
            <a:pPr lvl="1"/>
            <a:r>
              <a:rPr lang="en-US" dirty="0"/>
              <a:t>Compare to the at-home participants in </a:t>
            </a:r>
            <a:r>
              <a:rPr lang="en-US" dirty="0" err="1"/>
              <a:t>Geeslin</a:t>
            </a:r>
            <a:r>
              <a:rPr lang="en-US" dirty="0"/>
              <a:t> et al. (2013) and </a:t>
            </a:r>
            <a:r>
              <a:rPr lang="en-US" dirty="0" err="1"/>
              <a:t>Geeslin</a:t>
            </a:r>
            <a:r>
              <a:rPr lang="en-US" dirty="0"/>
              <a:t> et al. (forthcoming)</a:t>
            </a:r>
          </a:p>
        </p:txBody>
      </p:sp>
      <p:sp>
        <p:nvSpPr>
          <p:cNvPr id="2" name="Slide Number Placeholder 1"/>
          <p:cNvSpPr>
            <a:spLocks noGrp="1"/>
          </p:cNvSpPr>
          <p:nvPr>
            <p:ph type="sldNum" sz="quarter" idx="12"/>
          </p:nvPr>
        </p:nvSpPr>
        <p:spPr/>
        <p:txBody>
          <a:bodyPr/>
          <a:lstStyle/>
          <a:p>
            <a:fld id="{3F805713-CA22-4AC7-AE6B-5B30934DB646}" type="slidenum">
              <a:rPr lang="en-US" smtClean="0"/>
              <a:t>19</a:t>
            </a:fld>
            <a:endParaRPr lang="en-US"/>
          </a:p>
        </p:txBody>
      </p:sp>
    </p:spTree>
    <p:extLst>
      <p:ext uri="{BB962C8B-B14F-4D97-AF65-F5344CB8AC3E}">
        <p14:creationId xmlns:p14="http://schemas.microsoft.com/office/powerpoint/2010/main" val="847502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eaLnBrk="1" fontAlgn="auto" hangingPunct="1">
              <a:spcAft>
                <a:spcPts val="0"/>
              </a:spcAft>
              <a:defRPr/>
            </a:pPr>
            <a:r>
              <a:rPr lang="en-US" dirty="0">
                <a:effectLst/>
              </a:rPr>
              <a:t>Subject expression in Spanish</a:t>
            </a:r>
          </a:p>
        </p:txBody>
      </p:sp>
      <p:sp>
        <p:nvSpPr>
          <p:cNvPr id="11266" name="Content Placeholder 1"/>
          <p:cNvSpPr>
            <a:spLocks noGrp="1"/>
          </p:cNvSpPr>
          <p:nvPr>
            <p:ph idx="1"/>
          </p:nvPr>
        </p:nvSpPr>
        <p:spPr/>
        <p:txBody>
          <a:bodyPr>
            <a:normAutofit/>
          </a:bodyPr>
          <a:lstStyle/>
          <a:p>
            <a:pPr eaLnBrk="1" hangingPunct="1"/>
            <a:r>
              <a:rPr lang="en-US" sz="3600" dirty="0"/>
              <a:t>Spanish allows the subject of finite verbs to be null or overt:</a:t>
            </a:r>
          </a:p>
          <a:p>
            <a:pPr eaLnBrk="1" hangingPunct="1"/>
            <a:endParaRPr lang="en-US" sz="1050" dirty="0"/>
          </a:p>
          <a:p>
            <a:pPr lvl="1" eaLnBrk="1" hangingPunct="1"/>
            <a:r>
              <a:rPr lang="en-US" sz="3200" b="1" dirty="0"/>
              <a:t>Ø</a:t>
            </a:r>
            <a:r>
              <a:rPr lang="en-US" sz="3200" dirty="0"/>
              <a:t> </a:t>
            </a:r>
            <a:r>
              <a:rPr lang="en-US" sz="3200" dirty="0" err="1"/>
              <a:t>Habla</a:t>
            </a:r>
            <a:r>
              <a:rPr lang="en-US" sz="3200" dirty="0"/>
              <a:t> </a:t>
            </a:r>
            <a:r>
              <a:rPr lang="en-US" sz="3200" dirty="0" err="1"/>
              <a:t>español</a:t>
            </a:r>
            <a:r>
              <a:rPr lang="en-US" sz="3200" dirty="0"/>
              <a:t>. ([</a:t>
            </a:r>
            <a:r>
              <a:rPr lang="en-US" sz="3200" i="1" dirty="0"/>
              <a:t>He</a:t>
            </a:r>
            <a:r>
              <a:rPr lang="en-US" sz="3200" dirty="0"/>
              <a:t>] </a:t>
            </a:r>
            <a:r>
              <a:rPr lang="en-US" sz="3200" i="1" dirty="0"/>
              <a:t>speaks Spanish</a:t>
            </a:r>
            <a:r>
              <a:rPr lang="en-US" sz="3200" dirty="0"/>
              <a:t>)</a:t>
            </a:r>
          </a:p>
          <a:p>
            <a:pPr lvl="1" eaLnBrk="1" hangingPunct="1"/>
            <a:r>
              <a:rPr lang="en-US" sz="3200" b="1" dirty="0" err="1"/>
              <a:t>Él</a:t>
            </a:r>
            <a:r>
              <a:rPr lang="en-US" sz="3200" dirty="0"/>
              <a:t> </a:t>
            </a:r>
            <a:r>
              <a:rPr lang="en-US" sz="3200" dirty="0" err="1"/>
              <a:t>habla</a:t>
            </a:r>
            <a:r>
              <a:rPr lang="en-US" sz="3200" dirty="0"/>
              <a:t> </a:t>
            </a:r>
            <a:r>
              <a:rPr lang="en-US" sz="3200" dirty="0" err="1"/>
              <a:t>español</a:t>
            </a:r>
            <a:r>
              <a:rPr lang="en-US" sz="3200" dirty="0"/>
              <a:t>. (</a:t>
            </a:r>
            <a:r>
              <a:rPr lang="en-US" sz="3200" i="1" dirty="0"/>
              <a:t>He speaks Spanish</a:t>
            </a:r>
            <a:r>
              <a:rPr lang="en-US" sz="3200" dirty="0"/>
              <a:t>)</a:t>
            </a:r>
            <a:endParaRPr lang="en-US" sz="1050" dirty="0"/>
          </a:p>
        </p:txBody>
      </p:sp>
      <p:sp>
        <p:nvSpPr>
          <p:cNvPr id="2" name="Slide Number Placeholder 1"/>
          <p:cNvSpPr>
            <a:spLocks noGrp="1"/>
          </p:cNvSpPr>
          <p:nvPr>
            <p:ph type="sldNum" sz="quarter" idx="12"/>
          </p:nvPr>
        </p:nvSpPr>
        <p:spPr/>
        <p:txBody>
          <a:bodyPr/>
          <a:lstStyle/>
          <a:p>
            <a:fld id="{E93CDD47-6CA0-4DCB-959F-C6F67E8687AE}" type="slidenum">
              <a:rPr lang="en-US" smtClean="0"/>
              <a:pPr/>
              <a:t>2</a:t>
            </a:fld>
            <a:endParaRPr lang="en-US"/>
          </a:p>
        </p:txBody>
      </p:sp>
    </p:spTree>
    <p:extLst>
      <p:ext uri="{BB962C8B-B14F-4D97-AF65-F5344CB8AC3E}">
        <p14:creationId xmlns:p14="http://schemas.microsoft.com/office/powerpoint/2010/main" val="301925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6">
                                            <p:txEl>
                                              <p:pRg st="3" end="3"/>
                                            </p:txEl>
                                          </p:spTgt>
                                        </p:tgtEl>
                                        <p:attrNameLst>
                                          <p:attrName>style.visibility</p:attrName>
                                        </p:attrNameLst>
                                      </p:cBhvr>
                                      <p:to>
                                        <p:strVal val="visible"/>
                                      </p:to>
                                    </p:set>
                                  </p:childTnLst>
                                </p:cTn>
                              </p:par>
                              <p:par>
                                <p:cTn id="11" presetID="9" presetClass="emph" presetSubtype="0" nodeType="withEffect">
                                  <p:stCondLst>
                                    <p:cond delay="0"/>
                                  </p:stCondLst>
                                  <p:childTnLst>
                                    <p:set>
                                      <p:cBhvr rctx="PPT">
                                        <p:cTn id="12" dur="indefinite"/>
                                        <p:tgtEl>
                                          <p:spTgt spid="11266">
                                            <p:txEl>
                                              <p:pRg st="2" end="2"/>
                                            </p:txEl>
                                          </p:spTgt>
                                        </p:tgtEl>
                                        <p:attrNameLst>
                                          <p:attrName>style.opacity</p:attrName>
                                        </p:attrNameLst>
                                      </p:cBhvr>
                                      <p:to>
                                        <p:strVal val="0.5"/>
                                      </p:to>
                                    </p:set>
                                    <p:animEffect filter="image" prLst="opacity: 0.5">
                                      <p:cBhvr rctx="IE">
                                        <p:cTn id="13" dur="indefinite"/>
                                        <p:tgtEl>
                                          <p:spTgt spid="112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Learning Context</a:t>
            </a:r>
          </a:p>
        </p:txBody>
      </p:sp>
      <p:sp>
        <p:nvSpPr>
          <p:cNvPr id="3" name="Content Placeholder 2"/>
          <p:cNvSpPr>
            <a:spLocks noGrp="1"/>
          </p:cNvSpPr>
          <p:nvPr>
            <p:ph idx="1"/>
          </p:nvPr>
        </p:nvSpPr>
        <p:spPr>
          <a:xfrm>
            <a:off x="762000" y="990600"/>
            <a:ext cx="7543800" cy="3886200"/>
          </a:xfrm>
        </p:spPr>
        <p:txBody>
          <a:bodyPr>
            <a:normAutofit lnSpcReduction="10000"/>
          </a:bodyPr>
          <a:lstStyle/>
          <a:p>
            <a:r>
              <a:rPr lang="en-US" dirty="0"/>
              <a:t>Highly competitive immersion program</a:t>
            </a:r>
          </a:p>
          <a:p>
            <a:r>
              <a:rPr lang="en-US" dirty="0"/>
              <a:t>Host families</a:t>
            </a:r>
          </a:p>
          <a:p>
            <a:r>
              <a:rPr lang="en-US" dirty="0"/>
              <a:t>Structured daily activities</a:t>
            </a:r>
          </a:p>
          <a:p>
            <a:pPr lvl="1"/>
            <a:r>
              <a:rPr lang="en-US" dirty="0"/>
              <a:t>4 academic courses</a:t>
            </a:r>
          </a:p>
          <a:p>
            <a:pPr lvl="2"/>
            <a:r>
              <a:rPr lang="en-US" dirty="0"/>
              <a:t>Grammar, Communication, Culture, Linguistics</a:t>
            </a:r>
          </a:p>
          <a:p>
            <a:pPr lvl="1"/>
            <a:r>
              <a:rPr lang="en-US" dirty="0"/>
              <a:t>Obligatory afternoon activities</a:t>
            </a:r>
          </a:p>
          <a:p>
            <a:pPr lvl="1"/>
            <a:r>
              <a:rPr lang="en-US" dirty="0"/>
              <a:t>Optional afternoon and weekend activities</a:t>
            </a:r>
          </a:p>
          <a:p>
            <a:pPr lvl="1"/>
            <a:r>
              <a:rPr lang="en-US" dirty="0"/>
              <a:t>3 Obligatory weekend excursions</a:t>
            </a:r>
          </a:p>
          <a:p>
            <a:r>
              <a:rPr lang="en-US" dirty="0"/>
              <a:t>Students sign contract to speak only Spanish for the entire 6-week-long program</a:t>
            </a:r>
          </a:p>
          <a:p>
            <a:endParaRPr lang="en-US" dirty="0"/>
          </a:p>
        </p:txBody>
      </p:sp>
      <p:sp>
        <p:nvSpPr>
          <p:cNvPr id="4" name="Slide Number Placeholder 3"/>
          <p:cNvSpPr>
            <a:spLocks noGrp="1"/>
          </p:cNvSpPr>
          <p:nvPr>
            <p:ph type="sldNum" sz="quarter" idx="12"/>
          </p:nvPr>
        </p:nvSpPr>
        <p:spPr/>
        <p:txBody>
          <a:bodyPr/>
          <a:lstStyle/>
          <a:p>
            <a:fld id="{3F805713-CA22-4AC7-AE6B-5B30934DB646}" type="slidenum">
              <a:rPr lang="en-US" smtClean="0"/>
              <a:t>20</a:t>
            </a:fld>
            <a:endParaRPr lang="en-US"/>
          </a:p>
        </p:txBody>
      </p:sp>
    </p:spTree>
    <p:extLst>
      <p:ext uri="{BB962C8B-B14F-4D97-AF65-F5344CB8AC3E}">
        <p14:creationId xmlns:p14="http://schemas.microsoft.com/office/powerpoint/2010/main" val="766651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ES" dirty="0" err="1"/>
              <a:t>Elicitation</a:t>
            </a:r>
            <a:r>
              <a:rPr lang="es-ES" dirty="0"/>
              <a:t> </a:t>
            </a:r>
            <a:r>
              <a:rPr lang="es-ES" dirty="0" err="1"/>
              <a:t>tasks</a:t>
            </a:r>
            <a:endParaRPr lang="es-ES" dirty="0"/>
          </a:p>
        </p:txBody>
      </p:sp>
      <p:sp>
        <p:nvSpPr>
          <p:cNvPr id="3" name="Content Placeholder 2"/>
          <p:cNvSpPr>
            <a:spLocks noGrp="1"/>
          </p:cNvSpPr>
          <p:nvPr>
            <p:ph idx="1"/>
          </p:nvPr>
        </p:nvSpPr>
        <p:spPr>
          <a:xfrm>
            <a:off x="762000" y="685800"/>
            <a:ext cx="7620000" cy="3886200"/>
          </a:xfrm>
        </p:spPr>
        <p:txBody>
          <a:bodyPr>
            <a:normAutofit fontScale="92500" lnSpcReduction="10000"/>
          </a:bodyPr>
          <a:lstStyle/>
          <a:p>
            <a:pPr>
              <a:buSzTx/>
              <a:buFontTx/>
              <a:buChar char="•"/>
            </a:pPr>
            <a:r>
              <a:rPr lang="en-US" dirty="0"/>
              <a:t>Background questionnaire (before and after study abroad)</a:t>
            </a:r>
          </a:p>
          <a:p>
            <a:pPr lvl="1">
              <a:buFontTx/>
              <a:buChar char="•"/>
            </a:pPr>
            <a:r>
              <a:rPr lang="en-US" dirty="0"/>
              <a:t>Pre-study abroad questionnaire asked for basic background information (age, other languages spoken, experience with Spanish)</a:t>
            </a:r>
          </a:p>
          <a:p>
            <a:pPr lvl="1">
              <a:buFontTx/>
              <a:buChar char="•"/>
            </a:pPr>
            <a:r>
              <a:rPr lang="en-US" dirty="0"/>
              <a:t>Post-study abroad asked learners to estimate the amount of contact hours they had with Spanish while abroad (adapted from Freed et. al. 2004)</a:t>
            </a:r>
          </a:p>
          <a:p>
            <a:pPr>
              <a:buSzTx/>
              <a:buFontTx/>
              <a:buChar char="•"/>
            </a:pPr>
            <a:r>
              <a:rPr lang="en-US" dirty="0"/>
              <a:t>Proficiency test (2 times)</a:t>
            </a:r>
          </a:p>
          <a:p>
            <a:pPr lvl="1">
              <a:buSzTx/>
              <a:buFontTx/>
              <a:buChar char="•"/>
            </a:pPr>
            <a:r>
              <a:rPr lang="en-US" dirty="0"/>
              <a:t>25 discrete-point grammatical items</a:t>
            </a:r>
          </a:p>
          <a:p>
            <a:pPr>
              <a:buFontTx/>
              <a:buChar char="•"/>
            </a:pPr>
            <a:r>
              <a:rPr lang="en-US" dirty="0"/>
              <a:t>Written contextualized task (2 times)</a:t>
            </a:r>
          </a:p>
          <a:p>
            <a:pPr lvl="1">
              <a:buFontTx/>
              <a:buChar char="•"/>
            </a:pPr>
            <a:r>
              <a:rPr lang="en-US" dirty="0"/>
              <a:t>The same one used for Geeslin, Linford, and </a:t>
            </a:r>
            <a:r>
              <a:rPr lang="en-US" dirty="0" err="1"/>
              <a:t>Fafulas</a:t>
            </a:r>
            <a:r>
              <a:rPr lang="en-US" dirty="0"/>
              <a:t> (forthcoming)</a:t>
            </a:r>
          </a:p>
          <a:p>
            <a:endParaRPr lang="es-ES" dirty="0"/>
          </a:p>
        </p:txBody>
      </p:sp>
      <p:sp>
        <p:nvSpPr>
          <p:cNvPr id="5" name="Slide Number Placeholder 4"/>
          <p:cNvSpPr>
            <a:spLocks noGrp="1"/>
          </p:cNvSpPr>
          <p:nvPr>
            <p:ph type="sldNum" sz="quarter" idx="12"/>
          </p:nvPr>
        </p:nvSpPr>
        <p:spPr/>
        <p:txBody>
          <a:bodyPr/>
          <a:lstStyle/>
          <a:p>
            <a:fld id="{E93CDD47-6CA0-4DCB-959F-C6F67E8687AE}" type="slidenum">
              <a:rPr lang="en-US" smtClean="0"/>
              <a:pPr/>
              <a:t>21</a:t>
            </a:fld>
            <a:endParaRPr lang="en-US"/>
          </a:p>
        </p:txBody>
      </p:sp>
    </p:spTree>
    <p:extLst>
      <p:ext uri="{BB962C8B-B14F-4D97-AF65-F5344CB8AC3E}">
        <p14:creationId xmlns:p14="http://schemas.microsoft.com/office/powerpoint/2010/main" val="3737502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0" dirty="0"/>
              <a:t>Tasks: </a:t>
            </a:r>
            <a:r>
              <a:rPr lang="en-US" sz="4000" b="1" i="1" dirty="0"/>
              <a:t>Written contextualized task </a:t>
            </a:r>
          </a:p>
        </p:txBody>
      </p:sp>
      <p:sp>
        <p:nvSpPr>
          <p:cNvPr id="3" name="Content Placeholder 2"/>
          <p:cNvSpPr>
            <a:spLocks noGrp="1"/>
          </p:cNvSpPr>
          <p:nvPr>
            <p:ph idx="1"/>
          </p:nvPr>
        </p:nvSpPr>
        <p:spPr>
          <a:xfrm>
            <a:off x="533400" y="533400"/>
            <a:ext cx="8229600" cy="5029200"/>
          </a:xfrm>
        </p:spPr>
        <p:txBody>
          <a:bodyPr>
            <a:normAutofit/>
          </a:bodyPr>
          <a:lstStyle/>
          <a:p>
            <a:r>
              <a:rPr lang="en-US" dirty="0"/>
              <a:t>Written dialogue between two NSs of Spanish </a:t>
            </a:r>
          </a:p>
          <a:p>
            <a:pPr lvl="1"/>
            <a:r>
              <a:rPr lang="en-US" dirty="0"/>
              <a:t>Response choice: </a:t>
            </a:r>
            <a:r>
              <a:rPr lang="en-US" b="1" dirty="0"/>
              <a:t>null</a:t>
            </a:r>
            <a:r>
              <a:rPr lang="en-US" dirty="0"/>
              <a:t> vs. </a:t>
            </a:r>
            <a:r>
              <a:rPr lang="en-US" b="1" dirty="0"/>
              <a:t>overt</a:t>
            </a:r>
            <a:r>
              <a:rPr lang="en-US" dirty="0"/>
              <a:t> subject pronoun</a:t>
            </a:r>
          </a:p>
          <a:p>
            <a:r>
              <a:rPr lang="en-US" dirty="0"/>
              <a:t>Manipulated variables</a:t>
            </a:r>
          </a:p>
          <a:p>
            <a:pPr lvl="1"/>
            <a:r>
              <a:rPr lang="en-US" i="1" dirty="0"/>
              <a:t>Switch-reference</a:t>
            </a:r>
            <a:r>
              <a:rPr lang="en-US" dirty="0"/>
              <a:t> (8 same-ref., 8 switch ref.)</a:t>
            </a:r>
          </a:p>
          <a:p>
            <a:pPr lvl="1"/>
            <a:r>
              <a:rPr lang="en-US" i="1" dirty="0"/>
              <a:t>TMA of verb </a:t>
            </a:r>
            <a:r>
              <a:rPr lang="en-US" dirty="0"/>
              <a:t>(8 imperfect, 8 preterit)</a:t>
            </a:r>
          </a:p>
          <a:p>
            <a:pPr lvl="1"/>
            <a:r>
              <a:rPr lang="en-US" i="1" dirty="0"/>
              <a:t>Continuity of TMA </a:t>
            </a:r>
            <a:r>
              <a:rPr lang="en-US" dirty="0"/>
              <a:t>(8 switch TMA, 8 same TMA)</a:t>
            </a:r>
          </a:p>
          <a:p>
            <a:pPr lvl="1"/>
            <a:r>
              <a:rPr lang="en-US" i="1" dirty="0"/>
              <a:t>Person of the verb </a:t>
            </a:r>
            <a:r>
              <a:rPr lang="en-US" dirty="0"/>
              <a:t>(8 1sg, 8 3sg)</a:t>
            </a:r>
            <a:endParaRPr lang="en-US" sz="1000" dirty="0"/>
          </a:p>
        </p:txBody>
      </p:sp>
      <p:sp>
        <p:nvSpPr>
          <p:cNvPr id="5" name="Slide Number Placeholder 4"/>
          <p:cNvSpPr>
            <a:spLocks noGrp="1"/>
          </p:cNvSpPr>
          <p:nvPr>
            <p:ph type="sldNum" sz="quarter" idx="12"/>
          </p:nvPr>
        </p:nvSpPr>
        <p:spPr/>
        <p:txBody>
          <a:bodyPr/>
          <a:lstStyle/>
          <a:p>
            <a:fld id="{E93CDD47-6CA0-4DCB-959F-C6F67E8687AE}" type="slidenum">
              <a:rPr lang="en-US" smtClean="0"/>
              <a:pPr/>
              <a:t>22</a:t>
            </a:fld>
            <a:endParaRPr lang="en-US"/>
          </a:p>
        </p:txBody>
      </p:sp>
    </p:spTree>
    <p:extLst>
      <p:ext uri="{BB962C8B-B14F-4D97-AF65-F5344CB8AC3E}">
        <p14:creationId xmlns:p14="http://schemas.microsoft.com/office/powerpoint/2010/main" val="1878850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ES" dirty="0" err="1"/>
              <a:t>Example</a:t>
            </a:r>
            <a:r>
              <a:rPr lang="es-ES" dirty="0"/>
              <a:t> </a:t>
            </a:r>
            <a:r>
              <a:rPr lang="es-ES" dirty="0" err="1"/>
              <a:t>from</a:t>
            </a:r>
            <a:r>
              <a:rPr lang="es-ES" dirty="0"/>
              <a:t> WCT</a:t>
            </a:r>
          </a:p>
        </p:txBody>
      </p:sp>
      <p:sp>
        <p:nvSpPr>
          <p:cNvPr id="3" name="Content Placeholder 2"/>
          <p:cNvSpPr>
            <a:spLocks noGrp="1"/>
          </p:cNvSpPr>
          <p:nvPr>
            <p:ph idx="1"/>
          </p:nvPr>
        </p:nvSpPr>
        <p:spPr/>
        <p:txBody>
          <a:bodyPr>
            <a:normAutofit/>
          </a:bodyPr>
          <a:lstStyle/>
          <a:p>
            <a:pPr marL="1138238" indent="-1138238">
              <a:buNone/>
            </a:pPr>
            <a:r>
              <a:rPr lang="es-ES" b="1" dirty="0"/>
              <a:t>Pedro: </a:t>
            </a:r>
            <a:r>
              <a:rPr lang="es-ES" i="1" dirty="0"/>
              <a:t>Pues, anoche estábamos mirando el partido de fútbol en la tele pero yo estaba muy aburrido y como no tenía tarea,… </a:t>
            </a:r>
          </a:p>
          <a:p>
            <a:endParaRPr lang="es-ES" sz="1200" i="1" dirty="0"/>
          </a:p>
          <a:p>
            <a:pPr marL="793750" indent="-461963">
              <a:buFont typeface="+mj-lt"/>
              <a:buAutoNum type="alphaLcParenR"/>
            </a:pPr>
            <a:r>
              <a:rPr lang="es-ES" i="1" dirty="0"/>
              <a:t> …quería hacer algo diferente de lo normal. </a:t>
            </a:r>
          </a:p>
          <a:p>
            <a:pPr marL="793750" indent="-461963">
              <a:buFont typeface="+mj-lt"/>
              <a:buAutoNum type="alphaLcParenR"/>
            </a:pPr>
            <a:r>
              <a:rPr lang="es-ES" i="1" dirty="0"/>
              <a:t> …yo quería hacer algo diferente de lo normal.</a:t>
            </a:r>
          </a:p>
          <a:p>
            <a:pPr marL="227013" indent="0">
              <a:buNone/>
            </a:pPr>
            <a:endParaRPr lang="es-ES" sz="1300" dirty="0"/>
          </a:p>
          <a:p>
            <a:pPr marL="227013" indent="0">
              <a:buNone/>
            </a:pPr>
            <a:r>
              <a:rPr lang="es-ES" b="1" dirty="0" err="1"/>
              <a:t>Same-reference</a:t>
            </a:r>
            <a:r>
              <a:rPr lang="es-ES" b="1" dirty="0"/>
              <a:t>, </a:t>
            </a:r>
            <a:r>
              <a:rPr lang="es-ES" b="1" dirty="0" err="1"/>
              <a:t>same</a:t>
            </a:r>
            <a:r>
              <a:rPr lang="es-ES" b="1" dirty="0"/>
              <a:t> TMA, </a:t>
            </a:r>
            <a:r>
              <a:rPr lang="es-ES" b="1" dirty="0" err="1"/>
              <a:t>imperfect</a:t>
            </a:r>
            <a:r>
              <a:rPr lang="es-ES" b="1" dirty="0"/>
              <a:t>, 1sg</a:t>
            </a:r>
          </a:p>
          <a:p>
            <a:endParaRPr lang="es-ES" dirty="0"/>
          </a:p>
        </p:txBody>
      </p:sp>
      <p:sp>
        <p:nvSpPr>
          <p:cNvPr id="4" name="Slide Number Placeholder 3"/>
          <p:cNvSpPr>
            <a:spLocks noGrp="1"/>
          </p:cNvSpPr>
          <p:nvPr>
            <p:ph type="sldNum" sz="quarter" idx="12"/>
          </p:nvPr>
        </p:nvSpPr>
        <p:spPr/>
        <p:txBody>
          <a:bodyPr/>
          <a:lstStyle/>
          <a:p>
            <a:fld id="{E93CDD47-6CA0-4DCB-959F-C6F67E8687AE}" type="slidenum">
              <a:rPr lang="en-US" smtClean="0"/>
              <a:pPr/>
              <a:t>23</a:t>
            </a:fld>
            <a:endParaRPr lang="en-US"/>
          </a:p>
        </p:txBody>
      </p:sp>
    </p:spTree>
    <p:extLst>
      <p:ext uri="{BB962C8B-B14F-4D97-AF65-F5344CB8AC3E}">
        <p14:creationId xmlns:p14="http://schemas.microsoft.com/office/powerpoint/2010/main" val="867420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Contact with Spanish</a:t>
            </a:r>
          </a:p>
        </p:txBody>
      </p:sp>
      <p:sp>
        <p:nvSpPr>
          <p:cNvPr id="3" name="Content Placeholder 2"/>
          <p:cNvSpPr>
            <a:spLocks noGrp="1"/>
          </p:cNvSpPr>
          <p:nvPr>
            <p:ph idx="1"/>
          </p:nvPr>
        </p:nvSpPr>
        <p:spPr>
          <a:xfrm>
            <a:off x="293914" y="620486"/>
            <a:ext cx="8763000" cy="4038600"/>
          </a:xfrm>
        </p:spPr>
        <p:txBody>
          <a:bodyPr>
            <a:normAutofit fontScale="92500" lnSpcReduction="20000"/>
          </a:bodyPr>
          <a:lstStyle/>
          <a:p>
            <a:pPr marL="0" indent="0">
              <a:buNone/>
            </a:pPr>
            <a:r>
              <a:rPr lang="en-US" dirty="0"/>
              <a:t>This summer, outside of class, I spoke Spanish to:</a:t>
            </a:r>
          </a:p>
          <a:p>
            <a:pPr marL="0" indent="0">
              <a:buNone/>
            </a:pPr>
            <a:r>
              <a:rPr lang="en-US" dirty="0"/>
              <a:t>	3a. my instructor</a:t>
            </a:r>
          </a:p>
          <a:p>
            <a:pPr marL="0" indent="0">
              <a:buNone/>
            </a:pPr>
            <a:r>
              <a:rPr lang="en-US" dirty="0"/>
              <a:t>	Typically, how many days per week? </a:t>
            </a:r>
          </a:p>
          <a:p>
            <a:pPr marL="0" indent="0">
              <a:buNone/>
            </a:pPr>
            <a:r>
              <a:rPr lang="en-US" dirty="0">
                <a:sym typeface="Wingdings"/>
              </a:rPr>
              <a:t>	</a:t>
            </a:r>
            <a:r>
              <a:rPr lang="en-US" dirty="0"/>
              <a:t>0     </a:t>
            </a:r>
            <a:r>
              <a:rPr lang="en-US" dirty="0">
                <a:sym typeface="Wingdings"/>
              </a:rPr>
              <a:t></a:t>
            </a:r>
            <a:r>
              <a:rPr lang="en-US" dirty="0"/>
              <a:t>1     </a:t>
            </a:r>
            <a:r>
              <a:rPr lang="en-US" dirty="0">
                <a:sym typeface="Wingdings"/>
              </a:rPr>
              <a:t></a:t>
            </a:r>
            <a:r>
              <a:rPr lang="en-US" dirty="0"/>
              <a:t>2     </a:t>
            </a:r>
            <a:r>
              <a:rPr lang="en-US" dirty="0">
                <a:sym typeface="Wingdings"/>
              </a:rPr>
              <a:t></a:t>
            </a:r>
            <a:r>
              <a:rPr lang="en-US" dirty="0"/>
              <a:t>3      </a:t>
            </a:r>
            <a:r>
              <a:rPr lang="en-US" dirty="0">
                <a:sym typeface="Wingdings"/>
              </a:rPr>
              <a:t></a:t>
            </a:r>
            <a:r>
              <a:rPr lang="en-US" dirty="0"/>
              <a:t>4     </a:t>
            </a:r>
            <a:r>
              <a:rPr lang="en-US" dirty="0">
                <a:sym typeface="Wingdings"/>
              </a:rPr>
              <a:t></a:t>
            </a:r>
            <a:r>
              <a:rPr lang="en-US" dirty="0"/>
              <a:t>5     </a:t>
            </a:r>
            <a:r>
              <a:rPr lang="en-US" dirty="0">
                <a:sym typeface="Wingdings"/>
              </a:rPr>
              <a:t></a:t>
            </a:r>
            <a:r>
              <a:rPr lang="en-US" dirty="0"/>
              <a:t>6     </a:t>
            </a:r>
            <a:r>
              <a:rPr lang="en-US" dirty="0">
                <a:sym typeface="Wingdings"/>
              </a:rPr>
              <a:t></a:t>
            </a:r>
            <a:r>
              <a:rPr lang="en-US" dirty="0"/>
              <a:t>7</a:t>
            </a:r>
          </a:p>
          <a:p>
            <a:pPr marL="0" indent="0">
              <a:buNone/>
            </a:pPr>
            <a:r>
              <a:rPr lang="en-US" dirty="0"/>
              <a:t>	On those days, typically how many hours per day? </a:t>
            </a:r>
          </a:p>
          <a:p>
            <a:pPr marL="0" indent="0">
              <a:buNone/>
            </a:pPr>
            <a:r>
              <a:rPr lang="en-US" dirty="0">
                <a:sym typeface="Wingdings"/>
              </a:rPr>
              <a:t>	</a:t>
            </a:r>
            <a:r>
              <a:rPr lang="en-US" dirty="0"/>
              <a:t>0–1     </a:t>
            </a:r>
            <a:r>
              <a:rPr lang="en-US" dirty="0">
                <a:sym typeface="Wingdings"/>
              </a:rPr>
              <a:t></a:t>
            </a:r>
            <a:r>
              <a:rPr lang="en-US" dirty="0"/>
              <a:t>1–2     </a:t>
            </a:r>
            <a:r>
              <a:rPr lang="en-US" dirty="0">
                <a:sym typeface="Wingdings"/>
              </a:rPr>
              <a:t></a:t>
            </a:r>
            <a:r>
              <a:rPr lang="en-US" dirty="0"/>
              <a:t>2–3     </a:t>
            </a:r>
            <a:r>
              <a:rPr lang="en-US" dirty="0">
                <a:sym typeface="Wingdings"/>
              </a:rPr>
              <a:t></a:t>
            </a:r>
            <a:r>
              <a:rPr lang="en-US" dirty="0"/>
              <a:t>3–4     </a:t>
            </a:r>
            <a:r>
              <a:rPr lang="en-US" dirty="0">
                <a:sym typeface="Wingdings"/>
              </a:rPr>
              <a:t></a:t>
            </a:r>
            <a:r>
              <a:rPr lang="en-US" dirty="0"/>
              <a:t>4–5     </a:t>
            </a:r>
            <a:r>
              <a:rPr lang="en-US" dirty="0">
                <a:sym typeface="Wingdings"/>
              </a:rPr>
              <a:t></a:t>
            </a:r>
            <a:r>
              <a:rPr lang="en-US" dirty="0"/>
              <a:t>more than 5</a:t>
            </a:r>
          </a:p>
          <a:p>
            <a:pPr marL="0" indent="0">
              <a:buNone/>
            </a:pPr>
            <a:endParaRPr lang="en-US" dirty="0"/>
          </a:p>
          <a:p>
            <a:r>
              <a:rPr lang="en-US" dirty="0"/>
              <a:t>Written and oral, active and passive</a:t>
            </a:r>
          </a:p>
          <a:p>
            <a:r>
              <a:rPr lang="en-US" dirty="0"/>
              <a:t>Hours/day calculated for each learner via a points system</a:t>
            </a:r>
          </a:p>
          <a:p>
            <a:pPr lvl="1"/>
            <a:r>
              <a:rPr lang="en-US" dirty="0"/>
              <a:t>Low contact:  0 – 48 points</a:t>
            </a:r>
          </a:p>
          <a:p>
            <a:pPr lvl="1"/>
            <a:r>
              <a:rPr lang="en-US" dirty="0"/>
              <a:t>High contact:  49 – 62 points</a:t>
            </a:r>
          </a:p>
          <a:p>
            <a:pPr lvl="1"/>
            <a:r>
              <a:rPr lang="en-US" dirty="0"/>
              <a:t>105 possible points</a:t>
            </a:r>
          </a:p>
        </p:txBody>
      </p:sp>
      <p:sp>
        <p:nvSpPr>
          <p:cNvPr id="4" name="Slide Number Placeholder 3"/>
          <p:cNvSpPr>
            <a:spLocks noGrp="1"/>
          </p:cNvSpPr>
          <p:nvPr>
            <p:ph type="sldNum" sz="quarter" idx="12"/>
          </p:nvPr>
        </p:nvSpPr>
        <p:spPr/>
        <p:txBody>
          <a:bodyPr/>
          <a:lstStyle/>
          <a:p>
            <a:fld id="{3F805713-CA22-4AC7-AE6B-5B30934DB646}" type="slidenum">
              <a:rPr lang="en-US" smtClean="0"/>
              <a:t>24</a:t>
            </a:fld>
            <a:endParaRPr lang="en-US"/>
          </a:p>
        </p:txBody>
      </p:sp>
    </p:spTree>
    <p:extLst>
      <p:ext uri="{BB962C8B-B14F-4D97-AF65-F5344CB8AC3E}">
        <p14:creationId xmlns:p14="http://schemas.microsoft.com/office/powerpoint/2010/main" val="576197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a:xfrm>
            <a:off x="457200" y="914400"/>
            <a:ext cx="8229600" cy="4114800"/>
          </a:xfrm>
        </p:spPr>
        <p:txBody>
          <a:bodyPr>
            <a:normAutofit/>
          </a:bodyPr>
          <a:lstStyle/>
          <a:p>
            <a:r>
              <a:rPr lang="en-US" dirty="0"/>
              <a:t>Pre-study abroad questionnaire administered in English at orientation about a month before leaving the United States</a:t>
            </a:r>
          </a:p>
          <a:p>
            <a:r>
              <a:rPr lang="en-US" dirty="0"/>
              <a:t>WCT administered the day after students arrived in Valencia (Time 1)</a:t>
            </a:r>
          </a:p>
          <a:p>
            <a:r>
              <a:rPr lang="en-US" dirty="0"/>
              <a:t>WCT administered 5 weeks and 3 days later;  2 days before leaving Valencia (Time 2)</a:t>
            </a:r>
          </a:p>
          <a:p>
            <a:r>
              <a:rPr lang="en-US" dirty="0"/>
              <a:t>Post-study abroad questionnaire administered via e-mail after students had returned to the United States (4 learners did not complete)</a:t>
            </a:r>
          </a:p>
        </p:txBody>
      </p:sp>
      <p:sp>
        <p:nvSpPr>
          <p:cNvPr id="4" name="Slide Number Placeholder 3"/>
          <p:cNvSpPr>
            <a:spLocks noGrp="1"/>
          </p:cNvSpPr>
          <p:nvPr>
            <p:ph type="sldNum" sz="quarter" idx="12"/>
          </p:nvPr>
        </p:nvSpPr>
        <p:spPr/>
        <p:txBody>
          <a:bodyPr/>
          <a:lstStyle/>
          <a:p>
            <a:fld id="{3F805713-CA22-4AC7-AE6B-5B30934DB646}" type="slidenum">
              <a:rPr lang="en-US" smtClean="0"/>
              <a:t>25</a:t>
            </a:fld>
            <a:endParaRPr lang="en-US"/>
          </a:p>
        </p:txBody>
      </p:sp>
    </p:spTree>
    <p:extLst>
      <p:ext uri="{BB962C8B-B14F-4D97-AF65-F5344CB8AC3E}">
        <p14:creationId xmlns:p14="http://schemas.microsoft.com/office/powerpoint/2010/main" val="1921209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Results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47728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r>
              <a:rPr lang="en-US" sz="3200" dirty="0"/>
              <a:t>Results:  Comparison with </a:t>
            </a:r>
            <a:r>
              <a:rPr lang="en-US" sz="3200" dirty="0" err="1"/>
              <a:t>Geeslin</a:t>
            </a:r>
            <a:r>
              <a:rPr lang="en-US" sz="3200" dirty="0"/>
              <a:t> et al.  (forthcoming); </a:t>
            </a:r>
            <a:r>
              <a:rPr lang="en-US" sz="3200" dirty="0" err="1"/>
              <a:t>Geeslin</a:t>
            </a:r>
            <a:r>
              <a:rPr lang="en-US" sz="3200" dirty="0"/>
              <a:t> et al. (2013)</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756851375"/>
              </p:ext>
            </p:extLst>
          </p:nvPr>
        </p:nvGraphicFramePr>
        <p:xfrm>
          <a:off x="762000" y="609600"/>
          <a:ext cx="3657600" cy="374904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tblGrid>
              <a:tr h="914400">
                <a:tc>
                  <a:txBody>
                    <a:bodyPr/>
                    <a:lstStyle/>
                    <a:p>
                      <a:r>
                        <a:rPr lang="en-US" sz="2000" dirty="0"/>
                        <a:t>Level/Group</a:t>
                      </a:r>
                    </a:p>
                  </a:txBody>
                  <a:tcPr marL="44335" marR="44335"/>
                </a:tc>
                <a:tc>
                  <a:txBody>
                    <a:bodyPr/>
                    <a:lstStyle/>
                    <a:p>
                      <a:r>
                        <a:rPr lang="en-US" sz="2000" dirty="0"/>
                        <a:t>% Overt Subject pronouns</a:t>
                      </a:r>
                    </a:p>
                  </a:txBody>
                  <a:tcPr marL="44335" marR="44335"/>
                </a:tc>
                <a:extLst>
                  <a:ext uri="{0D108BD9-81ED-4DB2-BD59-A6C34878D82A}">
                    <a16:rowId xmlns:a16="http://schemas.microsoft.com/office/drawing/2014/main" val="10000"/>
                  </a:ext>
                </a:extLst>
              </a:tr>
              <a:tr h="914400">
                <a:tc>
                  <a:txBody>
                    <a:bodyPr/>
                    <a:lstStyle/>
                    <a:p>
                      <a:r>
                        <a:rPr lang="en-US" sz="2000" dirty="0"/>
                        <a:t>Before</a:t>
                      </a:r>
                      <a:r>
                        <a:rPr lang="en-US" sz="2000" baseline="0" dirty="0"/>
                        <a:t> study abroad</a:t>
                      </a:r>
                      <a:endParaRPr lang="en-US" sz="2000" dirty="0"/>
                    </a:p>
                  </a:txBody>
                  <a:tcPr marL="44335" marR="44335"/>
                </a:tc>
                <a:tc>
                  <a:txBody>
                    <a:bodyPr/>
                    <a:lstStyle/>
                    <a:p>
                      <a:r>
                        <a:rPr lang="en-US" sz="2000" dirty="0"/>
                        <a:t>49%</a:t>
                      </a:r>
                    </a:p>
                  </a:txBody>
                  <a:tcPr marL="44335" marR="44335"/>
                </a:tc>
                <a:extLst>
                  <a:ext uri="{0D108BD9-81ED-4DB2-BD59-A6C34878D82A}">
                    <a16:rowId xmlns:a16="http://schemas.microsoft.com/office/drawing/2014/main" val="10001"/>
                  </a:ext>
                </a:extLst>
              </a:tr>
              <a:tr h="914400">
                <a:tc>
                  <a:txBody>
                    <a:bodyPr/>
                    <a:lstStyle/>
                    <a:p>
                      <a:r>
                        <a:rPr lang="en-US" sz="2000" dirty="0"/>
                        <a:t>After study abroad</a:t>
                      </a:r>
                    </a:p>
                  </a:txBody>
                  <a:tcPr marL="44335" marR="44335"/>
                </a:tc>
                <a:tc>
                  <a:txBody>
                    <a:bodyPr/>
                    <a:lstStyle/>
                    <a:p>
                      <a:r>
                        <a:rPr lang="en-US" sz="2000" dirty="0"/>
                        <a:t>39%</a:t>
                      </a:r>
                    </a:p>
                  </a:txBody>
                  <a:tcPr marL="44335" marR="44335"/>
                </a:tc>
                <a:extLst>
                  <a:ext uri="{0D108BD9-81ED-4DB2-BD59-A6C34878D82A}">
                    <a16:rowId xmlns:a16="http://schemas.microsoft.com/office/drawing/2014/main" val="10002"/>
                  </a:ext>
                </a:extLst>
              </a:tr>
              <a:tr h="914400">
                <a:tc>
                  <a:txBody>
                    <a:bodyPr/>
                    <a:lstStyle/>
                    <a:p>
                      <a:r>
                        <a:rPr lang="en-US" sz="2000" dirty="0">
                          <a:solidFill>
                            <a:srgbClr val="0000FF"/>
                          </a:solidFill>
                        </a:rPr>
                        <a:t>NSs.</a:t>
                      </a:r>
                      <a:r>
                        <a:rPr lang="en-US" sz="2000" baseline="0" dirty="0">
                          <a:solidFill>
                            <a:srgbClr val="0000FF"/>
                          </a:solidFill>
                        </a:rPr>
                        <a:t> from Valencia</a:t>
                      </a:r>
                      <a:endParaRPr lang="en-US" sz="2000" dirty="0">
                        <a:solidFill>
                          <a:srgbClr val="0000FF"/>
                        </a:solidFill>
                      </a:endParaRPr>
                    </a:p>
                  </a:txBody>
                  <a:tcPr marL="44335" marR="44335"/>
                </a:tc>
                <a:tc>
                  <a:txBody>
                    <a:bodyPr/>
                    <a:lstStyle/>
                    <a:p>
                      <a:r>
                        <a:rPr lang="en-US" sz="2000" dirty="0">
                          <a:solidFill>
                            <a:srgbClr val="0000FF"/>
                          </a:solidFill>
                        </a:rPr>
                        <a:t>41%</a:t>
                      </a:r>
                    </a:p>
                  </a:txBody>
                  <a:tcPr marL="44335" marR="44335"/>
                </a:tc>
                <a:extLst>
                  <a:ext uri="{0D108BD9-81ED-4DB2-BD59-A6C34878D82A}">
                    <a16:rowId xmlns:a16="http://schemas.microsoft.com/office/drawing/2014/main" val="10003"/>
                  </a:ext>
                </a:extLst>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507096992"/>
              </p:ext>
            </p:extLst>
          </p:nvPr>
        </p:nvGraphicFramePr>
        <p:xfrm>
          <a:off x="4648200" y="609600"/>
          <a:ext cx="3657600" cy="38862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tblGrid>
              <a:tr h="1120395">
                <a:tc>
                  <a:txBody>
                    <a:bodyPr/>
                    <a:lstStyle/>
                    <a:p>
                      <a:pPr marL="0" marR="0">
                        <a:lnSpc>
                          <a:spcPct val="115000"/>
                        </a:lnSpc>
                        <a:spcBef>
                          <a:spcPts val="0"/>
                        </a:spcBef>
                        <a:spcAft>
                          <a:spcPts val="0"/>
                        </a:spcAft>
                      </a:pPr>
                      <a:r>
                        <a:rPr lang="en-US" sz="2000" dirty="0">
                          <a:effectLst/>
                          <a:latin typeface="Times New Roman"/>
                          <a:ea typeface="Times New Roman"/>
                          <a:cs typeface="Times New Roman"/>
                        </a:rPr>
                        <a:t>Level/Group</a:t>
                      </a:r>
                      <a:endParaRPr lang="en-US" sz="2000" dirty="0">
                        <a:effectLst/>
                        <a:latin typeface="Calibri"/>
                        <a:ea typeface="宋体"/>
                        <a:cs typeface="Arial"/>
                      </a:endParaRPr>
                    </a:p>
                  </a:txBody>
                  <a:tcPr marL="68580" marR="68580" marT="0" marB="0" anchor="b"/>
                </a:tc>
                <a:tc>
                  <a:txBody>
                    <a:bodyPr/>
                    <a:lstStyle/>
                    <a:p>
                      <a:pPr marL="0" marR="0">
                        <a:lnSpc>
                          <a:spcPct val="115000"/>
                        </a:lnSpc>
                        <a:spcBef>
                          <a:spcPts val="0"/>
                        </a:spcBef>
                        <a:spcAft>
                          <a:spcPts val="0"/>
                        </a:spcAft>
                      </a:pPr>
                      <a:r>
                        <a:rPr lang="en-US" sz="2000">
                          <a:effectLst/>
                          <a:latin typeface="Times New Roman"/>
                          <a:ea typeface="Times New Roman"/>
                          <a:cs typeface="Times New Roman"/>
                        </a:rPr>
                        <a:t>% Overt Subject pronouns</a:t>
                      </a:r>
                      <a:endParaRPr lang="en-US" sz="2000">
                        <a:effectLst/>
                        <a:latin typeface="Calibri"/>
                        <a:ea typeface="宋体"/>
                        <a:cs typeface="Arial"/>
                      </a:endParaRPr>
                    </a:p>
                  </a:txBody>
                  <a:tcPr marL="68580" marR="68580" marT="0" marB="0" anchor="b"/>
                </a:tc>
                <a:extLst>
                  <a:ext uri="{0D108BD9-81ED-4DB2-BD59-A6C34878D82A}">
                    <a16:rowId xmlns:a16="http://schemas.microsoft.com/office/drawing/2014/main" val="10000"/>
                  </a:ext>
                </a:extLst>
              </a:tr>
              <a:tr h="395115">
                <a:tc>
                  <a:txBody>
                    <a:bodyPr/>
                    <a:lstStyle/>
                    <a:p>
                      <a:pPr marL="0" marR="0">
                        <a:lnSpc>
                          <a:spcPct val="115000"/>
                        </a:lnSpc>
                        <a:spcBef>
                          <a:spcPts val="0"/>
                        </a:spcBef>
                        <a:spcAft>
                          <a:spcPts val="0"/>
                        </a:spcAft>
                      </a:pPr>
                      <a:r>
                        <a:rPr lang="en-US" sz="2000">
                          <a:effectLst/>
                          <a:latin typeface="Times New Roman"/>
                          <a:ea typeface="Times New Roman"/>
                          <a:cs typeface="Times New Roman"/>
                        </a:rPr>
                        <a:t>1st year</a:t>
                      </a:r>
                      <a:endParaRPr lang="en-US" sz="2000">
                        <a:effectLst/>
                        <a:latin typeface="Calibri"/>
                        <a:ea typeface="宋体"/>
                        <a:cs typeface="Arial"/>
                      </a:endParaRPr>
                    </a:p>
                  </a:txBody>
                  <a:tcPr marL="68580" marR="68580" marT="0" marB="0" anchor="b"/>
                </a:tc>
                <a:tc>
                  <a:txBody>
                    <a:bodyPr/>
                    <a:lstStyle/>
                    <a:p>
                      <a:pPr marL="0" marR="0">
                        <a:lnSpc>
                          <a:spcPct val="115000"/>
                        </a:lnSpc>
                        <a:spcBef>
                          <a:spcPts val="0"/>
                        </a:spcBef>
                        <a:spcAft>
                          <a:spcPts val="0"/>
                        </a:spcAft>
                      </a:pPr>
                      <a:r>
                        <a:rPr lang="en-US" sz="2000" kern="1200" dirty="0">
                          <a:effectLst/>
                          <a:latin typeface="Times New Roman"/>
                          <a:ea typeface="Times New Roman"/>
                          <a:cs typeface="Times New Roman"/>
                        </a:rPr>
                        <a:t>34%</a:t>
                      </a:r>
                      <a:endParaRPr lang="en-US" sz="2000" dirty="0">
                        <a:effectLst/>
                        <a:latin typeface="Calibri"/>
                        <a:ea typeface="宋体"/>
                        <a:cs typeface="Arial"/>
                      </a:endParaRPr>
                    </a:p>
                  </a:txBody>
                  <a:tcPr marL="68580" marR="68580" marT="0" marB="0" anchor="b"/>
                </a:tc>
                <a:extLst>
                  <a:ext uri="{0D108BD9-81ED-4DB2-BD59-A6C34878D82A}">
                    <a16:rowId xmlns:a16="http://schemas.microsoft.com/office/drawing/2014/main" val="10001"/>
                  </a:ext>
                </a:extLst>
              </a:tr>
              <a:tr h="395115">
                <a:tc>
                  <a:txBody>
                    <a:bodyPr/>
                    <a:lstStyle/>
                    <a:p>
                      <a:pPr marL="0" marR="0">
                        <a:lnSpc>
                          <a:spcPct val="115000"/>
                        </a:lnSpc>
                        <a:spcBef>
                          <a:spcPts val="0"/>
                        </a:spcBef>
                        <a:spcAft>
                          <a:spcPts val="0"/>
                        </a:spcAft>
                      </a:pPr>
                      <a:r>
                        <a:rPr lang="en-US" sz="2000" kern="1200">
                          <a:effectLst/>
                          <a:latin typeface="Times New Roman"/>
                          <a:ea typeface="宋体"/>
                          <a:cs typeface="Times New Roman"/>
                        </a:rPr>
                        <a:t>3rd semester </a:t>
                      </a:r>
                      <a:endParaRPr lang="en-US" sz="2000">
                        <a:effectLst/>
                        <a:latin typeface="Calibri"/>
                        <a:ea typeface="宋体"/>
                        <a:cs typeface="Arial"/>
                      </a:endParaRPr>
                    </a:p>
                  </a:txBody>
                  <a:tcPr marL="68580" marR="68580" marT="0" marB="0" anchor="b"/>
                </a:tc>
                <a:tc>
                  <a:txBody>
                    <a:bodyPr/>
                    <a:lstStyle/>
                    <a:p>
                      <a:pPr marL="0" marR="0">
                        <a:lnSpc>
                          <a:spcPct val="115000"/>
                        </a:lnSpc>
                        <a:spcBef>
                          <a:spcPts val="0"/>
                        </a:spcBef>
                        <a:spcAft>
                          <a:spcPts val="0"/>
                        </a:spcAft>
                      </a:pPr>
                      <a:r>
                        <a:rPr lang="en-US" sz="2000" kern="1200" dirty="0">
                          <a:effectLst/>
                          <a:latin typeface="Times New Roman"/>
                          <a:ea typeface="Times New Roman"/>
                          <a:cs typeface="Times New Roman"/>
                        </a:rPr>
                        <a:t>39%</a:t>
                      </a:r>
                      <a:endParaRPr lang="en-US" sz="2000" dirty="0">
                        <a:effectLst/>
                        <a:latin typeface="Calibri"/>
                        <a:ea typeface="宋体"/>
                        <a:cs typeface="Arial"/>
                      </a:endParaRPr>
                    </a:p>
                  </a:txBody>
                  <a:tcPr marL="68580" marR="68580" marT="0" marB="0" anchor="b"/>
                </a:tc>
                <a:extLst>
                  <a:ext uri="{0D108BD9-81ED-4DB2-BD59-A6C34878D82A}">
                    <a16:rowId xmlns:a16="http://schemas.microsoft.com/office/drawing/2014/main" val="10002"/>
                  </a:ext>
                </a:extLst>
              </a:tr>
              <a:tr h="395115">
                <a:tc>
                  <a:txBody>
                    <a:bodyPr/>
                    <a:lstStyle/>
                    <a:p>
                      <a:pPr marL="0" marR="0">
                        <a:lnSpc>
                          <a:spcPct val="115000"/>
                        </a:lnSpc>
                        <a:spcBef>
                          <a:spcPts val="0"/>
                        </a:spcBef>
                        <a:spcAft>
                          <a:spcPts val="0"/>
                        </a:spcAft>
                      </a:pPr>
                      <a:r>
                        <a:rPr lang="en-US" sz="2000" kern="1200">
                          <a:effectLst/>
                          <a:latin typeface="Times New Roman"/>
                          <a:ea typeface="宋体"/>
                          <a:cs typeface="Times New Roman"/>
                        </a:rPr>
                        <a:t>5th semester</a:t>
                      </a:r>
                      <a:endParaRPr lang="en-US" sz="2000">
                        <a:effectLst/>
                        <a:latin typeface="Calibri"/>
                        <a:ea typeface="宋体"/>
                        <a:cs typeface="Arial"/>
                      </a:endParaRPr>
                    </a:p>
                  </a:txBody>
                  <a:tcPr marL="68580" marR="68580" marT="0" marB="0" anchor="b"/>
                </a:tc>
                <a:tc>
                  <a:txBody>
                    <a:bodyPr/>
                    <a:lstStyle/>
                    <a:p>
                      <a:pPr marL="0" marR="0">
                        <a:lnSpc>
                          <a:spcPct val="115000"/>
                        </a:lnSpc>
                        <a:spcBef>
                          <a:spcPts val="0"/>
                        </a:spcBef>
                        <a:spcAft>
                          <a:spcPts val="0"/>
                        </a:spcAft>
                      </a:pPr>
                      <a:r>
                        <a:rPr lang="en-US" sz="2000" kern="1200" dirty="0">
                          <a:effectLst/>
                          <a:latin typeface="Times New Roman"/>
                          <a:ea typeface="Times New Roman"/>
                          <a:cs typeface="Times New Roman"/>
                        </a:rPr>
                        <a:t>45%</a:t>
                      </a:r>
                      <a:endParaRPr lang="en-US" sz="2000" dirty="0">
                        <a:effectLst/>
                        <a:latin typeface="Calibri"/>
                        <a:ea typeface="宋体"/>
                        <a:cs typeface="Arial"/>
                      </a:endParaRPr>
                    </a:p>
                  </a:txBody>
                  <a:tcPr marL="68580" marR="68580" marT="0" marB="0" anchor="b"/>
                </a:tc>
                <a:extLst>
                  <a:ext uri="{0D108BD9-81ED-4DB2-BD59-A6C34878D82A}">
                    <a16:rowId xmlns:a16="http://schemas.microsoft.com/office/drawing/2014/main" val="10003"/>
                  </a:ext>
                </a:extLst>
              </a:tr>
              <a:tr h="395115">
                <a:tc>
                  <a:txBody>
                    <a:bodyPr/>
                    <a:lstStyle/>
                    <a:p>
                      <a:pPr marL="0" marR="0">
                        <a:lnSpc>
                          <a:spcPct val="115000"/>
                        </a:lnSpc>
                        <a:spcBef>
                          <a:spcPts val="0"/>
                        </a:spcBef>
                        <a:spcAft>
                          <a:spcPts val="0"/>
                        </a:spcAft>
                      </a:pPr>
                      <a:r>
                        <a:rPr lang="en-US" sz="2000" kern="1200">
                          <a:solidFill>
                            <a:srgbClr val="FF0000"/>
                          </a:solidFill>
                          <a:effectLst/>
                          <a:latin typeface="Times New Roman"/>
                          <a:ea typeface="宋体"/>
                          <a:cs typeface="Times New Roman"/>
                        </a:rPr>
                        <a:t>3rd year</a:t>
                      </a:r>
                      <a:endParaRPr lang="en-US" sz="2000">
                        <a:solidFill>
                          <a:srgbClr val="FF0000"/>
                        </a:solidFill>
                        <a:effectLst/>
                        <a:latin typeface="Calibri"/>
                        <a:ea typeface="宋体"/>
                        <a:cs typeface="Arial"/>
                      </a:endParaRPr>
                    </a:p>
                  </a:txBody>
                  <a:tcPr marL="68580" marR="68580" marT="0" marB="0" anchor="b"/>
                </a:tc>
                <a:tc>
                  <a:txBody>
                    <a:bodyPr/>
                    <a:lstStyle/>
                    <a:p>
                      <a:pPr marL="0" marR="0">
                        <a:lnSpc>
                          <a:spcPct val="115000"/>
                        </a:lnSpc>
                        <a:spcBef>
                          <a:spcPts val="0"/>
                        </a:spcBef>
                        <a:spcAft>
                          <a:spcPts val="0"/>
                        </a:spcAft>
                      </a:pPr>
                      <a:r>
                        <a:rPr lang="en-US" sz="2000" kern="1200" dirty="0">
                          <a:solidFill>
                            <a:srgbClr val="FF0000"/>
                          </a:solidFill>
                          <a:effectLst/>
                          <a:latin typeface="Times New Roman"/>
                          <a:ea typeface="Times New Roman"/>
                          <a:cs typeface="Times New Roman"/>
                        </a:rPr>
                        <a:t>46%</a:t>
                      </a:r>
                      <a:endParaRPr lang="en-US" sz="2000" dirty="0">
                        <a:solidFill>
                          <a:srgbClr val="FF0000"/>
                        </a:solidFill>
                        <a:effectLst/>
                        <a:latin typeface="Calibri"/>
                        <a:ea typeface="宋体"/>
                        <a:cs typeface="Arial"/>
                      </a:endParaRPr>
                    </a:p>
                  </a:txBody>
                  <a:tcPr marL="68580" marR="68580" marT="0" marB="0" anchor="b"/>
                </a:tc>
                <a:extLst>
                  <a:ext uri="{0D108BD9-81ED-4DB2-BD59-A6C34878D82A}">
                    <a16:rowId xmlns:a16="http://schemas.microsoft.com/office/drawing/2014/main" val="10004"/>
                  </a:ext>
                </a:extLst>
              </a:tr>
              <a:tr h="395115">
                <a:tc>
                  <a:txBody>
                    <a:bodyPr/>
                    <a:lstStyle/>
                    <a:p>
                      <a:pPr marL="0" marR="0">
                        <a:lnSpc>
                          <a:spcPct val="115000"/>
                        </a:lnSpc>
                        <a:spcBef>
                          <a:spcPts val="0"/>
                        </a:spcBef>
                        <a:spcAft>
                          <a:spcPts val="0"/>
                        </a:spcAft>
                      </a:pPr>
                      <a:r>
                        <a:rPr lang="en-US" sz="2000" kern="1200">
                          <a:solidFill>
                            <a:srgbClr val="FF0000"/>
                          </a:solidFill>
                          <a:effectLst/>
                          <a:latin typeface="Times New Roman"/>
                          <a:ea typeface="宋体"/>
                          <a:cs typeface="Times New Roman"/>
                        </a:rPr>
                        <a:t>4th year</a:t>
                      </a:r>
                      <a:endParaRPr lang="en-US" sz="2000">
                        <a:solidFill>
                          <a:srgbClr val="FF0000"/>
                        </a:solidFill>
                        <a:effectLst/>
                        <a:latin typeface="Calibri"/>
                        <a:ea typeface="宋体"/>
                        <a:cs typeface="Arial"/>
                      </a:endParaRPr>
                    </a:p>
                  </a:txBody>
                  <a:tcPr marL="68580" marR="68580" marT="0" marB="0" anchor="b"/>
                </a:tc>
                <a:tc>
                  <a:txBody>
                    <a:bodyPr/>
                    <a:lstStyle/>
                    <a:p>
                      <a:pPr marL="0" marR="0">
                        <a:lnSpc>
                          <a:spcPct val="115000"/>
                        </a:lnSpc>
                        <a:spcBef>
                          <a:spcPts val="0"/>
                        </a:spcBef>
                        <a:spcAft>
                          <a:spcPts val="0"/>
                        </a:spcAft>
                      </a:pPr>
                      <a:r>
                        <a:rPr lang="en-US" sz="2000" kern="1200" dirty="0">
                          <a:solidFill>
                            <a:srgbClr val="FF0000"/>
                          </a:solidFill>
                          <a:effectLst/>
                          <a:latin typeface="Times New Roman"/>
                          <a:ea typeface="Times New Roman"/>
                          <a:cs typeface="Times New Roman"/>
                        </a:rPr>
                        <a:t>38%</a:t>
                      </a:r>
                      <a:endParaRPr lang="en-US" sz="2000" dirty="0">
                        <a:solidFill>
                          <a:srgbClr val="FF0000"/>
                        </a:solidFill>
                        <a:effectLst/>
                        <a:latin typeface="Calibri"/>
                        <a:ea typeface="宋体"/>
                        <a:cs typeface="Arial"/>
                      </a:endParaRPr>
                    </a:p>
                  </a:txBody>
                  <a:tcPr marL="68580" marR="68580" marT="0" marB="0" anchor="b"/>
                </a:tc>
                <a:extLst>
                  <a:ext uri="{0D108BD9-81ED-4DB2-BD59-A6C34878D82A}">
                    <a16:rowId xmlns:a16="http://schemas.microsoft.com/office/drawing/2014/main" val="10005"/>
                  </a:ext>
                </a:extLst>
              </a:tr>
              <a:tr h="395115">
                <a:tc>
                  <a:txBody>
                    <a:bodyPr/>
                    <a:lstStyle/>
                    <a:p>
                      <a:pPr marL="0" marR="0">
                        <a:lnSpc>
                          <a:spcPct val="115000"/>
                        </a:lnSpc>
                        <a:spcBef>
                          <a:spcPts val="0"/>
                        </a:spcBef>
                        <a:spcAft>
                          <a:spcPts val="0"/>
                        </a:spcAft>
                      </a:pPr>
                      <a:r>
                        <a:rPr lang="en-US" sz="2000" kern="1200">
                          <a:effectLst/>
                          <a:latin typeface="Times New Roman"/>
                          <a:ea typeface="宋体"/>
                          <a:cs typeface="Times New Roman"/>
                        </a:rPr>
                        <a:t>Graduate </a:t>
                      </a:r>
                      <a:endParaRPr lang="en-US" sz="2000">
                        <a:effectLst/>
                        <a:latin typeface="Calibri"/>
                        <a:ea typeface="宋体"/>
                        <a:cs typeface="Arial"/>
                      </a:endParaRPr>
                    </a:p>
                  </a:txBody>
                  <a:tcPr marL="68580" marR="68580" marT="0" marB="0" anchor="b"/>
                </a:tc>
                <a:tc>
                  <a:txBody>
                    <a:bodyPr/>
                    <a:lstStyle/>
                    <a:p>
                      <a:pPr marL="0" marR="0">
                        <a:lnSpc>
                          <a:spcPct val="115000"/>
                        </a:lnSpc>
                        <a:spcBef>
                          <a:spcPts val="0"/>
                        </a:spcBef>
                        <a:spcAft>
                          <a:spcPts val="0"/>
                        </a:spcAft>
                      </a:pPr>
                      <a:r>
                        <a:rPr lang="en-US" sz="2000" kern="1200" dirty="0">
                          <a:effectLst/>
                          <a:latin typeface="Times New Roman"/>
                          <a:ea typeface="Times New Roman"/>
                          <a:cs typeface="Times New Roman"/>
                        </a:rPr>
                        <a:t>34%</a:t>
                      </a:r>
                      <a:endParaRPr lang="en-US" sz="2000" dirty="0">
                        <a:effectLst/>
                        <a:latin typeface="Calibri"/>
                        <a:ea typeface="宋体"/>
                        <a:cs typeface="Arial"/>
                      </a:endParaRPr>
                    </a:p>
                  </a:txBody>
                  <a:tcPr marL="68580" marR="68580" marT="0" marB="0" anchor="b"/>
                </a:tc>
                <a:extLst>
                  <a:ext uri="{0D108BD9-81ED-4DB2-BD59-A6C34878D82A}">
                    <a16:rowId xmlns:a16="http://schemas.microsoft.com/office/drawing/2014/main" val="10006"/>
                  </a:ext>
                </a:extLst>
              </a:tr>
              <a:tr h="395115">
                <a:tc>
                  <a:txBody>
                    <a:bodyPr/>
                    <a:lstStyle/>
                    <a:p>
                      <a:pPr marL="0" marR="0">
                        <a:lnSpc>
                          <a:spcPct val="115000"/>
                        </a:lnSpc>
                        <a:spcBef>
                          <a:spcPts val="0"/>
                        </a:spcBef>
                        <a:spcAft>
                          <a:spcPts val="0"/>
                        </a:spcAft>
                      </a:pPr>
                      <a:r>
                        <a:rPr lang="en-US" sz="2000" kern="1200">
                          <a:solidFill>
                            <a:srgbClr val="0000FF"/>
                          </a:solidFill>
                          <a:effectLst/>
                          <a:latin typeface="Times New Roman"/>
                          <a:ea typeface="宋体"/>
                          <a:cs typeface="Times New Roman"/>
                        </a:rPr>
                        <a:t>Native speaker</a:t>
                      </a:r>
                      <a:endParaRPr lang="en-US" sz="2000">
                        <a:solidFill>
                          <a:srgbClr val="0000FF"/>
                        </a:solidFill>
                        <a:effectLst/>
                        <a:latin typeface="Calibri"/>
                        <a:ea typeface="宋体"/>
                        <a:cs typeface="Arial"/>
                      </a:endParaRPr>
                    </a:p>
                  </a:txBody>
                  <a:tcPr marL="68580" marR="68580" marT="0" marB="0" anchor="b"/>
                </a:tc>
                <a:tc>
                  <a:txBody>
                    <a:bodyPr/>
                    <a:lstStyle/>
                    <a:p>
                      <a:pPr marL="0" marR="0">
                        <a:lnSpc>
                          <a:spcPct val="115000"/>
                        </a:lnSpc>
                        <a:spcBef>
                          <a:spcPts val="0"/>
                        </a:spcBef>
                        <a:spcAft>
                          <a:spcPts val="0"/>
                        </a:spcAft>
                      </a:pPr>
                      <a:r>
                        <a:rPr lang="en-US" sz="2000" kern="1200" dirty="0">
                          <a:solidFill>
                            <a:srgbClr val="0000FF"/>
                          </a:solidFill>
                          <a:effectLst/>
                          <a:latin typeface="Times New Roman"/>
                          <a:ea typeface="Times New Roman"/>
                          <a:cs typeface="Times New Roman"/>
                        </a:rPr>
                        <a:t>33%</a:t>
                      </a:r>
                      <a:endParaRPr lang="en-US" sz="2000" dirty="0">
                        <a:solidFill>
                          <a:srgbClr val="0000FF"/>
                        </a:solidFill>
                        <a:effectLst/>
                        <a:latin typeface="Calibri"/>
                        <a:ea typeface="宋体"/>
                        <a:cs typeface="Arial"/>
                      </a:endParaRPr>
                    </a:p>
                  </a:txBody>
                  <a:tcPr marL="68580" marR="68580" marT="0" marB="0" anchor="b"/>
                </a:tc>
                <a:extLst>
                  <a:ext uri="{0D108BD9-81ED-4DB2-BD59-A6C34878D82A}">
                    <a16:rowId xmlns:a16="http://schemas.microsoft.com/office/drawing/2014/main" val="10007"/>
                  </a:ext>
                </a:extLst>
              </a:tr>
            </a:tbl>
          </a:graphicData>
        </a:graphic>
      </p:graphicFrame>
      <p:sp>
        <p:nvSpPr>
          <p:cNvPr id="5" name="Rectangle 4"/>
          <p:cNvSpPr/>
          <p:nvPr/>
        </p:nvSpPr>
        <p:spPr>
          <a:xfrm>
            <a:off x="914400" y="4495800"/>
            <a:ext cx="3505200" cy="646331"/>
          </a:xfrm>
          <a:prstGeom prst="rect">
            <a:avLst/>
          </a:prstGeom>
        </p:spPr>
        <p:txBody>
          <a:bodyPr wrap="square">
            <a:spAutoFit/>
          </a:bodyPr>
          <a:lstStyle/>
          <a:p>
            <a:r>
              <a:rPr lang="en-US" dirty="0"/>
              <a:t>F(1,25)=3.662 (p=.067) approaches significance</a:t>
            </a:r>
          </a:p>
        </p:txBody>
      </p:sp>
      <p:sp>
        <p:nvSpPr>
          <p:cNvPr id="3" name="Slide Number Placeholder 2"/>
          <p:cNvSpPr>
            <a:spLocks noGrp="1"/>
          </p:cNvSpPr>
          <p:nvPr>
            <p:ph type="sldNum" sz="quarter" idx="12"/>
          </p:nvPr>
        </p:nvSpPr>
        <p:spPr/>
        <p:txBody>
          <a:bodyPr/>
          <a:lstStyle/>
          <a:p>
            <a:fld id="{3F805713-CA22-4AC7-AE6B-5B30934DB646}" type="slidenum">
              <a:rPr lang="en-US" smtClean="0"/>
              <a:t>27</a:t>
            </a:fld>
            <a:endParaRPr lang="en-US"/>
          </a:p>
        </p:txBody>
      </p:sp>
    </p:spTree>
    <p:extLst>
      <p:ext uri="{BB962C8B-B14F-4D97-AF65-F5344CB8AC3E}">
        <p14:creationId xmlns:p14="http://schemas.microsoft.com/office/powerpoint/2010/main" val="4291495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0"/>
            <a:ext cx="7354556" cy="1600200"/>
          </a:xfrm>
        </p:spPr>
        <p:txBody>
          <a:bodyPr>
            <a:normAutofit/>
          </a:bodyPr>
          <a:lstStyle/>
          <a:p>
            <a:r>
              <a:rPr lang="en-US" sz="2800" dirty="0"/>
              <a:t>Results:  Comparison with Comparison with </a:t>
            </a:r>
            <a:r>
              <a:rPr lang="en-US" sz="2800" dirty="0" err="1"/>
              <a:t>Geeslin</a:t>
            </a:r>
            <a:r>
              <a:rPr lang="en-US" sz="2800" dirty="0"/>
              <a:t> et al.  (forthcoming); </a:t>
            </a:r>
            <a:r>
              <a:rPr lang="en-US" sz="2800" dirty="0" err="1"/>
              <a:t>Geeslin</a:t>
            </a:r>
            <a:r>
              <a:rPr lang="en-US" sz="2800" dirty="0"/>
              <a:t> et al. (2013):  Proficiency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9964958"/>
              </p:ext>
            </p:extLst>
          </p:nvPr>
        </p:nvGraphicFramePr>
        <p:xfrm>
          <a:off x="751115" y="699953"/>
          <a:ext cx="7543800" cy="4063246"/>
        </p:xfrm>
        <a:graphic>
          <a:graphicData uri="http://schemas.openxmlformats.org/drawingml/2006/table">
            <a:tbl>
              <a:tblPr firstRow="1" bandRow="1">
                <a:tableStyleId>{5C22544A-7EE6-4342-B048-85BDC9FD1C3A}</a:tableStyleId>
              </a:tblPr>
              <a:tblGrid>
                <a:gridCol w="2002971">
                  <a:extLst>
                    <a:ext uri="{9D8B030D-6E8A-4147-A177-3AD203B41FA5}">
                      <a16:colId xmlns:a16="http://schemas.microsoft.com/office/drawing/2014/main" val="20000"/>
                    </a:ext>
                  </a:extLst>
                </a:gridCol>
                <a:gridCol w="1768929">
                  <a:extLst>
                    <a:ext uri="{9D8B030D-6E8A-4147-A177-3AD203B41FA5}">
                      <a16:colId xmlns:a16="http://schemas.microsoft.com/office/drawing/2014/main" val="20001"/>
                    </a:ext>
                  </a:extLst>
                </a:gridCol>
                <a:gridCol w="1885950">
                  <a:extLst>
                    <a:ext uri="{9D8B030D-6E8A-4147-A177-3AD203B41FA5}">
                      <a16:colId xmlns:a16="http://schemas.microsoft.com/office/drawing/2014/main" val="20002"/>
                    </a:ext>
                  </a:extLst>
                </a:gridCol>
                <a:gridCol w="1885950">
                  <a:extLst>
                    <a:ext uri="{9D8B030D-6E8A-4147-A177-3AD203B41FA5}">
                      <a16:colId xmlns:a16="http://schemas.microsoft.com/office/drawing/2014/main" val="20003"/>
                    </a:ext>
                  </a:extLst>
                </a:gridCol>
              </a:tblGrid>
              <a:tr h="1019166">
                <a:tc>
                  <a:txBody>
                    <a:bodyPr/>
                    <a:lstStyle/>
                    <a:p>
                      <a:pPr marL="0" marR="0" algn="l">
                        <a:lnSpc>
                          <a:spcPct val="115000"/>
                        </a:lnSpc>
                        <a:spcBef>
                          <a:spcPts val="0"/>
                        </a:spcBef>
                        <a:spcAft>
                          <a:spcPts val="0"/>
                        </a:spcAft>
                      </a:pPr>
                      <a:r>
                        <a:rPr lang="en-US" sz="1800" dirty="0">
                          <a:effectLst/>
                          <a:latin typeface="Times New Roman"/>
                          <a:ea typeface="Times New Roman"/>
                          <a:cs typeface="Times New Roman"/>
                        </a:rPr>
                        <a:t>Group</a:t>
                      </a:r>
                      <a:endParaRPr lang="en-US" sz="1800" dirty="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a:effectLst/>
                          <a:latin typeface="Times New Roman"/>
                          <a:ea typeface="Times New Roman"/>
                          <a:cs typeface="Times New Roman"/>
                        </a:rPr>
                        <a:t>N</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a:effectLst/>
                          <a:latin typeface="Times New Roman"/>
                          <a:ea typeface="Times New Roman"/>
                          <a:cs typeface="Times New Roman"/>
                        </a:rPr>
                        <a:t>Mean % on </a:t>
                      </a:r>
                      <a:endParaRPr lang="en-US" sz="1800">
                        <a:effectLst/>
                        <a:latin typeface="Calibri"/>
                        <a:ea typeface="宋体"/>
                        <a:cs typeface="Arial"/>
                      </a:endParaRPr>
                    </a:p>
                    <a:p>
                      <a:pPr marL="0" marR="0" algn="l">
                        <a:lnSpc>
                          <a:spcPct val="115000"/>
                        </a:lnSpc>
                        <a:spcBef>
                          <a:spcPts val="0"/>
                        </a:spcBef>
                        <a:spcAft>
                          <a:spcPts val="0"/>
                        </a:spcAft>
                      </a:pPr>
                      <a:r>
                        <a:rPr lang="en-US" sz="1800">
                          <a:effectLst/>
                          <a:latin typeface="Times New Roman"/>
                          <a:ea typeface="Times New Roman"/>
                          <a:cs typeface="Times New Roman"/>
                        </a:rPr>
                        <a:t>Grammar test</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a:effectLst/>
                          <a:latin typeface="Times New Roman"/>
                          <a:ea typeface="Times New Roman"/>
                          <a:cs typeface="Times New Roman"/>
                        </a:rPr>
                        <a:t>% of participants with experience abroad</a:t>
                      </a:r>
                      <a:endParaRPr lang="en-US" sz="1800">
                        <a:effectLst/>
                        <a:latin typeface="Calibri"/>
                        <a:ea typeface="宋体"/>
                        <a:cs typeface="Arial"/>
                      </a:endParaRPr>
                    </a:p>
                  </a:txBody>
                  <a:tcPr marL="68580" marR="68580" marT="0" marB="0" anchor="b"/>
                </a:tc>
                <a:extLst>
                  <a:ext uri="{0D108BD9-81ED-4DB2-BD59-A6C34878D82A}">
                    <a16:rowId xmlns:a16="http://schemas.microsoft.com/office/drawing/2014/main" val="10000"/>
                  </a:ext>
                </a:extLst>
              </a:tr>
              <a:tr h="341270">
                <a:tc>
                  <a:txBody>
                    <a:bodyPr/>
                    <a:lstStyle/>
                    <a:p>
                      <a:pPr marL="0" marR="0" algn="l">
                        <a:lnSpc>
                          <a:spcPct val="115000"/>
                        </a:lnSpc>
                        <a:spcBef>
                          <a:spcPts val="0"/>
                        </a:spcBef>
                        <a:spcAft>
                          <a:spcPts val="0"/>
                        </a:spcAft>
                      </a:pPr>
                      <a:r>
                        <a:rPr lang="en-US" sz="1800">
                          <a:effectLst/>
                          <a:latin typeface="Times New Roman"/>
                          <a:ea typeface="Times New Roman"/>
                          <a:cs typeface="Times New Roman"/>
                        </a:rPr>
                        <a:t>1st year</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a:effectLst/>
                          <a:latin typeface="Times New Roman"/>
                          <a:ea typeface="Times New Roman"/>
                          <a:cs typeface="Times New Roman"/>
                        </a:rPr>
                        <a:t>30</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宋体"/>
                          <a:cs typeface="Times New Roman"/>
                        </a:rPr>
                        <a:t>36</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宋体"/>
                          <a:cs typeface="Times New Roman"/>
                        </a:rPr>
                        <a:t>0</a:t>
                      </a:r>
                      <a:endParaRPr lang="en-US" sz="1800">
                        <a:effectLst/>
                        <a:latin typeface="Calibri"/>
                        <a:ea typeface="宋体"/>
                        <a:cs typeface="Arial"/>
                      </a:endParaRPr>
                    </a:p>
                  </a:txBody>
                  <a:tcPr marL="68580" marR="68580" marT="0" marB="0" anchor="b"/>
                </a:tc>
                <a:extLst>
                  <a:ext uri="{0D108BD9-81ED-4DB2-BD59-A6C34878D82A}">
                    <a16:rowId xmlns:a16="http://schemas.microsoft.com/office/drawing/2014/main" val="10001"/>
                  </a:ext>
                </a:extLst>
              </a:tr>
              <a:tr h="341270">
                <a:tc>
                  <a:txBody>
                    <a:bodyPr/>
                    <a:lstStyle/>
                    <a:p>
                      <a:pPr marL="0" marR="0" algn="l">
                        <a:lnSpc>
                          <a:spcPct val="115000"/>
                        </a:lnSpc>
                        <a:spcBef>
                          <a:spcPts val="0"/>
                        </a:spcBef>
                        <a:spcAft>
                          <a:spcPts val="0"/>
                        </a:spcAft>
                      </a:pPr>
                      <a:r>
                        <a:rPr lang="en-US" sz="1800" kern="1200">
                          <a:effectLst/>
                          <a:latin typeface="Times New Roman"/>
                          <a:ea typeface="宋体"/>
                          <a:cs typeface="Times New Roman"/>
                        </a:rPr>
                        <a:t>3rd semester </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Times New Roman"/>
                          <a:cs typeface="Times New Roman"/>
                        </a:rPr>
                        <a:t>30</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Times New Roman"/>
                          <a:cs typeface="Times New Roman"/>
                        </a:rPr>
                        <a:t>46</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宋体"/>
                          <a:cs typeface="Times New Roman"/>
                        </a:rPr>
                        <a:t>0</a:t>
                      </a:r>
                      <a:endParaRPr lang="en-US" sz="1800">
                        <a:effectLst/>
                        <a:latin typeface="Calibri"/>
                        <a:ea typeface="宋体"/>
                        <a:cs typeface="Arial"/>
                      </a:endParaRPr>
                    </a:p>
                  </a:txBody>
                  <a:tcPr marL="68580" marR="68580" marT="0" marB="0" anchor="b"/>
                </a:tc>
                <a:extLst>
                  <a:ext uri="{0D108BD9-81ED-4DB2-BD59-A6C34878D82A}">
                    <a16:rowId xmlns:a16="http://schemas.microsoft.com/office/drawing/2014/main" val="10002"/>
                  </a:ext>
                </a:extLst>
              </a:tr>
              <a:tr h="341270">
                <a:tc>
                  <a:txBody>
                    <a:bodyPr/>
                    <a:lstStyle/>
                    <a:p>
                      <a:pPr marL="0" marR="0" algn="l">
                        <a:lnSpc>
                          <a:spcPct val="115000"/>
                        </a:lnSpc>
                        <a:spcBef>
                          <a:spcPts val="0"/>
                        </a:spcBef>
                        <a:spcAft>
                          <a:spcPts val="0"/>
                        </a:spcAft>
                      </a:pPr>
                      <a:r>
                        <a:rPr lang="en-US" sz="1800" kern="1200">
                          <a:effectLst/>
                          <a:latin typeface="Times New Roman"/>
                          <a:ea typeface="宋体"/>
                          <a:cs typeface="Times New Roman"/>
                        </a:rPr>
                        <a:t>5th semester</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Times New Roman"/>
                          <a:cs typeface="Times New Roman"/>
                        </a:rPr>
                        <a:t>30</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Times New Roman"/>
                          <a:cs typeface="Times New Roman"/>
                        </a:rPr>
                        <a:t>47</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宋体"/>
                          <a:cs typeface="Times New Roman"/>
                        </a:rPr>
                        <a:t>7</a:t>
                      </a:r>
                      <a:endParaRPr lang="en-US" sz="1800">
                        <a:effectLst/>
                        <a:latin typeface="Calibri"/>
                        <a:ea typeface="宋体"/>
                        <a:cs typeface="Arial"/>
                      </a:endParaRPr>
                    </a:p>
                  </a:txBody>
                  <a:tcPr marL="68580" marR="68580" marT="0" marB="0" anchor="b"/>
                </a:tc>
                <a:extLst>
                  <a:ext uri="{0D108BD9-81ED-4DB2-BD59-A6C34878D82A}">
                    <a16:rowId xmlns:a16="http://schemas.microsoft.com/office/drawing/2014/main" val="10003"/>
                  </a:ext>
                </a:extLst>
              </a:tr>
              <a:tr h="341270">
                <a:tc>
                  <a:txBody>
                    <a:bodyPr/>
                    <a:lstStyle/>
                    <a:p>
                      <a:pPr marL="0" marR="0" algn="l">
                        <a:lnSpc>
                          <a:spcPct val="115000"/>
                        </a:lnSpc>
                        <a:spcBef>
                          <a:spcPts val="0"/>
                        </a:spcBef>
                        <a:spcAft>
                          <a:spcPts val="0"/>
                        </a:spcAft>
                      </a:pPr>
                      <a:r>
                        <a:rPr lang="en-US" sz="1800" kern="1200" dirty="0">
                          <a:effectLst/>
                          <a:latin typeface="Times New Roman"/>
                          <a:ea typeface="宋体"/>
                          <a:cs typeface="Times New Roman"/>
                        </a:rPr>
                        <a:t>3rd year</a:t>
                      </a:r>
                      <a:endParaRPr lang="en-US" sz="1800" dirty="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dirty="0">
                          <a:effectLst/>
                          <a:latin typeface="Times New Roman"/>
                          <a:ea typeface="Times New Roman"/>
                          <a:cs typeface="Times New Roman"/>
                        </a:rPr>
                        <a:t>30</a:t>
                      </a:r>
                      <a:endParaRPr lang="en-US" sz="1800" dirty="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dirty="0">
                          <a:effectLst/>
                          <a:latin typeface="Times New Roman"/>
                          <a:ea typeface="Times New Roman"/>
                          <a:cs typeface="Times New Roman"/>
                        </a:rPr>
                        <a:t>56</a:t>
                      </a:r>
                      <a:endParaRPr lang="en-US" sz="1800" dirty="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宋体"/>
                          <a:cs typeface="Times New Roman"/>
                        </a:rPr>
                        <a:t>20</a:t>
                      </a:r>
                      <a:endParaRPr lang="en-US" sz="1800">
                        <a:effectLst/>
                        <a:latin typeface="Calibri"/>
                        <a:ea typeface="宋体"/>
                        <a:cs typeface="Arial"/>
                      </a:endParaRPr>
                    </a:p>
                  </a:txBody>
                  <a:tcPr marL="68580" marR="68580" marT="0" marB="0" anchor="b"/>
                </a:tc>
                <a:extLst>
                  <a:ext uri="{0D108BD9-81ED-4DB2-BD59-A6C34878D82A}">
                    <a16:rowId xmlns:a16="http://schemas.microsoft.com/office/drawing/2014/main" val="10004"/>
                  </a:ext>
                </a:extLst>
              </a:tr>
              <a:tr h="341270">
                <a:tc>
                  <a:txBody>
                    <a:bodyPr/>
                    <a:lstStyle/>
                    <a:p>
                      <a:pPr marL="0" marR="0" algn="l">
                        <a:lnSpc>
                          <a:spcPct val="115000"/>
                        </a:lnSpc>
                        <a:spcBef>
                          <a:spcPts val="0"/>
                        </a:spcBef>
                        <a:spcAft>
                          <a:spcPts val="0"/>
                        </a:spcAft>
                      </a:pPr>
                      <a:r>
                        <a:rPr lang="en-US" sz="1800" b="1" kern="1200" dirty="0">
                          <a:solidFill>
                            <a:srgbClr val="FF0000"/>
                          </a:solidFill>
                          <a:effectLst/>
                          <a:latin typeface="Times New Roman"/>
                          <a:ea typeface="宋体"/>
                          <a:cs typeface="Times New Roman"/>
                        </a:rPr>
                        <a:t>Pre-study abroad</a:t>
                      </a:r>
                      <a:endParaRPr lang="en-US" sz="1800" dirty="0">
                        <a:solidFill>
                          <a:srgbClr val="FF0000"/>
                        </a:solidFill>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b="1" kern="1200" dirty="0">
                          <a:solidFill>
                            <a:srgbClr val="FF0000"/>
                          </a:solidFill>
                          <a:effectLst/>
                          <a:latin typeface="Times New Roman"/>
                          <a:ea typeface="Times New Roman"/>
                          <a:cs typeface="Times New Roman"/>
                        </a:rPr>
                        <a:t>26</a:t>
                      </a:r>
                      <a:endParaRPr lang="en-US" sz="1800" dirty="0">
                        <a:solidFill>
                          <a:srgbClr val="FF0000"/>
                        </a:solidFill>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b="1" kern="1200" dirty="0">
                          <a:solidFill>
                            <a:srgbClr val="FF0000"/>
                          </a:solidFill>
                          <a:effectLst/>
                          <a:latin typeface="Times New Roman"/>
                          <a:ea typeface="Times New Roman"/>
                          <a:cs typeface="Times New Roman"/>
                        </a:rPr>
                        <a:t>58</a:t>
                      </a:r>
                      <a:endParaRPr lang="en-US" sz="1800" dirty="0">
                        <a:solidFill>
                          <a:srgbClr val="FF0000"/>
                        </a:solidFill>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b="1" kern="1200" dirty="0">
                          <a:solidFill>
                            <a:srgbClr val="FF0000"/>
                          </a:solidFill>
                          <a:effectLst/>
                          <a:latin typeface="Times New Roman"/>
                          <a:ea typeface="宋体"/>
                          <a:cs typeface="Times New Roman"/>
                        </a:rPr>
                        <a:t>4</a:t>
                      </a:r>
                      <a:endParaRPr lang="en-US" sz="1800" dirty="0">
                        <a:solidFill>
                          <a:srgbClr val="FF0000"/>
                        </a:solidFill>
                        <a:effectLst/>
                        <a:latin typeface="Calibri"/>
                        <a:ea typeface="宋体"/>
                        <a:cs typeface="Arial"/>
                      </a:endParaRPr>
                    </a:p>
                  </a:txBody>
                  <a:tcPr marL="68580" marR="68580" marT="0" marB="0" anchor="b"/>
                </a:tc>
                <a:extLst>
                  <a:ext uri="{0D108BD9-81ED-4DB2-BD59-A6C34878D82A}">
                    <a16:rowId xmlns:a16="http://schemas.microsoft.com/office/drawing/2014/main" val="10005"/>
                  </a:ext>
                </a:extLst>
              </a:tr>
              <a:tr h="145046">
                <a:tc>
                  <a:txBody>
                    <a:bodyPr/>
                    <a:lstStyle/>
                    <a:p>
                      <a:pPr marL="0" marR="0" algn="l">
                        <a:lnSpc>
                          <a:spcPct val="115000"/>
                        </a:lnSpc>
                        <a:spcBef>
                          <a:spcPts val="0"/>
                        </a:spcBef>
                        <a:spcAft>
                          <a:spcPts val="0"/>
                        </a:spcAft>
                      </a:pPr>
                      <a:r>
                        <a:rPr lang="en-US" sz="1800" b="1" kern="1200" dirty="0">
                          <a:solidFill>
                            <a:srgbClr val="FF0000"/>
                          </a:solidFill>
                          <a:effectLst/>
                          <a:latin typeface="Times New Roman"/>
                          <a:ea typeface="宋体"/>
                          <a:cs typeface="Times New Roman"/>
                        </a:rPr>
                        <a:t>Post-study abroad</a:t>
                      </a:r>
                      <a:endParaRPr lang="en-US" sz="1800" dirty="0">
                        <a:solidFill>
                          <a:srgbClr val="FF0000"/>
                        </a:solidFill>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b="1" kern="1200">
                          <a:solidFill>
                            <a:srgbClr val="FF0000"/>
                          </a:solidFill>
                          <a:effectLst/>
                          <a:latin typeface="Times New Roman"/>
                          <a:ea typeface="Times New Roman"/>
                          <a:cs typeface="Times New Roman"/>
                        </a:rPr>
                        <a:t>26</a:t>
                      </a:r>
                      <a:endParaRPr lang="en-US" sz="1800">
                        <a:solidFill>
                          <a:srgbClr val="FF0000"/>
                        </a:solidFill>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b="1" kern="1200" dirty="0">
                          <a:solidFill>
                            <a:srgbClr val="FF0000"/>
                          </a:solidFill>
                          <a:effectLst/>
                          <a:latin typeface="Times New Roman"/>
                          <a:ea typeface="Times New Roman"/>
                          <a:cs typeface="Times New Roman"/>
                        </a:rPr>
                        <a:t>66</a:t>
                      </a:r>
                      <a:endParaRPr lang="en-US" sz="1800" dirty="0">
                        <a:solidFill>
                          <a:srgbClr val="FF0000"/>
                        </a:solidFill>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b="1" kern="1200" dirty="0">
                          <a:solidFill>
                            <a:srgbClr val="FF0000"/>
                          </a:solidFill>
                          <a:effectLst/>
                          <a:latin typeface="Times New Roman"/>
                          <a:ea typeface="宋体"/>
                          <a:cs typeface="Times New Roman"/>
                        </a:rPr>
                        <a:t>100</a:t>
                      </a:r>
                      <a:endParaRPr lang="en-US" sz="1800" dirty="0">
                        <a:solidFill>
                          <a:srgbClr val="FF0000"/>
                        </a:solidFill>
                        <a:effectLst/>
                        <a:latin typeface="Calibri"/>
                        <a:ea typeface="宋体"/>
                        <a:cs typeface="Arial"/>
                      </a:endParaRPr>
                    </a:p>
                  </a:txBody>
                  <a:tcPr marL="68580" marR="68580" marT="0" marB="0" anchor="b"/>
                </a:tc>
                <a:extLst>
                  <a:ext uri="{0D108BD9-81ED-4DB2-BD59-A6C34878D82A}">
                    <a16:rowId xmlns:a16="http://schemas.microsoft.com/office/drawing/2014/main" val="10006"/>
                  </a:ext>
                </a:extLst>
              </a:tr>
              <a:tr h="341270">
                <a:tc>
                  <a:txBody>
                    <a:bodyPr/>
                    <a:lstStyle/>
                    <a:p>
                      <a:pPr marL="0" marR="0" algn="l">
                        <a:lnSpc>
                          <a:spcPct val="115000"/>
                        </a:lnSpc>
                        <a:spcBef>
                          <a:spcPts val="0"/>
                        </a:spcBef>
                        <a:spcAft>
                          <a:spcPts val="0"/>
                        </a:spcAft>
                      </a:pPr>
                      <a:r>
                        <a:rPr lang="en-US" sz="1800" kern="1200">
                          <a:effectLst/>
                          <a:latin typeface="Times New Roman"/>
                          <a:ea typeface="宋体"/>
                          <a:cs typeface="Times New Roman"/>
                        </a:rPr>
                        <a:t>4th year</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Times New Roman"/>
                          <a:cs typeface="Times New Roman"/>
                        </a:rPr>
                        <a:t>30</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dirty="0">
                          <a:effectLst/>
                          <a:latin typeface="Times New Roman"/>
                          <a:ea typeface="Times New Roman"/>
                          <a:cs typeface="Times New Roman"/>
                        </a:rPr>
                        <a:t>73</a:t>
                      </a:r>
                      <a:endParaRPr lang="en-US" sz="1800" dirty="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dirty="0">
                          <a:effectLst/>
                          <a:latin typeface="Times New Roman"/>
                          <a:ea typeface="宋体"/>
                          <a:cs typeface="Times New Roman"/>
                        </a:rPr>
                        <a:t>73</a:t>
                      </a:r>
                      <a:endParaRPr lang="en-US" sz="1800" dirty="0">
                        <a:effectLst/>
                        <a:latin typeface="Calibri"/>
                        <a:ea typeface="宋体"/>
                        <a:cs typeface="Arial"/>
                      </a:endParaRPr>
                    </a:p>
                  </a:txBody>
                  <a:tcPr marL="68580" marR="68580" marT="0" marB="0" anchor="b"/>
                </a:tc>
                <a:extLst>
                  <a:ext uri="{0D108BD9-81ED-4DB2-BD59-A6C34878D82A}">
                    <a16:rowId xmlns:a16="http://schemas.microsoft.com/office/drawing/2014/main" val="10007"/>
                  </a:ext>
                </a:extLst>
              </a:tr>
              <a:tr h="341270">
                <a:tc>
                  <a:txBody>
                    <a:bodyPr/>
                    <a:lstStyle/>
                    <a:p>
                      <a:pPr marL="0" marR="0" algn="l">
                        <a:lnSpc>
                          <a:spcPct val="115000"/>
                        </a:lnSpc>
                        <a:spcBef>
                          <a:spcPts val="0"/>
                        </a:spcBef>
                        <a:spcAft>
                          <a:spcPts val="0"/>
                        </a:spcAft>
                      </a:pPr>
                      <a:r>
                        <a:rPr lang="en-US" sz="1800" kern="1200">
                          <a:effectLst/>
                          <a:latin typeface="Times New Roman"/>
                          <a:ea typeface="宋体"/>
                          <a:cs typeface="Times New Roman"/>
                        </a:rPr>
                        <a:t>Graduate </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Times New Roman"/>
                          <a:cs typeface="Times New Roman"/>
                        </a:rPr>
                        <a:t>30</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Times New Roman"/>
                          <a:cs typeface="Times New Roman"/>
                        </a:rPr>
                        <a:t>93</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dirty="0">
                          <a:effectLst/>
                          <a:latin typeface="Times New Roman"/>
                          <a:ea typeface="宋体"/>
                          <a:cs typeface="Times New Roman"/>
                        </a:rPr>
                        <a:t>100</a:t>
                      </a:r>
                      <a:endParaRPr lang="en-US" sz="1800" dirty="0">
                        <a:effectLst/>
                        <a:latin typeface="Calibri"/>
                        <a:ea typeface="宋体"/>
                        <a:cs typeface="Arial"/>
                      </a:endParaRPr>
                    </a:p>
                  </a:txBody>
                  <a:tcPr marL="68580" marR="68580" marT="0" marB="0" anchor="b"/>
                </a:tc>
                <a:extLst>
                  <a:ext uri="{0D108BD9-81ED-4DB2-BD59-A6C34878D82A}">
                    <a16:rowId xmlns:a16="http://schemas.microsoft.com/office/drawing/2014/main" val="10008"/>
                  </a:ext>
                </a:extLst>
              </a:tr>
              <a:tr h="339722">
                <a:tc>
                  <a:txBody>
                    <a:bodyPr/>
                    <a:lstStyle/>
                    <a:p>
                      <a:pPr marL="0" marR="0" algn="l">
                        <a:lnSpc>
                          <a:spcPct val="115000"/>
                        </a:lnSpc>
                        <a:spcBef>
                          <a:spcPts val="0"/>
                        </a:spcBef>
                        <a:spcAft>
                          <a:spcPts val="0"/>
                        </a:spcAft>
                      </a:pPr>
                      <a:r>
                        <a:rPr lang="en-US" sz="1800" kern="1200">
                          <a:effectLst/>
                          <a:latin typeface="Times New Roman"/>
                          <a:ea typeface="宋体"/>
                          <a:cs typeface="Times New Roman"/>
                        </a:rPr>
                        <a:t>Native speaker</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Times New Roman"/>
                          <a:cs typeface="Times New Roman"/>
                        </a:rPr>
                        <a:t>27</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a:effectLst/>
                          <a:latin typeface="Times New Roman"/>
                          <a:ea typeface="Times New Roman"/>
                          <a:cs typeface="Times New Roman"/>
                        </a:rPr>
                        <a:t>98</a:t>
                      </a:r>
                      <a:endParaRPr lang="en-US" sz="1800">
                        <a:effectLst/>
                        <a:latin typeface="Calibri"/>
                        <a:ea typeface="宋体"/>
                        <a:cs typeface="Arial"/>
                      </a:endParaRPr>
                    </a:p>
                  </a:txBody>
                  <a:tcPr marL="68580" marR="68580" marT="0" marB="0" anchor="b"/>
                </a:tc>
                <a:tc>
                  <a:txBody>
                    <a:bodyPr/>
                    <a:lstStyle/>
                    <a:p>
                      <a:pPr marL="0" marR="0" algn="l">
                        <a:lnSpc>
                          <a:spcPct val="115000"/>
                        </a:lnSpc>
                        <a:spcBef>
                          <a:spcPts val="0"/>
                        </a:spcBef>
                        <a:spcAft>
                          <a:spcPts val="0"/>
                        </a:spcAft>
                      </a:pPr>
                      <a:r>
                        <a:rPr lang="en-US" sz="1800" kern="1200" dirty="0">
                          <a:effectLst/>
                          <a:latin typeface="Times New Roman"/>
                          <a:ea typeface="宋体"/>
                          <a:cs typeface="Times New Roman"/>
                        </a:rPr>
                        <a:t>n/a</a:t>
                      </a:r>
                      <a:endParaRPr lang="en-US" sz="1800" dirty="0">
                        <a:effectLst/>
                        <a:latin typeface="Calibri"/>
                        <a:ea typeface="宋体"/>
                        <a:cs typeface="Arial"/>
                      </a:endParaRPr>
                    </a:p>
                  </a:txBody>
                  <a:tcPr marL="68580" marR="68580" marT="0" marB="0" anchor="b"/>
                </a:tc>
                <a:extLst>
                  <a:ext uri="{0D108BD9-81ED-4DB2-BD59-A6C34878D82A}">
                    <a16:rowId xmlns:a16="http://schemas.microsoft.com/office/drawing/2014/main" val="10009"/>
                  </a:ext>
                </a:extLst>
              </a:tr>
            </a:tbl>
          </a:graphicData>
        </a:graphic>
      </p:graphicFrame>
      <p:sp>
        <p:nvSpPr>
          <p:cNvPr id="3" name="Slide Number Placeholder 2"/>
          <p:cNvSpPr>
            <a:spLocks noGrp="1"/>
          </p:cNvSpPr>
          <p:nvPr>
            <p:ph type="sldNum" sz="quarter" idx="12"/>
          </p:nvPr>
        </p:nvSpPr>
        <p:spPr/>
        <p:txBody>
          <a:bodyPr/>
          <a:lstStyle/>
          <a:p>
            <a:fld id="{3F805713-CA22-4AC7-AE6B-5B30934DB646}" type="slidenum">
              <a:rPr lang="en-US" smtClean="0"/>
              <a:t>28</a:t>
            </a:fld>
            <a:endParaRPr lang="en-US"/>
          </a:p>
        </p:txBody>
      </p:sp>
    </p:spTree>
    <p:extLst>
      <p:ext uri="{BB962C8B-B14F-4D97-AF65-F5344CB8AC3E}">
        <p14:creationId xmlns:p14="http://schemas.microsoft.com/office/powerpoint/2010/main" val="74043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805713-CA22-4AC7-AE6B-5B30934DB646}" type="slidenum">
              <a:rPr lang="en-US" smtClean="0"/>
              <a:t>29</a:t>
            </a:fld>
            <a:endParaRPr lang="en-US" dirty="0"/>
          </a:p>
        </p:txBody>
      </p:sp>
      <p:sp>
        <p:nvSpPr>
          <p:cNvPr id="2" name="Title 1"/>
          <p:cNvSpPr>
            <a:spLocks noGrp="1"/>
          </p:cNvSpPr>
          <p:nvPr>
            <p:ph type="title"/>
          </p:nvPr>
        </p:nvSpPr>
        <p:spPr>
          <a:xfrm>
            <a:off x="762000" y="4572000"/>
            <a:ext cx="7543800" cy="1600200"/>
          </a:xfrm>
        </p:spPr>
        <p:txBody>
          <a:bodyPr>
            <a:normAutofit/>
          </a:bodyPr>
          <a:lstStyle/>
          <a:p>
            <a:r>
              <a:rPr lang="en-US" sz="3200" dirty="0"/>
              <a:t>Results:  Comparison with </a:t>
            </a:r>
            <a:r>
              <a:rPr lang="en-US" sz="3200" dirty="0" err="1"/>
              <a:t>Geeslin</a:t>
            </a:r>
            <a:r>
              <a:rPr lang="en-US" sz="3200" dirty="0"/>
              <a:t> et al.  (forthcoming); </a:t>
            </a:r>
            <a:r>
              <a:rPr lang="en-US" sz="3200" dirty="0" err="1"/>
              <a:t>Geeslin</a:t>
            </a:r>
            <a:r>
              <a:rPr lang="en-US" sz="3200" dirty="0"/>
              <a:t> et al. (2013): Linguistic variables</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97042552"/>
              </p:ext>
            </p:extLst>
          </p:nvPr>
        </p:nvGraphicFramePr>
        <p:xfrm>
          <a:off x="762000" y="609600"/>
          <a:ext cx="7924800" cy="3505200"/>
        </p:xfrm>
        <a:graphic>
          <a:graphicData uri="http://schemas.openxmlformats.org/drawingml/2006/table">
            <a:tbl>
              <a:tblPr firstRow="1" bandRow="1">
                <a:tableStyleId>{5C22544A-7EE6-4342-B048-85BDC9FD1C3A}</a:tableStyleId>
              </a:tblPr>
              <a:tblGrid>
                <a:gridCol w="1584960">
                  <a:extLst>
                    <a:ext uri="{9D8B030D-6E8A-4147-A177-3AD203B41FA5}">
                      <a16:colId xmlns:a16="http://schemas.microsoft.com/office/drawing/2014/main" val="20000"/>
                    </a:ext>
                  </a:extLst>
                </a:gridCol>
                <a:gridCol w="1584960">
                  <a:extLst>
                    <a:ext uri="{9D8B030D-6E8A-4147-A177-3AD203B41FA5}">
                      <a16:colId xmlns:a16="http://schemas.microsoft.com/office/drawing/2014/main" val="20001"/>
                    </a:ext>
                  </a:extLst>
                </a:gridCol>
                <a:gridCol w="1584960">
                  <a:extLst>
                    <a:ext uri="{9D8B030D-6E8A-4147-A177-3AD203B41FA5}">
                      <a16:colId xmlns:a16="http://schemas.microsoft.com/office/drawing/2014/main" val="20002"/>
                    </a:ext>
                  </a:extLst>
                </a:gridCol>
                <a:gridCol w="1584960">
                  <a:extLst>
                    <a:ext uri="{9D8B030D-6E8A-4147-A177-3AD203B41FA5}">
                      <a16:colId xmlns:a16="http://schemas.microsoft.com/office/drawing/2014/main" val="20003"/>
                    </a:ext>
                  </a:extLst>
                </a:gridCol>
                <a:gridCol w="1584960">
                  <a:extLst>
                    <a:ext uri="{9D8B030D-6E8A-4147-A177-3AD203B41FA5}">
                      <a16:colId xmlns:a16="http://schemas.microsoft.com/office/drawing/2014/main" val="20004"/>
                    </a:ext>
                  </a:extLst>
                </a:gridCol>
              </a:tblGrid>
              <a:tr h="266700">
                <a:tc>
                  <a:txBody>
                    <a:bodyPr/>
                    <a:lstStyle/>
                    <a:p>
                      <a:pPr marL="0" marR="0">
                        <a:lnSpc>
                          <a:spcPct val="115000"/>
                        </a:lnSpc>
                        <a:spcBef>
                          <a:spcPts val="0"/>
                        </a:spcBef>
                        <a:spcAft>
                          <a:spcPts val="0"/>
                        </a:spcAft>
                      </a:pPr>
                      <a:r>
                        <a:rPr lang="en-US" sz="2000" b="1" dirty="0">
                          <a:effectLst/>
                          <a:latin typeface="Times New Roman"/>
                          <a:ea typeface="宋体"/>
                          <a:cs typeface="Times New Roman"/>
                        </a:rPr>
                        <a:t>Level/Group</a:t>
                      </a:r>
                      <a:endParaRPr lang="en-US" sz="2000" dirty="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000" b="1">
                          <a:effectLst/>
                          <a:latin typeface="Times New Roman"/>
                          <a:ea typeface="宋体"/>
                          <a:cs typeface="Times New Roman"/>
                        </a:rPr>
                        <a:t>Switch Reference</a:t>
                      </a:r>
                      <a:endParaRPr lang="en-US" sz="200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000" b="1">
                          <a:effectLst/>
                          <a:latin typeface="Times New Roman"/>
                          <a:ea typeface="宋体"/>
                          <a:cs typeface="Times New Roman"/>
                        </a:rPr>
                        <a:t>Person</a:t>
                      </a:r>
                      <a:endParaRPr lang="en-US" sz="200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000" b="1">
                          <a:effectLst/>
                          <a:latin typeface="Times New Roman"/>
                          <a:ea typeface="宋体"/>
                          <a:cs typeface="Times New Roman"/>
                        </a:rPr>
                        <a:t>TMA</a:t>
                      </a:r>
                      <a:endParaRPr lang="en-US" sz="200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000" b="1">
                          <a:effectLst/>
                          <a:latin typeface="Times New Roman"/>
                          <a:ea typeface="宋体"/>
                          <a:cs typeface="Times New Roman"/>
                        </a:rPr>
                        <a:t>Continuity of TMA</a:t>
                      </a:r>
                      <a:endParaRPr lang="en-US" sz="2000">
                        <a:effectLst/>
                        <a:latin typeface="Calibri"/>
                        <a:ea typeface="宋体"/>
                        <a:cs typeface="Arial"/>
                      </a:endParaRPr>
                    </a:p>
                  </a:txBody>
                  <a:tcPr marL="68580" marR="68580" marT="0" marB="0"/>
                </a:tc>
                <a:extLst>
                  <a:ext uri="{0D108BD9-81ED-4DB2-BD59-A6C34878D82A}">
                    <a16:rowId xmlns:a16="http://schemas.microsoft.com/office/drawing/2014/main" val="10000"/>
                  </a:ext>
                </a:extLst>
              </a:tr>
              <a:tr h="266700">
                <a:tc>
                  <a:txBody>
                    <a:bodyPr/>
                    <a:lstStyle/>
                    <a:p>
                      <a:pPr marL="0" marR="0">
                        <a:lnSpc>
                          <a:spcPct val="115000"/>
                        </a:lnSpc>
                        <a:spcBef>
                          <a:spcPts val="0"/>
                        </a:spcBef>
                        <a:spcAft>
                          <a:spcPts val="0"/>
                        </a:spcAft>
                      </a:pPr>
                      <a:r>
                        <a:rPr lang="en-US" sz="2000">
                          <a:effectLst/>
                          <a:latin typeface="Times New Roman"/>
                          <a:ea typeface="宋体"/>
                          <a:cs typeface="Times New Roman"/>
                        </a:rPr>
                        <a:t>1st yr.</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extLst>
                  <a:ext uri="{0D108BD9-81ED-4DB2-BD59-A6C34878D82A}">
                    <a16:rowId xmlns:a16="http://schemas.microsoft.com/office/drawing/2014/main" val="10001"/>
                  </a:ext>
                </a:extLst>
              </a:tr>
              <a:tr h="266700">
                <a:tc>
                  <a:txBody>
                    <a:bodyPr/>
                    <a:lstStyle/>
                    <a:p>
                      <a:pPr marL="0" marR="0">
                        <a:lnSpc>
                          <a:spcPct val="115000"/>
                        </a:lnSpc>
                        <a:spcBef>
                          <a:spcPts val="0"/>
                        </a:spcBef>
                        <a:spcAft>
                          <a:spcPts val="0"/>
                        </a:spcAft>
                      </a:pPr>
                      <a:r>
                        <a:rPr lang="en-US" sz="2000" kern="1200">
                          <a:effectLst/>
                          <a:latin typeface="Times New Roman"/>
                          <a:ea typeface="宋体"/>
                          <a:cs typeface="Times New Roman"/>
                        </a:rPr>
                        <a:t>3rd sem.</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extLst>
                  <a:ext uri="{0D108BD9-81ED-4DB2-BD59-A6C34878D82A}">
                    <a16:rowId xmlns:a16="http://schemas.microsoft.com/office/drawing/2014/main" val="10002"/>
                  </a:ext>
                </a:extLst>
              </a:tr>
              <a:tr h="266700">
                <a:tc>
                  <a:txBody>
                    <a:bodyPr/>
                    <a:lstStyle/>
                    <a:p>
                      <a:pPr marL="0" marR="0">
                        <a:lnSpc>
                          <a:spcPct val="115000"/>
                        </a:lnSpc>
                        <a:spcBef>
                          <a:spcPts val="0"/>
                        </a:spcBef>
                        <a:spcAft>
                          <a:spcPts val="0"/>
                        </a:spcAft>
                      </a:pPr>
                      <a:r>
                        <a:rPr lang="en-US" sz="2000" kern="1200">
                          <a:effectLst/>
                          <a:latin typeface="Times New Roman"/>
                          <a:ea typeface="宋体"/>
                          <a:cs typeface="Times New Roman"/>
                        </a:rPr>
                        <a:t>5th sem.</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b="1">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 </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 </a:t>
                      </a:r>
                      <a:endParaRPr lang="en-US" sz="2000" dirty="0">
                        <a:effectLst/>
                        <a:latin typeface="Calibri"/>
                        <a:ea typeface="宋体"/>
                        <a:cs typeface="Arial"/>
                      </a:endParaRPr>
                    </a:p>
                  </a:txBody>
                  <a:tcPr marL="68580" marR="68580" marT="0" marB="0" anchor="ctr"/>
                </a:tc>
                <a:extLst>
                  <a:ext uri="{0D108BD9-81ED-4DB2-BD59-A6C34878D82A}">
                    <a16:rowId xmlns:a16="http://schemas.microsoft.com/office/drawing/2014/main" val="10003"/>
                  </a:ext>
                </a:extLst>
              </a:tr>
              <a:tr h="266700">
                <a:tc>
                  <a:txBody>
                    <a:bodyPr/>
                    <a:lstStyle/>
                    <a:p>
                      <a:pPr marL="0" marR="0">
                        <a:lnSpc>
                          <a:spcPct val="115000"/>
                        </a:lnSpc>
                        <a:spcBef>
                          <a:spcPts val="0"/>
                        </a:spcBef>
                        <a:spcAft>
                          <a:spcPts val="0"/>
                        </a:spcAft>
                      </a:pPr>
                      <a:r>
                        <a:rPr lang="en-US" sz="2000" kern="1200">
                          <a:effectLst/>
                          <a:latin typeface="Times New Roman"/>
                          <a:ea typeface="宋体"/>
                          <a:cs typeface="Times New Roman"/>
                        </a:rPr>
                        <a:t>3rd yr.</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 </a:t>
                      </a:r>
                      <a:endParaRPr lang="en-US" sz="2000" dirty="0">
                        <a:effectLst/>
                        <a:latin typeface="Calibri"/>
                        <a:ea typeface="宋体"/>
                        <a:cs typeface="Arial"/>
                      </a:endParaRPr>
                    </a:p>
                  </a:txBody>
                  <a:tcPr marL="68580" marR="68580" marT="0" marB="0" anchor="ctr"/>
                </a:tc>
                <a:extLst>
                  <a:ext uri="{0D108BD9-81ED-4DB2-BD59-A6C34878D82A}">
                    <a16:rowId xmlns:a16="http://schemas.microsoft.com/office/drawing/2014/main" val="10004"/>
                  </a:ext>
                </a:extLst>
              </a:tr>
              <a:tr h="266700">
                <a:tc>
                  <a:txBody>
                    <a:bodyPr/>
                    <a:lstStyle/>
                    <a:p>
                      <a:pPr marL="0" marR="0">
                        <a:lnSpc>
                          <a:spcPct val="115000"/>
                        </a:lnSpc>
                        <a:spcBef>
                          <a:spcPts val="0"/>
                        </a:spcBef>
                        <a:spcAft>
                          <a:spcPts val="0"/>
                        </a:spcAft>
                      </a:pPr>
                      <a:r>
                        <a:rPr lang="en-US" sz="2000" kern="1200">
                          <a:effectLst/>
                          <a:latin typeface="Times New Roman"/>
                          <a:ea typeface="宋体"/>
                          <a:cs typeface="Times New Roman"/>
                        </a:rPr>
                        <a:t>4th yr.</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X***</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extLst>
                  <a:ext uri="{0D108BD9-81ED-4DB2-BD59-A6C34878D82A}">
                    <a16:rowId xmlns:a16="http://schemas.microsoft.com/office/drawing/2014/main" val="10005"/>
                  </a:ext>
                </a:extLst>
              </a:tr>
              <a:tr h="266700">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Graduate</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 </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extLst>
                  <a:ext uri="{0D108BD9-81ED-4DB2-BD59-A6C34878D82A}">
                    <a16:rowId xmlns:a16="http://schemas.microsoft.com/office/drawing/2014/main" val="10006"/>
                  </a:ext>
                </a:extLst>
              </a:tr>
              <a:tr h="266700">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Native speaker</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X***</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 </a:t>
                      </a:r>
                      <a:endParaRPr lang="en-US" sz="2000" dirty="0">
                        <a:effectLst/>
                        <a:latin typeface="Calibri"/>
                        <a:ea typeface="宋体"/>
                        <a:cs typeface="Arial"/>
                      </a:endParaRPr>
                    </a:p>
                  </a:txBody>
                  <a:tcPr marL="68580" marR="68580" marT="0" marB="0" anchor="ctr"/>
                </a:tc>
                <a:extLst>
                  <a:ext uri="{0D108BD9-81ED-4DB2-BD59-A6C34878D82A}">
                    <a16:rowId xmlns:a16="http://schemas.microsoft.com/office/drawing/2014/main" val="10007"/>
                  </a:ext>
                </a:extLst>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3674907457"/>
              </p:ext>
            </p:extLst>
          </p:nvPr>
        </p:nvGraphicFramePr>
        <p:xfrm>
          <a:off x="762003" y="4484793"/>
          <a:ext cx="7924800" cy="2103120"/>
        </p:xfrm>
        <a:graphic>
          <a:graphicData uri="http://schemas.openxmlformats.org/drawingml/2006/table">
            <a:tbl>
              <a:tblPr firstRow="1" bandRow="1">
                <a:tableStyleId>{5C22544A-7EE6-4342-B048-85BDC9FD1C3A}</a:tableStyleId>
              </a:tblPr>
              <a:tblGrid>
                <a:gridCol w="1584960">
                  <a:extLst>
                    <a:ext uri="{9D8B030D-6E8A-4147-A177-3AD203B41FA5}">
                      <a16:colId xmlns:a16="http://schemas.microsoft.com/office/drawing/2014/main" val="20000"/>
                    </a:ext>
                  </a:extLst>
                </a:gridCol>
                <a:gridCol w="1584960">
                  <a:extLst>
                    <a:ext uri="{9D8B030D-6E8A-4147-A177-3AD203B41FA5}">
                      <a16:colId xmlns:a16="http://schemas.microsoft.com/office/drawing/2014/main" val="20001"/>
                    </a:ext>
                  </a:extLst>
                </a:gridCol>
                <a:gridCol w="1584960">
                  <a:extLst>
                    <a:ext uri="{9D8B030D-6E8A-4147-A177-3AD203B41FA5}">
                      <a16:colId xmlns:a16="http://schemas.microsoft.com/office/drawing/2014/main" val="20002"/>
                    </a:ext>
                  </a:extLst>
                </a:gridCol>
                <a:gridCol w="1584960">
                  <a:extLst>
                    <a:ext uri="{9D8B030D-6E8A-4147-A177-3AD203B41FA5}">
                      <a16:colId xmlns:a16="http://schemas.microsoft.com/office/drawing/2014/main" val="20003"/>
                    </a:ext>
                  </a:extLst>
                </a:gridCol>
                <a:gridCol w="1584960">
                  <a:extLst>
                    <a:ext uri="{9D8B030D-6E8A-4147-A177-3AD203B41FA5}">
                      <a16:colId xmlns:a16="http://schemas.microsoft.com/office/drawing/2014/main" val="20004"/>
                    </a:ext>
                  </a:extLst>
                </a:gridCol>
              </a:tblGrid>
              <a:tr h="575672">
                <a:tc>
                  <a:txBody>
                    <a:bodyPr/>
                    <a:lstStyle/>
                    <a:p>
                      <a:r>
                        <a:rPr lang="en-US" sz="2000" dirty="0"/>
                        <a:t>Level/Group</a:t>
                      </a:r>
                    </a:p>
                  </a:txBody>
                  <a:tcPr/>
                </a:tc>
                <a:tc>
                  <a:txBody>
                    <a:bodyPr/>
                    <a:lstStyle/>
                    <a:p>
                      <a:r>
                        <a:rPr lang="en-US" sz="2000" dirty="0"/>
                        <a:t>Switch Reference</a:t>
                      </a:r>
                    </a:p>
                  </a:txBody>
                  <a:tcPr/>
                </a:tc>
                <a:tc>
                  <a:txBody>
                    <a:bodyPr/>
                    <a:lstStyle/>
                    <a:p>
                      <a:r>
                        <a:rPr lang="en-US" sz="2000" dirty="0"/>
                        <a:t>Person</a:t>
                      </a:r>
                    </a:p>
                  </a:txBody>
                  <a:tcPr/>
                </a:tc>
                <a:tc>
                  <a:txBody>
                    <a:bodyPr/>
                    <a:lstStyle/>
                    <a:p>
                      <a:r>
                        <a:rPr lang="en-US" sz="2000" dirty="0"/>
                        <a:t>TMA</a:t>
                      </a:r>
                    </a:p>
                  </a:txBody>
                  <a:tcPr/>
                </a:tc>
                <a:tc>
                  <a:txBody>
                    <a:bodyPr/>
                    <a:lstStyle/>
                    <a:p>
                      <a:r>
                        <a:rPr lang="en-US" sz="2000" dirty="0"/>
                        <a:t>Continuity</a:t>
                      </a:r>
                      <a:r>
                        <a:rPr lang="en-US" sz="2000" baseline="0" dirty="0"/>
                        <a:t> of TMA</a:t>
                      </a:r>
                      <a:endParaRPr lang="en-US" sz="2000" dirty="0"/>
                    </a:p>
                  </a:txBody>
                  <a:tcPr/>
                </a:tc>
                <a:extLst>
                  <a:ext uri="{0D108BD9-81ED-4DB2-BD59-A6C34878D82A}">
                    <a16:rowId xmlns:a16="http://schemas.microsoft.com/office/drawing/2014/main" val="10000"/>
                  </a:ext>
                </a:extLst>
              </a:tr>
              <a:tr h="294232">
                <a:tc>
                  <a:txBody>
                    <a:bodyPr/>
                    <a:lstStyle/>
                    <a:p>
                      <a:pPr marL="0" marR="0">
                        <a:lnSpc>
                          <a:spcPct val="115000"/>
                        </a:lnSpc>
                        <a:spcBef>
                          <a:spcPts val="0"/>
                        </a:spcBef>
                        <a:spcAft>
                          <a:spcPts val="0"/>
                        </a:spcAft>
                      </a:pPr>
                      <a:r>
                        <a:rPr lang="en-US" sz="2000" dirty="0">
                          <a:effectLst/>
                          <a:latin typeface="Times New Roman"/>
                          <a:ea typeface="宋体"/>
                          <a:cs typeface="Times New Roman"/>
                        </a:rPr>
                        <a:t>Before SA</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X*</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X**</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X**</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 </a:t>
                      </a:r>
                      <a:endParaRPr lang="en-US" sz="2000" dirty="0">
                        <a:effectLst/>
                        <a:latin typeface="Calibri"/>
                        <a:ea typeface="宋体"/>
                        <a:cs typeface="Arial"/>
                      </a:endParaRPr>
                    </a:p>
                  </a:txBody>
                  <a:tcPr marL="68580" marR="68580" marT="0" marB="0" anchor="ctr"/>
                </a:tc>
                <a:extLst>
                  <a:ext uri="{0D108BD9-81ED-4DB2-BD59-A6C34878D82A}">
                    <a16:rowId xmlns:a16="http://schemas.microsoft.com/office/drawing/2014/main" val="10001"/>
                  </a:ext>
                </a:extLst>
              </a:tr>
              <a:tr h="294232">
                <a:tc>
                  <a:txBody>
                    <a:bodyPr/>
                    <a:lstStyle/>
                    <a:p>
                      <a:pPr marL="0" marR="0">
                        <a:lnSpc>
                          <a:spcPct val="115000"/>
                        </a:lnSpc>
                        <a:spcBef>
                          <a:spcPts val="0"/>
                        </a:spcBef>
                        <a:spcAft>
                          <a:spcPts val="0"/>
                        </a:spcAft>
                      </a:pPr>
                      <a:r>
                        <a:rPr lang="en-US" sz="2000" kern="1200">
                          <a:effectLst/>
                          <a:latin typeface="Times New Roman"/>
                          <a:ea typeface="宋体"/>
                          <a:cs typeface="Times New Roman"/>
                        </a:rPr>
                        <a:t>After SA</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X***</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X*</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X***</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 </a:t>
                      </a:r>
                      <a:endParaRPr lang="en-US" sz="2000" dirty="0">
                        <a:effectLst/>
                        <a:latin typeface="Calibri"/>
                        <a:ea typeface="宋体"/>
                        <a:cs typeface="Arial"/>
                      </a:endParaRPr>
                    </a:p>
                  </a:txBody>
                  <a:tcPr marL="68580" marR="68580" marT="0" marB="0" anchor="ctr"/>
                </a:tc>
                <a:extLst>
                  <a:ext uri="{0D108BD9-81ED-4DB2-BD59-A6C34878D82A}">
                    <a16:rowId xmlns:a16="http://schemas.microsoft.com/office/drawing/2014/main" val="10002"/>
                  </a:ext>
                </a:extLst>
              </a:tr>
              <a:tr h="588464">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NS from Valencia</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X***</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solidFill>
                            <a:srgbClr val="0000FF"/>
                          </a:solidFill>
                          <a:effectLst/>
                          <a:latin typeface="Times New Roman"/>
                          <a:ea typeface="宋体"/>
                          <a:cs typeface="Times New Roman"/>
                        </a:rPr>
                        <a:t>X**</a:t>
                      </a:r>
                      <a:endParaRPr lang="en-US" sz="2000" dirty="0">
                        <a:solidFill>
                          <a:srgbClr val="0000FF"/>
                        </a:solidFill>
                        <a:effectLst/>
                        <a:latin typeface="Calibri"/>
                        <a:ea typeface="宋体"/>
                        <a:cs typeface="Arial"/>
                      </a:endParaRPr>
                    </a:p>
                  </a:txBody>
                  <a:tcPr marL="68580" marR="68580" marT="0" marB="0" anchor="ctr"/>
                </a:tc>
                <a:extLst>
                  <a:ext uri="{0D108BD9-81ED-4DB2-BD59-A6C34878D82A}">
                    <a16:rowId xmlns:a16="http://schemas.microsoft.com/office/drawing/2014/main" val="10003"/>
                  </a:ext>
                </a:extLst>
              </a:tr>
            </a:tbl>
          </a:graphicData>
        </a:graphic>
      </p:graphicFrame>
      <p:sp>
        <p:nvSpPr>
          <p:cNvPr id="8" name="Rectangle 7"/>
          <p:cNvSpPr/>
          <p:nvPr/>
        </p:nvSpPr>
        <p:spPr>
          <a:xfrm>
            <a:off x="762000" y="4038600"/>
            <a:ext cx="4485811" cy="369332"/>
          </a:xfrm>
          <a:prstGeom prst="rect">
            <a:avLst/>
          </a:prstGeom>
        </p:spPr>
        <p:txBody>
          <a:bodyPr wrap="none">
            <a:spAutoFit/>
          </a:bodyPr>
          <a:lstStyle/>
          <a:p>
            <a:r>
              <a:rPr lang="en-US" dirty="0"/>
              <a:t>Note. * = </a:t>
            </a:r>
            <a:r>
              <a:rPr lang="en-US" i="1" dirty="0"/>
              <a:t>p </a:t>
            </a:r>
            <a:r>
              <a:rPr lang="en-US" dirty="0"/>
              <a:t>&lt; .05, ** = </a:t>
            </a:r>
            <a:r>
              <a:rPr lang="en-US" i="1" dirty="0"/>
              <a:t>p </a:t>
            </a:r>
            <a:r>
              <a:rPr lang="en-US" dirty="0"/>
              <a:t>&lt; .01, *** = </a:t>
            </a:r>
            <a:r>
              <a:rPr lang="en-US" i="1" dirty="0"/>
              <a:t>p </a:t>
            </a:r>
            <a:r>
              <a:rPr lang="en-US" dirty="0"/>
              <a:t>&lt; .001</a:t>
            </a:r>
          </a:p>
        </p:txBody>
      </p:sp>
      <p:sp>
        <p:nvSpPr>
          <p:cNvPr id="3" name="Rectangle 2"/>
          <p:cNvSpPr/>
          <p:nvPr/>
        </p:nvSpPr>
        <p:spPr>
          <a:xfrm>
            <a:off x="762000" y="5536353"/>
            <a:ext cx="7924800" cy="391160"/>
          </a:xfrm>
          <a:prstGeom prst="rect">
            <a:avLst/>
          </a:prstGeom>
          <a:noFill/>
          <a:ln w="444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2003" y="2693246"/>
            <a:ext cx="7924800" cy="1345354"/>
          </a:xfrm>
          <a:prstGeom prst="rect">
            <a:avLst/>
          </a:prstGeom>
          <a:noFill/>
          <a:ln w="444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99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0"/>
            <a:ext cx="7848600" cy="1600200"/>
          </a:xfrm>
        </p:spPr>
        <p:txBody>
          <a:bodyPr>
            <a:normAutofit/>
          </a:bodyPr>
          <a:lstStyle/>
          <a:p>
            <a:pPr algn="l"/>
            <a:r>
              <a:rPr lang="en-US" sz="4000" b="0" dirty="0"/>
              <a:t>Previous </a:t>
            </a:r>
            <a:r>
              <a:rPr lang="en-US" sz="4000" dirty="0"/>
              <a:t>Sociolinguistic research</a:t>
            </a:r>
            <a:endParaRPr lang="es-ES" sz="4000" dirty="0"/>
          </a:p>
        </p:txBody>
      </p:sp>
      <p:sp>
        <p:nvSpPr>
          <p:cNvPr id="3" name="Content Placeholder 2"/>
          <p:cNvSpPr>
            <a:spLocks noGrp="1"/>
          </p:cNvSpPr>
          <p:nvPr>
            <p:ph idx="1"/>
          </p:nvPr>
        </p:nvSpPr>
        <p:spPr>
          <a:xfrm>
            <a:off x="152400" y="1034980"/>
            <a:ext cx="8839200" cy="4375220"/>
          </a:xfrm>
        </p:spPr>
        <p:txBody>
          <a:bodyPr numCol="2">
            <a:normAutofit/>
          </a:bodyPr>
          <a:lstStyle/>
          <a:p>
            <a:pPr marL="233363" lvl="1" indent="-206375">
              <a:lnSpc>
                <a:spcPct val="120000"/>
              </a:lnSpc>
              <a:spcBef>
                <a:spcPts val="0"/>
              </a:spcBef>
              <a:buNone/>
              <a:tabLst>
                <a:tab pos="339725" algn="l"/>
                <a:tab pos="4232275" algn="l"/>
              </a:tabLst>
              <a:defRPr/>
            </a:pPr>
            <a:r>
              <a:rPr lang="en-US" sz="2600" dirty="0"/>
              <a:t>Perseveration</a:t>
            </a:r>
          </a:p>
          <a:p>
            <a:pPr marL="233363" lvl="1" indent="-206375">
              <a:lnSpc>
                <a:spcPct val="120000"/>
              </a:lnSpc>
              <a:spcBef>
                <a:spcPts val="0"/>
              </a:spcBef>
              <a:buNone/>
              <a:tabLst>
                <a:tab pos="339725" algn="l"/>
                <a:tab pos="4232275" algn="l"/>
              </a:tabLst>
              <a:defRPr/>
            </a:pPr>
            <a:r>
              <a:rPr lang="en-US" sz="2600" dirty="0"/>
              <a:t>Verbal negation</a:t>
            </a:r>
          </a:p>
          <a:p>
            <a:pPr marL="233363" lvl="1" indent="-206375">
              <a:lnSpc>
                <a:spcPct val="120000"/>
              </a:lnSpc>
              <a:spcBef>
                <a:spcPts val="0"/>
              </a:spcBef>
              <a:buNone/>
              <a:tabLst>
                <a:tab pos="339725" algn="l"/>
                <a:tab pos="4232275" algn="l"/>
              </a:tabLst>
              <a:defRPr/>
            </a:pPr>
            <a:r>
              <a:rPr lang="en-US" sz="2600" dirty="0"/>
              <a:t>Specificity</a:t>
            </a:r>
          </a:p>
          <a:p>
            <a:pPr marL="233363" lvl="1" indent="-206375">
              <a:lnSpc>
                <a:spcPct val="120000"/>
              </a:lnSpc>
              <a:spcBef>
                <a:spcPts val="0"/>
              </a:spcBef>
              <a:buNone/>
              <a:tabLst>
                <a:tab pos="339725" algn="l"/>
                <a:tab pos="4232275" algn="l"/>
              </a:tabLst>
              <a:defRPr/>
            </a:pPr>
            <a:r>
              <a:rPr lang="en-US" sz="2600" dirty="0"/>
              <a:t>Discourse connectedness</a:t>
            </a:r>
          </a:p>
          <a:p>
            <a:pPr marL="233363" lvl="1" indent="-206375">
              <a:lnSpc>
                <a:spcPct val="120000"/>
              </a:lnSpc>
              <a:spcBef>
                <a:spcPts val="0"/>
              </a:spcBef>
              <a:buNone/>
              <a:tabLst>
                <a:tab pos="339725" algn="l"/>
                <a:tab pos="4232275" algn="l"/>
              </a:tabLst>
              <a:defRPr/>
            </a:pPr>
            <a:r>
              <a:rPr lang="en-US" sz="2600" dirty="0"/>
              <a:t>Subject position</a:t>
            </a:r>
          </a:p>
          <a:p>
            <a:pPr marL="233363" lvl="1" indent="-206375">
              <a:lnSpc>
                <a:spcPct val="120000"/>
              </a:lnSpc>
              <a:spcBef>
                <a:spcPts val="0"/>
              </a:spcBef>
              <a:buNone/>
              <a:tabLst>
                <a:tab pos="339725" algn="l"/>
                <a:tab pos="4232275" algn="l"/>
              </a:tabLst>
              <a:defRPr/>
            </a:pPr>
            <a:endParaRPr lang="en-US" sz="2600" dirty="0"/>
          </a:p>
          <a:p>
            <a:pPr marL="233363" lvl="1" indent="-206375">
              <a:lnSpc>
                <a:spcPct val="120000"/>
              </a:lnSpc>
              <a:spcBef>
                <a:spcPts val="0"/>
              </a:spcBef>
              <a:buNone/>
              <a:tabLst>
                <a:tab pos="339725" algn="l"/>
                <a:tab pos="4232275" algn="l"/>
              </a:tabLst>
              <a:defRPr/>
            </a:pPr>
            <a:endParaRPr lang="en-US" sz="2600" dirty="0"/>
          </a:p>
          <a:p>
            <a:pPr marL="233363" lvl="1" indent="-206375">
              <a:lnSpc>
                <a:spcPct val="120000"/>
              </a:lnSpc>
              <a:spcBef>
                <a:spcPts val="0"/>
              </a:spcBef>
              <a:buNone/>
              <a:tabLst>
                <a:tab pos="339725" algn="l"/>
                <a:tab pos="4232275" algn="l"/>
              </a:tabLst>
              <a:defRPr/>
            </a:pPr>
            <a:endParaRPr lang="en-US" sz="2600" dirty="0"/>
          </a:p>
          <a:p>
            <a:pPr marL="233363" lvl="1" indent="-206375">
              <a:lnSpc>
                <a:spcPct val="120000"/>
              </a:lnSpc>
              <a:spcBef>
                <a:spcPts val="0"/>
              </a:spcBef>
              <a:buNone/>
              <a:tabLst>
                <a:tab pos="339725" algn="l"/>
                <a:tab pos="4232275" algn="l"/>
              </a:tabLst>
              <a:defRPr/>
            </a:pPr>
            <a:endParaRPr lang="en-US" sz="2600" dirty="0"/>
          </a:p>
          <a:p>
            <a:pPr marL="233363" lvl="1" indent="-206375">
              <a:lnSpc>
                <a:spcPct val="120000"/>
              </a:lnSpc>
              <a:spcBef>
                <a:spcPts val="0"/>
              </a:spcBef>
              <a:buNone/>
              <a:tabLst>
                <a:tab pos="339725" algn="l"/>
                <a:tab pos="4232275" algn="l"/>
              </a:tabLst>
              <a:defRPr/>
            </a:pPr>
            <a:r>
              <a:rPr lang="en-US" sz="2600" dirty="0"/>
              <a:t>Presence of object pronouns</a:t>
            </a:r>
          </a:p>
          <a:p>
            <a:pPr marL="233363" lvl="1" indent="-206375">
              <a:lnSpc>
                <a:spcPct val="120000"/>
              </a:lnSpc>
              <a:spcBef>
                <a:spcPts val="0"/>
              </a:spcBef>
              <a:buNone/>
              <a:tabLst>
                <a:tab pos="339725" algn="l"/>
                <a:tab pos="4232275" algn="l"/>
              </a:tabLst>
              <a:defRPr/>
            </a:pPr>
            <a:r>
              <a:rPr lang="en-US" sz="2600" dirty="0"/>
              <a:t>Switch reference</a:t>
            </a:r>
          </a:p>
          <a:p>
            <a:pPr marL="233363" lvl="1" indent="-206375">
              <a:lnSpc>
                <a:spcPct val="120000"/>
              </a:lnSpc>
              <a:spcBef>
                <a:spcPts val="0"/>
              </a:spcBef>
              <a:buNone/>
              <a:tabLst>
                <a:tab pos="339725" algn="l"/>
                <a:tab pos="4232275" algn="l"/>
              </a:tabLst>
              <a:defRPr/>
            </a:pPr>
            <a:r>
              <a:rPr lang="en-US" sz="2600" dirty="0"/>
              <a:t>Person and number</a:t>
            </a:r>
          </a:p>
          <a:p>
            <a:pPr marL="233363" lvl="1" indent="-206375">
              <a:lnSpc>
                <a:spcPct val="120000"/>
              </a:lnSpc>
              <a:spcBef>
                <a:spcPts val="0"/>
              </a:spcBef>
              <a:buNone/>
              <a:tabLst>
                <a:tab pos="339725" algn="l"/>
                <a:tab pos="4232275" algn="l"/>
              </a:tabLst>
              <a:defRPr/>
            </a:pPr>
            <a:r>
              <a:rPr lang="en-US" sz="2600" dirty="0"/>
              <a:t>Tense, Mood, &amp; Aspect (TMA)</a:t>
            </a:r>
          </a:p>
          <a:p>
            <a:pPr marL="233363" lvl="1" indent="-206375">
              <a:lnSpc>
                <a:spcPct val="120000"/>
              </a:lnSpc>
              <a:spcBef>
                <a:spcPts val="0"/>
              </a:spcBef>
              <a:buNone/>
              <a:tabLst>
                <a:tab pos="339725" algn="l"/>
                <a:tab pos="4232275" algn="l"/>
              </a:tabLst>
              <a:defRPr/>
            </a:pPr>
            <a:r>
              <a:rPr lang="en-US" sz="2600" dirty="0"/>
              <a:t>Continuity of TMA</a:t>
            </a:r>
            <a:endParaRPr lang="es-ES" dirty="0"/>
          </a:p>
        </p:txBody>
      </p:sp>
      <p:sp>
        <p:nvSpPr>
          <p:cNvPr id="5" name="Slide Number Placeholder 4"/>
          <p:cNvSpPr>
            <a:spLocks noGrp="1"/>
          </p:cNvSpPr>
          <p:nvPr>
            <p:ph type="sldNum" sz="quarter" idx="12"/>
          </p:nvPr>
        </p:nvSpPr>
        <p:spPr/>
        <p:txBody>
          <a:bodyPr/>
          <a:lstStyle/>
          <a:p>
            <a:fld id="{E93CDD47-6CA0-4DCB-959F-C6F67E8687AE}" type="slidenum">
              <a:rPr lang="en-US" smtClean="0"/>
              <a:pPr/>
              <a:t>3</a:t>
            </a:fld>
            <a:endParaRPr lang="en-US"/>
          </a:p>
        </p:txBody>
      </p:sp>
      <p:sp>
        <p:nvSpPr>
          <p:cNvPr id="4" name="Rectangle 3"/>
          <p:cNvSpPr/>
          <p:nvPr/>
        </p:nvSpPr>
        <p:spPr>
          <a:xfrm>
            <a:off x="4494125" y="1597688"/>
            <a:ext cx="4408714" cy="1879041"/>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41644" y="3868615"/>
            <a:ext cx="8480809" cy="1831271"/>
          </a:xfrm>
          <a:prstGeom prst="rect">
            <a:avLst/>
          </a:prstGeom>
          <a:noFill/>
        </p:spPr>
        <p:txBody>
          <a:bodyPr wrap="square" rtlCol="0">
            <a:spAutoFit/>
          </a:bodyPr>
          <a:lstStyle/>
          <a:p>
            <a:pPr marL="0" lvl="1"/>
            <a:r>
              <a:rPr lang="en-US" sz="1900" dirty="0">
                <a:solidFill>
                  <a:schemeClr val="tx1">
                    <a:lumMod val="65000"/>
                    <a:lumOff val="35000"/>
                  </a:schemeClr>
                </a:solidFill>
              </a:rPr>
              <a:t>e.g. Abreu 2012; Avila-Jiménez 1994; </a:t>
            </a:r>
            <a:r>
              <a:rPr lang="en-US" sz="1900" dirty="0" err="1">
                <a:solidFill>
                  <a:schemeClr val="tx1">
                    <a:lumMod val="65000"/>
                    <a:lumOff val="35000"/>
                  </a:schemeClr>
                </a:solidFill>
              </a:rPr>
              <a:t>Bayley</a:t>
            </a:r>
            <a:r>
              <a:rPr lang="en-US" sz="1900" dirty="0">
                <a:solidFill>
                  <a:schemeClr val="tx1">
                    <a:lumMod val="65000"/>
                    <a:lumOff val="35000"/>
                  </a:schemeClr>
                </a:solidFill>
              </a:rPr>
              <a:t>  &amp; Pease-</a:t>
            </a:r>
            <a:r>
              <a:rPr lang="en-US" sz="1900" dirty="0" err="1">
                <a:solidFill>
                  <a:schemeClr val="tx1">
                    <a:lumMod val="65000"/>
                    <a:lumOff val="35000"/>
                  </a:schemeClr>
                </a:solidFill>
              </a:rPr>
              <a:t>Álvarez</a:t>
            </a:r>
            <a:r>
              <a:rPr lang="en-US" sz="1900" dirty="0">
                <a:solidFill>
                  <a:schemeClr val="tx1">
                    <a:lumMod val="65000"/>
                    <a:lumOff val="35000"/>
                  </a:schemeClr>
                </a:solidFill>
              </a:rPr>
              <a:t> 1996; Cameron 1994, 1995; Cameron &amp; Flores-</a:t>
            </a:r>
            <a:r>
              <a:rPr lang="en-US" sz="1900" dirty="0" err="1">
                <a:solidFill>
                  <a:schemeClr val="tx1">
                    <a:lumMod val="65000"/>
                    <a:lumOff val="35000"/>
                  </a:schemeClr>
                </a:solidFill>
              </a:rPr>
              <a:t>Ferrán</a:t>
            </a:r>
            <a:r>
              <a:rPr lang="en-US" sz="1900" dirty="0">
                <a:solidFill>
                  <a:schemeClr val="tx1">
                    <a:lumMod val="65000"/>
                    <a:lumOff val="35000"/>
                  </a:schemeClr>
                </a:solidFill>
              </a:rPr>
              <a:t> 2004; </a:t>
            </a:r>
            <a:r>
              <a:rPr lang="en-US" sz="1900" dirty="0" err="1">
                <a:solidFill>
                  <a:schemeClr val="tx1">
                    <a:lumMod val="65000"/>
                    <a:lumOff val="35000"/>
                  </a:schemeClr>
                </a:solidFill>
              </a:rPr>
              <a:t>Enríquez</a:t>
            </a:r>
            <a:r>
              <a:rPr lang="en-US" sz="1900" dirty="0">
                <a:solidFill>
                  <a:schemeClr val="tx1">
                    <a:lumMod val="65000"/>
                    <a:lumOff val="35000"/>
                  </a:schemeClr>
                </a:solidFill>
              </a:rPr>
              <a:t> 1984; </a:t>
            </a:r>
            <a:r>
              <a:rPr lang="en-US" sz="1900" dirty="0" err="1">
                <a:solidFill>
                  <a:schemeClr val="tx1">
                    <a:lumMod val="65000"/>
                    <a:lumOff val="35000"/>
                  </a:schemeClr>
                </a:solidFill>
              </a:rPr>
              <a:t>Erker</a:t>
            </a:r>
            <a:r>
              <a:rPr lang="en-US" sz="1900" dirty="0">
                <a:solidFill>
                  <a:schemeClr val="tx1">
                    <a:lumMod val="65000"/>
                    <a:lumOff val="35000"/>
                  </a:schemeClr>
                </a:solidFill>
              </a:rPr>
              <a:t> 2005; Flores-</a:t>
            </a:r>
            <a:r>
              <a:rPr lang="en-US" sz="1900" dirty="0" err="1">
                <a:solidFill>
                  <a:schemeClr val="tx1">
                    <a:lumMod val="65000"/>
                    <a:lumOff val="35000"/>
                  </a:schemeClr>
                </a:solidFill>
              </a:rPr>
              <a:t>Ferrán</a:t>
            </a:r>
            <a:r>
              <a:rPr lang="en-US" sz="1900" dirty="0">
                <a:solidFill>
                  <a:schemeClr val="tx1">
                    <a:lumMod val="65000"/>
                    <a:lumOff val="35000"/>
                  </a:schemeClr>
                </a:solidFill>
              </a:rPr>
              <a:t> 2005; Hochberg 1986; Morales 1986; </a:t>
            </a:r>
            <a:r>
              <a:rPr lang="en-US" sz="1900" dirty="0" err="1">
                <a:solidFill>
                  <a:schemeClr val="tx1">
                    <a:lumMod val="65000"/>
                    <a:lumOff val="35000"/>
                  </a:schemeClr>
                </a:solidFill>
              </a:rPr>
              <a:t>Otheguy</a:t>
            </a:r>
            <a:r>
              <a:rPr lang="en-US" sz="1900" dirty="0">
                <a:solidFill>
                  <a:schemeClr val="tx1">
                    <a:lumMod val="65000"/>
                    <a:lumOff val="35000"/>
                  </a:schemeClr>
                </a:solidFill>
              </a:rPr>
              <a:t> et al. 2007; Shin 2006, 2012; Shin &amp; Cairns 2009; Shin &amp; </a:t>
            </a:r>
            <a:r>
              <a:rPr lang="en-US" sz="1900" dirty="0" err="1">
                <a:solidFill>
                  <a:schemeClr val="tx1">
                    <a:lumMod val="65000"/>
                    <a:lumOff val="35000"/>
                  </a:schemeClr>
                </a:solidFill>
              </a:rPr>
              <a:t>Otheguy</a:t>
            </a:r>
            <a:r>
              <a:rPr lang="en-US" sz="1900" dirty="0">
                <a:solidFill>
                  <a:schemeClr val="tx1">
                    <a:lumMod val="65000"/>
                    <a:lumOff val="35000"/>
                  </a:schemeClr>
                </a:solidFill>
              </a:rPr>
              <a:t> 2009; Silva-</a:t>
            </a:r>
            <a:r>
              <a:rPr lang="en-US" sz="1900" dirty="0" err="1">
                <a:solidFill>
                  <a:schemeClr val="tx1">
                    <a:lumMod val="65000"/>
                    <a:lumOff val="35000"/>
                  </a:schemeClr>
                </a:solidFill>
              </a:rPr>
              <a:t>Corvalán</a:t>
            </a:r>
            <a:r>
              <a:rPr lang="en-US" sz="1900" dirty="0">
                <a:solidFill>
                  <a:schemeClr val="tx1">
                    <a:lumMod val="65000"/>
                    <a:lumOff val="35000"/>
                  </a:schemeClr>
                </a:solidFill>
              </a:rPr>
              <a:t> 1994; Travis &amp; Torres-</a:t>
            </a:r>
            <a:r>
              <a:rPr lang="en-US" sz="1900" dirty="0" err="1">
                <a:solidFill>
                  <a:schemeClr val="tx1">
                    <a:lumMod val="65000"/>
                    <a:lumOff val="35000"/>
                  </a:schemeClr>
                </a:solidFill>
              </a:rPr>
              <a:t>Cacoullos</a:t>
            </a:r>
            <a:r>
              <a:rPr lang="en-US" sz="1900" dirty="0">
                <a:solidFill>
                  <a:schemeClr val="tx1">
                    <a:lumMod val="65000"/>
                    <a:lumOff val="35000"/>
                  </a:schemeClr>
                </a:solidFill>
              </a:rPr>
              <a:t> 2010</a:t>
            </a:r>
            <a:endParaRPr lang="en-US" dirty="0">
              <a:solidFill>
                <a:schemeClr val="tx1">
                  <a:lumMod val="65000"/>
                  <a:lumOff val="35000"/>
                </a:schemeClr>
              </a:solidFill>
            </a:endParaRPr>
          </a:p>
          <a:p>
            <a:endParaRPr lang="en-US" dirty="0"/>
          </a:p>
        </p:txBody>
      </p:sp>
      <p:sp>
        <p:nvSpPr>
          <p:cNvPr id="8" name="TextBox 7"/>
          <p:cNvSpPr txBox="1"/>
          <p:nvPr/>
        </p:nvSpPr>
        <p:spPr>
          <a:xfrm>
            <a:off x="341644" y="388648"/>
            <a:ext cx="6742443" cy="892552"/>
          </a:xfrm>
          <a:prstGeom prst="rect">
            <a:avLst/>
          </a:prstGeom>
          <a:noFill/>
        </p:spPr>
        <p:txBody>
          <a:bodyPr wrap="square" rtlCol="0">
            <a:spAutoFit/>
          </a:bodyPr>
          <a:lstStyle/>
          <a:p>
            <a:r>
              <a:rPr lang="en-US" sz="2600" b="1" i="1" dirty="0"/>
              <a:t>Subject pronoun variation is constrained by:</a:t>
            </a:r>
          </a:p>
          <a:p>
            <a:endParaRPr lang="en-US" sz="2600" dirty="0"/>
          </a:p>
        </p:txBody>
      </p:sp>
    </p:spTree>
    <p:extLst>
      <p:ext uri="{BB962C8B-B14F-4D97-AF65-F5344CB8AC3E}">
        <p14:creationId xmlns:p14="http://schemas.microsoft.com/office/powerpoint/2010/main" val="354004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Estimated Contact Hours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80997288"/>
              </p:ext>
            </p:extLst>
          </p:nvPr>
        </p:nvGraphicFramePr>
        <p:xfrm>
          <a:off x="304800" y="990600"/>
          <a:ext cx="8534400" cy="3645408"/>
        </p:xfrm>
        <a:graphic>
          <a:graphicData uri="http://schemas.openxmlformats.org/drawingml/2006/table">
            <a:tbl>
              <a:tblPr firstRow="1" bandRow="1">
                <a:tableStyleId>{5C22544A-7EE6-4342-B048-85BDC9FD1C3A}</a:tableStyleId>
              </a:tblPr>
              <a:tblGrid>
                <a:gridCol w="1706880">
                  <a:extLst>
                    <a:ext uri="{9D8B030D-6E8A-4147-A177-3AD203B41FA5}">
                      <a16:colId xmlns:a16="http://schemas.microsoft.com/office/drawing/2014/main" val="20000"/>
                    </a:ext>
                  </a:extLst>
                </a:gridCol>
                <a:gridCol w="1706880">
                  <a:extLst>
                    <a:ext uri="{9D8B030D-6E8A-4147-A177-3AD203B41FA5}">
                      <a16:colId xmlns:a16="http://schemas.microsoft.com/office/drawing/2014/main" val="20001"/>
                    </a:ext>
                  </a:extLst>
                </a:gridCol>
                <a:gridCol w="1706880">
                  <a:extLst>
                    <a:ext uri="{9D8B030D-6E8A-4147-A177-3AD203B41FA5}">
                      <a16:colId xmlns:a16="http://schemas.microsoft.com/office/drawing/2014/main" val="20002"/>
                    </a:ext>
                  </a:extLst>
                </a:gridCol>
                <a:gridCol w="170688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370840">
                <a:tc>
                  <a:txBody>
                    <a:bodyPr/>
                    <a:lstStyle/>
                    <a:p>
                      <a:pPr marL="0" marR="0">
                        <a:lnSpc>
                          <a:spcPct val="115000"/>
                        </a:lnSpc>
                        <a:spcBef>
                          <a:spcPts val="0"/>
                        </a:spcBef>
                        <a:spcAft>
                          <a:spcPts val="0"/>
                        </a:spcAft>
                      </a:pPr>
                      <a:r>
                        <a:rPr lang="en-US" sz="2600" b="1" dirty="0">
                          <a:effectLst/>
                          <a:latin typeface="Times New Roman"/>
                          <a:ea typeface="宋体"/>
                          <a:cs typeface="Times New Roman"/>
                        </a:rPr>
                        <a:t>Level/Group</a:t>
                      </a:r>
                      <a:endParaRPr lang="en-US" sz="2600" dirty="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600" b="1">
                          <a:effectLst/>
                          <a:latin typeface="Times New Roman"/>
                          <a:ea typeface="宋体"/>
                          <a:cs typeface="Times New Roman"/>
                        </a:rPr>
                        <a:t>Switch Reference</a:t>
                      </a:r>
                      <a:endParaRPr lang="en-US" sz="260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600" b="1">
                          <a:effectLst/>
                          <a:latin typeface="Times New Roman"/>
                          <a:ea typeface="宋体"/>
                          <a:cs typeface="Times New Roman"/>
                        </a:rPr>
                        <a:t>Person</a:t>
                      </a:r>
                      <a:endParaRPr lang="en-US" sz="260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600" b="1">
                          <a:effectLst/>
                          <a:latin typeface="Times New Roman"/>
                          <a:ea typeface="宋体"/>
                          <a:cs typeface="Times New Roman"/>
                        </a:rPr>
                        <a:t>TMA</a:t>
                      </a:r>
                      <a:endParaRPr lang="en-US" sz="260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600" b="1">
                          <a:effectLst/>
                          <a:latin typeface="Times New Roman"/>
                          <a:ea typeface="宋体"/>
                          <a:cs typeface="Times New Roman"/>
                        </a:rPr>
                        <a:t>Continuity of TMA</a:t>
                      </a:r>
                      <a:endParaRPr lang="en-US" sz="2600">
                        <a:effectLst/>
                        <a:latin typeface="Calibri"/>
                        <a:ea typeface="宋体"/>
                        <a:cs typeface="Arial"/>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2600" kern="1200">
                          <a:effectLst/>
                          <a:latin typeface="Times New Roman"/>
                          <a:ea typeface="宋体"/>
                          <a:cs typeface="Times New Roman"/>
                        </a:rPr>
                        <a:t>Low Contact</a:t>
                      </a:r>
                      <a:endParaRPr lang="en-US" sz="26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600" dirty="0">
                          <a:effectLst/>
                          <a:latin typeface="Times New Roman"/>
                          <a:ea typeface="宋体"/>
                          <a:cs typeface="Times New Roman"/>
                        </a:rPr>
                        <a:t>X*</a:t>
                      </a:r>
                      <a:endParaRPr lang="en-US" sz="26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600" dirty="0">
                          <a:effectLst/>
                          <a:latin typeface="Times New Roman"/>
                          <a:ea typeface="宋体"/>
                          <a:cs typeface="Times New Roman"/>
                        </a:rPr>
                        <a:t> </a:t>
                      </a:r>
                      <a:endParaRPr lang="en-US" sz="26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600">
                          <a:effectLst/>
                          <a:latin typeface="Times New Roman"/>
                          <a:ea typeface="宋体"/>
                          <a:cs typeface="Times New Roman"/>
                        </a:rPr>
                        <a:t>X**</a:t>
                      </a:r>
                      <a:endParaRPr lang="en-US" sz="26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600">
                          <a:effectLst/>
                          <a:latin typeface="Times New Roman"/>
                          <a:ea typeface="宋体"/>
                          <a:cs typeface="Times New Roman"/>
                        </a:rPr>
                        <a:t> </a:t>
                      </a:r>
                      <a:endParaRPr lang="en-US" sz="2600">
                        <a:effectLst/>
                        <a:latin typeface="Calibri"/>
                        <a:ea typeface="宋体"/>
                        <a:cs typeface="Arial"/>
                      </a:endParaRPr>
                    </a:p>
                  </a:txBody>
                  <a:tcPr marL="68580" marR="68580" marT="0" marB="0" anchor="ct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2600" kern="1200">
                          <a:effectLst/>
                          <a:latin typeface="Times New Roman"/>
                          <a:ea typeface="宋体"/>
                          <a:cs typeface="Times New Roman"/>
                        </a:rPr>
                        <a:t>High Contact</a:t>
                      </a:r>
                      <a:endParaRPr lang="en-US" sz="260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600" kern="1200">
                          <a:effectLst/>
                          <a:latin typeface="Times New Roman"/>
                          <a:ea typeface="宋体"/>
                          <a:cs typeface="Times New Roman"/>
                        </a:rPr>
                        <a:t>X**</a:t>
                      </a:r>
                      <a:endParaRPr lang="en-US" sz="26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600">
                          <a:effectLst/>
                          <a:latin typeface="Times New Roman"/>
                          <a:ea typeface="宋体"/>
                          <a:cs typeface="Times New Roman"/>
                        </a:rPr>
                        <a:t> </a:t>
                      </a:r>
                      <a:endParaRPr lang="en-US" sz="26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600" kern="1200">
                          <a:effectLst/>
                          <a:latin typeface="Times New Roman"/>
                          <a:ea typeface="宋体"/>
                          <a:cs typeface="Times New Roman"/>
                        </a:rPr>
                        <a:t>X**</a:t>
                      </a:r>
                      <a:endParaRPr lang="en-US" sz="26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600">
                          <a:effectLst/>
                          <a:latin typeface="Times New Roman"/>
                          <a:ea typeface="宋体"/>
                          <a:cs typeface="Times New Roman"/>
                        </a:rPr>
                        <a:t>X*</a:t>
                      </a:r>
                      <a:endParaRPr lang="en-US" sz="2600">
                        <a:effectLst/>
                        <a:latin typeface="Calibri"/>
                        <a:ea typeface="宋体"/>
                        <a:cs typeface="Arial"/>
                      </a:endParaRPr>
                    </a:p>
                  </a:txBody>
                  <a:tcPr marL="68580" marR="68580" marT="0" marB="0" anchor="ct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2600" kern="1200">
                          <a:effectLst/>
                          <a:latin typeface="Times New Roman"/>
                          <a:ea typeface="宋体"/>
                          <a:cs typeface="Times New Roman"/>
                        </a:rPr>
                        <a:t>NS from Valencia</a:t>
                      </a:r>
                      <a:endParaRPr lang="en-US" sz="260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600" kern="1200">
                          <a:effectLst/>
                          <a:latin typeface="Times New Roman"/>
                          <a:ea typeface="宋体"/>
                          <a:cs typeface="Times New Roman"/>
                        </a:rPr>
                        <a:t>X***</a:t>
                      </a:r>
                      <a:endParaRPr lang="en-US" sz="26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600">
                          <a:effectLst/>
                          <a:latin typeface="Times New Roman"/>
                          <a:ea typeface="宋体"/>
                          <a:cs typeface="Times New Roman"/>
                        </a:rPr>
                        <a:t> </a:t>
                      </a:r>
                      <a:endParaRPr lang="en-US" sz="26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600" kern="1200">
                          <a:effectLst/>
                          <a:latin typeface="Times New Roman"/>
                          <a:ea typeface="宋体"/>
                          <a:cs typeface="Times New Roman"/>
                        </a:rPr>
                        <a:t>X***</a:t>
                      </a:r>
                      <a:endParaRPr lang="en-US" sz="26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600" dirty="0">
                          <a:effectLst/>
                          <a:latin typeface="Times New Roman"/>
                          <a:ea typeface="宋体"/>
                          <a:cs typeface="Times New Roman"/>
                        </a:rPr>
                        <a:t>X**</a:t>
                      </a:r>
                      <a:endParaRPr lang="en-US" sz="2600" dirty="0">
                        <a:effectLst/>
                        <a:latin typeface="Calibri"/>
                        <a:ea typeface="宋体"/>
                        <a:cs typeface="Arial"/>
                      </a:endParaRPr>
                    </a:p>
                  </a:txBody>
                  <a:tcPr marL="68580" marR="68580" marT="0" marB="0" anchor="ct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3F805713-CA22-4AC7-AE6B-5B30934DB646}" type="slidenum">
              <a:rPr lang="en-US" smtClean="0"/>
              <a:t>30</a:t>
            </a:fld>
            <a:endParaRPr lang="en-US"/>
          </a:p>
        </p:txBody>
      </p:sp>
    </p:spTree>
    <p:extLst>
      <p:ext uri="{BB962C8B-B14F-4D97-AF65-F5344CB8AC3E}">
        <p14:creationId xmlns:p14="http://schemas.microsoft.com/office/powerpoint/2010/main" val="537244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a:bodyPr>
          <a:lstStyle/>
          <a:p>
            <a:r>
              <a:rPr lang="en-US" sz="3200" dirty="0"/>
              <a:t>Results:  Comparison with </a:t>
            </a:r>
            <a:r>
              <a:rPr lang="en-US" sz="3200" dirty="0" err="1"/>
              <a:t>Geeslin</a:t>
            </a:r>
            <a:r>
              <a:rPr lang="en-US" sz="3200" dirty="0"/>
              <a:t> et al.  (forthcoming); </a:t>
            </a:r>
            <a:r>
              <a:rPr lang="en-US" sz="3200" dirty="0" err="1"/>
              <a:t>Geeslin</a:t>
            </a:r>
            <a:r>
              <a:rPr lang="en-US" sz="3200" dirty="0"/>
              <a:t> et al. (2013): Linguistic variables</a:t>
            </a:r>
          </a:p>
        </p:txBody>
      </p:sp>
      <p:graphicFrame>
        <p:nvGraphicFramePr>
          <p:cNvPr id="6" name="Content Placeholder 5"/>
          <p:cNvGraphicFramePr>
            <a:graphicFrameLocks noGrp="1"/>
          </p:cNvGraphicFramePr>
          <p:nvPr>
            <p:ph sz="half" idx="1"/>
            <p:extLst/>
          </p:nvPr>
        </p:nvGraphicFramePr>
        <p:xfrm>
          <a:off x="762000" y="609600"/>
          <a:ext cx="7924800" cy="3505200"/>
        </p:xfrm>
        <a:graphic>
          <a:graphicData uri="http://schemas.openxmlformats.org/drawingml/2006/table">
            <a:tbl>
              <a:tblPr firstRow="1" bandRow="1">
                <a:tableStyleId>{5C22544A-7EE6-4342-B048-85BDC9FD1C3A}</a:tableStyleId>
              </a:tblPr>
              <a:tblGrid>
                <a:gridCol w="1584960">
                  <a:extLst>
                    <a:ext uri="{9D8B030D-6E8A-4147-A177-3AD203B41FA5}">
                      <a16:colId xmlns:a16="http://schemas.microsoft.com/office/drawing/2014/main" val="20000"/>
                    </a:ext>
                  </a:extLst>
                </a:gridCol>
                <a:gridCol w="1584960">
                  <a:extLst>
                    <a:ext uri="{9D8B030D-6E8A-4147-A177-3AD203B41FA5}">
                      <a16:colId xmlns:a16="http://schemas.microsoft.com/office/drawing/2014/main" val="20001"/>
                    </a:ext>
                  </a:extLst>
                </a:gridCol>
                <a:gridCol w="1584960">
                  <a:extLst>
                    <a:ext uri="{9D8B030D-6E8A-4147-A177-3AD203B41FA5}">
                      <a16:colId xmlns:a16="http://schemas.microsoft.com/office/drawing/2014/main" val="20002"/>
                    </a:ext>
                  </a:extLst>
                </a:gridCol>
                <a:gridCol w="1584960">
                  <a:extLst>
                    <a:ext uri="{9D8B030D-6E8A-4147-A177-3AD203B41FA5}">
                      <a16:colId xmlns:a16="http://schemas.microsoft.com/office/drawing/2014/main" val="20003"/>
                    </a:ext>
                  </a:extLst>
                </a:gridCol>
                <a:gridCol w="1584960">
                  <a:extLst>
                    <a:ext uri="{9D8B030D-6E8A-4147-A177-3AD203B41FA5}">
                      <a16:colId xmlns:a16="http://schemas.microsoft.com/office/drawing/2014/main" val="20004"/>
                    </a:ext>
                  </a:extLst>
                </a:gridCol>
              </a:tblGrid>
              <a:tr h="266700">
                <a:tc>
                  <a:txBody>
                    <a:bodyPr/>
                    <a:lstStyle/>
                    <a:p>
                      <a:pPr marL="0" marR="0">
                        <a:lnSpc>
                          <a:spcPct val="115000"/>
                        </a:lnSpc>
                        <a:spcBef>
                          <a:spcPts val="0"/>
                        </a:spcBef>
                        <a:spcAft>
                          <a:spcPts val="0"/>
                        </a:spcAft>
                      </a:pPr>
                      <a:r>
                        <a:rPr lang="en-US" sz="2000" b="1" dirty="0">
                          <a:effectLst/>
                          <a:latin typeface="Times New Roman"/>
                          <a:ea typeface="宋体"/>
                          <a:cs typeface="Times New Roman"/>
                        </a:rPr>
                        <a:t>Level/Group</a:t>
                      </a:r>
                      <a:endParaRPr lang="en-US" sz="2000" dirty="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000" b="1">
                          <a:effectLst/>
                          <a:latin typeface="Times New Roman"/>
                          <a:ea typeface="宋体"/>
                          <a:cs typeface="Times New Roman"/>
                        </a:rPr>
                        <a:t>Switch Reference</a:t>
                      </a:r>
                      <a:endParaRPr lang="en-US" sz="200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000" b="1">
                          <a:effectLst/>
                          <a:latin typeface="Times New Roman"/>
                          <a:ea typeface="宋体"/>
                          <a:cs typeface="Times New Roman"/>
                        </a:rPr>
                        <a:t>Person</a:t>
                      </a:r>
                      <a:endParaRPr lang="en-US" sz="200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000" b="1">
                          <a:effectLst/>
                          <a:latin typeface="Times New Roman"/>
                          <a:ea typeface="宋体"/>
                          <a:cs typeface="Times New Roman"/>
                        </a:rPr>
                        <a:t>TMA</a:t>
                      </a:r>
                      <a:endParaRPr lang="en-US" sz="2000">
                        <a:effectLst/>
                        <a:latin typeface="Calibri"/>
                        <a:ea typeface="宋体"/>
                        <a:cs typeface="Arial"/>
                      </a:endParaRPr>
                    </a:p>
                  </a:txBody>
                  <a:tcPr marL="68580" marR="68580" marT="0" marB="0"/>
                </a:tc>
                <a:tc>
                  <a:txBody>
                    <a:bodyPr/>
                    <a:lstStyle/>
                    <a:p>
                      <a:pPr marL="0" marR="0">
                        <a:lnSpc>
                          <a:spcPct val="115000"/>
                        </a:lnSpc>
                        <a:spcBef>
                          <a:spcPts val="0"/>
                        </a:spcBef>
                        <a:spcAft>
                          <a:spcPts val="0"/>
                        </a:spcAft>
                      </a:pPr>
                      <a:r>
                        <a:rPr lang="en-US" sz="2000" b="1">
                          <a:effectLst/>
                          <a:latin typeface="Times New Roman"/>
                          <a:ea typeface="宋体"/>
                          <a:cs typeface="Times New Roman"/>
                        </a:rPr>
                        <a:t>Continuity of TMA</a:t>
                      </a:r>
                      <a:endParaRPr lang="en-US" sz="2000">
                        <a:effectLst/>
                        <a:latin typeface="Calibri"/>
                        <a:ea typeface="宋体"/>
                        <a:cs typeface="Arial"/>
                      </a:endParaRPr>
                    </a:p>
                  </a:txBody>
                  <a:tcPr marL="68580" marR="68580" marT="0" marB="0"/>
                </a:tc>
                <a:extLst>
                  <a:ext uri="{0D108BD9-81ED-4DB2-BD59-A6C34878D82A}">
                    <a16:rowId xmlns:a16="http://schemas.microsoft.com/office/drawing/2014/main" val="10000"/>
                  </a:ext>
                </a:extLst>
              </a:tr>
              <a:tr h="266700">
                <a:tc>
                  <a:txBody>
                    <a:bodyPr/>
                    <a:lstStyle/>
                    <a:p>
                      <a:pPr marL="0" marR="0">
                        <a:lnSpc>
                          <a:spcPct val="115000"/>
                        </a:lnSpc>
                        <a:spcBef>
                          <a:spcPts val="0"/>
                        </a:spcBef>
                        <a:spcAft>
                          <a:spcPts val="0"/>
                        </a:spcAft>
                      </a:pPr>
                      <a:r>
                        <a:rPr lang="en-US" sz="2000">
                          <a:effectLst/>
                          <a:latin typeface="Times New Roman"/>
                          <a:ea typeface="宋体"/>
                          <a:cs typeface="Times New Roman"/>
                        </a:rPr>
                        <a:t>1st yr.</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extLst>
                  <a:ext uri="{0D108BD9-81ED-4DB2-BD59-A6C34878D82A}">
                    <a16:rowId xmlns:a16="http://schemas.microsoft.com/office/drawing/2014/main" val="10001"/>
                  </a:ext>
                </a:extLst>
              </a:tr>
              <a:tr h="266700">
                <a:tc>
                  <a:txBody>
                    <a:bodyPr/>
                    <a:lstStyle/>
                    <a:p>
                      <a:pPr marL="0" marR="0">
                        <a:lnSpc>
                          <a:spcPct val="115000"/>
                        </a:lnSpc>
                        <a:spcBef>
                          <a:spcPts val="0"/>
                        </a:spcBef>
                        <a:spcAft>
                          <a:spcPts val="0"/>
                        </a:spcAft>
                      </a:pPr>
                      <a:r>
                        <a:rPr lang="en-US" sz="2000" kern="1200">
                          <a:effectLst/>
                          <a:latin typeface="Times New Roman"/>
                          <a:ea typeface="宋体"/>
                          <a:cs typeface="Times New Roman"/>
                        </a:rPr>
                        <a:t>3rd sem.</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extLst>
                  <a:ext uri="{0D108BD9-81ED-4DB2-BD59-A6C34878D82A}">
                    <a16:rowId xmlns:a16="http://schemas.microsoft.com/office/drawing/2014/main" val="10002"/>
                  </a:ext>
                </a:extLst>
              </a:tr>
              <a:tr h="266700">
                <a:tc>
                  <a:txBody>
                    <a:bodyPr/>
                    <a:lstStyle/>
                    <a:p>
                      <a:pPr marL="0" marR="0">
                        <a:lnSpc>
                          <a:spcPct val="115000"/>
                        </a:lnSpc>
                        <a:spcBef>
                          <a:spcPts val="0"/>
                        </a:spcBef>
                        <a:spcAft>
                          <a:spcPts val="0"/>
                        </a:spcAft>
                      </a:pPr>
                      <a:r>
                        <a:rPr lang="en-US" sz="2000" kern="1200">
                          <a:effectLst/>
                          <a:latin typeface="Times New Roman"/>
                          <a:ea typeface="宋体"/>
                          <a:cs typeface="Times New Roman"/>
                        </a:rPr>
                        <a:t>5th sem.</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b="1">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 </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 </a:t>
                      </a:r>
                      <a:endParaRPr lang="en-US" sz="2000" dirty="0">
                        <a:effectLst/>
                        <a:latin typeface="Calibri"/>
                        <a:ea typeface="宋体"/>
                        <a:cs typeface="Arial"/>
                      </a:endParaRPr>
                    </a:p>
                  </a:txBody>
                  <a:tcPr marL="68580" marR="68580" marT="0" marB="0" anchor="ctr"/>
                </a:tc>
                <a:extLst>
                  <a:ext uri="{0D108BD9-81ED-4DB2-BD59-A6C34878D82A}">
                    <a16:rowId xmlns:a16="http://schemas.microsoft.com/office/drawing/2014/main" val="10003"/>
                  </a:ext>
                </a:extLst>
              </a:tr>
              <a:tr h="266700">
                <a:tc>
                  <a:txBody>
                    <a:bodyPr/>
                    <a:lstStyle/>
                    <a:p>
                      <a:pPr marL="0" marR="0">
                        <a:lnSpc>
                          <a:spcPct val="115000"/>
                        </a:lnSpc>
                        <a:spcBef>
                          <a:spcPts val="0"/>
                        </a:spcBef>
                        <a:spcAft>
                          <a:spcPts val="0"/>
                        </a:spcAft>
                      </a:pPr>
                      <a:r>
                        <a:rPr lang="en-US" sz="2000" kern="1200">
                          <a:effectLst/>
                          <a:latin typeface="Times New Roman"/>
                          <a:ea typeface="宋体"/>
                          <a:cs typeface="Times New Roman"/>
                        </a:rPr>
                        <a:t>3rd yr.</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 </a:t>
                      </a:r>
                      <a:endParaRPr lang="en-US" sz="2000" dirty="0">
                        <a:effectLst/>
                        <a:latin typeface="Calibri"/>
                        <a:ea typeface="宋体"/>
                        <a:cs typeface="Arial"/>
                      </a:endParaRPr>
                    </a:p>
                  </a:txBody>
                  <a:tcPr marL="68580" marR="68580" marT="0" marB="0" anchor="ctr"/>
                </a:tc>
                <a:extLst>
                  <a:ext uri="{0D108BD9-81ED-4DB2-BD59-A6C34878D82A}">
                    <a16:rowId xmlns:a16="http://schemas.microsoft.com/office/drawing/2014/main" val="10004"/>
                  </a:ext>
                </a:extLst>
              </a:tr>
              <a:tr h="266700">
                <a:tc>
                  <a:txBody>
                    <a:bodyPr/>
                    <a:lstStyle/>
                    <a:p>
                      <a:pPr marL="0" marR="0">
                        <a:lnSpc>
                          <a:spcPct val="115000"/>
                        </a:lnSpc>
                        <a:spcBef>
                          <a:spcPts val="0"/>
                        </a:spcBef>
                        <a:spcAft>
                          <a:spcPts val="0"/>
                        </a:spcAft>
                      </a:pPr>
                      <a:r>
                        <a:rPr lang="en-US" sz="2000" kern="1200">
                          <a:effectLst/>
                          <a:latin typeface="Times New Roman"/>
                          <a:ea typeface="宋体"/>
                          <a:cs typeface="Times New Roman"/>
                        </a:rPr>
                        <a:t>4th yr.</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extLst>
                  <a:ext uri="{0D108BD9-81ED-4DB2-BD59-A6C34878D82A}">
                    <a16:rowId xmlns:a16="http://schemas.microsoft.com/office/drawing/2014/main" val="10005"/>
                  </a:ext>
                </a:extLst>
              </a:tr>
              <a:tr h="266700">
                <a:tc>
                  <a:txBody>
                    <a:bodyPr/>
                    <a:lstStyle/>
                    <a:p>
                      <a:pPr marL="0" marR="0">
                        <a:lnSpc>
                          <a:spcPct val="115000"/>
                        </a:lnSpc>
                        <a:spcBef>
                          <a:spcPts val="0"/>
                        </a:spcBef>
                        <a:spcAft>
                          <a:spcPts val="0"/>
                        </a:spcAft>
                      </a:pPr>
                      <a:r>
                        <a:rPr lang="en-US" sz="2000" kern="1200">
                          <a:effectLst/>
                          <a:latin typeface="Times New Roman"/>
                          <a:ea typeface="宋体"/>
                          <a:cs typeface="Times New Roman"/>
                        </a:rPr>
                        <a:t>Graduate</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 </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extLst>
                  <a:ext uri="{0D108BD9-81ED-4DB2-BD59-A6C34878D82A}">
                    <a16:rowId xmlns:a16="http://schemas.microsoft.com/office/drawing/2014/main" val="10006"/>
                  </a:ext>
                </a:extLst>
              </a:tr>
              <a:tr h="266700">
                <a:tc>
                  <a:txBody>
                    <a:bodyPr/>
                    <a:lstStyle/>
                    <a:p>
                      <a:pPr marL="0" marR="0">
                        <a:lnSpc>
                          <a:spcPct val="115000"/>
                        </a:lnSpc>
                        <a:spcBef>
                          <a:spcPts val="0"/>
                        </a:spcBef>
                        <a:spcAft>
                          <a:spcPts val="0"/>
                        </a:spcAft>
                      </a:pPr>
                      <a:r>
                        <a:rPr lang="en-US" sz="2000" kern="1200">
                          <a:effectLst/>
                          <a:latin typeface="Times New Roman"/>
                          <a:ea typeface="宋体"/>
                          <a:cs typeface="Times New Roman"/>
                        </a:rPr>
                        <a:t>Native speaker</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a:effectLst/>
                          <a:latin typeface="Times New Roman"/>
                          <a:ea typeface="宋体"/>
                          <a:cs typeface="Times New Roman"/>
                        </a:rPr>
                        <a:t>X***</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a:effectLst/>
                          <a:latin typeface="Times New Roman"/>
                          <a:ea typeface="宋体"/>
                          <a:cs typeface="Times New Roman"/>
                        </a:rPr>
                        <a:t> </a:t>
                      </a:r>
                      <a:endParaRPr lang="en-US" sz="200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X***</a:t>
                      </a:r>
                      <a:endParaRPr lang="en-US" sz="2000" dirty="0">
                        <a:effectLst/>
                        <a:latin typeface="Calibri"/>
                        <a:ea typeface="宋体"/>
                        <a:cs typeface="Arial"/>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 </a:t>
                      </a:r>
                      <a:endParaRPr lang="en-US" sz="2000" dirty="0">
                        <a:effectLst/>
                        <a:latin typeface="Calibri"/>
                        <a:ea typeface="宋体"/>
                        <a:cs typeface="Arial"/>
                      </a:endParaRPr>
                    </a:p>
                  </a:txBody>
                  <a:tcPr marL="68580" marR="68580" marT="0" marB="0" anchor="ctr"/>
                </a:tc>
                <a:extLst>
                  <a:ext uri="{0D108BD9-81ED-4DB2-BD59-A6C34878D82A}">
                    <a16:rowId xmlns:a16="http://schemas.microsoft.com/office/drawing/2014/main" val="10007"/>
                  </a:ext>
                </a:extLst>
              </a:tr>
            </a:tbl>
          </a:graphicData>
        </a:graphic>
      </p:graphicFrame>
      <p:sp>
        <p:nvSpPr>
          <p:cNvPr id="8" name="Rectangle 7"/>
          <p:cNvSpPr/>
          <p:nvPr/>
        </p:nvSpPr>
        <p:spPr>
          <a:xfrm>
            <a:off x="761999" y="4067908"/>
            <a:ext cx="4485811" cy="369332"/>
          </a:xfrm>
          <a:prstGeom prst="rect">
            <a:avLst/>
          </a:prstGeom>
        </p:spPr>
        <p:txBody>
          <a:bodyPr wrap="none">
            <a:spAutoFit/>
          </a:bodyPr>
          <a:lstStyle/>
          <a:p>
            <a:r>
              <a:rPr lang="en-US" dirty="0"/>
              <a:t>Note. * = </a:t>
            </a:r>
            <a:r>
              <a:rPr lang="en-US" i="1" dirty="0"/>
              <a:t>p </a:t>
            </a:r>
            <a:r>
              <a:rPr lang="en-US" dirty="0"/>
              <a:t>&lt; .05, ** = </a:t>
            </a:r>
            <a:r>
              <a:rPr lang="en-US" i="1" dirty="0"/>
              <a:t>p </a:t>
            </a:r>
            <a:r>
              <a:rPr lang="en-US" dirty="0"/>
              <a:t>&lt; .01, *** = </a:t>
            </a:r>
            <a:r>
              <a:rPr lang="en-US" i="1" dirty="0"/>
              <a:t>p </a:t>
            </a:r>
            <a:r>
              <a:rPr lang="en-US" dirty="0"/>
              <a:t>&lt; .001</a:t>
            </a:r>
          </a:p>
        </p:txBody>
      </p:sp>
      <p:sp>
        <p:nvSpPr>
          <p:cNvPr id="3" name="Slide Number Placeholder 2"/>
          <p:cNvSpPr>
            <a:spLocks noGrp="1"/>
          </p:cNvSpPr>
          <p:nvPr>
            <p:ph type="sldNum" sz="quarter" idx="12"/>
          </p:nvPr>
        </p:nvSpPr>
        <p:spPr/>
        <p:txBody>
          <a:bodyPr/>
          <a:lstStyle/>
          <a:p>
            <a:fld id="{3F805713-CA22-4AC7-AE6B-5B30934DB646}" type="slidenum">
              <a:rPr lang="en-US" smtClean="0"/>
              <a:t>31</a:t>
            </a:fld>
            <a:endParaRPr lang="en-US"/>
          </a:p>
        </p:txBody>
      </p:sp>
    </p:spTree>
    <p:extLst>
      <p:ext uri="{BB962C8B-B14F-4D97-AF65-F5344CB8AC3E}">
        <p14:creationId xmlns:p14="http://schemas.microsoft.com/office/powerpoint/2010/main" val="3388372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Qualitative comparison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42847142"/>
              </p:ext>
            </p:extLst>
          </p:nvPr>
        </p:nvGraphicFramePr>
        <p:xfrm>
          <a:off x="762000" y="685800"/>
          <a:ext cx="7543800" cy="4495800"/>
        </p:xfrm>
        <a:graphic>
          <a:graphicData uri="http://schemas.openxmlformats.org/drawingml/2006/table">
            <a:tbl>
              <a:tblPr firstRow="1" bandRow="1">
                <a:tableStyleId>{5C22544A-7EE6-4342-B048-85BDC9FD1C3A}</a:tableStyleId>
              </a:tblPr>
              <a:tblGrid>
                <a:gridCol w="3771900">
                  <a:extLst>
                    <a:ext uri="{9D8B030D-6E8A-4147-A177-3AD203B41FA5}">
                      <a16:colId xmlns:a16="http://schemas.microsoft.com/office/drawing/2014/main" val="20000"/>
                    </a:ext>
                  </a:extLst>
                </a:gridCol>
                <a:gridCol w="3771900">
                  <a:extLst>
                    <a:ext uri="{9D8B030D-6E8A-4147-A177-3AD203B41FA5}">
                      <a16:colId xmlns:a16="http://schemas.microsoft.com/office/drawing/2014/main" val="20001"/>
                    </a:ext>
                  </a:extLst>
                </a:gridCol>
              </a:tblGrid>
              <a:tr h="899160">
                <a:tc>
                  <a:txBody>
                    <a:bodyPr/>
                    <a:lstStyle/>
                    <a:p>
                      <a:r>
                        <a:rPr lang="en-US" sz="2400" dirty="0"/>
                        <a:t>Level/Group</a:t>
                      </a:r>
                    </a:p>
                  </a:txBody>
                  <a:tcPr/>
                </a:tc>
                <a:tc>
                  <a:txBody>
                    <a:bodyPr/>
                    <a:lstStyle/>
                    <a:p>
                      <a:r>
                        <a:rPr lang="en-US" sz="2400" dirty="0"/>
                        <a:t>% Overt</a:t>
                      </a:r>
                      <a:r>
                        <a:rPr lang="en-US" sz="2400" baseline="0" dirty="0"/>
                        <a:t> subject pronouns</a:t>
                      </a:r>
                      <a:endParaRPr lang="en-US" sz="2400" dirty="0"/>
                    </a:p>
                  </a:txBody>
                  <a:tcPr/>
                </a:tc>
                <a:extLst>
                  <a:ext uri="{0D108BD9-81ED-4DB2-BD59-A6C34878D82A}">
                    <a16:rowId xmlns:a16="http://schemas.microsoft.com/office/drawing/2014/main" val="10000"/>
                  </a:ext>
                </a:extLst>
              </a:tr>
              <a:tr h="899160">
                <a:tc>
                  <a:txBody>
                    <a:bodyPr/>
                    <a:lstStyle/>
                    <a:p>
                      <a:r>
                        <a:rPr lang="en-US" sz="2400" dirty="0"/>
                        <a:t>Low contact</a:t>
                      </a:r>
                    </a:p>
                  </a:txBody>
                  <a:tcPr/>
                </a:tc>
                <a:tc>
                  <a:txBody>
                    <a:bodyPr/>
                    <a:lstStyle/>
                    <a:p>
                      <a:r>
                        <a:rPr lang="en-US" sz="2400" dirty="0"/>
                        <a:t>36%</a:t>
                      </a:r>
                    </a:p>
                  </a:txBody>
                  <a:tcPr/>
                </a:tc>
                <a:extLst>
                  <a:ext uri="{0D108BD9-81ED-4DB2-BD59-A6C34878D82A}">
                    <a16:rowId xmlns:a16="http://schemas.microsoft.com/office/drawing/2014/main" val="10001"/>
                  </a:ext>
                </a:extLst>
              </a:tr>
              <a:tr h="899160">
                <a:tc>
                  <a:txBody>
                    <a:bodyPr/>
                    <a:lstStyle/>
                    <a:p>
                      <a:r>
                        <a:rPr lang="en-US" sz="2400" dirty="0"/>
                        <a:t>High contact</a:t>
                      </a:r>
                    </a:p>
                  </a:txBody>
                  <a:tcPr/>
                </a:tc>
                <a:tc>
                  <a:txBody>
                    <a:bodyPr/>
                    <a:lstStyle/>
                    <a:p>
                      <a:r>
                        <a:rPr lang="en-US" sz="2400" dirty="0"/>
                        <a:t>41%</a:t>
                      </a:r>
                    </a:p>
                  </a:txBody>
                  <a:tcPr/>
                </a:tc>
                <a:extLst>
                  <a:ext uri="{0D108BD9-81ED-4DB2-BD59-A6C34878D82A}">
                    <a16:rowId xmlns:a16="http://schemas.microsoft.com/office/drawing/2014/main" val="10002"/>
                  </a:ext>
                </a:extLst>
              </a:tr>
              <a:tr h="899160">
                <a:tc>
                  <a:txBody>
                    <a:bodyPr/>
                    <a:lstStyle/>
                    <a:p>
                      <a:r>
                        <a:rPr lang="en-US" sz="2400" dirty="0"/>
                        <a:t>Instructors</a:t>
                      </a:r>
                      <a:r>
                        <a:rPr lang="en-US" sz="2400" baseline="0" dirty="0"/>
                        <a:t> (2 NS, 2 NNS)</a:t>
                      </a:r>
                      <a:endParaRPr lang="en-US" sz="2400" dirty="0"/>
                    </a:p>
                  </a:txBody>
                  <a:tcPr/>
                </a:tc>
                <a:tc>
                  <a:txBody>
                    <a:bodyPr/>
                    <a:lstStyle/>
                    <a:p>
                      <a:r>
                        <a:rPr lang="en-US" sz="2400" dirty="0"/>
                        <a:t>36%</a:t>
                      </a:r>
                    </a:p>
                  </a:txBody>
                  <a:tcPr/>
                </a:tc>
                <a:extLst>
                  <a:ext uri="{0D108BD9-81ED-4DB2-BD59-A6C34878D82A}">
                    <a16:rowId xmlns:a16="http://schemas.microsoft.com/office/drawing/2014/main" val="10003"/>
                  </a:ext>
                </a:extLst>
              </a:tr>
              <a:tr h="899160">
                <a:tc>
                  <a:txBody>
                    <a:bodyPr/>
                    <a:lstStyle/>
                    <a:p>
                      <a:r>
                        <a:rPr lang="en-US" sz="2400" dirty="0" err="1"/>
                        <a:t>Valencian</a:t>
                      </a:r>
                      <a:r>
                        <a:rPr lang="en-US" sz="2400" dirty="0"/>
                        <a:t> native</a:t>
                      </a:r>
                      <a:r>
                        <a:rPr lang="en-US" sz="2400" baseline="0" dirty="0"/>
                        <a:t> speakers</a:t>
                      </a:r>
                      <a:endParaRPr lang="en-US" sz="2400" dirty="0"/>
                    </a:p>
                  </a:txBody>
                  <a:tcPr/>
                </a:tc>
                <a:tc>
                  <a:txBody>
                    <a:bodyPr/>
                    <a:lstStyle/>
                    <a:p>
                      <a:r>
                        <a:rPr lang="en-US" sz="2400" dirty="0"/>
                        <a:t>41%</a:t>
                      </a:r>
                    </a:p>
                  </a:txBody>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3F805713-CA22-4AC7-AE6B-5B30934DB646}" type="slidenum">
              <a:rPr lang="en-US" smtClean="0"/>
              <a:t>32</a:t>
            </a:fld>
            <a:endParaRPr lang="en-US"/>
          </a:p>
        </p:txBody>
      </p:sp>
    </p:spTree>
    <p:extLst>
      <p:ext uri="{BB962C8B-B14F-4D97-AF65-F5344CB8AC3E}">
        <p14:creationId xmlns:p14="http://schemas.microsoft.com/office/powerpoint/2010/main" val="24994485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762000" y="762000"/>
            <a:ext cx="7543800" cy="4343400"/>
          </a:xfrm>
        </p:spPr>
        <p:txBody>
          <a:bodyPr>
            <a:normAutofit/>
          </a:bodyPr>
          <a:lstStyle/>
          <a:p>
            <a:r>
              <a:rPr lang="en-US" dirty="0"/>
              <a:t>Explore the acquisition of linguistic variation via subject expression in the L2 Spanish of L1 English learners studying abroad in Valencia, Spain</a:t>
            </a:r>
          </a:p>
          <a:p>
            <a:r>
              <a:rPr lang="en-US" dirty="0" err="1"/>
              <a:t>Lafford</a:t>
            </a:r>
            <a:r>
              <a:rPr lang="en-US" dirty="0"/>
              <a:t> and </a:t>
            </a:r>
            <a:r>
              <a:rPr lang="en-US" dirty="0" err="1"/>
              <a:t>Collentine</a:t>
            </a:r>
            <a:r>
              <a:rPr lang="en-US" dirty="0"/>
              <a:t> (2006)</a:t>
            </a:r>
          </a:p>
          <a:p>
            <a:pPr lvl="1"/>
            <a:r>
              <a:rPr lang="en-US" dirty="0"/>
              <a:t>Information about the SA program</a:t>
            </a:r>
          </a:p>
          <a:p>
            <a:pPr lvl="1"/>
            <a:r>
              <a:rPr lang="en-US" dirty="0"/>
              <a:t>Number of participants</a:t>
            </a:r>
          </a:p>
          <a:p>
            <a:pPr lvl="1"/>
            <a:r>
              <a:rPr lang="en-US" dirty="0"/>
              <a:t>At </a:t>
            </a:r>
            <a:r>
              <a:rPr lang="en-US"/>
              <a:t>home comparison </a:t>
            </a:r>
            <a:r>
              <a:rPr lang="en-US" dirty="0"/>
              <a:t>groups</a:t>
            </a:r>
          </a:p>
          <a:p>
            <a:pPr lvl="1"/>
            <a:r>
              <a:rPr lang="en-US" dirty="0"/>
              <a:t>Fine-grained test instruments</a:t>
            </a:r>
          </a:p>
          <a:p>
            <a:r>
              <a:rPr lang="en-US" dirty="0"/>
              <a:t>Better understanding of the acquisition of a specific structure</a:t>
            </a:r>
          </a:p>
          <a:p>
            <a:pPr lvl="1"/>
            <a:endParaRPr lang="en-US" dirty="0"/>
          </a:p>
        </p:txBody>
      </p:sp>
      <p:sp>
        <p:nvSpPr>
          <p:cNvPr id="4" name="Slide Number Placeholder 3"/>
          <p:cNvSpPr>
            <a:spLocks noGrp="1"/>
          </p:cNvSpPr>
          <p:nvPr>
            <p:ph type="sldNum" sz="quarter" idx="12"/>
          </p:nvPr>
        </p:nvSpPr>
        <p:spPr/>
        <p:txBody>
          <a:bodyPr/>
          <a:lstStyle/>
          <a:p>
            <a:fld id="{3F805713-CA22-4AC7-AE6B-5B30934DB646}" type="slidenum">
              <a:rPr lang="en-US" smtClean="0"/>
              <a:t>33</a:t>
            </a:fld>
            <a:endParaRPr lang="en-US"/>
          </a:p>
        </p:txBody>
      </p:sp>
    </p:spTree>
    <p:extLst>
      <p:ext uri="{BB962C8B-B14F-4D97-AF65-F5344CB8AC3E}">
        <p14:creationId xmlns:p14="http://schemas.microsoft.com/office/powerpoint/2010/main" val="16913486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762000" y="914400"/>
            <a:ext cx="7543800" cy="3886200"/>
          </a:xfrm>
        </p:spPr>
        <p:txBody>
          <a:bodyPr>
            <a:normAutofit fontScale="85000" lnSpcReduction="20000"/>
          </a:bodyPr>
          <a:lstStyle/>
          <a:p>
            <a:r>
              <a:rPr lang="en-US" dirty="0"/>
              <a:t>Main findings:</a:t>
            </a:r>
          </a:p>
          <a:p>
            <a:pPr lvl="1"/>
            <a:r>
              <a:rPr lang="en-US" dirty="0"/>
              <a:t>The group as a whole becomes more native-like (frequency of selection and predictor variables)</a:t>
            </a:r>
          </a:p>
          <a:p>
            <a:pPr lvl="1"/>
            <a:r>
              <a:rPr lang="en-US" dirty="0"/>
              <a:t>Learners with more (self-reported) contact behave more like </a:t>
            </a:r>
            <a:r>
              <a:rPr lang="en-US" dirty="0" err="1"/>
              <a:t>Valencian</a:t>
            </a:r>
            <a:r>
              <a:rPr lang="en-US" dirty="0"/>
              <a:t> speakers with regards to frequency and linguistic predictor variables</a:t>
            </a:r>
          </a:p>
          <a:p>
            <a:pPr lvl="1"/>
            <a:r>
              <a:rPr lang="en-US" dirty="0"/>
              <a:t>Before study abroad</a:t>
            </a:r>
          </a:p>
          <a:p>
            <a:pPr lvl="2"/>
            <a:r>
              <a:rPr lang="en-US" dirty="0"/>
              <a:t>Proficiency:  3</a:t>
            </a:r>
            <a:r>
              <a:rPr lang="en-US" baseline="30000" dirty="0"/>
              <a:t>rd</a:t>
            </a:r>
            <a:r>
              <a:rPr lang="en-US" dirty="0"/>
              <a:t> year</a:t>
            </a:r>
          </a:p>
          <a:p>
            <a:pPr lvl="2"/>
            <a:r>
              <a:rPr lang="en-US" dirty="0"/>
              <a:t>Frequency: 3</a:t>
            </a:r>
            <a:r>
              <a:rPr lang="en-US" baseline="30000" dirty="0"/>
              <a:t>rd</a:t>
            </a:r>
            <a:r>
              <a:rPr lang="en-US" dirty="0"/>
              <a:t> year</a:t>
            </a:r>
          </a:p>
          <a:p>
            <a:pPr lvl="2"/>
            <a:r>
              <a:rPr lang="en-US" dirty="0"/>
              <a:t>Predictors:  4</a:t>
            </a:r>
            <a:r>
              <a:rPr lang="en-US" baseline="30000" dirty="0"/>
              <a:t>th</a:t>
            </a:r>
            <a:r>
              <a:rPr lang="en-US" dirty="0"/>
              <a:t> year</a:t>
            </a:r>
          </a:p>
          <a:p>
            <a:pPr lvl="1"/>
            <a:r>
              <a:rPr lang="en-US" dirty="0"/>
              <a:t>After study abroad</a:t>
            </a:r>
          </a:p>
          <a:p>
            <a:pPr lvl="2"/>
            <a:r>
              <a:rPr lang="en-US" dirty="0"/>
              <a:t>Proficiency: between 3</a:t>
            </a:r>
            <a:r>
              <a:rPr lang="en-US" baseline="30000" dirty="0"/>
              <a:t>rd</a:t>
            </a:r>
            <a:r>
              <a:rPr lang="en-US" dirty="0"/>
              <a:t> and 4</a:t>
            </a:r>
            <a:r>
              <a:rPr lang="en-US" baseline="30000" dirty="0"/>
              <a:t>th</a:t>
            </a:r>
            <a:r>
              <a:rPr lang="en-US" dirty="0"/>
              <a:t> </a:t>
            </a:r>
          </a:p>
          <a:p>
            <a:pPr lvl="2"/>
            <a:r>
              <a:rPr lang="en-US" dirty="0"/>
              <a:t>Frequency:  4</a:t>
            </a:r>
            <a:r>
              <a:rPr lang="en-US" baseline="30000" dirty="0"/>
              <a:t>th</a:t>
            </a:r>
            <a:r>
              <a:rPr lang="en-US" dirty="0"/>
              <a:t> year</a:t>
            </a:r>
          </a:p>
          <a:p>
            <a:pPr lvl="2"/>
            <a:r>
              <a:rPr lang="en-US" dirty="0"/>
              <a:t>Predictors:  between 4</a:t>
            </a:r>
            <a:r>
              <a:rPr lang="en-US" baseline="30000" dirty="0"/>
              <a:t>th</a:t>
            </a:r>
            <a:r>
              <a:rPr lang="en-US" dirty="0"/>
              <a:t> year and graduate</a:t>
            </a:r>
          </a:p>
          <a:p>
            <a:endParaRPr lang="en-US" dirty="0"/>
          </a:p>
        </p:txBody>
      </p:sp>
      <p:sp>
        <p:nvSpPr>
          <p:cNvPr id="4" name="Slide Number Placeholder 3"/>
          <p:cNvSpPr>
            <a:spLocks noGrp="1"/>
          </p:cNvSpPr>
          <p:nvPr>
            <p:ph type="sldNum" sz="quarter" idx="12"/>
          </p:nvPr>
        </p:nvSpPr>
        <p:spPr/>
        <p:txBody>
          <a:bodyPr/>
          <a:lstStyle/>
          <a:p>
            <a:fld id="{3F805713-CA22-4AC7-AE6B-5B30934DB646}" type="slidenum">
              <a:rPr lang="en-US" smtClean="0"/>
              <a:t>34</a:t>
            </a:fld>
            <a:endParaRPr lang="en-US"/>
          </a:p>
        </p:txBody>
      </p:sp>
    </p:spTree>
    <p:extLst>
      <p:ext uri="{BB962C8B-B14F-4D97-AF65-F5344CB8AC3E}">
        <p14:creationId xmlns:p14="http://schemas.microsoft.com/office/powerpoint/2010/main" val="780764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directions</a:t>
            </a:r>
          </a:p>
        </p:txBody>
      </p:sp>
      <p:sp>
        <p:nvSpPr>
          <p:cNvPr id="3" name="Content Placeholder 2"/>
          <p:cNvSpPr>
            <a:spLocks noGrp="1"/>
          </p:cNvSpPr>
          <p:nvPr>
            <p:ph idx="1"/>
          </p:nvPr>
        </p:nvSpPr>
        <p:spPr/>
        <p:txBody>
          <a:bodyPr/>
          <a:lstStyle/>
          <a:p>
            <a:r>
              <a:rPr lang="en-US" dirty="0"/>
              <a:t>Analyze more task types (written and oral)</a:t>
            </a:r>
          </a:p>
          <a:p>
            <a:r>
              <a:rPr lang="en-US" dirty="0"/>
              <a:t>Look at other structures</a:t>
            </a:r>
          </a:p>
          <a:p>
            <a:r>
              <a:rPr lang="en-US" dirty="0"/>
              <a:t>Take contact hours into account</a:t>
            </a:r>
          </a:p>
          <a:p>
            <a:r>
              <a:rPr lang="en-US" dirty="0"/>
              <a:t>Consider other extra-linguistic variables</a:t>
            </a:r>
          </a:p>
        </p:txBody>
      </p:sp>
      <p:sp>
        <p:nvSpPr>
          <p:cNvPr id="4" name="Slide Number Placeholder 3"/>
          <p:cNvSpPr>
            <a:spLocks noGrp="1"/>
          </p:cNvSpPr>
          <p:nvPr>
            <p:ph type="sldNum" sz="quarter" idx="12"/>
          </p:nvPr>
        </p:nvSpPr>
        <p:spPr/>
        <p:txBody>
          <a:bodyPr/>
          <a:lstStyle/>
          <a:p>
            <a:fld id="{3F805713-CA22-4AC7-AE6B-5B30934DB646}" type="slidenum">
              <a:rPr lang="en-US" smtClean="0"/>
              <a:t>35</a:t>
            </a:fld>
            <a:endParaRPr lang="en-US"/>
          </a:p>
        </p:txBody>
      </p:sp>
    </p:spTree>
    <p:extLst>
      <p:ext uri="{BB962C8B-B14F-4D97-AF65-F5344CB8AC3E}">
        <p14:creationId xmlns:p14="http://schemas.microsoft.com/office/powerpoint/2010/main" val="4213558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Study abroad is what you make of it</a:t>
            </a:r>
          </a:p>
          <a:p>
            <a:r>
              <a:rPr lang="en-US" dirty="0"/>
              <a:t>Using a fine-grained instrument shows L2 development of a specific linguistic structure while studying abroad</a:t>
            </a:r>
          </a:p>
          <a:p>
            <a:r>
              <a:rPr lang="en-US" dirty="0"/>
              <a:t>Input appears to influence the development of this structure</a:t>
            </a:r>
          </a:p>
          <a:p>
            <a:endParaRPr lang="en-US" dirty="0"/>
          </a:p>
        </p:txBody>
      </p:sp>
      <p:sp>
        <p:nvSpPr>
          <p:cNvPr id="4" name="Slide Number Placeholder 3"/>
          <p:cNvSpPr>
            <a:spLocks noGrp="1"/>
          </p:cNvSpPr>
          <p:nvPr>
            <p:ph type="sldNum" sz="quarter" idx="12"/>
          </p:nvPr>
        </p:nvSpPr>
        <p:spPr/>
        <p:txBody>
          <a:bodyPr/>
          <a:lstStyle/>
          <a:p>
            <a:fld id="{3F805713-CA22-4AC7-AE6B-5B30934DB646}" type="slidenum">
              <a:rPr lang="en-US" smtClean="0"/>
              <a:t>36</a:t>
            </a:fld>
            <a:endParaRPr lang="en-US"/>
          </a:p>
        </p:txBody>
      </p:sp>
    </p:spTree>
    <p:extLst>
      <p:ext uri="{BB962C8B-B14F-4D97-AF65-F5344CB8AC3E}">
        <p14:creationId xmlns:p14="http://schemas.microsoft.com/office/powerpoint/2010/main" val="4202675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4981470"/>
          </a:xfrm>
        </p:spPr>
        <p:txBody>
          <a:bodyPr/>
          <a:lstStyle/>
          <a:p>
            <a:pPr marL="0" indent="0" algn="ctr">
              <a:buNone/>
            </a:pPr>
            <a:r>
              <a:rPr lang="en-US" sz="4800" b="1" dirty="0"/>
              <a:t>Thank you!</a:t>
            </a:r>
          </a:p>
          <a:p>
            <a:pPr marL="0" indent="0">
              <a:buNone/>
            </a:pPr>
            <a:endParaRPr lang="en-US" dirty="0"/>
          </a:p>
          <a:p>
            <a:pPr marL="0" indent="0">
              <a:buNone/>
            </a:pPr>
            <a:r>
              <a:rPr lang="en-US" dirty="0"/>
              <a:t>Bret </a:t>
            </a:r>
            <a:r>
              <a:rPr lang="en-US" dirty="0" err="1"/>
              <a:t>Linford</a:t>
            </a:r>
            <a:r>
              <a:rPr lang="en-US" dirty="0"/>
              <a:t>, </a:t>
            </a:r>
            <a:r>
              <a:rPr lang="en-US" dirty="0">
                <a:hlinkClick r:id="rId2"/>
              </a:rPr>
              <a:t>blinford@indiana.edu</a:t>
            </a:r>
            <a:endParaRPr lang="en-US" dirty="0"/>
          </a:p>
          <a:p>
            <a:pPr marL="0" indent="0">
              <a:buNone/>
            </a:pPr>
            <a:r>
              <a:rPr lang="en-US" dirty="0"/>
              <a:t>Sara </a:t>
            </a:r>
            <a:r>
              <a:rPr lang="en-US" dirty="0" err="1"/>
              <a:t>Zahler</a:t>
            </a:r>
            <a:r>
              <a:rPr lang="en-US" dirty="0"/>
              <a:t>, </a:t>
            </a:r>
            <a:r>
              <a:rPr lang="en-US" dirty="0">
                <a:hlinkClick r:id="rId3"/>
              </a:rPr>
              <a:t>szahler@indiana.edu</a:t>
            </a:r>
            <a:endParaRPr lang="en-US" dirty="0"/>
          </a:p>
          <a:p>
            <a:pPr marL="0" indent="0">
              <a:buNone/>
            </a:pPr>
            <a:r>
              <a:rPr lang="en-US" dirty="0"/>
              <a:t>Melissa Whatley, </a:t>
            </a:r>
            <a:r>
              <a:rPr lang="en-US" dirty="0">
                <a:hlinkClick r:id="rId4"/>
              </a:rPr>
              <a:t>melwhatl@indiana.edu</a:t>
            </a:r>
            <a:r>
              <a:rPr lang="en-US" dirty="0"/>
              <a:t> </a:t>
            </a:r>
          </a:p>
          <a:p>
            <a:pPr marL="0" indent="0">
              <a:buNone/>
            </a:pPr>
            <a:endParaRPr lang="en-US" dirty="0"/>
          </a:p>
          <a:p>
            <a:pPr marL="0" indent="0">
              <a:buNone/>
            </a:pPr>
            <a:r>
              <a:rPr lang="en-US" dirty="0"/>
              <a:t>Special thanks to Stephanie Goetz, Managing director of the IUHPFL</a:t>
            </a:r>
          </a:p>
          <a:p>
            <a:pPr marL="0" indent="0">
              <a:buNone/>
            </a:pPr>
            <a:endParaRPr lang="en-US" dirty="0"/>
          </a:p>
          <a:p>
            <a:pPr marL="0" indent="0">
              <a:buNone/>
            </a:pPr>
            <a:r>
              <a:rPr lang="en-US" dirty="0"/>
              <a:t>References available upon request</a:t>
            </a:r>
          </a:p>
        </p:txBody>
      </p:sp>
    </p:spTree>
    <p:extLst>
      <p:ext uri="{BB962C8B-B14F-4D97-AF65-F5344CB8AC3E}">
        <p14:creationId xmlns:p14="http://schemas.microsoft.com/office/powerpoint/2010/main" val="2719728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0" dirty="0"/>
              <a:t>Previous research</a:t>
            </a:r>
            <a:endParaRPr lang="en-US" sz="4000" b="1" i="1" dirty="0"/>
          </a:p>
        </p:txBody>
      </p:sp>
      <p:sp>
        <p:nvSpPr>
          <p:cNvPr id="4" name="Content Placeholder 3"/>
          <p:cNvSpPr>
            <a:spLocks noGrp="1"/>
          </p:cNvSpPr>
          <p:nvPr>
            <p:ph idx="1"/>
          </p:nvPr>
        </p:nvSpPr>
        <p:spPr>
          <a:xfrm>
            <a:off x="762000" y="685800"/>
            <a:ext cx="7543800" cy="4724400"/>
          </a:xfrm>
        </p:spPr>
        <p:txBody>
          <a:bodyPr anchor="t">
            <a:noAutofit/>
          </a:bodyPr>
          <a:lstStyle/>
          <a:p>
            <a:pPr marL="277813" lvl="1" indent="-273050">
              <a:spcBef>
                <a:spcPts val="0"/>
              </a:spcBef>
              <a:spcAft>
                <a:spcPts val="1200"/>
              </a:spcAft>
            </a:pPr>
            <a:r>
              <a:rPr lang="en-US" sz="2800" b="1" i="1" dirty="0"/>
              <a:t>Switch Reference </a:t>
            </a:r>
          </a:p>
          <a:p>
            <a:r>
              <a:rPr lang="en-US" dirty="0"/>
              <a:t>Examples: </a:t>
            </a:r>
          </a:p>
          <a:p>
            <a:pPr lvl="1"/>
            <a:r>
              <a:rPr lang="en-US" dirty="0"/>
              <a:t>Switch reference: </a:t>
            </a:r>
            <a:r>
              <a:rPr lang="en-US" i="1" dirty="0" err="1"/>
              <a:t>Él</a:t>
            </a:r>
            <a:r>
              <a:rPr lang="en-US" i="1" dirty="0"/>
              <a:t> </a:t>
            </a:r>
            <a:r>
              <a:rPr lang="en-US" i="1" dirty="0" err="1"/>
              <a:t>toca</a:t>
            </a:r>
            <a:r>
              <a:rPr lang="en-US" i="1" dirty="0"/>
              <a:t> el piano </a:t>
            </a:r>
            <a:r>
              <a:rPr lang="en-US" i="1" dirty="0" err="1"/>
              <a:t>mientras</a:t>
            </a:r>
            <a:r>
              <a:rPr lang="en-US" i="1" dirty="0"/>
              <a:t> </a:t>
            </a:r>
            <a:r>
              <a:rPr lang="en-US" i="1" dirty="0" err="1"/>
              <a:t>ella</a:t>
            </a:r>
            <a:r>
              <a:rPr lang="en-US" i="1" dirty="0"/>
              <a:t> </a:t>
            </a:r>
            <a:r>
              <a:rPr lang="en-US" i="1" dirty="0" err="1"/>
              <a:t>canta</a:t>
            </a:r>
            <a:r>
              <a:rPr lang="en-US" i="1" dirty="0"/>
              <a:t>. </a:t>
            </a:r>
          </a:p>
          <a:p>
            <a:pPr lvl="1"/>
            <a:r>
              <a:rPr lang="en-US" dirty="0"/>
              <a:t>Same reference: </a:t>
            </a:r>
            <a:r>
              <a:rPr lang="en-US" i="1" dirty="0" err="1"/>
              <a:t>Él</a:t>
            </a:r>
            <a:r>
              <a:rPr lang="en-US" i="1" dirty="0"/>
              <a:t> </a:t>
            </a:r>
            <a:r>
              <a:rPr lang="en-US" i="1" dirty="0" err="1"/>
              <a:t>toca</a:t>
            </a:r>
            <a:r>
              <a:rPr lang="en-US" i="1" dirty="0"/>
              <a:t> el piano y </a:t>
            </a:r>
            <a:r>
              <a:rPr lang="en-US" i="1" dirty="0" err="1"/>
              <a:t>canta</a:t>
            </a:r>
            <a:r>
              <a:rPr lang="en-US" i="1" dirty="0"/>
              <a:t>.</a:t>
            </a:r>
          </a:p>
          <a:p>
            <a:pPr lvl="2">
              <a:spcBef>
                <a:spcPts val="0"/>
              </a:spcBef>
              <a:spcAft>
                <a:spcPts val="1200"/>
              </a:spcAft>
            </a:pPr>
            <a:endParaRPr lang="en-US" sz="2400" dirty="0"/>
          </a:p>
          <a:p>
            <a:pPr>
              <a:spcBef>
                <a:spcPts val="0"/>
              </a:spcBef>
              <a:spcAft>
                <a:spcPts val="1200"/>
              </a:spcAft>
            </a:pPr>
            <a:r>
              <a:rPr lang="en-US" sz="2800" dirty="0"/>
              <a:t>Overt subject pronouns are more frequent in switch reference contexts than same reference contexts </a:t>
            </a:r>
            <a:r>
              <a:rPr lang="en-US" sz="2800" dirty="0">
                <a:solidFill>
                  <a:schemeClr val="tx1">
                    <a:lumMod val="50000"/>
                    <a:lumOff val="50000"/>
                  </a:schemeClr>
                </a:solidFill>
              </a:rPr>
              <a:t>(e.g. Cameron 1995; </a:t>
            </a:r>
            <a:r>
              <a:rPr lang="en-US" sz="2800" dirty="0" err="1">
                <a:solidFill>
                  <a:schemeClr val="tx1">
                    <a:lumMod val="50000"/>
                    <a:lumOff val="50000"/>
                  </a:schemeClr>
                </a:solidFill>
              </a:rPr>
              <a:t>Otheguy</a:t>
            </a:r>
            <a:r>
              <a:rPr lang="en-US" sz="2800" dirty="0">
                <a:solidFill>
                  <a:schemeClr val="tx1">
                    <a:lumMod val="50000"/>
                    <a:lumOff val="50000"/>
                  </a:schemeClr>
                </a:solidFill>
              </a:rPr>
              <a:t> &amp; </a:t>
            </a:r>
            <a:r>
              <a:rPr lang="en-US" sz="2800" dirty="0" err="1">
                <a:solidFill>
                  <a:schemeClr val="tx1">
                    <a:lumMod val="50000"/>
                    <a:lumOff val="50000"/>
                  </a:schemeClr>
                </a:solidFill>
              </a:rPr>
              <a:t>Zentella</a:t>
            </a:r>
            <a:r>
              <a:rPr lang="en-US" sz="2800" dirty="0">
                <a:solidFill>
                  <a:schemeClr val="tx1">
                    <a:lumMod val="50000"/>
                    <a:lumOff val="50000"/>
                  </a:schemeClr>
                </a:solidFill>
              </a:rPr>
              <a:t> 2012)</a:t>
            </a:r>
          </a:p>
          <a:p>
            <a:pPr lvl="2">
              <a:spcBef>
                <a:spcPts val="0"/>
              </a:spcBef>
              <a:spcAft>
                <a:spcPts val="1200"/>
              </a:spcAft>
            </a:pPr>
            <a:endParaRPr lang="en-US" sz="2400" dirty="0">
              <a:solidFill>
                <a:schemeClr val="tx1">
                  <a:lumMod val="50000"/>
                  <a:lumOff val="50000"/>
                </a:schemeClr>
              </a:solidFill>
            </a:endParaRPr>
          </a:p>
        </p:txBody>
      </p:sp>
      <p:sp>
        <p:nvSpPr>
          <p:cNvPr id="5" name="Slide Number Placeholder 4"/>
          <p:cNvSpPr>
            <a:spLocks noGrp="1"/>
          </p:cNvSpPr>
          <p:nvPr>
            <p:ph type="sldNum" sz="quarter" idx="12"/>
          </p:nvPr>
        </p:nvSpPr>
        <p:spPr/>
        <p:txBody>
          <a:bodyPr/>
          <a:lstStyle/>
          <a:p>
            <a:fld id="{E93CDD47-6CA0-4DCB-959F-C6F67E8687AE}" type="slidenum">
              <a:rPr lang="en-US" smtClean="0"/>
              <a:pPr/>
              <a:t>4</a:t>
            </a:fld>
            <a:endParaRPr lang="en-US"/>
          </a:p>
        </p:txBody>
      </p:sp>
    </p:spTree>
    <p:extLst>
      <p:ext uri="{BB962C8B-B14F-4D97-AF65-F5344CB8AC3E}">
        <p14:creationId xmlns:p14="http://schemas.microsoft.com/office/powerpoint/2010/main" val="122645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0" dirty="0"/>
              <a:t>Previous research</a:t>
            </a:r>
            <a:endParaRPr lang="en-US" sz="4000" b="1" i="1" dirty="0"/>
          </a:p>
        </p:txBody>
      </p:sp>
      <p:sp>
        <p:nvSpPr>
          <p:cNvPr id="4" name="Content Placeholder 3"/>
          <p:cNvSpPr>
            <a:spLocks noGrp="1"/>
          </p:cNvSpPr>
          <p:nvPr>
            <p:ph idx="1"/>
          </p:nvPr>
        </p:nvSpPr>
        <p:spPr>
          <a:xfrm>
            <a:off x="762000" y="685800"/>
            <a:ext cx="7543800" cy="4724400"/>
          </a:xfrm>
        </p:spPr>
        <p:txBody>
          <a:bodyPr anchor="t">
            <a:noAutofit/>
          </a:bodyPr>
          <a:lstStyle/>
          <a:p>
            <a:pPr>
              <a:spcBef>
                <a:spcPts val="0"/>
              </a:spcBef>
              <a:spcAft>
                <a:spcPts val="1200"/>
              </a:spcAft>
            </a:pPr>
            <a:r>
              <a:rPr lang="en-US" sz="2800" b="1" i="1" dirty="0"/>
              <a:t>Person and number</a:t>
            </a:r>
            <a:endParaRPr lang="en-US" sz="2800" dirty="0"/>
          </a:p>
          <a:p>
            <a:pPr lvl="1">
              <a:spcBef>
                <a:spcPts val="0"/>
              </a:spcBef>
              <a:spcAft>
                <a:spcPts val="1200"/>
              </a:spcAft>
            </a:pPr>
            <a:r>
              <a:rPr lang="en-US" sz="2400" dirty="0"/>
              <a:t>Singular subjects are accompanied by higher rates of overt subject pronouns than plural subjects </a:t>
            </a:r>
            <a:r>
              <a:rPr lang="en-US" sz="2400" dirty="0">
                <a:solidFill>
                  <a:schemeClr val="tx1">
                    <a:lumMod val="50000"/>
                    <a:lumOff val="50000"/>
                  </a:schemeClr>
                </a:solidFill>
              </a:rPr>
              <a:t>(e.g. </a:t>
            </a:r>
            <a:r>
              <a:rPr lang="en-US" sz="2400" dirty="0" err="1">
                <a:solidFill>
                  <a:schemeClr val="tx1">
                    <a:lumMod val="50000"/>
                    <a:lumOff val="50000"/>
                  </a:schemeClr>
                </a:solidFill>
              </a:rPr>
              <a:t>Bayley</a:t>
            </a:r>
            <a:r>
              <a:rPr lang="en-US" sz="2400" dirty="0">
                <a:solidFill>
                  <a:schemeClr val="tx1">
                    <a:lumMod val="50000"/>
                    <a:lumOff val="50000"/>
                  </a:schemeClr>
                </a:solidFill>
              </a:rPr>
              <a:t> &amp; Pease-</a:t>
            </a:r>
            <a:r>
              <a:rPr lang="en-US" sz="2400" dirty="0" err="1">
                <a:solidFill>
                  <a:schemeClr val="tx1">
                    <a:lumMod val="50000"/>
                    <a:lumOff val="50000"/>
                  </a:schemeClr>
                </a:solidFill>
              </a:rPr>
              <a:t>Álvarez</a:t>
            </a:r>
            <a:r>
              <a:rPr lang="en-US" sz="2400" dirty="0">
                <a:solidFill>
                  <a:schemeClr val="tx1">
                    <a:lumMod val="50000"/>
                    <a:lumOff val="50000"/>
                  </a:schemeClr>
                </a:solidFill>
              </a:rPr>
              <a:t> 1996; </a:t>
            </a:r>
            <a:r>
              <a:rPr lang="en-US" sz="2400" dirty="0" err="1">
                <a:solidFill>
                  <a:schemeClr val="tx1">
                    <a:lumMod val="50000"/>
                    <a:lumOff val="50000"/>
                  </a:schemeClr>
                </a:solidFill>
              </a:rPr>
              <a:t>Otheguy</a:t>
            </a:r>
            <a:r>
              <a:rPr lang="en-US" sz="2400" dirty="0">
                <a:solidFill>
                  <a:schemeClr val="tx1">
                    <a:lumMod val="50000"/>
                    <a:lumOff val="50000"/>
                  </a:schemeClr>
                </a:solidFill>
              </a:rPr>
              <a:t> &amp; </a:t>
            </a:r>
            <a:r>
              <a:rPr lang="en-US" sz="2400" dirty="0" err="1">
                <a:solidFill>
                  <a:schemeClr val="tx1">
                    <a:lumMod val="50000"/>
                    <a:lumOff val="50000"/>
                  </a:schemeClr>
                </a:solidFill>
              </a:rPr>
              <a:t>Zentella</a:t>
            </a:r>
            <a:r>
              <a:rPr lang="en-US" sz="2400" dirty="0">
                <a:solidFill>
                  <a:schemeClr val="tx1">
                    <a:lumMod val="50000"/>
                    <a:lumOff val="50000"/>
                  </a:schemeClr>
                </a:solidFill>
              </a:rPr>
              <a:t> 2012)</a:t>
            </a:r>
          </a:p>
          <a:p>
            <a:pPr lvl="1">
              <a:spcBef>
                <a:spcPts val="0"/>
              </a:spcBef>
              <a:spcAft>
                <a:spcPts val="1200"/>
              </a:spcAft>
            </a:pPr>
            <a:r>
              <a:rPr lang="en-US" sz="2400" dirty="0"/>
              <a:t>The 1</a:t>
            </a:r>
            <a:r>
              <a:rPr lang="en-US" sz="2400" baseline="30000" dirty="0"/>
              <a:t>st</a:t>
            </a:r>
            <a:r>
              <a:rPr lang="en-US" sz="2400" dirty="0"/>
              <a:t> person singular has higher rates of overt subject pronouns than the 3</a:t>
            </a:r>
            <a:r>
              <a:rPr lang="en-US" sz="2400" baseline="30000" dirty="0"/>
              <a:t>rd</a:t>
            </a:r>
            <a:r>
              <a:rPr lang="en-US" sz="2400" dirty="0"/>
              <a:t> person singular </a:t>
            </a:r>
            <a:r>
              <a:rPr lang="en-US" sz="2400" dirty="0">
                <a:solidFill>
                  <a:schemeClr val="tx1">
                    <a:lumMod val="50000"/>
                    <a:lumOff val="50000"/>
                  </a:schemeClr>
                </a:solidFill>
              </a:rPr>
              <a:t>(</a:t>
            </a:r>
            <a:r>
              <a:rPr lang="en-US" sz="2400" dirty="0" err="1">
                <a:solidFill>
                  <a:schemeClr val="tx1">
                    <a:lumMod val="50000"/>
                    <a:lumOff val="50000"/>
                  </a:schemeClr>
                </a:solidFill>
              </a:rPr>
              <a:t>Bayley</a:t>
            </a:r>
            <a:r>
              <a:rPr lang="en-US" sz="2400" dirty="0">
                <a:solidFill>
                  <a:schemeClr val="tx1">
                    <a:lumMod val="50000"/>
                    <a:lumOff val="50000"/>
                  </a:schemeClr>
                </a:solidFill>
              </a:rPr>
              <a:t> &amp; Pease-Alvarez 1996, 1997; Shin 2012; Cameron 1992; Enriquez 1984)</a:t>
            </a:r>
            <a:endParaRPr lang="en-US" sz="2400" b="1" i="1" dirty="0"/>
          </a:p>
        </p:txBody>
      </p:sp>
      <p:sp>
        <p:nvSpPr>
          <p:cNvPr id="5" name="Slide Number Placeholder 4"/>
          <p:cNvSpPr>
            <a:spLocks noGrp="1"/>
          </p:cNvSpPr>
          <p:nvPr>
            <p:ph type="sldNum" sz="quarter" idx="12"/>
          </p:nvPr>
        </p:nvSpPr>
        <p:spPr/>
        <p:txBody>
          <a:bodyPr/>
          <a:lstStyle/>
          <a:p>
            <a:fld id="{E93CDD47-6CA0-4DCB-959F-C6F67E8687AE}" type="slidenum">
              <a:rPr lang="en-US" smtClean="0"/>
              <a:pPr/>
              <a:t>5</a:t>
            </a:fld>
            <a:endParaRPr lang="en-US"/>
          </a:p>
        </p:txBody>
      </p:sp>
    </p:spTree>
    <p:extLst>
      <p:ext uri="{BB962C8B-B14F-4D97-AF65-F5344CB8AC3E}">
        <p14:creationId xmlns:p14="http://schemas.microsoft.com/office/powerpoint/2010/main" val="144304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0" dirty="0"/>
              <a:t>Previous research</a:t>
            </a:r>
            <a:endParaRPr lang="en-US" sz="4000" b="1" i="1" dirty="0"/>
          </a:p>
        </p:txBody>
      </p:sp>
      <p:sp>
        <p:nvSpPr>
          <p:cNvPr id="4" name="Content Placeholder 3"/>
          <p:cNvSpPr>
            <a:spLocks noGrp="1"/>
          </p:cNvSpPr>
          <p:nvPr>
            <p:ph idx="1"/>
          </p:nvPr>
        </p:nvSpPr>
        <p:spPr>
          <a:xfrm>
            <a:off x="762000" y="685799"/>
            <a:ext cx="7543800" cy="4691743"/>
          </a:xfrm>
        </p:spPr>
        <p:txBody>
          <a:bodyPr anchor="t">
            <a:noAutofit/>
          </a:bodyPr>
          <a:lstStyle/>
          <a:p>
            <a:pPr>
              <a:spcBef>
                <a:spcPts val="0"/>
              </a:spcBef>
              <a:spcAft>
                <a:spcPts val="1200"/>
              </a:spcAft>
            </a:pPr>
            <a:r>
              <a:rPr lang="en-US" sz="2800" b="1" i="1" dirty="0"/>
              <a:t>TMA</a:t>
            </a:r>
          </a:p>
          <a:p>
            <a:pPr lvl="1">
              <a:spcBef>
                <a:spcPts val="0"/>
              </a:spcBef>
              <a:spcAft>
                <a:spcPts val="1200"/>
              </a:spcAft>
            </a:pPr>
            <a:r>
              <a:rPr lang="en-US" sz="2400" dirty="0"/>
              <a:t>“Ambiguous” forms co-occur with higher rates of overt subject pronouns than unambiguous forms </a:t>
            </a:r>
            <a:r>
              <a:rPr lang="en-US" sz="2400" dirty="0">
                <a:solidFill>
                  <a:schemeClr val="tx1">
                    <a:lumMod val="50000"/>
                    <a:lumOff val="50000"/>
                  </a:schemeClr>
                </a:solidFill>
              </a:rPr>
              <a:t>(</a:t>
            </a:r>
            <a:r>
              <a:rPr lang="en-US" sz="2400" dirty="0" err="1">
                <a:solidFill>
                  <a:schemeClr val="tx1">
                    <a:lumMod val="50000"/>
                    <a:lumOff val="50000"/>
                  </a:schemeClr>
                </a:solidFill>
              </a:rPr>
              <a:t>Bayley</a:t>
            </a:r>
            <a:r>
              <a:rPr lang="en-US" sz="2400" dirty="0">
                <a:solidFill>
                  <a:schemeClr val="tx1">
                    <a:lumMod val="50000"/>
                    <a:lumOff val="50000"/>
                  </a:schemeClr>
                </a:solidFill>
              </a:rPr>
              <a:t> &amp; Pease-</a:t>
            </a:r>
            <a:r>
              <a:rPr lang="en-US" sz="2400" dirty="0" err="1">
                <a:solidFill>
                  <a:schemeClr val="tx1">
                    <a:lumMod val="50000"/>
                    <a:lumOff val="50000"/>
                  </a:schemeClr>
                </a:solidFill>
              </a:rPr>
              <a:t>Álvarez</a:t>
            </a:r>
            <a:r>
              <a:rPr lang="en-US" sz="2400" dirty="0">
                <a:solidFill>
                  <a:schemeClr val="tx1">
                    <a:lumMod val="50000"/>
                    <a:lumOff val="50000"/>
                  </a:schemeClr>
                </a:solidFill>
              </a:rPr>
              <a:t> 1996; Cameron 1994; </a:t>
            </a:r>
            <a:r>
              <a:rPr lang="en-US" sz="2400" dirty="0" err="1">
                <a:solidFill>
                  <a:schemeClr val="tx1">
                    <a:lumMod val="50000"/>
                    <a:lumOff val="50000"/>
                  </a:schemeClr>
                </a:solidFill>
              </a:rPr>
              <a:t>Erker</a:t>
            </a:r>
            <a:r>
              <a:rPr lang="en-US" sz="2400" dirty="0">
                <a:solidFill>
                  <a:schemeClr val="tx1">
                    <a:lumMod val="50000"/>
                    <a:lumOff val="50000"/>
                  </a:schemeClr>
                </a:solidFill>
              </a:rPr>
              <a:t> 2005; Hochberg 1986; Silva-</a:t>
            </a:r>
            <a:r>
              <a:rPr lang="en-US" sz="2400" dirty="0" err="1">
                <a:solidFill>
                  <a:schemeClr val="tx1">
                    <a:lumMod val="50000"/>
                    <a:lumOff val="50000"/>
                  </a:schemeClr>
                </a:solidFill>
              </a:rPr>
              <a:t>Corvalán</a:t>
            </a:r>
            <a:r>
              <a:rPr lang="en-US" sz="2400" dirty="0">
                <a:solidFill>
                  <a:schemeClr val="tx1">
                    <a:lumMod val="50000"/>
                    <a:lumOff val="50000"/>
                  </a:schemeClr>
                </a:solidFill>
              </a:rPr>
              <a:t> 1994)</a:t>
            </a:r>
          </a:p>
          <a:p>
            <a:pPr lvl="1">
              <a:spcBef>
                <a:spcPts val="0"/>
              </a:spcBef>
              <a:spcAft>
                <a:spcPts val="1200"/>
              </a:spcAft>
            </a:pPr>
            <a:r>
              <a:rPr lang="en-US" sz="2400" dirty="0"/>
              <a:t>Examples: </a:t>
            </a:r>
            <a:r>
              <a:rPr lang="en-US" sz="2400" i="1" dirty="0" err="1"/>
              <a:t>tenía</a:t>
            </a:r>
            <a:r>
              <a:rPr lang="en-US" sz="2400" dirty="0"/>
              <a:t> vs. </a:t>
            </a:r>
            <a:r>
              <a:rPr lang="en-US" sz="2400" i="1" dirty="0" err="1"/>
              <a:t>tuve</a:t>
            </a:r>
            <a:r>
              <a:rPr lang="en-US" sz="2400" i="1" dirty="0"/>
              <a:t>/</a:t>
            </a:r>
            <a:r>
              <a:rPr lang="en-US" sz="2400" i="1" dirty="0" err="1"/>
              <a:t>tuvo</a:t>
            </a:r>
            <a:endParaRPr lang="en-US" sz="2400" i="1" dirty="0"/>
          </a:p>
          <a:p>
            <a:pPr>
              <a:spcBef>
                <a:spcPts val="0"/>
              </a:spcBef>
              <a:spcAft>
                <a:spcPts val="1200"/>
              </a:spcAft>
            </a:pPr>
            <a:r>
              <a:rPr lang="en-US" sz="2800" b="1" i="1" dirty="0"/>
              <a:t>Continuity of TMA</a:t>
            </a:r>
          </a:p>
          <a:p>
            <a:pPr lvl="1">
              <a:spcBef>
                <a:spcPts val="0"/>
              </a:spcBef>
              <a:spcAft>
                <a:spcPts val="1200"/>
              </a:spcAft>
            </a:pPr>
            <a:r>
              <a:rPr lang="en-US" sz="2400" dirty="0"/>
              <a:t>Speakers tend to use more overt subject pronouns when the TMA is different between verbs </a:t>
            </a:r>
            <a:r>
              <a:rPr lang="en-US" sz="2400" dirty="0">
                <a:solidFill>
                  <a:schemeClr val="tx1">
                    <a:lumMod val="50000"/>
                    <a:lumOff val="50000"/>
                  </a:schemeClr>
                </a:solidFill>
              </a:rPr>
              <a:t>(</a:t>
            </a:r>
            <a:r>
              <a:rPr lang="en-US" sz="2400" dirty="0" err="1">
                <a:solidFill>
                  <a:schemeClr val="tx1">
                    <a:lumMod val="50000"/>
                    <a:lumOff val="50000"/>
                  </a:schemeClr>
                </a:solidFill>
              </a:rPr>
              <a:t>Bayley</a:t>
            </a:r>
            <a:r>
              <a:rPr lang="en-US" sz="2400" dirty="0">
                <a:solidFill>
                  <a:schemeClr val="tx1">
                    <a:lumMod val="50000"/>
                    <a:lumOff val="50000"/>
                  </a:schemeClr>
                </a:solidFill>
              </a:rPr>
              <a:t> &amp; Pease-Alvarez 1997; Geeslin &amp; Gudmestad 2011)</a:t>
            </a:r>
          </a:p>
        </p:txBody>
      </p:sp>
      <p:sp>
        <p:nvSpPr>
          <p:cNvPr id="5" name="Slide Number Placeholder 4"/>
          <p:cNvSpPr>
            <a:spLocks noGrp="1"/>
          </p:cNvSpPr>
          <p:nvPr>
            <p:ph type="sldNum" sz="quarter" idx="12"/>
          </p:nvPr>
        </p:nvSpPr>
        <p:spPr/>
        <p:txBody>
          <a:bodyPr/>
          <a:lstStyle/>
          <a:p>
            <a:fld id="{E93CDD47-6CA0-4DCB-959F-C6F67E8687AE}" type="slidenum">
              <a:rPr lang="en-US" smtClean="0"/>
              <a:pPr/>
              <a:t>6</a:t>
            </a:fld>
            <a:endParaRPr lang="en-US"/>
          </a:p>
        </p:txBody>
      </p:sp>
    </p:spTree>
    <p:extLst>
      <p:ext uri="{BB962C8B-B14F-4D97-AF65-F5344CB8AC3E}">
        <p14:creationId xmlns:p14="http://schemas.microsoft.com/office/powerpoint/2010/main" val="282279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a:t>The L2 Acquisition of Subject Pronoun Variation</a:t>
            </a: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2016616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761998" y="4572000"/>
            <a:ext cx="7769053" cy="1557867"/>
          </a:xfrm>
        </p:spPr>
        <p:txBody>
          <a:bodyPr>
            <a:noAutofit/>
          </a:bodyPr>
          <a:lstStyle/>
          <a:p>
            <a:pPr algn="l"/>
            <a:r>
              <a:rPr lang="en-US" sz="3200" dirty="0"/>
              <a:t>Geeslin &amp; Gudmestad (2008, 2010, 2011)</a:t>
            </a:r>
            <a:endParaRPr lang="es-US" sz="3200" dirty="0">
              <a:effectLst/>
            </a:endParaRPr>
          </a:p>
        </p:txBody>
      </p:sp>
      <p:sp>
        <p:nvSpPr>
          <p:cNvPr id="17410" name="Content Placeholder 1"/>
          <p:cNvSpPr>
            <a:spLocks noGrp="1"/>
          </p:cNvSpPr>
          <p:nvPr>
            <p:ph idx="1"/>
          </p:nvPr>
        </p:nvSpPr>
        <p:spPr>
          <a:xfrm>
            <a:off x="354075" y="1032933"/>
            <a:ext cx="8400458" cy="4360064"/>
          </a:xfrm>
        </p:spPr>
        <p:txBody>
          <a:bodyPr anchor="t">
            <a:normAutofit/>
          </a:bodyPr>
          <a:lstStyle/>
          <a:p>
            <a:pPr>
              <a:lnSpc>
                <a:spcPct val="110000"/>
              </a:lnSpc>
              <a:spcBef>
                <a:spcPts val="0"/>
              </a:spcBef>
            </a:pPr>
            <a:r>
              <a:rPr lang="en-US" dirty="0"/>
              <a:t>Interviews of 16 highly advanced non-native speaker of Spanish and 16 native speakers</a:t>
            </a:r>
          </a:p>
          <a:p>
            <a:pPr>
              <a:lnSpc>
                <a:spcPct val="110000"/>
              </a:lnSpc>
              <a:spcBef>
                <a:spcPts val="0"/>
              </a:spcBef>
            </a:pPr>
            <a:r>
              <a:rPr lang="en-US" dirty="0"/>
              <a:t>Dependent variable: </a:t>
            </a:r>
            <a:r>
              <a:rPr lang="en-US" b="1" i="1" dirty="0"/>
              <a:t>all</a:t>
            </a:r>
            <a:r>
              <a:rPr lang="en-US" i="1" dirty="0"/>
              <a:t> forms of subject expression </a:t>
            </a:r>
          </a:p>
          <a:p>
            <a:pPr>
              <a:lnSpc>
                <a:spcPct val="110000"/>
              </a:lnSpc>
              <a:spcBef>
                <a:spcPts val="0"/>
              </a:spcBef>
            </a:pPr>
            <a:endParaRPr lang="en-US" b="1" dirty="0"/>
          </a:p>
          <a:p>
            <a:pPr>
              <a:lnSpc>
                <a:spcPct val="110000"/>
              </a:lnSpc>
              <a:spcBef>
                <a:spcPts val="0"/>
              </a:spcBef>
            </a:pPr>
            <a:r>
              <a:rPr lang="en-US" b="1" dirty="0"/>
              <a:t>Results</a:t>
            </a:r>
          </a:p>
          <a:p>
            <a:pPr lvl="1">
              <a:lnSpc>
                <a:spcPct val="110000"/>
              </a:lnSpc>
              <a:spcBef>
                <a:spcPts val="0"/>
              </a:spcBef>
            </a:pPr>
            <a:r>
              <a:rPr lang="en-US" dirty="0"/>
              <a:t>The NSs used fewer null subject pronouns and more other types of pronouns than the NNSs</a:t>
            </a:r>
          </a:p>
          <a:p>
            <a:pPr lvl="1">
              <a:lnSpc>
                <a:spcPct val="110000"/>
              </a:lnSpc>
              <a:spcBef>
                <a:spcPts val="0"/>
              </a:spcBef>
            </a:pPr>
            <a:r>
              <a:rPr lang="en-US" dirty="0"/>
              <a:t>But the same linguistic variables constrained subject expression for NSs and NNSs (e.g. Person and number, specificity of the referent, TMA of the verb, potential ambiguity of the verb form, switch reference, discourse cohesiveness, perseveration)</a:t>
            </a:r>
          </a:p>
          <a:p>
            <a:pPr lvl="2" eaLnBrk="1" hangingPunct="1">
              <a:spcBef>
                <a:spcPts val="0"/>
              </a:spcBef>
            </a:pPr>
            <a:endParaRPr lang="en-US" sz="1000" dirty="0"/>
          </a:p>
        </p:txBody>
      </p:sp>
      <p:sp>
        <p:nvSpPr>
          <p:cNvPr id="2" name="Slide Number Placeholder 1"/>
          <p:cNvSpPr>
            <a:spLocks noGrp="1"/>
          </p:cNvSpPr>
          <p:nvPr>
            <p:ph type="sldNum" sz="quarter" idx="12"/>
          </p:nvPr>
        </p:nvSpPr>
        <p:spPr/>
        <p:txBody>
          <a:bodyPr/>
          <a:lstStyle/>
          <a:p>
            <a:fld id="{3F805713-CA22-4AC7-AE6B-5B30934DB646}" type="slidenum">
              <a:rPr lang="en-US" smtClean="0"/>
              <a:t>8</a:t>
            </a:fld>
            <a:endParaRPr lang="en-US"/>
          </a:p>
        </p:txBody>
      </p:sp>
    </p:spTree>
    <p:extLst>
      <p:ext uri="{BB962C8B-B14F-4D97-AF65-F5344CB8AC3E}">
        <p14:creationId xmlns:p14="http://schemas.microsoft.com/office/powerpoint/2010/main" val="302820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0">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4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4000" dirty="0"/>
              <a:t>Geeslin &amp; Linford (2012)</a:t>
            </a:r>
          </a:p>
        </p:txBody>
      </p:sp>
      <p:sp>
        <p:nvSpPr>
          <p:cNvPr id="3" name="Content Placeholder 2"/>
          <p:cNvSpPr>
            <a:spLocks noGrp="1"/>
          </p:cNvSpPr>
          <p:nvPr>
            <p:ph idx="1"/>
          </p:nvPr>
        </p:nvSpPr>
        <p:spPr>
          <a:xfrm>
            <a:off x="762000" y="685799"/>
            <a:ext cx="7543800" cy="4699001"/>
          </a:xfrm>
        </p:spPr>
        <p:txBody>
          <a:bodyPr>
            <a:normAutofit fontScale="92500" lnSpcReduction="10000"/>
          </a:bodyPr>
          <a:lstStyle/>
          <a:p>
            <a:r>
              <a:rPr lang="en-US" dirty="0"/>
              <a:t>150 university L2 learners of Spanish from 5 levels of proficiency and 25 native speakers of Spanish</a:t>
            </a:r>
          </a:p>
          <a:p>
            <a:r>
              <a:rPr lang="en-US" dirty="0"/>
              <a:t>Written Contextualized Task (WCT)</a:t>
            </a:r>
          </a:p>
          <a:p>
            <a:r>
              <a:rPr lang="en-US" i="1" dirty="0"/>
              <a:t>Dependent variable: </a:t>
            </a:r>
            <a:r>
              <a:rPr lang="en-US" dirty="0"/>
              <a:t>Selection of null, overt, or lexical NP</a:t>
            </a:r>
          </a:p>
          <a:p>
            <a:r>
              <a:rPr lang="en-US" i="1" dirty="0"/>
              <a:t>Variables manipulated in the task: </a:t>
            </a:r>
            <a:r>
              <a:rPr lang="en-US" dirty="0"/>
              <a:t>previous form of the referent and referent cohesiveness</a:t>
            </a:r>
          </a:p>
          <a:p>
            <a:endParaRPr lang="en-US" b="1" dirty="0"/>
          </a:p>
          <a:p>
            <a:r>
              <a:rPr lang="en-US" b="1" dirty="0"/>
              <a:t>Results</a:t>
            </a:r>
          </a:p>
          <a:p>
            <a:pPr lvl="1"/>
            <a:r>
              <a:rPr lang="en-US" dirty="0"/>
              <a:t>As level of proficiency increased so did the selection of null forms </a:t>
            </a:r>
          </a:p>
          <a:p>
            <a:pPr lvl="1"/>
            <a:r>
              <a:rPr lang="en-US" dirty="0"/>
              <a:t>The NS and graduate-level NNS were not significantly different from each other</a:t>
            </a:r>
          </a:p>
          <a:p>
            <a:pPr lvl="1"/>
            <a:r>
              <a:rPr lang="en-US" dirty="0"/>
              <a:t>The most advanced group was also very similar to the NSs with regard to the predictors of subject form selection</a:t>
            </a:r>
            <a:endParaRPr lang="es-ES" dirty="0"/>
          </a:p>
        </p:txBody>
      </p:sp>
      <p:sp>
        <p:nvSpPr>
          <p:cNvPr id="5" name="Slide Number Placeholder 4"/>
          <p:cNvSpPr>
            <a:spLocks noGrp="1"/>
          </p:cNvSpPr>
          <p:nvPr>
            <p:ph type="sldNum" sz="quarter" idx="12"/>
          </p:nvPr>
        </p:nvSpPr>
        <p:spPr/>
        <p:txBody>
          <a:bodyPr/>
          <a:lstStyle/>
          <a:p>
            <a:fld id="{E93CDD47-6CA0-4DCB-959F-C6F67E8687AE}" type="slidenum">
              <a:rPr lang="en-US" smtClean="0"/>
              <a:pPr/>
              <a:t>9</a:t>
            </a:fld>
            <a:endParaRPr lang="en-US"/>
          </a:p>
        </p:txBody>
      </p:sp>
    </p:spTree>
    <p:extLst>
      <p:ext uri="{BB962C8B-B14F-4D97-AF65-F5344CB8AC3E}">
        <p14:creationId xmlns:p14="http://schemas.microsoft.com/office/powerpoint/2010/main" val="20896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16&quot;&gt;&lt;property id=&quot;20148&quot; value=&quot;5&quot;/&gt;&lt;property id=&quot;20300&quot; value=&quot;Slide 13 - &amp;quot;The study abroad context&amp;quot;&quot;/&gt;&lt;property id=&quot;20307&quot; value=&quot;287&quot;/&gt;&lt;/object&gt;&lt;object type=&quot;3&quot; unique_id=&quot;10017&quot;&gt;&lt;property id=&quot;20148&quot; value=&quot;5&quot;/&gt;&lt;property id=&quot;20300&quot; value=&quot;Slide 14 - &amp;quot;Study Abroad&amp;quot;&quot;/&gt;&lt;property id=&quot;20307&quot; value=&quot;283&quot;/&gt;&lt;/object&gt;&lt;object type=&quot;3&quot; unique_id=&quot;10018&quot;&gt;&lt;property id=&quot;20148&quot; value=&quot;5&quot;/&gt;&lt;property id=&quot;20300&quot; value=&quot;Slide 15 - &amp;quot;Study Abroad&amp;quot;&quot;/&gt;&lt;property id=&quot;20307&quot; value=&quot;284&quot;/&gt;&lt;/object&gt;&lt;object type=&quot;3&quot; unique_id=&quot;10019&quot;&gt;&lt;property id=&quot;20148&quot; value=&quot;5&quot;/&gt;&lt;property id=&quot;20300&quot; value=&quot;Slide 16 - &amp;quot;Study Abroad&amp;quot;&quot;/&gt;&lt;property id=&quot;20307&quot; value=&quot;285&quot;/&gt;&lt;/object&gt;&lt;object type=&quot;3&quot; unique_id=&quot;10020&quot;&gt;&lt;property id=&quot;20148&quot; value=&quot;5&quot;/&gt;&lt;property id=&quot;20300&quot; value=&quot;Slide 17 - &amp;quot;Study Abroad and Subject Expression&amp;quot;&quot;/&gt;&lt;property id=&quot;20307&quot; value=&quot;286&quot;/&gt;&lt;/object&gt;&lt;object type=&quot;3&quot; unique_id=&quot;10022&quot;&gt;&lt;property id=&quot;20148&quot; value=&quot;5&quot;/&gt;&lt;property id=&quot;20300&quot; value=&quot;Slide 18 - &amp;quot;The current study&amp;quot;&quot;/&gt;&lt;property id=&quot;20307&quot; value=&quot;289&quot;/&gt;&lt;/object&gt;&lt;object type=&quot;3&quot; unique_id=&quot;10023&quot;&gt;&lt;property id=&quot;20148&quot; value=&quot;5&quot;/&gt;&lt;property id=&quot;20300&quot; value=&quot;Slide 19 - &amp;quot;The Current Study&amp;quot;&quot;/&gt;&lt;property id=&quot;20307&quot; value=&quot;290&quot;/&gt;&lt;/object&gt;&lt;object type=&quot;3&quot; unique_id=&quot;10024&quot;&gt;&lt;property id=&quot;20148&quot; value=&quot;5&quot;/&gt;&lt;property id=&quot;20300&quot; value=&quot;Slide 20 - &amp;quot;The Learning Context&amp;quot;&quot;/&gt;&lt;property id=&quot;20307&quot; value=&quot;280&quot;/&gt;&lt;/object&gt;&lt;object type=&quot;3&quot; unique_id=&quot;10025&quot;&gt;&lt;property id=&quot;20148&quot; value=&quot;5&quot;/&gt;&lt;property id=&quot;20300&quot; value=&quot;Slide 21 - &amp;quot;Elicitation tasks&amp;quot;&quot;/&gt;&lt;property id=&quot;20307&quot; value=&quot;266&quot;/&gt;&lt;/object&gt;&lt;object type=&quot;3&quot; unique_id=&quot;10026&quot;&gt;&lt;property id=&quot;20148&quot; value=&quot;5&quot;/&gt;&lt;property id=&quot;20300&quot; value=&quot;Slide 22 - &amp;quot;Tasks: Written contextualized task &amp;quot;&quot;/&gt;&lt;property id=&quot;20307&quot; value=&quot;267&quot;/&gt;&lt;/object&gt;&lt;object type=&quot;3&quot; unique_id=&quot;10027&quot;&gt;&lt;property id=&quot;20148&quot; value=&quot;5&quot;/&gt;&lt;property id=&quot;20300&quot; value=&quot;Slide 23 - &amp;quot;Example from WCT&amp;quot;&quot;/&gt;&lt;property id=&quot;20307&quot; value=&quot;269&quot;/&gt;&lt;/object&gt;&lt;object type=&quot;3&quot; unique_id=&quot;10029&quot;&gt;&lt;property id=&quot;20148&quot; value=&quot;5&quot;/&gt;&lt;property id=&quot;20300&quot; value=&quot;Slide 24 - &amp;quot;Contact with Spanish&amp;quot;&quot;/&gt;&lt;property id=&quot;20307&quot; value=&quot;291&quot;/&gt;&lt;/object&gt;&lt;object type=&quot;3&quot; unique_id=&quot;10030&quot;&gt;&lt;property id=&quot;20148&quot; value=&quot;5&quot;/&gt;&lt;property id=&quot;20300&quot; value=&quot;Slide 25 - &amp;quot;Timeline&amp;quot;&quot;/&gt;&lt;property id=&quot;20307&quot; value=&quot;281&quot;/&gt;&lt;/object&gt;&lt;object type=&quot;3&quot; unique_id=&quot;10031&quot;&gt;&lt;property id=&quot;20148&quot; value=&quot;5&quot;/&gt;&lt;property id=&quot;20300&quot; value=&quot;Slide 27 - &amp;quot;Results:  Comparison with Geeslin, Linford, &amp;amp; Fafulas (forthcoming)&amp;quot;&quot;/&gt;&lt;property id=&quot;20307&quot; value=&quot;292&quot;/&gt;&lt;/object&gt;&lt;object type=&quot;3&quot; unique_id=&quot;10032&quot;&gt;&lt;property id=&quot;20148&quot; value=&quot;5&quot;/&gt;&lt;property id=&quot;20300&quot; value=&quot;Slide 28 - &amp;quot;Results:  Comparison with Geeslin, Linford, &amp;amp; Fafulas (forthcoming):  Proficiency&amp;quot;&quot;/&gt;&lt;property id=&quot;20307&quot; value=&quot;294&quot;/&gt;&lt;/object&gt;&lt;object type=&quot;3&quot; unique_id=&quot;10033&quot;&gt;&lt;property id=&quot;20148&quot; value=&quot;5&quot;/&gt;&lt;property id=&quot;20300&quot; value=&quot;Slide 29 - &amp;quot;Results:  Comparison with Geeslin, Linford, &amp;amp; Fafulas (forthcoming): Linguistic variables&amp;quot;&quot;/&gt;&lt;property id=&quot;20307&quot; value=&quot;295&quot;/&gt;&lt;/object&gt;&lt;object type=&quot;3&quot; unique_id=&quot;10034&quot;&gt;&lt;property id=&quot;20148&quot; value=&quot;5&quot;/&gt;&lt;property id=&quot;20300&quot; value=&quot;Slide 30 - &amp;quot;Estimated Contact Hours&amp;quot;&quot;/&gt;&lt;property id=&quot;20307&quot; value=&quot;296&quot;/&gt;&lt;/object&gt;&lt;object type=&quot;3&quot; unique_id=&quot;10069&quot;&gt;&lt;property id=&quot;20148&quot; value=&quot;5&quot;/&gt;&lt;property id=&quot;20300&quot; value=&quot;Slide 1 - &amp;quot;The Impact of Study Abroad on L2 Spanish Null vs. Overt Subject Pronoun Variation&amp;quot;&quot;/&gt;&lt;property id=&quot;20307&quot; value=&quot;304&quot;/&gt;&lt;/object&gt;&lt;object type=&quot;3&quot; unique_id=&quot;10070&quot;&gt;&lt;property id=&quot;20148&quot; value=&quot;5&quot;/&gt;&lt;property id=&quot;20300&quot; value=&quot;Slide 2 - &amp;quot;Subject expression in Spanish&amp;quot;&quot;/&gt;&lt;property id=&quot;20307&quot; value=&quot;305&quot;/&gt;&lt;/object&gt;&lt;object type=&quot;3&quot; unique_id=&quot;10071&quot;&gt;&lt;property id=&quot;20148&quot; value=&quot;5&quot;/&gt;&lt;property id=&quot;20300&quot; value=&quot;Slide 3 - &amp;quot;Previous Sociolinguistic research&amp;quot;&quot;/&gt;&lt;property id=&quot;20307&quot; value=&quot;306&quot;/&gt;&lt;/object&gt;&lt;object type=&quot;3&quot; unique_id=&quot;10072&quot;&gt;&lt;property id=&quot;20148&quot; value=&quot;5&quot;/&gt;&lt;property id=&quot;20300&quot; value=&quot;Slide 4 - &amp;quot;Previous research&amp;quot;&quot;/&gt;&lt;property id=&quot;20307&quot; value=&quot;307&quot;/&gt;&lt;/object&gt;&lt;object type=&quot;3&quot; unique_id=&quot;10073&quot;&gt;&lt;property id=&quot;20148&quot; value=&quot;5&quot;/&gt;&lt;property id=&quot;20300&quot; value=&quot;Slide 5 - &amp;quot;Previous research&amp;quot;&quot;/&gt;&lt;property id=&quot;20307&quot; value=&quot;315&quot;/&gt;&lt;/object&gt;&lt;object type=&quot;3&quot; unique_id=&quot;10074&quot;&gt;&lt;property id=&quot;20148&quot; value=&quot;5&quot;/&gt;&lt;property id=&quot;20300&quot; value=&quot;Slide 6 - &amp;quot;Previous research&amp;quot;&quot;/&gt;&lt;property id=&quot;20307&quot; value=&quot;308&quot;/&gt;&lt;/object&gt;&lt;object type=&quot;3&quot; unique_id=&quot;10075&quot;&gt;&lt;property id=&quot;20148&quot; value=&quot;5&quot;/&gt;&lt;property id=&quot;20300&quot; value=&quot;Slide 7 - &amp;quot;The L2 Acquisition of Subject Pronoun Variation&amp;quot;&quot;/&gt;&lt;property id=&quot;20307&quot; value=&quot;309&quot;/&gt;&lt;/object&gt;&lt;object type=&quot;3&quot; unique_id=&quot;10076&quot;&gt;&lt;property id=&quot;20148&quot; value=&quot;5&quot;/&gt;&lt;property id=&quot;20300&quot; value=&quot;Slide 8 - &amp;quot;Geeslin &amp;amp; Gudmestad (2008, 2010, 2011)&amp;quot;&quot;/&gt;&lt;property id=&quot;20307&quot; value=&quot;310&quot;/&gt;&lt;/object&gt;&lt;object type=&quot;3&quot; unique_id=&quot;10077&quot;&gt;&lt;property id=&quot;20148&quot; value=&quot;5&quot;/&gt;&lt;property id=&quot;20300&quot; value=&quot;Slide 9 - &amp;quot;Geeslin &amp;amp; Linford (2012)&amp;quot;&quot;/&gt;&lt;property id=&quot;20307&quot; value=&quot;311&quot;/&gt;&lt;/object&gt;&lt;object type=&quot;3&quot; unique_id=&quot;10078&quot;&gt;&lt;property id=&quot;20148&quot; value=&quot;5&quot;/&gt;&lt;property id=&quot;20300&quot; value=&quot;Slide 10 - &amp;quot;Geeslin, Linford &amp;amp; Fafulas (forthcoming)&amp;quot;&quot;/&gt;&lt;property id=&quot;20307&quot; value=&quot;312&quot;/&gt;&lt;/object&gt;&lt;object type=&quot;3&quot; unique_id=&quot;10079&quot;&gt;&lt;property id=&quot;20148&quot; value=&quot;5&quot;/&gt;&lt;property id=&quot;20300&quot; value=&quot;Slide 11 - &amp;quot;Results&amp;quot;&quot;/&gt;&lt;property id=&quot;20307&quot; value=&quot;313&quot;/&gt;&lt;/object&gt;&lt;object type=&quot;3&quot; unique_id=&quot;10080&quot;&gt;&lt;property id=&quot;20148&quot; value=&quot;5&quot;/&gt;&lt;property id=&quot;20300&quot; value=&quot;Slide 12 - &amp;quot;Results&amp;quot;&quot;/&gt;&lt;property id=&quot;20307&quot; value=&quot;314&quot;/&gt;&lt;/object&gt;&lt;object type=&quot;3&quot; unique_id=&quot;10081&quot;&gt;&lt;property id=&quot;20148&quot; value=&quot;5&quot;/&gt;&lt;property id=&quot;20300&quot; value=&quot;Slide 26 - &amp;quot;Results&amp;quot;&quot;/&gt;&lt;property id=&quot;20307&quot; value=&quot;297&quot;/&gt;&lt;/object&gt;&lt;object type=&quot;3&quot; unique_id=&quot;10082&quot;&gt;&lt;property id=&quot;20148&quot; value=&quot;5&quot;/&gt;&lt;property id=&quot;20300&quot; value=&quot;Slide 31 - &amp;quot;Results:  Comparison with Geeslin, Linford, &amp;amp; Fafulas (forthcoming): Linguistic variables&amp;quot;&quot;/&gt;&lt;property id=&quot;20307&quot; value=&quot;298&quot;/&gt;&lt;/object&gt;&lt;object type=&quot;3&quot; unique_id=&quot;10083&quot;&gt;&lt;property id=&quot;20148&quot; value=&quot;5&quot;/&gt;&lt;property id=&quot;20300&quot; value=&quot;Slide 32 - &amp;quot;Qualitative comparison&amp;quot;&quot;/&gt;&lt;property id=&quot;20307&quot; value=&quot;299&quot;/&gt;&lt;/object&gt;&lt;object type=&quot;3&quot; unique_id=&quot;10084&quot;&gt;&lt;property id=&quot;20148&quot; value=&quot;5&quot;/&gt;&lt;property id=&quot;20300&quot; value=&quot;Slide 33 - &amp;quot;Discussion&amp;quot;&quot;/&gt;&lt;property id=&quot;20307&quot; value=&quot;300&quot;/&gt;&lt;/object&gt;&lt;object type=&quot;3&quot; unique_id=&quot;10085&quot;&gt;&lt;property id=&quot;20148&quot; value=&quot;5&quot;/&gt;&lt;property id=&quot;20300&quot; value=&quot;Slide 34 - &amp;quot;Discussion&amp;quot;&quot;/&gt;&lt;property id=&quot;20307&quot; value=&quot;301&quot;/&gt;&lt;/object&gt;&lt;object type=&quot;3&quot; unique_id=&quot;10086&quot;&gt;&lt;property id=&quot;20148&quot; value=&quot;5&quot;/&gt;&lt;property id=&quot;20300&quot; value=&quot;Slide 35 - &amp;quot;Future directions&amp;quot;&quot;/&gt;&lt;property id=&quot;20307&quot; value=&quot;303&quot;/&gt;&lt;/object&gt;&lt;object type=&quot;3&quot; unique_id=&quot;10087&quot;&gt;&lt;property id=&quot;20148&quot; value=&quot;5&quot;/&gt;&lt;property id=&quot;20300&quot; value=&quot;Slide 36 - &amp;quot;Conclusion&amp;quot;&quot;/&gt;&lt;property id=&quot;20307&quot; value=&quot;302&quot;/&gt;&lt;/object&gt;&lt;/object&gt;&lt;object type=&quot;8&quot; unique_id=&quot;10068&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1</TotalTime>
  <Words>3077</Words>
  <Application>Microsoft Office PowerPoint</Application>
  <PresentationFormat>On-screen Show (4:3)</PresentationFormat>
  <Paragraphs>525</Paragraphs>
  <Slides>37</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MS Mincho</vt:lpstr>
      <vt:lpstr>宋体</vt:lpstr>
      <vt:lpstr>Arial</vt:lpstr>
      <vt:lpstr>Calibri</vt:lpstr>
      <vt:lpstr>Impact</vt:lpstr>
      <vt:lpstr>Times New Roman</vt:lpstr>
      <vt:lpstr>Wingdings</vt:lpstr>
      <vt:lpstr>NewsPrint</vt:lpstr>
      <vt:lpstr>The Impact of Study Abroad on L2 Spanish Null vs. Overt Subject Pronoun Variation</vt:lpstr>
      <vt:lpstr>Subject expression in Spanish</vt:lpstr>
      <vt:lpstr>Previous Sociolinguistic research</vt:lpstr>
      <vt:lpstr>Previous research</vt:lpstr>
      <vt:lpstr>Previous research</vt:lpstr>
      <vt:lpstr>Previous research</vt:lpstr>
      <vt:lpstr>The L2 Acquisition of Subject Pronoun Variation</vt:lpstr>
      <vt:lpstr>Geeslin &amp; Gudmestad (2008, 2010, 2011)</vt:lpstr>
      <vt:lpstr>Geeslin &amp; Linford (2012)</vt:lpstr>
      <vt:lpstr>Geeslin, Linford &amp; Fafulas (forthcoming); Geeslin, Linford, Fafulas, Long &amp; Díaz-Campos (2013) </vt:lpstr>
      <vt:lpstr>Results</vt:lpstr>
      <vt:lpstr>Results</vt:lpstr>
      <vt:lpstr>The study abroad context</vt:lpstr>
      <vt:lpstr>Study Abroad</vt:lpstr>
      <vt:lpstr>Study Abroad</vt:lpstr>
      <vt:lpstr>Study Abroad</vt:lpstr>
      <vt:lpstr>Study Abroad and Subject Expression</vt:lpstr>
      <vt:lpstr>The current study</vt:lpstr>
      <vt:lpstr>The Current Study</vt:lpstr>
      <vt:lpstr>The Learning Context</vt:lpstr>
      <vt:lpstr>Elicitation tasks</vt:lpstr>
      <vt:lpstr>Tasks: Written contextualized task </vt:lpstr>
      <vt:lpstr>Example from WCT</vt:lpstr>
      <vt:lpstr>Contact with Spanish</vt:lpstr>
      <vt:lpstr>Timeline</vt:lpstr>
      <vt:lpstr>Results</vt:lpstr>
      <vt:lpstr>Results:  Comparison with Geeslin et al.  (forthcoming); Geeslin et al. (2013)</vt:lpstr>
      <vt:lpstr>Results:  Comparison with Comparison with Geeslin et al.  (forthcoming); Geeslin et al. (2013):  Proficiency</vt:lpstr>
      <vt:lpstr>Results:  Comparison with Geeslin et al.  (forthcoming); Geeslin et al. (2013): Linguistic variables</vt:lpstr>
      <vt:lpstr>Estimated Contact Hours</vt:lpstr>
      <vt:lpstr>Results:  Comparison with Geeslin et al.  (forthcoming); Geeslin et al. (2013): Linguistic variables</vt:lpstr>
      <vt:lpstr>Qualitative comparison</vt:lpstr>
      <vt:lpstr>Discussion</vt:lpstr>
      <vt:lpstr>Discussion</vt:lpstr>
      <vt:lpstr>Future directions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Sara Zahler</cp:lastModifiedBy>
  <cp:revision>61</cp:revision>
  <dcterms:created xsi:type="dcterms:W3CDTF">2013-09-06T19:33:11Z</dcterms:created>
  <dcterms:modified xsi:type="dcterms:W3CDTF">2017-09-26T00:35:16Z</dcterms:modified>
</cp:coreProperties>
</file>