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3"/>
  </p:notesMasterIdLst>
  <p:sldIdLst>
    <p:sldId id="256" r:id="rId2"/>
  </p:sldIdLst>
  <p:sldSz cx="32918400" cy="21945600"/>
  <p:notesSz cx="6715125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4">
          <p15:clr>
            <a:srgbClr val="A4A3A4"/>
          </p15:clr>
        </p15:guide>
        <p15:guide id="2" orient="horz" pos="13464">
          <p15:clr>
            <a:srgbClr val="A4A3A4"/>
          </p15:clr>
        </p15:guide>
        <p15:guide id="3" orient="horz" pos="1432">
          <p15:clr>
            <a:srgbClr val="A4A3A4"/>
          </p15:clr>
        </p15:guide>
        <p15:guide id="4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CC8"/>
    <a:srgbClr val="CC0E6D"/>
    <a:srgbClr val="C0C0C0"/>
    <a:srgbClr val="0046D2"/>
    <a:srgbClr val="FF0000"/>
    <a:srgbClr val="698ED9"/>
    <a:srgbClr val="A7C4FF"/>
    <a:srgbClr val="003064"/>
    <a:srgbClr val="0033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howGuides="1">
      <p:cViewPr varScale="1">
        <p:scale>
          <a:sx n="36" d="100"/>
          <a:sy n="36" d="100"/>
        </p:scale>
        <p:origin x="1746" y="132"/>
      </p:cViewPr>
      <p:guideLst>
        <p:guide orient="horz" pos="3224"/>
        <p:guide orient="horz" pos="13464"/>
        <p:guide orient="horz" pos="143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0" dirty="0"/>
              <a:t>Word</a:t>
            </a:r>
            <a:r>
              <a:rPr lang="en-US" sz="3200" b="0" baseline="0" dirty="0"/>
              <a:t> order 15th</a:t>
            </a:r>
            <a:endParaRPr lang="en-US" sz="3200" b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use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775-459B-8A25-94AC941C62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775-459B-8A25-94AC941C624B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0CF73BA-C1E8-4951-A053-780E169CA7B9}" type="PERCENTAGE">
                      <a:rPr lang="en-US" sz="2800"/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775-459B-8A25-94AC941C624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7AAD9A9-2AE9-4B1B-8B90-57FD9C90DAF7}" type="PERCENTAGE">
                      <a:rPr lang="en-US" sz="2800"/>
                      <a:pPr/>
                      <a:t>[PERCENTAGE]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775-459B-8A25-94AC941C62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SV</c:v>
                </c:pt>
                <c:pt idx="1">
                  <c:v>VS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0.92430000000000001</c:v>
                </c:pt>
                <c:pt idx="1">
                  <c:v>7.5700000000000003E-2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75-459B-8A25-94AC941C624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5277415735653219E-2"/>
          <c:y val="0.17367727297491059"/>
          <c:w val="0.86621881517708443"/>
          <c:h val="4.8965811695499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Word order 19th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DDC-48FA-8334-DE248E369E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DDC-48FA-8334-DE248E369E5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84066DE-D5ED-4FA4-ABF6-93C829BBC40E}" type="PERCENTAGE">
                      <a:rPr lang="en-US" sz="3200"/>
                      <a:pPr/>
                      <a:t>[PERCENTAGE]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DC-48FA-8334-DE248E369E5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3A70684-5B0E-4FC2-84AD-AC9CD4453ED4}" type="PERCENTAGE">
                      <a:rPr lang="en-US" sz="3200"/>
                      <a:pPr/>
                      <a:t>[PERCENTAGE]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DDC-48FA-8334-DE248E369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SV</c:v>
                </c:pt>
                <c:pt idx="1">
                  <c:v>VS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0.7379</c:v>
                </c:pt>
                <c:pt idx="1">
                  <c:v>0.2621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C-48FA-8334-DE248E369E5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9526159644558204E-2"/>
          <c:y val="0.17413119539009606"/>
          <c:w val="0.90743936969012795"/>
          <c:h val="4.50513339262934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S" sz="3200" b="0" dirty="0" err="1" smtClean="0"/>
              <a:t>Clause</a:t>
            </a:r>
            <a:r>
              <a:rPr lang="es-US" sz="3200" b="0" baseline="0" dirty="0" smtClean="0"/>
              <a:t> </a:t>
            </a:r>
            <a:r>
              <a:rPr lang="es-US" sz="3200" b="0" baseline="0" dirty="0" err="1"/>
              <a:t>Type</a:t>
            </a:r>
            <a:r>
              <a:rPr lang="es-US" sz="3200" b="0" baseline="0" dirty="0"/>
              <a:t>- 15th </a:t>
            </a:r>
            <a:endParaRPr lang="es-US" sz="3200" b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Main</c:v>
                </c:pt>
                <c:pt idx="1">
                  <c:v>Relative</c:v>
                </c:pt>
                <c:pt idx="2">
                  <c:v>Adverbial</c:v>
                </c:pt>
                <c:pt idx="3">
                  <c:v>Object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78</c:v>
                </c:pt>
                <c:pt idx="1">
                  <c:v>52</c:v>
                </c:pt>
                <c:pt idx="2">
                  <c:v>25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2A-4534-B145-01F7115697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Main</c:v>
                </c:pt>
                <c:pt idx="1">
                  <c:v>Relative</c:v>
                </c:pt>
                <c:pt idx="2">
                  <c:v>Adverbial</c:v>
                </c:pt>
                <c:pt idx="3">
                  <c:v>Object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2A-4534-B145-01F7115697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28076712"/>
        <c:axId val="328072120"/>
      </c:barChart>
      <c:catAx>
        <c:axId val="328076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072120"/>
        <c:crosses val="autoZero"/>
        <c:auto val="1"/>
        <c:lblAlgn val="ctr"/>
        <c:lblOffset val="100"/>
        <c:noMultiLvlLbl val="0"/>
      </c:catAx>
      <c:valAx>
        <c:axId val="328072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8076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S" sz="3200" b="0" dirty="0" err="1" smtClean="0"/>
              <a:t>Clause</a:t>
            </a:r>
            <a:r>
              <a:rPr lang="es-US" sz="3200" b="0" baseline="0" dirty="0" smtClean="0"/>
              <a:t> </a:t>
            </a:r>
            <a:r>
              <a:rPr lang="es-US" sz="3200" b="0" baseline="0" dirty="0" err="1"/>
              <a:t>type</a:t>
            </a:r>
            <a:r>
              <a:rPr lang="es-US" sz="3200" b="0" baseline="0" dirty="0"/>
              <a:t>- 19th</a:t>
            </a:r>
            <a:endParaRPr lang="es-US" sz="3200" b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Main</c:v>
                </c:pt>
                <c:pt idx="1">
                  <c:v>Relative</c:v>
                </c:pt>
                <c:pt idx="2">
                  <c:v>Adverbial</c:v>
                </c:pt>
                <c:pt idx="3">
                  <c:v>Object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</c:v>
                </c:pt>
                <c:pt idx="1">
                  <c:v>51</c:v>
                </c:pt>
                <c:pt idx="2">
                  <c:v>18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47-4395-93A6-55DF823023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Main</c:v>
                </c:pt>
                <c:pt idx="1">
                  <c:v>Relative</c:v>
                </c:pt>
                <c:pt idx="2">
                  <c:v>Adverbial</c:v>
                </c:pt>
                <c:pt idx="3">
                  <c:v>Object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</c:v>
                </c:pt>
                <c:pt idx="1">
                  <c:v>16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47-4395-93A6-55DF8230231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28061296"/>
        <c:axId val="328061624"/>
      </c:barChart>
      <c:catAx>
        <c:axId val="328061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061624"/>
        <c:crosses val="autoZero"/>
        <c:auto val="1"/>
        <c:lblAlgn val="ctr"/>
        <c:lblOffset val="100"/>
        <c:noMultiLvlLbl val="0"/>
      </c:catAx>
      <c:valAx>
        <c:axId val="328061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806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cap="all" baseline="0" noProof="0" dirty="0"/>
              <a:t>Word Order in </a:t>
            </a:r>
            <a:r>
              <a:rPr lang="en-US" sz="3200" cap="all" baseline="0" noProof="0" dirty="0" smtClean="0"/>
              <a:t>clauses </a:t>
            </a:r>
            <a:r>
              <a:rPr lang="en-US" sz="3200" cap="all" baseline="0" noProof="0" dirty="0"/>
              <a:t>Containing Clitics</a:t>
            </a:r>
          </a:p>
        </c:rich>
      </c:tx>
      <c:layout>
        <c:manualLayout>
          <c:xMode val="edge"/>
          <c:yMode val="edge"/>
          <c:x val="0.185389416224683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359204656155567E-2"/>
          <c:y val="0.12880891841644795"/>
          <c:w val="0.94375647636244053"/>
          <c:h val="0.830033491907261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15th</c:v>
                </c:pt>
                <c:pt idx="1">
                  <c:v>19th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99-406F-8D8B-5166846BCC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15th</c:v>
                </c:pt>
                <c:pt idx="1">
                  <c:v>19th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99-406F-8D8B-5166846BC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7999872"/>
        <c:axId val="438000200"/>
      </c:barChart>
      <c:catAx>
        <c:axId val="437999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000200"/>
        <c:crosses val="autoZero"/>
        <c:auto val="1"/>
        <c:lblAlgn val="ctr"/>
        <c:lblOffset val="100"/>
        <c:noMultiLvlLbl val="0"/>
      </c:catAx>
      <c:valAx>
        <c:axId val="438000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99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629018013754236"/>
          <c:y val="0.40448701608898507"/>
          <c:w val="0.1175542908754062"/>
          <c:h val="0.144696639269509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0413" y="692150"/>
            <a:ext cx="51958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8E1AE7-D96E-49CD-9398-4FA3E8F920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891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9CD7A-492C-466A-B0F1-D7B5135B13C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23523-7ACA-4EEF-8A30-C2A162C46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0" y="3591562"/>
            <a:ext cx="24688800" cy="7640320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4A86A-5587-436F-91D1-7C95564A6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AED62-8F99-4376-BA9A-3DF4E498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D645-B9B4-46EE-B031-35C24A448A04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8D50C-4D6E-4FED-8524-E2A72CB9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45716-1E70-452D-A70A-F7E38A96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2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4265-45B5-4A7A-A2B2-1FD495B15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9A8D3-2DB1-4DD5-AF06-E4CD85593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2FA45-8819-4B03-A13C-6E8F95AC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4E15E-AB3D-4354-8DAC-C0A540A2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8EB1E-3573-46B2-B49E-5943B6C5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6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660037-284F-48C0-B591-70D25FC39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557230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5B035-9EC8-4E19-97AC-61314D2A0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63140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8F597-2174-4E80-B058-C629EEFA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817B5-CBE5-4A81-839B-464AB55C9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47DB0-4347-49F9-A1E5-21D347ED3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1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ED936-CA48-4CAF-B7F7-BDA98DEF0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9086D-CE49-4F4C-A577-F62C7A119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65103-7A24-4E06-9156-78C92796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7CABE-24BD-4219-BA80-26641F4C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B6773-DE20-4CD5-BB53-8E0103E1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CC72-6E7E-4148-944D-6C79A3A4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995" y="5471163"/>
            <a:ext cx="28392120" cy="9128758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D9B0B-9EBD-4C04-BB6B-0ECCD17A1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5995" y="14686283"/>
            <a:ext cx="28392120" cy="4800598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72897-C22B-4FB8-A2D8-89BE0154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6F2C1-CA87-4EFA-8E7C-3065A311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1BBC8-EE4D-402B-8196-B95EB523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3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E5C9-D7C4-4B85-83AB-29F09ABA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8E250-D366-46D5-942E-C382DB865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2C1AE-65B8-44A8-9C9E-A74008869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36D21-A1F6-4098-895F-021FD5A9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8F97A-0FEA-4DEE-8947-E2F6AB87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7BC37-188C-4FE4-A1FE-A883690F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5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0D576-10BE-44B7-9D31-8C99D38A9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428" y="1168401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6493F-F58C-4FBF-9F7E-B48992D95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7429" y="5379722"/>
            <a:ext cx="13926025" cy="263651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F6A02-DF6C-4918-9899-1EC08C12E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67429" y="8016240"/>
            <a:ext cx="13926025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77381-518F-490C-A7A4-F32215DB2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664940" y="5379722"/>
            <a:ext cx="13994608" cy="263651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54BDB1-66EB-4DA1-9F62-EBAFAFF78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664940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D950F2-2C34-4FB5-9AD7-F9C9E722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3B28E7-99A5-4A33-84D2-89B613DD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4AC3DE-91CA-413E-BD95-6726669E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C693-6A3A-4ED5-B9CC-EF68F5D6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4CE587-A13D-4A41-A7FF-AC3E065EF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A17B19-C3BD-479E-A55E-5F3DDEB7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C8323-9346-4BDE-A581-3C66E212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1FE90-0279-452E-8C90-BF95DC11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A8933-0835-4D67-9BDE-377D8B4E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BBEA5-939E-42E5-8007-D1561DF5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8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6E0E-CE53-4B87-90BD-62AD4EE68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0143-F523-493C-BF4A-9072AB941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A3C5D-199F-40A4-B551-EE4083943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9BED9-C5F9-4C52-B110-6D857E9E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CFF00-C691-49FE-BD03-4C7F6DA3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6E793-FB4D-4F82-9937-FF2D9C23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3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B66DE-223D-4E4E-AC33-814275D7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208CA-979A-45F3-B06E-02E6ECDF6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s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0220F-34B8-42D8-94A0-89E3F065A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BFCC0-3569-4E72-AD84-D176E2CC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110E-D48F-4A61-BE6D-11D38A61FE05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20577-A631-4208-898A-4CD9AD65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D5444-98CC-4388-9165-F384BD2D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3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E6D"/>
            </a:gs>
            <a:gs pos="27000">
              <a:srgbClr val="FAACC8"/>
            </a:gs>
            <a:gs pos="56000">
              <a:srgbClr val="EAEAEA"/>
            </a:gs>
            <a:gs pos="100000">
              <a:schemeClr val="accent1">
                <a:lumMod val="60000"/>
                <a:lumOff val="4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D1CED-FADF-4141-AC4B-7CAB60481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140" y="1168401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699F7-72C6-4318-892D-E717E3A8B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8CC80-1DE5-49EE-9C86-A4F7E7B74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63140" y="20340322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1780-2E25-4081-A2D9-4C0805256F67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15CFA-9096-4AA0-98ED-C541BB59E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4220" y="20340322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1AF85-AAF9-45C1-81CC-5720A360A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48620" y="20340322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7" name="Object 13">
            <a:extLst>
              <a:ext uri="{FF2B5EF4-FFF2-40B4-BE49-F238E27FC236}">
                <a16:creationId xmlns:a16="http://schemas.microsoft.com/office/drawing/2014/main" id="{77A8C72B-C8D2-4902-A401-8E3F5AD60B86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26763663" y="21605875"/>
          <a:ext cx="526415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orelDRAW" r:id="rId14" imgW="8828280" imgH="313200" progId="CorelDRAW.Graphic.13">
                  <p:embed/>
                </p:oleObj>
              </mc:Choice>
              <mc:Fallback>
                <p:oleObj name="CorelDRAW" r:id="rId14" imgW="8828280" imgH="313200" progId="CorelDRAW.Graphic.13">
                  <p:embed/>
                  <p:pic>
                    <p:nvPicPr>
                      <p:cNvPr id="27" name="Object 13">
                        <a:extLst>
                          <a:ext uri="{FF2B5EF4-FFF2-40B4-BE49-F238E27FC236}">
                            <a16:creationId xmlns:a16="http://schemas.microsoft.com/office/drawing/2014/main" id="{1B484E4D-9959-42D3-B1A2-B4FCCA01A8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3663" y="21605875"/>
                        <a:ext cx="526415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5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22814034" y="4064000"/>
            <a:ext cx="9590016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AutoShape 29"/>
          <p:cNvSpPr>
            <a:spLocks noChangeAspect="1" noChangeArrowheads="1"/>
          </p:cNvSpPr>
          <p:nvPr/>
        </p:nvSpPr>
        <p:spPr bwMode="auto">
          <a:xfrm>
            <a:off x="10762506" y="4064000"/>
            <a:ext cx="11377749" cy="1732279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57199" y="4064000"/>
            <a:ext cx="9670545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2765205" y="4245688"/>
            <a:ext cx="7372350" cy="80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b="1" dirty="0"/>
              <a:t>Results</a:t>
            </a:r>
            <a:endParaRPr lang="en-US" altLang="en-US" sz="4000" b="1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4042687" y="8783841"/>
            <a:ext cx="7372350" cy="80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b="1" dirty="0"/>
              <a:t>Discussion</a:t>
            </a:r>
            <a:endParaRPr lang="en-US" altLang="en-US" b="1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14350" y="254000"/>
            <a:ext cx="31889700" cy="35052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FAACC8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65306" tIns="32653" rIns="65306" bIns="32653" anchor="ctr"/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914400" y="660400"/>
            <a:ext cx="30689550" cy="24973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5306" tIns="32653" rIns="65306" bIns="32653">
            <a:spAutoFit/>
          </a:bodyPr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8000" b="1" dirty="0"/>
              <a:t>Subject-Verb Word Order in 15</a:t>
            </a:r>
            <a:r>
              <a:rPr lang="en-US" altLang="en-US" sz="8000" b="1" baseline="30000" dirty="0"/>
              <a:t>th</a:t>
            </a:r>
            <a:r>
              <a:rPr lang="en-US" altLang="en-US" sz="8000" b="1" dirty="0"/>
              <a:t> and 19</a:t>
            </a:r>
            <a:r>
              <a:rPr lang="en-US" altLang="en-US" sz="8000" b="1" baseline="30000" dirty="0"/>
              <a:t>th</a:t>
            </a:r>
            <a:r>
              <a:rPr lang="en-US" altLang="en-US" sz="8000" b="1" dirty="0"/>
              <a:t> Century Spanish </a:t>
            </a:r>
          </a:p>
          <a:p>
            <a:pPr algn="ctr"/>
            <a:r>
              <a:rPr lang="en-US" altLang="en-US" sz="4400" b="1" dirty="0"/>
              <a:t>Rachel Neumann</a:t>
            </a:r>
          </a:p>
          <a:p>
            <a:pPr algn="ctr"/>
            <a:r>
              <a:rPr lang="en-US" altLang="en-US" sz="3400" b="1" i="1" dirty="0"/>
              <a:t>University at Albany, SUNY</a:t>
            </a:r>
            <a:endParaRPr lang="en-US" altLang="en-US" dirty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4494367" y="15188080"/>
            <a:ext cx="6229350" cy="80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Bibliography</a:t>
            </a:r>
            <a:endParaRPr lang="en-US" altLang="en-US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24283987" y="17422524"/>
            <a:ext cx="6889750" cy="6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3688" tIns="21843" rIns="43688" bIns="21843">
            <a:spAutoFit/>
          </a:bodyPr>
          <a:lstStyle>
            <a:lvl1pPr marL="244475" indent="-244475" algn="l" defTabSz="438150">
              <a:defRPr>
                <a:solidFill>
                  <a:schemeClr val="tx1"/>
                </a:solidFill>
                <a:latin typeface="Arial" charset="0"/>
              </a:defRPr>
            </a:lvl1pPr>
            <a:lvl2pPr marL="463550" indent="-244475" algn="l" defTabSz="438150">
              <a:defRPr>
                <a:solidFill>
                  <a:schemeClr val="tx1"/>
                </a:solidFill>
                <a:latin typeface="Arial" charset="0"/>
              </a:defRPr>
            </a:lvl2pPr>
            <a:lvl3pPr marL="682625" indent="-244475" algn="l" defTabSz="438150">
              <a:defRPr>
                <a:solidFill>
                  <a:schemeClr val="tx1"/>
                </a:solidFill>
                <a:latin typeface="Arial" charset="0"/>
              </a:defRPr>
            </a:lvl3pPr>
            <a:lvl4pPr marL="898525" indent="-244475" algn="l" defTabSz="438150">
              <a:defRPr>
                <a:solidFill>
                  <a:schemeClr val="tx1"/>
                </a:solidFill>
                <a:latin typeface="Arial" charset="0"/>
              </a:defRPr>
            </a:lvl4pPr>
            <a:lvl5pPr marL="1117600" indent="-244475" algn="l" defTabSz="438150">
              <a:defRPr>
                <a:solidFill>
                  <a:schemeClr val="tx1"/>
                </a:solidFill>
                <a:latin typeface="Arial" charset="0"/>
              </a:defRPr>
            </a:lvl5pPr>
            <a:lvl6pPr marL="1574800" indent="-244475" defTabSz="43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032000" indent="-244475" defTabSz="43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489200" indent="-244475" defTabSz="43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46400" indent="-244475" defTabSz="43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en-US" sz="2000" b="1" dirty="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en-US" sz="2000" b="1" dirty="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688331" y="4142202"/>
            <a:ext cx="7372350" cy="80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b="1" dirty="0"/>
              <a:t>Introduction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1606296" y="15148293"/>
            <a:ext cx="7372350" cy="80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b="1" dirty="0"/>
              <a:t>Methods</a:t>
            </a:r>
            <a:endParaRPr lang="en-US" altLang="en-US" b="1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625346" y="14055508"/>
            <a:ext cx="7334250" cy="6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algn="l"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marL="327025" algn="l"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marL="652463" algn="l"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marL="979488" algn="l"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marL="1306513" algn="l"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marL="17637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09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781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35313"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en-US" sz="1900" dirty="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en-US" sz="1900" dirty="0"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72DE1E-DDF3-448F-BF51-A946286AA1C1}"/>
              </a:ext>
            </a:extLst>
          </p:cNvPr>
          <p:cNvSpPr txBox="1"/>
          <p:nvPr/>
        </p:nvSpPr>
        <p:spPr>
          <a:xfrm>
            <a:off x="1007043" y="16084862"/>
            <a:ext cx="87349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/>
              <a:t>Six letters from five different Spanish authors from the 19</a:t>
            </a:r>
            <a:r>
              <a:rPr lang="en-US" sz="3400" baseline="30000" dirty="0"/>
              <a:t>th</a:t>
            </a:r>
            <a:r>
              <a:rPr lang="en-US" sz="3400" dirty="0"/>
              <a:t> century (206 tokens) and two letters from the 15</a:t>
            </a:r>
            <a:r>
              <a:rPr lang="en-US" sz="3400" baseline="30000" dirty="0"/>
              <a:t>th</a:t>
            </a:r>
            <a:r>
              <a:rPr lang="en-US" sz="3400" dirty="0"/>
              <a:t> century (185 tokens).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/>
              <a:t>Marked each verb with a clear subject to see what type of phrases contained the ‘standard’ order (SV) and the ‘reversed’ order (VS</a:t>
            </a:r>
            <a:r>
              <a:rPr lang="en-US" sz="3400" dirty="0" smtClean="0"/>
              <a:t>).</a:t>
            </a:r>
            <a:endParaRPr lang="en-US" sz="34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400" dirty="0"/>
              <a:t>Also coded for phrase type and presence of the clitic (both independent variables</a:t>
            </a:r>
            <a:r>
              <a:rPr lang="en-US" sz="3400" dirty="0" smtClean="0"/>
              <a:t>).</a:t>
            </a:r>
            <a:endParaRPr lang="en-US" sz="3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2EB9AC-373D-42BA-B9ED-7205E385CEA8}"/>
              </a:ext>
            </a:extLst>
          </p:cNvPr>
          <p:cNvSpPr txBox="1"/>
          <p:nvPr/>
        </p:nvSpPr>
        <p:spPr>
          <a:xfrm>
            <a:off x="1017651" y="4946810"/>
            <a:ext cx="8734926" cy="1003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Latin as a language was fairly flexible, but showed a preference for Subject-Object-Verb (SOV) word order (Resnick &amp; Hammond 2011 </a:t>
            </a:r>
            <a:r>
              <a:rPr lang="en-US" sz="3400" dirty="0" err="1"/>
              <a:t>pg</a:t>
            </a:r>
            <a:r>
              <a:rPr lang="en-US" sz="3400" dirty="0"/>
              <a:t> 202-203). Spanish, as it evolved from Latin, </a:t>
            </a:r>
            <a:r>
              <a:rPr lang="en-US" sz="3400" dirty="0" smtClean="0"/>
              <a:t>moved toward Subject-Verb-Object </a:t>
            </a:r>
            <a:r>
              <a:rPr lang="en-US" sz="3400" dirty="0"/>
              <a:t>(</a:t>
            </a:r>
            <a:r>
              <a:rPr lang="en-US" sz="3400" dirty="0" smtClean="0"/>
              <a:t>SVO) order </a:t>
            </a:r>
            <a:r>
              <a:rPr lang="en-US" sz="3400" dirty="0"/>
              <a:t>and as the language continued to develop</a:t>
            </a:r>
            <a:r>
              <a:rPr lang="en-US" sz="3400" dirty="0" smtClean="0"/>
              <a:t>, </a:t>
            </a:r>
            <a:r>
              <a:rPr lang="en-US" sz="3400" dirty="0"/>
              <a:t>post-verbal subject (VS) word order began to </a:t>
            </a:r>
            <a:r>
              <a:rPr lang="en-US" sz="3400" dirty="0" smtClean="0"/>
              <a:t>reappear.</a:t>
            </a:r>
          </a:p>
          <a:p>
            <a:pPr algn="ctr"/>
            <a:r>
              <a:rPr lang="en-US" sz="3400" dirty="0"/>
              <a:t>Prior Research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err="1" smtClean="0"/>
              <a:t>Lapesa</a:t>
            </a:r>
            <a:r>
              <a:rPr lang="en-US" sz="3400" dirty="0" smtClean="0"/>
              <a:t> </a:t>
            </a:r>
            <a:r>
              <a:rPr lang="en-US" sz="3400" dirty="0"/>
              <a:t>(1981) attributes the appearance of VS order to the contact Spanish had with </a:t>
            </a:r>
            <a:r>
              <a:rPr lang="en-US" sz="3400" dirty="0" smtClean="0"/>
              <a:t>Arabic.</a:t>
            </a:r>
            <a:endParaRPr lang="en-US" sz="3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/>
              <a:t>This phenomenon, however, hasn’t been empirically studied until now.</a:t>
            </a:r>
          </a:p>
          <a:p>
            <a:pPr algn="ctr"/>
            <a:r>
              <a:rPr lang="en-US" sz="3400" dirty="0"/>
              <a:t>Research Questions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400" dirty="0"/>
              <a:t>Was VS Word order used more frequently in the 19</a:t>
            </a:r>
            <a:r>
              <a:rPr lang="en-US" sz="3400" baseline="30000" dirty="0"/>
              <a:t>th</a:t>
            </a:r>
            <a:r>
              <a:rPr lang="en-US" sz="3400" dirty="0"/>
              <a:t> century than the 15</a:t>
            </a:r>
            <a:r>
              <a:rPr lang="en-US" sz="3400" baseline="30000" dirty="0"/>
              <a:t>th</a:t>
            </a:r>
            <a:r>
              <a:rPr lang="en-US" sz="3400" dirty="0"/>
              <a:t> century?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400" dirty="0" smtClean="0"/>
              <a:t>How does clause type affect word order?</a:t>
            </a:r>
            <a:endParaRPr lang="en-US" sz="3400" dirty="0"/>
          </a:p>
          <a:p>
            <a:pPr marL="742950" indent="-742950" algn="l">
              <a:buFont typeface="+mj-lt"/>
              <a:buAutoNum type="arabicPeriod"/>
            </a:pPr>
            <a:r>
              <a:rPr lang="en-US" sz="3400" dirty="0" smtClean="0"/>
              <a:t>How does the presence of </a:t>
            </a:r>
            <a:r>
              <a:rPr lang="en-US" sz="3400" dirty="0" err="1" smtClean="0"/>
              <a:t>clitics</a:t>
            </a:r>
            <a:r>
              <a:rPr lang="en-US" sz="3400" dirty="0" smtClean="0"/>
              <a:t> affect </a:t>
            </a:r>
            <a:r>
              <a:rPr lang="en-US" sz="3400" dirty="0"/>
              <a:t>word order?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41C6186-99A7-4A49-B610-0F6E87804C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655802"/>
              </p:ext>
            </p:extLst>
          </p:nvPr>
        </p:nvGraphicFramePr>
        <p:xfrm>
          <a:off x="11436383" y="5355096"/>
          <a:ext cx="4713233" cy="414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334BE4B-7262-4A1A-8872-F13132D34E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0694686"/>
              </p:ext>
            </p:extLst>
          </p:nvPr>
        </p:nvGraphicFramePr>
        <p:xfrm>
          <a:off x="16823493" y="5355096"/>
          <a:ext cx="4713233" cy="414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240B998-B901-4FDE-9550-E1735E113B52}"/>
              </a:ext>
            </a:extLst>
          </p:cNvPr>
          <p:cNvSpPr txBox="1"/>
          <p:nvPr/>
        </p:nvSpPr>
        <p:spPr>
          <a:xfrm>
            <a:off x="23281553" y="9663631"/>
            <a:ext cx="88946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/>
              <a:t>There was a noticeable increase in the frequency of </a:t>
            </a:r>
            <a:r>
              <a:rPr lang="en-US" sz="3400" dirty="0" smtClean="0"/>
              <a:t>VS word </a:t>
            </a:r>
            <a:r>
              <a:rPr lang="en-US" sz="3400" dirty="0"/>
              <a:t>order between the 15th and 19th centuries </a:t>
            </a:r>
            <a:r>
              <a:rPr lang="en-US" sz="3400" dirty="0" smtClean="0"/>
              <a:t>.</a:t>
            </a:r>
            <a:endParaRPr lang="en-US" sz="3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/>
              <a:t>While the pattern of frequency of </a:t>
            </a:r>
            <a:r>
              <a:rPr lang="en-US" sz="3400" dirty="0" smtClean="0"/>
              <a:t>clause </a:t>
            </a:r>
            <a:r>
              <a:rPr lang="en-US" sz="3400" dirty="0"/>
              <a:t>types followed across centuries, </a:t>
            </a:r>
            <a:r>
              <a:rPr lang="en-US" sz="3400" dirty="0" smtClean="0"/>
              <a:t>in the </a:t>
            </a:r>
            <a:r>
              <a:rPr lang="en-US" sz="3400" dirty="0"/>
              <a:t>19</a:t>
            </a:r>
            <a:r>
              <a:rPr lang="en-US" sz="3400" baseline="30000" dirty="0"/>
              <a:t>th</a:t>
            </a:r>
            <a:r>
              <a:rPr lang="en-US" sz="3400" dirty="0"/>
              <a:t> century </a:t>
            </a:r>
            <a:r>
              <a:rPr lang="en-US" sz="3400" dirty="0" smtClean="0"/>
              <a:t>consistently </a:t>
            </a:r>
            <a:r>
              <a:rPr lang="en-US" sz="3400" dirty="0"/>
              <a:t>VS word </a:t>
            </a:r>
            <a:r>
              <a:rPr lang="en-US" sz="3400" dirty="0" smtClean="0"/>
              <a:t>order was used across categories</a:t>
            </a:r>
            <a:r>
              <a:rPr lang="en-US" sz="3400" dirty="0"/>
              <a:t>, including object </a:t>
            </a:r>
            <a:r>
              <a:rPr lang="en-US" sz="3400" dirty="0" smtClean="0"/>
              <a:t>clauses, </a:t>
            </a:r>
            <a:r>
              <a:rPr lang="en-US" sz="3400" dirty="0"/>
              <a:t>which didn’t have the VS order </a:t>
            </a:r>
            <a:r>
              <a:rPr lang="en-US" sz="3400" dirty="0" smtClean="0"/>
              <a:t>previously.</a:t>
            </a:r>
            <a:endParaRPr lang="en-US" sz="3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/>
              <a:t>Clitics in both the 15</a:t>
            </a:r>
            <a:r>
              <a:rPr lang="en-US" sz="3400" baseline="30000" dirty="0"/>
              <a:t>th</a:t>
            </a:r>
            <a:r>
              <a:rPr lang="en-US" sz="3400" dirty="0"/>
              <a:t> and 19</a:t>
            </a:r>
            <a:r>
              <a:rPr lang="en-US" sz="3400" baseline="30000" dirty="0"/>
              <a:t>th</a:t>
            </a:r>
            <a:r>
              <a:rPr lang="en-US" sz="3400" dirty="0"/>
              <a:t> centuries were almost always followed by SV word order.</a:t>
            </a:r>
          </a:p>
          <a:p>
            <a:endParaRPr lang="es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E9B00200-3FEA-430A-9808-DE51B9C0AC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871465"/>
              </p:ext>
            </p:extLst>
          </p:nvPr>
        </p:nvGraphicFramePr>
        <p:xfrm>
          <a:off x="11038509" y="13260873"/>
          <a:ext cx="4785929" cy="763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71D1D727-DE2E-4386-816F-A42E854267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1457611"/>
              </p:ext>
            </p:extLst>
          </p:nvPr>
        </p:nvGraphicFramePr>
        <p:xfrm>
          <a:off x="16459200" y="13260874"/>
          <a:ext cx="5416672" cy="763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3333E50-004B-4A23-AAF2-E4390BB6057C}"/>
              </a:ext>
            </a:extLst>
          </p:cNvPr>
          <p:cNvSpPr txBox="1"/>
          <p:nvPr/>
        </p:nvSpPr>
        <p:spPr>
          <a:xfrm>
            <a:off x="24449087" y="4142202"/>
            <a:ext cx="6559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9C5F7-74F0-49D2-BB42-5075D3B2295E}"/>
              </a:ext>
            </a:extLst>
          </p:cNvPr>
          <p:cNvSpPr txBox="1"/>
          <p:nvPr/>
        </p:nvSpPr>
        <p:spPr>
          <a:xfrm>
            <a:off x="23418799" y="4946810"/>
            <a:ext cx="862012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At the beginning of this study, I believed that there would be an increase in the usage of VS Word order in the 19th century. In the case of phrasal types, I thought that main clauses would be most likely to </a:t>
            </a:r>
            <a:r>
              <a:rPr lang="en-US" sz="3400" dirty="0" smtClean="0"/>
              <a:t>contain VS </a:t>
            </a:r>
            <a:r>
              <a:rPr lang="en-US" sz="3400" dirty="0"/>
              <a:t>order. As for the clitics, I assumed that would lead to the reverse order as well.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F4C6B2-DE8D-4CF6-9E79-DB1A34E53BB5}"/>
              </a:ext>
            </a:extLst>
          </p:cNvPr>
          <p:cNvSpPr txBox="1"/>
          <p:nvPr/>
        </p:nvSpPr>
        <p:spPr>
          <a:xfrm>
            <a:off x="23281553" y="16143856"/>
            <a:ext cx="9122498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950" dirty="0"/>
              <a:t>Íñigo López de Mendoza, Marqués de Santillana. “Premio y carta” </a:t>
            </a:r>
            <a:r>
              <a:rPr lang="es-US" sz="1950" i="1" dirty="0"/>
              <a:t>Biblioteca Virtual Miguel de 	Cervantes</a:t>
            </a:r>
          </a:p>
          <a:p>
            <a:r>
              <a:rPr lang="es-US" sz="1950" dirty="0"/>
              <a:t>Íñigo López de Mendoza, Marqués de Santillana. “</a:t>
            </a:r>
            <a:r>
              <a:rPr lang="es-US" sz="1950" i="1" dirty="0"/>
              <a:t>Carta a doña Violante de Prades”. Biblioteca Virtual 	Miguel de Cervantes</a:t>
            </a:r>
          </a:p>
          <a:p>
            <a:r>
              <a:rPr lang="en-US" sz="1950" dirty="0"/>
              <a:t>Oswaldo Holguín </a:t>
            </a:r>
            <a:r>
              <a:rPr lang="en-US" sz="1950" dirty="0" err="1"/>
              <a:t>Callo</a:t>
            </a:r>
            <a:r>
              <a:rPr lang="en-US" sz="1950" dirty="0"/>
              <a:t>. “</a:t>
            </a:r>
            <a:r>
              <a:rPr lang="en-US" sz="1950" i="1" dirty="0"/>
              <a:t>Una </a:t>
            </a:r>
            <a:r>
              <a:rPr lang="en-US" sz="1950" i="1" dirty="0" err="1"/>
              <a:t>olvidada</a:t>
            </a:r>
            <a:r>
              <a:rPr lang="en-US" sz="1950" i="1" dirty="0"/>
              <a:t> carta” </a:t>
            </a:r>
            <a:r>
              <a:rPr lang="es-US" sz="1950" i="1" dirty="0"/>
              <a:t>Biblioteca Virtual Miguel de Cervantes.</a:t>
            </a:r>
          </a:p>
          <a:p>
            <a:r>
              <a:rPr lang="es-US" sz="1950" i="1" dirty="0"/>
              <a:t>Mariano José de Larra.” </a:t>
            </a:r>
            <a:r>
              <a:rPr lang="en-US" sz="1950" dirty="0"/>
              <a:t>Carta a Alfonso </a:t>
            </a:r>
            <a:r>
              <a:rPr lang="en-US" sz="1950" dirty="0" err="1"/>
              <a:t>Carrero</a:t>
            </a:r>
            <a:r>
              <a:rPr lang="en-US" sz="1950" dirty="0"/>
              <a:t>”</a:t>
            </a:r>
            <a:r>
              <a:rPr lang="es-US" sz="1950" i="1" dirty="0"/>
              <a:t> Biblioteca Virtual Miguel de Cervantes.</a:t>
            </a:r>
          </a:p>
          <a:p>
            <a:r>
              <a:rPr lang="es-US" sz="1950" i="1" dirty="0"/>
              <a:t>Mariano José de Larra. “</a:t>
            </a:r>
            <a:r>
              <a:rPr lang="es-ES" sz="1950" dirty="0"/>
              <a:t>Carta de Fígaro a su antiguo corresponsal”</a:t>
            </a:r>
            <a:r>
              <a:rPr lang="es-US" sz="1950" i="1" dirty="0"/>
              <a:t> Biblioteca Virtual Miguel de 	Cervantes.</a:t>
            </a:r>
          </a:p>
          <a:p>
            <a:r>
              <a:rPr lang="en-US" sz="1950" dirty="0"/>
              <a:t>“Carta de Miguel </a:t>
            </a:r>
            <a:r>
              <a:rPr lang="en-US" sz="1950" dirty="0" err="1"/>
              <a:t>Bolea</a:t>
            </a:r>
            <a:r>
              <a:rPr lang="en-US" sz="1950" dirty="0"/>
              <a:t> Y </a:t>
            </a:r>
            <a:r>
              <a:rPr lang="en-US" sz="1950" dirty="0" err="1"/>
              <a:t>Sintas</a:t>
            </a:r>
            <a:r>
              <a:rPr lang="en-US" sz="1950" dirty="0"/>
              <a:t> J. H. S a Marcelino Menéndez </a:t>
            </a:r>
            <a:r>
              <a:rPr lang="en-US" sz="1950" dirty="0" err="1"/>
              <a:t>Pelayo</a:t>
            </a:r>
            <a:r>
              <a:rPr lang="en-US" sz="1950" dirty="0"/>
              <a:t>”</a:t>
            </a:r>
            <a:r>
              <a:rPr lang="es-US" sz="1950" i="1" dirty="0"/>
              <a:t> Biblioteca Virtual Miguel de 	Cervantes.</a:t>
            </a:r>
          </a:p>
          <a:p>
            <a:r>
              <a:rPr lang="es-US" sz="1950" i="1" dirty="0"/>
              <a:t>“</a:t>
            </a:r>
            <a:r>
              <a:rPr lang="es-US" sz="1950" dirty="0"/>
              <a:t>Carta de Marcelino </a:t>
            </a:r>
            <a:r>
              <a:rPr lang="en-US" sz="1950" dirty="0"/>
              <a:t>Menéndez </a:t>
            </a:r>
            <a:r>
              <a:rPr lang="en-US" sz="1950" dirty="0" err="1"/>
              <a:t>Pelayo</a:t>
            </a:r>
            <a:r>
              <a:rPr lang="en-US" sz="1950" dirty="0"/>
              <a:t> a José de Pereda”</a:t>
            </a:r>
            <a:r>
              <a:rPr lang="es-US" sz="1950" i="1" dirty="0"/>
              <a:t> Biblioteca Virtual Miguel de Cervantes.</a:t>
            </a:r>
          </a:p>
          <a:p>
            <a:r>
              <a:rPr lang="es-US" sz="1950" i="1" dirty="0"/>
              <a:t>L</a:t>
            </a:r>
            <a:r>
              <a:rPr lang="es-US" sz="1950" dirty="0"/>
              <a:t>eopoldo Alas. </a:t>
            </a:r>
            <a:r>
              <a:rPr lang="es-US" sz="1950" i="1" dirty="0"/>
              <a:t>“Carta a Tomás Bretón.” Biblioteca Virtual Miguel de Cervantes.</a:t>
            </a:r>
          </a:p>
          <a:p>
            <a:r>
              <a:rPr lang="es-US" sz="1950" dirty="0"/>
              <a:t>Resnick, Melvin C.&amp;</a:t>
            </a:r>
            <a:r>
              <a:rPr lang="es-US" sz="1950" dirty="0" err="1"/>
              <a:t>Hammond</a:t>
            </a:r>
            <a:r>
              <a:rPr lang="es-US" sz="1950" dirty="0"/>
              <a:t>, Robert M.(2011) </a:t>
            </a:r>
            <a:r>
              <a:rPr lang="es-US" sz="1950" i="1" dirty="0"/>
              <a:t>Introducción a la historia de la lengua española. Ed.2 	Georgetown </a:t>
            </a:r>
            <a:r>
              <a:rPr lang="es-US" sz="1950" i="1" dirty="0" err="1"/>
              <a:t>University</a:t>
            </a:r>
            <a:r>
              <a:rPr lang="es-US" sz="1950" i="1" dirty="0"/>
              <a:t> </a:t>
            </a:r>
            <a:r>
              <a:rPr lang="es-US" sz="1950" i="1" dirty="0" err="1"/>
              <a:t>Press</a:t>
            </a:r>
            <a:r>
              <a:rPr lang="es-US" sz="1950" i="1" dirty="0"/>
              <a:t>.</a:t>
            </a:r>
          </a:p>
          <a:p>
            <a:r>
              <a:rPr lang="es-ES" sz="1950" dirty="0"/>
              <a:t>Lapesa, Rafael. (1981). Historia de la lengua española (9th ed.). Madrid, </a:t>
            </a:r>
            <a:r>
              <a:rPr lang="es-ES" sz="1950" dirty="0" err="1"/>
              <a:t>Spain</a:t>
            </a:r>
            <a:r>
              <a:rPr lang="es-ES" sz="1950" dirty="0"/>
              <a:t>: Editorial Gredos, S. A</a:t>
            </a:r>
            <a:r>
              <a:rPr lang="es-ES" sz="1950" dirty="0" smtClean="0"/>
              <a:t>.</a:t>
            </a:r>
            <a:endParaRPr lang="es-US" sz="1950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E5F8568-E259-4749-B674-CE25CF1CC1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6147107"/>
              </p:ext>
            </p:extLst>
          </p:nvPr>
        </p:nvGraphicFramePr>
        <p:xfrm>
          <a:off x="11038509" y="10126545"/>
          <a:ext cx="10837363" cy="264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rgbClr val="FAFDFD"/>
      </a:lt1>
      <a:dk2>
        <a:srgbClr val="1E1217"/>
      </a:dk2>
      <a:lt2>
        <a:srgbClr val="FAFDFD"/>
      </a:lt2>
      <a:accent1>
        <a:srgbClr val="40A7B4"/>
      </a:accent1>
      <a:accent2>
        <a:srgbClr val="B83859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402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48x72 Horizontal Template</dc:title>
  <dc:creator>Ethan Shulda</dc:creator>
  <dc:description>©MegaPrint Inc. 2009</dc:description>
  <cp:lastModifiedBy>Zahler, Sara L</cp:lastModifiedBy>
  <cp:revision>76</cp:revision>
  <dcterms:created xsi:type="dcterms:W3CDTF">2008-12-04T00:20:37Z</dcterms:created>
  <dcterms:modified xsi:type="dcterms:W3CDTF">2019-04-18T17:59:23Z</dcterms:modified>
  <cp:category>Research Poster</cp:category>
</cp:coreProperties>
</file>