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5" r:id="rId1"/>
  </p:sldMasterIdLst>
  <p:notesMasterIdLst>
    <p:notesMasterId r:id="rId52"/>
  </p:notesMasterIdLst>
  <p:sldIdLst>
    <p:sldId id="256" r:id="rId2"/>
    <p:sldId id="321" r:id="rId3"/>
    <p:sldId id="320" r:id="rId4"/>
    <p:sldId id="318" r:id="rId5"/>
    <p:sldId id="257" r:id="rId6"/>
    <p:sldId id="322" r:id="rId7"/>
    <p:sldId id="323" r:id="rId8"/>
    <p:sldId id="324" r:id="rId9"/>
    <p:sldId id="287" r:id="rId10"/>
    <p:sldId id="288" r:id="rId11"/>
    <p:sldId id="325" r:id="rId12"/>
    <p:sldId id="329" r:id="rId13"/>
    <p:sldId id="326" r:id="rId14"/>
    <p:sldId id="327" r:id="rId15"/>
    <p:sldId id="328" r:id="rId16"/>
    <p:sldId id="293" r:id="rId17"/>
    <p:sldId id="294" r:id="rId18"/>
    <p:sldId id="295" r:id="rId19"/>
    <p:sldId id="296" r:id="rId20"/>
    <p:sldId id="261" r:id="rId21"/>
    <p:sldId id="330" r:id="rId22"/>
    <p:sldId id="331" r:id="rId23"/>
    <p:sldId id="300" r:id="rId24"/>
    <p:sldId id="301" r:id="rId25"/>
    <p:sldId id="302" r:id="rId26"/>
    <p:sldId id="303" r:id="rId27"/>
    <p:sldId id="332" r:id="rId28"/>
    <p:sldId id="336" r:id="rId29"/>
    <p:sldId id="333" r:id="rId30"/>
    <p:sldId id="338" r:id="rId31"/>
    <p:sldId id="305" r:id="rId32"/>
    <p:sldId id="334" r:id="rId33"/>
    <p:sldId id="337" r:id="rId34"/>
    <p:sldId id="339" r:id="rId35"/>
    <p:sldId id="335" r:id="rId36"/>
    <p:sldId id="340" r:id="rId37"/>
    <p:sldId id="308" r:id="rId38"/>
    <p:sldId id="342" r:id="rId39"/>
    <p:sldId id="341" r:id="rId40"/>
    <p:sldId id="309" r:id="rId41"/>
    <p:sldId id="304" r:id="rId42"/>
    <p:sldId id="345" r:id="rId43"/>
    <p:sldId id="310" r:id="rId44"/>
    <p:sldId id="343" r:id="rId45"/>
    <p:sldId id="344" r:id="rId46"/>
    <p:sldId id="346" r:id="rId47"/>
    <p:sldId id="347" r:id="rId48"/>
    <p:sldId id="348" r:id="rId49"/>
    <p:sldId id="349" r:id="rId50"/>
    <p:sldId id="278"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944" autoAdjust="0"/>
  </p:normalViewPr>
  <p:slideViewPr>
    <p:cSldViewPr>
      <p:cViewPr varScale="1">
        <p:scale>
          <a:sx n="60" d="100"/>
          <a:sy n="60" d="100"/>
        </p:scale>
        <p:origin x="1686" y="66"/>
      </p:cViewPr>
      <p:guideLst>
        <p:guide orient="horz" pos="2160"/>
        <p:guide pos="2880"/>
      </p:guideLst>
    </p:cSldViewPr>
  </p:slideViewPr>
  <p:notesTextViewPr>
    <p:cViewPr>
      <p:scale>
        <a:sx n="1" d="1"/>
        <a:sy n="1" d="1"/>
      </p:scale>
      <p:origin x="0" y="0"/>
    </p:cViewPr>
  </p:notesTextViewPr>
  <p:sorterViewPr>
    <p:cViewPr>
      <p:scale>
        <a:sx n="100" d="100"/>
        <a:sy n="100" d="100"/>
      </p:scale>
      <p:origin x="0" y="-816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C7481D-837C-429D-9B87-46868665B03B}" type="datetimeFigureOut">
              <a:rPr lang="fr-FR" smtClean="0"/>
              <a:t>25/09/2017</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2207EA-B1A1-476D-B6DF-B764F30DF6FE}" type="slidenum">
              <a:rPr lang="fr-FR" smtClean="0"/>
              <a:t>‹#›</a:t>
            </a:fld>
            <a:endParaRPr lang="fr-FR"/>
          </a:p>
        </p:txBody>
      </p:sp>
    </p:spTree>
    <p:extLst>
      <p:ext uri="{BB962C8B-B14F-4D97-AF65-F5344CB8AC3E}">
        <p14:creationId xmlns:p14="http://schemas.microsoft.com/office/powerpoint/2010/main" val="827476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cogitas.wordpress.com/2010/09/27/binaries-gender-and-pegagogy/#more-279"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err="1"/>
              <a:t>Speakers</a:t>
            </a:r>
            <a:r>
              <a:rPr lang="es-ES" dirty="0"/>
              <a:t> </a:t>
            </a:r>
            <a:r>
              <a:rPr lang="es-ES" dirty="0" err="1"/>
              <a:t>often</a:t>
            </a:r>
            <a:r>
              <a:rPr lang="es-ES" dirty="0"/>
              <a:t> use </a:t>
            </a:r>
            <a:r>
              <a:rPr lang="es-ES" dirty="0" err="1"/>
              <a:t>language</a:t>
            </a:r>
            <a:r>
              <a:rPr lang="es-ES" dirty="0"/>
              <a:t> to </a:t>
            </a:r>
            <a:r>
              <a:rPr lang="es-ES" dirty="0" err="1"/>
              <a:t>participate</a:t>
            </a:r>
            <a:r>
              <a:rPr lang="es-ES" dirty="0"/>
              <a:t> in </a:t>
            </a:r>
            <a:r>
              <a:rPr lang="es-ES" dirty="0" err="1"/>
              <a:t>various</a:t>
            </a:r>
            <a:r>
              <a:rPr lang="es-ES" dirty="0"/>
              <a:t> sociocultural </a:t>
            </a:r>
            <a:r>
              <a:rPr lang="es-ES" dirty="0" err="1"/>
              <a:t>groups</a:t>
            </a:r>
            <a:r>
              <a:rPr lang="es-ES" dirty="0"/>
              <a:t> </a:t>
            </a:r>
            <a:r>
              <a:rPr lang="es-ES" dirty="0" err="1"/>
              <a:t>by</a:t>
            </a:r>
            <a:r>
              <a:rPr lang="es-ES" dirty="0"/>
              <a:t> </a:t>
            </a:r>
            <a:r>
              <a:rPr lang="es-ES" dirty="0" err="1"/>
              <a:t>displaying</a:t>
            </a:r>
            <a:r>
              <a:rPr lang="es-ES" dirty="0"/>
              <a:t> </a:t>
            </a:r>
            <a:r>
              <a:rPr lang="es-ES" dirty="0" err="1"/>
              <a:t>behavior</a:t>
            </a:r>
            <a:r>
              <a:rPr lang="es-ES" dirty="0"/>
              <a:t> </a:t>
            </a:r>
            <a:r>
              <a:rPr lang="es-ES" dirty="0" err="1"/>
              <a:t>that</a:t>
            </a:r>
            <a:r>
              <a:rPr lang="es-ES" dirty="0"/>
              <a:t> </a:t>
            </a:r>
            <a:r>
              <a:rPr lang="es-ES" dirty="0" err="1"/>
              <a:t>is</a:t>
            </a:r>
            <a:r>
              <a:rPr lang="es-ES" dirty="0"/>
              <a:t> </a:t>
            </a:r>
            <a:r>
              <a:rPr lang="es-ES" dirty="0" err="1"/>
              <a:t>often</a:t>
            </a:r>
            <a:r>
              <a:rPr lang="es-ES" dirty="0"/>
              <a:t> </a:t>
            </a:r>
            <a:r>
              <a:rPr lang="es-ES" dirty="0" err="1"/>
              <a:t>associated</a:t>
            </a:r>
            <a:r>
              <a:rPr lang="es-ES" dirty="0"/>
              <a:t> </a:t>
            </a:r>
            <a:r>
              <a:rPr lang="es-ES" dirty="0" err="1"/>
              <a:t>with</a:t>
            </a:r>
            <a:r>
              <a:rPr lang="es-ES" dirty="0"/>
              <a:t> a </a:t>
            </a:r>
            <a:r>
              <a:rPr lang="es-ES" dirty="0" err="1"/>
              <a:t>group</a:t>
            </a:r>
            <a:r>
              <a:rPr lang="es-ES" dirty="0"/>
              <a:t> </a:t>
            </a:r>
            <a:r>
              <a:rPr lang="es-ES" dirty="0" err="1"/>
              <a:t>identity</a:t>
            </a:r>
            <a:r>
              <a:rPr lang="es-ES" dirty="0"/>
              <a:t> (</a:t>
            </a:r>
            <a:r>
              <a:rPr lang="es-ES" dirty="0" err="1"/>
              <a:t>Elliot</a:t>
            </a:r>
            <a:r>
              <a:rPr lang="es-ES" dirty="0"/>
              <a:t>, 2010; </a:t>
            </a:r>
            <a:r>
              <a:rPr lang="es-ES" dirty="0" err="1"/>
              <a:t>Reid</a:t>
            </a:r>
            <a:r>
              <a:rPr lang="es-ES" dirty="0"/>
              <a:t> &amp; Giles, 2005). </a:t>
            </a:r>
          </a:p>
          <a:p>
            <a:endParaRPr lang="es-ES" dirty="0"/>
          </a:p>
        </p:txBody>
      </p:sp>
      <p:sp>
        <p:nvSpPr>
          <p:cNvPr id="4" name="Slide Number Placeholder 3"/>
          <p:cNvSpPr>
            <a:spLocks noGrp="1"/>
          </p:cNvSpPr>
          <p:nvPr>
            <p:ph type="sldNum" sz="quarter" idx="10"/>
          </p:nvPr>
        </p:nvSpPr>
        <p:spPr/>
        <p:txBody>
          <a:bodyPr/>
          <a:lstStyle/>
          <a:p>
            <a:fld id="{A82207EA-B1A1-476D-B6DF-B764F30DF6FE}" type="slidenum">
              <a:rPr lang="fr-FR" smtClean="0"/>
              <a:t>3</a:t>
            </a:fld>
            <a:endParaRPr lang="fr-FR"/>
          </a:p>
        </p:txBody>
      </p:sp>
    </p:spTree>
    <p:extLst>
      <p:ext uri="{BB962C8B-B14F-4D97-AF65-F5344CB8AC3E}">
        <p14:creationId xmlns:p14="http://schemas.microsoft.com/office/powerpoint/2010/main" val="39050655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Sensitivity for the importance</a:t>
            </a:r>
            <a:r>
              <a:rPr lang="en-US" baseline="0" dirty="0"/>
              <a:t> of contextual variables</a:t>
            </a:r>
            <a:endParaRPr lang="en-US" dirty="0"/>
          </a:p>
        </p:txBody>
      </p:sp>
      <p:sp>
        <p:nvSpPr>
          <p:cNvPr id="4" name="Slide Number Placeholder 3"/>
          <p:cNvSpPr>
            <a:spLocks noGrp="1"/>
          </p:cNvSpPr>
          <p:nvPr>
            <p:ph type="sldNum" sz="quarter" idx="10"/>
          </p:nvPr>
        </p:nvSpPr>
        <p:spPr/>
        <p:txBody>
          <a:bodyPr/>
          <a:lstStyle/>
          <a:p>
            <a:fld id="{A82207EA-B1A1-476D-B6DF-B764F30DF6FE}" type="slidenum">
              <a:rPr lang="fr-FR" smtClean="0"/>
              <a:t>43</a:t>
            </a:fld>
            <a:endParaRPr lang="fr-FR"/>
          </a:p>
        </p:txBody>
      </p:sp>
    </p:spTree>
    <p:extLst>
      <p:ext uri="{BB962C8B-B14F-4D97-AF65-F5344CB8AC3E}">
        <p14:creationId xmlns:p14="http://schemas.microsoft.com/office/powerpoint/2010/main" val="14607615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Del-</a:t>
            </a:r>
            <a:r>
              <a:rPr lang="en-US" sz="1200" b="0" i="0" kern="1200" dirty="0" err="1">
                <a:solidFill>
                  <a:schemeClr val="tx1"/>
                </a:solidFill>
                <a:effectLst/>
                <a:latin typeface="+mn-lt"/>
                <a:ea typeface="+mn-ea"/>
                <a:cs typeface="+mn-cs"/>
              </a:rPr>
              <a:t>Taso</a:t>
            </a:r>
            <a:r>
              <a:rPr lang="en-US" sz="1200" b="0" i="0" kern="1200" dirty="0">
                <a:solidFill>
                  <a:schemeClr val="tx1"/>
                </a:solidFill>
                <a:effectLst/>
                <a:latin typeface="+mn-lt"/>
                <a:ea typeface="+mn-ea"/>
                <a:cs typeface="+mn-cs"/>
              </a:rPr>
              <a:t>-</a:t>
            </a:r>
            <a:r>
              <a:rPr lang="en-US" sz="1200" b="0" i="0" kern="1200" dirty="0" err="1">
                <a:solidFill>
                  <a:schemeClr val="tx1"/>
                </a:solidFill>
                <a:effectLst/>
                <a:latin typeface="+mn-lt"/>
                <a:ea typeface="+mn-ea"/>
                <a:cs typeface="+mn-cs"/>
              </a:rPr>
              <a:t>Craviotto</a:t>
            </a:r>
            <a:r>
              <a:rPr lang="en-US" sz="1200" b="0" i="0" kern="1200" dirty="0">
                <a:solidFill>
                  <a:schemeClr val="tx1"/>
                </a:solidFill>
                <a:effectLst/>
                <a:latin typeface="+mn-lt"/>
                <a:ea typeface="+mn-ea"/>
                <a:cs typeface="+mn-cs"/>
              </a:rPr>
              <a:t> writes that “the authentication of the participants’ gender and sexual identity is a </a:t>
            </a:r>
            <a:r>
              <a:rPr lang="en-US" sz="1200" b="0" i="0" kern="1200" dirty="0" err="1">
                <a:solidFill>
                  <a:schemeClr val="tx1"/>
                </a:solidFill>
                <a:effectLst/>
                <a:latin typeface="+mn-lt"/>
                <a:ea typeface="+mn-ea"/>
                <a:cs typeface="+mn-cs"/>
              </a:rPr>
              <a:t>performative</a:t>
            </a:r>
            <a:r>
              <a:rPr lang="en-US" sz="1200" b="0" i="0" kern="1200" dirty="0">
                <a:solidFill>
                  <a:schemeClr val="tx1"/>
                </a:solidFill>
                <a:effectLst/>
                <a:latin typeface="+mn-lt"/>
                <a:ea typeface="+mn-ea"/>
                <a:cs typeface="+mn-cs"/>
              </a:rPr>
              <a:t> act </a:t>
            </a:r>
            <a:r>
              <a:rPr lang="en-US" sz="1200" b="0" i="0" kern="1200" dirty="0" err="1">
                <a:solidFill>
                  <a:schemeClr val="tx1"/>
                </a:solidFill>
                <a:effectLst/>
                <a:latin typeface="+mn-lt"/>
                <a:ea typeface="+mn-ea"/>
                <a:cs typeface="+mn-cs"/>
              </a:rPr>
              <a:t>acheived</a:t>
            </a:r>
            <a:r>
              <a:rPr lang="en-US" sz="1200" b="0" i="0" kern="1200" dirty="0">
                <a:solidFill>
                  <a:schemeClr val="tx1"/>
                </a:solidFill>
                <a:effectLst/>
                <a:latin typeface="+mn-lt"/>
                <a:ea typeface="+mn-ea"/>
                <a:cs typeface="+mn-cs"/>
              </a:rPr>
              <a:t> through different linguistic strategies” (256). Well, as we’ve seen, looking at </a:t>
            </a:r>
            <a:r>
              <a:rPr lang="en-US" sz="1200" b="0" i="0" u="none" strike="noStrike" kern="1200" dirty="0">
                <a:solidFill>
                  <a:schemeClr val="tx1"/>
                </a:solidFill>
                <a:effectLst/>
                <a:latin typeface="+mn-lt"/>
                <a:ea typeface="+mn-ea"/>
                <a:cs typeface="+mn-cs"/>
                <a:hlinkClick r:id="rId3"/>
              </a:rPr>
              <a:t>gender as a </a:t>
            </a:r>
            <a:r>
              <a:rPr lang="en-US" sz="1200" b="0" i="0" u="none" strike="noStrike" kern="1200" dirty="0" err="1">
                <a:solidFill>
                  <a:schemeClr val="tx1"/>
                </a:solidFill>
                <a:effectLst/>
                <a:latin typeface="+mn-lt"/>
                <a:ea typeface="+mn-ea"/>
                <a:cs typeface="+mn-cs"/>
                <a:hlinkClick r:id="rId3"/>
              </a:rPr>
              <a:t>performative</a:t>
            </a:r>
            <a:r>
              <a:rPr lang="en-US" sz="1200" b="0" i="0" u="none" strike="noStrike" kern="1200" dirty="0">
                <a:solidFill>
                  <a:schemeClr val="tx1"/>
                </a:solidFill>
                <a:effectLst/>
                <a:latin typeface="+mn-lt"/>
                <a:ea typeface="+mn-ea"/>
                <a:cs typeface="+mn-cs"/>
                <a:hlinkClick r:id="rId3"/>
              </a:rPr>
              <a:t> act</a:t>
            </a:r>
            <a:r>
              <a:rPr lang="en-US" sz="1200" b="0" i="0" kern="1200" dirty="0">
                <a:solidFill>
                  <a:schemeClr val="tx1"/>
                </a:solidFill>
                <a:effectLst/>
                <a:latin typeface="+mn-lt"/>
                <a:ea typeface="+mn-ea"/>
                <a:cs typeface="+mn-cs"/>
              </a:rPr>
              <a:t> seems like a good idea, and now it looks like we’re going to get a how to.</a:t>
            </a:r>
            <a:endParaRPr lang="es-ES" dirty="0"/>
          </a:p>
          <a:p>
            <a:pPr marL="0" marR="0" indent="0" algn="l" defTabSz="914400" rtl="0" eaLnBrk="1" fontAlgn="auto" latinLnBrk="0" hangingPunct="1">
              <a:lnSpc>
                <a:spcPct val="100000"/>
              </a:lnSpc>
              <a:spcBef>
                <a:spcPts val="0"/>
              </a:spcBef>
              <a:spcAft>
                <a:spcPts val="0"/>
              </a:spcAft>
              <a:buClrTx/>
              <a:buSzTx/>
              <a:buFontTx/>
              <a:buNone/>
              <a:tabLst/>
              <a:defRPr/>
            </a:pPr>
            <a:endParaRPr lang="es-ES" dirty="0"/>
          </a:p>
          <a:p>
            <a:pPr marL="0" marR="0" indent="0" algn="l" defTabSz="914400" rtl="0" eaLnBrk="1" fontAlgn="auto" latinLnBrk="0" hangingPunct="1">
              <a:lnSpc>
                <a:spcPct val="100000"/>
              </a:lnSpc>
              <a:spcBef>
                <a:spcPts val="0"/>
              </a:spcBef>
              <a:spcAft>
                <a:spcPts val="0"/>
              </a:spcAft>
              <a:buClrTx/>
              <a:buSzTx/>
              <a:buFontTx/>
              <a:buNone/>
              <a:tabLst/>
              <a:defRPr/>
            </a:pPr>
            <a:endParaRPr lang="es-ES" dirty="0"/>
          </a:p>
          <a:p>
            <a:pPr marL="0" marR="0" indent="0" algn="l" defTabSz="914400" rtl="0" eaLnBrk="1" fontAlgn="auto" latinLnBrk="0" hangingPunct="1">
              <a:lnSpc>
                <a:spcPct val="100000"/>
              </a:lnSpc>
              <a:spcBef>
                <a:spcPts val="0"/>
              </a:spcBef>
              <a:spcAft>
                <a:spcPts val="0"/>
              </a:spcAft>
              <a:buClrTx/>
              <a:buSzTx/>
              <a:buFontTx/>
              <a:buNone/>
              <a:tabLst/>
              <a:defRPr/>
            </a:pPr>
            <a:r>
              <a:rPr lang="es-ES" dirty="0" err="1"/>
              <a:t>Self-describing</a:t>
            </a:r>
            <a:r>
              <a:rPr lang="es-ES" dirty="0"/>
              <a:t> </a:t>
            </a:r>
            <a:r>
              <a:rPr lang="es-ES" dirty="0" err="1"/>
              <a:t>announcement</a:t>
            </a:r>
            <a:r>
              <a:rPr lang="es-ES" dirty="0"/>
              <a:t> </a:t>
            </a:r>
            <a:r>
              <a:rPr lang="es-ES" dirty="0" err="1"/>
              <a:t>by</a:t>
            </a:r>
            <a:r>
              <a:rPr lang="es-ES" dirty="0"/>
              <a:t> </a:t>
            </a:r>
            <a:r>
              <a:rPr lang="es-ES" dirty="0" err="1"/>
              <a:t>individuals</a:t>
            </a:r>
            <a:r>
              <a:rPr lang="es-ES" dirty="0"/>
              <a:t> </a:t>
            </a:r>
            <a:r>
              <a:rPr lang="es-ES" dirty="0" err="1"/>
              <a:t>seeking</a:t>
            </a:r>
            <a:r>
              <a:rPr lang="es-ES" dirty="0"/>
              <a:t> socio-sexual </a:t>
            </a:r>
            <a:r>
              <a:rPr lang="es-ES" dirty="0" err="1"/>
              <a:t>relationships</a:t>
            </a:r>
            <a:r>
              <a:rPr lang="es-ES" dirty="0"/>
              <a:t> </a:t>
            </a:r>
            <a:r>
              <a:rPr lang="es-ES" dirty="0" err="1"/>
              <a:t>with</a:t>
            </a:r>
            <a:r>
              <a:rPr lang="es-ES" dirty="0"/>
              <a:t> </a:t>
            </a:r>
            <a:r>
              <a:rPr lang="es-ES" dirty="0" err="1"/>
              <a:t>an</a:t>
            </a:r>
            <a:r>
              <a:rPr lang="es-ES" dirty="0"/>
              <a:t> ideal </a:t>
            </a:r>
            <a:r>
              <a:rPr lang="es-ES" dirty="0" err="1"/>
              <a:t>partner</a:t>
            </a:r>
            <a:endParaRPr lang="es-ES" dirty="0"/>
          </a:p>
          <a:p>
            <a:endParaRPr lang="es-ES" dirty="0"/>
          </a:p>
        </p:txBody>
      </p:sp>
      <p:sp>
        <p:nvSpPr>
          <p:cNvPr id="4" name="Slide Number Placeholder 3"/>
          <p:cNvSpPr>
            <a:spLocks noGrp="1"/>
          </p:cNvSpPr>
          <p:nvPr>
            <p:ph type="sldNum" sz="quarter" idx="10"/>
          </p:nvPr>
        </p:nvSpPr>
        <p:spPr/>
        <p:txBody>
          <a:bodyPr/>
          <a:lstStyle/>
          <a:p>
            <a:fld id="{A82207EA-B1A1-476D-B6DF-B764F30DF6FE}" type="slidenum">
              <a:rPr lang="fr-FR" smtClean="0"/>
              <a:t>4</a:t>
            </a:fld>
            <a:endParaRPr lang="fr-FR"/>
          </a:p>
        </p:txBody>
      </p:sp>
    </p:spTree>
    <p:extLst>
      <p:ext uri="{BB962C8B-B14F-4D97-AF65-F5344CB8AC3E}">
        <p14:creationId xmlns:p14="http://schemas.microsoft.com/office/powerpoint/2010/main" val="37167033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Online personals differ from their antecedents, newspaper or print personals, in that there is no limit to their potential length. As such, speakers hypothetically are able to construct self-narratives and describe their ideal partner more freely as well as include other elements (Hardy, 2004; </a:t>
            </a:r>
            <a:r>
              <a:rPr lang="en-US" sz="1200" kern="1200" dirty="0" err="1">
                <a:solidFill>
                  <a:schemeClr val="tx1"/>
                </a:solidFill>
                <a:effectLst/>
                <a:latin typeface="+mn-lt"/>
                <a:ea typeface="+mn-ea"/>
                <a:cs typeface="+mn-cs"/>
              </a:rPr>
              <a:t>Yurchisin</a:t>
            </a:r>
            <a:r>
              <a:rPr lang="en-US" sz="1200" kern="1200" dirty="0">
                <a:solidFill>
                  <a:schemeClr val="tx1"/>
                </a:solidFill>
                <a:effectLst/>
                <a:latin typeface="+mn-lt"/>
                <a:ea typeface="+mn-ea"/>
                <a:cs typeface="+mn-cs"/>
              </a:rPr>
              <a:t> et al., 2005; van </a:t>
            </a:r>
            <a:r>
              <a:rPr lang="en-US" sz="1200" kern="1200" dirty="0" err="1">
                <a:solidFill>
                  <a:schemeClr val="tx1"/>
                </a:solidFill>
                <a:effectLst/>
                <a:latin typeface="+mn-lt"/>
                <a:ea typeface="+mn-ea"/>
                <a:cs typeface="+mn-cs"/>
              </a:rPr>
              <a:t>Compernolle</a:t>
            </a:r>
            <a:r>
              <a:rPr lang="en-US" sz="1200" kern="1200" dirty="0">
                <a:solidFill>
                  <a:schemeClr val="tx1"/>
                </a:solidFill>
                <a:effectLst/>
                <a:latin typeface="+mn-lt"/>
                <a:ea typeface="+mn-ea"/>
                <a:cs typeface="+mn-cs"/>
              </a:rPr>
              <a:t>, 2008b), thus making online personal advertisements particularly amenable to pragmatic analysis as well as to CMDA. </a:t>
            </a:r>
          </a:p>
          <a:p>
            <a:r>
              <a:rPr lang="en-US" sz="1200" kern="1200" dirty="0">
                <a:solidFill>
                  <a:schemeClr val="tx1"/>
                </a:solidFill>
                <a:effectLst/>
                <a:latin typeface="+mn-lt"/>
                <a:ea typeface="+mn-ea"/>
                <a:cs typeface="+mn-cs"/>
              </a:rPr>
              <a:t>Additionally, online personals allow site members or viewers to contact each other directly upon reading an advertisement, generally either through online chats or through emails. With regard to </a:t>
            </a:r>
            <a:r>
              <a:rPr lang="en-US" sz="1200" i="1" kern="1200" dirty="0">
                <a:solidFill>
                  <a:schemeClr val="tx1"/>
                </a:solidFill>
                <a:effectLst/>
                <a:latin typeface="+mn-lt"/>
                <a:ea typeface="+mn-ea"/>
                <a:cs typeface="+mn-cs"/>
              </a:rPr>
              <a:t>synchronicity</a:t>
            </a:r>
            <a:r>
              <a:rPr lang="en-US" sz="1200" kern="1200" dirty="0">
                <a:solidFill>
                  <a:schemeClr val="tx1"/>
                </a:solidFill>
                <a:effectLst/>
                <a:latin typeface="+mn-lt"/>
                <a:ea typeface="+mn-ea"/>
                <a:cs typeface="+mn-cs"/>
              </a:rPr>
              <a:t> of participation (</a:t>
            </a:r>
            <a:r>
              <a:rPr lang="en-US" sz="1200" kern="1200" dirty="0" err="1">
                <a:solidFill>
                  <a:schemeClr val="tx1"/>
                </a:solidFill>
                <a:effectLst/>
                <a:latin typeface="+mn-lt"/>
                <a:ea typeface="+mn-ea"/>
                <a:cs typeface="+mn-cs"/>
              </a:rPr>
              <a:t>Kiesler</a:t>
            </a:r>
            <a:r>
              <a:rPr lang="en-US" sz="1200" kern="1200" dirty="0">
                <a:solidFill>
                  <a:schemeClr val="tx1"/>
                </a:solidFill>
                <a:effectLst/>
                <a:latin typeface="+mn-lt"/>
                <a:ea typeface="+mn-ea"/>
                <a:cs typeface="+mn-cs"/>
              </a:rPr>
              <a:t>, Siegel &amp; McGuire, 1984), personal ads are a type of asynchronous CMD system since they do not require that users log on at the same time in order to send and receive messages. Furthermore, personals can be characterized as a </a:t>
            </a:r>
            <a:r>
              <a:rPr lang="en-US" sz="1200" i="1" kern="1200" dirty="0">
                <a:solidFill>
                  <a:schemeClr val="tx1"/>
                </a:solidFill>
                <a:effectLst/>
                <a:latin typeface="+mn-lt"/>
                <a:ea typeface="+mn-ea"/>
                <a:cs typeface="+mn-cs"/>
              </a:rPr>
              <a:t>one-way</a:t>
            </a:r>
            <a:r>
              <a:rPr lang="en-US" sz="1200" kern="1200" dirty="0">
                <a:solidFill>
                  <a:schemeClr val="tx1"/>
                </a:solidFill>
                <a:effectLst/>
                <a:latin typeface="+mn-lt"/>
                <a:ea typeface="+mn-ea"/>
                <a:cs typeface="+mn-cs"/>
              </a:rPr>
              <a:t> transmission (</a:t>
            </a:r>
            <a:r>
              <a:rPr lang="en-US" sz="1200" kern="1200" dirty="0" err="1">
                <a:solidFill>
                  <a:schemeClr val="tx1"/>
                </a:solidFill>
                <a:effectLst/>
                <a:latin typeface="+mn-lt"/>
                <a:ea typeface="+mn-ea"/>
                <a:cs typeface="+mn-cs"/>
              </a:rPr>
              <a:t>Cherny</a:t>
            </a:r>
            <a:r>
              <a:rPr lang="en-US" sz="1200" kern="1200" dirty="0">
                <a:solidFill>
                  <a:schemeClr val="tx1"/>
                </a:solidFill>
                <a:effectLst/>
                <a:latin typeface="+mn-lt"/>
                <a:ea typeface="+mn-ea"/>
                <a:cs typeface="+mn-cs"/>
              </a:rPr>
              <a:t>, 1999) in that readers do not know that the original ad is being addressed to them as potential viewers until it is transmitted in its entirety.</a:t>
            </a:r>
            <a:endParaRPr lang="en-US" dirty="0"/>
          </a:p>
        </p:txBody>
      </p:sp>
      <p:sp>
        <p:nvSpPr>
          <p:cNvPr id="4" name="Slide Number Placeholder 3"/>
          <p:cNvSpPr>
            <a:spLocks noGrp="1"/>
          </p:cNvSpPr>
          <p:nvPr>
            <p:ph type="sldNum" sz="quarter" idx="10"/>
          </p:nvPr>
        </p:nvSpPr>
        <p:spPr/>
        <p:txBody>
          <a:bodyPr/>
          <a:lstStyle/>
          <a:p>
            <a:fld id="{A82207EA-B1A1-476D-B6DF-B764F30DF6FE}" type="slidenum">
              <a:rPr lang="fr-FR" smtClean="0"/>
              <a:t>9</a:t>
            </a:fld>
            <a:endParaRPr lang="fr-FR"/>
          </a:p>
        </p:txBody>
      </p:sp>
    </p:spTree>
    <p:extLst>
      <p:ext uri="{BB962C8B-B14F-4D97-AF65-F5344CB8AC3E}">
        <p14:creationId xmlns:p14="http://schemas.microsoft.com/office/powerpoint/2010/main" val="387872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2207EA-B1A1-476D-B6DF-B764F30DF6FE}" type="slidenum">
              <a:rPr lang="fr-FR" smtClean="0"/>
              <a:t>10</a:t>
            </a:fld>
            <a:endParaRPr lang="fr-FR"/>
          </a:p>
        </p:txBody>
      </p:sp>
    </p:spTree>
    <p:extLst>
      <p:ext uri="{BB962C8B-B14F-4D97-AF65-F5344CB8AC3E}">
        <p14:creationId xmlns:p14="http://schemas.microsoft.com/office/powerpoint/2010/main" val="35744490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In </a:t>
            </a:r>
            <a:r>
              <a:rPr lang="es-ES" dirty="0" err="1"/>
              <a:t>addition</a:t>
            </a:r>
            <a:r>
              <a:rPr lang="es-ES" dirty="0"/>
              <a:t> to </a:t>
            </a:r>
            <a:r>
              <a:rPr lang="es-ES" dirty="0" err="1"/>
              <a:t>the</a:t>
            </a:r>
            <a:r>
              <a:rPr lang="es-ES" dirty="0"/>
              <a:t> </a:t>
            </a:r>
            <a:r>
              <a:rPr lang="es-ES" dirty="0" err="1"/>
              <a:t>three</a:t>
            </a:r>
            <a:r>
              <a:rPr lang="es-ES" dirty="0"/>
              <a:t> </a:t>
            </a:r>
            <a:r>
              <a:rPr lang="es-ES" dirty="0" err="1"/>
              <a:t>main</a:t>
            </a:r>
            <a:r>
              <a:rPr lang="es-ES" dirty="0"/>
              <a:t> </a:t>
            </a:r>
            <a:r>
              <a:rPr lang="es-ES" dirty="0" err="1"/>
              <a:t>speech</a:t>
            </a:r>
            <a:r>
              <a:rPr lang="es-ES" dirty="0"/>
              <a:t> </a:t>
            </a:r>
            <a:r>
              <a:rPr lang="es-ES" dirty="0" err="1"/>
              <a:t>parts</a:t>
            </a:r>
            <a:r>
              <a:rPr lang="es-ES" dirty="0"/>
              <a:t> </a:t>
            </a:r>
            <a:r>
              <a:rPr lang="es-ES" dirty="0" err="1"/>
              <a:t>just</a:t>
            </a:r>
            <a:r>
              <a:rPr lang="es-ES" dirty="0"/>
              <a:t> </a:t>
            </a:r>
            <a:r>
              <a:rPr lang="es-ES" dirty="0" err="1"/>
              <a:t>described</a:t>
            </a:r>
            <a:r>
              <a:rPr lang="es-ES" dirty="0"/>
              <a:t>, </a:t>
            </a:r>
            <a:r>
              <a:rPr lang="es-ES" dirty="0" err="1"/>
              <a:t>there</a:t>
            </a:r>
            <a:r>
              <a:rPr lang="es-ES" dirty="0"/>
              <a:t> are </a:t>
            </a:r>
            <a:r>
              <a:rPr lang="es-ES" dirty="0" err="1"/>
              <a:t>two</a:t>
            </a:r>
            <a:r>
              <a:rPr lang="es-ES" dirty="0"/>
              <a:t> </a:t>
            </a:r>
            <a:r>
              <a:rPr lang="es-ES" dirty="0" err="1"/>
              <a:t>additional</a:t>
            </a:r>
            <a:r>
              <a:rPr lang="es-ES" dirty="0"/>
              <a:t>:</a:t>
            </a:r>
          </a:p>
          <a:p>
            <a:pPr lvl="1"/>
            <a:r>
              <a:rPr lang="es-ES" dirty="0" err="1"/>
              <a:t>Deconventionalizations</a:t>
            </a:r>
            <a:endParaRPr lang="es-ES" dirty="0"/>
          </a:p>
          <a:p>
            <a:pPr lvl="1"/>
            <a:r>
              <a:rPr lang="es-ES" dirty="0"/>
              <a:t>Reference</a:t>
            </a:r>
          </a:p>
          <a:p>
            <a:endParaRPr lang="es-ES" dirty="0"/>
          </a:p>
        </p:txBody>
      </p:sp>
      <p:sp>
        <p:nvSpPr>
          <p:cNvPr id="4" name="Slide Number Placeholder 3"/>
          <p:cNvSpPr>
            <a:spLocks noGrp="1"/>
          </p:cNvSpPr>
          <p:nvPr>
            <p:ph type="sldNum" sz="quarter" idx="10"/>
          </p:nvPr>
        </p:nvSpPr>
        <p:spPr/>
        <p:txBody>
          <a:bodyPr/>
          <a:lstStyle/>
          <a:p>
            <a:fld id="{A82207EA-B1A1-476D-B6DF-B764F30DF6FE}" type="slidenum">
              <a:rPr lang="fr-FR" smtClean="0"/>
              <a:t>11</a:t>
            </a:fld>
            <a:endParaRPr lang="fr-FR"/>
          </a:p>
        </p:txBody>
      </p:sp>
    </p:spTree>
    <p:extLst>
      <p:ext uri="{BB962C8B-B14F-4D97-AF65-F5344CB8AC3E}">
        <p14:creationId xmlns:p14="http://schemas.microsoft.com/office/powerpoint/2010/main" val="26567472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err="1"/>
              <a:t>Found</a:t>
            </a:r>
            <a:r>
              <a:rPr lang="es-ES" dirty="0"/>
              <a:t> </a:t>
            </a:r>
            <a:r>
              <a:rPr lang="es-ES" dirty="0" err="1"/>
              <a:t>that</a:t>
            </a:r>
            <a:r>
              <a:rPr lang="es-ES" dirty="0"/>
              <a:t> </a:t>
            </a:r>
            <a:r>
              <a:rPr lang="es-ES" dirty="0" err="1"/>
              <a:t>self-promotion</a:t>
            </a:r>
            <a:r>
              <a:rPr lang="es-ES" dirty="0"/>
              <a:t> </a:t>
            </a:r>
            <a:r>
              <a:rPr lang="es-ES" dirty="0" err="1"/>
              <a:t>is</a:t>
            </a:r>
            <a:r>
              <a:rPr lang="es-ES" dirty="0"/>
              <a:t> </a:t>
            </a:r>
            <a:r>
              <a:rPr lang="es-ES" dirty="0" err="1"/>
              <a:t>by</a:t>
            </a:r>
            <a:r>
              <a:rPr lang="es-ES" dirty="0"/>
              <a:t> </a:t>
            </a:r>
            <a:r>
              <a:rPr lang="es-ES" dirty="0" err="1"/>
              <a:t>far</a:t>
            </a:r>
            <a:r>
              <a:rPr lang="es-ES" dirty="0"/>
              <a:t> </a:t>
            </a:r>
            <a:r>
              <a:rPr lang="es-ES" dirty="0" err="1"/>
              <a:t>most</a:t>
            </a:r>
            <a:r>
              <a:rPr lang="es-ES" dirty="0"/>
              <a:t> </a:t>
            </a:r>
            <a:r>
              <a:rPr lang="es-ES" dirty="0" err="1"/>
              <a:t>common</a:t>
            </a:r>
            <a:r>
              <a:rPr lang="es-ES" dirty="0"/>
              <a:t> </a:t>
            </a:r>
            <a:r>
              <a:rPr lang="es-ES" dirty="0" err="1"/>
              <a:t>component</a:t>
            </a:r>
            <a:r>
              <a:rPr lang="es-ES" dirty="0"/>
              <a:t> (92% </a:t>
            </a:r>
            <a:r>
              <a:rPr lang="es-ES" dirty="0" err="1"/>
              <a:t>for</a:t>
            </a:r>
            <a:r>
              <a:rPr lang="es-ES" dirty="0"/>
              <a:t> </a:t>
            </a:r>
            <a:r>
              <a:rPr lang="es-ES" dirty="0" err="1"/>
              <a:t>both</a:t>
            </a:r>
            <a:r>
              <a:rPr lang="es-ES" dirty="0"/>
              <a:t> </a:t>
            </a:r>
            <a:r>
              <a:rPr lang="es-ES" dirty="0" err="1"/>
              <a:t>sexes</a:t>
            </a:r>
            <a:r>
              <a:rPr lang="es-ES" dirty="0"/>
              <a:t> and </a:t>
            </a:r>
            <a:r>
              <a:rPr lang="es-ES" dirty="0" err="1"/>
              <a:t>both</a:t>
            </a:r>
            <a:r>
              <a:rPr lang="es-ES" dirty="0"/>
              <a:t> </a:t>
            </a:r>
            <a:r>
              <a:rPr lang="es-ES" dirty="0" err="1"/>
              <a:t>age</a:t>
            </a:r>
            <a:r>
              <a:rPr lang="es-ES" dirty="0"/>
              <a:t> </a:t>
            </a:r>
            <a:r>
              <a:rPr lang="es-ES" dirty="0" err="1"/>
              <a:t>groups</a:t>
            </a:r>
            <a:r>
              <a:rPr lang="es-ES" dirty="0"/>
              <a:t>).</a:t>
            </a:r>
          </a:p>
          <a:p>
            <a:r>
              <a:rPr lang="es-ES" dirty="0" err="1"/>
              <a:t>Invitation</a:t>
            </a:r>
            <a:r>
              <a:rPr lang="es-ES" dirty="0"/>
              <a:t> to </a:t>
            </a:r>
            <a:r>
              <a:rPr lang="es-ES" dirty="0" err="1"/>
              <a:t>contact</a:t>
            </a:r>
            <a:r>
              <a:rPr lang="es-ES" dirty="0"/>
              <a:t> &gt; </a:t>
            </a:r>
            <a:r>
              <a:rPr lang="es-ES" dirty="0" err="1"/>
              <a:t>Greeting</a:t>
            </a:r>
            <a:r>
              <a:rPr lang="es-ES" dirty="0"/>
              <a:t>/</a:t>
            </a:r>
            <a:r>
              <a:rPr lang="es-ES" dirty="0" err="1"/>
              <a:t>Purpose</a:t>
            </a:r>
            <a:r>
              <a:rPr lang="es-ES" dirty="0"/>
              <a:t> &gt; </a:t>
            </a:r>
            <a:r>
              <a:rPr lang="es-ES" dirty="0" err="1"/>
              <a:t>Partner’s</a:t>
            </a:r>
            <a:r>
              <a:rPr lang="es-ES" dirty="0"/>
              <a:t> </a:t>
            </a:r>
            <a:r>
              <a:rPr lang="es-ES" dirty="0" err="1"/>
              <a:t>description</a:t>
            </a:r>
            <a:r>
              <a:rPr lang="es-ES" dirty="0"/>
              <a:t>.</a:t>
            </a:r>
          </a:p>
          <a:p>
            <a:r>
              <a:rPr lang="es-ES" dirty="0" err="1"/>
              <a:t>Men</a:t>
            </a:r>
            <a:r>
              <a:rPr lang="es-ES" dirty="0"/>
              <a:t> </a:t>
            </a:r>
            <a:r>
              <a:rPr lang="es-ES" dirty="0" err="1"/>
              <a:t>were</a:t>
            </a:r>
            <a:r>
              <a:rPr lang="es-ES" dirty="0"/>
              <a:t> more </a:t>
            </a:r>
            <a:r>
              <a:rPr lang="es-ES" dirty="0" err="1"/>
              <a:t>likely</a:t>
            </a:r>
            <a:r>
              <a:rPr lang="es-ES" dirty="0"/>
              <a:t> to describe </a:t>
            </a:r>
            <a:r>
              <a:rPr lang="es-ES" dirty="0" err="1"/>
              <a:t>their</a:t>
            </a:r>
            <a:r>
              <a:rPr lang="es-ES" dirty="0"/>
              <a:t> </a:t>
            </a:r>
            <a:r>
              <a:rPr lang="es-ES" dirty="0" err="1"/>
              <a:t>partner</a:t>
            </a:r>
            <a:r>
              <a:rPr lang="es-ES" dirty="0"/>
              <a:t> </a:t>
            </a:r>
            <a:r>
              <a:rPr lang="es-ES" dirty="0" err="1"/>
              <a:t>than</a:t>
            </a:r>
            <a:r>
              <a:rPr lang="es-ES" dirty="0"/>
              <a:t> </a:t>
            </a:r>
            <a:r>
              <a:rPr lang="es-ES" dirty="0" err="1"/>
              <a:t>women</a:t>
            </a:r>
            <a:r>
              <a:rPr lang="es-ES" dirty="0"/>
              <a:t> (39% vs. 18%)</a:t>
            </a:r>
          </a:p>
          <a:p>
            <a:r>
              <a:rPr lang="es-ES" dirty="0" err="1"/>
              <a:t>Women</a:t>
            </a:r>
            <a:r>
              <a:rPr lang="es-ES" dirty="0"/>
              <a:t> </a:t>
            </a:r>
            <a:r>
              <a:rPr lang="es-ES" dirty="0" err="1"/>
              <a:t>were</a:t>
            </a:r>
            <a:r>
              <a:rPr lang="es-ES" dirty="0"/>
              <a:t> more </a:t>
            </a:r>
            <a:r>
              <a:rPr lang="es-ES" dirty="0" err="1"/>
              <a:t>likely</a:t>
            </a:r>
            <a:r>
              <a:rPr lang="es-ES" dirty="0"/>
              <a:t> to </a:t>
            </a:r>
            <a:r>
              <a:rPr lang="es-ES" dirty="0" err="1"/>
              <a:t>include</a:t>
            </a:r>
            <a:r>
              <a:rPr lang="es-ES" dirty="0"/>
              <a:t> a </a:t>
            </a:r>
            <a:r>
              <a:rPr lang="es-ES" dirty="0" err="1"/>
              <a:t>greeting</a:t>
            </a:r>
            <a:r>
              <a:rPr lang="es-ES" dirty="0"/>
              <a:t> (55% vs. 36%) and a </a:t>
            </a:r>
            <a:r>
              <a:rPr lang="es-ES" dirty="0" err="1"/>
              <a:t>purpose</a:t>
            </a:r>
            <a:r>
              <a:rPr lang="es-ES" dirty="0"/>
              <a:t> (56% vs. 37%).</a:t>
            </a:r>
          </a:p>
          <a:p>
            <a:r>
              <a:rPr lang="es-ES" dirty="0" err="1"/>
              <a:t>Younger</a:t>
            </a:r>
            <a:r>
              <a:rPr lang="es-ES" dirty="0"/>
              <a:t> </a:t>
            </a:r>
            <a:r>
              <a:rPr lang="es-ES" dirty="0" err="1"/>
              <a:t>advertisers</a:t>
            </a:r>
            <a:r>
              <a:rPr lang="es-ES" dirty="0"/>
              <a:t> more </a:t>
            </a:r>
            <a:r>
              <a:rPr lang="es-ES" dirty="0" err="1"/>
              <a:t>likely</a:t>
            </a:r>
            <a:r>
              <a:rPr lang="es-ES" dirty="0"/>
              <a:t> to use Greetings and </a:t>
            </a:r>
            <a:r>
              <a:rPr lang="es-ES" dirty="0" err="1"/>
              <a:t>invitations</a:t>
            </a:r>
            <a:r>
              <a:rPr lang="es-ES" dirty="0"/>
              <a:t> to </a:t>
            </a:r>
            <a:r>
              <a:rPr lang="es-ES" dirty="0" err="1"/>
              <a:t>contact</a:t>
            </a:r>
            <a:r>
              <a:rPr lang="es-ES" dirty="0"/>
              <a:t>, </a:t>
            </a:r>
            <a:r>
              <a:rPr lang="es-ES" dirty="0" err="1"/>
              <a:t>while</a:t>
            </a:r>
            <a:r>
              <a:rPr lang="es-ES" dirty="0"/>
              <a:t> </a:t>
            </a:r>
            <a:r>
              <a:rPr lang="es-ES" dirty="0" err="1"/>
              <a:t>older</a:t>
            </a:r>
            <a:r>
              <a:rPr lang="es-ES" dirty="0"/>
              <a:t> </a:t>
            </a:r>
            <a:r>
              <a:rPr lang="es-ES" dirty="0" err="1"/>
              <a:t>advertisers</a:t>
            </a:r>
            <a:r>
              <a:rPr lang="es-ES" dirty="0"/>
              <a:t> </a:t>
            </a:r>
            <a:r>
              <a:rPr lang="es-ES" dirty="0" err="1"/>
              <a:t>were</a:t>
            </a:r>
            <a:r>
              <a:rPr lang="es-ES" dirty="0"/>
              <a:t> more </a:t>
            </a:r>
            <a:r>
              <a:rPr lang="es-ES" dirty="0" err="1"/>
              <a:t>likely</a:t>
            </a:r>
            <a:r>
              <a:rPr lang="es-ES" dirty="0"/>
              <a:t> to </a:t>
            </a:r>
            <a:r>
              <a:rPr lang="es-ES" dirty="0" err="1"/>
              <a:t>include</a:t>
            </a:r>
            <a:r>
              <a:rPr lang="es-ES" dirty="0"/>
              <a:t> a </a:t>
            </a:r>
            <a:r>
              <a:rPr lang="es-ES" dirty="0" err="1"/>
              <a:t>purpose</a:t>
            </a:r>
            <a:r>
              <a:rPr lang="es-ES" dirty="0"/>
              <a:t>.</a:t>
            </a:r>
          </a:p>
          <a:p>
            <a:endParaRPr lang="es-ES" dirty="0"/>
          </a:p>
        </p:txBody>
      </p:sp>
      <p:sp>
        <p:nvSpPr>
          <p:cNvPr id="4" name="Slide Number Placeholder 3"/>
          <p:cNvSpPr>
            <a:spLocks noGrp="1"/>
          </p:cNvSpPr>
          <p:nvPr>
            <p:ph type="sldNum" sz="quarter" idx="10"/>
          </p:nvPr>
        </p:nvSpPr>
        <p:spPr/>
        <p:txBody>
          <a:bodyPr/>
          <a:lstStyle/>
          <a:p>
            <a:fld id="{A82207EA-B1A1-476D-B6DF-B764F30DF6FE}" type="slidenum">
              <a:rPr lang="fr-FR" smtClean="0"/>
              <a:t>14</a:t>
            </a:fld>
            <a:endParaRPr lang="fr-FR"/>
          </a:p>
        </p:txBody>
      </p:sp>
    </p:spTree>
    <p:extLst>
      <p:ext uri="{BB962C8B-B14F-4D97-AF65-F5344CB8AC3E}">
        <p14:creationId xmlns:p14="http://schemas.microsoft.com/office/powerpoint/2010/main" val="754104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category of the personal ad; postcode (region and city name in the Mexican version); ad title; description (where the main body of the personal ad is written); age; a link to post a photo (optional); email (which remains private in the classified ad); a password; and an optional phone number, which would be displayed if it is provided. It is on the individual ad’s page that the reader can view the full description that the advertiser posted. If he/she is interested then the reader has the option to click on a button titled </a:t>
            </a:r>
            <a:r>
              <a:rPr lang="en-US" sz="1200" i="1" kern="1200" dirty="0">
                <a:solidFill>
                  <a:schemeClr val="tx1"/>
                </a:solidFill>
                <a:effectLst/>
                <a:latin typeface="+mn-lt"/>
                <a:ea typeface="+mn-ea"/>
                <a:cs typeface="+mn-cs"/>
              </a:rPr>
              <a:t>Send a message</a:t>
            </a:r>
            <a:r>
              <a:rPr lang="en-US" sz="1200" kern="1200" dirty="0">
                <a:solidFill>
                  <a:schemeClr val="tx1"/>
                </a:solidFill>
                <a:effectLst/>
                <a:latin typeface="+mn-lt"/>
                <a:ea typeface="+mn-ea"/>
                <a:cs typeface="+mn-cs"/>
              </a:rPr>
              <a:t>. This link will lead the reader to a webpage in which he/she enters his/her email address, phone number, an optional attachment and a message before clicking </a:t>
            </a:r>
            <a:r>
              <a:rPr lang="en-US" sz="1200" i="1" kern="1200" dirty="0">
                <a:solidFill>
                  <a:schemeClr val="tx1"/>
                </a:solidFill>
                <a:effectLst/>
                <a:latin typeface="+mn-lt"/>
                <a:ea typeface="+mn-ea"/>
                <a:cs typeface="+mn-cs"/>
              </a:rPr>
              <a:t>send</a:t>
            </a:r>
            <a:r>
              <a:rPr lang="en-US" sz="1200" kern="1200" dirty="0">
                <a:solidFill>
                  <a:schemeClr val="tx1"/>
                </a:solidFill>
                <a:effectLst/>
                <a:latin typeface="+mn-lt"/>
                <a:ea typeface="+mn-ea"/>
                <a:cs typeface="+mn-cs"/>
              </a:rPr>
              <a:t>. This message is then sent to the advertiser who has the option to contact the reader. Additionally, if the original advertiser entered his/her phone number, the reader has the option to click on a link that will reveal the number and he/she can consequently directly contact the advertiser. Thus, the two websites are essentially identical, which makes it possible to allocate differences between the two languages to the two languages and not to medium-specific characteristics or requirements, adhering to the main principles of Computer-Mediated Discourse Analysis and contrastive pragmatics.</a:t>
            </a:r>
          </a:p>
          <a:p>
            <a:endParaRPr lang="en-US" dirty="0"/>
          </a:p>
        </p:txBody>
      </p:sp>
      <p:sp>
        <p:nvSpPr>
          <p:cNvPr id="4" name="Slide Number Placeholder 3"/>
          <p:cNvSpPr>
            <a:spLocks noGrp="1"/>
          </p:cNvSpPr>
          <p:nvPr>
            <p:ph type="sldNum" sz="quarter" idx="10"/>
          </p:nvPr>
        </p:nvSpPr>
        <p:spPr/>
        <p:txBody>
          <a:bodyPr/>
          <a:lstStyle/>
          <a:p>
            <a:fld id="{A82207EA-B1A1-476D-B6DF-B764F30DF6FE}" type="slidenum">
              <a:rPr lang="fr-FR" smtClean="0"/>
              <a:t>19</a:t>
            </a:fld>
            <a:endParaRPr lang="fr-FR"/>
          </a:p>
        </p:txBody>
      </p:sp>
    </p:spTree>
    <p:extLst>
      <p:ext uri="{BB962C8B-B14F-4D97-AF65-F5344CB8AC3E}">
        <p14:creationId xmlns:p14="http://schemas.microsoft.com/office/powerpoint/2010/main" val="1472501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err="1"/>
              <a:t>Finish</a:t>
            </a:r>
            <a:r>
              <a:rPr lang="es-ES"/>
              <a:t> </a:t>
            </a:r>
          </a:p>
        </p:txBody>
      </p:sp>
      <p:sp>
        <p:nvSpPr>
          <p:cNvPr id="4" name="Slide Number Placeholder 3"/>
          <p:cNvSpPr>
            <a:spLocks noGrp="1"/>
          </p:cNvSpPr>
          <p:nvPr>
            <p:ph type="sldNum" sz="quarter" idx="10"/>
          </p:nvPr>
        </p:nvSpPr>
        <p:spPr/>
        <p:txBody>
          <a:bodyPr/>
          <a:lstStyle/>
          <a:p>
            <a:fld id="{A82207EA-B1A1-476D-B6DF-B764F30DF6FE}" type="slidenum">
              <a:rPr lang="fr-FR" smtClean="0"/>
              <a:t>35</a:t>
            </a:fld>
            <a:endParaRPr lang="fr-FR"/>
          </a:p>
        </p:txBody>
      </p:sp>
    </p:spTree>
    <p:extLst>
      <p:ext uri="{BB962C8B-B14F-4D97-AF65-F5344CB8AC3E}">
        <p14:creationId xmlns:p14="http://schemas.microsoft.com/office/powerpoint/2010/main" val="34648839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err="1"/>
              <a:t>The</a:t>
            </a:r>
            <a:r>
              <a:rPr lang="es-ES" dirty="0"/>
              <a:t> 3 </a:t>
            </a:r>
            <a:r>
              <a:rPr lang="es-ES" dirty="0" err="1"/>
              <a:t>most</a:t>
            </a:r>
            <a:r>
              <a:rPr lang="es-ES" dirty="0"/>
              <a:t> </a:t>
            </a:r>
            <a:r>
              <a:rPr lang="es-ES" dirty="0" err="1"/>
              <a:t>frequent</a:t>
            </a:r>
            <a:r>
              <a:rPr lang="es-ES" dirty="0"/>
              <a:t> </a:t>
            </a:r>
            <a:r>
              <a:rPr lang="es-ES" dirty="0" err="1"/>
              <a:t>speech</a:t>
            </a:r>
            <a:r>
              <a:rPr lang="es-ES" baseline="0" dirty="0"/>
              <a:t> </a:t>
            </a:r>
            <a:r>
              <a:rPr lang="es-ES" baseline="0" dirty="0" err="1"/>
              <a:t>events</a:t>
            </a:r>
            <a:r>
              <a:rPr lang="es-ES" baseline="0" dirty="0"/>
              <a:t>: </a:t>
            </a:r>
            <a:r>
              <a:rPr lang="es-ES" baseline="0" dirty="0" err="1"/>
              <a:t>the</a:t>
            </a:r>
            <a:r>
              <a:rPr lang="es-ES" baseline="0" dirty="0"/>
              <a:t> </a:t>
            </a:r>
            <a:r>
              <a:rPr lang="es-ES" baseline="0" dirty="0" err="1"/>
              <a:t>self-description</a:t>
            </a:r>
            <a:r>
              <a:rPr lang="es-ES" baseline="0" dirty="0"/>
              <a:t>, </a:t>
            </a:r>
            <a:r>
              <a:rPr lang="es-ES" baseline="0" dirty="0" err="1"/>
              <a:t>the</a:t>
            </a:r>
            <a:r>
              <a:rPr lang="es-ES" baseline="0" dirty="0"/>
              <a:t> </a:t>
            </a:r>
            <a:r>
              <a:rPr lang="es-ES" baseline="0" dirty="0" err="1"/>
              <a:t>description</a:t>
            </a:r>
            <a:r>
              <a:rPr lang="es-ES" baseline="0" dirty="0"/>
              <a:t> of </a:t>
            </a:r>
            <a:r>
              <a:rPr lang="es-ES" baseline="0" dirty="0" err="1"/>
              <a:t>the</a:t>
            </a:r>
            <a:r>
              <a:rPr lang="es-ES" baseline="0" dirty="0"/>
              <a:t> </a:t>
            </a:r>
            <a:r>
              <a:rPr lang="es-ES" baseline="0" dirty="0" err="1"/>
              <a:t>partner</a:t>
            </a:r>
            <a:r>
              <a:rPr lang="es-ES" baseline="0" dirty="0"/>
              <a:t> and </a:t>
            </a:r>
            <a:r>
              <a:rPr lang="es-ES" baseline="0" dirty="0" err="1"/>
              <a:t>the</a:t>
            </a:r>
            <a:r>
              <a:rPr lang="es-ES" baseline="0" dirty="0"/>
              <a:t> </a:t>
            </a:r>
            <a:r>
              <a:rPr lang="es-ES" baseline="0" dirty="0" err="1"/>
              <a:t>overview</a:t>
            </a:r>
            <a:r>
              <a:rPr lang="es-ES" baseline="0" dirty="0"/>
              <a:t> of </a:t>
            </a:r>
            <a:r>
              <a:rPr lang="es-ES" baseline="0" dirty="0" err="1"/>
              <a:t>the</a:t>
            </a:r>
            <a:r>
              <a:rPr lang="es-ES" baseline="0" dirty="0"/>
              <a:t> </a:t>
            </a:r>
            <a:r>
              <a:rPr lang="es-ES" baseline="0" dirty="0" err="1"/>
              <a:t>relationship</a:t>
            </a:r>
            <a:endParaRPr lang="es-ES" baseline="0" dirty="0"/>
          </a:p>
          <a:p>
            <a:endParaRPr lang="es-ES" dirty="0"/>
          </a:p>
        </p:txBody>
      </p:sp>
      <p:sp>
        <p:nvSpPr>
          <p:cNvPr id="4" name="Slide Number Placeholder 3"/>
          <p:cNvSpPr>
            <a:spLocks noGrp="1"/>
          </p:cNvSpPr>
          <p:nvPr>
            <p:ph type="sldNum" sz="quarter" idx="10"/>
          </p:nvPr>
        </p:nvSpPr>
        <p:spPr/>
        <p:txBody>
          <a:bodyPr/>
          <a:lstStyle/>
          <a:p>
            <a:fld id="{A82207EA-B1A1-476D-B6DF-B764F30DF6FE}" type="slidenum">
              <a:rPr lang="fr-FR" smtClean="0"/>
              <a:t>40</a:t>
            </a:fld>
            <a:endParaRPr lang="fr-FR"/>
          </a:p>
        </p:txBody>
      </p:sp>
    </p:spTree>
    <p:extLst>
      <p:ext uri="{BB962C8B-B14F-4D97-AF65-F5344CB8AC3E}">
        <p14:creationId xmlns:p14="http://schemas.microsoft.com/office/powerpoint/2010/main" val="3230300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C27486-E8D3-482D-8293-1BC68C062E01}" type="datetime1">
              <a:rPr lang="fr-FR" smtClean="0"/>
              <a:t>25/09/2017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0F0911C-6162-4740-A2EE-EE6B8AD6AEC6}" type="slidenum">
              <a:rPr lang="fr-FR" smtClean="0"/>
              <a:t>‹#›</a:t>
            </a:fld>
            <a:endParaRPr lang="fr-F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5406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31903C-DAC3-46B4-A404-7CD5FFFD08C9}" type="datetime1">
              <a:rPr lang="fr-FR" smtClean="0"/>
              <a:t>25/09/2017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0F0911C-6162-4740-A2EE-EE6B8AD6AEC6}" type="slidenum">
              <a:rPr lang="fr-FR" smtClean="0"/>
              <a:t>‹#›</a:t>
            </a:fld>
            <a:endParaRPr lang="fr-FR"/>
          </a:p>
        </p:txBody>
      </p:sp>
    </p:spTree>
    <p:extLst>
      <p:ext uri="{BB962C8B-B14F-4D97-AF65-F5344CB8AC3E}">
        <p14:creationId xmlns:p14="http://schemas.microsoft.com/office/powerpoint/2010/main" val="3241323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F263DD-2297-40C3-9147-EFCB51F5DA2B}" type="datetime1">
              <a:rPr lang="fr-FR" smtClean="0"/>
              <a:t>25/09/2017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0F0911C-6162-4740-A2EE-EE6B8AD6AEC6}" type="slidenum">
              <a:rPr lang="fr-FR" smtClean="0"/>
              <a:t>‹#›</a:t>
            </a:fld>
            <a:endParaRPr lang="fr-FR"/>
          </a:p>
        </p:txBody>
      </p:sp>
    </p:spTree>
    <p:extLst>
      <p:ext uri="{BB962C8B-B14F-4D97-AF65-F5344CB8AC3E}">
        <p14:creationId xmlns:p14="http://schemas.microsoft.com/office/powerpoint/2010/main" val="3795290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DCCD40-04CA-4709-AE58-DCBA682E1266}" type="datetime1">
              <a:rPr lang="fr-FR" smtClean="0"/>
              <a:t>25/09/2017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0F0911C-6162-4740-A2EE-EE6B8AD6AEC6}" type="slidenum">
              <a:rPr lang="fr-FR" smtClean="0"/>
              <a:t>‹#›</a:t>
            </a:fld>
            <a:endParaRPr lang="fr-FR"/>
          </a:p>
        </p:txBody>
      </p:sp>
    </p:spTree>
    <p:extLst>
      <p:ext uri="{BB962C8B-B14F-4D97-AF65-F5344CB8AC3E}">
        <p14:creationId xmlns:p14="http://schemas.microsoft.com/office/powerpoint/2010/main" val="1977229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EF0D9A-AA2E-4A94-A64C-12FF4EFD4CA4}" type="datetime1">
              <a:rPr lang="fr-FR" smtClean="0"/>
              <a:t>25/09/2017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0F0911C-6162-4740-A2EE-EE6B8AD6AEC6}" type="slidenum">
              <a:rPr lang="fr-FR" smtClean="0"/>
              <a:t>‹#›</a:t>
            </a:fld>
            <a:endParaRPr lang="fr-F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2854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64DCEF7-B406-4C10-A51D-C94E2152D46D}" type="datetime1">
              <a:rPr lang="fr-FR" smtClean="0"/>
              <a:t>25/09/2017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0F0911C-6162-4740-A2EE-EE6B8AD6AEC6}" type="slidenum">
              <a:rPr lang="fr-FR" smtClean="0"/>
              <a:t>‹#›</a:t>
            </a:fld>
            <a:endParaRPr lang="fr-FR"/>
          </a:p>
        </p:txBody>
      </p:sp>
    </p:spTree>
    <p:extLst>
      <p:ext uri="{BB962C8B-B14F-4D97-AF65-F5344CB8AC3E}">
        <p14:creationId xmlns:p14="http://schemas.microsoft.com/office/powerpoint/2010/main" val="2475682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A7654C1-16B6-44E5-9C05-A1F27662ACE5}" type="datetime1">
              <a:rPr lang="fr-FR" smtClean="0"/>
              <a:t>25/09/2017</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0F0911C-6162-4740-A2EE-EE6B8AD6AEC6}" type="slidenum">
              <a:rPr lang="fr-FR" smtClean="0"/>
              <a:t>‹#›</a:t>
            </a:fld>
            <a:endParaRPr lang="fr-FR"/>
          </a:p>
        </p:txBody>
      </p:sp>
    </p:spTree>
    <p:extLst>
      <p:ext uri="{BB962C8B-B14F-4D97-AF65-F5344CB8AC3E}">
        <p14:creationId xmlns:p14="http://schemas.microsoft.com/office/powerpoint/2010/main" val="2842184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5B0B1AD-7F82-4B2F-BDAA-FE90E1677D52}" type="datetime1">
              <a:rPr lang="fr-FR" smtClean="0"/>
              <a:t>25/09/2017</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0F0911C-6162-4740-A2EE-EE6B8AD6AEC6}" type="slidenum">
              <a:rPr lang="fr-FR" smtClean="0"/>
              <a:t>‹#›</a:t>
            </a:fld>
            <a:endParaRPr lang="fr-FR"/>
          </a:p>
        </p:txBody>
      </p:sp>
    </p:spTree>
    <p:extLst>
      <p:ext uri="{BB962C8B-B14F-4D97-AF65-F5344CB8AC3E}">
        <p14:creationId xmlns:p14="http://schemas.microsoft.com/office/powerpoint/2010/main" val="3161302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2BD8836-BC6C-477F-B45B-6861BEC1F965}" type="datetime1">
              <a:rPr lang="fr-FR" smtClean="0"/>
              <a:t>25/09/2017</a:t>
            </a:fld>
            <a:endParaRPr lang="fr-F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fr-FR"/>
          </a:p>
        </p:txBody>
      </p:sp>
      <p:sp>
        <p:nvSpPr>
          <p:cNvPr id="9" name="Slide Number Placeholder 8"/>
          <p:cNvSpPr>
            <a:spLocks noGrp="1"/>
          </p:cNvSpPr>
          <p:nvPr>
            <p:ph type="sldNum" sz="quarter" idx="12"/>
          </p:nvPr>
        </p:nvSpPr>
        <p:spPr/>
        <p:txBody>
          <a:bodyPr/>
          <a:lstStyle/>
          <a:p>
            <a:fld id="{60F0911C-6162-4740-A2EE-EE6B8AD6AEC6}" type="slidenum">
              <a:rPr lang="fr-FR" smtClean="0"/>
              <a:t>‹#›</a:t>
            </a:fld>
            <a:endParaRPr lang="fr-FR"/>
          </a:p>
        </p:txBody>
      </p:sp>
    </p:spTree>
    <p:extLst>
      <p:ext uri="{BB962C8B-B14F-4D97-AF65-F5344CB8AC3E}">
        <p14:creationId xmlns:p14="http://schemas.microsoft.com/office/powerpoint/2010/main" val="3521741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6DE344A1-F920-4AA7-B61A-333D43880254}" type="datetime1">
              <a:rPr lang="fr-FR" smtClean="0"/>
              <a:t>25/09/2017</a:t>
            </a:fld>
            <a:endParaRPr lang="fr-F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fr-F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0F0911C-6162-4740-A2EE-EE6B8AD6AEC6}" type="slidenum">
              <a:rPr lang="fr-FR" smtClean="0"/>
              <a:t>‹#›</a:t>
            </a:fld>
            <a:endParaRPr lang="fr-FR"/>
          </a:p>
        </p:txBody>
      </p:sp>
    </p:spTree>
    <p:extLst>
      <p:ext uri="{BB962C8B-B14F-4D97-AF65-F5344CB8AC3E}">
        <p14:creationId xmlns:p14="http://schemas.microsoft.com/office/powerpoint/2010/main" val="168077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08627D-7C65-4222-927C-05B4F4593E96}" type="datetime1">
              <a:rPr lang="fr-FR" smtClean="0"/>
              <a:t>25/09/2017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0F0911C-6162-4740-A2EE-EE6B8AD6AEC6}" type="slidenum">
              <a:rPr lang="fr-FR" smtClean="0"/>
              <a:t>‹#›</a:t>
            </a:fld>
            <a:endParaRPr lang="fr-FR"/>
          </a:p>
        </p:txBody>
      </p:sp>
    </p:spTree>
    <p:extLst>
      <p:ext uri="{BB962C8B-B14F-4D97-AF65-F5344CB8AC3E}">
        <p14:creationId xmlns:p14="http://schemas.microsoft.com/office/powerpoint/2010/main" val="2269578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4BB8D302-89FE-454A-B398-04E6E09568F5}" type="datetime1">
              <a:rPr lang="fr-FR" smtClean="0"/>
              <a:t>25/09/2017</a:t>
            </a:fld>
            <a:endParaRPr lang="fr-F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fr-F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60F0911C-6162-4740-A2EE-EE6B8AD6AEC6}" type="slidenum">
              <a:rPr lang="fr-FR" smtClean="0"/>
              <a:t>‹#›</a:t>
            </a:fld>
            <a:endParaRPr lang="fr-F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9565047"/>
      </p:ext>
    </p:extLst>
  </p:cSld>
  <p:clrMap bg1="lt1" tx1="dk1" bg2="lt2" tx2="dk2" accent1="accent1" accent2="accent2" accent3="accent3" accent4="accent4" accent5="accent5" accent6="accent6" hlink="hlink" folHlink="folHlink"/>
  <p:sldLayoutIdLst>
    <p:sldLayoutId id="2147483946" r:id="rId1"/>
    <p:sldLayoutId id="2147483947" r:id="rId2"/>
    <p:sldLayoutId id="2147483948" r:id="rId3"/>
    <p:sldLayoutId id="2147483949" r:id="rId4"/>
    <p:sldLayoutId id="2147483950" r:id="rId5"/>
    <p:sldLayoutId id="2147483951" r:id="rId6"/>
    <p:sldLayoutId id="2147483952" r:id="rId7"/>
    <p:sldLayoutId id="2147483953" r:id="rId8"/>
    <p:sldLayoutId id="2147483954" r:id="rId9"/>
    <p:sldLayoutId id="2147483955" r:id="rId10"/>
    <p:sldLayoutId id="2147483956"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www.vivastreet.com.mx/" TargetMode="External"/><Relationship Id="rId2" Type="http://schemas.openxmlformats.org/officeDocument/2006/relationships/hyperlink" Target="http://www.vivastreet.co.uk/"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jcmc.indiana.edu/vol11/issue2/"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a:t>Speech strategy variation in Mexico City Spanish and London English in online personal advertisements</a:t>
            </a:r>
            <a:br>
              <a:rPr lang="en-US" dirty="0"/>
            </a:br>
            <a:endParaRPr lang="fr-FR" dirty="0"/>
          </a:p>
        </p:txBody>
      </p:sp>
      <p:sp>
        <p:nvSpPr>
          <p:cNvPr id="3" name="Subtitle 2"/>
          <p:cNvSpPr>
            <a:spLocks noGrp="1"/>
          </p:cNvSpPr>
          <p:nvPr>
            <p:ph type="subTitle" idx="1"/>
          </p:nvPr>
        </p:nvSpPr>
        <p:spPr>
          <a:xfrm>
            <a:off x="2924237" y="4529930"/>
            <a:ext cx="5762563" cy="1364531"/>
          </a:xfrm>
        </p:spPr>
        <p:txBody>
          <a:bodyPr>
            <a:normAutofit/>
          </a:bodyPr>
          <a:lstStyle/>
          <a:p>
            <a:r>
              <a:rPr lang="fr-FR" dirty="0"/>
              <a:t>Sara Zahler</a:t>
            </a:r>
          </a:p>
          <a:p>
            <a:r>
              <a:rPr lang="fr-FR" dirty="0"/>
              <a:t>Indiana </a:t>
            </a:r>
            <a:r>
              <a:rPr lang="fr-FR" dirty="0" err="1"/>
              <a:t>University</a:t>
            </a:r>
            <a:endParaRPr lang="fr-FR" dirty="0"/>
          </a:p>
        </p:txBody>
      </p:sp>
      <p:sp>
        <p:nvSpPr>
          <p:cNvPr id="4" name="Slide Number Placeholder 3"/>
          <p:cNvSpPr>
            <a:spLocks noGrp="1"/>
          </p:cNvSpPr>
          <p:nvPr>
            <p:ph type="sldNum" sz="quarter" idx="12"/>
          </p:nvPr>
        </p:nvSpPr>
        <p:spPr/>
        <p:txBody>
          <a:bodyPr/>
          <a:lstStyle/>
          <a:p>
            <a:fld id="{60F0911C-6162-4740-A2EE-EE6B8AD6AEC6}" type="slidenum">
              <a:rPr lang="fr-FR" smtClean="0"/>
              <a:t>1</a:t>
            </a:fld>
            <a:endParaRPr lang="fr-FR"/>
          </a:p>
        </p:txBody>
      </p:sp>
      <p:pic>
        <p:nvPicPr>
          <p:cNvPr id="5" name="Picture 4"/>
          <p:cNvPicPr>
            <a:picLocks noChangeAspect="1"/>
          </p:cNvPicPr>
          <p:nvPr/>
        </p:nvPicPr>
        <p:blipFill>
          <a:blip r:embed="rId2"/>
          <a:stretch>
            <a:fillRect/>
          </a:stretch>
        </p:blipFill>
        <p:spPr>
          <a:xfrm>
            <a:off x="6709967" y="3656114"/>
            <a:ext cx="1634491" cy="1903322"/>
          </a:xfrm>
          <a:prstGeom prst="rect">
            <a:avLst/>
          </a:prstGeom>
        </p:spPr>
      </p:pic>
    </p:spTree>
    <p:extLst>
      <p:ext uri="{BB962C8B-B14F-4D97-AF65-F5344CB8AC3E}">
        <p14:creationId xmlns:p14="http://schemas.microsoft.com/office/powerpoint/2010/main" val="675978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advertisements</a:t>
            </a:r>
          </a:p>
        </p:txBody>
      </p:sp>
      <p:sp>
        <p:nvSpPr>
          <p:cNvPr id="4" name="Content Placeholder 3"/>
          <p:cNvSpPr>
            <a:spLocks noGrp="1"/>
          </p:cNvSpPr>
          <p:nvPr>
            <p:ph idx="1"/>
          </p:nvPr>
        </p:nvSpPr>
        <p:spPr/>
        <p:txBody>
          <a:bodyPr/>
          <a:lstStyle/>
          <a:p>
            <a:pPr lvl="1"/>
            <a:r>
              <a:rPr lang="en-US" sz="2400" dirty="0"/>
              <a:t>Typically have three main components:</a:t>
            </a:r>
          </a:p>
          <a:p>
            <a:pPr lvl="2"/>
            <a:r>
              <a:rPr lang="en-US" sz="1800" dirty="0"/>
              <a:t>Self-image or description</a:t>
            </a:r>
          </a:p>
          <a:p>
            <a:pPr lvl="2"/>
            <a:r>
              <a:rPr lang="en-US" sz="1800" dirty="0"/>
              <a:t>Description of the partner(s) the author seeks</a:t>
            </a:r>
          </a:p>
          <a:p>
            <a:pPr lvl="2"/>
            <a:r>
              <a:rPr lang="en-US" sz="1800" dirty="0"/>
              <a:t>Overview of the intended collaborative relationship</a:t>
            </a:r>
          </a:p>
          <a:p>
            <a:pPr lvl="1"/>
            <a:r>
              <a:rPr lang="en-US" sz="2200" dirty="0"/>
              <a:t>(</a:t>
            </a:r>
            <a:r>
              <a:rPr lang="en-US" sz="2200" dirty="0" err="1"/>
              <a:t>Coupland</a:t>
            </a:r>
            <a:r>
              <a:rPr lang="en-US" sz="2200" dirty="0"/>
              <a:t>, 1996; Marley, 2002; </a:t>
            </a:r>
            <a:r>
              <a:rPr lang="en-US" sz="2200" dirty="0" err="1"/>
              <a:t>Montini</a:t>
            </a:r>
            <a:r>
              <a:rPr lang="en-US" sz="2200" dirty="0"/>
              <a:t> &amp; </a:t>
            </a:r>
            <a:r>
              <a:rPr lang="en-US" sz="2200" dirty="0" err="1"/>
              <a:t>Ovrebro</a:t>
            </a:r>
            <a:r>
              <a:rPr lang="en-US" sz="2200" dirty="0"/>
              <a:t>, 1990; Shalom, 1997; Thorne &amp; </a:t>
            </a:r>
            <a:r>
              <a:rPr lang="en-US" sz="2200" dirty="0" err="1"/>
              <a:t>Coupland</a:t>
            </a:r>
            <a:r>
              <a:rPr lang="en-US" sz="2200" dirty="0"/>
              <a:t>, 1998)</a:t>
            </a:r>
          </a:p>
          <a:p>
            <a:pPr lvl="1"/>
            <a:r>
              <a:rPr lang="en-US" sz="2400" dirty="0"/>
              <a:t>“X seeks Y for Z; where X is the desiring subject, Y the desired object, and Z the desired relationship.” (Shalom, 1997)</a:t>
            </a:r>
          </a:p>
          <a:p>
            <a:endParaRPr lang="en-US" dirty="0"/>
          </a:p>
        </p:txBody>
      </p:sp>
      <p:sp>
        <p:nvSpPr>
          <p:cNvPr id="3" name="Slide Number Placeholder 2"/>
          <p:cNvSpPr>
            <a:spLocks noGrp="1"/>
          </p:cNvSpPr>
          <p:nvPr>
            <p:ph type="sldNum" sz="quarter" idx="12"/>
          </p:nvPr>
        </p:nvSpPr>
        <p:spPr/>
        <p:txBody>
          <a:bodyPr>
            <a:normAutofit/>
          </a:bodyPr>
          <a:lstStyle/>
          <a:p>
            <a:fld id="{60F0911C-6162-4740-A2EE-EE6B8AD6AEC6}" type="slidenum">
              <a:rPr lang="fr-FR" smtClean="0"/>
              <a:t>10</a:t>
            </a:fld>
            <a:endParaRPr lang="fr-FR"/>
          </a:p>
        </p:txBody>
      </p:sp>
    </p:spTree>
    <p:extLst>
      <p:ext uri="{BB962C8B-B14F-4D97-AF65-F5344CB8AC3E}">
        <p14:creationId xmlns:p14="http://schemas.microsoft.com/office/powerpoint/2010/main" val="2339428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err="1"/>
              <a:t>Coupland</a:t>
            </a:r>
            <a:r>
              <a:rPr lang="es-ES" dirty="0"/>
              <a:t> (1996: 192-194)</a:t>
            </a:r>
          </a:p>
        </p:txBody>
      </p:sp>
      <p:sp>
        <p:nvSpPr>
          <p:cNvPr id="3" name="Content Placeholder 2"/>
          <p:cNvSpPr>
            <a:spLocks noGrp="1"/>
          </p:cNvSpPr>
          <p:nvPr>
            <p:ph idx="1"/>
          </p:nvPr>
        </p:nvSpPr>
        <p:spPr>
          <a:xfrm>
            <a:off x="822959" y="1845734"/>
            <a:ext cx="7543801" cy="4174066"/>
          </a:xfrm>
        </p:spPr>
        <p:txBody>
          <a:bodyPr>
            <a:normAutofit fontScale="92500" lnSpcReduction="20000"/>
          </a:bodyPr>
          <a:lstStyle/>
          <a:p>
            <a:pPr lvl="0"/>
            <a:r>
              <a:rPr lang="en-US" b="1" dirty="0"/>
              <a:t>ADVERTISER</a:t>
            </a:r>
            <a:r>
              <a:rPr lang="en-US" dirty="0"/>
              <a:t> (gender, age, location, personality/behavior traits, interests, career/solvency/status, generational/marital status, ethnicity)</a:t>
            </a:r>
          </a:p>
          <a:p>
            <a:pPr lvl="0"/>
            <a:r>
              <a:rPr lang="en-US" b="1" i="1" dirty="0"/>
              <a:t>seeks</a:t>
            </a:r>
            <a:r>
              <a:rPr lang="en-US" i="1" dirty="0"/>
              <a:t> </a:t>
            </a:r>
            <a:r>
              <a:rPr lang="en-US" dirty="0"/>
              <a:t>(</a:t>
            </a:r>
            <a:r>
              <a:rPr lang="en-US" i="1" dirty="0"/>
              <a:t>WLTM/would like to meet; looking for; is missing; Are you a tall intelligent professional man?, </a:t>
            </a:r>
            <a:r>
              <a:rPr lang="en-US" dirty="0"/>
              <a:t>etc.)</a:t>
            </a:r>
          </a:p>
          <a:p>
            <a:pPr lvl="0"/>
            <a:r>
              <a:rPr lang="en-US" b="1" dirty="0"/>
              <a:t>TARGET</a:t>
            </a:r>
            <a:r>
              <a:rPr lang="en-US" dirty="0"/>
              <a:t> (gender; age; personality/behavior traits; appearance; career/solvency/status; interests; ethnicity; location)</a:t>
            </a:r>
          </a:p>
          <a:p>
            <a:pPr lvl="0"/>
            <a:r>
              <a:rPr lang="en-US" b="1" dirty="0"/>
              <a:t>GOALS </a:t>
            </a:r>
            <a:r>
              <a:rPr lang="en-US" dirty="0"/>
              <a:t>(</a:t>
            </a:r>
            <a:r>
              <a:rPr lang="en-US" i="1" dirty="0"/>
              <a:t>for friendship, possibly romance; to bring sparkle into life; for fun nights in, no ties relationship; for companionship, visits and holidays; future husband, </a:t>
            </a:r>
            <a:r>
              <a:rPr lang="en-US" dirty="0"/>
              <a:t>etc.)</a:t>
            </a:r>
          </a:p>
          <a:p>
            <a:pPr lvl="0"/>
            <a:r>
              <a:rPr lang="en-US" b="1" dirty="0"/>
              <a:t>(COMMENT) </a:t>
            </a:r>
            <a:r>
              <a:rPr lang="en-US" dirty="0"/>
              <a:t>(“a fleeting opportunity in the written mode to </a:t>
            </a:r>
            <a:r>
              <a:rPr lang="en-US" dirty="0" err="1"/>
              <a:t>deconventionalize</a:t>
            </a:r>
            <a:r>
              <a:rPr lang="en-US" dirty="0"/>
              <a:t> the advert” (p. 194): for example, </a:t>
            </a:r>
            <a:r>
              <a:rPr lang="en-US" i="1" dirty="0"/>
              <a:t>‘call you might be surprised; let’s see how it goes’</a:t>
            </a:r>
            <a:r>
              <a:rPr lang="en-US" dirty="0"/>
              <a:t>)</a:t>
            </a:r>
          </a:p>
          <a:p>
            <a:pPr lvl="0"/>
            <a:r>
              <a:rPr lang="en-US" b="1" dirty="0"/>
              <a:t>REFERENCE</a:t>
            </a:r>
            <a:r>
              <a:rPr lang="en-US" dirty="0"/>
              <a:t> (“the means of moving from this initial event into a next event (suggesting a target write or leave a telephone message in the </a:t>
            </a:r>
            <a:r>
              <a:rPr lang="en-US" dirty="0" err="1"/>
              <a:t>voicelink</a:t>
            </a:r>
            <a:r>
              <a:rPr lang="en-US" dirty="0"/>
              <a:t> box)” (ibid.))</a:t>
            </a:r>
          </a:p>
          <a:p>
            <a:endParaRPr lang="es-ES" dirty="0"/>
          </a:p>
          <a:p>
            <a:pPr lvl="1"/>
            <a:endParaRPr lang="es-ES" dirty="0"/>
          </a:p>
          <a:p>
            <a:pPr lvl="2"/>
            <a:endParaRPr lang="es-ES" i="1" dirty="0"/>
          </a:p>
        </p:txBody>
      </p:sp>
      <p:sp>
        <p:nvSpPr>
          <p:cNvPr id="4" name="Slide Number Placeholder 3"/>
          <p:cNvSpPr>
            <a:spLocks noGrp="1"/>
          </p:cNvSpPr>
          <p:nvPr>
            <p:ph type="sldNum" sz="quarter" idx="12"/>
          </p:nvPr>
        </p:nvSpPr>
        <p:spPr/>
        <p:txBody>
          <a:bodyPr/>
          <a:lstStyle/>
          <a:p>
            <a:fld id="{60F0911C-6162-4740-A2EE-EE6B8AD6AEC6}" type="slidenum">
              <a:rPr lang="fr-FR" smtClean="0"/>
              <a:t>11</a:t>
            </a:fld>
            <a:endParaRPr lang="fr-FR"/>
          </a:p>
        </p:txBody>
      </p:sp>
    </p:spTree>
    <p:extLst>
      <p:ext uri="{BB962C8B-B14F-4D97-AF65-F5344CB8AC3E}">
        <p14:creationId xmlns:p14="http://schemas.microsoft.com/office/powerpoint/2010/main" val="21385455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err="1"/>
              <a:t>Previous</a:t>
            </a:r>
            <a:r>
              <a:rPr lang="es-ES" dirty="0"/>
              <a:t> </a:t>
            </a:r>
            <a:r>
              <a:rPr lang="es-ES" dirty="0" err="1"/>
              <a:t>research</a:t>
            </a:r>
            <a:endParaRPr lang="es-ES" dirty="0"/>
          </a:p>
        </p:txBody>
      </p:sp>
      <p:sp>
        <p:nvSpPr>
          <p:cNvPr id="3" name="Text Placeholder 2"/>
          <p:cNvSpPr>
            <a:spLocks noGrp="1"/>
          </p:cNvSpPr>
          <p:nvPr>
            <p:ph type="body" idx="1"/>
          </p:nvPr>
        </p:nvSpPr>
        <p:spPr/>
        <p:txBody>
          <a:bodyPr/>
          <a:lstStyle/>
          <a:p>
            <a:endParaRPr lang="es-ES"/>
          </a:p>
        </p:txBody>
      </p:sp>
      <p:sp>
        <p:nvSpPr>
          <p:cNvPr id="4" name="Slide Number Placeholder 3"/>
          <p:cNvSpPr>
            <a:spLocks noGrp="1"/>
          </p:cNvSpPr>
          <p:nvPr>
            <p:ph type="sldNum" sz="quarter" idx="12"/>
          </p:nvPr>
        </p:nvSpPr>
        <p:spPr/>
        <p:txBody>
          <a:bodyPr/>
          <a:lstStyle/>
          <a:p>
            <a:fld id="{60F0911C-6162-4740-A2EE-EE6B8AD6AEC6}" type="slidenum">
              <a:rPr lang="fr-FR" smtClean="0"/>
              <a:t>12</a:t>
            </a:fld>
            <a:endParaRPr lang="fr-FR"/>
          </a:p>
        </p:txBody>
      </p:sp>
    </p:spTree>
    <p:extLst>
      <p:ext uri="{BB962C8B-B14F-4D97-AF65-F5344CB8AC3E}">
        <p14:creationId xmlns:p14="http://schemas.microsoft.com/office/powerpoint/2010/main" val="402364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t>van </a:t>
            </a:r>
            <a:r>
              <a:rPr lang="es-ES" dirty="0" err="1"/>
              <a:t>Compernolle</a:t>
            </a:r>
            <a:r>
              <a:rPr lang="es-ES" dirty="0"/>
              <a:t> (2008)</a:t>
            </a:r>
          </a:p>
        </p:txBody>
      </p:sp>
      <p:sp>
        <p:nvSpPr>
          <p:cNvPr id="3" name="Content Placeholder 2"/>
          <p:cNvSpPr>
            <a:spLocks noGrp="1"/>
          </p:cNvSpPr>
          <p:nvPr>
            <p:ph idx="1"/>
          </p:nvPr>
        </p:nvSpPr>
        <p:spPr/>
        <p:txBody>
          <a:bodyPr/>
          <a:lstStyle/>
          <a:p>
            <a:r>
              <a:rPr lang="es-ES" dirty="0"/>
              <a:t>Online personal </a:t>
            </a:r>
            <a:r>
              <a:rPr lang="es-ES" dirty="0" err="1"/>
              <a:t>advertisements</a:t>
            </a:r>
            <a:r>
              <a:rPr lang="es-ES" dirty="0"/>
              <a:t> in Quebec French</a:t>
            </a:r>
          </a:p>
          <a:p>
            <a:r>
              <a:rPr lang="es-ES" dirty="0" err="1"/>
              <a:t>Five</a:t>
            </a:r>
            <a:r>
              <a:rPr lang="es-ES" dirty="0"/>
              <a:t> </a:t>
            </a:r>
            <a:r>
              <a:rPr lang="es-ES" dirty="0" err="1"/>
              <a:t>main</a:t>
            </a:r>
            <a:r>
              <a:rPr lang="es-ES" dirty="0"/>
              <a:t> </a:t>
            </a:r>
            <a:r>
              <a:rPr lang="es-ES" dirty="0" err="1"/>
              <a:t>parts</a:t>
            </a:r>
            <a:r>
              <a:rPr lang="es-ES" dirty="0"/>
              <a:t>:</a:t>
            </a:r>
          </a:p>
          <a:p>
            <a:pPr lvl="1"/>
            <a:r>
              <a:rPr lang="es-ES" dirty="0" err="1"/>
              <a:t>Greeting</a:t>
            </a:r>
            <a:endParaRPr lang="es-ES" dirty="0"/>
          </a:p>
          <a:p>
            <a:pPr lvl="1"/>
            <a:r>
              <a:rPr lang="es-ES" dirty="0" err="1"/>
              <a:t>Purpose</a:t>
            </a:r>
            <a:r>
              <a:rPr lang="es-ES" dirty="0"/>
              <a:t> (</a:t>
            </a:r>
            <a:r>
              <a:rPr lang="es-ES" dirty="0" err="1"/>
              <a:t>type</a:t>
            </a:r>
            <a:r>
              <a:rPr lang="es-ES" dirty="0"/>
              <a:t> of </a:t>
            </a:r>
            <a:r>
              <a:rPr lang="es-ES" dirty="0" err="1"/>
              <a:t>relationship</a:t>
            </a:r>
            <a:r>
              <a:rPr lang="es-ES" dirty="0"/>
              <a:t> and </a:t>
            </a:r>
            <a:r>
              <a:rPr lang="es-ES" dirty="0" err="1"/>
              <a:t>justification</a:t>
            </a:r>
            <a:r>
              <a:rPr lang="es-ES" dirty="0"/>
              <a:t>)</a:t>
            </a:r>
          </a:p>
          <a:p>
            <a:pPr lvl="1"/>
            <a:r>
              <a:rPr lang="es-ES" dirty="0" err="1"/>
              <a:t>Self-promotion</a:t>
            </a:r>
            <a:endParaRPr lang="es-ES" dirty="0"/>
          </a:p>
          <a:p>
            <a:pPr lvl="1"/>
            <a:r>
              <a:rPr lang="es-ES" dirty="0" err="1"/>
              <a:t>Partner’s</a:t>
            </a:r>
            <a:r>
              <a:rPr lang="es-ES" dirty="0"/>
              <a:t> </a:t>
            </a:r>
            <a:r>
              <a:rPr lang="es-ES" dirty="0" err="1"/>
              <a:t>description</a:t>
            </a:r>
            <a:endParaRPr lang="es-ES" dirty="0"/>
          </a:p>
          <a:p>
            <a:pPr lvl="1"/>
            <a:r>
              <a:rPr lang="es-ES" dirty="0" err="1"/>
              <a:t>Invitation</a:t>
            </a:r>
            <a:r>
              <a:rPr lang="es-ES" dirty="0"/>
              <a:t> to </a:t>
            </a:r>
            <a:r>
              <a:rPr lang="es-ES" dirty="0" err="1"/>
              <a:t>contact</a:t>
            </a:r>
            <a:endParaRPr lang="es-ES" dirty="0"/>
          </a:p>
          <a:p>
            <a:r>
              <a:rPr lang="es-ES" dirty="0" err="1"/>
              <a:t>Looked</a:t>
            </a:r>
            <a:r>
              <a:rPr lang="es-ES" dirty="0"/>
              <a:t> at </a:t>
            </a:r>
            <a:r>
              <a:rPr lang="es-ES" dirty="0" err="1"/>
              <a:t>rates</a:t>
            </a:r>
            <a:r>
              <a:rPr lang="es-ES" dirty="0"/>
              <a:t> of </a:t>
            </a:r>
            <a:r>
              <a:rPr lang="es-ES" dirty="0" err="1"/>
              <a:t>occurrence</a:t>
            </a:r>
            <a:r>
              <a:rPr lang="es-ES" dirty="0"/>
              <a:t> of </a:t>
            </a:r>
            <a:r>
              <a:rPr lang="es-ES" dirty="0" err="1"/>
              <a:t>each</a:t>
            </a:r>
            <a:r>
              <a:rPr lang="es-ES" dirty="0"/>
              <a:t> </a:t>
            </a:r>
            <a:r>
              <a:rPr lang="es-ES" dirty="0" err="1"/>
              <a:t>component</a:t>
            </a:r>
            <a:r>
              <a:rPr lang="es-ES" dirty="0"/>
              <a:t> </a:t>
            </a:r>
            <a:r>
              <a:rPr lang="es-ES" dirty="0" err="1"/>
              <a:t>across</a:t>
            </a:r>
            <a:r>
              <a:rPr lang="es-ES" dirty="0"/>
              <a:t> sex (</a:t>
            </a:r>
            <a:r>
              <a:rPr lang="es-ES" dirty="0" err="1"/>
              <a:t>male</a:t>
            </a:r>
            <a:r>
              <a:rPr lang="es-ES" dirty="0"/>
              <a:t> and </a:t>
            </a:r>
            <a:r>
              <a:rPr lang="es-ES" dirty="0" err="1"/>
              <a:t>female</a:t>
            </a:r>
            <a:r>
              <a:rPr lang="es-ES" dirty="0"/>
              <a:t>), and </a:t>
            </a:r>
            <a:r>
              <a:rPr lang="es-ES" dirty="0" err="1"/>
              <a:t>ages</a:t>
            </a:r>
            <a:r>
              <a:rPr lang="es-ES" dirty="0"/>
              <a:t> (18-25; 36-45)</a:t>
            </a:r>
          </a:p>
          <a:p>
            <a:pPr marL="0" indent="0">
              <a:buNone/>
            </a:pPr>
            <a:endParaRPr lang="es-ES" dirty="0"/>
          </a:p>
        </p:txBody>
      </p:sp>
      <p:sp>
        <p:nvSpPr>
          <p:cNvPr id="4" name="Slide Number Placeholder 3"/>
          <p:cNvSpPr>
            <a:spLocks noGrp="1"/>
          </p:cNvSpPr>
          <p:nvPr>
            <p:ph type="sldNum" sz="quarter" idx="12"/>
          </p:nvPr>
        </p:nvSpPr>
        <p:spPr/>
        <p:txBody>
          <a:bodyPr/>
          <a:lstStyle/>
          <a:p>
            <a:fld id="{60F0911C-6162-4740-A2EE-EE6B8AD6AEC6}" type="slidenum">
              <a:rPr lang="fr-FR" smtClean="0"/>
              <a:t>13</a:t>
            </a:fld>
            <a:endParaRPr lang="fr-FR"/>
          </a:p>
        </p:txBody>
      </p:sp>
    </p:spTree>
    <p:extLst>
      <p:ext uri="{BB962C8B-B14F-4D97-AF65-F5344CB8AC3E}">
        <p14:creationId xmlns:p14="http://schemas.microsoft.com/office/powerpoint/2010/main" val="23001387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t>van </a:t>
            </a:r>
            <a:r>
              <a:rPr lang="es-ES" dirty="0" err="1"/>
              <a:t>Compernolle</a:t>
            </a:r>
            <a:r>
              <a:rPr lang="es-ES" dirty="0"/>
              <a:t> (2008: 3)</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54364590"/>
              </p:ext>
            </p:extLst>
          </p:nvPr>
        </p:nvGraphicFramePr>
        <p:xfrm>
          <a:off x="822325" y="1846263"/>
          <a:ext cx="7543800" cy="1752600"/>
        </p:xfrm>
        <a:graphic>
          <a:graphicData uri="http://schemas.openxmlformats.org/drawingml/2006/table">
            <a:tbl>
              <a:tblPr firstRow="1" bandRow="1">
                <a:tableStyleId>{5C22544A-7EE6-4342-B048-85BDC9FD1C3A}</a:tableStyleId>
              </a:tblPr>
              <a:tblGrid>
                <a:gridCol w="1257300">
                  <a:extLst>
                    <a:ext uri="{9D8B030D-6E8A-4147-A177-3AD203B41FA5}">
                      <a16:colId xmlns:a16="http://schemas.microsoft.com/office/drawing/2014/main" val="20000"/>
                    </a:ext>
                  </a:extLst>
                </a:gridCol>
                <a:gridCol w="1257300">
                  <a:extLst>
                    <a:ext uri="{9D8B030D-6E8A-4147-A177-3AD203B41FA5}">
                      <a16:colId xmlns:a16="http://schemas.microsoft.com/office/drawing/2014/main" val="20001"/>
                    </a:ext>
                  </a:extLst>
                </a:gridCol>
                <a:gridCol w="1257300">
                  <a:extLst>
                    <a:ext uri="{9D8B030D-6E8A-4147-A177-3AD203B41FA5}">
                      <a16:colId xmlns:a16="http://schemas.microsoft.com/office/drawing/2014/main" val="20002"/>
                    </a:ext>
                  </a:extLst>
                </a:gridCol>
                <a:gridCol w="1257300">
                  <a:extLst>
                    <a:ext uri="{9D8B030D-6E8A-4147-A177-3AD203B41FA5}">
                      <a16:colId xmlns:a16="http://schemas.microsoft.com/office/drawing/2014/main" val="20003"/>
                    </a:ext>
                  </a:extLst>
                </a:gridCol>
                <a:gridCol w="1257300">
                  <a:extLst>
                    <a:ext uri="{9D8B030D-6E8A-4147-A177-3AD203B41FA5}">
                      <a16:colId xmlns:a16="http://schemas.microsoft.com/office/drawing/2014/main" val="20004"/>
                    </a:ext>
                  </a:extLst>
                </a:gridCol>
                <a:gridCol w="1257300">
                  <a:extLst>
                    <a:ext uri="{9D8B030D-6E8A-4147-A177-3AD203B41FA5}">
                      <a16:colId xmlns:a16="http://schemas.microsoft.com/office/drawing/2014/main" val="20005"/>
                    </a:ext>
                  </a:extLst>
                </a:gridCol>
              </a:tblGrid>
              <a:tr h="370840">
                <a:tc>
                  <a:txBody>
                    <a:bodyPr/>
                    <a:lstStyle/>
                    <a:p>
                      <a:r>
                        <a:rPr lang="es-ES" dirty="0" err="1"/>
                        <a:t>Gender</a:t>
                      </a:r>
                      <a:endParaRPr lang="es-ES" dirty="0"/>
                    </a:p>
                  </a:txBody>
                  <a:tcPr/>
                </a:tc>
                <a:tc>
                  <a:txBody>
                    <a:bodyPr/>
                    <a:lstStyle/>
                    <a:p>
                      <a:r>
                        <a:rPr lang="es-ES" dirty="0" err="1"/>
                        <a:t>Greeting</a:t>
                      </a:r>
                      <a:endParaRPr lang="es-ES" dirty="0"/>
                    </a:p>
                  </a:txBody>
                  <a:tcPr/>
                </a:tc>
                <a:tc>
                  <a:txBody>
                    <a:bodyPr/>
                    <a:lstStyle/>
                    <a:p>
                      <a:r>
                        <a:rPr lang="es-ES" dirty="0" err="1"/>
                        <a:t>Purpose</a:t>
                      </a:r>
                      <a:endParaRPr lang="es-ES" dirty="0"/>
                    </a:p>
                  </a:txBody>
                  <a:tcPr/>
                </a:tc>
                <a:tc>
                  <a:txBody>
                    <a:bodyPr/>
                    <a:lstStyle/>
                    <a:p>
                      <a:r>
                        <a:rPr lang="es-ES" dirty="0" err="1"/>
                        <a:t>Self-promotion</a:t>
                      </a:r>
                      <a:endParaRPr lang="es-ES" dirty="0"/>
                    </a:p>
                  </a:txBody>
                  <a:tcPr/>
                </a:tc>
                <a:tc>
                  <a:txBody>
                    <a:bodyPr/>
                    <a:lstStyle/>
                    <a:p>
                      <a:r>
                        <a:rPr lang="es-ES" dirty="0" err="1"/>
                        <a:t>Partner’s</a:t>
                      </a:r>
                      <a:r>
                        <a:rPr lang="es-ES" dirty="0"/>
                        <a:t> </a:t>
                      </a:r>
                      <a:r>
                        <a:rPr lang="es-ES" dirty="0" err="1"/>
                        <a:t>description</a:t>
                      </a:r>
                      <a:endParaRPr lang="es-ES" dirty="0"/>
                    </a:p>
                  </a:txBody>
                  <a:tcPr/>
                </a:tc>
                <a:tc>
                  <a:txBody>
                    <a:bodyPr/>
                    <a:lstStyle/>
                    <a:p>
                      <a:r>
                        <a:rPr lang="es-ES" dirty="0" err="1"/>
                        <a:t>Invitation</a:t>
                      </a:r>
                      <a:r>
                        <a:rPr lang="es-ES" dirty="0"/>
                        <a:t> to </a:t>
                      </a:r>
                      <a:r>
                        <a:rPr lang="es-ES" dirty="0" err="1"/>
                        <a:t>contact</a:t>
                      </a:r>
                      <a:endParaRPr lang="es-ES" dirty="0"/>
                    </a:p>
                  </a:txBody>
                  <a:tcPr/>
                </a:tc>
                <a:extLst>
                  <a:ext uri="{0D108BD9-81ED-4DB2-BD59-A6C34878D82A}">
                    <a16:rowId xmlns:a16="http://schemas.microsoft.com/office/drawing/2014/main" val="10000"/>
                  </a:ext>
                </a:extLst>
              </a:tr>
              <a:tr h="370840">
                <a:tc>
                  <a:txBody>
                    <a:bodyPr/>
                    <a:lstStyle/>
                    <a:p>
                      <a:r>
                        <a:rPr lang="es-ES" dirty="0" err="1"/>
                        <a:t>Men</a:t>
                      </a:r>
                      <a:endParaRPr lang="es-ES" dirty="0"/>
                    </a:p>
                  </a:txBody>
                  <a:tcPr/>
                </a:tc>
                <a:tc>
                  <a:txBody>
                    <a:bodyPr/>
                    <a:lstStyle/>
                    <a:p>
                      <a:r>
                        <a:rPr lang="es-ES" dirty="0"/>
                        <a:t>36%</a:t>
                      </a:r>
                    </a:p>
                  </a:txBody>
                  <a:tcPr/>
                </a:tc>
                <a:tc>
                  <a:txBody>
                    <a:bodyPr/>
                    <a:lstStyle/>
                    <a:p>
                      <a:r>
                        <a:rPr lang="es-ES" dirty="0"/>
                        <a:t>37%</a:t>
                      </a:r>
                    </a:p>
                  </a:txBody>
                  <a:tcPr/>
                </a:tc>
                <a:tc>
                  <a:txBody>
                    <a:bodyPr/>
                    <a:lstStyle/>
                    <a:p>
                      <a:r>
                        <a:rPr lang="es-ES" dirty="0"/>
                        <a:t>92%</a:t>
                      </a:r>
                    </a:p>
                  </a:txBody>
                  <a:tcPr/>
                </a:tc>
                <a:tc>
                  <a:txBody>
                    <a:bodyPr/>
                    <a:lstStyle/>
                    <a:p>
                      <a:r>
                        <a:rPr lang="es-ES" dirty="0"/>
                        <a:t>39%</a:t>
                      </a:r>
                    </a:p>
                  </a:txBody>
                  <a:tcPr/>
                </a:tc>
                <a:tc>
                  <a:txBody>
                    <a:bodyPr/>
                    <a:lstStyle/>
                    <a:p>
                      <a:r>
                        <a:rPr lang="es-ES" dirty="0"/>
                        <a:t>65%</a:t>
                      </a:r>
                    </a:p>
                  </a:txBody>
                  <a:tcPr/>
                </a:tc>
                <a:extLst>
                  <a:ext uri="{0D108BD9-81ED-4DB2-BD59-A6C34878D82A}">
                    <a16:rowId xmlns:a16="http://schemas.microsoft.com/office/drawing/2014/main" val="10001"/>
                  </a:ext>
                </a:extLst>
              </a:tr>
              <a:tr h="370840">
                <a:tc>
                  <a:txBody>
                    <a:bodyPr/>
                    <a:lstStyle/>
                    <a:p>
                      <a:r>
                        <a:rPr lang="es-ES" dirty="0" err="1"/>
                        <a:t>Women</a:t>
                      </a:r>
                      <a:endParaRPr lang="es-ES" dirty="0"/>
                    </a:p>
                  </a:txBody>
                  <a:tcPr/>
                </a:tc>
                <a:tc>
                  <a:txBody>
                    <a:bodyPr/>
                    <a:lstStyle/>
                    <a:p>
                      <a:r>
                        <a:rPr lang="es-ES" dirty="0"/>
                        <a:t>55%</a:t>
                      </a:r>
                    </a:p>
                  </a:txBody>
                  <a:tcPr/>
                </a:tc>
                <a:tc>
                  <a:txBody>
                    <a:bodyPr/>
                    <a:lstStyle/>
                    <a:p>
                      <a:r>
                        <a:rPr lang="es-ES" dirty="0"/>
                        <a:t>56%</a:t>
                      </a:r>
                    </a:p>
                  </a:txBody>
                  <a:tcPr/>
                </a:tc>
                <a:tc>
                  <a:txBody>
                    <a:bodyPr/>
                    <a:lstStyle/>
                    <a:p>
                      <a:r>
                        <a:rPr lang="es-ES" dirty="0"/>
                        <a:t>92%</a:t>
                      </a:r>
                    </a:p>
                  </a:txBody>
                  <a:tcPr/>
                </a:tc>
                <a:tc>
                  <a:txBody>
                    <a:bodyPr/>
                    <a:lstStyle/>
                    <a:p>
                      <a:r>
                        <a:rPr lang="es-ES" dirty="0"/>
                        <a:t>18%</a:t>
                      </a:r>
                    </a:p>
                  </a:txBody>
                  <a:tcPr/>
                </a:tc>
                <a:tc>
                  <a:txBody>
                    <a:bodyPr/>
                    <a:lstStyle/>
                    <a:p>
                      <a:r>
                        <a:rPr lang="es-ES" dirty="0"/>
                        <a:t>60%</a:t>
                      </a:r>
                    </a:p>
                  </a:txBody>
                  <a:tcPr/>
                </a:tc>
                <a:extLst>
                  <a:ext uri="{0D108BD9-81ED-4DB2-BD59-A6C34878D82A}">
                    <a16:rowId xmlns:a16="http://schemas.microsoft.com/office/drawing/2014/main" val="10002"/>
                  </a:ext>
                </a:extLst>
              </a:tr>
              <a:tr h="370840">
                <a:tc>
                  <a:txBody>
                    <a:bodyPr/>
                    <a:lstStyle/>
                    <a:p>
                      <a:r>
                        <a:rPr lang="es-ES" dirty="0"/>
                        <a:t>Total</a:t>
                      </a:r>
                    </a:p>
                  </a:txBody>
                  <a:tcPr/>
                </a:tc>
                <a:tc>
                  <a:txBody>
                    <a:bodyPr/>
                    <a:lstStyle/>
                    <a:p>
                      <a:r>
                        <a:rPr lang="es-ES" dirty="0"/>
                        <a:t>45.5%</a:t>
                      </a:r>
                    </a:p>
                  </a:txBody>
                  <a:tcPr/>
                </a:tc>
                <a:tc>
                  <a:txBody>
                    <a:bodyPr/>
                    <a:lstStyle/>
                    <a:p>
                      <a:r>
                        <a:rPr lang="es-ES" dirty="0"/>
                        <a:t>46.5%</a:t>
                      </a:r>
                    </a:p>
                  </a:txBody>
                  <a:tcPr/>
                </a:tc>
                <a:tc>
                  <a:txBody>
                    <a:bodyPr/>
                    <a:lstStyle/>
                    <a:p>
                      <a:r>
                        <a:rPr lang="es-ES" dirty="0"/>
                        <a:t>92%</a:t>
                      </a:r>
                    </a:p>
                  </a:txBody>
                  <a:tcPr/>
                </a:tc>
                <a:tc>
                  <a:txBody>
                    <a:bodyPr/>
                    <a:lstStyle/>
                    <a:p>
                      <a:r>
                        <a:rPr lang="es-ES" dirty="0"/>
                        <a:t>28.5%</a:t>
                      </a:r>
                    </a:p>
                  </a:txBody>
                  <a:tcPr/>
                </a:tc>
                <a:tc>
                  <a:txBody>
                    <a:bodyPr/>
                    <a:lstStyle/>
                    <a:p>
                      <a:r>
                        <a:rPr lang="es-ES" dirty="0"/>
                        <a:t>62.5%</a:t>
                      </a:r>
                    </a:p>
                  </a:txBody>
                  <a:tcPr/>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2"/>
          </p:nvPr>
        </p:nvSpPr>
        <p:spPr/>
        <p:txBody>
          <a:bodyPr/>
          <a:lstStyle/>
          <a:p>
            <a:fld id="{60F0911C-6162-4740-A2EE-EE6B8AD6AEC6}" type="slidenum">
              <a:rPr lang="fr-FR" smtClean="0"/>
              <a:t>14</a:t>
            </a:fld>
            <a:endParaRPr lang="fr-FR"/>
          </a:p>
        </p:txBody>
      </p:sp>
      <p:graphicFrame>
        <p:nvGraphicFramePr>
          <p:cNvPr id="9" name="Content Placeholder 7"/>
          <p:cNvGraphicFramePr>
            <a:graphicFrameLocks/>
          </p:cNvGraphicFramePr>
          <p:nvPr>
            <p:extLst>
              <p:ext uri="{D42A27DB-BD31-4B8C-83A1-F6EECF244321}">
                <p14:modId xmlns:p14="http://schemas.microsoft.com/office/powerpoint/2010/main" val="2373142976"/>
              </p:ext>
            </p:extLst>
          </p:nvPr>
        </p:nvGraphicFramePr>
        <p:xfrm>
          <a:off x="762000" y="4114800"/>
          <a:ext cx="7543800" cy="1752600"/>
        </p:xfrm>
        <a:graphic>
          <a:graphicData uri="http://schemas.openxmlformats.org/drawingml/2006/table">
            <a:tbl>
              <a:tblPr firstRow="1" bandRow="1">
                <a:tableStyleId>{5C22544A-7EE6-4342-B048-85BDC9FD1C3A}</a:tableStyleId>
              </a:tblPr>
              <a:tblGrid>
                <a:gridCol w="1257300">
                  <a:extLst>
                    <a:ext uri="{9D8B030D-6E8A-4147-A177-3AD203B41FA5}">
                      <a16:colId xmlns:a16="http://schemas.microsoft.com/office/drawing/2014/main" val="20000"/>
                    </a:ext>
                  </a:extLst>
                </a:gridCol>
                <a:gridCol w="1257300">
                  <a:extLst>
                    <a:ext uri="{9D8B030D-6E8A-4147-A177-3AD203B41FA5}">
                      <a16:colId xmlns:a16="http://schemas.microsoft.com/office/drawing/2014/main" val="20001"/>
                    </a:ext>
                  </a:extLst>
                </a:gridCol>
                <a:gridCol w="1257300">
                  <a:extLst>
                    <a:ext uri="{9D8B030D-6E8A-4147-A177-3AD203B41FA5}">
                      <a16:colId xmlns:a16="http://schemas.microsoft.com/office/drawing/2014/main" val="20002"/>
                    </a:ext>
                  </a:extLst>
                </a:gridCol>
                <a:gridCol w="1257300">
                  <a:extLst>
                    <a:ext uri="{9D8B030D-6E8A-4147-A177-3AD203B41FA5}">
                      <a16:colId xmlns:a16="http://schemas.microsoft.com/office/drawing/2014/main" val="20003"/>
                    </a:ext>
                  </a:extLst>
                </a:gridCol>
                <a:gridCol w="1257300">
                  <a:extLst>
                    <a:ext uri="{9D8B030D-6E8A-4147-A177-3AD203B41FA5}">
                      <a16:colId xmlns:a16="http://schemas.microsoft.com/office/drawing/2014/main" val="20004"/>
                    </a:ext>
                  </a:extLst>
                </a:gridCol>
                <a:gridCol w="1257300">
                  <a:extLst>
                    <a:ext uri="{9D8B030D-6E8A-4147-A177-3AD203B41FA5}">
                      <a16:colId xmlns:a16="http://schemas.microsoft.com/office/drawing/2014/main" val="20005"/>
                    </a:ext>
                  </a:extLst>
                </a:gridCol>
              </a:tblGrid>
              <a:tr h="370840">
                <a:tc>
                  <a:txBody>
                    <a:bodyPr/>
                    <a:lstStyle/>
                    <a:p>
                      <a:r>
                        <a:rPr lang="es-ES" dirty="0" err="1"/>
                        <a:t>Age</a:t>
                      </a:r>
                      <a:endParaRPr lang="es-ES" dirty="0"/>
                    </a:p>
                  </a:txBody>
                  <a:tcPr/>
                </a:tc>
                <a:tc>
                  <a:txBody>
                    <a:bodyPr/>
                    <a:lstStyle/>
                    <a:p>
                      <a:r>
                        <a:rPr lang="es-ES" dirty="0" err="1"/>
                        <a:t>Greeting</a:t>
                      </a:r>
                      <a:endParaRPr lang="es-ES" dirty="0"/>
                    </a:p>
                  </a:txBody>
                  <a:tcPr/>
                </a:tc>
                <a:tc>
                  <a:txBody>
                    <a:bodyPr/>
                    <a:lstStyle/>
                    <a:p>
                      <a:r>
                        <a:rPr lang="es-ES" dirty="0" err="1"/>
                        <a:t>Purpose</a:t>
                      </a:r>
                      <a:endParaRPr lang="es-ES" dirty="0"/>
                    </a:p>
                  </a:txBody>
                  <a:tcPr/>
                </a:tc>
                <a:tc>
                  <a:txBody>
                    <a:bodyPr/>
                    <a:lstStyle/>
                    <a:p>
                      <a:r>
                        <a:rPr lang="es-ES" dirty="0" err="1"/>
                        <a:t>Self-promotion</a:t>
                      </a:r>
                      <a:endParaRPr lang="es-ES" dirty="0"/>
                    </a:p>
                  </a:txBody>
                  <a:tcPr/>
                </a:tc>
                <a:tc>
                  <a:txBody>
                    <a:bodyPr/>
                    <a:lstStyle/>
                    <a:p>
                      <a:r>
                        <a:rPr lang="es-ES" dirty="0" err="1"/>
                        <a:t>Partner’s</a:t>
                      </a:r>
                      <a:r>
                        <a:rPr lang="es-ES" dirty="0"/>
                        <a:t> </a:t>
                      </a:r>
                      <a:r>
                        <a:rPr lang="es-ES" dirty="0" err="1"/>
                        <a:t>description</a:t>
                      </a:r>
                      <a:endParaRPr lang="es-ES" dirty="0"/>
                    </a:p>
                  </a:txBody>
                  <a:tcPr/>
                </a:tc>
                <a:tc>
                  <a:txBody>
                    <a:bodyPr/>
                    <a:lstStyle/>
                    <a:p>
                      <a:r>
                        <a:rPr lang="es-ES" dirty="0" err="1"/>
                        <a:t>Invitation</a:t>
                      </a:r>
                      <a:r>
                        <a:rPr lang="es-ES" dirty="0"/>
                        <a:t> to </a:t>
                      </a:r>
                      <a:r>
                        <a:rPr lang="es-ES" dirty="0" err="1"/>
                        <a:t>contact</a:t>
                      </a:r>
                      <a:endParaRPr lang="es-ES" dirty="0"/>
                    </a:p>
                  </a:txBody>
                  <a:tcPr/>
                </a:tc>
                <a:extLst>
                  <a:ext uri="{0D108BD9-81ED-4DB2-BD59-A6C34878D82A}">
                    <a16:rowId xmlns:a16="http://schemas.microsoft.com/office/drawing/2014/main" val="10000"/>
                  </a:ext>
                </a:extLst>
              </a:tr>
              <a:tr h="370840">
                <a:tc>
                  <a:txBody>
                    <a:bodyPr/>
                    <a:lstStyle/>
                    <a:p>
                      <a:r>
                        <a:rPr lang="es-ES" dirty="0"/>
                        <a:t>18-25</a:t>
                      </a:r>
                    </a:p>
                  </a:txBody>
                  <a:tcPr/>
                </a:tc>
                <a:tc>
                  <a:txBody>
                    <a:bodyPr/>
                    <a:lstStyle/>
                    <a:p>
                      <a:r>
                        <a:rPr lang="es-ES" dirty="0"/>
                        <a:t>53%</a:t>
                      </a:r>
                    </a:p>
                  </a:txBody>
                  <a:tcPr/>
                </a:tc>
                <a:tc>
                  <a:txBody>
                    <a:bodyPr/>
                    <a:lstStyle/>
                    <a:p>
                      <a:r>
                        <a:rPr lang="es-ES" dirty="0"/>
                        <a:t>37%</a:t>
                      </a:r>
                    </a:p>
                  </a:txBody>
                  <a:tcPr/>
                </a:tc>
                <a:tc>
                  <a:txBody>
                    <a:bodyPr/>
                    <a:lstStyle/>
                    <a:p>
                      <a:r>
                        <a:rPr lang="es-ES" dirty="0"/>
                        <a:t>92%</a:t>
                      </a:r>
                    </a:p>
                  </a:txBody>
                  <a:tcPr/>
                </a:tc>
                <a:tc>
                  <a:txBody>
                    <a:bodyPr/>
                    <a:lstStyle/>
                    <a:p>
                      <a:r>
                        <a:rPr lang="es-ES" dirty="0"/>
                        <a:t>29%</a:t>
                      </a:r>
                    </a:p>
                  </a:txBody>
                  <a:tcPr/>
                </a:tc>
                <a:tc>
                  <a:txBody>
                    <a:bodyPr/>
                    <a:lstStyle/>
                    <a:p>
                      <a:r>
                        <a:rPr lang="es-ES" dirty="0"/>
                        <a:t>69%</a:t>
                      </a:r>
                    </a:p>
                  </a:txBody>
                  <a:tcPr/>
                </a:tc>
                <a:extLst>
                  <a:ext uri="{0D108BD9-81ED-4DB2-BD59-A6C34878D82A}">
                    <a16:rowId xmlns:a16="http://schemas.microsoft.com/office/drawing/2014/main" val="10001"/>
                  </a:ext>
                </a:extLst>
              </a:tr>
              <a:tr h="370840">
                <a:tc>
                  <a:txBody>
                    <a:bodyPr/>
                    <a:lstStyle/>
                    <a:p>
                      <a:r>
                        <a:rPr lang="es-ES" dirty="0"/>
                        <a:t>36-45</a:t>
                      </a:r>
                    </a:p>
                  </a:txBody>
                  <a:tcPr/>
                </a:tc>
                <a:tc>
                  <a:txBody>
                    <a:bodyPr/>
                    <a:lstStyle/>
                    <a:p>
                      <a:r>
                        <a:rPr lang="es-ES" dirty="0"/>
                        <a:t>38%</a:t>
                      </a:r>
                    </a:p>
                  </a:txBody>
                  <a:tcPr/>
                </a:tc>
                <a:tc>
                  <a:txBody>
                    <a:bodyPr/>
                    <a:lstStyle/>
                    <a:p>
                      <a:r>
                        <a:rPr lang="es-ES" dirty="0"/>
                        <a:t>56%</a:t>
                      </a:r>
                    </a:p>
                  </a:txBody>
                  <a:tcPr/>
                </a:tc>
                <a:tc>
                  <a:txBody>
                    <a:bodyPr/>
                    <a:lstStyle/>
                    <a:p>
                      <a:r>
                        <a:rPr lang="es-ES" dirty="0"/>
                        <a:t>92%</a:t>
                      </a:r>
                    </a:p>
                  </a:txBody>
                  <a:tcPr/>
                </a:tc>
                <a:tc>
                  <a:txBody>
                    <a:bodyPr/>
                    <a:lstStyle/>
                    <a:p>
                      <a:r>
                        <a:rPr lang="es-ES" dirty="0"/>
                        <a:t>28%</a:t>
                      </a:r>
                    </a:p>
                  </a:txBody>
                  <a:tcPr/>
                </a:tc>
                <a:tc>
                  <a:txBody>
                    <a:bodyPr/>
                    <a:lstStyle/>
                    <a:p>
                      <a:r>
                        <a:rPr lang="es-ES" dirty="0"/>
                        <a:t>54%</a:t>
                      </a:r>
                    </a:p>
                  </a:txBody>
                  <a:tcPr/>
                </a:tc>
                <a:extLst>
                  <a:ext uri="{0D108BD9-81ED-4DB2-BD59-A6C34878D82A}">
                    <a16:rowId xmlns:a16="http://schemas.microsoft.com/office/drawing/2014/main" val="10002"/>
                  </a:ext>
                </a:extLst>
              </a:tr>
              <a:tr h="370840">
                <a:tc>
                  <a:txBody>
                    <a:bodyPr/>
                    <a:lstStyle/>
                    <a:p>
                      <a:r>
                        <a:rPr lang="es-ES" dirty="0"/>
                        <a:t>Total</a:t>
                      </a:r>
                    </a:p>
                  </a:txBody>
                  <a:tcPr/>
                </a:tc>
                <a:tc>
                  <a:txBody>
                    <a:bodyPr/>
                    <a:lstStyle/>
                    <a:p>
                      <a:r>
                        <a:rPr lang="es-ES" dirty="0"/>
                        <a:t>45.5%</a:t>
                      </a:r>
                    </a:p>
                  </a:txBody>
                  <a:tcPr/>
                </a:tc>
                <a:tc>
                  <a:txBody>
                    <a:bodyPr/>
                    <a:lstStyle/>
                    <a:p>
                      <a:r>
                        <a:rPr lang="es-ES" dirty="0"/>
                        <a:t>46.5%</a:t>
                      </a:r>
                    </a:p>
                  </a:txBody>
                  <a:tcPr/>
                </a:tc>
                <a:tc>
                  <a:txBody>
                    <a:bodyPr/>
                    <a:lstStyle/>
                    <a:p>
                      <a:r>
                        <a:rPr lang="es-ES" dirty="0"/>
                        <a:t>92%</a:t>
                      </a:r>
                    </a:p>
                  </a:txBody>
                  <a:tcPr/>
                </a:tc>
                <a:tc>
                  <a:txBody>
                    <a:bodyPr/>
                    <a:lstStyle/>
                    <a:p>
                      <a:r>
                        <a:rPr lang="es-ES" dirty="0"/>
                        <a:t>28.5%</a:t>
                      </a:r>
                    </a:p>
                  </a:txBody>
                  <a:tcPr/>
                </a:tc>
                <a:tc>
                  <a:txBody>
                    <a:bodyPr/>
                    <a:lstStyle/>
                    <a:p>
                      <a:r>
                        <a:rPr lang="es-ES" dirty="0"/>
                        <a:t>62.5%</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3942727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err="1"/>
              <a:t>Motivation</a:t>
            </a:r>
            <a:r>
              <a:rPr lang="es-ES" dirty="0"/>
              <a:t> </a:t>
            </a:r>
            <a:r>
              <a:rPr lang="es-ES" dirty="0" err="1"/>
              <a:t>for</a:t>
            </a:r>
            <a:r>
              <a:rPr lang="es-ES" dirty="0"/>
              <a:t> </a:t>
            </a:r>
            <a:r>
              <a:rPr lang="es-ES" dirty="0" err="1"/>
              <a:t>this</a:t>
            </a:r>
            <a:r>
              <a:rPr lang="es-ES" dirty="0"/>
              <a:t> </a:t>
            </a:r>
            <a:r>
              <a:rPr lang="es-ES" dirty="0" err="1"/>
              <a:t>study</a:t>
            </a:r>
            <a:endParaRPr lang="es-ES" dirty="0"/>
          </a:p>
        </p:txBody>
      </p:sp>
      <p:sp>
        <p:nvSpPr>
          <p:cNvPr id="3" name="Content Placeholder 2"/>
          <p:cNvSpPr>
            <a:spLocks noGrp="1"/>
          </p:cNvSpPr>
          <p:nvPr>
            <p:ph idx="1"/>
          </p:nvPr>
        </p:nvSpPr>
        <p:spPr/>
        <p:txBody>
          <a:bodyPr>
            <a:normAutofit/>
          </a:bodyPr>
          <a:lstStyle/>
          <a:p>
            <a:r>
              <a:rPr lang="es-ES" sz="2400" dirty="0" err="1"/>
              <a:t>This</a:t>
            </a:r>
            <a:r>
              <a:rPr lang="es-ES" sz="2400" dirty="0"/>
              <a:t> </a:t>
            </a:r>
            <a:r>
              <a:rPr lang="es-ES" sz="2400" dirty="0" err="1"/>
              <a:t>study</a:t>
            </a:r>
            <a:r>
              <a:rPr lang="es-ES" sz="2400" dirty="0"/>
              <a:t> </a:t>
            </a:r>
            <a:r>
              <a:rPr lang="es-ES" sz="2400" dirty="0" err="1"/>
              <a:t>aims</a:t>
            </a:r>
            <a:r>
              <a:rPr lang="es-ES" sz="2400" dirty="0"/>
              <a:t> to </a:t>
            </a:r>
            <a:r>
              <a:rPr lang="es-ES" sz="2400" dirty="0" err="1"/>
              <a:t>expand</a:t>
            </a:r>
            <a:r>
              <a:rPr lang="es-ES" sz="2400" dirty="0"/>
              <a:t> </a:t>
            </a:r>
            <a:r>
              <a:rPr lang="es-ES" sz="2400" dirty="0" err="1"/>
              <a:t>on</a:t>
            </a:r>
            <a:r>
              <a:rPr lang="es-ES" sz="2400" dirty="0"/>
              <a:t> van </a:t>
            </a:r>
            <a:r>
              <a:rPr lang="es-ES" sz="2400" dirty="0" err="1"/>
              <a:t>Compernolle’s</a:t>
            </a:r>
            <a:r>
              <a:rPr lang="es-ES" sz="2400" dirty="0"/>
              <a:t> (2008) </a:t>
            </a:r>
            <a:r>
              <a:rPr lang="es-ES" sz="2400" dirty="0" err="1"/>
              <a:t>research</a:t>
            </a:r>
            <a:r>
              <a:rPr lang="es-ES" sz="2400" dirty="0"/>
              <a:t> </a:t>
            </a:r>
            <a:r>
              <a:rPr lang="es-ES" sz="2400" dirty="0" err="1"/>
              <a:t>by</a:t>
            </a:r>
            <a:r>
              <a:rPr lang="es-ES" sz="2400" dirty="0"/>
              <a:t> </a:t>
            </a:r>
            <a:r>
              <a:rPr lang="es-ES" sz="2400" dirty="0" err="1"/>
              <a:t>looking</a:t>
            </a:r>
            <a:r>
              <a:rPr lang="es-ES" sz="2400" dirty="0"/>
              <a:t> at </a:t>
            </a:r>
            <a:r>
              <a:rPr lang="es-ES" sz="2400" dirty="0" err="1"/>
              <a:t>the</a:t>
            </a:r>
            <a:r>
              <a:rPr lang="es-ES" sz="2400" dirty="0"/>
              <a:t> </a:t>
            </a:r>
            <a:r>
              <a:rPr lang="es-ES" sz="2400" dirty="0" err="1"/>
              <a:t>occurrence</a:t>
            </a:r>
            <a:r>
              <a:rPr lang="es-ES" sz="2400" dirty="0"/>
              <a:t> of </a:t>
            </a:r>
            <a:r>
              <a:rPr lang="es-ES" sz="2400" dirty="0" err="1"/>
              <a:t>the</a:t>
            </a:r>
            <a:r>
              <a:rPr lang="es-ES" sz="2400" dirty="0"/>
              <a:t> </a:t>
            </a:r>
            <a:r>
              <a:rPr lang="es-ES" sz="2400" dirty="0" err="1"/>
              <a:t>different</a:t>
            </a:r>
            <a:r>
              <a:rPr lang="es-ES" sz="2400" dirty="0"/>
              <a:t> </a:t>
            </a:r>
            <a:r>
              <a:rPr lang="es-ES" sz="2400" dirty="0" err="1"/>
              <a:t>speech</a:t>
            </a:r>
            <a:r>
              <a:rPr lang="es-ES" sz="2400" dirty="0"/>
              <a:t> </a:t>
            </a:r>
            <a:r>
              <a:rPr lang="es-ES" sz="2400" dirty="0" err="1"/>
              <a:t>strategies</a:t>
            </a:r>
            <a:r>
              <a:rPr lang="es-ES" sz="2400" dirty="0"/>
              <a:t> </a:t>
            </a:r>
            <a:r>
              <a:rPr lang="es-ES" sz="2400" dirty="0" err="1"/>
              <a:t>across</a:t>
            </a:r>
            <a:r>
              <a:rPr lang="es-ES" sz="2400" dirty="0"/>
              <a:t> sexual </a:t>
            </a:r>
            <a:r>
              <a:rPr lang="es-ES" sz="2400" dirty="0" err="1"/>
              <a:t>orientation</a:t>
            </a:r>
            <a:r>
              <a:rPr lang="es-ES" sz="2400" dirty="0"/>
              <a:t>/sex </a:t>
            </a:r>
            <a:r>
              <a:rPr lang="es-ES" sz="2400" dirty="0" err="1"/>
              <a:t>groups</a:t>
            </a:r>
            <a:r>
              <a:rPr lang="es-ES" sz="2400" dirty="0"/>
              <a:t>.</a:t>
            </a:r>
          </a:p>
          <a:p>
            <a:r>
              <a:rPr lang="es-ES" sz="2400" dirty="0"/>
              <a:t>Will </a:t>
            </a:r>
            <a:r>
              <a:rPr lang="es-ES" sz="2400" dirty="0" err="1"/>
              <a:t>also</a:t>
            </a:r>
            <a:r>
              <a:rPr lang="es-ES" sz="2400" dirty="0"/>
              <a:t> examine </a:t>
            </a:r>
            <a:r>
              <a:rPr lang="es-ES" sz="2400" dirty="0" err="1"/>
              <a:t>the</a:t>
            </a:r>
            <a:r>
              <a:rPr lang="es-ES" sz="2400" dirty="0"/>
              <a:t> </a:t>
            </a:r>
            <a:r>
              <a:rPr lang="es-ES" sz="2400" dirty="0" err="1"/>
              <a:t>sequencing</a:t>
            </a:r>
            <a:r>
              <a:rPr lang="es-ES" sz="2400" dirty="0"/>
              <a:t> of </a:t>
            </a:r>
            <a:r>
              <a:rPr lang="es-ES" sz="2400" dirty="0" err="1"/>
              <a:t>these</a:t>
            </a:r>
            <a:r>
              <a:rPr lang="es-ES" sz="2400" dirty="0"/>
              <a:t> </a:t>
            </a:r>
            <a:r>
              <a:rPr lang="es-ES" sz="2400" dirty="0" err="1"/>
              <a:t>speech</a:t>
            </a:r>
            <a:r>
              <a:rPr lang="es-ES" sz="2400" dirty="0"/>
              <a:t> </a:t>
            </a:r>
            <a:r>
              <a:rPr lang="es-ES" sz="2400" dirty="0" err="1"/>
              <a:t>strategies</a:t>
            </a:r>
            <a:r>
              <a:rPr lang="es-ES" sz="2400" dirty="0"/>
              <a:t> </a:t>
            </a:r>
            <a:r>
              <a:rPr lang="es-ES" sz="2400" dirty="0" err="1"/>
              <a:t>across</a:t>
            </a:r>
            <a:r>
              <a:rPr lang="es-ES" sz="2400" dirty="0"/>
              <a:t> </a:t>
            </a:r>
            <a:r>
              <a:rPr lang="es-ES" sz="2400" dirty="0" err="1"/>
              <a:t>the</a:t>
            </a:r>
            <a:r>
              <a:rPr lang="es-ES" sz="2400" dirty="0"/>
              <a:t> sex/</a:t>
            </a:r>
            <a:r>
              <a:rPr lang="es-ES" sz="2400" dirty="0" err="1"/>
              <a:t>orientation</a:t>
            </a:r>
            <a:r>
              <a:rPr lang="es-ES" sz="2400" dirty="0"/>
              <a:t> </a:t>
            </a:r>
            <a:r>
              <a:rPr lang="es-ES" sz="2400" dirty="0" err="1"/>
              <a:t>groups</a:t>
            </a:r>
            <a:r>
              <a:rPr lang="es-ES" sz="2400" dirty="0"/>
              <a:t>.</a:t>
            </a:r>
          </a:p>
          <a:p>
            <a:r>
              <a:rPr lang="es-ES" sz="2400" dirty="0"/>
              <a:t>Looks at </a:t>
            </a:r>
            <a:r>
              <a:rPr lang="es-ES" sz="2400" dirty="0" err="1"/>
              <a:t>similarities</a:t>
            </a:r>
            <a:r>
              <a:rPr lang="es-ES" sz="2400" dirty="0"/>
              <a:t> and </a:t>
            </a:r>
            <a:r>
              <a:rPr lang="es-ES" sz="2400" dirty="0" err="1"/>
              <a:t>differences</a:t>
            </a:r>
            <a:r>
              <a:rPr lang="es-ES" sz="2400" dirty="0"/>
              <a:t> </a:t>
            </a:r>
            <a:r>
              <a:rPr lang="es-ES" sz="2400" dirty="0" err="1"/>
              <a:t>across</a:t>
            </a:r>
            <a:r>
              <a:rPr lang="es-ES" sz="2400" dirty="0"/>
              <a:t> </a:t>
            </a:r>
            <a:r>
              <a:rPr lang="es-ES" sz="2400" dirty="0" err="1"/>
              <a:t>languages</a:t>
            </a:r>
            <a:r>
              <a:rPr lang="es-ES" sz="2400" dirty="0"/>
              <a:t>.</a:t>
            </a:r>
          </a:p>
        </p:txBody>
      </p:sp>
      <p:sp>
        <p:nvSpPr>
          <p:cNvPr id="4" name="Slide Number Placeholder 3"/>
          <p:cNvSpPr>
            <a:spLocks noGrp="1"/>
          </p:cNvSpPr>
          <p:nvPr>
            <p:ph type="sldNum" sz="quarter" idx="12"/>
          </p:nvPr>
        </p:nvSpPr>
        <p:spPr/>
        <p:txBody>
          <a:bodyPr/>
          <a:lstStyle/>
          <a:p>
            <a:fld id="{60F0911C-6162-4740-A2EE-EE6B8AD6AEC6}" type="slidenum">
              <a:rPr lang="fr-FR" smtClean="0"/>
              <a:t>15</a:t>
            </a:fld>
            <a:endParaRPr lang="fr-FR"/>
          </a:p>
        </p:txBody>
      </p:sp>
    </p:spTree>
    <p:extLst>
      <p:ext uri="{BB962C8B-B14F-4D97-AF65-F5344CB8AC3E}">
        <p14:creationId xmlns:p14="http://schemas.microsoft.com/office/powerpoint/2010/main" val="3579920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Method</a:t>
            </a:r>
          </a:p>
        </p:txBody>
      </p:sp>
      <p:sp>
        <p:nvSpPr>
          <p:cNvPr id="2" name="Text Placeholder 1"/>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60F0911C-6162-4740-A2EE-EE6B8AD6AEC6}" type="slidenum">
              <a:rPr lang="fr-FR" smtClean="0"/>
              <a:t>16</a:t>
            </a:fld>
            <a:endParaRPr lang="fr-FR"/>
          </a:p>
        </p:txBody>
      </p:sp>
    </p:spTree>
    <p:extLst>
      <p:ext uri="{BB962C8B-B14F-4D97-AF65-F5344CB8AC3E}">
        <p14:creationId xmlns:p14="http://schemas.microsoft.com/office/powerpoint/2010/main" val="2738156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source</a:t>
            </a:r>
          </a:p>
        </p:txBody>
      </p:sp>
      <p:sp>
        <p:nvSpPr>
          <p:cNvPr id="4" name="Content Placeholder 3"/>
          <p:cNvSpPr>
            <a:spLocks noGrp="1"/>
          </p:cNvSpPr>
          <p:nvPr>
            <p:ph idx="1"/>
          </p:nvPr>
        </p:nvSpPr>
        <p:spPr/>
        <p:txBody>
          <a:bodyPr>
            <a:normAutofit/>
          </a:bodyPr>
          <a:lstStyle/>
          <a:p>
            <a:r>
              <a:rPr lang="en-US" dirty="0"/>
              <a:t>Personal ads from London, UK, taken from the website </a:t>
            </a:r>
            <a:r>
              <a:rPr lang="en-US" dirty="0">
                <a:hlinkClick r:id="rId2"/>
              </a:rPr>
              <a:t>www.vivastreet.co.uk</a:t>
            </a:r>
            <a:endParaRPr lang="en-US" dirty="0"/>
          </a:p>
          <a:p>
            <a:r>
              <a:rPr lang="en-US" dirty="0"/>
              <a:t>Personal ads from Mexico City, Mexico, taken from the website </a:t>
            </a:r>
            <a:r>
              <a:rPr lang="en-US" dirty="0">
                <a:hlinkClick r:id="rId3"/>
              </a:rPr>
              <a:t>www.vivastreet.com.mx</a:t>
            </a:r>
            <a:endParaRPr lang="en-US" dirty="0"/>
          </a:p>
          <a:p>
            <a:r>
              <a:rPr lang="en-US" dirty="0"/>
              <a:t>London, political and financial capital of UK, population a little over 8 million</a:t>
            </a:r>
          </a:p>
          <a:p>
            <a:r>
              <a:rPr lang="en-US" dirty="0"/>
              <a:t>Mexico City, political and financial capital of Mexico, population of 8.84 million</a:t>
            </a:r>
          </a:p>
          <a:p>
            <a:r>
              <a:rPr lang="en-US" dirty="0"/>
              <a:t>Medium specific characteristics are nearly identical between the two websites.</a:t>
            </a:r>
          </a:p>
          <a:p>
            <a:endParaRPr lang="en-US" dirty="0"/>
          </a:p>
        </p:txBody>
      </p:sp>
      <p:sp>
        <p:nvSpPr>
          <p:cNvPr id="3" name="Slide Number Placeholder 2"/>
          <p:cNvSpPr>
            <a:spLocks noGrp="1"/>
          </p:cNvSpPr>
          <p:nvPr>
            <p:ph type="sldNum" sz="quarter" idx="12"/>
          </p:nvPr>
        </p:nvSpPr>
        <p:spPr/>
        <p:txBody>
          <a:bodyPr>
            <a:normAutofit/>
          </a:bodyPr>
          <a:lstStyle/>
          <a:p>
            <a:fld id="{60F0911C-6162-4740-A2EE-EE6B8AD6AEC6}" type="slidenum">
              <a:rPr lang="fr-FR" smtClean="0"/>
              <a:t>17</a:t>
            </a:fld>
            <a:endParaRPr lang="fr-FR"/>
          </a:p>
        </p:txBody>
      </p:sp>
    </p:spTree>
    <p:extLst>
      <p:ext uri="{BB962C8B-B14F-4D97-AF65-F5344CB8AC3E}">
        <p14:creationId xmlns:p14="http://schemas.microsoft.com/office/powerpoint/2010/main" val="42367632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a:blip r:embed="rId2"/>
          <a:stretch>
            <a:fillRect/>
          </a:stretch>
        </p:blipFill>
        <p:spPr>
          <a:xfrm>
            <a:off x="612648" y="203200"/>
            <a:ext cx="3394339" cy="3352800"/>
          </a:xfrm>
          <a:prstGeom prst="rect">
            <a:avLst/>
          </a:prstGeom>
        </p:spPr>
      </p:pic>
      <p:sp>
        <p:nvSpPr>
          <p:cNvPr id="3" name="Slide Number Placeholder 2"/>
          <p:cNvSpPr>
            <a:spLocks noGrp="1"/>
          </p:cNvSpPr>
          <p:nvPr>
            <p:ph type="sldNum" sz="quarter" idx="12"/>
          </p:nvPr>
        </p:nvSpPr>
        <p:spPr/>
        <p:txBody>
          <a:bodyPr>
            <a:normAutofit/>
          </a:bodyPr>
          <a:lstStyle/>
          <a:p>
            <a:fld id="{60F0911C-6162-4740-A2EE-EE6B8AD6AEC6}" type="slidenum">
              <a:rPr lang="fr-FR" smtClean="0"/>
              <a:t>18</a:t>
            </a:fld>
            <a:endParaRPr lang="fr-FR"/>
          </a:p>
        </p:txBody>
      </p:sp>
      <p:pic>
        <p:nvPicPr>
          <p:cNvPr id="7" name="Picture 6"/>
          <p:cNvPicPr>
            <a:picLocks noChangeAspect="1"/>
          </p:cNvPicPr>
          <p:nvPr/>
        </p:nvPicPr>
        <p:blipFill>
          <a:blip r:embed="rId3"/>
          <a:stretch>
            <a:fillRect/>
          </a:stretch>
        </p:blipFill>
        <p:spPr>
          <a:xfrm>
            <a:off x="5400680" y="108585"/>
            <a:ext cx="1971675" cy="2990850"/>
          </a:xfrm>
          <a:prstGeom prst="rect">
            <a:avLst/>
          </a:prstGeom>
        </p:spPr>
      </p:pic>
      <p:pic>
        <p:nvPicPr>
          <p:cNvPr id="11" name="Picture 10"/>
          <p:cNvPicPr>
            <a:picLocks noChangeAspect="1"/>
          </p:cNvPicPr>
          <p:nvPr/>
        </p:nvPicPr>
        <p:blipFill>
          <a:blip r:embed="rId4"/>
          <a:stretch>
            <a:fillRect/>
          </a:stretch>
        </p:blipFill>
        <p:spPr>
          <a:xfrm>
            <a:off x="581025" y="3648075"/>
            <a:ext cx="7981950" cy="3133725"/>
          </a:xfrm>
          <a:prstGeom prst="rect">
            <a:avLst/>
          </a:prstGeom>
        </p:spPr>
      </p:pic>
    </p:spTree>
    <p:extLst>
      <p:ext uri="{BB962C8B-B14F-4D97-AF65-F5344CB8AC3E}">
        <p14:creationId xmlns:p14="http://schemas.microsoft.com/office/powerpoint/2010/main" val="23522642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9" name="Content Placeholder 8"/>
          <p:cNvPicPr>
            <a:picLocks noGrp="1" noChangeAspect="1"/>
          </p:cNvPicPr>
          <p:nvPr>
            <p:ph idx="1"/>
          </p:nvPr>
        </p:nvPicPr>
        <p:blipFill>
          <a:blip r:embed="rId3"/>
          <a:stretch>
            <a:fillRect/>
          </a:stretch>
        </p:blipFill>
        <p:spPr>
          <a:xfrm>
            <a:off x="1541335" y="333375"/>
            <a:ext cx="6296025" cy="2409825"/>
          </a:xfrm>
          <a:prstGeom prst="rect">
            <a:avLst/>
          </a:prstGeom>
        </p:spPr>
      </p:pic>
      <p:sp>
        <p:nvSpPr>
          <p:cNvPr id="3" name="Slide Number Placeholder 2"/>
          <p:cNvSpPr>
            <a:spLocks noGrp="1"/>
          </p:cNvSpPr>
          <p:nvPr>
            <p:ph type="sldNum" sz="quarter" idx="12"/>
          </p:nvPr>
        </p:nvSpPr>
        <p:spPr/>
        <p:txBody>
          <a:bodyPr>
            <a:normAutofit/>
          </a:bodyPr>
          <a:lstStyle/>
          <a:p>
            <a:fld id="{60F0911C-6162-4740-A2EE-EE6B8AD6AEC6}" type="slidenum">
              <a:rPr lang="fr-FR" smtClean="0"/>
              <a:t>19</a:t>
            </a:fld>
            <a:endParaRPr lang="fr-FR"/>
          </a:p>
        </p:txBody>
      </p:sp>
      <p:pic>
        <p:nvPicPr>
          <p:cNvPr id="10" name="Picture 9"/>
          <p:cNvPicPr>
            <a:picLocks noChangeAspect="1"/>
          </p:cNvPicPr>
          <p:nvPr/>
        </p:nvPicPr>
        <p:blipFill>
          <a:blip r:embed="rId4"/>
          <a:stretch>
            <a:fillRect/>
          </a:stretch>
        </p:blipFill>
        <p:spPr>
          <a:xfrm>
            <a:off x="1469740" y="3005492"/>
            <a:ext cx="6439215" cy="3636818"/>
          </a:xfrm>
          <a:prstGeom prst="rect">
            <a:avLst/>
          </a:prstGeom>
        </p:spPr>
      </p:pic>
    </p:spTree>
    <p:extLst>
      <p:ext uri="{BB962C8B-B14F-4D97-AF65-F5344CB8AC3E}">
        <p14:creationId xmlns:p14="http://schemas.microsoft.com/office/powerpoint/2010/main" val="265409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s-ES" dirty="0" err="1"/>
              <a:t>Introduction</a:t>
            </a:r>
            <a:endParaRPr lang="es-ES" dirty="0"/>
          </a:p>
        </p:txBody>
      </p:sp>
      <p:sp>
        <p:nvSpPr>
          <p:cNvPr id="2" name="Text Placeholder 1"/>
          <p:cNvSpPr>
            <a:spLocks noGrp="1"/>
          </p:cNvSpPr>
          <p:nvPr>
            <p:ph type="body" idx="1"/>
          </p:nvPr>
        </p:nvSpPr>
        <p:spPr/>
        <p:txBody>
          <a:bodyPr/>
          <a:lstStyle/>
          <a:p>
            <a:endParaRPr lang="es-ES"/>
          </a:p>
        </p:txBody>
      </p:sp>
      <p:sp>
        <p:nvSpPr>
          <p:cNvPr id="4" name="Slide Number Placeholder 3"/>
          <p:cNvSpPr>
            <a:spLocks noGrp="1"/>
          </p:cNvSpPr>
          <p:nvPr>
            <p:ph type="sldNum" sz="quarter" idx="12"/>
          </p:nvPr>
        </p:nvSpPr>
        <p:spPr/>
        <p:txBody>
          <a:bodyPr/>
          <a:lstStyle/>
          <a:p>
            <a:fld id="{60F0911C-6162-4740-A2EE-EE6B8AD6AEC6}" type="slidenum">
              <a:rPr lang="fr-FR" smtClean="0"/>
              <a:t>2</a:t>
            </a:fld>
            <a:endParaRPr lang="fr-FR"/>
          </a:p>
        </p:txBody>
      </p:sp>
    </p:spTree>
    <p:extLst>
      <p:ext uri="{BB962C8B-B14F-4D97-AF65-F5344CB8AC3E}">
        <p14:creationId xmlns:p14="http://schemas.microsoft.com/office/powerpoint/2010/main" val="10129714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 of study</a:t>
            </a:r>
            <a:endParaRPr lang="fr-FR" dirty="0"/>
          </a:p>
        </p:txBody>
      </p:sp>
      <p:sp>
        <p:nvSpPr>
          <p:cNvPr id="4" name="Content Placeholder 3"/>
          <p:cNvSpPr>
            <a:spLocks noGrp="1"/>
          </p:cNvSpPr>
          <p:nvPr>
            <p:ph idx="1"/>
          </p:nvPr>
        </p:nvSpPr>
        <p:spPr/>
        <p:txBody>
          <a:bodyPr>
            <a:normAutofit lnSpcReduction="10000"/>
          </a:bodyPr>
          <a:lstStyle/>
          <a:p>
            <a:r>
              <a:rPr lang="fr-FR" dirty="0"/>
              <a:t>The types and </a:t>
            </a:r>
            <a:r>
              <a:rPr lang="fr-FR" dirty="0" err="1"/>
              <a:t>sequencing</a:t>
            </a:r>
            <a:r>
              <a:rPr lang="fr-FR" dirty="0"/>
              <a:t> of speech </a:t>
            </a:r>
            <a:r>
              <a:rPr lang="fr-FR" dirty="0" err="1"/>
              <a:t>strategies</a:t>
            </a:r>
            <a:endParaRPr lang="fr-FR" dirty="0"/>
          </a:p>
          <a:p>
            <a:r>
              <a:rPr lang="fr-FR" dirty="0" err="1"/>
              <a:t>Dependent</a:t>
            </a:r>
            <a:r>
              <a:rPr lang="fr-FR" dirty="0"/>
              <a:t> variable: The </a:t>
            </a:r>
            <a:r>
              <a:rPr lang="fr-FR" dirty="0" err="1"/>
              <a:t>whole</a:t>
            </a:r>
            <a:r>
              <a:rPr lang="fr-FR" dirty="0"/>
              <a:t> speech </a:t>
            </a:r>
            <a:r>
              <a:rPr lang="fr-FR" dirty="0" err="1"/>
              <a:t>event</a:t>
            </a:r>
            <a:r>
              <a:rPr lang="fr-FR" dirty="0"/>
              <a:t> (the </a:t>
            </a:r>
            <a:r>
              <a:rPr lang="fr-FR" dirty="0" err="1"/>
              <a:t>personal</a:t>
            </a:r>
            <a:r>
              <a:rPr lang="fr-FR" dirty="0"/>
              <a:t> ad)</a:t>
            </a:r>
          </a:p>
          <a:p>
            <a:r>
              <a:rPr lang="fr-FR" dirty="0" err="1"/>
              <a:t>Variants</a:t>
            </a:r>
            <a:r>
              <a:rPr lang="fr-FR" dirty="0"/>
              <a:t>: The </a:t>
            </a:r>
            <a:r>
              <a:rPr lang="fr-FR" dirty="0" err="1"/>
              <a:t>different</a:t>
            </a:r>
            <a:r>
              <a:rPr lang="fr-FR" dirty="0"/>
              <a:t> </a:t>
            </a:r>
            <a:r>
              <a:rPr lang="fr-FR" dirty="0" err="1"/>
              <a:t>sequences</a:t>
            </a:r>
            <a:r>
              <a:rPr lang="fr-FR" dirty="0"/>
              <a:t> of </a:t>
            </a:r>
            <a:r>
              <a:rPr lang="fr-FR" dirty="0" err="1"/>
              <a:t>subcomponents</a:t>
            </a:r>
            <a:r>
              <a:rPr lang="fr-FR" dirty="0"/>
              <a:t> (speech </a:t>
            </a:r>
            <a:r>
              <a:rPr lang="fr-FR" dirty="0" err="1"/>
              <a:t>strategies</a:t>
            </a:r>
            <a:r>
              <a:rPr lang="fr-FR" dirty="0"/>
              <a:t>) </a:t>
            </a:r>
            <a:r>
              <a:rPr lang="fr-FR" dirty="0" err="1"/>
              <a:t>within</a:t>
            </a:r>
            <a:r>
              <a:rPr lang="fr-FR" dirty="0"/>
              <a:t> the </a:t>
            </a:r>
            <a:r>
              <a:rPr lang="fr-FR" dirty="0" err="1"/>
              <a:t>personal</a:t>
            </a:r>
            <a:r>
              <a:rPr lang="fr-FR" dirty="0"/>
              <a:t> ad</a:t>
            </a:r>
          </a:p>
          <a:p>
            <a:pPr lvl="1"/>
            <a:r>
              <a:rPr lang="en-US" dirty="0"/>
              <a:t>Smooth swimmer seeks adventurous lady for Tenerife holiday (LN.HBM.1)</a:t>
            </a:r>
          </a:p>
          <a:p>
            <a:pPr lvl="2"/>
            <a:r>
              <a:rPr lang="en-US" dirty="0"/>
              <a:t>Auto-description </a:t>
            </a:r>
            <a:r>
              <a:rPr lang="en-US" dirty="0">
                <a:sym typeface="Wingdings" panose="05000000000000000000" pitchFamily="2" charset="2"/>
              </a:rPr>
              <a:t> Description of partner  Purpose</a:t>
            </a:r>
            <a:endParaRPr lang="en-US" dirty="0"/>
          </a:p>
          <a:p>
            <a:pPr lvl="1"/>
            <a:r>
              <a:rPr lang="en-US" dirty="0"/>
              <a:t>If you are nice and friendly Female, who is interested in friendship and quality time together</a:t>
            </a:r>
            <a:r>
              <a:rPr lang="en-US" b="1" dirty="0"/>
              <a:t> </a:t>
            </a:r>
            <a:r>
              <a:rPr lang="en-US" dirty="0"/>
              <a:t>then please feel free to email or txt/call me. I love making friend, traveling, watching movie and </a:t>
            </a:r>
            <a:r>
              <a:rPr lang="en-US" dirty="0" err="1"/>
              <a:t>i</a:t>
            </a:r>
            <a:r>
              <a:rPr lang="en-US" dirty="0"/>
              <a:t> can be romantic and able make me smile &amp; laugh. (LN.HBM.20)</a:t>
            </a:r>
          </a:p>
          <a:p>
            <a:pPr lvl="2"/>
            <a:r>
              <a:rPr lang="en-US" dirty="0"/>
              <a:t>Description of partner </a:t>
            </a:r>
            <a:r>
              <a:rPr lang="en-US" dirty="0">
                <a:sym typeface="Wingdings" panose="05000000000000000000" pitchFamily="2" charset="2"/>
              </a:rPr>
              <a:t> Purpose  Reference  Auto-description</a:t>
            </a:r>
          </a:p>
          <a:p>
            <a:r>
              <a:rPr lang="en-US" dirty="0">
                <a:sym typeface="Wingdings" panose="05000000000000000000" pitchFamily="2" charset="2"/>
              </a:rPr>
              <a:t>Only the sequencing of the speech strategies that form part of the schema “X seeks Y for Z” (Shalom, 1997) will be examined.</a:t>
            </a:r>
            <a:endParaRPr lang="en-US" dirty="0"/>
          </a:p>
          <a:p>
            <a:pPr lvl="1"/>
            <a:endParaRPr lang="en-US" sz="1200" dirty="0"/>
          </a:p>
          <a:p>
            <a:endParaRPr lang="fr-FR" dirty="0"/>
          </a:p>
        </p:txBody>
      </p:sp>
      <p:sp>
        <p:nvSpPr>
          <p:cNvPr id="3" name="Slide Number Placeholder 2"/>
          <p:cNvSpPr>
            <a:spLocks noGrp="1"/>
          </p:cNvSpPr>
          <p:nvPr>
            <p:ph type="sldNum" sz="quarter" idx="12"/>
          </p:nvPr>
        </p:nvSpPr>
        <p:spPr/>
        <p:txBody>
          <a:bodyPr>
            <a:normAutofit/>
          </a:bodyPr>
          <a:lstStyle/>
          <a:p>
            <a:fld id="{60F0911C-6162-4740-A2EE-EE6B8AD6AEC6}" type="slidenum">
              <a:rPr lang="fr-FR" smtClean="0"/>
              <a:t>20</a:t>
            </a:fld>
            <a:endParaRPr lang="fr-FR"/>
          </a:p>
        </p:txBody>
      </p:sp>
    </p:spTree>
    <p:extLst>
      <p:ext uri="{BB962C8B-B14F-4D97-AF65-F5344CB8AC3E}">
        <p14:creationId xmlns:p14="http://schemas.microsoft.com/office/powerpoint/2010/main" val="686136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err="1"/>
              <a:t>Speech</a:t>
            </a:r>
            <a:r>
              <a:rPr lang="es-ES" dirty="0"/>
              <a:t> </a:t>
            </a:r>
            <a:r>
              <a:rPr lang="es-ES" dirty="0" err="1"/>
              <a:t>strategies</a:t>
            </a:r>
            <a:endParaRPr lang="es-ES" dirty="0"/>
          </a:p>
        </p:txBody>
      </p:sp>
      <p:sp>
        <p:nvSpPr>
          <p:cNvPr id="3" name="Content Placeholder 2"/>
          <p:cNvSpPr>
            <a:spLocks noGrp="1"/>
          </p:cNvSpPr>
          <p:nvPr>
            <p:ph idx="1"/>
          </p:nvPr>
        </p:nvSpPr>
        <p:spPr>
          <a:xfrm>
            <a:off x="822959" y="1845734"/>
            <a:ext cx="7543801" cy="3115550"/>
          </a:xfrm>
        </p:spPr>
        <p:txBody>
          <a:bodyPr>
            <a:normAutofit/>
          </a:bodyPr>
          <a:lstStyle/>
          <a:p>
            <a:pPr lvl="1"/>
            <a:r>
              <a:rPr lang="fr-FR" sz="2000" dirty="0">
                <a:sym typeface="Wingdings" pitchFamily="2" charset="2"/>
              </a:rPr>
              <a:t>Speech </a:t>
            </a:r>
            <a:r>
              <a:rPr lang="fr-FR" sz="2000" dirty="0" err="1">
                <a:sym typeface="Wingdings" pitchFamily="2" charset="2"/>
              </a:rPr>
              <a:t>act</a:t>
            </a:r>
            <a:r>
              <a:rPr lang="fr-FR" sz="2000" dirty="0">
                <a:sym typeface="Wingdings" pitchFamily="2" charset="2"/>
              </a:rPr>
              <a:t> </a:t>
            </a:r>
            <a:r>
              <a:rPr lang="fr-FR" sz="2000" dirty="0" err="1">
                <a:sym typeface="Wingdings" pitchFamily="2" charset="2"/>
              </a:rPr>
              <a:t>reconceptualized</a:t>
            </a:r>
            <a:r>
              <a:rPr lang="fr-FR" sz="2000" dirty="0">
                <a:sym typeface="Wingdings" pitchFamily="2" charset="2"/>
              </a:rPr>
              <a:t> for the </a:t>
            </a:r>
            <a:r>
              <a:rPr lang="fr-FR" sz="2000" dirty="0" err="1">
                <a:sym typeface="Wingdings" pitchFamily="2" charset="2"/>
              </a:rPr>
              <a:t>purpose</a:t>
            </a:r>
            <a:r>
              <a:rPr lang="fr-FR" sz="2000" dirty="0">
                <a:sym typeface="Wingdings" pitchFamily="2" charset="2"/>
              </a:rPr>
              <a:t> of </a:t>
            </a:r>
            <a:r>
              <a:rPr lang="fr-FR" sz="2000" dirty="0" err="1">
                <a:sym typeface="Wingdings" pitchFamily="2" charset="2"/>
              </a:rPr>
              <a:t>this</a:t>
            </a:r>
            <a:r>
              <a:rPr lang="fr-FR" sz="2000" dirty="0">
                <a:sym typeface="Wingdings" pitchFamily="2" charset="2"/>
              </a:rPr>
              <a:t> </a:t>
            </a:r>
            <a:r>
              <a:rPr lang="fr-FR" sz="2000" dirty="0" err="1">
                <a:sym typeface="Wingdings" pitchFamily="2" charset="2"/>
              </a:rPr>
              <a:t>study</a:t>
            </a:r>
            <a:r>
              <a:rPr lang="fr-FR" sz="2000" dirty="0">
                <a:sym typeface="Wingdings" pitchFamily="2" charset="2"/>
              </a:rPr>
              <a:t>  </a:t>
            </a:r>
            <a:r>
              <a:rPr lang="fr-FR" sz="2000" dirty="0" err="1">
                <a:sym typeface="Wingdings" pitchFamily="2" charset="2"/>
              </a:rPr>
              <a:t>redefined</a:t>
            </a:r>
            <a:r>
              <a:rPr lang="fr-FR" sz="2000" dirty="0">
                <a:sym typeface="Wingdings" pitchFamily="2" charset="2"/>
              </a:rPr>
              <a:t> as content-</a:t>
            </a:r>
            <a:r>
              <a:rPr lang="fr-FR" sz="2000" dirty="0" err="1">
                <a:sym typeface="Wingdings" pitchFamily="2" charset="2"/>
              </a:rPr>
              <a:t>rich</a:t>
            </a:r>
            <a:r>
              <a:rPr lang="fr-FR" sz="2000" dirty="0">
                <a:sym typeface="Wingdings" pitchFamily="2" charset="2"/>
              </a:rPr>
              <a:t> speech </a:t>
            </a:r>
            <a:r>
              <a:rPr lang="fr-FR" sz="2000" dirty="0" err="1">
                <a:sym typeface="Wingdings" pitchFamily="2" charset="2"/>
              </a:rPr>
              <a:t>strategy</a:t>
            </a:r>
            <a:r>
              <a:rPr lang="fr-FR" sz="2000" dirty="0">
                <a:sym typeface="Wingdings" pitchFamily="2" charset="2"/>
              </a:rPr>
              <a:t>.</a:t>
            </a:r>
          </a:p>
          <a:p>
            <a:pPr lvl="2"/>
            <a:r>
              <a:rPr lang="fr-FR" sz="1600" dirty="0" err="1">
                <a:sym typeface="Wingdings" pitchFamily="2" charset="2"/>
              </a:rPr>
              <a:t>Responding</a:t>
            </a:r>
            <a:r>
              <a:rPr lang="fr-FR" sz="1600" dirty="0">
                <a:sym typeface="Wingdings" pitchFamily="2" charset="2"/>
              </a:rPr>
              <a:t> to </a:t>
            </a:r>
            <a:r>
              <a:rPr lang="fr-FR" sz="1600" dirty="0" err="1">
                <a:sym typeface="Wingdings" pitchFamily="2" charset="2"/>
              </a:rPr>
              <a:t>rudeness</a:t>
            </a:r>
            <a:r>
              <a:rPr lang="fr-FR" sz="1600" dirty="0">
                <a:sym typeface="Wingdings" pitchFamily="2" charset="2"/>
              </a:rPr>
              <a:t> (</a:t>
            </a:r>
            <a:r>
              <a:rPr lang="fr-FR" sz="1600" dirty="0" err="1">
                <a:sym typeface="Wingdings" pitchFamily="2" charset="2"/>
              </a:rPr>
              <a:t>Beebe</a:t>
            </a:r>
            <a:r>
              <a:rPr lang="fr-FR" sz="1600" dirty="0">
                <a:sym typeface="Wingdings" pitchFamily="2" charset="2"/>
              </a:rPr>
              <a:t> &amp; Waring, 2005).</a:t>
            </a:r>
          </a:p>
          <a:p>
            <a:pPr lvl="2"/>
            <a:r>
              <a:rPr lang="fr-FR" sz="1600" dirty="0" err="1">
                <a:sym typeface="Wingdings" pitchFamily="2" charset="2"/>
              </a:rPr>
              <a:t>Giving</a:t>
            </a:r>
            <a:r>
              <a:rPr lang="fr-FR" sz="1600" dirty="0">
                <a:sym typeface="Wingdings" pitchFamily="2" charset="2"/>
              </a:rPr>
              <a:t> </a:t>
            </a:r>
            <a:r>
              <a:rPr lang="fr-FR" sz="1600" dirty="0" err="1">
                <a:sym typeface="Wingdings" pitchFamily="2" charset="2"/>
              </a:rPr>
              <a:t>someone</a:t>
            </a:r>
            <a:r>
              <a:rPr lang="fr-FR" sz="1600" dirty="0">
                <a:sym typeface="Wingdings" pitchFamily="2" charset="2"/>
              </a:rPr>
              <a:t> </a:t>
            </a:r>
            <a:r>
              <a:rPr lang="fr-FR" sz="1600" dirty="0" err="1">
                <a:sym typeface="Wingdings" pitchFamily="2" charset="2"/>
              </a:rPr>
              <a:t>embarrassing</a:t>
            </a:r>
            <a:r>
              <a:rPr lang="fr-FR" sz="1600" dirty="0">
                <a:sym typeface="Wingdings" pitchFamily="2" charset="2"/>
              </a:rPr>
              <a:t> information (</a:t>
            </a:r>
            <a:r>
              <a:rPr lang="fr-FR" sz="1600" dirty="0" err="1">
                <a:sym typeface="Wingdings" pitchFamily="2" charset="2"/>
              </a:rPr>
              <a:t>Beebe</a:t>
            </a:r>
            <a:r>
              <a:rPr lang="fr-FR" sz="1600" dirty="0">
                <a:sym typeface="Wingdings" pitchFamily="2" charset="2"/>
              </a:rPr>
              <a:t> &amp; </a:t>
            </a:r>
            <a:r>
              <a:rPr lang="en-US" sz="1600" dirty="0" err="1"/>
              <a:t>Yakashi</a:t>
            </a:r>
            <a:r>
              <a:rPr lang="fr-FR" sz="1600" dirty="0">
                <a:sym typeface="Wingdings" pitchFamily="2" charset="2"/>
              </a:rPr>
              <a:t>, 1989)</a:t>
            </a:r>
          </a:p>
          <a:p>
            <a:pPr lvl="2"/>
            <a:r>
              <a:rPr lang="fr-FR" sz="1600" dirty="0" err="1">
                <a:sym typeface="Wingdings" pitchFamily="2" charset="2"/>
              </a:rPr>
              <a:t>Nagging</a:t>
            </a:r>
            <a:r>
              <a:rPr lang="fr-FR" sz="1600" dirty="0">
                <a:sym typeface="Wingdings" pitchFamily="2" charset="2"/>
              </a:rPr>
              <a:t> (Boxer, 2002). </a:t>
            </a:r>
          </a:p>
          <a:p>
            <a:pPr lvl="1"/>
            <a:r>
              <a:rPr lang="fr-FR" sz="2000" dirty="0">
                <a:sym typeface="Wingdings" pitchFamily="2" charset="2"/>
              </a:rPr>
              <a:t>Affect-</a:t>
            </a:r>
            <a:r>
              <a:rPr lang="fr-FR" sz="2000" dirty="0" err="1">
                <a:sym typeface="Wingdings" pitchFamily="2" charset="2"/>
              </a:rPr>
              <a:t>rich</a:t>
            </a:r>
            <a:r>
              <a:rPr lang="fr-FR" sz="2000" dirty="0">
                <a:sym typeface="Wingdings" pitchFamily="2" charset="2"/>
              </a:rPr>
              <a:t> </a:t>
            </a:r>
            <a:r>
              <a:rPr lang="fr-FR" sz="2000" dirty="0" err="1">
                <a:sym typeface="Wingdings" pitchFamily="2" charset="2"/>
              </a:rPr>
              <a:t>domain</a:t>
            </a:r>
            <a:r>
              <a:rPr lang="fr-FR" sz="2000" dirty="0">
                <a:sym typeface="Wingdings" pitchFamily="2" charset="2"/>
              </a:rPr>
              <a:t> of </a:t>
            </a:r>
            <a:r>
              <a:rPr lang="fr-FR" sz="2000" dirty="0" err="1">
                <a:sym typeface="Wingdings" pitchFamily="2" charset="2"/>
              </a:rPr>
              <a:t>study</a:t>
            </a:r>
            <a:r>
              <a:rPr lang="fr-FR" sz="2000" dirty="0">
                <a:sym typeface="Wingdings" pitchFamily="2" charset="2"/>
              </a:rPr>
              <a:t> </a:t>
            </a:r>
            <a:r>
              <a:rPr lang="fr-FR" sz="2000" dirty="0" err="1">
                <a:sym typeface="Wingdings" pitchFamily="2" charset="2"/>
              </a:rPr>
              <a:t>which</a:t>
            </a:r>
            <a:r>
              <a:rPr lang="fr-FR" sz="2000" dirty="0">
                <a:sym typeface="Wingdings" pitchFamily="2" charset="2"/>
              </a:rPr>
              <a:t> </a:t>
            </a:r>
            <a:r>
              <a:rPr lang="fr-FR" sz="2000" dirty="0" err="1">
                <a:sym typeface="Wingdings" pitchFamily="2" charset="2"/>
              </a:rPr>
              <a:t>merits</a:t>
            </a:r>
            <a:r>
              <a:rPr lang="fr-FR" sz="2000" dirty="0">
                <a:sym typeface="Wingdings" pitchFamily="2" charset="2"/>
              </a:rPr>
              <a:t> investigation </a:t>
            </a:r>
            <a:r>
              <a:rPr lang="fr-FR" sz="2000" dirty="0" err="1">
                <a:sym typeface="Wingdings" pitchFamily="2" charset="2"/>
              </a:rPr>
              <a:t>across</a:t>
            </a:r>
            <a:r>
              <a:rPr lang="fr-FR" sz="2000" dirty="0">
                <a:sym typeface="Wingdings" pitchFamily="2" charset="2"/>
              </a:rPr>
              <a:t> speech </a:t>
            </a:r>
            <a:r>
              <a:rPr lang="fr-FR" sz="2000" dirty="0" err="1">
                <a:sym typeface="Wingdings" pitchFamily="2" charset="2"/>
              </a:rPr>
              <a:t>acts</a:t>
            </a:r>
            <a:endParaRPr lang="fr-FR" sz="2000" dirty="0">
              <a:sym typeface="Wingdings" pitchFamily="2" charset="2"/>
            </a:endParaRPr>
          </a:p>
          <a:p>
            <a:pPr lvl="2"/>
            <a:r>
              <a:rPr lang="fr-FR" sz="1600" dirty="0">
                <a:sym typeface="Wingdings" pitchFamily="2" charset="2"/>
              </a:rPr>
              <a:t>I.e. </a:t>
            </a:r>
            <a:r>
              <a:rPr lang="fr-FR" sz="1600" dirty="0" err="1">
                <a:sym typeface="Wingdings" pitchFamily="2" charset="2"/>
              </a:rPr>
              <a:t>rudeness</a:t>
            </a:r>
            <a:r>
              <a:rPr lang="fr-FR" sz="1600" dirty="0">
                <a:sym typeface="Wingdings" pitchFamily="2" charset="2"/>
              </a:rPr>
              <a:t> </a:t>
            </a:r>
            <a:r>
              <a:rPr lang="fr-FR" sz="1600" dirty="0" err="1">
                <a:sym typeface="Wingdings" pitchFamily="2" charset="2"/>
              </a:rPr>
              <a:t>can</a:t>
            </a:r>
            <a:r>
              <a:rPr lang="fr-FR" sz="1600" dirty="0">
                <a:sym typeface="Wingdings" pitchFamily="2" charset="2"/>
              </a:rPr>
              <a:t> </a:t>
            </a:r>
            <a:r>
              <a:rPr lang="fr-FR" sz="1600" dirty="0" err="1">
                <a:sym typeface="Wingdings" pitchFamily="2" charset="2"/>
              </a:rPr>
              <a:t>occur</a:t>
            </a:r>
            <a:r>
              <a:rPr lang="fr-FR" sz="1600" dirty="0">
                <a:sym typeface="Wingdings" pitchFamily="2" charset="2"/>
              </a:rPr>
              <a:t> </a:t>
            </a:r>
            <a:r>
              <a:rPr lang="fr-FR" sz="1600" dirty="0" err="1">
                <a:sym typeface="Wingdings" pitchFamily="2" charset="2"/>
              </a:rPr>
              <a:t>across</a:t>
            </a:r>
            <a:r>
              <a:rPr lang="fr-FR" sz="1600" dirty="0">
                <a:sym typeface="Wingdings" pitchFamily="2" charset="2"/>
              </a:rPr>
              <a:t> </a:t>
            </a:r>
            <a:r>
              <a:rPr lang="fr-FR" sz="1600" dirty="0" err="1">
                <a:sym typeface="Wingdings" pitchFamily="2" charset="2"/>
              </a:rPr>
              <a:t>requests</a:t>
            </a:r>
            <a:r>
              <a:rPr lang="fr-FR" sz="1600" dirty="0">
                <a:sym typeface="Wingdings" pitchFamily="2" charset="2"/>
              </a:rPr>
              <a:t>, </a:t>
            </a:r>
            <a:r>
              <a:rPr lang="fr-FR" sz="1600" dirty="0" err="1">
                <a:sym typeface="Wingdings" pitchFamily="2" charset="2"/>
              </a:rPr>
              <a:t>refusals</a:t>
            </a:r>
            <a:r>
              <a:rPr lang="fr-FR" sz="1600" dirty="0">
                <a:sym typeface="Wingdings" pitchFamily="2" charset="2"/>
              </a:rPr>
              <a:t>, complaints, compliments, etc. </a:t>
            </a:r>
          </a:p>
          <a:p>
            <a:pPr lvl="2"/>
            <a:r>
              <a:rPr lang="fr-FR" sz="1600" dirty="0" err="1">
                <a:sym typeface="Wingdings" pitchFamily="2" charset="2"/>
              </a:rPr>
              <a:t>Both</a:t>
            </a:r>
            <a:r>
              <a:rPr lang="fr-FR" sz="1600" dirty="0">
                <a:sym typeface="Wingdings" pitchFamily="2" charset="2"/>
              </a:rPr>
              <a:t> the description of the </a:t>
            </a:r>
            <a:r>
              <a:rPr lang="fr-FR" sz="1600" dirty="0" err="1">
                <a:sym typeface="Wingdings" pitchFamily="2" charset="2"/>
              </a:rPr>
              <a:t>desired</a:t>
            </a:r>
            <a:r>
              <a:rPr lang="fr-FR" sz="1600" dirty="0">
                <a:sym typeface="Wingdings" pitchFamily="2" charset="2"/>
              </a:rPr>
              <a:t> </a:t>
            </a:r>
            <a:r>
              <a:rPr lang="fr-FR" sz="1600" dirty="0" err="1">
                <a:sym typeface="Wingdings" pitchFamily="2" charset="2"/>
              </a:rPr>
              <a:t>relationship</a:t>
            </a:r>
            <a:r>
              <a:rPr lang="fr-FR" sz="1600" dirty="0">
                <a:sym typeface="Wingdings" pitchFamily="2" charset="2"/>
              </a:rPr>
              <a:t> and </a:t>
            </a:r>
            <a:r>
              <a:rPr lang="fr-FR" sz="1600" dirty="0" err="1">
                <a:sym typeface="Wingdings" pitchFamily="2" charset="2"/>
              </a:rPr>
              <a:t>and</a:t>
            </a:r>
            <a:r>
              <a:rPr lang="fr-FR" sz="1600" dirty="0">
                <a:sym typeface="Wingdings" pitchFamily="2" charset="2"/>
              </a:rPr>
              <a:t> the </a:t>
            </a:r>
            <a:r>
              <a:rPr lang="fr-FR" sz="1600" dirty="0" err="1">
                <a:sym typeface="Wingdings" pitchFamily="2" charset="2"/>
              </a:rPr>
              <a:t>desired</a:t>
            </a:r>
            <a:r>
              <a:rPr lang="fr-FR" sz="1600" dirty="0">
                <a:sym typeface="Wingdings" pitchFamily="2" charset="2"/>
              </a:rPr>
              <a:t> </a:t>
            </a:r>
            <a:r>
              <a:rPr lang="fr-FR" sz="1600" dirty="0" err="1">
                <a:sym typeface="Wingdings" pitchFamily="2" charset="2"/>
              </a:rPr>
              <a:t>partner</a:t>
            </a:r>
            <a:r>
              <a:rPr lang="fr-FR" sz="1600" dirty="0">
                <a:sym typeface="Wingdings" pitchFamily="2" charset="2"/>
              </a:rPr>
              <a:t> are </a:t>
            </a:r>
            <a:r>
              <a:rPr lang="fr-FR" sz="1600" dirty="0" err="1">
                <a:sym typeface="Wingdings" pitchFamily="2" charset="2"/>
              </a:rPr>
              <a:t>two</a:t>
            </a:r>
            <a:r>
              <a:rPr lang="fr-FR" sz="1600" dirty="0">
                <a:sym typeface="Wingdings" pitchFamily="2" charset="2"/>
              </a:rPr>
              <a:t> </a:t>
            </a:r>
            <a:r>
              <a:rPr lang="fr-FR" sz="1600" dirty="0" err="1">
                <a:sym typeface="Wingdings" pitchFamily="2" charset="2"/>
              </a:rPr>
              <a:t>different</a:t>
            </a:r>
            <a:r>
              <a:rPr lang="fr-FR" sz="1600" dirty="0">
                <a:sym typeface="Wingdings" pitchFamily="2" charset="2"/>
              </a:rPr>
              <a:t> speech </a:t>
            </a:r>
            <a:r>
              <a:rPr lang="fr-FR" sz="1600" dirty="0" err="1">
                <a:sym typeface="Wingdings" pitchFamily="2" charset="2"/>
              </a:rPr>
              <a:t>strategies</a:t>
            </a:r>
            <a:r>
              <a:rPr lang="fr-FR" sz="1600" dirty="0">
                <a:sym typeface="Wingdings" pitchFamily="2" charset="2"/>
              </a:rPr>
              <a:t> but the </a:t>
            </a:r>
            <a:r>
              <a:rPr lang="fr-FR" sz="1600" dirty="0" err="1">
                <a:sym typeface="Wingdings" pitchFamily="2" charset="2"/>
              </a:rPr>
              <a:t>same</a:t>
            </a:r>
            <a:r>
              <a:rPr lang="fr-FR" sz="1600" dirty="0">
                <a:sym typeface="Wingdings" pitchFamily="2" charset="2"/>
              </a:rPr>
              <a:t> speech </a:t>
            </a:r>
            <a:r>
              <a:rPr lang="fr-FR" sz="1600" dirty="0" err="1">
                <a:sym typeface="Wingdings" pitchFamily="2" charset="2"/>
              </a:rPr>
              <a:t>act</a:t>
            </a:r>
            <a:r>
              <a:rPr lang="fr-FR" sz="1600" dirty="0">
                <a:sym typeface="Wingdings" pitchFamily="2" charset="2"/>
              </a:rPr>
              <a:t>, an </a:t>
            </a:r>
            <a:r>
              <a:rPr lang="fr-FR" sz="1600" dirty="0" err="1">
                <a:sym typeface="Wingdings" pitchFamily="2" charset="2"/>
              </a:rPr>
              <a:t>implicit</a:t>
            </a:r>
            <a:r>
              <a:rPr lang="fr-FR" sz="1600" dirty="0">
                <a:sym typeface="Wingdings" pitchFamily="2" charset="2"/>
              </a:rPr>
              <a:t> </a:t>
            </a:r>
            <a:r>
              <a:rPr lang="fr-FR" sz="1600" dirty="0" err="1">
                <a:sym typeface="Wingdings" pitchFamily="2" charset="2"/>
              </a:rPr>
              <a:t>request</a:t>
            </a:r>
            <a:r>
              <a:rPr lang="fr-FR" sz="1600" dirty="0">
                <a:sym typeface="Wingdings" pitchFamily="2" charset="2"/>
              </a:rPr>
              <a:t>. </a:t>
            </a:r>
          </a:p>
        </p:txBody>
      </p:sp>
      <p:sp>
        <p:nvSpPr>
          <p:cNvPr id="4" name="Slide Number Placeholder 3"/>
          <p:cNvSpPr>
            <a:spLocks noGrp="1"/>
          </p:cNvSpPr>
          <p:nvPr>
            <p:ph type="sldNum" sz="quarter" idx="12"/>
          </p:nvPr>
        </p:nvSpPr>
        <p:spPr/>
        <p:txBody>
          <a:bodyPr/>
          <a:lstStyle/>
          <a:p>
            <a:fld id="{60F0911C-6162-4740-A2EE-EE6B8AD6AEC6}" type="slidenum">
              <a:rPr lang="fr-FR" smtClean="0"/>
              <a:t>21</a:t>
            </a:fld>
            <a:endParaRPr lang="fr-FR"/>
          </a:p>
        </p:txBody>
      </p:sp>
      <p:sp>
        <p:nvSpPr>
          <p:cNvPr id="5" name="TextBox 4"/>
          <p:cNvSpPr txBox="1"/>
          <p:nvPr/>
        </p:nvSpPr>
        <p:spPr>
          <a:xfrm>
            <a:off x="4800600" y="5248870"/>
            <a:ext cx="3810000" cy="923330"/>
          </a:xfrm>
          <a:prstGeom prst="rect">
            <a:avLst/>
          </a:prstGeom>
          <a:noFill/>
        </p:spPr>
        <p:txBody>
          <a:bodyPr wrap="square" rtlCol="0">
            <a:spAutoFit/>
          </a:bodyPr>
          <a:lstStyle/>
          <a:p>
            <a:r>
              <a:rPr lang="fr-FR" dirty="0"/>
              <a:t>Content-</a:t>
            </a:r>
            <a:r>
              <a:rPr lang="fr-FR" dirty="0" err="1"/>
              <a:t>rich</a:t>
            </a:r>
            <a:r>
              <a:rPr lang="fr-FR" dirty="0"/>
              <a:t> speech </a:t>
            </a:r>
            <a:r>
              <a:rPr lang="fr-FR" dirty="0" err="1"/>
              <a:t>strategy</a:t>
            </a:r>
            <a:r>
              <a:rPr lang="fr-FR" dirty="0"/>
              <a:t>: auto-description, description of </a:t>
            </a:r>
            <a:r>
              <a:rPr lang="fr-FR" dirty="0" err="1"/>
              <a:t>partner</a:t>
            </a:r>
            <a:r>
              <a:rPr lang="fr-FR" dirty="0"/>
              <a:t>, description of </a:t>
            </a:r>
            <a:r>
              <a:rPr lang="fr-FR" dirty="0" err="1"/>
              <a:t>relationship</a:t>
            </a:r>
            <a:r>
              <a:rPr lang="fr-FR" dirty="0"/>
              <a:t>, etc.</a:t>
            </a:r>
          </a:p>
        </p:txBody>
      </p:sp>
      <p:sp>
        <p:nvSpPr>
          <p:cNvPr id="6" name="TextBox 5"/>
          <p:cNvSpPr txBox="1"/>
          <p:nvPr/>
        </p:nvSpPr>
        <p:spPr>
          <a:xfrm>
            <a:off x="641551" y="5248870"/>
            <a:ext cx="3810000" cy="923330"/>
          </a:xfrm>
          <a:prstGeom prst="rect">
            <a:avLst/>
          </a:prstGeom>
          <a:noFill/>
        </p:spPr>
        <p:txBody>
          <a:bodyPr wrap="square" rtlCol="0">
            <a:spAutoFit/>
          </a:bodyPr>
          <a:lstStyle/>
          <a:p>
            <a:r>
              <a:rPr lang="fr-FR" dirty="0"/>
              <a:t>Speech </a:t>
            </a:r>
            <a:r>
              <a:rPr lang="fr-FR" dirty="0" err="1"/>
              <a:t>acts</a:t>
            </a:r>
            <a:r>
              <a:rPr lang="fr-FR" dirty="0"/>
              <a:t>: </a:t>
            </a:r>
            <a:r>
              <a:rPr lang="fr-FR" dirty="0" err="1"/>
              <a:t>request</a:t>
            </a:r>
            <a:r>
              <a:rPr lang="fr-FR" dirty="0"/>
              <a:t>, </a:t>
            </a:r>
            <a:r>
              <a:rPr lang="fr-FR" dirty="0" err="1"/>
              <a:t>apology</a:t>
            </a:r>
            <a:r>
              <a:rPr lang="fr-FR" dirty="0"/>
              <a:t>, </a:t>
            </a:r>
            <a:r>
              <a:rPr lang="fr-FR" dirty="0" err="1"/>
              <a:t>refusal</a:t>
            </a:r>
            <a:r>
              <a:rPr lang="fr-FR" dirty="0"/>
              <a:t>, complaint, compliment, suggestion, etc. (Searle, 1976)</a:t>
            </a:r>
          </a:p>
        </p:txBody>
      </p:sp>
    </p:spTree>
    <p:extLst>
      <p:ext uri="{BB962C8B-B14F-4D97-AF65-F5344CB8AC3E}">
        <p14:creationId xmlns:p14="http://schemas.microsoft.com/office/powerpoint/2010/main" val="4058101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err="1"/>
              <a:t>Coding</a:t>
            </a:r>
            <a:r>
              <a:rPr lang="es-ES" dirty="0"/>
              <a:t> of </a:t>
            </a:r>
            <a:r>
              <a:rPr lang="es-ES" dirty="0" err="1"/>
              <a:t>speech</a:t>
            </a:r>
            <a:r>
              <a:rPr lang="es-ES" dirty="0"/>
              <a:t> </a:t>
            </a:r>
            <a:r>
              <a:rPr lang="es-ES" dirty="0" err="1"/>
              <a:t>strategies</a:t>
            </a:r>
            <a:endParaRPr lang="es-ES" dirty="0"/>
          </a:p>
        </p:txBody>
      </p:sp>
      <p:sp>
        <p:nvSpPr>
          <p:cNvPr id="3" name="Content Placeholder 2"/>
          <p:cNvSpPr>
            <a:spLocks noGrp="1"/>
          </p:cNvSpPr>
          <p:nvPr>
            <p:ph idx="1"/>
          </p:nvPr>
        </p:nvSpPr>
        <p:spPr/>
        <p:txBody>
          <a:bodyPr/>
          <a:lstStyle/>
          <a:p>
            <a:r>
              <a:rPr lang="es-ES" dirty="0" err="1"/>
              <a:t>Combining</a:t>
            </a:r>
            <a:r>
              <a:rPr lang="es-ES" dirty="0"/>
              <a:t> </a:t>
            </a:r>
            <a:r>
              <a:rPr lang="es-ES" dirty="0" err="1"/>
              <a:t>the</a:t>
            </a:r>
            <a:r>
              <a:rPr lang="es-ES" dirty="0"/>
              <a:t> </a:t>
            </a:r>
            <a:r>
              <a:rPr lang="es-ES" dirty="0" err="1"/>
              <a:t>results</a:t>
            </a:r>
            <a:r>
              <a:rPr lang="es-ES" dirty="0"/>
              <a:t> of </a:t>
            </a:r>
            <a:r>
              <a:rPr lang="es-ES" dirty="0" err="1"/>
              <a:t>previous</a:t>
            </a:r>
            <a:r>
              <a:rPr lang="es-ES" dirty="0"/>
              <a:t> </a:t>
            </a:r>
            <a:r>
              <a:rPr lang="es-ES" dirty="0" err="1"/>
              <a:t>studies</a:t>
            </a:r>
            <a:r>
              <a:rPr lang="es-ES" dirty="0"/>
              <a:t>, </a:t>
            </a:r>
            <a:r>
              <a:rPr lang="es-ES" dirty="0" err="1"/>
              <a:t>there</a:t>
            </a:r>
            <a:r>
              <a:rPr lang="es-ES" dirty="0"/>
              <a:t> are </a:t>
            </a:r>
            <a:r>
              <a:rPr lang="es-ES" dirty="0" err="1"/>
              <a:t>eight</a:t>
            </a:r>
            <a:r>
              <a:rPr lang="es-ES" dirty="0"/>
              <a:t> </a:t>
            </a:r>
            <a:r>
              <a:rPr lang="es-ES" dirty="0" err="1"/>
              <a:t>main</a:t>
            </a:r>
            <a:r>
              <a:rPr lang="es-ES" dirty="0"/>
              <a:t> </a:t>
            </a:r>
            <a:r>
              <a:rPr lang="es-ES" dirty="0" err="1"/>
              <a:t>speech</a:t>
            </a:r>
            <a:r>
              <a:rPr lang="es-ES" dirty="0"/>
              <a:t> </a:t>
            </a:r>
            <a:r>
              <a:rPr lang="es-ES" dirty="0" err="1"/>
              <a:t>strategies</a:t>
            </a:r>
            <a:r>
              <a:rPr lang="es-ES" dirty="0"/>
              <a:t> </a:t>
            </a:r>
            <a:r>
              <a:rPr lang="fr-FR" dirty="0"/>
              <a:t>(</a:t>
            </a:r>
            <a:r>
              <a:rPr lang="en-US" dirty="0" err="1"/>
              <a:t>Coupland</a:t>
            </a:r>
            <a:r>
              <a:rPr lang="en-US" dirty="0"/>
              <a:t>, 1996; Marley, 2002; </a:t>
            </a:r>
            <a:r>
              <a:rPr lang="en-US" dirty="0" err="1"/>
              <a:t>Montini</a:t>
            </a:r>
            <a:r>
              <a:rPr lang="en-US" dirty="0"/>
              <a:t> &amp; </a:t>
            </a:r>
            <a:r>
              <a:rPr lang="en-US" dirty="0" err="1"/>
              <a:t>Ovrebro</a:t>
            </a:r>
            <a:r>
              <a:rPr lang="en-US" dirty="0"/>
              <a:t> 1990; Shalom, 1997; Thorne &amp; </a:t>
            </a:r>
            <a:r>
              <a:rPr lang="en-US" dirty="0" err="1"/>
              <a:t>Coupland</a:t>
            </a:r>
            <a:r>
              <a:rPr lang="en-US" dirty="0"/>
              <a:t>, 1998; van </a:t>
            </a:r>
            <a:r>
              <a:rPr lang="en-US" dirty="0" err="1"/>
              <a:t>Compernolle</a:t>
            </a:r>
            <a:r>
              <a:rPr lang="en-US" dirty="0"/>
              <a:t>, 2008).</a:t>
            </a:r>
          </a:p>
          <a:p>
            <a:pPr lvl="1"/>
            <a:r>
              <a:rPr lang="en-US" dirty="0"/>
              <a:t>Auto-description</a:t>
            </a:r>
          </a:p>
          <a:p>
            <a:pPr lvl="1"/>
            <a:r>
              <a:rPr lang="en-US" dirty="0"/>
              <a:t>Description of the partner</a:t>
            </a:r>
          </a:p>
          <a:p>
            <a:pPr lvl="1"/>
            <a:r>
              <a:rPr lang="en-US" dirty="0"/>
              <a:t>Purpose</a:t>
            </a:r>
          </a:p>
          <a:p>
            <a:pPr lvl="1"/>
            <a:r>
              <a:rPr lang="en-US" dirty="0" err="1"/>
              <a:t>Deconventionalization</a:t>
            </a:r>
            <a:endParaRPr lang="en-US" dirty="0"/>
          </a:p>
          <a:p>
            <a:pPr lvl="1"/>
            <a:r>
              <a:rPr lang="en-US" dirty="0"/>
              <a:t>Reference</a:t>
            </a:r>
          </a:p>
          <a:p>
            <a:pPr lvl="1"/>
            <a:r>
              <a:rPr lang="en-US" dirty="0"/>
              <a:t>Greetings/farewells</a:t>
            </a:r>
          </a:p>
          <a:p>
            <a:pPr lvl="1"/>
            <a:r>
              <a:rPr lang="en-US" dirty="0"/>
              <a:t>Justification</a:t>
            </a:r>
          </a:p>
          <a:p>
            <a:pPr lvl="1"/>
            <a:r>
              <a:rPr lang="en-US" dirty="0"/>
              <a:t>Requests for particular groups of people not to contact the poster, henceforth called </a:t>
            </a:r>
            <a:r>
              <a:rPr lang="en-US" b="1" dirty="0"/>
              <a:t>exclusions</a:t>
            </a:r>
            <a:endParaRPr lang="fr-FR" b="1" dirty="0"/>
          </a:p>
          <a:p>
            <a:endParaRPr lang="es-ES" dirty="0"/>
          </a:p>
        </p:txBody>
      </p:sp>
      <p:sp>
        <p:nvSpPr>
          <p:cNvPr id="4" name="Slide Number Placeholder 3"/>
          <p:cNvSpPr>
            <a:spLocks noGrp="1"/>
          </p:cNvSpPr>
          <p:nvPr>
            <p:ph type="sldNum" sz="quarter" idx="12"/>
          </p:nvPr>
        </p:nvSpPr>
        <p:spPr/>
        <p:txBody>
          <a:bodyPr/>
          <a:lstStyle/>
          <a:p>
            <a:fld id="{60F0911C-6162-4740-A2EE-EE6B8AD6AEC6}" type="slidenum">
              <a:rPr lang="fr-FR" smtClean="0"/>
              <a:t>22</a:t>
            </a:fld>
            <a:endParaRPr lang="fr-FR"/>
          </a:p>
        </p:txBody>
      </p:sp>
    </p:spTree>
    <p:extLst>
      <p:ext uri="{BB962C8B-B14F-4D97-AF65-F5344CB8AC3E}">
        <p14:creationId xmlns:p14="http://schemas.microsoft.com/office/powerpoint/2010/main" val="17716276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Independent Variables</a:t>
            </a:r>
          </a:p>
        </p:txBody>
      </p:sp>
      <p:sp>
        <p:nvSpPr>
          <p:cNvPr id="4" name="Content Placeholder 3"/>
          <p:cNvSpPr>
            <a:spLocks noGrp="1"/>
          </p:cNvSpPr>
          <p:nvPr>
            <p:ph idx="1"/>
          </p:nvPr>
        </p:nvSpPr>
        <p:spPr/>
        <p:txBody>
          <a:bodyPr>
            <a:normAutofit/>
          </a:bodyPr>
          <a:lstStyle/>
          <a:p>
            <a:r>
              <a:rPr lang="en-US" dirty="0"/>
              <a:t>Sex and orientation</a:t>
            </a:r>
          </a:p>
          <a:p>
            <a:pPr lvl="1"/>
            <a:r>
              <a:rPr lang="en-US" dirty="0"/>
              <a:t>Male looking for male</a:t>
            </a:r>
          </a:p>
          <a:p>
            <a:pPr lvl="1"/>
            <a:r>
              <a:rPr lang="en-US" dirty="0"/>
              <a:t>Male looking for female</a:t>
            </a:r>
          </a:p>
          <a:p>
            <a:pPr lvl="1"/>
            <a:r>
              <a:rPr lang="en-US" dirty="0"/>
              <a:t>Female looking for female</a:t>
            </a:r>
          </a:p>
          <a:p>
            <a:pPr lvl="1"/>
            <a:r>
              <a:rPr lang="en-US" dirty="0"/>
              <a:t>Female looking for male</a:t>
            </a:r>
          </a:p>
        </p:txBody>
      </p:sp>
      <p:sp>
        <p:nvSpPr>
          <p:cNvPr id="3" name="Slide Number Placeholder 2"/>
          <p:cNvSpPr>
            <a:spLocks noGrp="1"/>
          </p:cNvSpPr>
          <p:nvPr>
            <p:ph type="sldNum" sz="quarter" idx="12"/>
          </p:nvPr>
        </p:nvSpPr>
        <p:spPr/>
        <p:txBody>
          <a:bodyPr>
            <a:normAutofit/>
          </a:bodyPr>
          <a:lstStyle/>
          <a:p>
            <a:fld id="{60F0911C-6162-4740-A2EE-EE6B8AD6AEC6}" type="slidenum">
              <a:rPr lang="fr-FR" smtClean="0"/>
              <a:t>23</a:t>
            </a:fld>
            <a:endParaRPr lang="fr-FR"/>
          </a:p>
        </p:txBody>
      </p:sp>
    </p:spTree>
    <p:extLst>
      <p:ext uri="{BB962C8B-B14F-4D97-AF65-F5344CB8AC3E}">
        <p14:creationId xmlns:p14="http://schemas.microsoft.com/office/powerpoint/2010/main" val="40474247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collection &amp; analysis</a:t>
            </a:r>
          </a:p>
        </p:txBody>
      </p:sp>
      <p:sp>
        <p:nvSpPr>
          <p:cNvPr id="4" name="Content Placeholder 3"/>
          <p:cNvSpPr>
            <a:spLocks noGrp="1"/>
          </p:cNvSpPr>
          <p:nvPr>
            <p:ph idx="1"/>
          </p:nvPr>
        </p:nvSpPr>
        <p:spPr/>
        <p:txBody>
          <a:bodyPr>
            <a:normAutofit/>
          </a:bodyPr>
          <a:lstStyle/>
          <a:p>
            <a:r>
              <a:rPr lang="en-US" dirty="0"/>
              <a:t>Exclusions</a:t>
            </a:r>
          </a:p>
          <a:p>
            <a:pPr lvl="1"/>
            <a:r>
              <a:rPr lang="en-US" dirty="0"/>
              <a:t>Repetitions</a:t>
            </a:r>
          </a:p>
          <a:p>
            <a:pPr lvl="1"/>
            <a:r>
              <a:rPr lang="en-US" dirty="0"/>
              <a:t>Other types of ads</a:t>
            </a:r>
          </a:p>
          <a:p>
            <a:pPr lvl="1"/>
            <a:r>
              <a:rPr lang="en-US" dirty="0"/>
              <a:t>One ad seeking a partner for an alien</a:t>
            </a:r>
          </a:p>
          <a:p>
            <a:r>
              <a:rPr lang="en-US" dirty="0"/>
              <a:t>Collected in March 2013</a:t>
            </a:r>
          </a:p>
          <a:p>
            <a:r>
              <a:rPr lang="en-US" dirty="0"/>
              <a:t>Coded for dependent and independent variables and analyzed for the distribution of speech strategies and speech strategy sequences using SPSS across gender/orientation groups.</a:t>
            </a:r>
          </a:p>
        </p:txBody>
      </p:sp>
      <p:sp>
        <p:nvSpPr>
          <p:cNvPr id="3" name="Slide Number Placeholder 2"/>
          <p:cNvSpPr>
            <a:spLocks noGrp="1"/>
          </p:cNvSpPr>
          <p:nvPr>
            <p:ph type="sldNum" sz="quarter" idx="12"/>
          </p:nvPr>
        </p:nvSpPr>
        <p:spPr/>
        <p:txBody>
          <a:bodyPr>
            <a:normAutofit/>
          </a:bodyPr>
          <a:lstStyle/>
          <a:p>
            <a:fld id="{60F0911C-6162-4740-A2EE-EE6B8AD6AEC6}" type="slidenum">
              <a:rPr lang="fr-FR" smtClean="0"/>
              <a:t>24</a:t>
            </a:fld>
            <a:endParaRPr lang="fr-FR"/>
          </a:p>
        </p:txBody>
      </p:sp>
    </p:spTree>
    <p:extLst>
      <p:ext uri="{BB962C8B-B14F-4D97-AF65-F5344CB8AC3E}">
        <p14:creationId xmlns:p14="http://schemas.microsoft.com/office/powerpoint/2010/main" val="5183631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Totals</a:t>
            </a:r>
          </a:p>
        </p:txBody>
      </p:sp>
      <p:sp>
        <p:nvSpPr>
          <p:cNvPr id="3" name="Slide Number Placeholder 2"/>
          <p:cNvSpPr>
            <a:spLocks noGrp="1"/>
          </p:cNvSpPr>
          <p:nvPr>
            <p:ph type="sldNum" sz="quarter" idx="12"/>
          </p:nvPr>
        </p:nvSpPr>
        <p:spPr/>
        <p:txBody>
          <a:bodyPr>
            <a:normAutofit/>
          </a:bodyPr>
          <a:lstStyle/>
          <a:p>
            <a:fld id="{60F0911C-6162-4740-A2EE-EE6B8AD6AEC6}" type="slidenum">
              <a:rPr lang="fr-FR" smtClean="0"/>
              <a:t>25</a:t>
            </a:fld>
            <a:endParaRPr lang="fr-FR"/>
          </a:p>
        </p:txBody>
      </p:sp>
      <p:graphicFrame>
        <p:nvGraphicFramePr>
          <p:cNvPr id="4" name="Table 3"/>
          <p:cNvGraphicFramePr>
            <a:graphicFrameLocks noGrp="1"/>
          </p:cNvGraphicFramePr>
          <p:nvPr>
            <p:extLst>
              <p:ext uri="{D42A27DB-BD31-4B8C-83A1-F6EECF244321}">
                <p14:modId xmlns:p14="http://schemas.microsoft.com/office/powerpoint/2010/main" val="3989001724"/>
              </p:ext>
            </p:extLst>
          </p:nvPr>
        </p:nvGraphicFramePr>
        <p:xfrm>
          <a:off x="822960" y="1904998"/>
          <a:ext cx="7094392" cy="4074162"/>
        </p:xfrm>
        <a:graphic>
          <a:graphicData uri="http://schemas.openxmlformats.org/drawingml/2006/table">
            <a:tbl>
              <a:tblPr firstRow="1" bandRow="1">
                <a:tableStyleId>{5C22544A-7EE6-4342-B048-85BDC9FD1C3A}</a:tableStyleId>
              </a:tblPr>
              <a:tblGrid>
                <a:gridCol w="2072640">
                  <a:extLst>
                    <a:ext uri="{9D8B030D-6E8A-4147-A177-3AD203B41FA5}">
                      <a16:colId xmlns:a16="http://schemas.microsoft.com/office/drawing/2014/main" val="20000"/>
                    </a:ext>
                  </a:extLst>
                </a:gridCol>
                <a:gridCol w="23622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gridCol w="983152">
                  <a:extLst>
                    <a:ext uri="{9D8B030D-6E8A-4147-A177-3AD203B41FA5}">
                      <a16:colId xmlns:a16="http://schemas.microsoft.com/office/drawing/2014/main" val="20003"/>
                    </a:ext>
                  </a:extLst>
                </a:gridCol>
              </a:tblGrid>
              <a:tr h="678130">
                <a:tc>
                  <a:txBody>
                    <a:bodyPr/>
                    <a:lstStyle/>
                    <a:p>
                      <a:endParaRPr lang="es-ES" dirty="0"/>
                    </a:p>
                  </a:txBody>
                  <a:tcPr/>
                </a:tc>
                <a:tc>
                  <a:txBody>
                    <a:bodyPr/>
                    <a:lstStyle/>
                    <a:p>
                      <a:r>
                        <a:rPr lang="es-ES" dirty="0" err="1"/>
                        <a:t>Mexico</a:t>
                      </a:r>
                      <a:r>
                        <a:rPr lang="es-ES" dirty="0"/>
                        <a:t> City </a:t>
                      </a:r>
                      <a:r>
                        <a:rPr lang="es-ES" dirty="0" err="1"/>
                        <a:t>Spanish</a:t>
                      </a:r>
                      <a:endParaRPr lang="es-ES" dirty="0"/>
                    </a:p>
                  </a:txBody>
                  <a:tcPr/>
                </a:tc>
                <a:tc>
                  <a:txBody>
                    <a:bodyPr/>
                    <a:lstStyle/>
                    <a:p>
                      <a:r>
                        <a:rPr lang="es-ES" dirty="0"/>
                        <a:t>London English</a:t>
                      </a:r>
                    </a:p>
                  </a:txBody>
                  <a:tcPr/>
                </a:tc>
                <a:tc>
                  <a:txBody>
                    <a:bodyPr/>
                    <a:lstStyle/>
                    <a:p>
                      <a:r>
                        <a:rPr lang="es-ES" dirty="0"/>
                        <a:t>Total</a:t>
                      </a:r>
                    </a:p>
                  </a:txBody>
                  <a:tcPr/>
                </a:tc>
                <a:extLst>
                  <a:ext uri="{0D108BD9-81ED-4DB2-BD59-A6C34878D82A}">
                    <a16:rowId xmlns:a16="http://schemas.microsoft.com/office/drawing/2014/main" val="10000"/>
                  </a:ext>
                </a:extLst>
              </a:tr>
              <a:tr h="678130">
                <a:tc>
                  <a:txBody>
                    <a:bodyPr/>
                    <a:lstStyle/>
                    <a:p>
                      <a:r>
                        <a:rPr lang="es-ES" dirty="0" err="1"/>
                        <a:t>Men</a:t>
                      </a:r>
                      <a:r>
                        <a:rPr lang="es-ES" dirty="0"/>
                        <a:t> </a:t>
                      </a:r>
                      <a:r>
                        <a:rPr lang="es-ES" dirty="0" err="1"/>
                        <a:t>seeking</a:t>
                      </a:r>
                      <a:r>
                        <a:rPr lang="es-ES" dirty="0"/>
                        <a:t> </a:t>
                      </a:r>
                      <a:r>
                        <a:rPr lang="es-ES" dirty="0" err="1"/>
                        <a:t>men</a:t>
                      </a:r>
                      <a:endParaRPr lang="es-ES" dirty="0"/>
                    </a:p>
                  </a:txBody>
                  <a:tcPr/>
                </a:tc>
                <a:tc>
                  <a:txBody>
                    <a:bodyPr/>
                    <a:lstStyle/>
                    <a:p>
                      <a:r>
                        <a:rPr lang="es-ES" dirty="0"/>
                        <a:t>98</a:t>
                      </a:r>
                    </a:p>
                  </a:txBody>
                  <a:tcPr/>
                </a:tc>
                <a:tc>
                  <a:txBody>
                    <a:bodyPr/>
                    <a:lstStyle/>
                    <a:p>
                      <a:r>
                        <a:rPr lang="es-ES" dirty="0"/>
                        <a:t>100</a:t>
                      </a:r>
                    </a:p>
                  </a:txBody>
                  <a:tcPr/>
                </a:tc>
                <a:tc>
                  <a:txBody>
                    <a:bodyPr/>
                    <a:lstStyle/>
                    <a:p>
                      <a:r>
                        <a:rPr lang="es-ES" dirty="0"/>
                        <a:t>198</a:t>
                      </a:r>
                    </a:p>
                  </a:txBody>
                  <a:tcPr/>
                </a:tc>
                <a:extLst>
                  <a:ext uri="{0D108BD9-81ED-4DB2-BD59-A6C34878D82A}">
                    <a16:rowId xmlns:a16="http://schemas.microsoft.com/office/drawing/2014/main" val="10001"/>
                  </a:ext>
                </a:extLst>
              </a:tr>
              <a:tr h="678130">
                <a:tc>
                  <a:txBody>
                    <a:bodyPr/>
                    <a:lstStyle/>
                    <a:p>
                      <a:r>
                        <a:rPr lang="es-ES" dirty="0" err="1"/>
                        <a:t>Men</a:t>
                      </a:r>
                      <a:r>
                        <a:rPr lang="es-ES" dirty="0"/>
                        <a:t> </a:t>
                      </a:r>
                      <a:r>
                        <a:rPr lang="es-ES" dirty="0" err="1"/>
                        <a:t>seeking</a:t>
                      </a:r>
                      <a:r>
                        <a:rPr lang="es-ES" dirty="0"/>
                        <a:t> </a:t>
                      </a:r>
                      <a:r>
                        <a:rPr lang="es-ES" dirty="0" err="1"/>
                        <a:t>women</a:t>
                      </a:r>
                      <a:endParaRPr lang="es-ES" dirty="0"/>
                    </a:p>
                  </a:txBody>
                  <a:tcPr/>
                </a:tc>
                <a:tc>
                  <a:txBody>
                    <a:bodyPr/>
                    <a:lstStyle/>
                    <a:p>
                      <a:r>
                        <a:rPr lang="es-ES" dirty="0"/>
                        <a:t>98</a:t>
                      </a:r>
                    </a:p>
                  </a:txBody>
                  <a:tcPr/>
                </a:tc>
                <a:tc>
                  <a:txBody>
                    <a:bodyPr/>
                    <a:lstStyle/>
                    <a:p>
                      <a:r>
                        <a:rPr lang="es-ES" dirty="0"/>
                        <a:t>98</a:t>
                      </a:r>
                    </a:p>
                  </a:txBody>
                  <a:tcPr/>
                </a:tc>
                <a:tc>
                  <a:txBody>
                    <a:bodyPr/>
                    <a:lstStyle/>
                    <a:p>
                      <a:r>
                        <a:rPr lang="es-ES" dirty="0"/>
                        <a:t>196</a:t>
                      </a:r>
                    </a:p>
                  </a:txBody>
                  <a:tcPr/>
                </a:tc>
                <a:extLst>
                  <a:ext uri="{0D108BD9-81ED-4DB2-BD59-A6C34878D82A}">
                    <a16:rowId xmlns:a16="http://schemas.microsoft.com/office/drawing/2014/main" val="10002"/>
                  </a:ext>
                </a:extLst>
              </a:tr>
              <a:tr h="678130">
                <a:tc>
                  <a:txBody>
                    <a:bodyPr/>
                    <a:lstStyle/>
                    <a:p>
                      <a:r>
                        <a:rPr lang="es-ES" dirty="0" err="1"/>
                        <a:t>Women</a:t>
                      </a:r>
                      <a:r>
                        <a:rPr lang="es-ES" dirty="0"/>
                        <a:t> </a:t>
                      </a:r>
                      <a:r>
                        <a:rPr lang="es-ES" dirty="0" err="1"/>
                        <a:t>seeking</a:t>
                      </a:r>
                      <a:r>
                        <a:rPr lang="es-ES" dirty="0"/>
                        <a:t> </a:t>
                      </a:r>
                      <a:r>
                        <a:rPr lang="es-ES" dirty="0" err="1"/>
                        <a:t>men</a:t>
                      </a:r>
                      <a:endParaRPr lang="es-ES" dirty="0"/>
                    </a:p>
                  </a:txBody>
                  <a:tcPr/>
                </a:tc>
                <a:tc>
                  <a:txBody>
                    <a:bodyPr/>
                    <a:lstStyle/>
                    <a:p>
                      <a:r>
                        <a:rPr lang="es-ES" dirty="0"/>
                        <a:t>54</a:t>
                      </a:r>
                    </a:p>
                  </a:txBody>
                  <a:tcPr/>
                </a:tc>
                <a:tc>
                  <a:txBody>
                    <a:bodyPr/>
                    <a:lstStyle/>
                    <a:p>
                      <a:r>
                        <a:rPr lang="es-ES" dirty="0"/>
                        <a:t>20</a:t>
                      </a:r>
                    </a:p>
                  </a:txBody>
                  <a:tcPr/>
                </a:tc>
                <a:tc>
                  <a:txBody>
                    <a:bodyPr/>
                    <a:lstStyle/>
                    <a:p>
                      <a:r>
                        <a:rPr lang="es-ES" dirty="0"/>
                        <a:t>74</a:t>
                      </a:r>
                    </a:p>
                  </a:txBody>
                  <a:tcPr/>
                </a:tc>
                <a:extLst>
                  <a:ext uri="{0D108BD9-81ED-4DB2-BD59-A6C34878D82A}">
                    <a16:rowId xmlns:a16="http://schemas.microsoft.com/office/drawing/2014/main" val="10003"/>
                  </a:ext>
                </a:extLst>
              </a:tr>
              <a:tr h="968757">
                <a:tc>
                  <a:txBody>
                    <a:bodyPr/>
                    <a:lstStyle/>
                    <a:p>
                      <a:r>
                        <a:rPr lang="es-ES" dirty="0" err="1"/>
                        <a:t>Women</a:t>
                      </a:r>
                      <a:r>
                        <a:rPr lang="es-ES" dirty="0"/>
                        <a:t> </a:t>
                      </a:r>
                      <a:r>
                        <a:rPr lang="es-ES" dirty="0" err="1"/>
                        <a:t>seeking</a:t>
                      </a:r>
                      <a:r>
                        <a:rPr lang="es-ES" dirty="0"/>
                        <a:t> </a:t>
                      </a:r>
                      <a:r>
                        <a:rPr lang="es-ES" dirty="0" err="1"/>
                        <a:t>women</a:t>
                      </a:r>
                      <a:endParaRPr lang="es-ES" dirty="0"/>
                    </a:p>
                  </a:txBody>
                  <a:tcPr/>
                </a:tc>
                <a:tc>
                  <a:txBody>
                    <a:bodyPr/>
                    <a:lstStyle/>
                    <a:p>
                      <a:r>
                        <a:rPr lang="es-ES" dirty="0"/>
                        <a:t>70</a:t>
                      </a:r>
                    </a:p>
                  </a:txBody>
                  <a:tcPr/>
                </a:tc>
                <a:tc>
                  <a:txBody>
                    <a:bodyPr/>
                    <a:lstStyle/>
                    <a:p>
                      <a:r>
                        <a:rPr lang="es-ES" dirty="0"/>
                        <a:t>100</a:t>
                      </a:r>
                    </a:p>
                  </a:txBody>
                  <a:tcPr/>
                </a:tc>
                <a:tc>
                  <a:txBody>
                    <a:bodyPr/>
                    <a:lstStyle/>
                    <a:p>
                      <a:r>
                        <a:rPr lang="es-ES" dirty="0"/>
                        <a:t>170</a:t>
                      </a:r>
                    </a:p>
                  </a:txBody>
                  <a:tcPr/>
                </a:tc>
                <a:extLst>
                  <a:ext uri="{0D108BD9-81ED-4DB2-BD59-A6C34878D82A}">
                    <a16:rowId xmlns:a16="http://schemas.microsoft.com/office/drawing/2014/main" val="10004"/>
                  </a:ext>
                </a:extLst>
              </a:tr>
              <a:tr h="392885">
                <a:tc>
                  <a:txBody>
                    <a:bodyPr/>
                    <a:lstStyle/>
                    <a:p>
                      <a:r>
                        <a:rPr lang="es-ES" dirty="0"/>
                        <a:t>Total</a:t>
                      </a:r>
                    </a:p>
                  </a:txBody>
                  <a:tcPr/>
                </a:tc>
                <a:tc>
                  <a:txBody>
                    <a:bodyPr/>
                    <a:lstStyle/>
                    <a:p>
                      <a:r>
                        <a:rPr lang="es-ES" dirty="0"/>
                        <a:t>320</a:t>
                      </a:r>
                    </a:p>
                  </a:txBody>
                  <a:tcPr/>
                </a:tc>
                <a:tc>
                  <a:txBody>
                    <a:bodyPr/>
                    <a:lstStyle/>
                    <a:p>
                      <a:r>
                        <a:rPr lang="es-ES" dirty="0"/>
                        <a:t>318</a:t>
                      </a:r>
                    </a:p>
                  </a:txBody>
                  <a:tcPr/>
                </a:tc>
                <a:tc>
                  <a:txBody>
                    <a:bodyPr/>
                    <a:lstStyle/>
                    <a:p>
                      <a:r>
                        <a:rPr lang="es-ES" dirty="0"/>
                        <a:t>638</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2417196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Results</a:t>
            </a:r>
          </a:p>
        </p:txBody>
      </p:sp>
      <p:sp>
        <p:nvSpPr>
          <p:cNvPr id="2" name="Text Placeholder 1"/>
          <p:cNvSpPr>
            <a:spLocks noGrp="1"/>
          </p:cNvSpPr>
          <p:nvPr>
            <p:ph type="body" idx="1"/>
          </p:nvPr>
        </p:nvSpPr>
        <p:spPr/>
        <p:txBody>
          <a:bodyPr/>
          <a:lstStyle/>
          <a:p>
            <a:r>
              <a:rPr lang="en-US" dirty="0"/>
              <a:t>Mexico City Data</a:t>
            </a:r>
          </a:p>
        </p:txBody>
      </p:sp>
      <p:sp>
        <p:nvSpPr>
          <p:cNvPr id="4" name="Slide Number Placeholder 3"/>
          <p:cNvSpPr>
            <a:spLocks noGrp="1"/>
          </p:cNvSpPr>
          <p:nvPr>
            <p:ph type="sldNum" sz="quarter" idx="12"/>
          </p:nvPr>
        </p:nvSpPr>
        <p:spPr/>
        <p:txBody>
          <a:bodyPr/>
          <a:lstStyle/>
          <a:p>
            <a:fld id="{60F0911C-6162-4740-A2EE-EE6B8AD6AEC6}" type="slidenum">
              <a:rPr lang="fr-FR" smtClean="0"/>
              <a:t>26</a:t>
            </a:fld>
            <a:endParaRPr lang="fr-FR"/>
          </a:p>
        </p:txBody>
      </p:sp>
    </p:spTree>
    <p:extLst>
      <p:ext uri="{BB962C8B-B14F-4D97-AF65-F5344CB8AC3E}">
        <p14:creationId xmlns:p14="http://schemas.microsoft.com/office/powerpoint/2010/main" val="20939488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err="1"/>
              <a:t>Speech</a:t>
            </a:r>
            <a:r>
              <a:rPr lang="es-ES" dirty="0"/>
              <a:t> </a:t>
            </a:r>
            <a:r>
              <a:rPr lang="es-ES" dirty="0" err="1"/>
              <a:t>strategy</a:t>
            </a:r>
            <a:r>
              <a:rPr lang="es-ES" dirty="0"/>
              <a:t> </a:t>
            </a:r>
            <a:r>
              <a:rPr lang="es-ES" dirty="0" err="1"/>
              <a:t>occurrence</a:t>
            </a:r>
            <a:r>
              <a:rPr lang="es-ES" dirty="0"/>
              <a:t>: </a:t>
            </a:r>
            <a:r>
              <a:rPr lang="es-ES" dirty="0" err="1"/>
              <a:t>Mexico</a:t>
            </a:r>
            <a:r>
              <a:rPr lang="es-ES" dirty="0"/>
              <a:t> City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47237060"/>
              </p:ext>
            </p:extLst>
          </p:nvPr>
        </p:nvGraphicFramePr>
        <p:xfrm>
          <a:off x="228600" y="1890357"/>
          <a:ext cx="8762994" cy="4290306"/>
        </p:xfrm>
        <a:graphic>
          <a:graphicData uri="http://schemas.openxmlformats.org/drawingml/2006/table">
            <a:tbl>
              <a:tblPr firstRow="1" bandRow="1">
                <a:tableStyleId>{5C22544A-7EE6-4342-B048-85BDC9FD1C3A}</a:tableStyleId>
              </a:tblPr>
              <a:tblGrid>
                <a:gridCol w="973666">
                  <a:extLst>
                    <a:ext uri="{9D8B030D-6E8A-4147-A177-3AD203B41FA5}">
                      <a16:colId xmlns:a16="http://schemas.microsoft.com/office/drawing/2014/main" val="20000"/>
                    </a:ext>
                  </a:extLst>
                </a:gridCol>
                <a:gridCol w="973666">
                  <a:extLst>
                    <a:ext uri="{9D8B030D-6E8A-4147-A177-3AD203B41FA5}">
                      <a16:colId xmlns:a16="http://schemas.microsoft.com/office/drawing/2014/main" val="20001"/>
                    </a:ext>
                  </a:extLst>
                </a:gridCol>
                <a:gridCol w="973666">
                  <a:extLst>
                    <a:ext uri="{9D8B030D-6E8A-4147-A177-3AD203B41FA5}">
                      <a16:colId xmlns:a16="http://schemas.microsoft.com/office/drawing/2014/main" val="20002"/>
                    </a:ext>
                  </a:extLst>
                </a:gridCol>
                <a:gridCol w="812798">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gridCol w="889000">
                  <a:extLst>
                    <a:ext uri="{9D8B030D-6E8A-4147-A177-3AD203B41FA5}">
                      <a16:colId xmlns:a16="http://schemas.microsoft.com/office/drawing/2014/main" val="20005"/>
                    </a:ext>
                  </a:extLst>
                </a:gridCol>
                <a:gridCol w="973666">
                  <a:extLst>
                    <a:ext uri="{9D8B030D-6E8A-4147-A177-3AD203B41FA5}">
                      <a16:colId xmlns:a16="http://schemas.microsoft.com/office/drawing/2014/main" val="20006"/>
                    </a:ext>
                  </a:extLst>
                </a:gridCol>
                <a:gridCol w="973666">
                  <a:extLst>
                    <a:ext uri="{9D8B030D-6E8A-4147-A177-3AD203B41FA5}">
                      <a16:colId xmlns:a16="http://schemas.microsoft.com/office/drawing/2014/main" val="20007"/>
                    </a:ext>
                  </a:extLst>
                </a:gridCol>
                <a:gridCol w="973666">
                  <a:extLst>
                    <a:ext uri="{9D8B030D-6E8A-4147-A177-3AD203B41FA5}">
                      <a16:colId xmlns:a16="http://schemas.microsoft.com/office/drawing/2014/main" val="20008"/>
                    </a:ext>
                  </a:extLst>
                </a:gridCol>
              </a:tblGrid>
              <a:tr h="554712">
                <a:tc>
                  <a:txBody>
                    <a:bodyPr/>
                    <a:lstStyle/>
                    <a:p>
                      <a:endParaRPr lang="es-ES" sz="1200" dirty="0"/>
                    </a:p>
                  </a:txBody>
                  <a:tcPr/>
                </a:tc>
                <a:tc>
                  <a:txBody>
                    <a:bodyPr/>
                    <a:lstStyle/>
                    <a:p>
                      <a:r>
                        <a:rPr lang="es-ES" sz="1200" dirty="0"/>
                        <a:t>Auto-</a:t>
                      </a:r>
                      <a:r>
                        <a:rPr lang="es-ES" sz="1200" dirty="0" err="1"/>
                        <a:t>description</a:t>
                      </a:r>
                      <a:endParaRPr lang="es-ES" sz="1200" dirty="0"/>
                    </a:p>
                  </a:txBody>
                  <a:tcPr/>
                </a:tc>
                <a:tc>
                  <a:txBody>
                    <a:bodyPr/>
                    <a:lstStyle/>
                    <a:p>
                      <a:r>
                        <a:rPr lang="es-ES" sz="1200" dirty="0" err="1"/>
                        <a:t>Partner</a:t>
                      </a:r>
                      <a:r>
                        <a:rPr lang="es-ES" sz="1200" baseline="0" dirty="0"/>
                        <a:t> </a:t>
                      </a:r>
                      <a:r>
                        <a:rPr lang="es-ES" sz="1200" baseline="0" dirty="0" err="1"/>
                        <a:t>description</a:t>
                      </a:r>
                      <a:endParaRPr lang="es-ES" sz="1200" dirty="0"/>
                    </a:p>
                  </a:txBody>
                  <a:tcPr/>
                </a:tc>
                <a:tc>
                  <a:txBody>
                    <a:bodyPr/>
                    <a:lstStyle/>
                    <a:p>
                      <a:r>
                        <a:rPr lang="es-ES" sz="1200" dirty="0" err="1"/>
                        <a:t>Purpose</a:t>
                      </a:r>
                      <a:endParaRPr lang="es-ES" sz="1200" dirty="0"/>
                    </a:p>
                  </a:txBody>
                  <a:tcPr/>
                </a:tc>
                <a:tc>
                  <a:txBody>
                    <a:bodyPr/>
                    <a:lstStyle/>
                    <a:p>
                      <a:r>
                        <a:rPr lang="es-ES" sz="1200" dirty="0" err="1"/>
                        <a:t>Deconventiona-lization</a:t>
                      </a:r>
                      <a:endParaRPr lang="es-ES" sz="1200" dirty="0"/>
                    </a:p>
                  </a:txBody>
                  <a:tcPr/>
                </a:tc>
                <a:tc>
                  <a:txBody>
                    <a:bodyPr/>
                    <a:lstStyle/>
                    <a:p>
                      <a:r>
                        <a:rPr lang="es-ES" sz="1200" dirty="0"/>
                        <a:t>Reference</a:t>
                      </a:r>
                    </a:p>
                  </a:txBody>
                  <a:tcPr/>
                </a:tc>
                <a:tc>
                  <a:txBody>
                    <a:bodyPr/>
                    <a:lstStyle/>
                    <a:p>
                      <a:r>
                        <a:rPr lang="es-ES" sz="1200" dirty="0"/>
                        <a:t>Greetings/ </a:t>
                      </a:r>
                      <a:r>
                        <a:rPr lang="es-ES" sz="1200" dirty="0" err="1"/>
                        <a:t>farewells</a:t>
                      </a:r>
                      <a:endParaRPr lang="es-ES" sz="1200" dirty="0"/>
                    </a:p>
                  </a:txBody>
                  <a:tcPr/>
                </a:tc>
                <a:tc>
                  <a:txBody>
                    <a:bodyPr/>
                    <a:lstStyle/>
                    <a:p>
                      <a:r>
                        <a:rPr lang="es-ES" sz="1200" dirty="0" err="1"/>
                        <a:t>Justification</a:t>
                      </a:r>
                      <a:endParaRPr lang="es-ES" sz="1200" dirty="0"/>
                    </a:p>
                  </a:txBody>
                  <a:tcPr/>
                </a:tc>
                <a:tc>
                  <a:txBody>
                    <a:bodyPr/>
                    <a:lstStyle/>
                    <a:p>
                      <a:r>
                        <a:rPr lang="es-ES" sz="1200" dirty="0" err="1"/>
                        <a:t>Exclusion</a:t>
                      </a:r>
                      <a:endParaRPr lang="es-ES" sz="1200" dirty="0"/>
                    </a:p>
                  </a:txBody>
                  <a:tcPr/>
                </a:tc>
                <a:extLst>
                  <a:ext uri="{0D108BD9-81ED-4DB2-BD59-A6C34878D82A}">
                    <a16:rowId xmlns:a16="http://schemas.microsoft.com/office/drawing/2014/main" val="10000"/>
                  </a:ext>
                </a:extLst>
              </a:tr>
              <a:tr h="599515">
                <a:tc>
                  <a:txBody>
                    <a:bodyPr/>
                    <a:lstStyle/>
                    <a:p>
                      <a:r>
                        <a:rPr lang="es-ES" sz="1600" dirty="0" err="1"/>
                        <a:t>Men</a:t>
                      </a:r>
                      <a:r>
                        <a:rPr lang="es-ES" sz="1600" dirty="0"/>
                        <a:t> </a:t>
                      </a:r>
                      <a:r>
                        <a:rPr lang="es-ES" sz="1600" dirty="0">
                          <a:sym typeface="Wingdings" panose="05000000000000000000" pitchFamily="2" charset="2"/>
                        </a:rPr>
                        <a:t> </a:t>
                      </a:r>
                      <a:r>
                        <a:rPr lang="es-ES" sz="1600" dirty="0" err="1">
                          <a:sym typeface="Wingdings" panose="05000000000000000000" pitchFamily="2" charset="2"/>
                        </a:rPr>
                        <a:t>Men</a:t>
                      </a:r>
                      <a:endParaRPr lang="es-ES" sz="1600" dirty="0"/>
                    </a:p>
                  </a:txBody>
                  <a:tcPr/>
                </a:tc>
                <a:tc>
                  <a:txBody>
                    <a:bodyPr/>
                    <a:lstStyle/>
                    <a:p>
                      <a:r>
                        <a:rPr lang="es-ES" dirty="0">
                          <a:solidFill>
                            <a:srgbClr val="C00000"/>
                          </a:solidFill>
                        </a:rPr>
                        <a:t>90</a:t>
                      </a:r>
                    </a:p>
                    <a:p>
                      <a:r>
                        <a:rPr lang="es-ES" b="1" dirty="0">
                          <a:solidFill>
                            <a:srgbClr val="C00000"/>
                          </a:solidFill>
                        </a:rPr>
                        <a:t>91.8%</a:t>
                      </a:r>
                    </a:p>
                  </a:txBody>
                  <a:tcPr/>
                </a:tc>
                <a:tc>
                  <a:txBody>
                    <a:bodyPr/>
                    <a:lstStyle/>
                    <a:p>
                      <a:r>
                        <a:rPr lang="es-ES" dirty="0"/>
                        <a:t>89</a:t>
                      </a:r>
                    </a:p>
                    <a:p>
                      <a:r>
                        <a:rPr lang="es-ES" b="1" dirty="0"/>
                        <a:t>90.8%</a:t>
                      </a:r>
                    </a:p>
                  </a:txBody>
                  <a:tcPr/>
                </a:tc>
                <a:tc>
                  <a:txBody>
                    <a:bodyPr/>
                    <a:lstStyle/>
                    <a:p>
                      <a:r>
                        <a:rPr lang="es-ES" dirty="0"/>
                        <a:t>87</a:t>
                      </a:r>
                    </a:p>
                    <a:p>
                      <a:r>
                        <a:rPr lang="es-ES" b="1" dirty="0"/>
                        <a:t>88.8%</a:t>
                      </a:r>
                    </a:p>
                  </a:txBody>
                  <a:tcPr/>
                </a:tc>
                <a:tc>
                  <a:txBody>
                    <a:bodyPr/>
                    <a:lstStyle/>
                    <a:p>
                      <a:r>
                        <a:rPr lang="es-ES" dirty="0"/>
                        <a:t>25</a:t>
                      </a:r>
                    </a:p>
                    <a:p>
                      <a:r>
                        <a:rPr lang="es-ES" b="1" dirty="0"/>
                        <a:t>25.5%</a:t>
                      </a:r>
                    </a:p>
                  </a:txBody>
                  <a:tcPr/>
                </a:tc>
                <a:tc>
                  <a:txBody>
                    <a:bodyPr/>
                    <a:lstStyle/>
                    <a:p>
                      <a:r>
                        <a:rPr lang="es-ES" dirty="0"/>
                        <a:t>38</a:t>
                      </a:r>
                    </a:p>
                    <a:p>
                      <a:r>
                        <a:rPr lang="es-ES" b="1" dirty="0"/>
                        <a:t>38.8%</a:t>
                      </a:r>
                    </a:p>
                  </a:txBody>
                  <a:tcPr/>
                </a:tc>
                <a:tc>
                  <a:txBody>
                    <a:bodyPr/>
                    <a:lstStyle/>
                    <a:p>
                      <a:r>
                        <a:rPr lang="es-ES" dirty="0"/>
                        <a:t>46</a:t>
                      </a:r>
                    </a:p>
                    <a:p>
                      <a:r>
                        <a:rPr lang="es-ES" b="1" dirty="0"/>
                        <a:t>46.9%</a:t>
                      </a:r>
                    </a:p>
                  </a:txBody>
                  <a:tcPr/>
                </a:tc>
                <a:tc>
                  <a:txBody>
                    <a:bodyPr/>
                    <a:lstStyle/>
                    <a:p>
                      <a:r>
                        <a:rPr lang="es-ES" dirty="0"/>
                        <a:t>6</a:t>
                      </a:r>
                    </a:p>
                    <a:p>
                      <a:r>
                        <a:rPr lang="es-ES" b="1" dirty="0"/>
                        <a:t>6.1%</a:t>
                      </a:r>
                    </a:p>
                  </a:txBody>
                  <a:tcPr/>
                </a:tc>
                <a:tc>
                  <a:txBody>
                    <a:bodyPr/>
                    <a:lstStyle/>
                    <a:p>
                      <a:r>
                        <a:rPr lang="es-ES" dirty="0">
                          <a:solidFill>
                            <a:srgbClr val="C00000"/>
                          </a:solidFill>
                        </a:rPr>
                        <a:t>11</a:t>
                      </a:r>
                    </a:p>
                    <a:p>
                      <a:r>
                        <a:rPr lang="es-ES" b="1" dirty="0">
                          <a:solidFill>
                            <a:srgbClr val="C00000"/>
                          </a:solidFill>
                        </a:rPr>
                        <a:t>11.2%</a:t>
                      </a:r>
                    </a:p>
                  </a:txBody>
                  <a:tcPr/>
                </a:tc>
                <a:extLst>
                  <a:ext uri="{0D108BD9-81ED-4DB2-BD59-A6C34878D82A}">
                    <a16:rowId xmlns:a16="http://schemas.microsoft.com/office/drawing/2014/main" val="10001"/>
                  </a:ext>
                </a:extLst>
              </a:tr>
              <a:tr h="770805">
                <a:tc>
                  <a:txBody>
                    <a:bodyPr/>
                    <a:lstStyle/>
                    <a:p>
                      <a:r>
                        <a:rPr lang="es-ES" sz="1600" dirty="0" err="1"/>
                        <a:t>Men</a:t>
                      </a:r>
                      <a:r>
                        <a:rPr lang="es-ES" sz="1600" dirty="0"/>
                        <a:t> </a:t>
                      </a:r>
                      <a:r>
                        <a:rPr lang="es-ES" sz="1600" dirty="0">
                          <a:sym typeface="Wingdings" panose="05000000000000000000" pitchFamily="2" charset="2"/>
                        </a:rPr>
                        <a:t> </a:t>
                      </a:r>
                      <a:r>
                        <a:rPr lang="es-ES" sz="1600" dirty="0" err="1">
                          <a:sym typeface="Wingdings" panose="05000000000000000000" pitchFamily="2" charset="2"/>
                        </a:rPr>
                        <a:t>Women</a:t>
                      </a:r>
                      <a:endParaRPr lang="es-ES" sz="1600" dirty="0"/>
                    </a:p>
                  </a:txBody>
                  <a:tcPr/>
                </a:tc>
                <a:tc>
                  <a:txBody>
                    <a:bodyPr/>
                    <a:lstStyle/>
                    <a:p>
                      <a:r>
                        <a:rPr lang="es-ES" dirty="0">
                          <a:solidFill>
                            <a:srgbClr val="C00000"/>
                          </a:solidFill>
                        </a:rPr>
                        <a:t>81</a:t>
                      </a:r>
                    </a:p>
                    <a:p>
                      <a:r>
                        <a:rPr lang="es-ES" b="1" dirty="0">
                          <a:solidFill>
                            <a:srgbClr val="C00000"/>
                          </a:solidFill>
                        </a:rPr>
                        <a:t>82.7%</a:t>
                      </a:r>
                    </a:p>
                  </a:txBody>
                  <a:tcPr/>
                </a:tc>
                <a:tc>
                  <a:txBody>
                    <a:bodyPr/>
                    <a:lstStyle/>
                    <a:p>
                      <a:r>
                        <a:rPr lang="es-ES" dirty="0"/>
                        <a:t>82</a:t>
                      </a:r>
                    </a:p>
                    <a:p>
                      <a:r>
                        <a:rPr lang="es-ES" b="1" dirty="0"/>
                        <a:t>83.7%</a:t>
                      </a:r>
                    </a:p>
                  </a:txBody>
                  <a:tcPr/>
                </a:tc>
                <a:tc>
                  <a:txBody>
                    <a:bodyPr/>
                    <a:lstStyle/>
                    <a:p>
                      <a:r>
                        <a:rPr lang="es-ES" dirty="0"/>
                        <a:t>92</a:t>
                      </a:r>
                    </a:p>
                    <a:p>
                      <a:r>
                        <a:rPr lang="es-ES" b="1" dirty="0"/>
                        <a:t>93.9%</a:t>
                      </a:r>
                    </a:p>
                  </a:txBody>
                  <a:tcPr/>
                </a:tc>
                <a:tc>
                  <a:txBody>
                    <a:bodyPr/>
                    <a:lstStyle/>
                    <a:p>
                      <a:r>
                        <a:rPr lang="es-ES" dirty="0"/>
                        <a:t>25</a:t>
                      </a:r>
                    </a:p>
                    <a:p>
                      <a:r>
                        <a:rPr lang="es-ES" b="1" dirty="0"/>
                        <a:t>25.5%</a:t>
                      </a:r>
                    </a:p>
                  </a:txBody>
                  <a:tcPr/>
                </a:tc>
                <a:tc>
                  <a:txBody>
                    <a:bodyPr/>
                    <a:lstStyle/>
                    <a:p>
                      <a:r>
                        <a:rPr lang="es-ES" dirty="0"/>
                        <a:t>41</a:t>
                      </a:r>
                    </a:p>
                    <a:p>
                      <a:r>
                        <a:rPr lang="es-ES" b="1" dirty="0"/>
                        <a:t>41.8%</a:t>
                      </a:r>
                    </a:p>
                  </a:txBody>
                  <a:tcPr/>
                </a:tc>
                <a:tc>
                  <a:txBody>
                    <a:bodyPr/>
                    <a:lstStyle/>
                    <a:p>
                      <a:r>
                        <a:rPr lang="es-ES" dirty="0"/>
                        <a:t>49</a:t>
                      </a:r>
                    </a:p>
                    <a:p>
                      <a:r>
                        <a:rPr lang="es-ES" b="1" dirty="0"/>
                        <a:t>50.0%</a:t>
                      </a:r>
                    </a:p>
                  </a:txBody>
                  <a:tcPr/>
                </a:tc>
                <a:tc>
                  <a:txBody>
                    <a:bodyPr/>
                    <a:lstStyle/>
                    <a:p>
                      <a:r>
                        <a:rPr lang="es-ES" dirty="0"/>
                        <a:t>6</a:t>
                      </a:r>
                    </a:p>
                    <a:p>
                      <a:r>
                        <a:rPr lang="es-ES" b="1" dirty="0"/>
                        <a:t>6.1%</a:t>
                      </a:r>
                    </a:p>
                  </a:txBody>
                  <a:tcPr/>
                </a:tc>
                <a:tc>
                  <a:txBody>
                    <a:bodyPr/>
                    <a:lstStyle/>
                    <a:p>
                      <a:r>
                        <a:rPr lang="es-ES" dirty="0">
                          <a:solidFill>
                            <a:srgbClr val="C00000"/>
                          </a:solidFill>
                        </a:rPr>
                        <a:t>5</a:t>
                      </a:r>
                    </a:p>
                    <a:p>
                      <a:r>
                        <a:rPr lang="es-ES" b="1" dirty="0">
                          <a:solidFill>
                            <a:srgbClr val="C00000"/>
                          </a:solidFill>
                        </a:rPr>
                        <a:t>5.1%</a:t>
                      </a:r>
                    </a:p>
                  </a:txBody>
                  <a:tcPr/>
                </a:tc>
                <a:extLst>
                  <a:ext uri="{0D108BD9-81ED-4DB2-BD59-A6C34878D82A}">
                    <a16:rowId xmlns:a16="http://schemas.microsoft.com/office/drawing/2014/main" val="10002"/>
                  </a:ext>
                </a:extLst>
              </a:tr>
              <a:tr h="770805">
                <a:tc>
                  <a:txBody>
                    <a:bodyPr/>
                    <a:lstStyle/>
                    <a:p>
                      <a:r>
                        <a:rPr lang="es-ES" sz="1600" dirty="0" err="1"/>
                        <a:t>Women</a:t>
                      </a:r>
                      <a:r>
                        <a:rPr lang="es-ES" sz="1600" dirty="0"/>
                        <a:t> </a:t>
                      </a:r>
                      <a:r>
                        <a:rPr lang="es-ES" sz="1600" dirty="0">
                          <a:sym typeface="Wingdings" panose="05000000000000000000" pitchFamily="2" charset="2"/>
                        </a:rPr>
                        <a:t> </a:t>
                      </a:r>
                      <a:r>
                        <a:rPr lang="es-ES" sz="1600" dirty="0" err="1">
                          <a:sym typeface="Wingdings" panose="05000000000000000000" pitchFamily="2" charset="2"/>
                        </a:rPr>
                        <a:t>Men</a:t>
                      </a:r>
                      <a:endParaRPr lang="es-ES" sz="1600" dirty="0"/>
                    </a:p>
                  </a:txBody>
                  <a:tcPr/>
                </a:tc>
                <a:tc>
                  <a:txBody>
                    <a:bodyPr/>
                    <a:lstStyle/>
                    <a:p>
                      <a:r>
                        <a:rPr lang="es-ES" dirty="0">
                          <a:solidFill>
                            <a:srgbClr val="C00000"/>
                          </a:solidFill>
                        </a:rPr>
                        <a:t>41</a:t>
                      </a:r>
                    </a:p>
                    <a:p>
                      <a:r>
                        <a:rPr lang="es-ES" b="1" dirty="0">
                          <a:solidFill>
                            <a:srgbClr val="C00000"/>
                          </a:solidFill>
                        </a:rPr>
                        <a:t>75.9%</a:t>
                      </a:r>
                    </a:p>
                  </a:txBody>
                  <a:tcPr/>
                </a:tc>
                <a:tc>
                  <a:txBody>
                    <a:bodyPr/>
                    <a:lstStyle/>
                    <a:p>
                      <a:r>
                        <a:rPr lang="es-ES" dirty="0"/>
                        <a:t>49</a:t>
                      </a:r>
                    </a:p>
                    <a:p>
                      <a:r>
                        <a:rPr lang="es-ES" b="1" dirty="0"/>
                        <a:t>90.7%</a:t>
                      </a:r>
                    </a:p>
                  </a:txBody>
                  <a:tcPr/>
                </a:tc>
                <a:tc>
                  <a:txBody>
                    <a:bodyPr/>
                    <a:lstStyle/>
                    <a:p>
                      <a:r>
                        <a:rPr lang="es-ES" dirty="0"/>
                        <a:t>50</a:t>
                      </a:r>
                    </a:p>
                    <a:p>
                      <a:r>
                        <a:rPr lang="es-ES" b="1" dirty="0"/>
                        <a:t>92.6%</a:t>
                      </a:r>
                    </a:p>
                  </a:txBody>
                  <a:tcPr/>
                </a:tc>
                <a:tc>
                  <a:txBody>
                    <a:bodyPr/>
                    <a:lstStyle/>
                    <a:p>
                      <a:r>
                        <a:rPr lang="es-ES" dirty="0"/>
                        <a:t>7</a:t>
                      </a:r>
                    </a:p>
                    <a:p>
                      <a:r>
                        <a:rPr lang="es-ES" b="1" dirty="0"/>
                        <a:t>13.0%</a:t>
                      </a:r>
                    </a:p>
                  </a:txBody>
                  <a:tcPr/>
                </a:tc>
                <a:tc>
                  <a:txBody>
                    <a:bodyPr/>
                    <a:lstStyle/>
                    <a:p>
                      <a:r>
                        <a:rPr lang="es-ES" dirty="0"/>
                        <a:t>17</a:t>
                      </a:r>
                    </a:p>
                    <a:p>
                      <a:r>
                        <a:rPr lang="es-ES" b="1" dirty="0"/>
                        <a:t>31.5%</a:t>
                      </a:r>
                    </a:p>
                  </a:txBody>
                  <a:tcPr/>
                </a:tc>
                <a:tc>
                  <a:txBody>
                    <a:bodyPr/>
                    <a:lstStyle/>
                    <a:p>
                      <a:r>
                        <a:rPr lang="es-ES" dirty="0"/>
                        <a:t>18</a:t>
                      </a:r>
                    </a:p>
                    <a:p>
                      <a:r>
                        <a:rPr lang="es-ES" b="1" dirty="0"/>
                        <a:t>33.3%</a:t>
                      </a:r>
                    </a:p>
                  </a:txBody>
                  <a:tcPr/>
                </a:tc>
                <a:tc>
                  <a:txBody>
                    <a:bodyPr/>
                    <a:lstStyle/>
                    <a:p>
                      <a:r>
                        <a:rPr lang="es-ES" dirty="0"/>
                        <a:t>1</a:t>
                      </a:r>
                    </a:p>
                    <a:p>
                      <a:r>
                        <a:rPr lang="es-ES" b="1" dirty="0"/>
                        <a:t>1.9%</a:t>
                      </a:r>
                    </a:p>
                  </a:txBody>
                  <a:tcPr/>
                </a:tc>
                <a:tc>
                  <a:txBody>
                    <a:bodyPr/>
                    <a:lstStyle/>
                    <a:p>
                      <a:r>
                        <a:rPr lang="es-ES" dirty="0">
                          <a:solidFill>
                            <a:srgbClr val="C00000"/>
                          </a:solidFill>
                        </a:rPr>
                        <a:t>13</a:t>
                      </a:r>
                    </a:p>
                    <a:p>
                      <a:r>
                        <a:rPr lang="es-ES" b="1" dirty="0">
                          <a:solidFill>
                            <a:srgbClr val="C00000"/>
                          </a:solidFill>
                        </a:rPr>
                        <a:t>24.1%</a:t>
                      </a:r>
                    </a:p>
                  </a:txBody>
                  <a:tcPr/>
                </a:tc>
                <a:extLst>
                  <a:ext uri="{0D108BD9-81ED-4DB2-BD59-A6C34878D82A}">
                    <a16:rowId xmlns:a16="http://schemas.microsoft.com/office/drawing/2014/main" val="10003"/>
                  </a:ext>
                </a:extLst>
              </a:tr>
              <a:tr h="999192">
                <a:tc>
                  <a:txBody>
                    <a:bodyPr/>
                    <a:lstStyle/>
                    <a:p>
                      <a:r>
                        <a:rPr lang="es-ES" sz="1500" dirty="0" err="1"/>
                        <a:t>Women</a:t>
                      </a:r>
                      <a:r>
                        <a:rPr lang="es-ES" sz="1500" dirty="0"/>
                        <a:t> </a:t>
                      </a:r>
                      <a:r>
                        <a:rPr lang="es-ES" sz="1500" dirty="0">
                          <a:sym typeface="Wingdings" panose="05000000000000000000" pitchFamily="2" charset="2"/>
                        </a:rPr>
                        <a:t> </a:t>
                      </a:r>
                      <a:r>
                        <a:rPr lang="es-ES" sz="1500" dirty="0" err="1">
                          <a:sym typeface="Wingdings" panose="05000000000000000000" pitchFamily="2" charset="2"/>
                        </a:rPr>
                        <a:t>Women</a:t>
                      </a:r>
                      <a:endParaRPr lang="es-ES" sz="1500" dirty="0"/>
                    </a:p>
                  </a:txBody>
                  <a:tcPr/>
                </a:tc>
                <a:tc>
                  <a:txBody>
                    <a:bodyPr/>
                    <a:lstStyle/>
                    <a:p>
                      <a:r>
                        <a:rPr lang="es-ES" dirty="0">
                          <a:solidFill>
                            <a:srgbClr val="C00000"/>
                          </a:solidFill>
                        </a:rPr>
                        <a:t>60</a:t>
                      </a:r>
                    </a:p>
                    <a:p>
                      <a:r>
                        <a:rPr lang="es-ES" b="1" dirty="0">
                          <a:solidFill>
                            <a:srgbClr val="C00000"/>
                          </a:solidFill>
                        </a:rPr>
                        <a:t>85.7%</a:t>
                      </a:r>
                    </a:p>
                  </a:txBody>
                  <a:tcPr/>
                </a:tc>
                <a:tc>
                  <a:txBody>
                    <a:bodyPr/>
                    <a:lstStyle/>
                    <a:p>
                      <a:r>
                        <a:rPr lang="es-ES" dirty="0"/>
                        <a:t>63</a:t>
                      </a:r>
                    </a:p>
                    <a:p>
                      <a:r>
                        <a:rPr lang="es-ES" b="1" dirty="0"/>
                        <a:t>91.3%</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a:t>67</a:t>
                      </a:r>
                    </a:p>
                    <a:p>
                      <a:pPr marL="0" marR="0" indent="0" algn="l" defTabSz="914400" rtl="0" eaLnBrk="1" fontAlgn="auto" latinLnBrk="0" hangingPunct="1">
                        <a:lnSpc>
                          <a:spcPct val="100000"/>
                        </a:lnSpc>
                        <a:spcBef>
                          <a:spcPts val="0"/>
                        </a:spcBef>
                        <a:spcAft>
                          <a:spcPts val="0"/>
                        </a:spcAft>
                        <a:buClrTx/>
                        <a:buSzTx/>
                        <a:buFontTx/>
                        <a:buNone/>
                        <a:tabLst/>
                        <a:defRPr/>
                      </a:pPr>
                      <a:r>
                        <a:rPr lang="es-ES" b="1" dirty="0"/>
                        <a:t>95.7%</a:t>
                      </a:r>
                    </a:p>
                    <a:p>
                      <a:endParaRPr lang="es-ES" dirty="0"/>
                    </a:p>
                  </a:txBody>
                  <a:tcPr/>
                </a:tc>
                <a:tc>
                  <a:txBody>
                    <a:bodyPr/>
                    <a:lstStyle/>
                    <a:p>
                      <a:r>
                        <a:rPr lang="es-ES" dirty="0"/>
                        <a:t>14</a:t>
                      </a:r>
                    </a:p>
                    <a:p>
                      <a:r>
                        <a:rPr lang="es-ES" b="1" dirty="0"/>
                        <a:t>20.0%</a:t>
                      </a:r>
                    </a:p>
                  </a:txBody>
                  <a:tcPr/>
                </a:tc>
                <a:tc>
                  <a:txBody>
                    <a:bodyPr/>
                    <a:lstStyle/>
                    <a:p>
                      <a:r>
                        <a:rPr lang="es-ES" dirty="0"/>
                        <a:t>27</a:t>
                      </a:r>
                    </a:p>
                    <a:p>
                      <a:r>
                        <a:rPr lang="es-ES" b="1" dirty="0"/>
                        <a:t>38.6%</a:t>
                      </a:r>
                    </a:p>
                  </a:txBody>
                  <a:tcPr/>
                </a:tc>
                <a:tc>
                  <a:txBody>
                    <a:bodyPr/>
                    <a:lstStyle/>
                    <a:p>
                      <a:r>
                        <a:rPr lang="es-ES" dirty="0"/>
                        <a:t>33</a:t>
                      </a:r>
                    </a:p>
                    <a:p>
                      <a:r>
                        <a:rPr lang="es-ES" b="1" dirty="0"/>
                        <a:t>47.1%</a:t>
                      </a:r>
                    </a:p>
                  </a:txBody>
                  <a:tcPr/>
                </a:tc>
                <a:tc>
                  <a:txBody>
                    <a:bodyPr/>
                    <a:lstStyle/>
                    <a:p>
                      <a:r>
                        <a:rPr lang="es-ES" dirty="0"/>
                        <a:t>5</a:t>
                      </a:r>
                    </a:p>
                    <a:p>
                      <a:r>
                        <a:rPr lang="es-ES" b="1" dirty="0"/>
                        <a:t>7.1%</a:t>
                      </a:r>
                    </a:p>
                  </a:txBody>
                  <a:tcPr/>
                </a:tc>
                <a:tc>
                  <a:txBody>
                    <a:bodyPr/>
                    <a:lstStyle/>
                    <a:p>
                      <a:r>
                        <a:rPr lang="es-ES" dirty="0">
                          <a:solidFill>
                            <a:srgbClr val="C00000"/>
                          </a:solidFill>
                        </a:rPr>
                        <a:t>19</a:t>
                      </a:r>
                    </a:p>
                    <a:p>
                      <a:r>
                        <a:rPr lang="es-ES" b="1" dirty="0">
                          <a:solidFill>
                            <a:srgbClr val="C00000"/>
                          </a:solidFill>
                        </a:rPr>
                        <a:t>27.1%</a:t>
                      </a:r>
                    </a:p>
                  </a:txBody>
                  <a:tcPr/>
                </a:tc>
                <a:extLst>
                  <a:ext uri="{0D108BD9-81ED-4DB2-BD59-A6C34878D82A}">
                    <a16:rowId xmlns:a16="http://schemas.microsoft.com/office/drawing/2014/main" val="10004"/>
                  </a:ext>
                </a:extLst>
              </a:tr>
              <a:tr h="554712">
                <a:tc>
                  <a:txBody>
                    <a:bodyPr/>
                    <a:lstStyle/>
                    <a:p>
                      <a:r>
                        <a:rPr lang="es-ES" sz="1600" dirty="0"/>
                        <a:t>Total</a:t>
                      </a:r>
                    </a:p>
                  </a:txBody>
                  <a:tcPr/>
                </a:tc>
                <a:tc>
                  <a:txBody>
                    <a:bodyPr/>
                    <a:lstStyle/>
                    <a:p>
                      <a:r>
                        <a:rPr lang="es-ES" dirty="0"/>
                        <a:t>85.0%</a:t>
                      </a:r>
                    </a:p>
                  </a:txBody>
                  <a:tcPr/>
                </a:tc>
                <a:tc>
                  <a:txBody>
                    <a:bodyPr/>
                    <a:lstStyle/>
                    <a:p>
                      <a:r>
                        <a:rPr lang="es-ES" dirty="0"/>
                        <a:t>88.7%</a:t>
                      </a:r>
                    </a:p>
                  </a:txBody>
                  <a:tcPr/>
                </a:tc>
                <a:tc>
                  <a:txBody>
                    <a:bodyPr/>
                    <a:lstStyle/>
                    <a:p>
                      <a:r>
                        <a:rPr lang="es-ES" sz="1800" dirty="0"/>
                        <a:t>92.5%</a:t>
                      </a:r>
                    </a:p>
                  </a:txBody>
                  <a:tcPr/>
                </a:tc>
                <a:tc>
                  <a:txBody>
                    <a:bodyPr/>
                    <a:lstStyle/>
                    <a:p>
                      <a:r>
                        <a:rPr lang="es-ES" dirty="0"/>
                        <a:t>22.2%</a:t>
                      </a:r>
                    </a:p>
                  </a:txBody>
                  <a:tcPr/>
                </a:tc>
                <a:tc>
                  <a:txBody>
                    <a:bodyPr/>
                    <a:lstStyle/>
                    <a:p>
                      <a:r>
                        <a:rPr lang="es-ES" dirty="0"/>
                        <a:t>38.4%</a:t>
                      </a:r>
                    </a:p>
                  </a:txBody>
                  <a:tcPr/>
                </a:tc>
                <a:tc>
                  <a:txBody>
                    <a:bodyPr/>
                    <a:lstStyle/>
                    <a:p>
                      <a:r>
                        <a:rPr lang="es-ES" dirty="0"/>
                        <a:t>45.6%</a:t>
                      </a:r>
                    </a:p>
                  </a:txBody>
                  <a:tcPr/>
                </a:tc>
                <a:tc>
                  <a:txBody>
                    <a:bodyPr/>
                    <a:lstStyle/>
                    <a:p>
                      <a:r>
                        <a:rPr lang="es-ES" dirty="0"/>
                        <a:t>5.6%</a:t>
                      </a:r>
                    </a:p>
                  </a:txBody>
                  <a:tcPr/>
                </a:tc>
                <a:tc>
                  <a:txBody>
                    <a:bodyPr/>
                    <a:lstStyle/>
                    <a:p>
                      <a:r>
                        <a:rPr lang="es-ES" dirty="0"/>
                        <a:t>15.0%</a:t>
                      </a: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60F0911C-6162-4740-A2EE-EE6B8AD6AEC6}" type="slidenum">
              <a:rPr lang="fr-FR" smtClean="0"/>
              <a:t>27</a:t>
            </a:fld>
            <a:endParaRPr lang="fr-FR"/>
          </a:p>
        </p:txBody>
      </p:sp>
    </p:spTree>
    <p:extLst>
      <p:ext uri="{BB962C8B-B14F-4D97-AF65-F5344CB8AC3E}">
        <p14:creationId xmlns:p14="http://schemas.microsoft.com/office/powerpoint/2010/main" val="36309664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err="1"/>
              <a:t>Exclusions</a:t>
            </a:r>
            <a:endParaRPr lang="es-ES" dirty="0"/>
          </a:p>
        </p:txBody>
      </p:sp>
      <p:sp>
        <p:nvSpPr>
          <p:cNvPr id="3" name="Content Placeholder 2"/>
          <p:cNvSpPr>
            <a:spLocks noGrp="1"/>
          </p:cNvSpPr>
          <p:nvPr>
            <p:ph idx="1"/>
          </p:nvPr>
        </p:nvSpPr>
        <p:spPr/>
        <p:txBody>
          <a:bodyPr/>
          <a:lstStyle/>
          <a:p>
            <a:r>
              <a:rPr lang="en-US" dirty="0">
                <a:solidFill>
                  <a:schemeClr val="tx1"/>
                </a:solidFill>
              </a:rPr>
              <a:t>“</a:t>
            </a:r>
            <a:r>
              <a:rPr lang="en-US" dirty="0" err="1">
                <a:solidFill>
                  <a:schemeClr val="tx1"/>
                </a:solidFill>
              </a:rPr>
              <a:t>Tampoco</a:t>
            </a:r>
            <a:r>
              <a:rPr lang="en-US" dirty="0">
                <a:solidFill>
                  <a:schemeClr val="tx1"/>
                </a:solidFill>
              </a:rPr>
              <a:t> </a:t>
            </a:r>
            <a:r>
              <a:rPr lang="en-US" dirty="0" err="1">
                <a:solidFill>
                  <a:schemeClr val="tx1"/>
                </a:solidFill>
              </a:rPr>
              <a:t>busco</a:t>
            </a:r>
            <a:r>
              <a:rPr lang="en-US" dirty="0">
                <a:solidFill>
                  <a:schemeClr val="tx1"/>
                </a:solidFill>
              </a:rPr>
              <a:t> </a:t>
            </a:r>
            <a:r>
              <a:rPr lang="en-US" dirty="0" err="1">
                <a:solidFill>
                  <a:schemeClr val="tx1"/>
                </a:solidFill>
              </a:rPr>
              <a:t>encuentros</a:t>
            </a:r>
            <a:r>
              <a:rPr lang="en-US" dirty="0">
                <a:solidFill>
                  <a:schemeClr val="tx1"/>
                </a:solidFill>
              </a:rPr>
              <a:t> </a:t>
            </a:r>
            <a:r>
              <a:rPr lang="en-US" dirty="0" err="1">
                <a:solidFill>
                  <a:schemeClr val="tx1"/>
                </a:solidFill>
              </a:rPr>
              <a:t>sexuales</a:t>
            </a:r>
            <a:r>
              <a:rPr lang="en-US" dirty="0">
                <a:solidFill>
                  <a:schemeClr val="tx1"/>
                </a:solidFill>
              </a:rPr>
              <a:t> </a:t>
            </a:r>
            <a:r>
              <a:rPr lang="en-US" dirty="0" err="1">
                <a:solidFill>
                  <a:schemeClr val="tx1"/>
                </a:solidFill>
              </a:rPr>
              <a:t>casuales</a:t>
            </a:r>
            <a:r>
              <a:rPr lang="en-US" dirty="0">
                <a:solidFill>
                  <a:schemeClr val="tx1"/>
                </a:solidFill>
              </a:rPr>
              <a:t>, </a:t>
            </a:r>
            <a:r>
              <a:rPr lang="en-US" dirty="0" err="1">
                <a:solidFill>
                  <a:schemeClr val="tx1"/>
                </a:solidFill>
              </a:rPr>
              <a:t>ni</a:t>
            </a:r>
            <a:r>
              <a:rPr lang="en-US" dirty="0">
                <a:solidFill>
                  <a:schemeClr val="tx1"/>
                </a:solidFill>
              </a:rPr>
              <a:t> mucho </a:t>
            </a:r>
            <a:r>
              <a:rPr lang="en-US" dirty="0" err="1">
                <a:solidFill>
                  <a:schemeClr val="tx1"/>
                </a:solidFill>
              </a:rPr>
              <a:t>menos</a:t>
            </a:r>
            <a:r>
              <a:rPr lang="en-US" dirty="0">
                <a:solidFill>
                  <a:schemeClr val="tx1"/>
                </a:solidFill>
              </a:rPr>
              <a:t> </a:t>
            </a:r>
            <a:r>
              <a:rPr lang="en-US" dirty="0" err="1">
                <a:solidFill>
                  <a:schemeClr val="tx1"/>
                </a:solidFill>
              </a:rPr>
              <a:t>mantener</a:t>
            </a:r>
            <a:r>
              <a:rPr lang="en-US" dirty="0">
                <a:solidFill>
                  <a:schemeClr val="tx1"/>
                </a:solidFill>
              </a:rPr>
              <a:t> a un hombre.” (DF.MBH.26)</a:t>
            </a:r>
          </a:p>
          <a:p>
            <a:pPr lvl="1"/>
            <a:r>
              <a:rPr lang="en-US" dirty="0">
                <a:solidFill>
                  <a:schemeClr val="tx1"/>
                </a:solidFill>
              </a:rPr>
              <a:t>I am not looking for casual sexual encounters, nor am I looking to support a man.</a:t>
            </a:r>
          </a:p>
          <a:p>
            <a:r>
              <a:rPr lang="en-US" dirty="0">
                <a:solidFill>
                  <a:schemeClr val="tx1"/>
                </a:solidFill>
              </a:rPr>
              <a:t>“</a:t>
            </a:r>
            <a:r>
              <a:rPr lang="en-US" dirty="0" err="1">
                <a:solidFill>
                  <a:schemeClr val="tx1"/>
                </a:solidFill>
              </a:rPr>
              <a:t>Atencion</a:t>
            </a:r>
            <a:r>
              <a:rPr lang="en-US" dirty="0">
                <a:solidFill>
                  <a:schemeClr val="tx1"/>
                </a:solidFill>
              </a:rPr>
              <a:t> NO </a:t>
            </a:r>
            <a:r>
              <a:rPr lang="en-US" dirty="0" err="1">
                <a:solidFill>
                  <a:schemeClr val="tx1"/>
                </a:solidFill>
              </a:rPr>
              <a:t>ofrezco</a:t>
            </a:r>
            <a:r>
              <a:rPr lang="en-US" dirty="0">
                <a:solidFill>
                  <a:schemeClr val="tx1"/>
                </a:solidFill>
              </a:rPr>
              <a:t> </a:t>
            </a:r>
            <a:r>
              <a:rPr lang="en-US" dirty="0" err="1">
                <a:solidFill>
                  <a:schemeClr val="tx1"/>
                </a:solidFill>
              </a:rPr>
              <a:t>prostitución</a:t>
            </a:r>
            <a:r>
              <a:rPr lang="en-US" dirty="0">
                <a:solidFill>
                  <a:schemeClr val="tx1"/>
                </a:solidFill>
              </a:rPr>
              <a:t>” (DF.MBH.3)</a:t>
            </a:r>
          </a:p>
          <a:p>
            <a:pPr lvl="1"/>
            <a:r>
              <a:rPr lang="en-US" dirty="0">
                <a:solidFill>
                  <a:schemeClr val="tx1"/>
                </a:solidFill>
              </a:rPr>
              <a:t>Attention, I am not offering prostitution.</a:t>
            </a:r>
          </a:p>
          <a:p>
            <a:r>
              <a:rPr lang="en-US" dirty="0">
                <a:solidFill>
                  <a:schemeClr val="tx1"/>
                </a:solidFill>
              </a:rPr>
              <a:t>“NO BUSCO ENCUENTROS SEXUALES CASUALES” (DF.MBH.27)</a:t>
            </a:r>
          </a:p>
          <a:p>
            <a:pPr lvl="1"/>
            <a:r>
              <a:rPr lang="en-US" dirty="0">
                <a:solidFill>
                  <a:schemeClr val="tx1"/>
                </a:solidFill>
              </a:rPr>
              <a:t>I am not looking for casual sexual encounters.</a:t>
            </a:r>
          </a:p>
          <a:p>
            <a:r>
              <a:rPr lang="en-US" dirty="0">
                <a:solidFill>
                  <a:schemeClr val="tx1"/>
                </a:solidFill>
              </a:rPr>
              <a:t>Hombres </a:t>
            </a:r>
            <a:r>
              <a:rPr lang="en-US" dirty="0" err="1">
                <a:solidFill>
                  <a:schemeClr val="tx1"/>
                </a:solidFill>
              </a:rPr>
              <a:t>abstenerse</a:t>
            </a:r>
            <a:r>
              <a:rPr lang="en-US" dirty="0">
                <a:solidFill>
                  <a:schemeClr val="tx1"/>
                </a:solidFill>
              </a:rPr>
              <a:t> (DF.MBM.6)</a:t>
            </a:r>
          </a:p>
          <a:p>
            <a:pPr lvl="1"/>
            <a:r>
              <a:rPr lang="en-US" dirty="0">
                <a:solidFill>
                  <a:schemeClr val="tx1"/>
                </a:solidFill>
              </a:rPr>
              <a:t>Men, please abstain.</a:t>
            </a:r>
          </a:p>
        </p:txBody>
      </p:sp>
      <p:sp>
        <p:nvSpPr>
          <p:cNvPr id="4" name="Slide Number Placeholder 3"/>
          <p:cNvSpPr>
            <a:spLocks noGrp="1"/>
          </p:cNvSpPr>
          <p:nvPr>
            <p:ph type="sldNum" sz="quarter" idx="12"/>
          </p:nvPr>
        </p:nvSpPr>
        <p:spPr/>
        <p:txBody>
          <a:bodyPr/>
          <a:lstStyle/>
          <a:p>
            <a:fld id="{60F0911C-6162-4740-A2EE-EE6B8AD6AEC6}" type="slidenum">
              <a:rPr lang="fr-FR" smtClean="0"/>
              <a:t>28</a:t>
            </a:fld>
            <a:endParaRPr lang="fr-FR"/>
          </a:p>
        </p:txBody>
      </p:sp>
    </p:spTree>
    <p:extLst>
      <p:ext uri="{BB962C8B-B14F-4D97-AF65-F5344CB8AC3E}">
        <p14:creationId xmlns:p14="http://schemas.microsoft.com/office/powerpoint/2010/main" val="26822436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err="1"/>
              <a:t>Speech</a:t>
            </a:r>
            <a:r>
              <a:rPr lang="es-ES" dirty="0"/>
              <a:t> </a:t>
            </a:r>
            <a:r>
              <a:rPr lang="es-ES" dirty="0" err="1"/>
              <a:t>strategy</a:t>
            </a:r>
            <a:r>
              <a:rPr lang="es-ES" dirty="0"/>
              <a:t> </a:t>
            </a:r>
            <a:r>
              <a:rPr lang="es-ES" dirty="0" err="1"/>
              <a:t>sequence</a:t>
            </a:r>
            <a:r>
              <a:rPr lang="es-ES" dirty="0"/>
              <a:t>: </a:t>
            </a:r>
            <a:r>
              <a:rPr lang="es-ES" dirty="0" err="1"/>
              <a:t>Mexico</a:t>
            </a:r>
            <a:r>
              <a:rPr lang="es-ES" dirty="0"/>
              <a:t> City</a:t>
            </a:r>
          </a:p>
        </p:txBody>
      </p:sp>
      <p:sp>
        <p:nvSpPr>
          <p:cNvPr id="3" name="Content Placeholder 2"/>
          <p:cNvSpPr>
            <a:spLocks noGrp="1"/>
          </p:cNvSpPr>
          <p:nvPr>
            <p:ph idx="1"/>
          </p:nvPr>
        </p:nvSpPr>
        <p:spPr/>
        <p:txBody>
          <a:bodyPr/>
          <a:lstStyle/>
          <a:p>
            <a:endParaRPr lang="es-ES" dirty="0"/>
          </a:p>
        </p:txBody>
      </p:sp>
      <p:sp>
        <p:nvSpPr>
          <p:cNvPr id="4" name="Slide Number Placeholder 3"/>
          <p:cNvSpPr>
            <a:spLocks noGrp="1"/>
          </p:cNvSpPr>
          <p:nvPr>
            <p:ph type="sldNum" sz="quarter" idx="12"/>
          </p:nvPr>
        </p:nvSpPr>
        <p:spPr/>
        <p:txBody>
          <a:bodyPr/>
          <a:lstStyle/>
          <a:p>
            <a:fld id="{60F0911C-6162-4740-A2EE-EE6B8AD6AEC6}" type="slidenum">
              <a:rPr lang="fr-FR" smtClean="0"/>
              <a:t>29</a:t>
            </a:fld>
            <a:endParaRPr lang="fr-FR"/>
          </a:p>
        </p:txBody>
      </p:sp>
      <p:graphicFrame>
        <p:nvGraphicFramePr>
          <p:cNvPr id="5" name="Content Placeholder 4"/>
          <p:cNvGraphicFramePr>
            <a:graphicFrameLocks/>
          </p:cNvGraphicFramePr>
          <p:nvPr>
            <p:extLst>
              <p:ext uri="{D42A27DB-BD31-4B8C-83A1-F6EECF244321}">
                <p14:modId xmlns:p14="http://schemas.microsoft.com/office/powerpoint/2010/main" val="935366531"/>
              </p:ext>
            </p:extLst>
          </p:nvPr>
        </p:nvGraphicFramePr>
        <p:xfrm>
          <a:off x="381000" y="1845734"/>
          <a:ext cx="8458199" cy="4375674"/>
        </p:xfrm>
        <a:graphic>
          <a:graphicData uri="http://schemas.openxmlformats.org/drawingml/2006/table">
            <a:tbl>
              <a:tblPr firstRow="1" bandRow="1">
                <a:tableStyleId>{5C22544A-7EE6-4342-B048-85BDC9FD1C3A}</a:tableStyleId>
              </a:tblPr>
              <a:tblGrid>
                <a:gridCol w="1208314">
                  <a:extLst>
                    <a:ext uri="{9D8B030D-6E8A-4147-A177-3AD203B41FA5}">
                      <a16:colId xmlns:a16="http://schemas.microsoft.com/office/drawing/2014/main" val="20000"/>
                    </a:ext>
                  </a:extLst>
                </a:gridCol>
                <a:gridCol w="1208314">
                  <a:extLst>
                    <a:ext uri="{9D8B030D-6E8A-4147-A177-3AD203B41FA5}">
                      <a16:colId xmlns:a16="http://schemas.microsoft.com/office/drawing/2014/main" val="20001"/>
                    </a:ext>
                  </a:extLst>
                </a:gridCol>
                <a:gridCol w="1208314">
                  <a:extLst>
                    <a:ext uri="{9D8B030D-6E8A-4147-A177-3AD203B41FA5}">
                      <a16:colId xmlns:a16="http://schemas.microsoft.com/office/drawing/2014/main" val="20002"/>
                    </a:ext>
                  </a:extLst>
                </a:gridCol>
                <a:gridCol w="1008678">
                  <a:extLst>
                    <a:ext uri="{9D8B030D-6E8A-4147-A177-3AD203B41FA5}">
                      <a16:colId xmlns:a16="http://schemas.microsoft.com/office/drawing/2014/main" val="20003"/>
                    </a:ext>
                  </a:extLst>
                </a:gridCol>
                <a:gridCol w="1513021">
                  <a:extLst>
                    <a:ext uri="{9D8B030D-6E8A-4147-A177-3AD203B41FA5}">
                      <a16:colId xmlns:a16="http://schemas.microsoft.com/office/drawing/2014/main" val="20004"/>
                    </a:ext>
                  </a:extLst>
                </a:gridCol>
                <a:gridCol w="1103244">
                  <a:extLst>
                    <a:ext uri="{9D8B030D-6E8A-4147-A177-3AD203B41FA5}">
                      <a16:colId xmlns:a16="http://schemas.microsoft.com/office/drawing/2014/main" val="20005"/>
                    </a:ext>
                  </a:extLst>
                </a:gridCol>
                <a:gridCol w="1208314">
                  <a:extLst>
                    <a:ext uri="{9D8B030D-6E8A-4147-A177-3AD203B41FA5}">
                      <a16:colId xmlns:a16="http://schemas.microsoft.com/office/drawing/2014/main" val="20006"/>
                    </a:ext>
                  </a:extLst>
                </a:gridCol>
              </a:tblGrid>
              <a:tr h="554712">
                <a:tc>
                  <a:txBody>
                    <a:bodyPr/>
                    <a:lstStyle/>
                    <a:p>
                      <a:endParaRPr lang="es-ES" sz="1200" dirty="0"/>
                    </a:p>
                  </a:txBody>
                  <a:tcPr/>
                </a:tc>
                <a:tc>
                  <a:txBody>
                    <a:bodyPr/>
                    <a:lstStyle/>
                    <a:p>
                      <a:r>
                        <a:rPr lang="es-ES" sz="1600" dirty="0"/>
                        <a:t>XYZ</a:t>
                      </a:r>
                    </a:p>
                  </a:txBody>
                  <a:tcPr/>
                </a:tc>
                <a:tc>
                  <a:txBody>
                    <a:bodyPr/>
                    <a:lstStyle/>
                    <a:p>
                      <a:r>
                        <a:rPr lang="es-ES" sz="1600" dirty="0"/>
                        <a:t>YZX</a:t>
                      </a:r>
                    </a:p>
                  </a:txBody>
                  <a:tcPr/>
                </a:tc>
                <a:tc>
                  <a:txBody>
                    <a:bodyPr/>
                    <a:lstStyle/>
                    <a:p>
                      <a:r>
                        <a:rPr lang="es-ES" sz="1600" dirty="0"/>
                        <a:t>ZXY</a:t>
                      </a:r>
                    </a:p>
                  </a:txBody>
                  <a:tcPr/>
                </a:tc>
                <a:tc>
                  <a:txBody>
                    <a:bodyPr/>
                    <a:lstStyle/>
                    <a:p>
                      <a:r>
                        <a:rPr lang="es-ES" sz="1600" dirty="0"/>
                        <a:t>ZYX</a:t>
                      </a:r>
                    </a:p>
                  </a:txBody>
                  <a:tcPr/>
                </a:tc>
                <a:tc>
                  <a:txBody>
                    <a:bodyPr/>
                    <a:lstStyle/>
                    <a:p>
                      <a:r>
                        <a:rPr lang="es-ES" sz="1600" dirty="0" err="1"/>
                        <a:t>Other</a:t>
                      </a:r>
                      <a:endParaRPr lang="es-ES" sz="1600" dirty="0"/>
                    </a:p>
                  </a:txBody>
                  <a:tcPr/>
                </a:tc>
                <a:tc>
                  <a:txBody>
                    <a:bodyPr/>
                    <a:lstStyle/>
                    <a:p>
                      <a:r>
                        <a:rPr lang="es-ES" sz="1600" dirty="0"/>
                        <a:t>Total</a:t>
                      </a:r>
                    </a:p>
                  </a:txBody>
                  <a:tcPr/>
                </a:tc>
                <a:extLst>
                  <a:ext uri="{0D108BD9-81ED-4DB2-BD59-A6C34878D82A}">
                    <a16:rowId xmlns:a16="http://schemas.microsoft.com/office/drawing/2014/main" val="10000"/>
                  </a:ext>
                </a:extLst>
              </a:tr>
              <a:tr h="599515">
                <a:tc>
                  <a:txBody>
                    <a:bodyPr/>
                    <a:lstStyle/>
                    <a:p>
                      <a:r>
                        <a:rPr lang="es-ES" sz="1600" dirty="0" err="1"/>
                        <a:t>Men</a:t>
                      </a:r>
                      <a:r>
                        <a:rPr lang="es-ES" sz="1600" dirty="0"/>
                        <a:t> </a:t>
                      </a:r>
                      <a:r>
                        <a:rPr lang="es-ES" sz="1600" dirty="0">
                          <a:sym typeface="Wingdings" panose="05000000000000000000" pitchFamily="2" charset="2"/>
                        </a:rPr>
                        <a:t> </a:t>
                      </a:r>
                      <a:r>
                        <a:rPr lang="es-ES" sz="1600" dirty="0" err="1">
                          <a:sym typeface="Wingdings" panose="05000000000000000000" pitchFamily="2" charset="2"/>
                        </a:rPr>
                        <a:t>Men</a:t>
                      </a:r>
                      <a:r>
                        <a:rPr lang="es-ES" sz="1600" dirty="0">
                          <a:sym typeface="Wingdings" panose="05000000000000000000" pitchFamily="2" charset="2"/>
                        </a:rPr>
                        <a:t> (4)</a:t>
                      </a:r>
                      <a:endParaRPr lang="es-ES" sz="1600" dirty="0"/>
                    </a:p>
                  </a:txBody>
                  <a:tcPr/>
                </a:tc>
                <a:tc>
                  <a:txBody>
                    <a:bodyPr/>
                    <a:lstStyle/>
                    <a:p>
                      <a:r>
                        <a:rPr lang="es-ES" dirty="0">
                          <a:solidFill>
                            <a:schemeClr val="tx1"/>
                          </a:solidFill>
                        </a:rPr>
                        <a:t>19</a:t>
                      </a:r>
                    </a:p>
                    <a:p>
                      <a:r>
                        <a:rPr lang="es-ES" b="1" dirty="0">
                          <a:solidFill>
                            <a:schemeClr val="tx1"/>
                          </a:solidFill>
                        </a:rPr>
                        <a:t>19.4%</a:t>
                      </a:r>
                    </a:p>
                  </a:txBody>
                  <a:tcPr/>
                </a:tc>
                <a:tc>
                  <a:txBody>
                    <a:bodyPr/>
                    <a:lstStyle/>
                    <a:p>
                      <a:r>
                        <a:rPr lang="es-ES" dirty="0"/>
                        <a:t>16</a:t>
                      </a:r>
                    </a:p>
                    <a:p>
                      <a:r>
                        <a:rPr lang="es-ES" b="1" dirty="0"/>
                        <a:t>16.3%</a:t>
                      </a:r>
                    </a:p>
                  </a:txBody>
                  <a:tcPr/>
                </a:tc>
                <a:tc>
                  <a:txBody>
                    <a:bodyPr/>
                    <a:lstStyle/>
                    <a:p>
                      <a:r>
                        <a:rPr lang="es-ES" dirty="0"/>
                        <a:t>14</a:t>
                      </a:r>
                    </a:p>
                    <a:p>
                      <a:r>
                        <a:rPr lang="es-ES" b="1" dirty="0"/>
                        <a:t>14.3%</a:t>
                      </a:r>
                    </a:p>
                  </a:txBody>
                  <a:tcPr/>
                </a:tc>
                <a:tc>
                  <a:txBody>
                    <a:bodyPr/>
                    <a:lstStyle/>
                    <a:p>
                      <a:r>
                        <a:rPr lang="es-ES" dirty="0"/>
                        <a:t>11</a:t>
                      </a:r>
                    </a:p>
                    <a:p>
                      <a:r>
                        <a:rPr lang="es-ES" b="1" dirty="0"/>
                        <a:t>11.2%</a:t>
                      </a:r>
                    </a:p>
                  </a:txBody>
                  <a:tcPr/>
                </a:tc>
                <a:tc>
                  <a:txBody>
                    <a:bodyPr/>
                    <a:lstStyle/>
                    <a:p>
                      <a:r>
                        <a:rPr lang="es-ES" dirty="0"/>
                        <a:t>38</a:t>
                      </a:r>
                    </a:p>
                    <a:p>
                      <a:r>
                        <a:rPr lang="es-ES" b="1" dirty="0"/>
                        <a:t>38.8%</a:t>
                      </a:r>
                    </a:p>
                  </a:txBody>
                  <a:tcPr/>
                </a:tc>
                <a:tc>
                  <a:txBody>
                    <a:bodyPr/>
                    <a:lstStyle/>
                    <a:p>
                      <a:r>
                        <a:rPr lang="es-ES" dirty="0"/>
                        <a:t>98</a:t>
                      </a:r>
                    </a:p>
                    <a:p>
                      <a:r>
                        <a:rPr lang="es-ES" b="1" dirty="0"/>
                        <a:t>100%</a:t>
                      </a:r>
                    </a:p>
                  </a:txBody>
                  <a:tcPr/>
                </a:tc>
                <a:extLst>
                  <a:ext uri="{0D108BD9-81ED-4DB2-BD59-A6C34878D82A}">
                    <a16:rowId xmlns:a16="http://schemas.microsoft.com/office/drawing/2014/main" val="10001"/>
                  </a:ext>
                </a:extLst>
              </a:tr>
              <a:tr h="770805">
                <a:tc>
                  <a:txBody>
                    <a:bodyPr/>
                    <a:lstStyle/>
                    <a:p>
                      <a:r>
                        <a:rPr lang="es-ES" sz="1600" dirty="0" err="1"/>
                        <a:t>Men</a:t>
                      </a:r>
                      <a:r>
                        <a:rPr lang="es-ES" sz="1600" dirty="0"/>
                        <a:t> </a:t>
                      </a:r>
                      <a:r>
                        <a:rPr lang="es-ES" sz="1600" dirty="0">
                          <a:sym typeface="Wingdings" panose="05000000000000000000" pitchFamily="2" charset="2"/>
                        </a:rPr>
                        <a:t> </a:t>
                      </a:r>
                      <a:r>
                        <a:rPr lang="es-ES" sz="1600" dirty="0" err="1">
                          <a:sym typeface="Wingdings" panose="05000000000000000000" pitchFamily="2" charset="2"/>
                        </a:rPr>
                        <a:t>Women</a:t>
                      </a:r>
                      <a:r>
                        <a:rPr lang="es-ES" sz="1600" dirty="0">
                          <a:sym typeface="Wingdings" panose="05000000000000000000" pitchFamily="2" charset="2"/>
                        </a:rPr>
                        <a:t> (3)</a:t>
                      </a:r>
                      <a:endParaRPr lang="es-ES" sz="1600" dirty="0"/>
                    </a:p>
                  </a:txBody>
                  <a:tcPr/>
                </a:tc>
                <a:tc>
                  <a:txBody>
                    <a:bodyPr/>
                    <a:lstStyle/>
                    <a:p>
                      <a:r>
                        <a:rPr lang="es-ES" dirty="0">
                          <a:solidFill>
                            <a:schemeClr val="tx1"/>
                          </a:solidFill>
                        </a:rPr>
                        <a:t>24</a:t>
                      </a:r>
                    </a:p>
                    <a:p>
                      <a:r>
                        <a:rPr lang="es-ES" b="1" dirty="0">
                          <a:solidFill>
                            <a:schemeClr val="tx1"/>
                          </a:solidFill>
                        </a:rPr>
                        <a:t>24.5%</a:t>
                      </a:r>
                    </a:p>
                  </a:txBody>
                  <a:tcPr/>
                </a:tc>
                <a:tc>
                  <a:txBody>
                    <a:bodyPr/>
                    <a:lstStyle/>
                    <a:p>
                      <a:r>
                        <a:rPr lang="es-ES" dirty="0"/>
                        <a:t>9</a:t>
                      </a:r>
                    </a:p>
                    <a:p>
                      <a:r>
                        <a:rPr lang="es-ES" b="1" dirty="0"/>
                        <a:t>9.2%</a:t>
                      </a:r>
                    </a:p>
                  </a:txBody>
                  <a:tcPr/>
                </a:tc>
                <a:tc>
                  <a:txBody>
                    <a:bodyPr/>
                    <a:lstStyle/>
                    <a:p>
                      <a:r>
                        <a:rPr lang="es-ES" dirty="0"/>
                        <a:t>6</a:t>
                      </a:r>
                    </a:p>
                    <a:p>
                      <a:r>
                        <a:rPr lang="es-ES" b="1" dirty="0"/>
                        <a:t>6.1%</a:t>
                      </a:r>
                    </a:p>
                  </a:txBody>
                  <a:tcPr/>
                </a:tc>
                <a:tc>
                  <a:txBody>
                    <a:bodyPr/>
                    <a:lstStyle/>
                    <a:p>
                      <a:r>
                        <a:rPr lang="es-ES" dirty="0"/>
                        <a:t>14</a:t>
                      </a:r>
                    </a:p>
                    <a:p>
                      <a:r>
                        <a:rPr lang="es-ES" b="1" dirty="0"/>
                        <a:t>14.3%</a:t>
                      </a:r>
                    </a:p>
                  </a:txBody>
                  <a:tcPr/>
                </a:tc>
                <a:tc>
                  <a:txBody>
                    <a:bodyPr/>
                    <a:lstStyle/>
                    <a:p>
                      <a:r>
                        <a:rPr lang="es-ES" dirty="0"/>
                        <a:t>45</a:t>
                      </a:r>
                    </a:p>
                    <a:p>
                      <a:r>
                        <a:rPr lang="es-ES" b="1" dirty="0"/>
                        <a:t>45.9%</a:t>
                      </a:r>
                    </a:p>
                  </a:txBody>
                  <a:tcPr/>
                </a:tc>
                <a:tc>
                  <a:txBody>
                    <a:bodyPr/>
                    <a:lstStyle/>
                    <a:p>
                      <a:r>
                        <a:rPr lang="es-ES" dirty="0"/>
                        <a:t>98</a:t>
                      </a:r>
                    </a:p>
                    <a:p>
                      <a:r>
                        <a:rPr lang="es-ES" b="1" dirty="0"/>
                        <a:t>100%</a:t>
                      </a:r>
                    </a:p>
                  </a:txBody>
                  <a:tcPr/>
                </a:tc>
                <a:extLst>
                  <a:ext uri="{0D108BD9-81ED-4DB2-BD59-A6C34878D82A}">
                    <a16:rowId xmlns:a16="http://schemas.microsoft.com/office/drawing/2014/main" val="10002"/>
                  </a:ext>
                </a:extLst>
              </a:tr>
              <a:tr h="770805">
                <a:tc>
                  <a:txBody>
                    <a:bodyPr/>
                    <a:lstStyle/>
                    <a:p>
                      <a:r>
                        <a:rPr lang="es-ES" sz="1600" dirty="0" err="1"/>
                        <a:t>Women</a:t>
                      </a:r>
                      <a:r>
                        <a:rPr lang="es-ES" sz="1600" dirty="0"/>
                        <a:t> </a:t>
                      </a:r>
                      <a:r>
                        <a:rPr lang="es-ES" sz="1600" dirty="0">
                          <a:sym typeface="Wingdings" panose="05000000000000000000" pitchFamily="2" charset="2"/>
                        </a:rPr>
                        <a:t> </a:t>
                      </a:r>
                      <a:r>
                        <a:rPr lang="es-ES" sz="1600" dirty="0" err="1">
                          <a:sym typeface="Wingdings" panose="05000000000000000000" pitchFamily="2" charset="2"/>
                        </a:rPr>
                        <a:t>Men</a:t>
                      </a:r>
                      <a:r>
                        <a:rPr lang="es-ES" sz="1600" dirty="0">
                          <a:sym typeface="Wingdings" panose="05000000000000000000" pitchFamily="2" charset="2"/>
                        </a:rPr>
                        <a:t> (2)</a:t>
                      </a:r>
                      <a:endParaRPr lang="es-ES" sz="1600" dirty="0"/>
                    </a:p>
                  </a:txBody>
                  <a:tcPr/>
                </a:tc>
                <a:tc>
                  <a:txBody>
                    <a:bodyPr/>
                    <a:lstStyle/>
                    <a:p>
                      <a:r>
                        <a:rPr lang="es-ES" dirty="0">
                          <a:solidFill>
                            <a:schemeClr val="tx1"/>
                          </a:solidFill>
                        </a:rPr>
                        <a:t>13</a:t>
                      </a:r>
                    </a:p>
                    <a:p>
                      <a:r>
                        <a:rPr lang="es-ES" b="1" dirty="0">
                          <a:solidFill>
                            <a:schemeClr val="tx1"/>
                          </a:solidFill>
                        </a:rPr>
                        <a:t>24.1%</a:t>
                      </a:r>
                    </a:p>
                  </a:txBody>
                  <a:tcPr/>
                </a:tc>
                <a:tc>
                  <a:txBody>
                    <a:bodyPr/>
                    <a:lstStyle/>
                    <a:p>
                      <a:r>
                        <a:rPr lang="es-ES" dirty="0"/>
                        <a:t>4</a:t>
                      </a:r>
                    </a:p>
                    <a:p>
                      <a:r>
                        <a:rPr lang="es-ES" b="1" dirty="0"/>
                        <a:t>7.4%</a:t>
                      </a:r>
                    </a:p>
                  </a:txBody>
                  <a:tcPr/>
                </a:tc>
                <a:tc>
                  <a:txBody>
                    <a:bodyPr/>
                    <a:lstStyle/>
                    <a:p>
                      <a:r>
                        <a:rPr lang="es-ES" dirty="0"/>
                        <a:t>4</a:t>
                      </a:r>
                    </a:p>
                    <a:p>
                      <a:r>
                        <a:rPr lang="es-ES" b="1" dirty="0"/>
                        <a:t>7.4%</a:t>
                      </a:r>
                    </a:p>
                  </a:txBody>
                  <a:tcPr/>
                </a:tc>
                <a:tc>
                  <a:txBody>
                    <a:bodyPr/>
                    <a:lstStyle/>
                    <a:p>
                      <a:r>
                        <a:rPr lang="es-ES" dirty="0"/>
                        <a:t>9</a:t>
                      </a:r>
                    </a:p>
                    <a:p>
                      <a:r>
                        <a:rPr lang="es-ES" b="1" dirty="0"/>
                        <a:t>16.7%</a:t>
                      </a:r>
                    </a:p>
                  </a:txBody>
                  <a:tcPr/>
                </a:tc>
                <a:tc>
                  <a:txBody>
                    <a:bodyPr/>
                    <a:lstStyle/>
                    <a:p>
                      <a:r>
                        <a:rPr lang="es-ES" dirty="0"/>
                        <a:t>24</a:t>
                      </a:r>
                    </a:p>
                    <a:p>
                      <a:r>
                        <a:rPr lang="es-ES" b="1" dirty="0"/>
                        <a:t>44.4%</a:t>
                      </a:r>
                    </a:p>
                  </a:txBody>
                  <a:tcPr/>
                </a:tc>
                <a:tc>
                  <a:txBody>
                    <a:bodyPr/>
                    <a:lstStyle/>
                    <a:p>
                      <a:r>
                        <a:rPr lang="es-ES" dirty="0"/>
                        <a:t>54</a:t>
                      </a:r>
                    </a:p>
                    <a:p>
                      <a:r>
                        <a:rPr lang="es-ES" b="1" dirty="0"/>
                        <a:t>100%</a:t>
                      </a:r>
                    </a:p>
                  </a:txBody>
                  <a:tcPr/>
                </a:tc>
                <a:extLst>
                  <a:ext uri="{0D108BD9-81ED-4DB2-BD59-A6C34878D82A}">
                    <a16:rowId xmlns:a16="http://schemas.microsoft.com/office/drawing/2014/main" val="10003"/>
                  </a:ext>
                </a:extLst>
              </a:tr>
              <a:tr h="999192">
                <a:tc>
                  <a:txBody>
                    <a:bodyPr/>
                    <a:lstStyle/>
                    <a:p>
                      <a:r>
                        <a:rPr lang="es-ES" sz="1600" dirty="0" err="1"/>
                        <a:t>Women</a:t>
                      </a:r>
                      <a:r>
                        <a:rPr lang="es-ES" sz="1600" dirty="0"/>
                        <a:t> </a:t>
                      </a:r>
                      <a:r>
                        <a:rPr lang="es-ES" sz="1600" dirty="0">
                          <a:sym typeface="Wingdings" panose="05000000000000000000" pitchFamily="2" charset="2"/>
                        </a:rPr>
                        <a:t> </a:t>
                      </a:r>
                      <a:r>
                        <a:rPr lang="es-ES" sz="1600" dirty="0" err="1">
                          <a:sym typeface="Wingdings" panose="05000000000000000000" pitchFamily="2" charset="2"/>
                        </a:rPr>
                        <a:t>Women</a:t>
                      </a:r>
                      <a:r>
                        <a:rPr lang="es-ES" sz="1600" dirty="0">
                          <a:sym typeface="Wingdings" panose="05000000000000000000" pitchFamily="2" charset="2"/>
                        </a:rPr>
                        <a:t> (1)</a:t>
                      </a:r>
                      <a:endParaRPr lang="es-ES" sz="1600" dirty="0"/>
                    </a:p>
                  </a:txBody>
                  <a:tcPr/>
                </a:tc>
                <a:tc>
                  <a:txBody>
                    <a:bodyPr/>
                    <a:lstStyle/>
                    <a:p>
                      <a:r>
                        <a:rPr lang="es-ES" dirty="0">
                          <a:solidFill>
                            <a:schemeClr val="tx1"/>
                          </a:solidFill>
                        </a:rPr>
                        <a:t>13</a:t>
                      </a:r>
                    </a:p>
                    <a:p>
                      <a:r>
                        <a:rPr lang="es-ES" b="1" dirty="0">
                          <a:solidFill>
                            <a:schemeClr val="tx1"/>
                          </a:solidFill>
                        </a:rPr>
                        <a:t>18.6%</a:t>
                      </a:r>
                    </a:p>
                  </a:txBody>
                  <a:tcPr/>
                </a:tc>
                <a:tc>
                  <a:txBody>
                    <a:bodyPr/>
                    <a:lstStyle/>
                    <a:p>
                      <a:r>
                        <a:rPr lang="es-ES" dirty="0"/>
                        <a:t>7</a:t>
                      </a:r>
                    </a:p>
                    <a:p>
                      <a:r>
                        <a:rPr lang="es-ES" b="1" dirty="0"/>
                        <a:t>10.0%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a:t>12</a:t>
                      </a:r>
                    </a:p>
                    <a:p>
                      <a:pPr marL="0" marR="0" indent="0" algn="l" defTabSz="914400" rtl="0" eaLnBrk="1" fontAlgn="auto" latinLnBrk="0" hangingPunct="1">
                        <a:lnSpc>
                          <a:spcPct val="100000"/>
                        </a:lnSpc>
                        <a:spcBef>
                          <a:spcPts val="0"/>
                        </a:spcBef>
                        <a:spcAft>
                          <a:spcPts val="0"/>
                        </a:spcAft>
                        <a:buClrTx/>
                        <a:buSzTx/>
                        <a:buFontTx/>
                        <a:buNone/>
                        <a:tabLst/>
                        <a:defRPr/>
                      </a:pPr>
                      <a:r>
                        <a:rPr lang="es-ES" b="1" dirty="0"/>
                        <a:t>17.1%</a:t>
                      </a:r>
                    </a:p>
                    <a:p>
                      <a:endParaRPr lang="es-ES" dirty="0"/>
                    </a:p>
                  </a:txBody>
                  <a:tcPr/>
                </a:tc>
                <a:tc>
                  <a:txBody>
                    <a:bodyPr/>
                    <a:lstStyle/>
                    <a:p>
                      <a:r>
                        <a:rPr lang="es-ES" dirty="0"/>
                        <a:t>9</a:t>
                      </a:r>
                    </a:p>
                    <a:p>
                      <a:r>
                        <a:rPr lang="es-ES" b="1" dirty="0"/>
                        <a:t>12.9%</a:t>
                      </a:r>
                    </a:p>
                  </a:txBody>
                  <a:tcPr/>
                </a:tc>
                <a:tc>
                  <a:txBody>
                    <a:bodyPr/>
                    <a:lstStyle/>
                    <a:p>
                      <a:r>
                        <a:rPr lang="es-ES" dirty="0"/>
                        <a:t>29</a:t>
                      </a:r>
                    </a:p>
                    <a:p>
                      <a:r>
                        <a:rPr lang="es-ES" b="1" dirty="0"/>
                        <a:t>41.4%</a:t>
                      </a:r>
                    </a:p>
                  </a:txBody>
                  <a:tcPr/>
                </a:tc>
                <a:tc>
                  <a:txBody>
                    <a:bodyPr/>
                    <a:lstStyle/>
                    <a:p>
                      <a:r>
                        <a:rPr lang="es-ES" dirty="0"/>
                        <a:t>70</a:t>
                      </a:r>
                    </a:p>
                    <a:p>
                      <a:r>
                        <a:rPr lang="es-ES" b="1" dirty="0"/>
                        <a:t>100%</a:t>
                      </a:r>
                    </a:p>
                  </a:txBody>
                  <a:tcPr/>
                </a:tc>
                <a:extLst>
                  <a:ext uri="{0D108BD9-81ED-4DB2-BD59-A6C34878D82A}">
                    <a16:rowId xmlns:a16="http://schemas.microsoft.com/office/drawing/2014/main" val="10004"/>
                  </a:ext>
                </a:extLst>
              </a:tr>
              <a:tr h="554712">
                <a:tc>
                  <a:txBody>
                    <a:bodyPr/>
                    <a:lstStyle/>
                    <a:p>
                      <a:r>
                        <a:rPr lang="es-ES" sz="1600" dirty="0"/>
                        <a:t>Total</a:t>
                      </a:r>
                    </a:p>
                  </a:txBody>
                  <a:tcPr/>
                </a:tc>
                <a:tc>
                  <a:txBody>
                    <a:bodyPr/>
                    <a:lstStyle/>
                    <a:p>
                      <a:r>
                        <a:rPr lang="es-ES" dirty="0"/>
                        <a:t>69</a:t>
                      </a:r>
                    </a:p>
                    <a:p>
                      <a:r>
                        <a:rPr lang="es-ES" b="1" dirty="0"/>
                        <a:t>21.6%</a:t>
                      </a:r>
                    </a:p>
                  </a:txBody>
                  <a:tcPr/>
                </a:tc>
                <a:tc>
                  <a:txBody>
                    <a:bodyPr/>
                    <a:lstStyle/>
                    <a:p>
                      <a:r>
                        <a:rPr lang="es-ES" dirty="0"/>
                        <a:t>36</a:t>
                      </a:r>
                    </a:p>
                    <a:p>
                      <a:r>
                        <a:rPr lang="es-ES" b="1" dirty="0"/>
                        <a:t>11.2%</a:t>
                      </a:r>
                    </a:p>
                  </a:txBody>
                  <a:tcPr/>
                </a:tc>
                <a:tc>
                  <a:txBody>
                    <a:bodyPr/>
                    <a:lstStyle/>
                    <a:p>
                      <a:r>
                        <a:rPr lang="es-ES" sz="1800" dirty="0"/>
                        <a:t>36</a:t>
                      </a:r>
                    </a:p>
                    <a:p>
                      <a:r>
                        <a:rPr lang="es-ES" sz="1800" b="1" dirty="0"/>
                        <a:t>11.2%</a:t>
                      </a:r>
                    </a:p>
                  </a:txBody>
                  <a:tcPr/>
                </a:tc>
                <a:tc>
                  <a:txBody>
                    <a:bodyPr/>
                    <a:lstStyle/>
                    <a:p>
                      <a:r>
                        <a:rPr lang="es-ES" dirty="0"/>
                        <a:t>43</a:t>
                      </a:r>
                    </a:p>
                    <a:p>
                      <a:r>
                        <a:rPr lang="es-ES" b="1" dirty="0"/>
                        <a:t>13.4%</a:t>
                      </a:r>
                    </a:p>
                  </a:txBody>
                  <a:tcPr/>
                </a:tc>
                <a:tc>
                  <a:txBody>
                    <a:bodyPr/>
                    <a:lstStyle/>
                    <a:p>
                      <a:r>
                        <a:rPr lang="es-ES" dirty="0"/>
                        <a:t>136</a:t>
                      </a:r>
                    </a:p>
                    <a:p>
                      <a:r>
                        <a:rPr lang="es-ES" b="1" dirty="0"/>
                        <a:t>42.5%</a:t>
                      </a:r>
                    </a:p>
                  </a:txBody>
                  <a:tcPr/>
                </a:tc>
                <a:tc>
                  <a:txBody>
                    <a:bodyPr/>
                    <a:lstStyle/>
                    <a:p>
                      <a:r>
                        <a:rPr lang="es-ES" dirty="0"/>
                        <a:t>320</a:t>
                      </a:r>
                    </a:p>
                    <a:p>
                      <a:r>
                        <a:rPr lang="es-ES" b="1" dirty="0"/>
                        <a:t>100%</a:t>
                      </a:r>
                    </a:p>
                  </a:txBody>
                  <a:tcPr/>
                </a:tc>
                <a:extLst>
                  <a:ext uri="{0D108BD9-81ED-4DB2-BD59-A6C34878D82A}">
                    <a16:rowId xmlns:a16="http://schemas.microsoft.com/office/drawing/2014/main" val="10005"/>
                  </a:ext>
                </a:extLst>
              </a:tr>
            </a:tbl>
          </a:graphicData>
        </a:graphic>
      </p:graphicFrame>
      <p:sp>
        <p:nvSpPr>
          <p:cNvPr id="6" name="Rectangle 5"/>
          <p:cNvSpPr/>
          <p:nvPr/>
        </p:nvSpPr>
        <p:spPr>
          <a:xfrm>
            <a:off x="1600200" y="2438400"/>
            <a:ext cx="3429000" cy="609600"/>
          </a:xfrm>
          <a:prstGeom prst="rect">
            <a:avLst/>
          </a:prstGeom>
          <a:no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Rectangle 6"/>
          <p:cNvSpPr/>
          <p:nvPr/>
        </p:nvSpPr>
        <p:spPr>
          <a:xfrm>
            <a:off x="1600200" y="4572000"/>
            <a:ext cx="3429000" cy="811378"/>
          </a:xfrm>
          <a:prstGeom prst="rect">
            <a:avLst/>
          </a:prstGeom>
          <a:no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TextBox 7"/>
          <p:cNvSpPr txBox="1"/>
          <p:nvPr/>
        </p:nvSpPr>
        <p:spPr>
          <a:xfrm>
            <a:off x="2667000" y="6459786"/>
            <a:ext cx="3886200" cy="369332"/>
          </a:xfrm>
          <a:prstGeom prst="rect">
            <a:avLst/>
          </a:prstGeom>
          <a:noFill/>
        </p:spPr>
        <p:txBody>
          <a:bodyPr wrap="square" rtlCol="0">
            <a:spAutoFit/>
          </a:bodyPr>
          <a:lstStyle/>
          <a:p>
            <a:r>
              <a:rPr lang="es-ES" dirty="0">
                <a:solidFill>
                  <a:schemeClr val="bg1"/>
                </a:solidFill>
              </a:rPr>
              <a:t>Pearson Chi-</a:t>
            </a:r>
            <a:r>
              <a:rPr lang="es-ES" dirty="0" err="1">
                <a:solidFill>
                  <a:schemeClr val="bg1"/>
                </a:solidFill>
              </a:rPr>
              <a:t>Square</a:t>
            </a:r>
            <a:r>
              <a:rPr lang="es-ES" dirty="0">
                <a:solidFill>
                  <a:schemeClr val="bg1"/>
                </a:solidFill>
              </a:rPr>
              <a:t>: p&lt;0.001</a:t>
            </a:r>
          </a:p>
        </p:txBody>
      </p:sp>
    </p:spTree>
    <p:extLst>
      <p:ext uri="{BB962C8B-B14F-4D97-AF65-F5344CB8AC3E}">
        <p14:creationId xmlns:p14="http://schemas.microsoft.com/office/powerpoint/2010/main" val="3189104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Language as identity</a:t>
            </a:r>
          </a:p>
        </p:txBody>
      </p:sp>
      <p:sp>
        <p:nvSpPr>
          <p:cNvPr id="4" name="Content Placeholder 3"/>
          <p:cNvSpPr>
            <a:spLocks noGrp="1"/>
          </p:cNvSpPr>
          <p:nvPr>
            <p:ph idx="1"/>
          </p:nvPr>
        </p:nvSpPr>
        <p:spPr/>
        <p:txBody>
          <a:bodyPr>
            <a:normAutofit/>
          </a:bodyPr>
          <a:lstStyle/>
          <a:p>
            <a:pPr lvl="1"/>
            <a:r>
              <a:rPr lang="en-US" sz="2400" dirty="0"/>
              <a:t>Speakers use language to participate in various sociocultural groups by displaying behavior that is often associated with a group identity (Elliot, 2010; Reid &amp; Giles, 2005).</a:t>
            </a:r>
          </a:p>
          <a:p>
            <a:pPr lvl="1"/>
            <a:r>
              <a:rPr lang="en-US" sz="2400" dirty="0"/>
              <a:t>Primary means for constructing sociocultural </a:t>
            </a:r>
            <a:r>
              <a:rPr lang="en-US" sz="2400" dirty="0">
                <a:sym typeface="Wingdings" panose="05000000000000000000" pitchFamily="2" charset="2"/>
              </a:rPr>
              <a:t>identities (</a:t>
            </a:r>
            <a:r>
              <a:rPr lang="en-US" sz="2400" dirty="0" err="1">
                <a:sym typeface="Wingdings" panose="05000000000000000000" pitchFamily="2" charset="2"/>
              </a:rPr>
              <a:t>Bucholtz</a:t>
            </a:r>
            <a:r>
              <a:rPr lang="en-US" sz="2400" dirty="0">
                <a:sym typeface="Wingdings" panose="05000000000000000000" pitchFamily="2" charset="2"/>
              </a:rPr>
              <a:t> &amp; Hall, 2004).</a:t>
            </a:r>
          </a:p>
          <a:p>
            <a:pPr lvl="2"/>
            <a:r>
              <a:rPr lang="en-US" sz="1800" dirty="0"/>
              <a:t>Ideologies</a:t>
            </a:r>
          </a:p>
          <a:p>
            <a:pPr lvl="2"/>
            <a:r>
              <a:rPr lang="en-US" sz="1800" dirty="0"/>
              <a:t>Discursive practices</a:t>
            </a:r>
          </a:p>
          <a:p>
            <a:pPr lvl="2"/>
            <a:r>
              <a:rPr lang="en-US" sz="1800" dirty="0"/>
              <a:t>Deviation from the norm</a:t>
            </a:r>
          </a:p>
          <a:p>
            <a:pPr lvl="3"/>
            <a:r>
              <a:rPr lang="en-US" sz="1800" dirty="0"/>
              <a:t>Ebonics or Spanglish (Harwood &amp; </a:t>
            </a:r>
            <a:r>
              <a:rPr lang="en-US" sz="1800" dirty="0" err="1"/>
              <a:t>Abhik</a:t>
            </a:r>
            <a:r>
              <a:rPr lang="en-US" sz="1800" dirty="0"/>
              <a:t>, 2005)</a:t>
            </a:r>
          </a:p>
          <a:p>
            <a:pPr lvl="2"/>
            <a:endParaRPr lang="es-ES" dirty="0"/>
          </a:p>
        </p:txBody>
      </p:sp>
      <p:sp>
        <p:nvSpPr>
          <p:cNvPr id="3" name="Slide Number Placeholder 2"/>
          <p:cNvSpPr>
            <a:spLocks noGrp="1"/>
          </p:cNvSpPr>
          <p:nvPr>
            <p:ph type="sldNum" sz="quarter" idx="12"/>
          </p:nvPr>
        </p:nvSpPr>
        <p:spPr/>
        <p:txBody>
          <a:bodyPr>
            <a:normAutofit/>
          </a:bodyPr>
          <a:lstStyle/>
          <a:p>
            <a:fld id="{60F0911C-6162-4740-A2EE-EE6B8AD6AEC6}" type="slidenum">
              <a:rPr lang="fr-FR" smtClean="0"/>
              <a:t>3</a:t>
            </a:fld>
            <a:endParaRPr lang="fr-FR"/>
          </a:p>
        </p:txBody>
      </p:sp>
    </p:spTree>
    <p:extLst>
      <p:ext uri="{BB962C8B-B14F-4D97-AF65-F5344CB8AC3E}">
        <p14:creationId xmlns:p14="http://schemas.microsoft.com/office/powerpoint/2010/main" val="27609883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err="1"/>
              <a:t>Summary</a:t>
            </a:r>
            <a:r>
              <a:rPr lang="es-ES" dirty="0"/>
              <a:t> of </a:t>
            </a:r>
            <a:r>
              <a:rPr lang="es-ES" dirty="0" err="1"/>
              <a:t>Mexico</a:t>
            </a:r>
            <a:r>
              <a:rPr lang="es-ES" dirty="0"/>
              <a:t> City </a:t>
            </a:r>
            <a:r>
              <a:rPr lang="es-ES" dirty="0" err="1"/>
              <a:t>results</a:t>
            </a:r>
            <a:endParaRPr lang="es-ES" dirty="0"/>
          </a:p>
        </p:txBody>
      </p:sp>
      <p:sp>
        <p:nvSpPr>
          <p:cNvPr id="3" name="Content Placeholder 2"/>
          <p:cNvSpPr>
            <a:spLocks noGrp="1"/>
          </p:cNvSpPr>
          <p:nvPr>
            <p:ph idx="1"/>
          </p:nvPr>
        </p:nvSpPr>
        <p:spPr/>
        <p:txBody>
          <a:bodyPr>
            <a:normAutofit/>
          </a:bodyPr>
          <a:lstStyle/>
          <a:p>
            <a:r>
              <a:rPr lang="en-US" sz="2800" dirty="0"/>
              <a:t>Across sexual orientations and genders:</a:t>
            </a:r>
          </a:p>
          <a:p>
            <a:pPr lvl="1"/>
            <a:r>
              <a:rPr lang="en-US" sz="2400" dirty="0"/>
              <a:t>The rate of occurrence of the different speech strategies appears to be fairly consistent, with little significant distribution.</a:t>
            </a:r>
          </a:p>
          <a:p>
            <a:pPr lvl="1"/>
            <a:r>
              <a:rPr lang="en-US" sz="2400" dirty="0"/>
              <a:t>Women seeking women and men seeking men have significantly more exclusions.</a:t>
            </a:r>
          </a:p>
          <a:p>
            <a:pPr lvl="1"/>
            <a:r>
              <a:rPr lang="en-US" sz="2400" dirty="0"/>
              <a:t>While the distribution is not significant, men seeking men and women seeking women use less of the canonical “X seeks Y for Z” and more of other sequences.</a:t>
            </a:r>
          </a:p>
        </p:txBody>
      </p:sp>
      <p:sp>
        <p:nvSpPr>
          <p:cNvPr id="4" name="Slide Number Placeholder 3"/>
          <p:cNvSpPr>
            <a:spLocks noGrp="1"/>
          </p:cNvSpPr>
          <p:nvPr>
            <p:ph type="sldNum" sz="quarter" idx="12"/>
          </p:nvPr>
        </p:nvSpPr>
        <p:spPr/>
        <p:txBody>
          <a:bodyPr/>
          <a:lstStyle/>
          <a:p>
            <a:fld id="{60F0911C-6162-4740-A2EE-EE6B8AD6AEC6}" type="slidenum">
              <a:rPr lang="fr-FR" smtClean="0"/>
              <a:t>30</a:t>
            </a:fld>
            <a:endParaRPr lang="fr-FR"/>
          </a:p>
        </p:txBody>
      </p:sp>
    </p:spTree>
    <p:extLst>
      <p:ext uri="{BB962C8B-B14F-4D97-AF65-F5344CB8AC3E}">
        <p14:creationId xmlns:p14="http://schemas.microsoft.com/office/powerpoint/2010/main" val="13633334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Results</a:t>
            </a:r>
          </a:p>
        </p:txBody>
      </p:sp>
      <p:sp>
        <p:nvSpPr>
          <p:cNvPr id="2" name="Text Placeholder 1"/>
          <p:cNvSpPr>
            <a:spLocks noGrp="1"/>
          </p:cNvSpPr>
          <p:nvPr>
            <p:ph type="body" idx="1"/>
          </p:nvPr>
        </p:nvSpPr>
        <p:spPr/>
        <p:txBody>
          <a:bodyPr/>
          <a:lstStyle/>
          <a:p>
            <a:r>
              <a:rPr lang="en-US" dirty="0"/>
              <a:t>London data</a:t>
            </a:r>
          </a:p>
        </p:txBody>
      </p:sp>
      <p:sp>
        <p:nvSpPr>
          <p:cNvPr id="4" name="Slide Number Placeholder 3"/>
          <p:cNvSpPr>
            <a:spLocks noGrp="1"/>
          </p:cNvSpPr>
          <p:nvPr>
            <p:ph type="sldNum" sz="quarter" idx="12"/>
          </p:nvPr>
        </p:nvSpPr>
        <p:spPr/>
        <p:txBody>
          <a:bodyPr/>
          <a:lstStyle/>
          <a:p>
            <a:fld id="{60F0911C-6162-4740-A2EE-EE6B8AD6AEC6}" type="slidenum">
              <a:rPr lang="fr-FR" smtClean="0"/>
              <a:t>31</a:t>
            </a:fld>
            <a:endParaRPr lang="fr-FR"/>
          </a:p>
        </p:txBody>
      </p:sp>
    </p:spTree>
    <p:extLst>
      <p:ext uri="{BB962C8B-B14F-4D97-AF65-F5344CB8AC3E}">
        <p14:creationId xmlns:p14="http://schemas.microsoft.com/office/powerpoint/2010/main" val="6884753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err="1"/>
              <a:t>Speech</a:t>
            </a:r>
            <a:r>
              <a:rPr lang="es-ES" dirty="0"/>
              <a:t> </a:t>
            </a:r>
            <a:r>
              <a:rPr lang="es-ES" dirty="0" err="1"/>
              <a:t>strategy</a:t>
            </a:r>
            <a:r>
              <a:rPr lang="es-ES" dirty="0"/>
              <a:t> </a:t>
            </a:r>
            <a:r>
              <a:rPr lang="es-ES" dirty="0" err="1"/>
              <a:t>occurrence</a:t>
            </a:r>
            <a:endParaRPr lang="es-ES" dirty="0"/>
          </a:p>
        </p:txBody>
      </p:sp>
      <p:sp>
        <p:nvSpPr>
          <p:cNvPr id="3" name="Content Placeholder 2"/>
          <p:cNvSpPr>
            <a:spLocks noGrp="1"/>
          </p:cNvSpPr>
          <p:nvPr>
            <p:ph idx="1"/>
          </p:nvPr>
        </p:nvSpPr>
        <p:spPr/>
        <p:txBody>
          <a:bodyPr/>
          <a:lstStyle/>
          <a:p>
            <a:endParaRPr lang="es-ES"/>
          </a:p>
        </p:txBody>
      </p:sp>
      <p:sp>
        <p:nvSpPr>
          <p:cNvPr id="4" name="Slide Number Placeholder 3"/>
          <p:cNvSpPr>
            <a:spLocks noGrp="1"/>
          </p:cNvSpPr>
          <p:nvPr>
            <p:ph type="sldNum" sz="quarter" idx="12"/>
          </p:nvPr>
        </p:nvSpPr>
        <p:spPr/>
        <p:txBody>
          <a:bodyPr/>
          <a:lstStyle/>
          <a:p>
            <a:fld id="{60F0911C-6162-4740-A2EE-EE6B8AD6AEC6}" type="slidenum">
              <a:rPr lang="fr-FR" smtClean="0"/>
              <a:t>32</a:t>
            </a:fld>
            <a:endParaRPr lang="fr-FR"/>
          </a:p>
        </p:txBody>
      </p:sp>
      <p:graphicFrame>
        <p:nvGraphicFramePr>
          <p:cNvPr id="5" name="Content Placeholder 4"/>
          <p:cNvGraphicFramePr>
            <a:graphicFrameLocks/>
          </p:cNvGraphicFramePr>
          <p:nvPr>
            <p:extLst>
              <p:ext uri="{D42A27DB-BD31-4B8C-83A1-F6EECF244321}">
                <p14:modId xmlns:p14="http://schemas.microsoft.com/office/powerpoint/2010/main" val="1286877114"/>
              </p:ext>
            </p:extLst>
          </p:nvPr>
        </p:nvGraphicFramePr>
        <p:xfrm>
          <a:off x="228600" y="1890357"/>
          <a:ext cx="8762994" cy="4290306"/>
        </p:xfrm>
        <a:graphic>
          <a:graphicData uri="http://schemas.openxmlformats.org/drawingml/2006/table">
            <a:tbl>
              <a:tblPr firstRow="1" bandRow="1">
                <a:tableStyleId>{5C22544A-7EE6-4342-B048-85BDC9FD1C3A}</a:tableStyleId>
              </a:tblPr>
              <a:tblGrid>
                <a:gridCol w="973666">
                  <a:extLst>
                    <a:ext uri="{9D8B030D-6E8A-4147-A177-3AD203B41FA5}">
                      <a16:colId xmlns:a16="http://schemas.microsoft.com/office/drawing/2014/main" val="20000"/>
                    </a:ext>
                  </a:extLst>
                </a:gridCol>
                <a:gridCol w="973666">
                  <a:extLst>
                    <a:ext uri="{9D8B030D-6E8A-4147-A177-3AD203B41FA5}">
                      <a16:colId xmlns:a16="http://schemas.microsoft.com/office/drawing/2014/main" val="20001"/>
                    </a:ext>
                  </a:extLst>
                </a:gridCol>
                <a:gridCol w="973666">
                  <a:extLst>
                    <a:ext uri="{9D8B030D-6E8A-4147-A177-3AD203B41FA5}">
                      <a16:colId xmlns:a16="http://schemas.microsoft.com/office/drawing/2014/main" val="20002"/>
                    </a:ext>
                  </a:extLst>
                </a:gridCol>
                <a:gridCol w="812798">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gridCol w="889000">
                  <a:extLst>
                    <a:ext uri="{9D8B030D-6E8A-4147-A177-3AD203B41FA5}">
                      <a16:colId xmlns:a16="http://schemas.microsoft.com/office/drawing/2014/main" val="20005"/>
                    </a:ext>
                  </a:extLst>
                </a:gridCol>
                <a:gridCol w="973666">
                  <a:extLst>
                    <a:ext uri="{9D8B030D-6E8A-4147-A177-3AD203B41FA5}">
                      <a16:colId xmlns:a16="http://schemas.microsoft.com/office/drawing/2014/main" val="20006"/>
                    </a:ext>
                  </a:extLst>
                </a:gridCol>
                <a:gridCol w="973666">
                  <a:extLst>
                    <a:ext uri="{9D8B030D-6E8A-4147-A177-3AD203B41FA5}">
                      <a16:colId xmlns:a16="http://schemas.microsoft.com/office/drawing/2014/main" val="20007"/>
                    </a:ext>
                  </a:extLst>
                </a:gridCol>
                <a:gridCol w="973666">
                  <a:extLst>
                    <a:ext uri="{9D8B030D-6E8A-4147-A177-3AD203B41FA5}">
                      <a16:colId xmlns:a16="http://schemas.microsoft.com/office/drawing/2014/main" val="20008"/>
                    </a:ext>
                  </a:extLst>
                </a:gridCol>
              </a:tblGrid>
              <a:tr h="554712">
                <a:tc>
                  <a:txBody>
                    <a:bodyPr/>
                    <a:lstStyle/>
                    <a:p>
                      <a:endParaRPr lang="es-ES" sz="1200" dirty="0"/>
                    </a:p>
                  </a:txBody>
                  <a:tcPr/>
                </a:tc>
                <a:tc>
                  <a:txBody>
                    <a:bodyPr/>
                    <a:lstStyle/>
                    <a:p>
                      <a:r>
                        <a:rPr lang="es-ES" sz="1200" dirty="0"/>
                        <a:t>Auto-</a:t>
                      </a:r>
                      <a:r>
                        <a:rPr lang="es-ES" sz="1200" dirty="0" err="1"/>
                        <a:t>description</a:t>
                      </a:r>
                      <a:endParaRPr lang="es-ES" sz="1200" dirty="0"/>
                    </a:p>
                  </a:txBody>
                  <a:tcPr/>
                </a:tc>
                <a:tc>
                  <a:txBody>
                    <a:bodyPr/>
                    <a:lstStyle/>
                    <a:p>
                      <a:r>
                        <a:rPr lang="es-ES" sz="1200" dirty="0" err="1"/>
                        <a:t>Partner</a:t>
                      </a:r>
                      <a:r>
                        <a:rPr lang="es-ES" sz="1200" baseline="0" dirty="0"/>
                        <a:t> </a:t>
                      </a:r>
                      <a:r>
                        <a:rPr lang="es-ES" sz="1200" baseline="0" dirty="0" err="1"/>
                        <a:t>description</a:t>
                      </a:r>
                      <a:endParaRPr lang="es-ES" sz="1200" dirty="0"/>
                    </a:p>
                  </a:txBody>
                  <a:tcPr/>
                </a:tc>
                <a:tc>
                  <a:txBody>
                    <a:bodyPr/>
                    <a:lstStyle/>
                    <a:p>
                      <a:r>
                        <a:rPr lang="es-ES" sz="1200" dirty="0" err="1"/>
                        <a:t>Purpose</a:t>
                      </a:r>
                      <a:endParaRPr lang="es-ES" sz="1200" dirty="0"/>
                    </a:p>
                  </a:txBody>
                  <a:tcPr/>
                </a:tc>
                <a:tc>
                  <a:txBody>
                    <a:bodyPr/>
                    <a:lstStyle/>
                    <a:p>
                      <a:r>
                        <a:rPr lang="es-ES" sz="1200" dirty="0" err="1"/>
                        <a:t>Deconventiona-lization</a:t>
                      </a:r>
                      <a:endParaRPr lang="es-ES" sz="1200" dirty="0"/>
                    </a:p>
                  </a:txBody>
                  <a:tcPr/>
                </a:tc>
                <a:tc>
                  <a:txBody>
                    <a:bodyPr/>
                    <a:lstStyle/>
                    <a:p>
                      <a:r>
                        <a:rPr lang="es-ES" sz="1200" dirty="0"/>
                        <a:t>Reference</a:t>
                      </a:r>
                    </a:p>
                  </a:txBody>
                  <a:tcPr/>
                </a:tc>
                <a:tc>
                  <a:txBody>
                    <a:bodyPr/>
                    <a:lstStyle/>
                    <a:p>
                      <a:r>
                        <a:rPr lang="es-ES" sz="1200" dirty="0"/>
                        <a:t>Greetings/ </a:t>
                      </a:r>
                      <a:r>
                        <a:rPr lang="es-ES" sz="1200" dirty="0" err="1"/>
                        <a:t>farewells</a:t>
                      </a:r>
                      <a:endParaRPr lang="es-ES" sz="1200" dirty="0"/>
                    </a:p>
                  </a:txBody>
                  <a:tcPr/>
                </a:tc>
                <a:tc>
                  <a:txBody>
                    <a:bodyPr/>
                    <a:lstStyle/>
                    <a:p>
                      <a:r>
                        <a:rPr lang="es-ES" sz="1200" dirty="0" err="1"/>
                        <a:t>Justification</a:t>
                      </a:r>
                      <a:endParaRPr lang="es-ES" sz="1200" dirty="0"/>
                    </a:p>
                  </a:txBody>
                  <a:tcPr/>
                </a:tc>
                <a:tc>
                  <a:txBody>
                    <a:bodyPr/>
                    <a:lstStyle/>
                    <a:p>
                      <a:r>
                        <a:rPr lang="es-ES" sz="1200" dirty="0" err="1"/>
                        <a:t>Exclusion</a:t>
                      </a:r>
                      <a:endParaRPr lang="es-ES" sz="1200" dirty="0"/>
                    </a:p>
                  </a:txBody>
                  <a:tcPr/>
                </a:tc>
                <a:extLst>
                  <a:ext uri="{0D108BD9-81ED-4DB2-BD59-A6C34878D82A}">
                    <a16:rowId xmlns:a16="http://schemas.microsoft.com/office/drawing/2014/main" val="10000"/>
                  </a:ext>
                </a:extLst>
              </a:tr>
              <a:tr h="599515">
                <a:tc>
                  <a:txBody>
                    <a:bodyPr/>
                    <a:lstStyle/>
                    <a:p>
                      <a:r>
                        <a:rPr lang="es-ES" sz="1600" dirty="0" err="1"/>
                        <a:t>Men</a:t>
                      </a:r>
                      <a:r>
                        <a:rPr lang="es-ES" sz="1600" dirty="0"/>
                        <a:t> </a:t>
                      </a:r>
                      <a:r>
                        <a:rPr lang="es-ES" sz="1600" dirty="0">
                          <a:sym typeface="Wingdings" panose="05000000000000000000" pitchFamily="2" charset="2"/>
                        </a:rPr>
                        <a:t> </a:t>
                      </a:r>
                      <a:r>
                        <a:rPr lang="es-ES" sz="1600" dirty="0" err="1">
                          <a:sym typeface="Wingdings" panose="05000000000000000000" pitchFamily="2" charset="2"/>
                        </a:rPr>
                        <a:t>Men</a:t>
                      </a:r>
                      <a:endParaRPr lang="es-ES" sz="1600" dirty="0"/>
                    </a:p>
                  </a:txBody>
                  <a:tcPr/>
                </a:tc>
                <a:tc>
                  <a:txBody>
                    <a:bodyPr/>
                    <a:lstStyle/>
                    <a:p>
                      <a:r>
                        <a:rPr lang="es-ES" dirty="0">
                          <a:solidFill>
                            <a:srgbClr val="C00000"/>
                          </a:solidFill>
                        </a:rPr>
                        <a:t>76</a:t>
                      </a:r>
                    </a:p>
                    <a:p>
                      <a:r>
                        <a:rPr lang="es-ES" b="1" dirty="0">
                          <a:solidFill>
                            <a:srgbClr val="C00000"/>
                          </a:solidFill>
                        </a:rPr>
                        <a:t>76.0%</a:t>
                      </a:r>
                    </a:p>
                  </a:txBody>
                  <a:tcPr/>
                </a:tc>
                <a:tc>
                  <a:txBody>
                    <a:bodyPr/>
                    <a:lstStyle/>
                    <a:p>
                      <a:r>
                        <a:rPr lang="es-ES" dirty="0"/>
                        <a:t>83</a:t>
                      </a:r>
                    </a:p>
                    <a:p>
                      <a:r>
                        <a:rPr lang="es-ES" b="1" dirty="0"/>
                        <a:t>83.0%</a:t>
                      </a:r>
                    </a:p>
                  </a:txBody>
                  <a:tcPr/>
                </a:tc>
                <a:tc>
                  <a:txBody>
                    <a:bodyPr/>
                    <a:lstStyle/>
                    <a:p>
                      <a:r>
                        <a:rPr lang="es-ES" dirty="0"/>
                        <a:t>94</a:t>
                      </a:r>
                    </a:p>
                    <a:p>
                      <a:r>
                        <a:rPr lang="es-ES" b="1" dirty="0"/>
                        <a:t>94.0%</a:t>
                      </a:r>
                    </a:p>
                  </a:txBody>
                  <a:tcPr/>
                </a:tc>
                <a:tc>
                  <a:txBody>
                    <a:bodyPr/>
                    <a:lstStyle/>
                    <a:p>
                      <a:r>
                        <a:rPr lang="es-ES" dirty="0">
                          <a:solidFill>
                            <a:srgbClr val="C00000"/>
                          </a:solidFill>
                        </a:rPr>
                        <a:t>12</a:t>
                      </a:r>
                    </a:p>
                    <a:p>
                      <a:r>
                        <a:rPr lang="es-ES" b="1" dirty="0">
                          <a:solidFill>
                            <a:srgbClr val="C00000"/>
                          </a:solidFill>
                        </a:rPr>
                        <a:t>12.0%</a:t>
                      </a:r>
                    </a:p>
                  </a:txBody>
                  <a:tcPr/>
                </a:tc>
                <a:tc>
                  <a:txBody>
                    <a:bodyPr/>
                    <a:lstStyle/>
                    <a:p>
                      <a:r>
                        <a:rPr lang="es-ES" dirty="0"/>
                        <a:t>60</a:t>
                      </a:r>
                    </a:p>
                    <a:p>
                      <a:r>
                        <a:rPr lang="es-ES" b="1" dirty="0"/>
                        <a:t>60.0%</a:t>
                      </a:r>
                    </a:p>
                  </a:txBody>
                  <a:tcPr/>
                </a:tc>
                <a:tc>
                  <a:txBody>
                    <a:bodyPr/>
                    <a:lstStyle/>
                    <a:p>
                      <a:r>
                        <a:rPr lang="es-ES" dirty="0">
                          <a:solidFill>
                            <a:srgbClr val="C00000"/>
                          </a:solidFill>
                        </a:rPr>
                        <a:t>20</a:t>
                      </a:r>
                    </a:p>
                    <a:p>
                      <a:r>
                        <a:rPr lang="es-ES" b="1" dirty="0">
                          <a:solidFill>
                            <a:srgbClr val="C00000"/>
                          </a:solidFill>
                        </a:rPr>
                        <a:t>20.0%</a:t>
                      </a:r>
                    </a:p>
                  </a:txBody>
                  <a:tcPr/>
                </a:tc>
                <a:tc>
                  <a:txBody>
                    <a:bodyPr/>
                    <a:lstStyle/>
                    <a:p>
                      <a:r>
                        <a:rPr lang="es-ES" dirty="0">
                          <a:solidFill>
                            <a:srgbClr val="C00000"/>
                          </a:solidFill>
                        </a:rPr>
                        <a:t>3</a:t>
                      </a:r>
                    </a:p>
                    <a:p>
                      <a:r>
                        <a:rPr lang="es-ES" b="1" dirty="0">
                          <a:solidFill>
                            <a:srgbClr val="C00000"/>
                          </a:solidFill>
                        </a:rPr>
                        <a:t>3.0%</a:t>
                      </a:r>
                    </a:p>
                  </a:txBody>
                  <a:tcPr/>
                </a:tc>
                <a:tc>
                  <a:txBody>
                    <a:bodyPr/>
                    <a:lstStyle/>
                    <a:p>
                      <a:r>
                        <a:rPr lang="es-ES" dirty="0">
                          <a:solidFill>
                            <a:srgbClr val="C00000"/>
                          </a:solidFill>
                        </a:rPr>
                        <a:t>19</a:t>
                      </a:r>
                    </a:p>
                    <a:p>
                      <a:r>
                        <a:rPr lang="es-ES" b="1" dirty="0">
                          <a:solidFill>
                            <a:srgbClr val="C00000"/>
                          </a:solidFill>
                        </a:rPr>
                        <a:t>19.0%</a:t>
                      </a:r>
                    </a:p>
                  </a:txBody>
                  <a:tcPr/>
                </a:tc>
                <a:extLst>
                  <a:ext uri="{0D108BD9-81ED-4DB2-BD59-A6C34878D82A}">
                    <a16:rowId xmlns:a16="http://schemas.microsoft.com/office/drawing/2014/main" val="10001"/>
                  </a:ext>
                </a:extLst>
              </a:tr>
              <a:tr h="770805">
                <a:tc>
                  <a:txBody>
                    <a:bodyPr/>
                    <a:lstStyle/>
                    <a:p>
                      <a:r>
                        <a:rPr lang="es-ES" sz="1600" dirty="0" err="1"/>
                        <a:t>Men</a:t>
                      </a:r>
                      <a:r>
                        <a:rPr lang="es-ES" sz="1600" dirty="0"/>
                        <a:t> </a:t>
                      </a:r>
                      <a:r>
                        <a:rPr lang="es-ES" sz="1600" dirty="0">
                          <a:sym typeface="Wingdings" panose="05000000000000000000" pitchFamily="2" charset="2"/>
                        </a:rPr>
                        <a:t> </a:t>
                      </a:r>
                      <a:r>
                        <a:rPr lang="es-ES" sz="1600" dirty="0" err="1">
                          <a:sym typeface="Wingdings" panose="05000000000000000000" pitchFamily="2" charset="2"/>
                        </a:rPr>
                        <a:t>Women</a:t>
                      </a:r>
                      <a:endParaRPr lang="es-ES" sz="1600" dirty="0"/>
                    </a:p>
                  </a:txBody>
                  <a:tcPr/>
                </a:tc>
                <a:tc>
                  <a:txBody>
                    <a:bodyPr/>
                    <a:lstStyle/>
                    <a:p>
                      <a:r>
                        <a:rPr lang="es-ES" dirty="0">
                          <a:solidFill>
                            <a:srgbClr val="C00000"/>
                          </a:solidFill>
                        </a:rPr>
                        <a:t>90</a:t>
                      </a:r>
                    </a:p>
                    <a:p>
                      <a:r>
                        <a:rPr lang="es-ES" b="1" dirty="0">
                          <a:solidFill>
                            <a:srgbClr val="C00000"/>
                          </a:solidFill>
                        </a:rPr>
                        <a:t>91.8%</a:t>
                      </a:r>
                    </a:p>
                  </a:txBody>
                  <a:tcPr/>
                </a:tc>
                <a:tc>
                  <a:txBody>
                    <a:bodyPr/>
                    <a:lstStyle/>
                    <a:p>
                      <a:r>
                        <a:rPr lang="es-ES" dirty="0"/>
                        <a:t>82</a:t>
                      </a:r>
                    </a:p>
                    <a:p>
                      <a:r>
                        <a:rPr lang="es-ES" b="1" dirty="0"/>
                        <a:t>83.7%</a:t>
                      </a:r>
                    </a:p>
                  </a:txBody>
                  <a:tcPr/>
                </a:tc>
                <a:tc>
                  <a:txBody>
                    <a:bodyPr/>
                    <a:lstStyle/>
                    <a:p>
                      <a:r>
                        <a:rPr lang="es-ES" dirty="0"/>
                        <a:t>90</a:t>
                      </a:r>
                    </a:p>
                    <a:p>
                      <a:r>
                        <a:rPr lang="es-ES" b="1" dirty="0"/>
                        <a:t>91.8%</a:t>
                      </a:r>
                    </a:p>
                  </a:txBody>
                  <a:tcPr/>
                </a:tc>
                <a:tc>
                  <a:txBody>
                    <a:bodyPr/>
                    <a:lstStyle/>
                    <a:p>
                      <a:r>
                        <a:rPr lang="es-ES" dirty="0">
                          <a:solidFill>
                            <a:srgbClr val="C00000"/>
                          </a:solidFill>
                        </a:rPr>
                        <a:t>24</a:t>
                      </a:r>
                    </a:p>
                    <a:p>
                      <a:r>
                        <a:rPr lang="es-ES" b="1" dirty="0">
                          <a:solidFill>
                            <a:srgbClr val="C00000"/>
                          </a:solidFill>
                        </a:rPr>
                        <a:t>24.5%</a:t>
                      </a:r>
                    </a:p>
                  </a:txBody>
                  <a:tcPr/>
                </a:tc>
                <a:tc>
                  <a:txBody>
                    <a:bodyPr/>
                    <a:lstStyle/>
                    <a:p>
                      <a:r>
                        <a:rPr lang="es-ES" dirty="0"/>
                        <a:t>49</a:t>
                      </a:r>
                    </a:p>
                    <a:p>
                      <a:r>
                        <a:rPr lang="es-ES" b="1" dirty="0"/>
                        <a:t>50.0%</a:t>
                      </a:r>
                    </a:p>
                  </a:txBody>
                  <a:tcPr/>
                </a:tc>
                <a:tc>
                  <a:txBody>
                    <a:bodyPr/>
                    <a:lstStyle/>
                    <a:p>
                      <a:r>
                        <a:rPr lang="es-ES" dirty="0">
                          <a:solidFill>
                            <a:srgbClr val="C00000"/>
                          </a:solidFill>
                        </a:rPr>
                        <a:t>57</a:t>
                      </a:r>
                    </a:p>
                    <a:p>
                      <a:r>
                        <a:rPr lang="es-ES" b="1" dirty="0">
                          <a:solidFill>
                            <a:srgbClr val="C00000"/>
                          </a:solidFill>
                        </a:rPr>
                        <a:t>58.2%</a:t>
                      </a:r>
                    </a:p>
                  </a:txBody>
                  <a:tcPr/>
                </a:tc>
                <a:tc>
                  <a:txBody>
                    <a:bodyPr/>
                    <a:lstStyle/>
                    <a:p>
                      <a:r>
                        <a:rPr lang="es-ES" dirty="0">
                          <a:solidFill>
                            <a:srgbClr val="C00000"/>
                          </a:solidFill>
                        </a:rPr>
                        <a:t>12</a:t>
                      </a:r>
                    </a:p>
                    <a:p>
                      <a:r>
                        <a:rPr lang="es-ES" b="1" dirty="0">
                          <a:solidFill>
                            <a:srgbClr val="C00000"/>
                          </a:solidFill>
                        </a:rPr>
                        <a:t>12.2%</a:t>
                      </a:r>
                    </a:p>
                  </a:txBody>
                  <a:tcPr/>
                </a:tc>
                <a:tc>
                  <a:txBody>
                    <a:bodyPr/>
                    <a:lstStyle/>
                    <a:p>
                      <a:r>
                        <a:rPr lang="es-ES" dirty="0">
                          <a:solidFill>
                            <a:srgbClr val="C00000"/>
                          </a:solidFill>
                        </a:rPr>
                        <a:t>5</a:t>
                      </a:r>
                    </a:p>
                    <a:p>
                      <a:r>
                        <a:rPr lang="es-ES" b="1" dirty="0">
                          <a:solidFill>
                            <a:srgbClr val="C00000"/>
                          </a:solidFill>
                        </a:rPr>
                        <a:t>5.1%</a:t>
                      </a:r>
                    </a:p>
                  </a:txBody>
                  <a:tcPr/>
                </a:tc>
                <a:extLst>
                  <a:ext uri="{0D108BD9-81ED-4DB2-BD59-A6C34878D82A}">
                    <a16:rowId xmlns:a16="http://schemas.microsoft.com/office/drawing/2014/main" val="10002"/>
                  </a:ext>
                </a:extLst>
              </a:tr>
              <a:tr h="770805">
                <a:tc>
                  <a:txBody>
                    <a:bodyPr/>
                    <a:lstStyle/>
                    <a:p>
                      <a:r>
                        <a:rPr lang="es-ES" sz="1600" dirty="0" err="1"/>
                        <a:t>Women</a:t>
                      </a:r>
                      <a:r>
                        <a:rPr lang="es-ES" sz="1600" dirty="0"/>
                        <a:t> </a:t>
                      </a:r>
                      <a:r>
                        <a:rPr lang="es-ES" sz="1600" dirty="0">
                          <a:sym typeface="Wingdings" panose="05000000000000000000" pitchFamily="2" charset="2"/>
                        </a:rPr>
                        <a:t> </a:t>
                      </a:r>
                      <a:r>
                        <a:rPr lang="es-ES" sz="1600" dirty="0" err="1">
                          <a:sym typeface="Wingdings" panose="05000000000000000000" pitchFamily="2" charset="2"/>
                        </a:rPr>
                        <a:t>Men</a:t>
                      </a:r>
                      <a:endParaRPr lang="es-ES" sz="1600" dirty="0"/>
                    </a:p>
                  </a:txBody>
                  <a:tcPr/>
                </a:tc>
                <a:tc>
                  <a:txBody>
                    <a:bodyPr/>
                    <a:lstStyle/>
                    <a:p>
                      <a:r>
                        <a:rPr lang="es-ES" dirty="0">
                          <a:solidFill>
                            <a:srgbClr val="C00000"/>
                          </a:solidFill>
                        </a:rPr>
                        <a:t>20</a:t>
                      </a:r>
                    </a:p>
                    <a:p>
                      <a:r>
                        <a:rPr lang="es-ES" b="1" dirty="0">
                          <a:solidFill>
                            <a:srgbClr val="C00000"/>
                          </a:solidFill>
                        </a:rPr>
                        <a:t>100.0%</a:t>
                      </a:r>
                    </a:p>
                  </a:txBody>
                  <a:tcPr/>
                </a:tc>
                <a:tc>
                  <a:txBody>
                    <a:bodyPr/>
                    <a:lstStyle/>
                    <a:p>
                      <a:r>
                        <a:rPr lang="es-ES" dirty="0"/>
                        <a:t>19</a:t>
                      </a:r>
                    </a:p>
                    <a:p>
                      <a:r>
                        <a:rPr lang="es-ES" b="1" dirty="0"/>
                        <a:t>95.0%</a:t>
                      </a:r>
                    </a:p>
                  </a:txBody>
                  <a:tcPr/>
                </a:tc>
                <a:tc>
                  <a:txBody>
                    <a:bodyPr/>
                    <a:lstStyle/>
                    <a:p>
                      <a:r>
                        <a:rPr lang="es-ES" dirty="0"/>
                        <a:t>17</a:t>
                      </a:r>
                    </a:p>
                    <a:p>
                      <a:r>
                        <a:rPr lang="es-ES" b="1" dirty="0"/>
                        <a:t>85.0%</a:t>
                      </a:r>
                    </a:p>
                  </a:txBody>
                  <a:tcPr/>
                </a:tc>
                <a:tc>
                  <a:txBody>
                    <a:bodyPr/>
                    <a:lstStyle/>
                    <a:p>
                      <a:r>
                        <a:rPr lang="es-ES" dirty="0">
                          <a:solidFill>
                            <a:srgbClr val="C00000"/>
                          </a:solidFill>
                        </a:rPr>
                        <a:t>4</a:t>
                      </a:r>
                    </a:p>
                    <a:p>
                      <a:r>
                        <a:rPr lang="es-ES" b="1" dirty="0">
                          <a:solidFill>
                            <a:srgbClr val="C00000"/>
                          </a:solidFill>
                        </a:rPr>
                        <a:t>20.0%</a:t>
                      </a:r>
                    </a:p>
                  </a:txBody>
                  <a:tcPr/>
                </a:tc>
                <a:tc>
                  <a:txBody>
                    <a:bodyPr/>
                    <a:lstStyle/>
                    <a:p>
                      <a:r>
                        <a:rPr lang="es-ES" dirty="0"/>
                        <a:t>8</a:t>
                      </a:r>
                    </a:p>
                    <a:p>
                      <a:r>
                        <a:rPr lang="es-ES" b="1" dirty="0"/>
                        <a:t>40.0%</a:t>
                      </a:r>
                    </a:p>
                  </a:txBody>
                  <a:tcPr/>
                </a:tc>
                <a:tc>
                  <a:txBody>
                    <a:bodyPr/>
                    <a:lstStyle/>
                    <a:p>
                      <a:r>
                        <a:rPr lang="es-ES" dirty="0">
                          <a:solidFill>
                            <a:srgbClr val="C00000"/>
                          </a:solidFill>
                        </a:rPr>
                        <a:t>8</a:t>
                      </a:r>
                    </a:p>
                    <a:p>
                      <a:r>
                        <a:rPr lang="es-ES" b="1" dirty="0">
                          <a:solidFill>
                            <a:srgbClr val="C00000"/>
                          </a:solidFill>
                        </a:rPr>
                        <a:t>40.0%</a:t>
                      </a:r>
                    </a:p>
                  </a:txBody>
                  <a:tcPr/>
                </a:tc>
                <a:tc>
                  <a:txBody>
                    <a:bodyPr/>
                    <a:lstStyle/>
                    <a:p>
                      <a:r>
                        <a:rPr lang="es-ES" dirty="0">
                          <a:solidFill>
                            <a:srgbClr val="C00000"/>
                          </a:solidFill>
                        </a:rPr>
                        <a:t>4</a:t>
                      </a:r>
                    </a:p>
                    <a:p>
                      <a:r>
                        <a:rPr lang="es-ES" b="1" dirty="0">
                          <a:solidFill>
                            <a:srgbClr val="C00000"/>
                          </a:solidFill>
                        </a:rPr>
                        <a:t>20.0%</a:t>
                      </a:r>
                    </a:p>
                  </a:txBody>
                  <a:tcPr/>
                </a:tc>
                <a:tc>
                  <a:txBody>
                    <a:bodyPr/>
                    <a:lstStyle/>
                    <a:p>
                      <a:r>
                        <a:rPr lang="es-ES" dirty="0">
                          <a:solidFill>
                            <a:srgbClr val="C00000"/>
                          </a:solidFill>
                        </a:rPr>
                        <a:t>8</a:t>
                      </a:r>
                    </a:p>
                    <a:p>
                      <a:r>
                        <a:rPr lang="es-ES" b="1" dirty="0">
                          <a:solidFill>
                            <a:srgbClr val="C00000"/>
                          </a:solidFill>
                        </a:rPr>
                        <a:t>40.0%</a:t>
                      </a:r>
                    </a:p>
                  </a:txBody>
                  <a:tcPr/>
                </a:tc>
                <a:extLst>
                  <a:ext uri="{0D108BD9-81ED-4DB2-BD59-A6C34878D82A}">
                    <a16:rowId xmlns:a16="http://schemas.microsoft.com/office/drawing/2014/main" val="10003"/>
                  </a:ext>
                </a:extLst>
              </a:tr>
              <a:tr h="999192">
                <a:tc>
                  <a:txBody>
                    <a:bodyPr/>
                    <a:lstStyle/>
                    <a:p>
                      <a:r>
                        <a:rPr lang="es-ES" sz="1600" dirty="0" err="1"/>
                        <a:t>Women</a:t>
                      </a:r>
                      <a:r>
                        <a:rPr lang="es-ES" sz="1600" dirty="0"/>
                        <a:t> </a:t>
                      </a:r>
                      <a:r>
                        <a:rPr lang="es-ES" sz="1600" dirty="0">
                          <a:sym typeface="Wingdings" panose="05000000000000000000" pitchFamily="2" charset="2"/>
                        </a:rPr>
                        <a:t> </a:t>
                      </a:r>
                      <a:r>
                        <a:rPr lang="es-ES" sz="1600" dirty="0" err="1">
                          <a:sym typeface="Wingdings" panose="05000000000000000000" pitchFamily="2" charset="2"/>
                        </a:rPr>
                        <a:t>Women</a:t>
                      </a:r>
                      <a:endParaRPr lang="es-ES" sz="1600" dirty="0"/>
                    </a:p>
                  </a:txBody>
                  <a:tcPr/>
                </a:tc>
                <a:tc>
                  <a:txBody>
                    <a:bodyPr/>
                    <a:lstStyle/>
                    <a:p>
                      <a:r>
                        <a:rPr lang="es-ES" dirty="0">
                          <a:solidFill>
                            <a:srgbClr val="C00000"/>
                          </a:solidFill>
                        </a:rPr>
                        <a:t>89</a:t>
                      </a:r>
                    </a:p>
                    <a:p>
                      <a:r>
                        <a:rPr lang="es-ES" b="1" dirty="0">
                          <a:solidFill>
                            <a:srgbClr val="C00000"/>
                          </a:solidFill>
                        </a:rPr>
                        <a:t>89.0%</a:t>
                      </a:r>
                    </a:p>
                  </a:txBody>
                  <a:tcPr/>
                </a:tc>
                <a:tc>
                  <a:txBody>
                    <a:bodyPr/>
                    <a:lstStyle/>
                    <a:p>
                      <a:r>
                        <a:rPr lang="es-ES" dirty="0"/>
                        <a:t>74</a:t>
                      </a:r>
                    </a:p>
                    <a:p>
                      <a:r>
                        <a:rPr lang="es-ES" b="1" dirty="0"/>
                        <a:t>74.0%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a:t>92</a:t>
                      </a:r>
                    </a:p>
                    <a:p>
                      <a:pPr marL="0" marR="0" indent="0" algn="l" defTabSz="914400" rtl="0" eaLnBrk="1" fontAlgn="auto" latinLnBrk="0" hangingPunct="1">
                        <a:lnSpc>
                          <a:spcPct val="100000"/>
                        </a:lnSpc>
                        <a:spcBef>
                          <a:spcPts val="0"/>
                        </a:spcBef>
                        <a:spcAft>
                          <a:spcPts val="0"/>
                        </a:spcAft>
                        <a:buClrTx/>
                        <a:buSzTx/>
                        <a:buFontTx/>
                        <a:buNone/>
                        <a:tabLst/>
                        <a:defRPr/>
                      </a:pPr>
                      <a:r>
                        <a:rPr lang="es-ES" b="1" dirty="0"/>
                        <a:t>92.0%</a:t>
                      </a:r>
                    </a:p>
                    <a:p>
                      <a:endParaRPr lang="es-ES" dirty="0"/>
                    </a:p>
                  </a:txBody>
                  <a:tcPr/>
                </a:tc>
                <a:tc>
                  <a:txBody>
                    <a:bodyPr/>
                    <a:lstStyle/>
                    <a:p>
                      <a:r>
                        <a:rPr lang="es-ES" dirty="0">
                          <a:solidFill>
                            <a:srgbClr val="C00000"/>
                          </a:solidFill>
                        </a:rPr>
                        <a:t>31</a:t>
                      </a:r>
                    </a:p>
                    <a:p>
                      <a:r>
                        <a:rPr lang="es-ES" b="1" dirty="0">
                          <a:solidFill>
                            <a:srgbClr val="C00000"/>
                          </a:solidFill>
                        </a:rPr>
                        <a:t>31.0%</a:t>
                      </a:r>
                    </a:p>
                  </a:txBody>
                  <a:tcPr/>
                </a:tc>
                <a:tc>
                  <a:txBody>
                    <a:bodyPr/>
                    <a:lstStyle/>
                    <a:p>
                      <a:r>
                        <a:rPr lang="es-ES" dirty="0"/>
                        <a:t>58</a:t>
                      </a:r>
                    </a:p>
                    <a:p>
                      <a:r>
                        <a:rPr lang="es-ES" b="1" dirty="0"/>
                        <a:t>58.0%</a:t>
                      </a:r>
                    </a:p>
                  </a:txBody>
                  <a:tcPr/>
                </a:tc>
                <a:tc>
                  <a:txBody>
                    <a:bodyPr/>
                    <a:lstStyle/>
                    <a:p>
                      <a:r>
                        <a:rPr lang="es-ES" dirty="0">
                          <a:solidFill>
                            <a:srgbClr val="C00000"/>
                          </a:solidFill>
                        </a:rPr>
                        <a:t>48</a:t>
                      </a:r>
                    </a:p>
                    <a:p>
                      <a:r>
                        <a:rPr lang="es-ES" b="1" dirty="0">
                          <a:solidFill>
                            <a:srgbClr val="C00000"/>
                          </a:solidFill>
                        </a:rPr>
                        <a:t>48.0%</a:t>
                      </a:r>
                    </a:p>
                  </a:txBody>
                  <a:tcPr/>
                </a:tc>
                <a:tc>
                  <a:txBody>
                    <a:bodyPr/>
                    <a:lstStyle/>
                    <a:p>
                      <a:r>
                        <a:rPr lang="es-ES" dirty="0">
                          <a:solidFill>
                            <a:srgbClr val="C00000"/>
                          </a:solidFill>
                        </a:rPr>
                        <a:t>11</a:t>
                      </a:r>
                    </a:p>
                    <a:p>
                      <a:r>
                        <a:rPr lang="es-ES" b="1" dirty="0">
                          <a:solidFill>
                            <a:srgbClr val="C00000"/>
                          </a:solidFill>
                        </a:rPr>
                        <a:t>11.0%</a:t>
                      </a:r>
                    </a:p>
                  </a:txBody>
                  <a:tcPr/>
                </a:tc>
                <a:tc>
                  <a:txBody>
                    <a:bodyPr/>
                    <a:lstStyle/>
                    <a:p>
                      <a:r>
                        <a:rPr lang="es-ES" dirty="0">
                          <a:solidFill>
                            <a:srgbClr val="C00000"/>
                          </a:solidFill>
                        </a:rPr>
                        <a:t>48</a:t>
                      </a:r>
                    </a:p>
                    <a:p>
                      <a:r>
                        <a:rPr lang="es-ES" b="1" dirty="0">
                          <a:solidFill>
                            <a:srgbClr val="C00000"/>
                          </a:solidFill>
                        </a:rPr>
                        <a:t>48.0%</a:t>
                      </a:r>
                    </a:p>
                  </a:txBody>
                  <a:tcPr/>
                </a:tc>
                <a:extLst>
                  <a:ext uri="{0D108BD9-81ED-4DB2-BD59-A6C34878D82A}">
                    <a16:rowId xmlns:a16="http://schemas.microsoft.com/office/drawing/2014/main" val="10004"/>
                  </a:ext>
                </a:extLst>
              </a:tr>
              <a:tr h="554712">
                <a:tc>
                  <a:txBody>
                    <a:bodyPr/>
                    <a:lstStyle/>
                    <a:p>
                      <a:r>
                        <a:rPr lang="es-ES" sz="1600" dirty="0"/>
                        <a:t>Total</a:t>
                      </a:r>
                    </a:p>
                  </a:txBody>
                  <a:tcPr/>
                </a:tc>
                <a:tc>
                  <a:txBody>
                    <a:bodyPr/>
                    <a:lstStyle/>
                    <a:p>
                      <a:r>
                        <a:rPr lang="es-ES" dirty="0"/>
                        <a:t>86.5%</a:t>
                      </a:r>
                    </a:p>
                  </a:txBody>
                  <a:tcPr/>
                </a:tc>
                <a:tc>
                  <a:txBody>
                    <a:bodyPr/>
                    <a:lstStyle/>
                    <a:p>
                      <a:r>
                        <a:rPr lang="es-ES" dirty="0"/>
                        <a:t>81.1%</a:t>
                      </a:r>
                    </a:p>
                  </a:txBody>
                  <a:tcPr/>
                </a:tc>
                <a:tc>
                  <a:txBody>
                    <a:bodyPr/>
                    <a:lstStyle/>
                    <a:p>
                      <a:r>
                        <a:rPr lang="es-ES" sz="1800" dirty="0"/>
                        <a:t>92.5%</a:t>
                      </a:r>
                    </a:p>
                  </a:txBody>
                  <a:tcPr/>
                </a:tc>
                <a:tc>
                  <a:txBody>
                    <a:bodyPr/>
                    <a:lstStyle/>
                    <a:p>
                      <a:r>
                        <a:rPr lang="es-ES" dirty="0">
                          <a:solidFill>
                            <a:schemeClr val="tx1"/>
                          </a:solidFill>
                        </a:rPr>
                        <a:t>22.3%</a:t>
                      </a:r>
                    </a:p>
                  </a:txBody>
                  <a:tcPr/>
                </a:tc>
                <a:tc>
                  <a:txBody>
                    <a:bodyPr/>
                    <a:lstStyle/>
                    <a:p>
                      <a:r>
                        <a:rPr lang="es-ES" dirty="0"/>
                        <a:t>55.0%</a:t>
                      </a:r>
                    </a:p>
                  </a:txBody>
                  <a:tcPr/>
                </a:tc>
                <a:tc>
                  <a:txBody>
                    <a:bodyPr/>
                    <a:lstStyle/>
                    <a:p>
                      <a:r>
                        <a:rPr lang="es-ES" dirty="0"/>
                        <a:t>41.8%</a:t>
                      </a:r>
                    </a:p>
                  </a:txBody>
                  <a:tcPr/>
                </a:tc>
                <a:tc>
                  <a:txBody>
                    <a:bodyPr/>
                    <a:lstStyle/>
                    <a:p>
                      <a:r>
                        <a:rPr lang="es-ES" dirty="0"/>
                        <a:t>9.4%</a:t>
                      </a:r>
                    </a:p>
                  </a:txBody>
                  <a:tcPr/>
                </a:tc>
                <a:tc>
                  <a:txBody>
                    <a:bodyPr/>
                    <a:lstStyle/>
                    <a:p>
                      <a:r>
                        <a:rPr lang="es-ES" dirty="0"/>
                        <a:t>25.2%</a:t>
                      </a:r>
                    </a:p>
                  </a:txBody>
                  <a:tcPr/>
                </a:tc>
                <a:extLst>
                  <a:ext uri="{0D108BD9-81ED-4DB2-BD59-A6C34878D82A}">
                    <a16:rowId xmlns:a16="http://schemas.microsoft.com/office/drawing/2014/main" val="10005"/>
                  </a:ext>
                </a:extLst>
              </a:tr>
            </a:tbl>
          </a:graphicData>
        </a:graphic>
      </p:graphicFrame>
      <p:sp>
        <p:nvSpPr>
          <p:cNvPr id="6" name="Rectangle 5"/>
          <p:cNvSpPr/>
          <p:nvPr/>
        </p:nvSpPr>
        <p:spPr>
          <a:xfrm>
            <a:off x="6019800" y="3124200"/>
            <a:ext cx="990600" cy="762000"/>
          </a:xfrm>
          <a:prstGeom prst="rect">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Rectangle 6"/>
          <p:cNvSpPr/>
          <p:nvPr/>
        </p:nvSpPr>
        <p:spPr>
          <a:xfrm>
            <a:off x="8001000" y="3929186"/>
            <a:ext cx="990600" cy="1633414"/>
          </a:xfrm>
          <a:prstGeom prst="rect">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angle 7"/>
          <p:cNvSpPr/>
          <p:nvPr/>
        </p:nvSpPr>
        <p:spPr>
          <a:xfrm>
            <a:off x="1219200" y="2438400"/>
            <a:ext cx="2743200" cy="623455"/>
          </a:xfrm>
          <a:prstGeom prst="rect">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485606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err="1"/>
              <a:t>Exclusions</a:t>
            </a:r>
            <a:endParaRPr lang="es-ES" dirty="0"/>
          </a:p>
        </p:txBody>
      </p:sp>
      <p:sp>
        <p:nvSpPr>
          <p:cNvPr id="3" name="Content Placeholder 2"/>
          <p:cNvSpPr>
            <a:spLocks noGrp="1"/>
          </p:cNvSpPr>
          <p:nvPr>
            <p:ph idx="1"/>
          </p:nvPr>
        </p:nvSpPr>
        <p:spPr/>
        <p:txBody>
          <a:bodyPr/>
          <a:lstStyle/>
          <a:p>
            <a:r>
              <a:rPr lang="en-US" dirty="0"/>
              <a:t>“ABSOLUTELY NO MALES</a:t>
            </a:r>
            <a:r>
              <a:rPr lang="en-US" b="1" dirty="0"/>
              <a:t> </a:t>
            </a:r>
            <a:r>
              <a:rPr lang="en-US" dirty="0"/>
              <a:t>WANTED.” (LN.MBM.1)</a:t>
            </a:r>
          </a:p>
          <a:p>
            <a:r>
              <a:rPr lang="en-US" dirty="0"/>
              <a:t>“NO MEN AND IF YOU ARE A COUPLE. PLEASE DO NOT CONTACT ME. </a:t>
            </a:r>
            <a:br>
              <a:rPr lang="en-US" dirty="0"/>
            </a:br>
            <a:r>
              <a:rPr lang="en-US" dirty="0"/>
              <a:t>AND NO TIME WASTERS. :)” (LN.MBM.7)</a:t>
            </a:r>
          </a:p>
          <a:p>
            <a:r>
              <a:rPr lang="en-US" dirty="0"/>
              <a:t>“Genuine replies only thanks from single ( only ) men, no cheating husbands, wackos or young men as I have NO interest.”  (LN.MBH.11)</a:t>
            </a:r>
          </a:p>
          <a:p>
            <a:r>
              <a:rPr lang="en-US" dirty="0"/>
              <a:t>“If you spend more time in front of the mirror than me then don't reply.” (LN.MBH.12)</a:t>
            </a:r>
            <a:endParaRPr lang="es-ES" dirty="0"/>
          </a:p>
        </p:txBody>
      </p:sp>
      <p:sp>
        <p:nvSpPr>
          <p:cNvPr id="4" name="Slide Number Placeholder 3"/>
          <p:cNvSpPr>
            <a:spLocks noGrp="1"/>
          </p:cNvSpPr>
          <p:nvPr>
            <p:ph type="sldNum" sz="quarter" idx="12"/>
          </p:nvPr>
        </p:nvSpPr>
        <p:spPr/>
        <p:txBody>
          <a:bodyPr/>
          <a:lstStyle/>
          <a:p>
            <a:fld id="{60F0911C-6162-4740-A2EE-EE6B8AD6AEC6}" type="slidenum">
              <a:rPr lang="fr-FR" smtClean="0"/>
              <a:t>33</a:t>
            </a:fld>
            <a:endParaRPr lang="fr-FR"/>
          </a:p>
        </p:txBody>
      </p:sp>
    </p:spTree>
    <p:extLst>
      <p:ext uri="{BB962C8B-B14F-4D97-AF65-F5344CB8AC3E}">
        <p14:creationId xmlns:p14="http://schemas.microsoft.com/office/powerpoint/2010/main" val="10125896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err="1"/>
              <a:t>Why</a:t>
            </a:r>
            <a:r>
              <a:rPr lang="es-ES" dirty="0"/>
              <a:t> </a:t>
            </a:r>
            <a:r>
              <a:rPr lang="es-ES" dirty="0" err="1"/>
              <a:t>less</a:t>
            </a:r>
            <a:r>
              <a:rPr lang="es-ES" dirty="0"/>
              <a:t> </a:t>
            </a:r>
            <a:r>
              <a:rPr lang="es-ES" dirty="0" err="1"/>
              <a:t>self-descriptions</a:t>
            </a:r>
            <a:r>
              <a:rPr lang="es-ES" dirty="0"/>
              <a:t>?</a:t>
            </a:r>
          </a:p>
        </p:txBody>
      </p:sp>
      <p:sp>
        <p:nvSpPr>
          <p:cNvPr id="3" name="Content Placeholder 2"/>
          <p:cNvSpPr>
            <a:spLocks noGrp="1"/>
          </p:cNvSpPr>
          <p:nvPr>
            <p:ph idx="1"/>
          </p:nvPr>
        </p:nvSpPr>
        <p:spPr/>
        <p:txBody>
          <a:bodyPr>
            <a:normAutofit fontScale="92500" lnSpcReduction="10000"/>
          </a:bodyPr>
          <a:lstStyle/>
          <a:p>
            <a:pPr marL="91440" lvl="1" indent="-91440">
              <a:spcBef>
                <a:spcPts val="1200"/>
              </a:spcBef>
              <a:spcAft>
                <a:spcPts val="200"/>
              </a:spcAft>
              <a:buSzPct val="100000"/>
              <a:buFont typeface="Calibri" panose="020F0502020204030204" pitchFamily="34" charset="0"/>
              <a:buChar char=" "/>
            </a:pPr>
            <a:r>
              <a:rPr lang="en-US" dirty="0"/>
              <a:t>“Are there any young lads out there who would like to meet for fun and </a:t>
            </a:r>
            <a:r>
              <a:rPr lang="en-US" dirty="0" err="1"/>
              <a:t>bj</a:t>
            </a:r>
            <a:r>
              <a:rPr lang="en-US" dirty="0"/>
              <a:t> in my car if you cannot accommodate? </a:t>
            </a:r>
            <a:r>
              <a:rPr lang="en-US" dirty="0" err="1"/>
              <a:t>Im</a:t>
            </a:r>
            <a:r>
              <a:rPr lang="en-US" dirty="0"/>
              <a:t> in South East </a:t>
            </a:r>
            <a:r>
              <a:rPr lang="en-US" dirty="0" err="1"/>
              <a:t>london</a:t>
            </a:r>
            <a:r>
              <a:rPr lang="en-US" dirty="0"/>
              <a:t> but </a:t>
            </a:r>
            <a:r>
              <a:rPr lang="en-US" dirty="0" err="1"/>
              <a:t>i</a:t>
            </a:r>
            <a:r>
              <a:rPr lang="en-US" dirty="0"/>
              <a:t> cannot accommodate but willing to travel a reasonable distance for a genuine meet with a genuine slim young guy. Text only please as </a:t>
            </a:r>
            <a:r>
              <a:rPr lang="en-US" dirty="0" err="1"/>
              <a:t>im</a:t>
            </a:r>
            <a:r>
              <a:rPr lang="en-US" dirty="0"/>
              <a:t> very rarely by a computer.” (LN.HBH.82)</a:t>
            </a:r>
          </a:p>
          <a:p>
            <a:pPr marL="91440" lvl="1" indent="-91440">
              <a:spcBef>
                <a:spcPts val="1200"/>
              </a:spcBef>
              <a:spcAft>
                <a:spcPts val="200"/>
              </a:spcAft>
              <a:buSzPct val="100000"/>
              <a:buFont typeface="Calibri" panose="020F0502020204030204" pitchFamily="34" charset="0"/>
              <a:buChar char=" "/>
            </a:pPr>
            <a:r>
              <a:rPr lang="en-US" dirty="0"/>
              <a:t>Men seeking men</a:t>
            </a:r>
          </a:p>
          <a:p>
            <a:pPr marL="274320" lvl="2" indent="-91440">
              <a:spcBef>
                <a:spcPts val="1200"/>
              </a:spcBef>
              <a:spcAft>
                <a:spcPts val="200"/>
              </a:spcAft>
              <a:buSzPct val="100000"/>
              <a:buFont typeface="Calibri" panose="020F0502020204030204" pitchFamily="34" charset="0"/>
              <a:buChar char=" "/>
            </a:pPr>
            <a:r>
              <a:rPr lang="en-US" dirty="0"/>
              <a:t>87% of personal ads were looking for sex</a:t>
            </a:r>
          </a:p>
          <a:p>
            <a:pPr marL="91440" lvl="1" indent="-91440">
              <a:spcBef>
                <a:spcPts val="1200"/>
              </a:spcBef>
              <a:spcAft>
                <a:spcPts val="200"/>
              </a:spcAft>
              <a:buSzPct val="100000"/>
              <a:buFont typeface="Calibri" panose="020F0502020204030204" pitchFamily="34" charset="0"/>
              <a:buChar char=" "/>
            </a:pPr>
            <a:r>
              <a:rPr lang="en-US" dirty="0"/>
              <a:t>Women seeking women</a:t>
            </a:r>
          </a:p>
          <a:p>
            <a:pPr marL="274320" lvl="2" indent="-91440">
              <a:spcBef>
                <a:spcPts val="1200"/>
              </a:spcBef>
              <a:spcAft>
                <a:spcPts val="200"/>
              </a:spcAft>
              <a:buSzPct val="100000"/>
              <a:buFont typeface="Calibri" panose="020F0502020204030204" pitchFamily="34" charset="0"/>
              <a:buChar char=" "/>
            </a:pPr>
            <a:r>
              <a:rPr lang="en-US" dirty="0"/>
              <a:t>80% of personal ads were looking for sex</a:t>
            </a:r>
          </a:p>
          <a:p>
            <a:pPr marL="91440" lvl="1" indent="-91440">
              <a:spcBef>
                <a:spcPts val="1200"/>
              </a:spcBef>
              <a:spcAft>
                <a:spcPts val="200"/>
              </a:spcAft>
              <a:buSzPct val="100000"/>
              <a:buFont typeface="Calibri" panose="020F0502020204030204" pitchFamily="34" charset="0"/>
              <a:buChar char=" "/>
            </a:pPr>
            <a:r>
              <a:rPr lang="en-US" dirty="0"/>
              <a:t>Men seeking women</a:t>
            </a:r>
          </a:p>
          <a:p>
            <a:pPr marL="274320" lvl="2" indent="-91440">
              <a:spcBef>
                <a:spcPts val="1200"/>
              </a:spcBef>
              <a:spcAft>
                <a:spcPts val="200"/>
              </a:spcAft>
              <a:buSzPct val="100000"/>
              <a:buFont typeface="Calibri" panose="020F0502020204030204" pitchFamily="34" charset="0"/>
              <a:buChar char=" "/>
            </a:pPr>
            <a:r>
              <a:rPr lang="en-US" dirty="0"/>
              <a:t>64.3% for relationship/dating</a:t>
            </a:r>
          </a:p>
          <a:p>
            <a:pPr marL="91440" lvl="1" indent="-91440">
              <a:spcBef>
                <a:spcPts val="1200"/>
              </a:spcBef>
              <a:spcAft>
                <a:spcPts val="200"/>
              </a:spcAft>
              <a:buSzPct val="100000"/>
              <a:buFont typeface="Calibri" panose="020F0502020204030204" pitchFamily="34" charset="0"/>
              <a:buChar char=" "/>
            </a:pPr>
            <a:r>
              <a:rPr lang="en-US" dirty="0"/>
              <a:t>Women seeking men</a:t>
            </a:r>
          </a:p>
          <a:p>
            <a:pPr marL="274320" lvl="2" indent="-91440">
              <a:spcBef>
                <a:spcPts val="1200"/>
              </a:spcBef>
              <a:spcAft>
                <a:spcPts val="200"/>
              </a:spcAft>
              <a:buSzPct val="100000"/>
              <a:buFont typeface="Calibri" panose="020F0502020204030204" pitchFamily="34" charset="0"/>
              <a:buChar char=" "/>
            </a:pPr>
            <a:r>
              <a:rPr lang="en-US" dirty="0"/>
              <a:t>80% for relationship/dating</a:t>
            </a:r>
          </a:p>
          <a:p>
            <a:pPr marL="274320" lvl="2" indent="-91440">
              <a:spcBef>
                <a:spcPts val="1200"/>
              </a:spcBef>
              <a:spcAft>
                <a:spcPts val="200"/>
              </a:spcAft>
              <a:buSzPct val="100000"/>
              <a:buFont typeface="Calibri" panose="020F0502020204030204" pitchFamily="34" charset="0"/>
              <a:buChar char=" "/>
            </a:pPr>
            <a:endParaRPr lang="en-US" dirty="0"/>
          </a:p>
          <a:p>
            <a:pPr marL="91440" lvl="1" indent="-91440">
              <a:spcBef>
                <a:spcPts val="1200"/>
              </a:spcBef>
              <a:spcAft>
                <a:spcPts val="200"/>
              </a:spcAft>
              <a:buSzPct val="100000"/>
              <a:buFont typeface="Calibri" panose="020F0502020204030204" pitchFamily="34" charset="0"/>
              <a:buChar char=" "/>
            </a:pPr>
            <a:endParaRPr lang="es-ES" dirty="0"/>
          </a:p>
        </p:txBody>
      </p:sp>
      <p:sp>
        <p:nvSpPr>
          <p:cNvPr id="4" name="Slide Number Placeholder 3"/>
          <p:cNvSpPr>
            <a:spLocks noGrp="1"/>
          </p:cNvSpPr>
          <p:nvPr>
            <p:ph type="sldNum" sz="quarter" idx="12"/>
          </p:nvPr>
        </p:nvSpPr>
        <p:spPr/>
        <p:txBody>
          <a:bodyPr/>
          <a:lstStyle/>
          <a:p>
            <a:fld id="{60F0911C-6162-4740-A2EE-EE6B8AD6AEC6}" type="slidenum">
              <a:rPr lang="fr-FR" smtClean="0"/>
              <a:t>34</a:t>
            </a:fld>
            <a:endParaRPr lang="fr-FR"/>
          </a:p>
        </p:txBody>
      </p:sp>
      <p:sp>
        <p:nvSpPr>
          <p:cNvPr id="6" name="TextBox 5"/>
          <p:cNvSpPr txBox="1"/>
          <p:nvPr/>
        </p:nvSpPr>
        <p:spPr>
          <a:xfrm>
            <a:off x="5410200" y="3221411"/>
            <a:ext cx="3124200" cy="1661993"/>
          </a:xfrm>
          <a:prstGeom prst="rect">
            <a:avLst/>
          </a:prstGeom>
          <a:noFill/>
        </p:spPr>
        <p:txBody>
          <a:bodyPr wrap="square" rtlCol="0">
            <a:spAutoFit/>
          </a:bodyPr>
          <a:lstStyle/>
          <a:p>
            <a:r>
              <a:rPr lang="es-ES" sz="1700" dirty="0" err="1"/>
              <a:t>This</a:t>
            </a:r>
            <a:r>
              <a:rPr lang="es-ES" sz="1700" dirty="0"/>
              <a:t> </a:t>
            </a:r>
            <a:r>
              <a:rPr lang="es-ES" sz="1700" dirty="0" err="1"/>
              <a:t>was</a:t>
            </a:r>
            <a:r>
              <a:rPr lang="es-ES" sz="1700" dirty="0"/>
              <a:t> </a:t>
            </a:r>
            <a:r>
              <a:rPr lang="es-ES" sz="1700" dirty="0" err="1"/>
              <a:t>not</a:t>
            </a:r>
            <a:r>
              <a:rPr lang="es-ES" sz="1700" dirty="0"/>
              <a:t> </a:t>
            </a:r>
            <a:r>
              <a:rPr lang="es-ES" sz="1700" dirty="0" err="1"/>
              <a:t>observed</a:t>
            </a:r>
            <a:r>
              <a:rPr lang="es-ES" sz="1700" dirty="0"/>
              <a:t> </a:t>
            </a:r>
            <a:r>
              <a:rPr lang="es-ES" sz="1700" dirty="0" err="1"/>
              <a:t>for</a:t>
            </a:r>
            <a:r>
              <a:rPr lang="es-ES" sz="1700" dirty="0"/>
              <a:t> </a:t>
            </a:r>
            <a:r>
              <a:rPr lang="es-ES" sz="1700" dirty="0" err="1"/>
              <a:t>the</a:t>
            </a:r>
            <a:r>
              <a:rPr lang="es-ES" sz="1700" dirty="0"/>
              <a:t> </a:t>
            </a:r>
            <a:r>
              <a:rPr lang="es-ES" sz="1700" dirty="0" err="1"/>
              <a:t>Mexico</a:t>
            </a:r>
            <a:r>
              <a:rPr lang="es-ES" sz="1700" dirty="0"/>
              <a:t> City data. </a:t>
            </a:r>
            <a:r>
              <a:rPr lang="es-ES" sz="1700" dirty="0" err="1"/>
              <a:t>Type</a:t>
            </a:r>
            <a:r>
              <a:rPr lang="es-ES" sz="1700" dirty="0"/>
              <a:t> of </a:t>
            </a:r>
            <a:r>
              <a:rPr lang="es-ES" sz="1700" dirty="0" err="1"/>
              <a:t>relationship</a:t>
            </a:r>
            <a:r>
              <a:rPr lang="es-ES" sz="1700" dirty="0"/>
              <a:t> </a:t>
            </a:r>
            <a:r>
              <a:rPr lang="es-ES" sz="1700" dirty="0" err="1"/>
              <a:t>desired</a:t>
            </a:r>
            <a:r>
              <a:rPr lang="es-ES" sz="1700" dirty="0"/>
              <a:t> </a:t>
            </a:r>
            <a:r>
              <a:rPr lang="es-ES" sz="1700" dirty="0" err="1"/>
              <a:t>was</a:t>
            </a:r>
            <a:r>
              <a:rPr lang="es-ES" sz="1700" dirty="0"/>
              <a:t> </a:t>
            </a:r>
            <a:r>
              <a:rPr lang="es-ES" sz="1700" dirty="0" err="1"/>
              <a:t>consistent</a:t>
            </a:r>
            <a:r>
              <a:rPr lang="es-ES" sz="1700" dirty="0"/>
              <a:t> </a:t>
            </a:r>
            <a:r>
              <a:rPr lang="es-ES" sz="1700" dirty="0" err="1"/>
              <a:t>across</a:t>
            </a:r>
            <a:r>
              <a:rPr lang="es-ES" sz="1700" dirty="0"/>
              <a:t> </a:t>
            </a:r>
            <a:r>
              <a:rPr lang="es-ES" sz="1700" dirty="0" err="1"/>
              <a:t>gender</a:t>
            </a:r>
            <a:r>
              <a:rPr lang="es-ES" sz="1700" dirty="0"/>
              <a:t>/</a:t>
            </a:r>
            <a:r>
              <a:rPr lang="es-ES" sz="1700" dirty="0" err="1"/>
              <a:t>orientation</a:t>
            </a:r>
            <a:r>
              <a:rPr lang="es-ES" sz="1700" dirty="0"/>
              <a:t> </a:t>
            </a:r>
            <a:r>
              <a:rPr lang="es-ES" sz="1700" dirty="0" err="1"/>
              <a:t>groups</a:t>
            </a:r>
            <a:r>
              <a:rPr lang="es-ES" sz="1700" dirty="0"/>
              <a:t>:</a:t>
            </a:r>
          </a:p>
          <a:p>
            <a:r>
              <a:rPr lang="es-ES" sz="1700" dirty="0" err="1"/>
              <a:t>Relationship</a:t>
            </a:r>
            <a:r>
              <a:rPr lang="es-ES" sz="1700" dirty="0"/>
              <a:t>, </a:t>
            </a:r>
            <a:r>
              <a:rPr lang="es-ES" sz="1700" dirty="0" err="1"/>
              <a:t>dating</a:t>
            </a:r>
            <a:r>
              <a:rPr lang="es-ES" sz="1700" dirty="0"/>
              <a:t>, </a:t>
            </a:r>
            <a:r>
              <a:rPr lang="es-ES" sz="1700" dirty="0" err="1"/>
              <a:t>friend</a:t>
            </a:r>
            <a:endParaRPr lang="es-ES" sz="1700" dirty="0"/>
          </a:p>
        </p:txBody>
      </p:sp>
    </p:spTree>
    <p:extLst>
      <p:ext uri="{BB962C8B-B14F-4D97-AF65-F5344CB8AC3E}">
        <p14:creationId xmlns:p14="http://schemas.microsoft.com/office/powerpoint/2010/main" val="684187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err="1"/>
              <a:t>Speech</a:t>
            </a:r>
            <a:r>
              <a:rPr lang="es-ES" dirty="0"/>
              <a:t> </a:t>
            </a:r>
            <a:r>
              <a:rPr lang="es-ES" dirty="0" err="1"/>
              <a:t>strategy</a:t>
            </a:r>
            <a:r>
              <a:rPr lang="es-ES" dirty="0"/>
              <a:t> </a:t>
            </a:r>
            <a:r>
              <a:rPr lang="es-ES" dirty="0" err="1"/>
              <a:t>sequence</a:t>
            </a:r>
            <a:endParaRPr lang="es-ES" dirty="0"/>
          </a:p>
        </p:txBody>
      </p:sp>
      <p:sp>
        <p:nvSpPr>
          <p:cNvPr id="3" name="Content Placeholder 2"/>
          <p:cNvSpPr>
            <a:spLocks noGrp="1"/>
          </p:cNvSpPr>
          <p:nvPr>
            <p:ph idx="1"/>
          </p:nvPr>
        </p:nvSpPr>
        <p:spPr/>
        <p:txBody>
          <a:bodyPr/>
          <a:lstStyle/>
          <a:p>
            <a:endParaRPr lang="es-ES"/>
          </a:p>
        </p:txBody>
      </p:sp>
      <p:sp>
        <p:nvSpPr>
          <p:cNvPr id="4" name="Slide Number Placeholder 3"/>
          <p:cNvSpPr>
            <a:spLocks noGrp="1"/>
          </p:cNvSpPr>
          <p:nvPr>
            <p:ph type="sldNum" sz="quarter" idx="12"/>
          </p:nvPr>
        </p:nvSpPr>
        <p:spPr/>
        <p:txBody>
          <a:bodyPr/>
          <a:lstStyle/>
          <a:p>
            <a:fld id="{60F0911C-6162-4740-A2EE-EE6B8AD6AEC6}" type="slidenum">
              <a:rPr lang="fr-FR" smtClean="0"/>
              <a:t>35</a:t>
            </a:fld>
            <a:endParaRPr lang="fr-FR"/>
          </a:p>
        </p:txBody>
      </p:sp>
      <p:graphicFrame>
        <p:nvGraphicFramePr>
          <p:cNvPr id="5" name="Content Placeholder 4"/>
          <p:cNvGraphicFramePr>
            <a:graphicFrameLocks/>
          </p:cNvGraphicFramePr>
          <p:nvPr>
            <p:extLst>
              <p:ext uri="{D42A27DB-BD31-4B8C-83A1-F6EECF244321}">
                <p14:modId xmlns:p14="http://schemas.microsoft.com/office/powerpoint/2010/main" val="1703096547"/>
              </p:ext>
            </p:extLst>
          </p:nvPr>
        </p:nvGraphicFramePr>
        <p:xfrm>
          <a:off x="381000" y="1845734"/>
          <a:ext cx="8229599" cy="4375674"/>
        </p:xfrm>
        <a:graphic>
          <a:graphicData uri="http://schemas.openxmlformats.org/drawingml/2006/table">
            <a:tbl>
              <a:tblPr firstRow="1" bandRow="1">
                <a:tableStyleId>{5C22544A-7EE6-4342-B048-85BDC9FD1C3A}</a:tableStyleId>
              </a:tblPr>
              <a:tblGrid>
                <a:gridCol w="1431776">
                  <a:extLst>
                    <a:ext uri="{9D8B030D-6E8A-4147-A177-3AD203B41FA5}">
                      <a16:colId xmlns:a16="http://schemas.microsoft.com/office/drawing/2014/main" val="20000"/>
                    </a:ext>
                  </a:extLst>
                </a:gridCol>
                <a:gridCol w="1431776">
                  <a:extLst>
                    <a:ext uri="{9D8B030D-6E8A-4147-A177-3AD203B41FA5}">
                      <a16:colId xmlns:a16="http://schemas.microsoft.com/office/drawing/2014/main" val="20001"/>
                    </a:ext>
                  </a:extLst>
                </a:gridCol>
                <a:gridCol w="1431776">
                  <a:extLst>
                    <a:ext uri="{9D8B030D-6E8A-4147-A177-3AD203B41FA5}">
                      <a16:colId xmlns:a16="http://schemas.microsoft.com/office/drawing/2014/main" val="20002"/>
                    </a:ext>
                  </a:extLst>
                </a:gridCol>
                <a:gridCol w="1195220">
                  <a:extLst>
                    <a:ext uri="{9D8B030D-6E8A-4147-A177-3AD203B41FA5}">
                      <a16:colId xmlns:a16="http://schemas.microsoft.com/office/drawing/2014/main" val="20003"/>
                    </a:ext>
                  </a:extLst>
                </a:gridCol>
                <a:gridCol w="1307275">
                  <a:extLst>
                    <a:ext uri="{9D8B030D-6E8A-4147-A177-3AD203B41FA5}">
                      <a16:colId xmlns:a16="http://schemas.microsoft.com/office/drawing/2014/main" val="20004"/>
                    </a:ext>
                  </a:extLst>
                </a:gridCol>
                <a:gridCol w="1431776">
                  <a:extLst>
                    <a:ext uri="{9D8B030D-6E8A-4147-A177-3AD203B41FA5}">
                      <a16:colId xmlns:a16="http://schemas.microsoft.com/office/drawing/2014/main" val="20005"/>
                    </a:ext>
                  </a:extLst>
                </a:gridCol>
              </a:tblGrid>
              <a:tr h="554712">
                <a:tc>
                  <a:txBody>
                    <a:bodyPr/>
                    <a:lstStyle/>
                    <a:p>
                      <a:endParaRPr lang="es-ES" sz="1200" dirty="0"/>
                    </a:p>
                  </a:txBody>
                  <a:tcPr/>
                </a:tc>
                <a:tc>
                  <a:txBody>
                    <a:bodyPr/>
                    <a:lstStyle/>
                    <a:p>
                      <a:r>
                        <a:rPr lang="es-ES" sz="1600" dirty="0"/>
                        <a:t>XYZ</a:t>
                      </a:r>
                    </a:p>
                  </a:txBody>
                  <a:tcPr/>
                </a:tc>
                <a:tc>
                  <a:txBody>
                    <a:bodyPr/>
                    <a:lstStyle/>
                    <a:p>
                      <a:r>
                        <a:rPr lang="es-ES" sz="1600" dirty="0"/>
                        <a:t>YZX</a:t>
                      </a:r>
                    </a:p>
                  </a:txBody>
                  <a:tcPr/>
                </a:tc>
                <a:tc>
                  <a:txBody>
                    <a:bodyPr/>
                    <a:lstStyle/>
                    <a:p>
                      <a:r>
                        <a:rPr lang="es-ES" sz="1600" dirty="0"/>
                        <a:t>XZY</a:t>
                      </a:r>
                    </a:p>
                  </a:txBody>
                  <a:tcPr/>
                </a:tc>
                <a:tc>
                  <a:txBody>
                    <a:bodyPr/>
                    <a:lstStyle/>
                    <a:p>
                      <a:r>
                        <a:rPr lang="es-ES" sz="1600" dirty="0" err="1"/>
                        <a:t>Other</a:t>
                      </a:r>
                      <a:endParaRPr lang="es-ES" sz="1600" dirty="0"/>
                    </a:p>
                  </a:txBody>
                  <a:tcPr/>
                </a:tc>
                <a:tc>
                  <a:txBody>
                    <a:bodyPr/>
                    <a:lstStyle/>
                    <a:p>
                      <a:r>
                        <a:rPr lang="es-ES" sz="1600" dirty="0"/>
                        <a:t>Total</a:t>
                      </a:r>
                    </a:p>
                  </a:txBody>
                  <a:tcPr/>
                </a:tc>
                <a:extLst>
                  <a:ext uri="{0D108BD9-81ED-4DB2-BD59-A6C34878D82A}">
                    <a16:rowId xmlns:a16="http://schemas.microsoft.com/office/drawing/2014/main" val="10000"/>
                  </a:ext>
                </a:extLst>
              </a:tr>
              <a:tr h="599515">
                <a:tc>
                  <a:txBody>
                    <a:bodyPr/>
                    <a:lstStyle/>
                    <a:p>
                      <a:r>
                        <a:rPr lang="es-ES" sz="1600" dirty="0" err="1"/>
                        <a:t>Men</a:t>
                      </a:r>
                      <a:r>
                        <a:rPr lang="es-ES" sz="1600" dirty="0"/>
                        <a:t> </a:t>
                      </a:r>
                      <a:r>
                        <a:rPr lang="es-ES" sz="1600" dirty="0">
                          <a:sym typeface="Wingdings" panose="05000000000000000000" pitchFamily="2" charset="2"/>
                        </a:rPr>
                        <a:t> </a:t>
                      </a:r>
                      <a:r>
                        <a:rPr lang="es-ES" sz="1600" dirty="0" err="1">
                          <a:sym typeface="Wingdings" panose="05000000000000000000" pitchFamily="2" charset="2"/>
                        </a:rPr>
                        <a:t>Men</a:t>
                      </a:r>
                      <a:r>
                        <a:rPr lang="es-ES" sz="1600" dirty="0">
                          <a:sym typeface="Wingdings" panose="05000000000000000000" pitchFamily="2" charset="2"/>
                        </a:rPr>
                        <a:t> (4)</a:t>
                      </a:r>
                      <a:endParaRPr lang="es-ES" sz="1600" dirty="0"/>
                    </a:p>
                  </a:txBody>
                  <a:tcPr/>
                </a:tc>
                <a:tc>
                  <a:txBody>
                    <a:bodyPr/>
                    <a:lstStyle/>
                    <a:p>
                      <a:r>
                        <a:rPr lang="es-ES" dirty="0">
                          <a:solidFill>
                            <a:schemeClr val="tx1"/>
                          </a:solidFill>
                        </a:rPr>
                        <a:t>26</a:t>
                      </a:r>
                    </a:p>
                    <a:p>
                      <a:r>
                        <a:rPr lang="es-ES" b="1" dirty="0">
                          <a:solidFill>
                            <a:schemeClr val="tx1"/>
                          </a:solidFill>
                        </a:rPr>
                        <a:t>26.0%</a:t>
                      </a:r>
                    </a:p>
                  </a:txBody>
                  <a:tcPr/>
                </a:tc>
                <a:tc>
                  <a:txBody>
                    <a:bodyPr/>
                    <a:lstStyle/>
                    <a:p>
                      <a:r>
                        <a:rPr lang="es-ES" dirty="0"/>
                        <a:t>5</a:t>
                      </a:r>
                    </a:p>
                    <a:p>
                      <a:r>
                        <a:rPr lang="es-ES" b="1" dirty="0"/>
                        <a:t>5.0%</a:t>
                      </a:r>
                    </a:p>
                  </a:txBody>
                  <a:tcPr/>
                </a:tc>
                <a:tc>
                  <a:txBody>
                    <a:bodyPr/>
                    <a:lstStyle/>
                    <a:p>
                      <a:r>
                        <a:rPr lang="es-ES" dirty="0"/>
                        <a:t>20</a:t>
                      </a:r>
                    </a:p>
                    <a:p>
                      <a:r>
                        <a:rPr lang="es-ES" b="1" dirty="0"/>
                        <a:t>20.0%</a:t>
                      </a:r>
                    </a:p>
                  </a:txBody>
                  <a:tcPr/>
                </a:tc>
                <a:tc>
                  <a:txBody>
                    <a:bodyPr/>
                    <a:lstStyle/>
                    <a:p>
                      <a:r>
                        <a:rPr lang="es-ES" dirty="0"/>
                        <a:t>49</a:t>
                      </a:r>
                    </a:p>
                    <a:p>
                      <a:r>
                        <a:rPr lang="es-ES" b="1" dirty="0"/>
                        <a:t>49.0%</a:t>
                      </a:r>
                    </a:p>
                  </a:txBody>
                  <a:tcPr/>
                </a:tc>
                <a:tc>
                  <a:txBody>
                    <a:bodyPr/>
                    <a:lstStyle/>
                    <a:p>
                      <a:r>
                        <a:rPr lang="es-ES" dirty="0"/>
                        <a:t>100</a:t>
                      </a:r>
                    </a:p>
                    <a:p>
                      <a:r>
                        <a:rPr lang="es-ES" b="1" dirty="0"/>
                        <a:t>100%</a:t>
                      </a:r>
                    </a:p>
                  </a:txBody>
                  <a:tcPr/>
                </a:tc>
                <a:extLst>
                  <a:ext uri="{0D108BD9-81ED-4DB2-BD59-A6C34878D82A}">
                    <a16:rowId xmlns:a16="http://schemas.microsoft.com/office/drawing/2014/main" val="10001"/>
                  </a:ext>
                </a:extLst>
              </a:tr>
              <a:tr h="770805">
                <a:tc>
                  <a:txBody>
                    <a:bodyPr/>
                    <a:lstStyle/>
                    <a:p>
                      <a:r>
                        <a:rPr lang="es-ES" sz="1600" dirty="0" err="1"/>
                        <a:t>Men</a:t>
                      </a:r>
                      <a:r>
                        <a:rPr lang="es-ES" sz="1600" dirty="0"/>
                        <a:t> </a:t>
                      </a:r>
                      <a:r>
                        <a:rPr lang="es-ES" sz="1600" dirty="0">
                          <a:sym typeface="Wingdings" panose="05000000000000000000" pitchFamily="2" charset="2"/>
                        </a:rPr>
                        <a:t> </a:t>
                      </a:r>
                      <a:r>
                        <a:rPr lang="es-ES" sz="1600" dirty="0" err="1">
                          <a:sym typeface="Wingdings" panose="05000000000000000000" pitchFamily="2" charset="2"/>
                        </a:rPr>
                        <a:t>Women</a:t>
                      </a:r>
                      <a:r>
                        <a:rPr lang="es-ES" sz="1600" dirty="0">
                          <a:sym typeface="Wingdings" panose="05000000000000000000" pitchFamily="2" charset="2"/>
                        </a:rPr>
                        <a:t> (3)</a:t>
                      </a:r>
                      <a:endParaRPr lang="es-ES" sz="1600" dirty="0"/>
                    </a:p>
                  </a:txBody>
                  <a:tcPr/>
                </a:tc>
                <a:tc>
                  <a:txBody>
                    <a:bodyPr/>
                    <a:lstStyle/>
                    <a:p>
                      <a:r>
                        <a:rPr lang="es-ES" dirty="0">
                          <a:solidFill>
                            <a:schemeClr val="tx1"/>
                          </a:solidFill>
                        </a:rPr>
                        <a:t>48</a:t>
                      </a:r>
                    </a:p>
                    <a:p>
                      <a:r>
                        <a:rPr lang="es-ES" b="1" dirty="0">
                          <a:solidFill>
                            <a:schemeClr val="tx1"/>
                          </a:solidFill>
                        </a:rPr>
                        <a:t>49.0%</a:t>
                      </a:r>
                    </a:p>
                  </a:txBody>
                  <a:tcPr/>
                </a:tc>
                <a:tc>
                  <a:txBody>
                    <a:bodyPr/>
                    <a:lstStyle/>
                    <a:p>
                      <a:r>
                        <a:rPr lang="es-ES" dirty="0"/>
                        <a:t>6</a:t>
                      </a:r>
                    </a:p>
                    <a:p>
                      <a:r>
                        <a:rPr lang="es-ES" b="1" dirty="0"/>
                        <a:t>6.1%</a:t>
                      </a:r>
                    </a:p>
                  </a:txBody>
                  <a:tcPr/>
                </a:tc>
                <a:tc>
                  <a:txBody>
                    <a:bodyPr/>
                    <a:lstStyle/>
                    <a:p>
                      <a:r>
                        <a:rPr lang="es-ES" dirty="0"/>
                        <a:t>8</a:t>
                      </a:r>
                    </a:p>
                    <a:p>
                      <a:r>
                        <a:rPr lang="es-ES" b="1" dirty="0"/>
                        <a:t>8.2%</a:t>
                      </a:r>
                    </a:p>
                  </a:txBody>
                  <a:tcPr/>
                </a:tc>
                <a:tc>
                  <a:txBody>
                    <a:bodyPr/>
                    <a:lstStyle/>
                    <a:p>
                      <a:r>
                        <a:rPr lang="es-ES" dirty="0"/>
                        <a:t>36</a:t>
                      </a:r>
                    </a:p>
                    <a:p>
                      <a:r>
                        <a:rPr lang="es-ES" b="1" dirty="0"/>
                        <a:t>36.7%</a:t>
                      </a:r>
                    </a:p>
                  </a:txBody>
                  <a:tcPr/>
                </a:tc>
                <a:tc>
                  <a:txBody>
                    <a:bodyPr/>
                    <a:lstStyle/>
                    <a:p>
                      <a:r>
                        <a:rPr lang="es-ES" dirty="0"/>
                        <a:t>98</a:t>
                      </a:r>
                    </a:p>
                    <a:p>
                      <a:r>
                        <a:rPr lang="es-ES" b="1" dirty="0"/>
                        <a:t>100%</a:t>
                      </a:r>
                    </a:p>
                  </a:txBody>
                  <a:tcPr/>
                </a:tc>
                <a:extLst>
                  <a:ext uri="{0D108BD9-81ED-4DB2-BD59-A6C34878D82A}">
                    <a16:rowId xmlns:a16="http://schemas.microsoft.com/office/drawing/2014/main" val="10002"/>
                  </a:ext>
                </a:extLst>
              </a:tr>
              <a:tr h="770805">
                <a:tc>
                  <a:txBody>
                    <a:bodyPr/>
                    <a:lstStyle/>
                    <a:p>
                      <a:r>
                        <a:rPr lang="es-ES" sz="1600" dirty="0" err="1"/>
                        <a:t>Women</a:t>
                      </a:r>
                      <a:r>
                        <a:rPr lang="es-ES" sz="1600" dirty="0"/>
                        <a:t> </a:t>
                      </a:r>
                      <a:r>
                        <a:rPr lang="es-ES" sz="1600" dirty="0">
                          <a:sym typeface="Wingdings" panose="05000000000000000000" pitchFamily="2" charset="2"/>
                        </a:rPr>
                        <a:t> </a:t>
                      </a:r>
                      <a:r>
                        <a:rPr lang="es-ES" sz="1600" dirty="0" err="1">
                          <a:sym typeface="Wingdings" panose="05000000000000000000" pitchFamily="2" charset="2"/>
                        </a:rPr>
                        <a:t>Men</a:t>
                      </a:r>
                      <a:r>
                        <a:rPr lang="es-ES" sz="1600" dirty="0">
                          <a:sym typeface="Wingdings" panose="05000000000000000000" pitchFamily="2" charset="2"/>
                        </a:rPr>
                        <a:t> (2)</a:t>
                      </a:r>
                      <a:endParaRPr lang="es-ES" sz="1600" dirty="0"/>
                    </a:p>
                  </a:txBody>
                  <a:tcPr/>
                </a:tc>
                <a:tc>
                  <a:txBody>
                    <a:bodyPr/>
                    <a:lstStyle/>
                    <a:p>
                      <a:r>
                        <a:rPr lang="es-ES" dirty="0">
                          <a:solidFill>
                            <a:schemeClr val="tx1"/>
                          </a:solidFill>
                        </a:rPr>
                        <a:t>8</a:t>
                      </a:r>
                    </a:p>
                    <a:p>
                      <a:r>
                        <a:rPr lang="es-ES" b="1" dirty="0">
                          <a:solidFill>
                            <a:schemeClr val="tx1"/>
                          </a:solidFill>
                        </a:rPr>
                        <a:t>40.0%</a:t>
                      </a:r>
                    </a:p>
                  </a:txBody>
                  <a:tcPr/>
                </a:tc>
                <a:tc>
                  <a:txBody>
                    <a:bodyPr/>
                    <a:lstStyle/>
                    <a:p>
                      <a:r>
                        <a:rPr lang="es-ES" dirty="0"/>
                        <a:t>5</a:t>
                      </a:r>
                    </a:p>
                    <a:p>
                      <a:r>
                        <a:rPr lang="es-ES" b="1" dirty="0"/>
                        <a:t>25.0%</a:t>
                      </a:r>
                    </a:p>
                  </a:txBody>
                  <a:tcPr/>
                </a:tc>
                <a:tc>
                  <a:txBody>
                    <a:bodyPr/>
                    <a:lstStyle/>
                    <a:p>
                      <a:r>
                        <a:rPr lang="es-ES" dirty="0"/>
                        <a:t>1</a:t>
                      </a:r>
                    </a:p>
                    <a:p>
                      <a:r>
                        <a:rPr lang="es-ES" b="1" dirty="0"/>
                        <a:t>5.0%</a:t>
                      </a:r>
                    </a:p>
                  </a:txBody>
                  <a:tcPr/>
                </a:tc>
                <a:tc>
                  <a:txBody>
                    <a:bodyPr/>
                    <a:lstStyle/>
                    <a:p>
                      <a:r>
                        <a:rPr lang="es-ES" dirty="0"/>
                        <a:t>6</a:t>
                      </a:r>
                    </a:p>
                    <a:p>
                      <a:r>
                        <a:rPr lang="es-ES" b="1" dirty="0"/>
                        <a:t>30.0%</a:t>
                      </a:r>
                    </a:p>
                  </a:txBody>
                  <a:tcPr/>
                </a:tc>
                <a:tc>
                  <a:txBody>
                    <a:bodyPr/>
                    <a:lstStyle/>
                    <a:p>
                      <a:r>
                        <a:rPr lang="es-ES" dirty="0"/>
                        <a:t>20</a:t>
                      </a:r>
                    </a:p>
                    <a:p>
                      <a:r>
                        <a:rPr lang="es-ES" b="1" dirty="0"/>
                        <a:t>100%</a:t>
                      </a:r>
                    </a:p>
                  </a:txBody>
                  <a:tcPr/>
                </a:tc>
                <a:extLst>
                  <a:ext uri="{0D108BD9-81ED-4DB2-BD59-A6C34878D82A}">
                    <a16:rowId xmlns:a16="http://schemas.microsoft.com/office/drawing/2014/main" val="10003"/>
                  </a:ext>
                </a:extLst>
              </a:tr>
              <a:tr h="999192">
                <a:tc>
                  <a:txBody>
                    <a:bodyPr/>
                    <a:lstStyle/>
                    <a:p>
                      <a:r>
                        <a:rPr lang="es-ES" sz="1600" dirty="0" err="1"/>
                        <a:t>Women</a:t>
                      </a:r>
                      <a:r>
                        <a:rPr lang="es-ES" sz="1600" dirty="0"/>
                        <a:t> </a:t>
                      </a:r>
                      <a:r>
                        <a:rPr lang="es-ES" sz="1600" dirty="0">
                          <a:sym typeface="Wingdings" panose="05000000000000000000" pitchFamily="2" charset="2"/>
                        </a:rPr>
                        <a:t> </a:t>
                      </a:r>
                      <a:r>
                        <a:rPr lang="es-ES" sz="1600" dirty="0" err="1">
                          <a:sym typeface="Wingdings" panose="05000000000000000000" pitchFamily="2" charset="2"/>
                        </a:rPr>
                        <a:t>Women</a:t>
                      </a:r>
                      <a:r>
                        <a:rPr lang="es-ES" sz="1600" dirty="0">
                          <a:sym typeface="Wingdings" panose="05000000000000000000" pitchFamily="2" charset="2"/>
                        </a:rPr>
                        <a:t> (1)</a:t>
                      </a:r>
                      <a:endParaRPr lang="es-ES" sz="1600" dirty="0"/>
                    </a:p>
                  </a:txBody>
                  <a:tcPr/>
                </a:tc>
                <a:tc>
                  <a:txBody>
                    <a:bodyPr/>
                    <a:lstStyle/>
                    <a:p>
                      <a:r>
                        <a:rPr lang="es-ES" dirty="0">
                          <a:solidFill>
                            <a:schemeClr val="tx1"/>
                          </a:solidFill>
                        </a:rPr>
                        <a:t>25</a:t>
                      </a:r>
                    </a:p>
                    <a:p>
                      <a:r>
                        <a:rPr lang="es-ES" b="1" dirty="0">
                          <a:solidFill>
                            <a:schemeClr val="tx1"/>
                          </a:solidFill>
                        </a:rPr>
                        <a:t>25.0%</a:t>
                      </a:r>
                    </a:p>
                  </a:txBody>
                  <a:tcPr/>
                </a:tc>
                <a:tc>
                  <a:txBody>
                    <a:bodyPr/>
                    <a:lstStyle/>
                    <a:p>
                      <a:r>
                        <a:rPr lang="es-ES" dirty="0"/>
                        <a:t>8</a:t>
                      </a:r>
                    </a:p>
                    <a:p>
                      <a:r>
                        <a:rPr lang="es-ES" b="1" dirty="0"/>
                        <a:t>8.0%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a:t>18</a:t>
                      </a:r>
                    </a:p>
                    <a:p>
                      <a:pPr marL="0" marR="0" indent="0" algn="l" defTabSz="914400" rtl="0" eaLnBrk="1" fontAlgn="auto" latinLnBrk="0" hangingPunct="1">
                        <a:lnSpc>
                          <a:spcPct val="100000"/>
                        </a:lnSpc>
                        <a:spcBef>
                          <a:spcPts val="0"/>
                        </a:spcBef>
                        <a:spcAft>
                          <a:spcPts val="0"/>
                        </a:spcAft>
                        <a:buClrTx/>
                        <a:buSzTx/>
                        <a:buFontTx/>
                        <a:buNone/>
                        <a:tabLst/>
                        <a:defRPr/>
                      </a:pPr>
                      <a:r>
                        <a:rPr lang="es-ES" b="1" dirty="0"/>
                        <a:t>18.0%</a:t>
                      </a:r>
                    </a:p>
                    <a:p>
                      <a:endParaRPr lang="es-ES" dirty="0"/>
                    </a:p>
                  </a:txBody>
                  <a:tcPr/>
                </a:tc>
                <a:tc>
                  <a:txBody>
                    <a:bodyPr/>
                    <a:lstStyle/>
                    <a:p>
                      <a:r>
                        <a:rPr lang="es-ES" dirty="0"/>
                        <a:t>49</a:t>
                      </a:r>
                    </a:p>
                    <a:p>
                      <a:r>
                        <a:rPr lang="es-ES" b="1" dirty="0"/>
                        <a:t>49.0%</a:t>
                      </a:r>
                    </a:p>
                  </a:txBody>
                  <a:tcPr/>
                </a:tc>
                <a:tc>
                  <a:txBody>
                    <a:bodyPr/>
                    <a:lstStyle/>
                    <a:p>
                      <a:r>
                        <a:rPr lang="es-ES" dirty="0"/>
                        <a:t>100</a:t>
                      </a:r>
                    </a:p>
                    <a:p>
                      <a:r>
                        <a:rPr lang="es-ES" b="1" dirty="0"/>
                        <a:t>100%</a:t>
                      </a:r>
                    </a:p>
                  </a:txBody>
                  <a:tcPr/>
                </a:tc>
                <a:extLst>
                  <a:ext uri="{0D108BD9-81ED-4DB2-BD59-A6C34878D82A}">
                    <a16:rowId xmlns:a16="http://schemas.microsoft.com/office/drawing/2014/main" val="10004"/>
                  </a:ext>
                </a:extLst>
              </a:tr>
              <a:tr h="554712">
                <a:tc>
                  <a:txBody>
                    <a:bodyPr/>
                    <a:lstStyle/>
                    <a:p>
                      <a:r>
                        <a:rPr lang="es-ES" sz="1600" dirty="0"/>
                        <a:t>Total</a:t>
                      </a:r>
                    </a:p>
                  </a:txBody>
                  <a:tcPr/>
                </a:tc>
                <a:tc>
                  <a:txBody>
                    <a:bodyPr/>
                    <a:lstStyle/>
                    <a:p>
                      <a:r>
                        <a:rPr lang="es-ES" dirty="0"/>
                        <a:t>107</a:t>
                      </a:r>
                    </a:p>
                    <a:p>
                      <a:r>
                        <a:rPr lang="es-ES" b="1" dirty="0"/>
                        <a:t>33.6%</a:t>
                      </a:r>
                    </a:p>
                  </a:txBody>
                  <a:tcPr/>
                </a:tc>
                <a:tc>
                  <a:txBody>
                    <a:bodyPr/>
                    <a:lstStyle/>
                    <a:p>
                      <a:r>
                        <a:rPr lang="es-ES" dirty="0"/>
                        <a:t>24</a:t>
                      </a:r>
                    </a:p>
                    <a:p>
                      <a:r>
                        <a:rPr lang="es-ES" b="1" dirty="0"/>
                        <a:t>7.5%</a:t>
                      </a:r>
                    </a:p>
                  </a:txBody>
                  <a:tcPr/>
                </a:tc>
                <a:tc>
                  <a:txBody>
                    <a:bodyPr/>
                    <a:lstStyle/>
                    <a:p>
                      <a:r>
                        <a:rPr lang="es-ES" sz="1800" dirty="0"/>
                        <a:t>36</a:t>
                      </a:r>
                    </a:p>
                    <a:p>
                      <a:r>
                        <a:rPr lang="es-ES" sz="1800" b="1" dirty="0"/>
                        <a:t>11.2%</a:t>
                      </a:r>
                    </a:p>
                  </a:txBody>
                  <a:tcPr/>
                </a:tc>
                <a:tc>
                  <a:txBody>
                    <a:bodyPr/>
                    <a:lstStyle/>
                    <a:p>
                      <a:r>
                        <a:rPr lang="es-ES" dirty="0"/>
                        <a:t>136</a:t>
                      </a:r>
                    </a:p>
                    <a:p>
                      <a:r>
                        <a:rPr lang="es-ES" b="1" dirty="0"/>
                        <a:t>42.5%</a:t>
                      </a:r>
                    </a:p>
                  </a:txBody>
                  <a:tcPr/>
                </a:tc>
                <a:tc>
                  <a:txBody>
                    <a:bodyPr/>
                    <a:lstStyle/>
                    <a:p>
                      <a:r>
                        <a:rPr lang="es-ES" dirty="0"/>
                        <a:t>318</a:t>
                      </a:r>
                    </a:p>
                    <a:p>
                      <a:r>
                        <a:rPr lang="es-ES" b="1" dirty="0"/>
                        <a:t>100%</a:t>
                      </a:r>
                    </a:p>
                  </a:txBody>
                  <a:tcPr/>
                </a:tc>
                <a:extLst>
                  <a:ext uri="{0D108BD9-81ED-4DB2-BD59-A6C34878D82A}">
                    <a16:rowId xmlns:a16="http://schemas.microsoft.com/office/drawing/2014/main" val="10005"/>
                  </a:ext>
                </a:extLst>
              </a:tr>
            </a:tbl>
          </a:graphicData>
        </a:graphic>
      </p:graphicFrame>
      <p:sp>
        <p:nvSpPr>
          <p:cNvPr id="6" name="Rectangle 5"/>
          <p:cNvSpPr/>
          <p:nvPr/>
        </p:nvSpPr>
        <p:spPr>
          <a:xfrm>
            <a:off x="1752600" y="4572000"/>
            <a:ext cx="5410200" cy="811378"/>
          </a:xfrm>
          <a:prstGeom prst="rect">
            <a:avLst/>
          </a:prstGeom>
          <a:no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Rectangle 6"/>
          <p:cNvSpPr/>
          <p:nvPr/>
        </p:nvSpPr>
        <p:spPr>
          <a:xfrm>
            <a:off x="1784684" y="2438400"/>
            <a:ext cx="5378116" cy="609600"/>
          </a:xfrm>
          <a:prstGeom prst="rect">
            <a:avLst/>
          </a:prstGeom>
          <a:no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TextBox 7"/>
          <p:cNvSpPr txBox="1"/>
          <p:nvPr/>
        </p:nvSpPr>
        <p:spPr>
          <a:xfrm>
            <a:off x="2667000" y="6459786"/>
            <a:ext cx="3886200" cy="369332"/>
          </a:xfrm>
          <a:prstGeom prst="rect">
            <a:avLst/>
          </a:prstGeom>
          <a:noFill/>
        </p:spPr>
        <p:txBody>
          <a:bodyPr wrap="square" rtlCol="0">
            <a:spAutoFit/>
          </a:bodyPr>
          <a:lstStyle/>
          <a:p>
            <a:r>
              <a:rPr lang="es-ES" dirty="0">
                <a:solidFill>
                  <a:schemeClr val="bg1"/>
                </a:solidFill>
              </a:rPr>
              <a:t>Pearson Chi-</a:t>
            </a:r>
            <a:r>
              <a:rPr lang="es-ES" dirty="0" err="1">
                <a:solidFill>
                  <a:schemeClr val="bg1"/>
                </a:solidFill>
              </a:rPr>
              <a:t>Square</a:t>
            </a:r>
            <a:r>
              <a:rPr lang="es-ES" dirty="0">
                <a:solidFill>
                  <a:schemeClr val="bg1"/>
                </a:solidFill>
              </a:rPr>
              <a:t>: p&lt;0.001</a:t>
            </a:r>
          </a:p>
        </p:txBody>
      </p:sp>
    </p:spTree>
    <p:extLst>
      <p:ext uri="{BB962C8B-B14F-4D97-AF65-F5344CB8AC3E}">
        <p14:creationId xmlns:p14="http://schemas.microsoft.com/office/powerpoint/2010/main" val="2786270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err="1"/>
              <a:t>Summary</a:t>
            </a:r>
            <a:r>
              <a:rPr lang="es-ES" dirty="0"/>
              <a:t> of London </a:t>
            </a:r>
            <a:r>
              <a:rPr lang="es-ES" dirty="0" err="1"/>
              <a:t>results</a:t>
            </a:r>
            <a:endParaRPr lang="es-ES" dirty="0"/>
          </a:p>
        </p:txBody>
      </p:sp>
      <p:sp>
        <p:nvSpPr>
          <p:cNvPr id="3" name="Content Placeholder 2"/>
          <p:cNvSpPr>
            <a:spLocks noGrp="1"/>
          </p:cNvSpPr>
          <p:nvPr>
            <p:ph idx="1"/>
          </p:nvPr>
        </p:nvSpPr>
        <p:spPr/>
        <p:txBody>
          <a:bodyPr/>
          <a:lstStyle/>
          <a:p>
            <a:r>
              <a:rPr lang="es-ES" sz="2400" dirty="0" err="1"/>
              <a:t>Across</a:t>
            </a:r>
            <a:r>
              <a:rPr lang="es-ES" sz="2400" dirty="0"/>
              <a:t> sexual </a:t>
            </a:r>
            <a:r>
              <a:rPr lang="es-ES" sz="2400" dirty="0" err="1"/>
              <a:t>orientations</a:t>
            </a:r>
            <a:r>
              <a:rPr lang="es-ES" sz="2400" dirty="0"/>
              <a:t> and </a:t>
            </a:r>
            <a:r>
              <a:rPr lang="es-ES" sz="2400" dirty="0" err="1"/>
              <a:t>genders</a:t>
            </a:r>
            <a:r>
              <a:rPr lang="es-ES" sz="2400" dirty="0"/>
              <a:t>:</a:t>
            </a:r>
          </a:p>
          <a:p>
            <a:pPr lvl="1"/>
            <a:r>
              <a:rPr lang="es-ES" sz="2000" dirty="0" err="1"/>
              <a:t>The</a:t>
            </a:r>
            <a:r>
              <a:rPr lang="es-ES" sz="2000" dirty="0"/>
              <a:t> </a:t>
            </a:r>
            <a:r>
              <a:rPr lang="es-ES" sz="2000" dirty="0" err="1"/>
              <a:t>rate</a:t>
            </a:r>
            <a:r>
              <a:rPr lang="es-ES" sz="2000" dirty="0"/>
              <a:t> of </a:t>
            </a:r>
            <a:r>
              <a:rPr lang="es-ES" sz="2000" dirty="0" err="1"/>
              <a:t>occurrence</a:t>
            </a:r>
            <a:r>
              <a:rPr lang="es-ES" sz="2000" dirty="0"/>
              <a:t> of </a:t>
            </a:r>
            <a:r>
              <a:rPr lang="es-ES" sz="2000" dirty="0" err="1"/>
              <a:t>the</a:t>
            </a:r>
            <a:r>
              <a:rPr lang="es-ES" sz="2000" dirty="0"/>
              <a:t> </a:t>
            </a:r>
            <a:r>
              <a:rPr lang="es-ES" sz="2000" dirty="0" err="1"/>
              <a:t>various</a:t>
            </a:r>
            <a:r>
              <a:rPr lang="es-ES" sz="2000" dirty="0"/>
              <a:t> </a:t>
            </a:r>
            <a:r>
              <a:rPr lang="es-ES" sz="2000" dirty="0" err="1"/>
              <a:t>speech</a:t>
            </a:r>
            <a:r>
              <a:rPr lang="es-ES" sz="2000" dirty="0"/>
              <a:t> </a:t>
            </a:r>
            <a:r>
              <a:rPr lang="es-ES" sz="2000" dirty="0" err="1"/>
              <a:t>strategies</a:t>
            </a:r>
            <a:r>
              <a:rPr lang="es-ES" sz="2000" dirty="0"/>
              <a:t> </a:t>
            </a:r>
            <a:r>
              <a:rPr lang="es-ES" sz="2000" dirty="0" err="1"/>
              <a:t>differs</a:t>
            </a:r>
            <a:r>
              <a:rPr lang="es-ES" sz="2000" dirty="0"/>
              <a:t> more </a:t>
            </a:r>
            <a:r>
              <a:rPr lang="es-ES" sz="2000" dirty="0" err="1"/>
              <a:t>across</a:t>
            </a:r>
            <a:r>
              <a:rPr lang="es-ES" sz="2000" dirty="0"/>
              <a:t> </a:t>
            </a:r>
            <a:r>
              <a:rPr lang="es-ES" sz="2000" dirty="0" err="1"/>
              <a:t>groups</a:t>
            </a:r>
            <a:r>
              <a:rPr lang="es-ES" sz="2000" dirty="0"/>
              <a:t> </a:t>
            </a:r>
            <a:r>
              <a:rPr lang="es-ES" sz="2000" dirty="0" err="1"/>
              <a:t>than</a:t>
            </a:r>
            <a:r>
              <a:rPr lang="es-ES" sz="2000" dirty="0"/>
              <a:t> in </a:t>
            </a:r>
            <a:r>
              <a:rPr lang="es-ES" sz="2000" dirty="0" err="1"/>
              <a:t>the</a:t>
            </a:r>
            <a:r>
              <a:rPr lang="es-ES" sz="2000" dirty="0"/>
              <a:t> </a:t>
            </a:r>
            <a:r>
              <a:rPr lang="es-ES" sz="2000" dirty="0" err="1"/>
              <a:t>Mexico</a:t>
            </a:r>
            <a:r>
              <a:rPr lang="es-ES" sz="2000" dirty="0"/>
              <a:t> City data.</a:t>
            </a:r>
          </a:p>
          <a:p>
            <a:pPr lvl="2"/>
            <a:r>
              <a:rPr lang="es-ES" sz="1600" dirty="0" err="1"/>
              <a:t>Men</a:t>
            </a:r>
            <a:r>
              <a:rPr lang="es-ES" sz="1600" dirty="0"/>
              <a:t> </a:t>
            </a:r>
            <a:r>
              <a:rPr lang="es-ES" sz="1600" dirty="0" err="1"/>
              <a:t>seeking</a:t>
            </a:r>
            <a:r>
              <a:rPr lang="es-ES" sz="1600" dirty="0"/>
              <a:t> </a:t>
            </a:r>
            <a:r>
              <a:rPr lang="es-ES" sz="1600" dirty="0" err="1"/>
              <a:t>men</a:t>
            </a:r>
            <a:r>
              <a:rPr lang="es-ES" sz="1600" dirty="0"/>
              <a:t> and </a:t>
            </a:r>
            <a:r>
              <a:rPr lang="es-ES" sz="1600" dirty="0" err="1"/>
              <a:t>women</a:t>
            </a:r>
            <a:r>
              <a:rPr lang="es-ES" sz="1600" dirty="0"/>
              <a:t> </a:t>
            </a:r>
            <a:r>
              <a:rPr lang="es-ES" sz="1600" dirty="0" err="1"/>
              <a:t>seeking</a:t>
            </a:r>
            <a:r>
              <a:rPr lang="es-ES" sz="1600" dirty="0"/>
              <a:t> </a:t>
            </a:r>
            <a:r>
              <a:rPr lang="es-ES" sz="1600" dirty="0" err="1"/>
              <a:t>women</a:t>
            </a:r>
            <a:r>
              <a:rPr lang="es-ES" sz="1600" dirty="0"/>
              <a:t> </a:t>
            </a:r>
            <a:r>
              <a:rPr lang="es-ES" sz="1600" dirty="0" err="1"/>
              <a:t>focus</a:t>
            </a:r>
            <a:r>
              <a:rPr lang="es-ES" sz="1600" dirty="0"/>
              <a:t> </a:t>
            </a:r>
            <a:r>
              <a:rPr lang="es-ES" sz="1600" dirty="0" err="1"/>
              <a:t>somewhat</a:t>
            </a:r>
            <a:r>
              <a:rPr lang="es-ES" sz="1600" dirty="0"/>
              <a:t> more </a:t>
            </a:r>
            <a:r>
              <a:rPr lang="es-ES" sz="1600" dirty="0" err="1"/>
              <a:t>on</a:t>
            </a:r>
            <a:r>
              <a:rPr lang="es-ES" sz="1600" dirty="0"/>
              <a:t> </a:t>
            </a:r>
            <a:r>
              <a:rPr lang="es-ES" sz="1600" dirty="0" err="1"/>
              <a:t>the</a:t>
            </a:r>
            <a:r>
              <a:rPr lang="es-ES" sz="1600" dirty="0"/>
              <a:t> </a:t>
            </a:r>
            <a:r>
              <a:rPr lang="es-ES" sz="1600" dirty="0" err="1"/>
              <a:t>type</a:t>
            </a:r>
            <a:r>
              <a:rPr lang="es-ES" sz="1600" dirty="0"/>
              <a:t> of </a:t>
            </a:r>
            <a:r>
              <a:rPr lang="es-ES" sz="1600" dirty="0" err="1"/>
              <a:t>relationship</a:t>
            </a:r>
            <a:r>
              <a:rPr lang="es-ES" sz="1600" dirty="0"/>
              <a:t> </a:t>
            </a:r>
            <a:r>
              <a:rPr lang="es-ES" sz="1600" dirty="0" err="1"/>
              <a:t>they</a:t>
            </a:r>
            <a:r>
              <a:rPr lang="es-ES" sz="1600" dirty="0"/>
              <a:t> </a:t>
            </a:r>
            <a:r>
              <a:rPr lang="es-ES" sz="1600" dirty="0" err="1"/>
              <a:t>seek</a:t>
            </a:r>
            <a:r>
              <a:rPr lang="es-ES" sz="1600" dirty="0"/>
              <a:t> as </a:t>
            </a:r>
            <a:r>
              <a:rPr lang="es-ES" sz="1600" dirty="0" err="1"/>
              <a:t>opposed</a:t>
            </a:r>
            <a:r>
              <a:rPr lang="es-ES" sz="1600" dirty="0"/>
              <a:t> to </a:t>
            </a:r>
            <a:r>
              <a:rPr lang="es-ES" sz="1600" dirty="0" err="1"/>
              <a:t>describing</a:t>
            </a:r>
            <a:r>
              <a:rPr lang="es-ES" sz="1600" dirty="0"/>
              <a:t> </a:t>
            </a:r>
            <a:r>
              <a:rPr lang="es-ES" sz="1600" dirty="0" err="1"/>
              <a:t>themselves</a:t>
            </a:r>
            <a:r>
              <a:rPr lang="es-ES" sz="1600" dirty="0"/>
              <a:t>.</a:t>
            </a:r>
          </a:p>
          <a:p>
            <a:pPr lvl="1"/>
            <a:r>
              <a:rPr lang="es-ES" sz="2000" dirty="0" err="1"/>
              <a:t>Women</a:t>
            </a:r>
            <a:r>
              <a:rPr lang="es-ES" sz="2000" dirty="0"/>
              <a:t> </a:t>
            </a:r>
            <a:r>
              <a:rPr lang="es-ES" sz="2000" dirty="0" err="1"/>
              <a:t>seeking</a:t>
            </a:r>
            <a:r>
              <a:rPr lang="es-ES" sz="2000" dirty="0"/>
              <a:t> </a:t>
            </a:r>
            <a:r>
              <a:rPr lang="es-ES" sz="2000" dirty="0" err="1"/>
              <a:t>women</a:t>
            </a:r>
            <a:r>
              <a:rPr lang="es-ES" sz="2000" dirty="0"/>
              <a:t> and </a:t>
            </a:r>
            <a:r>
              <a:rPr lang="es-ES" sz="2000" dirty="0" err="1"/>
              <a:t>men</a:t>
            </a:r>
            <a:r>
              <a:rPr lang="es-ES" sz="2000" dirty="0"/>
              <a:t> </a:t>
            </a:r>
            <a:r>
              <a:rPr lang="es-ES" sz="2000" dirty="0" err="1"/>
              <a:t>seeking</a:t>
            </a:r>
            <a:r>
              <a:rPr lang="es-ES" sz="2000" dirty="0"/>
              <a:t> </a:t>
            </a:r>
            <a:r>
              <a:rPr lang="es-ES" sz="2000" dirty="0" err="1"/>
              <a:t>men</a:t>
            </a:r>
            <a:r>
              <a:rPr lang="es-ES" sz="2000" dirty="0"/>
              <a:t> </a:t>
            </a:r>
            <a:r>
              <a:rPr lang="es-ES" sz="2000" dirty="0" err="1"/>
              <a:t>have</a:t>
            </a:r>
            <a:r>
              <a:rPr lang="es-ES" sz="2000" dirty="0"/>
              <a:t> </a:t>
            </a:r>
            <a:r>
              <a:rPr lang="es-ES" sz="2000" dirty="0" err="1"/>
              <a:t>significantly</a:t>
            </a:r>
            <a:r>
              <a:rPr lang="es-ES" sz="2000" dirty="0"/>
              <a:t> more </a:t>
            </a:r>
            <a:r>
              <a:rPr lang="es-ES" sz="2000" dirty="0" err="1"/>
              <a:t>exclusions</a:t>
            </a:r>
            <a:r>
              <a:rPr lang="es-ES" sz="2000" dirty="0"/>
              <a:t>, similar to </a:t>
            </a:r>
            <a:r>
              <a:rPr lang="es-ES" sz="2000" dirty="0" err="1"/>
              <a:t>the</a:t>
            </a:r>
            <a:r>
              <a:rPr lang="es-ES" sz="2000" dirty="0"/>
              <a:t> </a:t>
            </a:r>
            <a:r>
              <a:rPr lang="es-ES" sz="2000" dirty="0" err="1"/>
              <a:t>Mexico</a:t>
            </a:r>
            <a:r>
              <a:rPr lang="es-ES" sz="2000" dirty="0"/>
              <a:t> City data.</a:t>
            </a:r>
          </a:p>
          <a:p>
            <a:pPr lvl="1"/>
            <a:r>
              <a:rPr lang="es-ES" sz="2000" dirty="0" err="1"/>
              <a:t>Significant</a:t>
            </a:r>
            <a:r>
              <a:rPr lang="es-ES" sz="2000" dirty="0"/>
              <a:t> </a:t>
            </a:r>
            <a:r>
              <a:rPr lang="es-ES" sz="2000" dirty="0" err="1"/>
              <a:t>distribution</a:t>
            </a:r>
            <a:r>
              <a:rPr lang="es-ES" sz="2000" dirty="0"/>
              <a:t> of </a:t>
            </a:r>
            <a:r>
              <a:rPr lang="es-ES" sz="2000" dirty="0" err="1"/>
              <a:t>speech</a:t>
            </a:r>
            <a:r>
              <a:rPr lang="es-ES" sz="2000" dirty="0"/>
              <a:t> </a:t>
            </a:r>
            <a:r>
              <a:rPr lang="es-ES" sz="2000" dirty="0" err="1"/>
              <a:t>strategy</a:t>
            </a:r>
            <a:r>
              <a:rPr lang="es-ES" sz="2000" dirty="0"/>
              <a:t> </a:t>
            </a:r>
            <a:r>
              <a:rPr lang="es-ES" sz="2000" dirty="0" err="1"/>
              <a:t>sequences</a:t>
            </a:r>
            <a:endParaRPr lang="es-ES" sz="2000" dirty="0"/>
          </a:p>
          <a:p>
            <a:pPr lvl="2"/>
            <a:r>
              <a:rPr lang="es-ES" sz="1600" dirty="0" err="1"/>
              <a:t>Men</a:t>
            </a:r>
            <a:r>
              <a:rPr lang="es-ES" sz="1600" dirty="0"/>
              <a:t> </a:t>
            </a:r>
            <a:r>
              <a:rPr lang="es-ES" sz="1600" dirty="0" err="1"/>
              <a:t>seeking</a:t>
            </a:r>
            <a:r>
              <a:rPr lang="es-ES" sz="1600" dirty="0"/>
              <a:t> </a:t>
            </a:r>
            <a:r>
              <a:rPr lang="es-ES" sz="1600" dirty="0" err="1"/>
              <a:t>men</a:t>
            </a:r>
            <a:r>
              <a:rPr lang="es-ES" sz="1600" dirty="0"/>
              <a:t> and </a:t>
            </a:r>
            <a:r>
              <a:rPr lang="es-ES" sz="1600" dirty="0" err="1"/>
              <a:t>women</a:t>
            </a:r>
            <a:r>
              <a:rPr lang="es-ES" sz="1600" dirty="0"/>
              <a:t> </a:t>
            </a:r>
            <a:r>
              <a:rPr lang="es-ES" sz="1600" dirty="0" err="1"/>
              <a:t>seeking</a:t>
            </a:r>
            <a:r>
              <a:rPr lang="es-ES" sz="1600" dirty="0"/>
              <a:t> </a:t>
            </a:r>
            <a:r>
              <a:rPr lang="es-ES" sz="1600" dirty="0" err="1"/>
              <a:t>women</a:t>
            </a:r>
            <a:r>
              <a:rPr lang="es-ES" sz="1600" dirty="0"/>
              <a:t> use </a:t>
            </a:r>
            <a:r>
              <a:rPr lang="es-ES" sz="1600" dirty="0" err="1"/>
              <a:t>less</a:t>
            </a:r>
            <a:r>
              <a:rPr lang="es-ES" sz="1600" dirty="0"/>
              <a:t> of </a:t>
            </a:r>
            <a:r>
              <a:rPr lang="es-ES" sz="1600" dirty="0" err="1"/>
              <a:t>the</a:t>
            </a:r>
            <a:r>
              <a:rPr lang="es-ES" sz="1600" dirty="0"/>
              <a:t> canonical “X </a:t>
            </a:r>
            <a:r>
              <a:rPr lang="es-ES" sz="1600" dirty="0" err="1"/>
              <a:t>seeks</a:t>
            </a:r>
            <a:r>
              <a:rPr lang="es-ES" sz="1600" dirty="0"/>
              <a:t> Y </a:t>
            </a:r>
            <a:r>
              <a:rPr lang="es-ES" sz="1600" dirty="0" err="1"/>
              <a:t>for</a:t>
            </a:r>
            <a:r>
              <a:rPr lang="es-ES" sz="1600" dirty="0"/>
              <a:t> Z” (Shalom, 1997).</a:t>
            </a:r>
          </a:p>
          <a:p>
            <a:endParaRPr lang="es-ES" dirty="0"/>
          </a:p>
        </p:txBody>
      </p:sp>
      <p:sp>
        <p:nvSpPr>
          <p:cNvPr id="4" name="Slide Number Placeholder 3"/>
          <p:cNvSpPr>
            <a:spLocks noGrp="1"/>
          </p:cNvSpPr>
          <p:nvPr>
            <p:ph type="sldNum" sz="quarter" idx="12"/>
          </p:nvPr>
        </p:nvSpPr>
        <p:spPr/>
        <p:txBody>
          <a:bodyPr/>
          <a:lstStyle/>
          <a:p>
            <a:fld id="{60F0911C-6162-4740-A2EE-EE6B8AD6AEC6}" type="slidenum">
              <a:rPr lang="fr-FR" smtClean="0"/>
              <a:t>36</a:t>
            </a:fld>
            <a:endParaRPr lang="fr-FR"/>
          </a:p>
        </p:txBody>
      </p:sp>
    </p:spTree>
    <p:extLst>
      <p:ext uri="{BB962C8B-B14F-4D97-AF65-F5344CB8AC3E}">
        <p14:creationId xmlns:p14="http://schemas.microsoft.com/office/powerpoint/2010/main" val="2342447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Results</a:t>
            </a:r>
          </a:p>
        </p:txBody>
      </p:sp>
      <p:sp>
        <p:nvSpPr>
          <p:cNvPr id="2" name="Text Placeholder 1"/>
          <p:cNvSpPr>
            <a:spLocks noGrp="1"/>
          </p:cNvSpPr>
          <p:nvPr>
            <p:ph type="body" idx="1"/>
          </p:nvPr>
        </p:nvSpPr>
        <p:spPr/>
        <p:txBody>
          <a:bodyPr/>
          <a:lstStyle/>
          <a:p>
            <a:r>
              <a:rPr lang="en-US" dirty="0"/>
              <a:t>Both varieties</a:t>
            </a:r>
          </a:p>
        </p:txBody>
      </p:sp>
      <p:sp>
        <p:nvSpPr>
          <p:cNvPr id="4" name="Slide Number Placeholder 3"/>
          <p:cNvSpPr>
            <a:spLocks noGrp="1"/>
          </p:cNvSpPr>
          <p:nvPr>
            <p:ph type="sldNum" sz="quarter" idx="12"/>
          </p:nvPr>
        </p:nvSpPr>
        <p:spPr/>
        <p:txBody>
          <a:bodyPr/>
          <a:lstStyle/>
          <a:p>
            <a:fld id="{60F0911C-6162-4740-A2EE-EE6B8AD6AEC6}" type="slidenum">
              <a:rPr lang="fr-FR" smtClean="0"/>
              <a:t>37</a:t>
            </a:fld>
            <a:endParaRPr lang="fr-FR"/>
          </a:p>
        </p:txBody>
      </p:sp>
    </p:spTree>
    <p:extLst>
      <p:ext uri="{BB962C8B-B14F-4D97-AF65-F5344CB8AC3E}">
        <p14:creationId xmlns:p14="http://schemas.microsoft.com/office/powerpoint/2010/main" val="10541638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err="1"/>
              <a:t>Speech</a:t>
            </a:r>
            <a:r>
              <a:rPr lang="es-ES" dirty="0"/>
              <a:t> </a:t>
            </a:r>
            <a:r>
              <a:rPr lang="es-ES" dirty="0" err="1"/>
              <a:t>strategy</a:t>
            </a:r>
            <a:r>
              <a:rPr lang="es-ES" dirty="0"/>
              <a:t> </a:t>
            </a:r>
            <a:r>
              <a:rPr lang="es-ES" dirty="0" err="1"/>
              <a:t>occurrence</a:t>
            </a:r>
            <a:r>
              <a:rPr lang="es-ES" dirty="0"/>
              <a:t>: </a:t>
            </a:r>
            <a:r>
              <a:rPr lang="es-ES" dirty="0" err="1"/>
              <a:t>both</a:t>
            </a:r>
            <a:r>
              <a:rPr lang="es-ES" dirty="0"/>
              <a:t> </a:t>
            </a:r>
            <a:r>
              <a:rPr lang="es-ES" dirty="0" err="1"/>
              <a:t>languages</a:t>
            </a:r>
            <a:endParaRPr lang="es-E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77696550"/>
              </p:ext>
            </p:extLst>
          </p:nvPr>
        </p:nvGraphicFramePr>
        <p:xfrm>
          <a:off x="304800" y="2286000"/>
          <a:ext cx="8534401" cy="1925032"/>
        </p:xfrm>
        <a:graphic>
          <a:graphicData uri="http://schemas.openxmlformats.org/drawingml/2006/table">
            <a:tbl>
              <a:tblPr firstRow="1" bandRow="1">
                <a:tableStyleId>{5C22544A-7EE6-4342-B048-85BDC9FD1C3A}</a:tableStyleId>
              </a:tblPr>
              <a:tblGrid>
                <a:gridCol w="948267">
                  <a:extLst>
                    <a:ext uri="{9D8B030D-6E8A-4147-A177-3AD203B41FA5}">
                      <a16:colId xmlns:a16="http://schemas.microsoft.com/office/drawing/2014/main" val="20000"/>
                    </a:ext>
                  </a:extLst>
                </a:gridCol>
                <a:gridCol w="948267">
                  <a:extLst>
                    <a:ext uri="{9D8B030D-6E8A-4147-A177-3AD203B41FA5}">
                      <a16:colId xmlns:a16="http://schemas.microsoft.com/office/drawing/2014/main" val="20001"/>
                    </a:ext>
                  </a:extLst>
                </a:gridCol>
                <a:gridCol w="948267">
                  <a:extLst>
                    <a:ext uri="{9D8B030D-6E8A-4147-A177-3AD203B41FA5}">
                      <a16:colId xmlns:a16="http://schemas.microsoft.com/office/drawing/2014/main" val="20002"/>
                    </a:ext>
                  </a:extLst>
                </a:gridCol>
                <a:gridCol w="791595">
                  <a:extLst>
                    <a:ext uri="{9D8B030D-6E8A-4147-A177-3AD203B41FA5}">
                      <a16:colId xmlns:a16="http://schemas.microsoft.com/office/drawing/2014/main" val="20003"/>
                    </a:ext>
                  </a:extLst>
                </a:gridCol>
                <a:gridCol w="1187395">
                  <a:extLst>
                    <a:ext uri="{9D8B030D-6E8A-4147-A177-3AD203B41FA5}">
                      <a16:colId xmlns:a16="http://schemas.microsoft.com/office/drawing/2014/main" val="20004"/>
                    </a:ext>
                  </a:extLst>
                </a:gridCol>
                <a:gridCol w="865809">
                  <a:extLst>
                    <a:ext uri="{9D8B030D-6E8A-4147-A177-3AD203B41FA5}">
                      <a16:colId xmlns:a16="http://schemas.microsoft.com/office/drawing/2014/main" val="20005"/>
                    </a:ext>
                  </a:extLst>
                </a:gridCol>
                <a:gridCol w="948267">
                  <a:extLst>
                    <a:ext uri="{9D8B030D-6E8A-4147-A177-3AD203B41FA5}">
                      <a16:colId xmlns:a16="http://schemas.microsoft.com/office/drawing/2014/main" val="20006"/>
                    </a:ext>
                  </a:extLst>
                </a:gridCol>
                <a:gridCol w="948267">
                  <a:extLst>
                    <a:ext uri="{9D8B030D-6E8A-4147-A177-3AD203B41FA5}">
                      <a16:colId xmlns:a16="http://schemas.microsoft.com/office/drawing/2014/main" val="20007"/>
                    </a:ext>
                  </a:extLst>
                </a:gridCol>
                <a:gridCol w="948267">
                  <a:extLst>
                    <a:ext uri="{9D8B030D-6E8A-4147-A177-3AD203B41FA5}">
                      <a16:colId xmlns:a16="http://schemas.microsoft.com/office/drawing/2014/main" val="20008"/>
                    </a:ext>
                  </a:extLst>
                </a:gridCol>
              </a:tblGrid>
              <a:tr h="554712">
                <a:tc>
                  <a:txBody>
                    <a:bodyPr/>
                    <a:lstStyle/>
                    <a:p>
                      <a:endParaRPr lang="es-ES" sz="1200" dirty="0"/>
                    </a:p>
                  </a:txBody>
                  <a:tcPr/>
                </a:tc>
                <a:tc>
                  <a:txBody>
                    <a:bodyPr/>
                    <a:lstStyle/>
                    <a:p>
                      <a:r>
                        <a:rPr lang="es-ES" sz="1200" dirty="0"/>
                        <a:t>Auto-</a:t>
                      </a:r>
                      <a:r>
                        <a:rPr lang="es-ES" sz="1200" dirty="0" err="1"/>
                        <a:t>description</a:t>
                      </a:r>
                      <a:endParaRPr lang="es-ES" sz="1200" dirty="0"/>
                    </a:p>
                  </a:txBody>
                  <a:tcPr/>
                </a:tc>
                <a:tc>
                  <a:txBody>
                    <a:bodyPr/>
                    <a:lstStyle/>
                    <a:p>
                      <a:r>
                        <a:rPr lang="es-ES" sz="1200" dirty="0" err="1"/>
                        <a:t>Partner</a:t>
                      </a:r>
                      <a:r>
                        <a:rPr lang="es-ES" sz="1200" baseline="0" dirty="0"/>
                        <a:t> </a:t>
                      </a:r>
                      <a:r>
                        <a:rPr lang="es-ES" sz="1200" baseline="0" dirty="0" err="1"/>
                        <a:t>description</a:t>
                      </a:r>
                      <a:endParaRPr lang="es-ES" sz="1200" dirty="0"/>
                    </a:p>
                  </a:txBody>
                  <a:tcPr/>
                </a:tc>
                <a:tc>
                  <a:txBody>
                    <a:bodyPr/>
                    <a:lstStyle/>
                    <a:p>
                      <a:r>
                        <a:rPr lang="es-ES" sz="1200" dirty="0" err="1"/>
                        <a:t>Purpose</a:t>
                      </a:r>
                      <a:endParaRPr lang="es-ES" sz="1200" dirty="0"/>
                    </a:p>
                  </a:txBody>
                  <a:tcPr/>
                </a:tc>
                <a:tc>
                  <a:txBody>
                    <a:bodyPr/>
                    <a:lstStyle/>
                    <a:p>
                      <a:r>
                        <a:rPr lang="es-ES" sz="1200" dirty="0" err="1"/>
                        <a:t>Deconventiona-lization</a:t>
                      </a:r>
                      <a:endParaRPr lang="es-ES" sz="1200" dirty="0"/>
                    </a:p>
                  </a:txBody>
                  <a:tcPr/>
                </a:tc>
                <a:tc>
                  <a:txBody>
                    <a:bodyPr/>
                    <a:lstStyle/>
                    <a:p>
                      <a:r>
                        <a:rPr lang="es-ES" sz="1200" dirty="0"/>
                        <a:t>Reference</a:t>
                      </a:r>
                    </a:p>
                  </a:txBody>
                  <a:tcPr/>
                </a:tc>
                <a:tc>
                  <a:txBody>
                    <a:bodyPr/>
                    <a:lstStyle/>
                    <a:p>
                      <a:r>
                        <a:rPr lang="es-ES" sz="1200" dirty="0"/>
                        <a:t>Greetings/ </a:t>
                      </a:r>
                      <a:r>
                        <a:rPr lang="es-ES" sz="1200" dirty="0" err="1"/>
                        <a:t>farewells</a:t>
                      </a:r>
                      <a:endParaRPr lang="es-ES" sz="1200" dirty="0"/>
                    </a:p>
                  </a:txBody>
                  <a:tcPr/>
                </a:tc>
                <a:tc>
                  <a:txBody>
                    <a:bodyPr/>
                    <a:lstStyle/>
                    <a:p>
                      <a:r>
                        <a:rPr lang="es-ES" sz="1200" dirty="0" err="1"/>
                        <a:t>Justification</a:t>
                      </a:r>
                      <a:endParaRPr lang="es-ES" sz="1200" dirty="0"/>
                    </a:p>
                  </a:txBody>
                  <a:tcPr/>
                </a:tc>
                <a:tc>
                  <a:txBody>
                    <a:bodyPr/>
                    <a:lstStyle/>
                    <a:p>
                      <a:r>
                        <a:rPr lang="es-ES" sz="1200" dirty="0" err="1"/>
                        <a:t>Exclusion</a:t>
                      </a:r>
                      <a:endParaRPr lang="es-ES" sz="1200" dirty="0"/>
                    </a:p>
                  </a:txBody>
                  <a:tcPr/>
                </a:tc>
                <a:extLst>
                  <a:ext uri="{0D108BD9-81ED-4DB2-BD59-A6C34878D82A}">
                    <a16:rowId xmlns:a16="http://schemas.microsoft.com/office/drawing/2014/main" val="10000"/>
                  </a:ext>
                </a:extLst>
              </a:tr>
              <a:tr h="599515">
                <a:tc>
                  <a:txBody>
                    <a:bodyPr/>
                    <a:lstStyle/>
                    <a:p>
                      <a:r>
                        <a:rPr lang="es-ES" sz="1600" dirty="0" err="1"/>
                        <a:t>Mexico</a:t>
                      </a:r>
                      <a:r>
                        <a:rPr lang="es-ES" sz="1600" baseline="0" dirty="0"/>
                        <a:t> City</a:t>
                      </a:r>
                      <a:endParaRPr lang="es-ES" sz="1600" dirty="0"/>
                    </a:p>
                  </a:txBody>
                  <a:tcPr/>
                </a:tc>
                <a:tc>
                  <a:txBody>
                    <a:bodyPr/>
                    <a:lstStyle/>
                    <a:p>
                      <a:r>
                        <a:rPr lang="es-ES" dirty="0"/>
                        <a:t>85.0%</a:t>
                      </a:r>
                    </a:p>
                  </a:txBody>
                  <a:tcPr/>
                </a:tc>
                <a:tc>
                  <a:txBody>
                    <a:bodyPr/>
                    <a:lstStyle/>
                    <a:p>
                      <a:r>
                        <a:rPr lang="es-ES" dirty="0"/>
                        <a:t>88.7%</a:t>
                      </a:r>
                    </a:p>
                  </a:txBody>
                  <a:tcPr/>
                </a:tc>
                <a:tc>
                  <a:txBody>
                    <a:bodyPr/>
                    <a:lstStyle/>
                    <a:p>
                      <a:r>
                        <a:rPr lang="es-ES" sz="1800" dirty="0"/>
                        <a:t>92.5%</a:t>
                      </a:r>
                    </a:p>
                  </a:txBody>
                  <a:tcPr/>
                </a:tc>
                <a:tc>
                  <a:txBody>
                    <a:bodyPr/>
                    <a:lstStyle/>
                    <a:p>
                      <a:r>
                        <a:rPr lang="es-ES" dirty="0"/>
                        <a:t>22.2%</a:t>
                      </a:r>
                    </a:p>
                  </a:txBody>
                  <a:tcPr/>
                </a:tc>
                <a:tc>
                  <a:txBody>
                    <a:bodyPr/>
                    <a:lstStyle/>
                    <a:p>
                      <a:r>
                        <a:rPr lang="es-ES" dirty="0"/>
                        <a:t>38.4%</a:t>
                      </a:r>
                    </a:p>
                  </a:txBody>
                  <a:tcPr/>
                </a:tc>
                <a:tc>
                  <a:txBody>
                    <a:bodyPr/>
                    <a:lstStyle/>
                    <a:p>
                      <a:r>
                        <a:rPr lang="es-ES" dirty="0"/>
                        <a:t>45.6%</a:t>
                      </a:r>
                    </a:p>
                  </a:txBody>
                  <a:tcPr/>
                </a:tc>
                <a:tc>
                  <a:txBody>
                    <a:bodyPr/>
                    <a:lstStyle/>
                    <a:p>
                      <a:r>
                        <a:rPr lang="es-ES" dirty="0"/>
                        <a:t>5.6%</a:t>
                      </a:r>
                    </a:p>
                  </a:txBody>
                  <a:tcPr/>
                </a:tc>
                <a:tc>
                  <a:txBody>
                    <a:bodyPr/>
                    <a:lstStyle/>
                    <a:p>
                      <a:r>
                        <a:rPr lang="es-ES" dirty="0"/>
                        <a:t>15.0%</a:t>
                      </a:r>
                    </a:p>
                  </a:txBody>
                  <a:tcPr/>
                </a:tc>
                <a:extLst>
                  <a:ext uri="{0D108BD9-81ED-4DB2-BD59-A6C34878D82A}">
                    <a16:rowId xmlns:a16="http://schemas.microsoft.com/office/drawing/2014/main" val="10001"/>
                  </a:ext>
                </a:extLst>
              </a:tr>
              <a:tr h="770805">
                <a:tc>
                  <a:txBody>
                    <a:bodyPr/>
                    <a:lstStyle/>
                    <a:p>
                      <a:r>
                        <a:rPr lang="es-ES" sz="1600" dirty="0"/>
                        <a:t>London</a:t>
                      </a:r>
                    </a:p>
                  </a:txBody>
                  <a:tcPr/>
                </a:tc>
                <a:tc>
                  <a:txBody>
                    <a:bodyPr/>
                    <a:lstStyle/>
                    <a:p>
                      <a:r>
                        <a:rPr lang="es-ES" dirty="0"/>
                        <a:t>86.5%</a:t>
                      </a:r>
                    </a:p>
                  </a:txBody>
                  <a:tcPr/>
                </a:tc>
                <a:tc>
                  <a:txBody>
                    <a:bodyPr/>
                    <a:lstStyle/>
                    <a:p>
                      <a:r>
                        <a:rPr lang="es-ES" dirty="0"/>
                        <a:t>81.1%</a:t>
                      </a:r>
                    </a:p>
                  </a:txBody>
                  <a:tcPr/>
                </a:tc>
                <a:tc>
                  <a:txBody>
                    <a:bodyPr/>
                    <a:lstStyle/>
                    <a:p>
                      <a:r>
                        <a:rPr lang="es-ES" sz="1800" dirty="0"/>
                        <a:t>92.5%</a:t>
                      </a:r>
                    </a:p>
                  </a:txBody>
                  <a:tcPr/>
                </a:tc>
                <a:tc>
                  <a:txBody>
                    <a:bodyPr/>
                    <a:lstStyle/>
                    <a:p>
                      <a:r>
                        <a:rPr lang="es-ES" dirty="0">
                          <a:solidFill>
                            <a:schemeClr val="tx1"/>
                          </a:solidFill>
                        </a:rPr>
                        <a:t>22.3%</a:t>
                      </a:r>
                    </a:p>
                  </a:txBody>
                  <a:tcPr/>
                </a:tc>
                <a:tc>
                  <a:txBody>
                    <a:bodyPr/>
                    <a:lstStyle/>
                    <a:p>
                      <a:r>
                        <a:rPr lang="es-ES" dirty="0"/>
                        <a:t>55.0%</a:t>
                      </a:r>
                    </a:p>
                  </a:txBody>
                  <a:tcPr/>
                </a:tc>
                <a:tc>
                  <a:txBody>
                    <a:bodyPr/>
                    <a:lstStyle/>
                    <a:p>
                      <a:r>
                        <a:rPr lang="es-ES" dirty="0"/>
                        <a:t>41.8%</a:t>
                      </a:r>
                    </a:p>
                  </a:txBody>
                  <a:tcPr/>
                </a:tc>
                <a:tc>
                  <a:txBody>
                    <a:bodyPr/>
                    <a:lstStyle/>
                    <a:p>
                      <a:r>
                        <a:rPr lang="es-ES" dirty="0"/>
                        <a:t>9.4%</a:t>
                      </a:r>
                    </a:p>
                  </a:txBody>
                  <a:tcPr/>
                </a:tc>
                <a:tc>
                  <a:txBody>
                    <a:bodyPr/>
                    <a:lstStyle/>
                    <a:p>
                      <a:r>
                        <a:rPr lang="es-ES" dirty="0"/>
                        <a:t>25.2%</a:t>
                      </a:r>
                    </a:p>
                  </a:txBody>
                  <a:tcPr/>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60F0911C-6162-4740-A2EE-EE6B8AD6AEC6}" type="slidenum">
              <a:rPr lang="fr-FR" smtClean="0"/>
              <a:t>38</a:t>
            </a:fld>
            <a:endParaRPr lang="fr-FR"/>
          </a:p>
        </p:txBody>
      </p:sp>
    </p:spTree>
    <p:extLst>
      <p:ext uri="{BB962C8B-B14F-4D97-AF65-F5344CB8AC3E}">
        <p14:creationId xmlns:p14="http://schemas.microsoft.com/office/powerpoint/2010/main" val="26939475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err="1"/>
              <a:t>Speech</a:t>
            </a:r>
            <a:r>
              <a:rPr lang="es-ES" dirty="0"/>
              <a:t> </a:t>
            </a:r>
            <a:r>
              <a:rPr lang="es-ES" dirty="0" err="1"/>
              <a:t>strategy</a:t>
            </a:r>
            <a:r>
              <a:rPr lang="es-ES" dirty="0"/>
              <a:t> </a:t>
            </a:r>
            <a:r>
              <a:rPr lang="es-ES" dirty="0" err="1"/>
              <a:t>sequencing</a:t>
            </a:r>
            <a:r>
              <a:rPr lang="es-ES" dirty="0"/>
              <a:t>: </a:t>
            </a:r>
            <a:r>
              <a:rPr lang="es-ES" dirty="0" err="1"/>
              <a:t>both</a:t>
            </a:r>
            <a:r>
              <a:rPr lang="es-ES" dirty="0"/>
              <a:t> </a:t>
            </a:r>
            <a:r>
              <a:rPr lang="es-ES" dirty="0" err="1"/>
              <a:t>languages</a:t>
            </a:r>
            <a:endParaRPr lang="es-E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7877755"/>
              </p:ext>
            </p:extLst>
          </p:nvPr>
        </p:nvGraphicFramePr>
        <p:xfrm>
          <a:off x="1596052" y="1966323"/>
          <a:ext cx="5490548" cy="2605677"/>
        </p:xfrm>
        <a:graphic>
          <a:graphicData uri="http://schemas.openxmlformats.org/drawingml/2006/table">
            <a:tbl>
              <a:tblPr firstRow="1" bandRow="1">
                <a:tableStyleId>{5C22544A-7EE6-4342-B048-85BDC9FD1C3A}</a:tableStyleId>
              </a:tblPr>
              <a:tblGrid>
                <a:gridCol w="1431776">
                  <a:extLst>
                    <a:ext uri="{9D8B030D-6E8A-4147-A177-3AD203B41FA5}">
                      <a16:colId xmlns:a16="http://schemas.microsoft.com/office/drawing/2014/main" val="20000"/>
                    </a:ext>
                  </a:extLst>
                </a:gridCol>
                <a:gridCol w="1431776">
                  <a:extLst>
                    <a:ext uri="{9D8B030D-6E8A-4147-A177-3AD203B41FA5}">
                      <a16:colId xmlns:a16="http://schemas.microsoft.com/office/drawing/2014/main" val="20001"/>
                    </a:ext>
                  </a:extLst>
                </a:gridCol>
                <a:gridCol w="1431776">
                  <a:extLst>
                    <a:ext uri="{9D8B030D-6E8A-4147-A177-3AD203B41FA5}">
                      <a16:colId xmlns:a16="http://schemas.microsoft.com/office/drawing/2014/main" val="20002"/>
                    </a:ext>
                  </a:extLst>
                </a:gridCol>
                <a:gridCol w="1195220">
                  <a:extLst>
                    <a:ext uri="{9D8B030D-6E8A-4147-A177-3AD203B41FA5}">
                      <a16:colId xmlns:a16="http://schemas.microsoft.com/office/drawing/2014/main" val="20003"/>
                    </a:ext>
                  </a:extLst>
                </a:gridCol>
              </a:tblGrid>
              <a:tr h="554712">
                <a:tc>
                  <a:txBody>
                    <a:bodyPr/>
                    <a:lstStyle/>
                    <a:p>
                      <a:endParaRPr lang="es-ES" sz="1200" dirty="0"/>
                    </a:p>
                  </a:txBody>
                  <a:tcPr/>
                </a:tc>
                <a:tc>
                  <a:txBody>
                    <a:bodyPr/>
                    <a:lstStyle/>
                    <a:p>
                      <a:r>
                        <a:rPr lang="es-ES" sz="1600" dirty="0"/>
                        <a:t>XYZ</a:t>
                      </a:r>
                    </a:p>
                  </a:txBody>
                  <a:tcPr/>
                </a:tc>
                <a:tc>
                  <a:txBody>
                    <a:bodyPr/>
                    <a:lstStyle/>
                    <a:p>
                      <a:r>
                        <a:rPr lang="es-ES" sz="1600" dirty="0" err="1"/>
                        <a:t>Other</a:t>
                      </a:r>
                      <a:endParaRPr lang="es-ES" sz="1600" dirty="0"/>
                    </a:p>
                  </a:txBody>
                  <a:tcPr/>
                </a:tc>
                <a:tc>
                  <a:txBody>
                    <a:bodyPr/>
                    <a:lstStyle/>
                    <a:p>
                      <a:r>
                        <a:rPr lang="es-ES" sz="1600" dirty="0"/>
                        <a:t>Total</a:t>
                      </a:r>
                    </a:p>
                  </a:txBody>
                  <a:tcPr/>
                </a:tc>
                <a:extLst>
                  <a:ext uri="{0D108BD9-81ED-4DB2-BD59-A6C34878D82A}">
                    <a16:rowId xmlns:a16="http://schemas.microsoft.com/office/drawing/2014/main" val="10000"/>
                  </a:ext>
                </a:extLst>
              </a:tr>
              <a:tr h="599515">
                <a:tc>
                  <a:txBody>
                    <a:bodyPr/>
                    <a:lstStyle/>
                    <a:p>
                      <a:r>
                        <a:rPr lang="es-ES" sz="1600" dirty="0"/>
                        <a:t>London</a:t>
                      </a:r>
                    </a:p>
                  </a:txBody>
                  <a:tcPr/>
                </a:tc>
                <a:tc>
                  <a:txBody>
                    <a:bodyPr/>
                    <a:lstStyle/>
                    <a:p>
                      <a:r>
                        <a:rPr lang="es-ES" dirty="0">
                          <a:solidFill>
                            <a:schemeClr val="tx1"/>
                          </a:solidFill>
                        </a:rPr>
                        <a:t>107</a:t>
                      </a:r>
                    </a:p>
                    <a:p>
                      <a:r>
                        <a:rPr lang="es-ES" b="1" dirty="0">
                          <a:solidFill>
                            <a:schemeClr val="tx1"/>
                          </a:solidFill>
                        </a:rPr>
                        <a:t>33.6%</a:t>
                      </a:r>
                    </a:p>
                  </a:txBody>
                  <a:tcPr/>
                </a:tc>
                <a:tc>
                  <a:txBody>
                    <a:bodyPr/>
                    <a:lstStyle/>
                    <a:p>
                      <a:r>
                        <a:rPr lang="es-ES" dirty="0"/>
                        <a:t>211</a:t>
                      </a:r>
                    </a:p>
                    <a:p>
                      <a:r>
                        <a:rPr lang="es-ES" b="1" dirty="0"/>
                        <a:t>66.4%</a:t>
                      </a:r>
                    </a:p>
                  </a:txBody>
                  <a:tcPr/>
                </a:tc>
                <a:tc>
                  <a:txBody>
                    <a:bodyPr/>
                    <a:lstStyle/>
                    <a:p>
                      <a:r>
                        <a:rPr lang="es-ES" dirty="0"/>
                        <a:t>318</a:t>
                      </a:r>
                    </a:p>
                    <a:p>
                      <a:r>
                        <a:rPr lang="es-ES" b="1" dirty="0"/>
                        <a:t>100.0%</a:t>
                      </a:r>
                    </a:p>
                  </a:txBody>
                  <a:tcPr/>
                </a:tc>
                <a:extLst>
                  <a:ext uri="{0D108BD9-81ED-4DB2-BD59-A6C34878D82A}">
                    <a16:rowId xmlns:a16="http://schemas.microsoft.com/office/drawing/2014/main" val="10001"/>
                  </a:ext>
                </a:extLst>
              </a:tr>
              <a:tr h="770805">
                <a:tc>
                  <a:txBody>
                    <a:bodyPr/>
                    <a:lstStyle/>
                    <a:p>
                      <a:r>
                        <a:rPr lang="es-ES" sz="1600" dirty="0" err="1"/>
                        <a:t>Mexico</a:t>
                      </a:r>
                      <a:r>
                        <a:rPr lang="es-ES" sz="1600" dirty="0"/>
                        <a:t> City</a:t>
                      </a:r>
                    </a:p>
                  </a:txBody>
                  <a:tcPr/>
                </a:tc>
                <a:tc>
                  <a:txBody>
                    <a:bodyPr/>
                    <a:lstStyle/>
                    <a:p>
                      <a:r>
                        <a:rPr lang="es-ES" dirty="0">
                          <a:solidFill>
                            <a:schemeClr val="tx1"/>
                          </a:solidFill>
                        </a:rPr>
                        <a:t>69</a:t>
                      </a:r>
                    </a:p>
                    <a:p>
                      <a:r>
                        <a:rPr lang="es-ES" b="1" dirty="0">
                          <a:solidFill>
                            <a:schemeClr val="tx1"/>
                          </a:solidFill>
                        </a:rPr>
                        <a:t>21.6%</a:t>
                      </a:r>
                    </a:p>
                  </a:txBody>
                  <a:tcPr/>
                </a:tc>
                <a:tc>
                  <a:txBody>
                    <a:bodyPr/>
                    <a:lstStyle/>
                    <a:p>
                      <a:r>
                        <a:rPr lang="es-ES" dirty="0"/>
                        <a:t>251</a:t>
                      </a:r>
                    </a:p>
                    <a:p>
                      <a:r>
                        <a:rPr lang="es-ES" b="1" dirty="0"/>
                        <a:t>78.4%</a:t>
                      </a:r>
                    </a:p>
                  </a:txBody>
                  <a:tcPr/>
                </a:tc>
                <a:tc>
                  <a:txBody>
                    <a:bodyPr/>
                    <a:lstStyle/>
                    <a:p>
                      <a:r>
                        <a:rPr lang="es-ES" dirty="0"/>
                        <a:t>320</a:t>
                      </a:r>
                    </a:p>
                    <a:p>
                      <a:r>
                        <a:rPr lang="es-ES" b="1" dirty="0"/>
                        <a:t>100.0%</a:t>
                      </a:r>
                    </a:p>
                  </a:txBody>
                  <a:tcPr/>
                </a:tc>
                <a:extLst>
                  <a:ext uri="{0D108BD9-81ED-4DB2-BD59-A6C34878D82A}">
                    <a16:rowId xmlns:a16="http://schemas.microsoft.com/office/drawing/2014/main" val="10002"/>
                  </a:ext>
                </a:extLst>
              </a:tr>
              <a:tr h="554712">
                <a:tc>
                  <a:txBody>
                    <a:bodyPr/>
                    <a:lstStyle/>
                    <a:p>
                      <a:r>
                        <a:rPr lang="es-ES" sz="1600" dirty="0"/>
                        <a:t>Total</a:t>
                      </a:r>
                    </a:p>
                  </a:txBody>
                  <a:tcPr/>
                </a:tc>
                <a:tc>
                  <a:txBody>
                    <a:bodyPr/>
                    <a:lstStyle/>
                    <a:p>
                      <a:r>
                        <a:rPr lang="es-ES" dirty="0"/>
                        <a:t>176</a:t>
                      </a:r>
                    </a:p>
                    <a:p>
                      <a:r>
                        <a:rPr lang="es-ES" b="1" dirty="0"/>
                        <a:t>27.5%</a:t>
                      </a:r>
                    </a:p>
                  </a:txBody>
                  <a:tcPr/>
                </a:tc>
                <a:tc>
                  <a:txBody>
                    <a:bodyPr/>
                    <a:lstStyle/>
                    <a:p>
                      <a:r>
                        <a:rPr lang="es-ES" dirty="0"/>
                        <a:t>463</a:t>
                      </a:r>
                    </a:p>
                    <a:p>
                      <a:r>
                        <a:rPr lang="es-ES" b="1" dirty="0"/>
                        <a:t>72.5%</a:t>
                      </a:r>
                    </a:p>
                  </a:txBody>
                  <a:tcPr/>
                </a:tc>
                <a:tc>
                  <a:txBody>
                    <a:bodyPr/>
                    <a:lstStyle/>
                    <a:p>
                      <a:r>
                        <a:rPr lang="es-ES" sz="1800" dirty="0"/>
                        <a:t>638</a:t>
                      </a:r>
                    </a:p>
                    <a:p>
                      <a:r>
                        <a:rPr lang="es-ES" sz="1800" b="1" dirty="0"/>
                        <a:t>100.0%</a:t>
                      </a:r>
                    </a:p>
                  </a:txBody>
                  <a:tcPr/>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2"/>
          </p:nvPr>
        </p:nvSpPr>
        <p:spPr/>
        <p:txBody>
          <a:bodyPr/>
          <a:lstStyle/>
          <a:p>
            <a:fld id="{60F0911C-6162-4740-A2EE-EE6B8AD6AEC6}" type="slidenum">
              <a:rPr lang="fr-FR" smtClean="0"/>
              <a:t>39</a:t>
            </a:fld>
            <a:endParaRPr lang="fr-FR"/>
          </a:p>
        </p:txBody>
      </p:sp>
      <p:sp>
        <p:nvSpPr>
          <p:cNvPr id="6" name="TextBox 5"/>
          <p:cNvSpPr txBox="1"/>
          <p:nvPr/>
        </p:nvSpPr>
        <p:spPr>
          <a:xfrm>
            <a:off x="990600" y="5029200"/>
            <a:ext cx="7376160" cy="830997"/>
          </a:xfrm>
          <a:prstGeom prst="rect">
            <a:avLst/>
          </a:prstGeom>
          <a:noFill/>
        </p:spPr>
        <p:txBody>
          <a:bodyPr wrap="square" rtlCol="0">
            <a:spAutoFit/>
          </a:bodyPr>
          <a:lstStyle/>
          <a:p>
            <a:r>
              <a:rPr lang="es-ES" dirty="0" err="1"/>
              <a:t>Overall</a:t>
            </a:r>
            <a:r>
              <a:rPr lang="es-ES" dirty="0"/>
              <a:t>, </a:t>
            </a:r>
            <a:r>
              <a:rPr lang="es-ES" dirty="0" err="1"/>
              <a:t>Mexico</a:t>
            </a:r>
            <a:r>
              <a:rPr lang="es-ES" dirty="0"/>
              <a:t> City uses </a:t>
            </a:r>
            <a:r>
              <a:rPr lang="es-ES" dirty="0" err="1"/>
              <a:t>less</a:t>
            </a:r>
            <a:r>
              <a:rPr lang="es-ES" dirty="0"/>
              <a:t> of </a:t>
            </a:r>
            <a:r>
              <a:rPr lang="es-ES" dirty="0" err="1"/>
              <a:t>the</a:t>
            </a:r>
            <a:r>
              <a:rPr lang="es-ES" dirty="0"/>
              <a:t> canonical </a:t>
            </a:r>
            <a:r>
              <a:rPr lang="es-ES" dirty="0" err="1"/>
              <a:t>format</a:t>
            </a:r>
            <a:r>
              <a:rPr lang="es-ES" dirty="0"/>
              <a:t> “X </a:t>
            </a:r>
            <a:r>
              <a:rPr lang="es-ES" dirty="0" err="1"/>
              <a:t>seeks</a:t>
            </a:r>
            <a:r>
              <a:rPr lang="es-ES" dirty="0"/>
              <a:t> Y </a:t>
            </a:r>
            <a:r>
              <a:rPr lang="es-ES" dirty="0" err="1"/>
              <a:t>for</a:t>
            </a:r>
            <a:r>
              <a:rPr lang="es-ES" dirty="0"/>
              <a:t> Z.”</a:t>
            </a:r>
          </a:p>
          <a:p>
            <a:endParaRPr lang="es-ES" dirty="0"/>
          </a:p>
          <a:p>
            <a:r>
              <a:rPr lang="es-ES" sz="1200" dirty="0"/>
              <a:t>Pearson Chi-</a:t>
            </a:r>
            <a:r>
              <a:rPr lang="es-ES" sz="1200" dirty="0" err="1"/>
              <a:t>Square</a:t>
            </a:r>
            <a:r>
              <a:rPr lang="es-ES" sz="1200" dirty="0"/>
              <a:t>: p&lt;0.001</a:t>
            </a:r>
          </a:p>
        </p:txBody>
      </p:sp>
    </p:spTree>
    <p:extLst>
      <p:ext uri="{BB962C8B-B14F-4D97-AF65-F5344CB8AC3E}">
        <p14:creationId xmlns:p14="http://schemas.microsoft.com/office/powerpoint/2010/main" val="1437976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t>Online personal </a:t>
            </a:r>
            <a:r>
              <a:rPr lang="es-ES" dirty="0" err="1"/>
              <a:t>advertisements</a:t>
            </a:r>
            <a:endParaRPr lang="es-ES" dirty="0"/>
          </a:p>
        </p:txBody>
      </p:sp>
      <p:sp>
        <p:nvSpPr>
          <p:cNvPr id="4" name="Content Placeholder 3"/>
          <p:cNvSpPr>
            <a:spLocks noGrp="1"/>
          </p:cNvSpPr>
          <p:nvPr>
            <p:ph idx="1"/>
          </p:nvPr>
        </p:nvSpPr>
        <p:spPr>
          <a:xfrm>
            <a:off x="914400" y="1905000"/>
            <a:ext cx="7851648" cy="4191000"/>
          </a:xfrm>
        </p:spPr>
        <p:txBody>
          <a:bodyPr>
            <a:normAutofit/>
          </a:bodyPr>
          <a:lstStyle/>
          <a:p>
            <a:r>
              <a:rPr lang="es-ES" sz="2400" dirty="0" err="1"/>
              <a:t>Excellent</a:t>
            </a:r>
            <a:r>
              <a:rPr lang="es-ES" sz="2400" dirty="0"/>
              <a:t> </a:t>
            </a:r>
            <a:r>
              <a:rPr lang="es-ES" sz="2400" dirty="0" err="1"/>
              <a:t>forum</a:t>
            </a:r>
            <a:r>
              <a:rPr lang="es-ES" sz="2400" dirty="0"/>
              <a:t> </a:t>
            </a:r>
            <a:r>
              <a:rPr lang="es-ES" sz="2400" dirty="0" err="1"/>
              <a:t>for</a:t>
            </a:r>
            <a:r>
              <a:rPr lang="es-ES" sz="2400" dirty="0"/>
              <a:t> </a:t>
            </a:r>
            <a:r>
              <a:rPr lang="es-ES" sz="2400" dirty="0" err="1"/>
              <a:t>the</a:t>
            </a:r>
            <a:r>
              <a:rPr lang="es-ES" sz="2400" dirty="0"/>
              <a:t> </a:t>
            </a:r>
            <a:r>
              <a:rPr lang="es-ES" sz="2400" dirty="0" err="1"/>
              <a:t>creation</a:t>
            </a:r>
            <a:r>
              <a:rPr lang="es-ES" sz="2400" dirty="0"/>
              <a:t> of </a:t>
            </a:r>
            <a:r>
              <a:rPr lang="es-ES" sz="2400" dirty="0" err="1"/>
              <a:t>such</a:t>
            </a:r>
            <a:r>
              <a:rPr lang="es-ES" sz="2400" dirty="0"/>
              <a:t> </a:t>
            </a:r>
            <a:r>
              <a:rPr lang="es-ES" sz="2400" dirty="0" err="1"/>
              <a:t>lingusitic</a:t>
            </a:r>
            <a:r>
              <a:rPr lang="es-ES" sz="2400" dirty="0"/>
              <a:t> </a:t>
            </a:r>
            <a:r>
              <a:rPr lang="es-ES" sz="2400" dirty="0" err="1"/>
              <a:t>practices</a:t>
            </a:r>
            <a:r>
              <a:rPr lang="es-ES" sz="2400" dirty="0"/>
              <a:t>.</a:t>
            </a:r>
          </a:p>
          <a:p>
            <a:r>
              <a:rPr lang="es-ES" sz="2400" dirty="0"/>
              <a:t> </a:t>
            </a:r>
            <a:r>
              <a:rPr lang="es-ES" sz="2400" dirty="0" err="1"/>
              <a:t>Speakers</a:t>
            </a:r>
            <a:r>
              <a:rPr lang="es-ES" sz="2400" dirty="0"/>
              <a:t> use </a:t>
            </a:r>
            <a:r>
              <a:rPr lang="es-ES" sz="2400" dirty="0" err="1"/>
              <a:t>specific</a:t>
            </a:r>
            <a:r>
              <a:rPr lang="es-ES" sz="2400" dirty="0"/>
              <a:t> </a:t>
            </a:r>
            <a:r>
              <a:rPr lang="es-ES" sz="2400" dirty="0" err="1"/>
              <a:t>linguistic</a:t>
            </a:r>
            <a:r>
              <a:rPr lang="es-ES" sz="2400" dirty="0"/>
              <a:t> </a:t>
            </a:r>
            <a:r>
              <a:rPr lang="es-ES" sz="2400" dirty="0" err="1"/>
              <a:t>practices</a:t>
            </a:r>
            <a:r>
              <a:rPr lang="es-ES" sz="2400" dirty="0"/>
              <a:t> in:</a:t>
            </a:r>
          </a:p>
          <a:p>
            <a:pPr lvl="1"/>
            <a:r>
              <a:rPr lang="es-ES" sz="2000" dirty="0" err="1"/>
              <a:t>Partner</a:t>
            </a:r>
            <a:r>
              <a:rPr lang="es-ES" sz="2000" dirty="0"/>
              <a:t> </a:t>
            </a:r>
            <a:r>
              <a:rPr lang="es-ES" sz="2000" dirty="0" err="1"/>
              <a:t>selection</a:t>
            </a:r>
            <a:r>
              <a:rPr lang="es-ES" sz="2000" dirty="0"/>
              <a:t> </a:t>
            </a:r>
            <a:r>
              <a:rPr lang="es-ES" sz="2000" dirty="0" err="1"/>
              <a:t>strategies</a:t>
            </a:r>
            <a:r>
              <a:rPr lang="es-ES" sz="2000" dirty="0"/>
              <a:t> (</a:t>
            </a:r>
            <a:r>
              <a:rPr lang="es-ES" sz="2000" dirty="0" err="1"/>
              <a:t>e.g</a:t>
            </a:r>
            <a:r>
              <a:rPr lang="es-ES" sz="2000" dirty="0"/>
              <a:t>. </a:t>
            </a:r>
            <a:r>
              <a:rPr lang="es-ES" sz="2000" dirty="0" err="1"/>
              <a:t>Cicerello</a:t>
            </a:r>
            <a:r>
              <a:rPr lang="es-ES" sz="2000" dirty="0"/>
              <a:t> &amp; </a:t>
            </a:r>
            <a:r>
              <a:rPr lang="es-ES" sz="2000" dirty="0" err="1"/>
              <a:t>Sheeham</a:t>
            </a:r>
            <a:r>
              <a:rPr lang="es-ES" sz="2000" dirty="0"/>
              <a:t>, 1995; </a:t>
            </a:r>
            <a:r>
              <a:rPr lang="es-ES" sz="2000" dirty="0" err="1"/>
              <a:t>Hatala</a:t>
            </a:r>
            <a:r>
              <a:rPr lang="es-ES" sz="2000" dirty="0"/>
              <a:t> &amp; </a:t>
            </a:r>
            <a:r>
              <a:rPr lang="es-ES" sz="2000" dirty="0" err="1"/>
              <a:t>Prehodka</a:t>
            </a:r>
            <a:r>
              <a:rPr lang="es-ES" sz="2000" dirty="0"/>
              <a:t>, 1996; Sato, 2008).</a:t>
            </a:r>
          </a:p>
          <a:p>
            <a:pPr lvl="1"/>
            <a:r>
              <a:rPr lang="es-ES" sz="2000" dirty="0" err="1"/>
              <a:t>Demonstrating</a:t>
            </a:r>
            <a:r>
              <a:rPr lang="es-ES" sz="2000" dirty="0"/>
              <a:t> and </a:t>
            </a:r>
            <a:r>
              <a:rPr lang="es-ES" sz="2000" dirty="0" err="1"/>
              <a:t>authenticating</a:t>
            </a:r>
            <a:r>
              <a:rPr lang="es-ES" sz="2000" dirty="0"/>
              <a:t> </a:t>
            </a:r>
            <a:r>
              <a:rPr lang="es-ES" sz="2000" dirty="0" err="1"/>
              <a:t>membership</a:t>
            </a:r>
            <a:r>
              <a:rPr lang="es-ES" sz="2000" dirty="0"/>
              <a:t> in </a:t>
            </a:r>
            <a:r>
              <a:rPr lang="es-ES" sz="2000" dirty="0" err="1"/>
              <a:t>specific</a:t>
            </a:r>
            <a:r>
              <a:rPr lang="es-ES" sz="2000" dirty="0"/>
              <a:t> </a:t>
            </a:r>
            <a:r>
              <a:rPr lang="es-ES" sz="2000" dirty="0" err="1"/>
              <a:t>gender</a:t>
            </a:r>
            <a:r>
              <a:rPr lang="es-ES" sz="2000" dirty="0"/>
              <a:t> </a:t>
            </a:r>
            <a:r>
              <a:rPr lang="es-ES" sz="2000" dirty="0" err="1"/>
              <a:t>or</a:t>
            </a:r>
            <a:r>
              <a:rPr lang="es-ES" sz="2000" dirty="0"/>
              <a:t> sexual </a:t>
            </a:r>
            <a:r>
              <a:rPr lang="es-ES" sz="2000" dirty="0" err="1"/>
              <a:t>groups</a:t>
            </a:r>
            <a:r>
              <a:rPr lang="es-ES" sz="2000" dirty="0"/>
              <a:t> (Del-Teso-</a:t>
            </a:r>
            <a:r>
              <a:rPr lang="es-ES" sz="2000" dirty="0" err="1"/>
              <a:t>Craviotto</a:t>
            </a:r>
            <a:r>
              <a:rPr lang="es-ES" sz="2000" dirty="0"/>
              <a:t>, 2008).</a:t>
            </a:r>
          </a:p>
          <a:p>
            <a:pPr lvl="1"/>
            <a:r>
              <a:rPr lang="es-ES" sz="2000" dirty="0" err="1"/>
              <a:t>These</a:t>
            </a:r>
            <a:r>
              <a:rPr lang="es-ES" sz="2000" dirty="0"/>
              <a:t> </a:t>
            </a:r>
            <a:r>
              <a:rPr lang="es-ES" sz="2000" dirty="0" err="1"/>
              <a:t>norms</a:t>
            </a:r>
            <a:r>
              <a:rPr lang="es-ES" sz="2000" dirty="0"/>
              <a:t> are </a:t>
            </a:r>
            <a:r>
              <a:rPr lang="es-ES" sz="2000" dirty="0" err="1"/>
              <a:t>often</a:t>
            </a:r>
            <a:r>
              <a:rPr lang="es-ES" sz="2000" dirty="0"/>
              <a:t> </a:t>
            </a:r>
            <a:r>
              <a:rPr lang="es-ES" sz="2000" dirty="0" err="1"/>
              <a:t>established</a:t>
            </a:r>
            <a:r>
              <a:rPr lang="es-ES" sz="2000" dirty="0"/>
              <a:t> </a:t>
            </a:r>
            <a:r>
              <a:rPr lang="es-ES" sz="2000" dirty="0" err="1"/>
              <a:t>by</a:t>
            </a:r>
            <a:r>
              <a:rPr lang="es-ES" sz="2000" dirty="0"/>
              <a:t> </a:t>
            </a:r>
            <a:r>
              <a:rPr lang="es-ES" sz="2000" dirty="0" err="1"/>
              <a:t>members</a:t>
            </a:r>
            <a:r>
              <a:rPr lang="es-ES" sz="2000" dirty="0"/>
              <a:t> of </a:t>
            </a:r>
            <a:r>
              <a:rPr lang="es-ES" sz="2000" dirty="0" err="1"/>
              <a:t>specific</a:t>
            </a:r>
            <a:r>
              <a:rPr lang="es-ES" sz="2000" dirty="0"/>
              <a:t> online </a:t>
            </a:r>
            <a:r>
              <a:rPr lang="es-ES" sz="2000" dirty="0" err="1"/>
              <a:t>dating</a:t>
            </a:r>
            <a:r>
              <a:rPr lang="es-ES" sz="2000" dirty="0"/>
              <a:t> </a:t>
            </a:r>
            <a:r>
              <a:rPr lang="es-ES" sz="2000" dirty="0" err="1"/>
              <a:t>communities</a:t>
            </a:r>
            <a:r>
              <a:rPr lang="es-ES" sz="2000" dirty="0"/>
              <a:t> (Groom &amp; </a:t>
            </a:r>
            <a:r>
              <a:rPr lang="es-ES" sz="2000" dirty="0" err="1"/>
              <a:t>Pennebaker</a:t>
            </a:r>
            <a:r>
              <a:rPr lang="es-ES" sz="2000" dirty="0"/>
              <a:t>, 2005; </a:t>
            </a:r>
            <a:r>
              <a:rPr lang="en-US" sz="2000" dirty="0" err="1"/>
              <a:t>Gudelanas</a:t>
            </a:r>
            <a:r>
              <a:rPr lang="en-US" sz="2000" dirty="0"/>
              <a:t>, 2005; </a:t>
            </a:r>
            <a:r>
              <a:rPr lang="en-US" sz="2000" dirty="0" err="1"/>
              <a:t>Hardey</a:t>
            </a:r>
            <a:r>
              <a:rPr lang="en-US" sz="2000" dirty="0"/>
              <a:t>, 2004; Smith and </a:t>
            </a:r>
            <a:r>
              <a:rPr lang="en-US" sz="2000" dirty="0" err="1"/>
              <a:t>Stillman</a:t>
            </a:r>
            <a:r>
              <a:rPr lang="en-US" sz="2000" dirty="0"/>
              <a:t>, 2002; </a:t>
            </a:r>
            <a:r>
              <a:rPr lang="en-US" sz="2000" dirty="0" err="1"/>
              <a:t>Yurchisin</a:t>
            </a:r>
            <a:r>
              <a:rPr lang="en-US" sz="2000" dirty="0"/>
              <a:t>, </a:t>
            </a:r>
            <a:r>
              <a:rPr lang="en-US" sz="2000" dirty="0" err="1"/>
              <a:t>Watchravesringkan</a:t>
            </a:r>
            <a:r>
              <a:rPr lang="en-US" sz="2000" dirty="0"/>
              <a:t>,  &amp; McCabe, 2005).</a:t>
            </a:r>
            <a:endParaRPr lang="es-ES" sz="2000" dirty="0"/>
          </a:p>
        </p:txBody>
      </p:sp>
      <p:sp>
        <p:nvSpPr>
          <p:cNvPr id="3" name="Slide Number Placeholder 2"/>
          <p:cNvSpPr>
            <a:spLocks noGrp="1"/>
          </p:cNvSpPr>
          <p:nvPr>
            <p:ph type="sldNum" sz="quarter" idx="12"/>
          </p:nvPr>
        </p:nvSpPr>
        <p:spPr/>
        <p:txBody>
          <a:bodyPr>
            <a:normAutofit/>
          </a:bodyPr>
          <a:lstStyle/>
          <a:p>
            <a:fld id="{60F0911C-6162-4740-A2EE-EE6B8AD6AEC6}" type="slidenum">
              <a:rPr lang="fr-FR" smtClean="0"/>
              <a:t>4</a:t>
            </a:fld>
            <a:endParaRPr lang="fr-FR"/>
          </a:p>
        </p:txBody>
      </p:sp>
    </p:spTree>
    <p:extLst>
      <p:ext uri="{BB962C8B-B14F-4D97-AF65-F5344CB8AC3E}">
        <p14:creationId xmlns:p14="http://schemas.microsoft.com/office/powerpoint/2010/main" val="6504768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a:t>Summary</a:t>
            </a:r>
            <a:r>
              <a:rPr lang="fr-FR" dirty="0"/>
              <a:t> of </a:t>
            </a:r>
            <a:r>
              <a:rPr lang="fr-FR" dirty="0" err="1"/>
              <a:t>results</a:t>
            </a:r>
            <a:endParaRPr lang="en-US" dirty="0"/>
          </a:p>
        </p:txBody>
      </p:sp>
      <p:sp>
        <p:nvSpPr>
          <p:cNvPr id="4" name="Content Placeholder 3"/>
          <p:cNvSpPr>
            <a:spLocks noGrp="1"/>
          </p:cNvSpPr>
          <p:nvPr>
            <p:ph idx="1"/>
          </p:nvPr>
        </p:nvSpPr>
        <p:spPr/>
        <p:txBody>
          <a:bodyPr>
            <a:normAutofit/>
          </a:bodyPr>
          <a:lstStyle/>
          <a:p>
            <a:r>
              <a:rPr lang="en-US" dirty="0"/>
              <a:t>Similarity between both languages in terms of:</a:t>
            </a:r>
          </a:p>
          <a:p>
            <a:pPr lvl="1"/>
            <a:r>
              <a:rPr lang="en-US" dirty="0"/>
              <a:t>Overall distribution of strategies in online personal ads.</a:t>
            </a:r>
          </a:p>
          <a:p>
            <a:pPr lvl="1"/>
            <a:r>
              <a:rPr lang="en-US" dirty="0"/>
              <a:t>Women seeking women and women seeking men both employ more exclusions.</a:t>
            </a:r>
          </a:p>
          <a:p>
            <a:pPr lvl="1"/>
            <a:r>
              <a:rPr lang="en-US" dirty="0"/>
              <a:t>Women seeking women and men seeking men use less of the canonical “X seeks Y for Z” schema than opposite sex personals.</a:t>
            </a:r>
          </a:p>
          <a:p>
            <a:pPr lvl="1"/>
            <a:r>
              <a:rPr lang="en-US" dirty="0"/>
              <a:t>However, XYZ is the most common strategy for all gender/orientation groups for both languages.</a:t>
            </a:r>
          </a:p>
          <a:p>
            <a:r>
              <a:rPr lang="en-US" dirty="0"/>
              <a:t>Differences between both languages:</a:t>
            </a:r>
          </a:p>
          <a:p>
            <a:pPr lvl="1"/>
            <a:r>
              <a:rPr lang="en-US" dirty="0"/>
              <a:t>Speech strategies</a:t>
            </a:r>
          </a:p>
          <a:p>
            <a:pPr lvl="2"/>
            <a:r>
              <a:rPr lang="en-US" dirty="0"/>
              <a:t>In London, other than XYZ, YZX, and XZY were the most common strategies.</a:t>
            </a:r>
          </a:p>
          <a:p>
            <a:pPr lvl="2"/>
            <a:r>
              <a:rPr lang="en-US" dirty="0"/>
              <a:t>In Mexico City, other than XYZ, YZX, ZXY and ZYX were the most common strategies.</a:t>
            </a:r>
          </a:p>
          <a:p>
            <a:pPr lvl="2"/>
            <a:r>
              <a:rPr lang="en-US" dirty="0"/>
              <a:t>Overall lesser rate of XYZ in Mexico City than in London.</a:t>
            </a:r>
          </a:p>
          <a:p>
            <a:pPr lvl="2"/>
            <a:endParaRPr lang="en-US" dirty="0"/>
          </a:p>
          <a:p>
            <a:pPr lvl="1"/>
            <a:endParaRPr lang="en-US" dirty="0"/>
          </a:p>
          <a:p>
            <a:endParaRPr lang="en-US" dirty="0"/>
          </a:p>
        </p:txBody>
      </p:sp>
      <p:sp>
        <p:nvSpPr>
          <p:cNvPr id="3" name="Slide Number Placeholder 2"/>
          <p:cNvSpPr>
            <a:spLocks noGrp="1"/>
          </p:cNvSpPr>
          <p:nvPr>
            <p:ph type="sldNum" sz="quarter" idx="12"/>
          </p:nvPr>
        </p:nvSpPr>
        <p:spPr/>
        <p:txBody>
          <a:bodyPr>
            <a:normAutofit/>
          </a:bodyPr>
          <a:lstStyle/>
          <a:p>
            <a:fld id="{60F0911C-6162-4740-A2EE-EE6B8AD6AEC6}" type="slidenum">
              <a:rPr lang="fr-FR" smtClean="0"/>
              <a:t>40</a:t>
            </a:fld>
            <a:endParaRPr lang="fr-FR"/>
          </a:p>
        </p:txBody>
      </p:sp>
    </p:spTree>
    <p:extLst>
      <p:ext uri="{BB962C8B-B14F-4D97-AF65-F5344CB8AC3E}">
        <p14:creationId xmlns:p14="http://schemas.microsoft.com/office/powerpoint/2010/main" val="2937375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and Conclusion</a:t>
            </a:r>
          </a:p>
        </p:txBody>
      </p:sp>
      <p:sp>
        <p:nvSpPr>
          <p:cNvPr id="2" name="Text Placeholder 1"/>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60F0911C-6162-4740-A2EE-EE6B8AD6AEC6}" type="slidenum">
              <a:rPr lang="fr-FR" smtClean="0"/>
              <a:t>41</a:t>
            </a:fld>
            <a:endParaRPr lang="fr-FR"/>
          </a:p>
        </p:txBody>
      </p:sp>
    </p:spTree>
    <p:extLst>
      <p:ext uri="{BB962C8B-B14F-4D97-AF65-F5344CB8AC3E}">
        <p14:creationId xmlns:p14="http://schemas.microsoft.com/office/powerpoint/2010/main" val="24017609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err="1"/>
              <a:t>Comparison</a:t>
            </a:r>
            <a:r>
              <a:rPr lang="es-ES" dirty="0"/>
              <a:t> </a:t>
            </a:r>
            <a:r>
              <a:rPr lang="es-ES" dirty="0" err="1"/>
              <a:t>with</a:t>
            </a:r>
            <a:r>
              <a:rPr lang="es-ES" dirty="0"/>
              <a:t> </a:t>
            </a:r>
            <a:r>
              <a:rPr lang="es-ES" dirty="0" err="1"/>
              <a:t>previous</a:t>
            </a:r>
            <a:r>
              <a:rPr lang="es-ES" dirty="0"/>
              <a:t> </a:t>
            </a:r>
            <a:r>
              <a:rPr lang="es-ES" dirty="0" err="1"/>
              <a:t>work</a:t>
            </a:r>
            <a:endParaRPr lang="es-ES" dirty="0"/>
          </a:p>
        </p:txBody>
      </p:sp>
      <p:sp>
        <p:nvSpPr>
          <p:cNvPr id="3" name="Content Placeholder 2"/>
          <p:cNvSpPr>
            <a:spLocks noGrp="1"/>
          </p:cNvSpPr>
          <p:nvPr>
            <p:ph idx="1"/>
          </p:nvPr>
        </p:nvSpPr>
        <p:spPr/>
        <p:txBody>
          <a:bodyPr/>
          <a:lstStyle/>
          <a:p>
            <a:r>
              <a:rPr lang="es-ES" dirty="0"/>
              <a:t>Van </a:t>
            </a:r>
            <a:r>
              <a:rPr lang="es-ES" dirty="0" err="1"/>
              <a:t>Compernolle</a:t>
            </a:r>
            <a:r>
              <a:rPr lang="es-ES" dirty="0"/>
              <a:t> (2008)</a:t>
            </a:r>
          </a:p>
          <a:p>
            <a:pPr lvl="1"/>
            <a:r>
              <a:rPr lang="es-ES" dirty="0" err="1"/>
              <a:t>Much</a:t>
            </a:r>
            <a:r>
              <a:rPr lang="es-ES" dirty="0"/>
              <a:t> </a:t>
            </a:r>
            <a:r>
              <a:rPr lang="es-ES" dirty="0" err="1"/>
              <a:t>less</a:t>
            </a:r>
            <a:r>
              <a:rPr lang="es-ES" dirty="0"/>
              <a:t> </a:t>
            </a:r>
            <a:r>
              <a:rPr lang="es-ES" dirty="0" err="1"/>
              <a:t>partner</a:t>
            </a:r>
            <a:r>
              <a:rPr lang="es-ES" dirty="0"/>
              <a:t> </a:t>
            </a:r>
            <a:r>
              <a:rPr lang="es-ES" dirty="0" err="1"/>
              <a:t>description</a:t>
            </a:r>
            <a:r>
              <a:rPr lang="es-ES" dirty="0"/>
              <a:t> (28.5%)</a:t>
            </a:r>
          </a:p>
          <a:p>
            <a:pPr lvl="1"/>
            <a:r>
              <a:rPr lang="es-ES" dirty="0" err="1"/>
              <a:t>Much</a:t>
            </a:r>
            <a:r>
              <a:rPr lang="es-ES" dirty="0"/>
              <a:t> </a:t>
            </a:r>
            <a:r>
              <a:rPr lang="es-ES" dirty="0" err="1"/>
              <a:t>less</a:t>
            </a:r>
            <a:r>
              <a:rPr lang="es-ES" dirty="0"/>
              <a:t> </a:t>
            </a:r>
            <a:r>
              <a:rPr lang="es-ES" dirty="0" err="1"/>
              <a:t>purpose</a:t>
            </a:r>
            <a:r>
              <a:rPr lang="es-ES" dirty="0"/>
              <a:t> (46.5%)</a:t>
            </a:r>
          </a:p>
          <a:p>
            <a:pPr lvl="1"/>
            <a:r>
              <a:rPr lang="es-ES" dirty="0" err="1"/>
              <a:t>Men</a:t>
            </a:r>
            <a:r>
              <a:rPr lang="es-ES" dirty="0"/>
              <a:t> more </a:t>
            </a:r>
            <a:r>
              <a:rPr lang="es-ES" dirty="0" err="1"/>
              <a:t>likely</a:t>
            </a:r>
            <a:r>
              <a:rPr lang="es-ES" dirty="0"/>
              <a:t> to describe </a:t>
            </a:r>
            <a:r>
              <a:rPr lang="es-ES" dirty="0" err="1"/>
              <a:t>partner</a:t>
            </a:r>
            <a:r>
              <a:rPr lang="es-ES" dirty="0"/>
              <a:t> </a:t>
            </a:r>
            <a:r>
              <a:rPr lang="es-ES" dirty="0" err="1"/>
              <a:t>while</a:t>
            </a:r>
            <a:r>
              <a:rPr lang="es-ES" dirty="0"/>
              <a:t> </a:t>
            </a:r>
            <a:r>
              <a:rPr lang="es-ES" dirty="0" err="1"/>
              <a:t>women</a:t>
            </a:r>
            <a:r>
              <a:rPr lang="es-ES" dirty="0"/>
              <a:t> more </a:t>
            </a:r>
            <a:r>
              <a:rPr lang="es-ES" dirty="0" err="1"/>
              <a:t>likely</a:t>
            </a:r>
            <a:r>
              <a:rPr lang="es-ES" dirty="0"/>
              <a:t> to describe </a:t>
            </a:r>
            <a:r>
              <a:rPr lang="es-ES" dirty="0" err="1"/>
              <a:t>relationship</a:t>
            </a:r>
            <a:r>
              <a:rPr lang="es-ES" dirty="0"/>
              <a:t>.</a:t>
            </a:r>
          </a:p>
          <a:p>
            <a:pPr lvl="2"/>
            <a:r>
              <a:rPr lang="es-ES" dirty="0"/>
              <a:t>No </a:t>
            </a:r>
            <a:r>
              <a:rPr lang="es-ES" dirty="0" err="1"/>
              <a:t>significant</a:t>
            </a:r>
            <a:r>
              <a:rPr lang="es-ES" dirty="0"/>
              <a:t> </a:t>
            </a:r>
            <a:r>
              <a:rPr lang="es-ES" dirty="0" err="1"/>
              <a:t>difference</a:t>
            </a:r>
            <a:r>
              <a:rPr lang="es-ES" dirty="0"/>
              <a:t> </a:t>
            </a:r>
            <a:r>
              <a:rPr lang="es-ES" dirty="0" err="1"/>
              <a:t>between</a:t>
            </a:r>
            <a:r>
              <a:rPr lang="es-ES" dirty="0"/>
              <a:t> </a:t>
            </a:r>
            <a:r>
              <a:rPr lang="es-ES" dirty="0" err="1"/>
              <a:t>any</a:t>
            </a:r>
            <a:r>
              <a:rPr lang="es-ES" dirty="0"/>
              <a:t> of </a:t>
            </a:r>
            <a:r>
              <a:rPr lang="es-ES" dirty="0" err="1"/>
              <a:t>the</a:t>
            </a:r>
            <a:r>
              <a:rPr lang="es-ES" dirty="0"/>
              <a:t> </a:t>
            </a:r>
            <a:r>
              <a:rPr lang="es-ES" dirty="0" err="1"/>
              <a:t>gender</a:t>
            </a:r>
            <a:r>
              <a:rPr lang="es-ES" dirty="0"/>
              <a:t>/</a:t>
            </a:r>
            <a:r>
              <a:rPr lang="es-ES" dirty="0" err="1"/>
              <a:t>orientation</a:t>
            </a:r>
            <a:r>
              <a:rPr lang="es-ES" dirty="0"/>
              <a:t> </a:t>
            </a:r>
            <a:r>
              <a:rPr lang="es-ES" dirty="0" err="1"/>
              <a:t>groups</a:t>
            </a:r>
            <a:r>
              <a:rPr lang="es-ES" dirty="0"/>
              <a:t> in </a:t>
            </a:r>
            <a:r>
              <a:rPr lang="es-ES" dirty="0" err="1"/>
              <a:t>terms</a:t>
            </a:r>
            <a:r>
              <a:rPr lang="es-ES" dirty="0"/>
              <a:t> of </a:t>
            </a:r>
            <a:r>
              <a:rPr lang="es-ES" dirty="0" err="1"/>
              <a:t>these</a:t>
            </a:r>
            <a:r>
              <a:rPr lang="es-ES" dirty="0"/>
              <a:t> </a:t>
            </a:r>
            <a:r>
              <a:rPr lang="es-ES" dirty="0" err="1"/>
              <a:t>two</a:t>
            </a:r>
            <a:r>
              <a:rPr lang="es-ES" dirty="0"/>
              <a:t> </a:t>
            </a:r>
            <a:r>
              <a:rPr lang="es-ES" dirty="0" err="1"/>
              <a:t>speech</a:t>
            </a:r>
            <a:r>
              <a:rPr lang="es-ES" dirty="0"/>
              <a:t> </a:t>
            </a:r>
            <a:r>
              <a:rPr lang="es-ES" dirty="0" err="1"/>
              <a:t>strategies</a:t>
            </a:r>
            <a:r>
              <a:rPr lang="es-ES" dirty="0"/>
              <a:t> in </a:t>
            </a:r>
            <a:r>
              <a:rPr lang="es-ES" dirty="0" err="1"/>
              <a:t>either</a:t>
            </a:r>
            <a:r>
              <a:rPr lang="es-ES" dirty="0"/>
              <a:t> </a:t>
            </a:r>
            <a:r>
              <a:rPr lang="es-ES" dirty="0" err="1"/>
              <a:t>language</a:t>
            </a:r>
            <a:r>
              <a:rPr lang="es-ES" dirty="0"/>
              <a:t>.</a:t>
            </a:r>
          </a:p>
          <a:p>
            <a:r>
              <a:rPr lang="es-ES" dirty="0" err="1"/>
              <a:t>Likely</a:t>
            </a:r>
            <a:r>
              <a:rPr lang="es-ES" dirty="0"/>
              <a:t> </a:t>
            </a:r>
            <a:r>
              <a:rPr lang="es-ES" dirty="0" err="1"/>
              <a:t>due</a:t>
            </a:r>
            <a:r>
              <a:rPr lang="es-ES" dirty="0"/>
              <a:t> to </a:t>
            </a:r>
            <a:r>
              <a:rPr lang="es-ES" dirty="0" err="1"/>
              <a:t>format</a:t>
            </a:r>
            <a:r>
              <a:rPr lang="es-ES" dirty="0"/>
              <a:t> of </a:t>
            </a:r>
            <a:r>
              <a:rPr lang="es-ES" dirty="0" err="1"/>
              <a:t>the</a:t>
            </a:r>
            <a:r>
              <a:rPr lang="es-ES" dirty="0"/>
              <a:t> </a:t>
            </a:r>
            <a:r>
              <a:rPr lang="es-ES" dirty="0" err="1"/>
              <a:t>website</a:t>
            </a:r>
            <a:endParaRPr lang="es-ES" dirty="0"/>
          </a:p>
          <a:p>
            <a:pPr lvl="1"/>
            <a:r>
              <a:rPr lang="es-ES" dirty="0" err="1"/>
              <a:t>Advertisers</a:t>
            </a:r>
            <a:r>
              <a:rPr lang="es-ES" dirty="0"/>
              <a:t> </a:t>
            </a:r>
            <a:r>
              <a:rPr lang="es-ES" dirty="0" err="1"/>
              <a:t>respond</a:t>
            </a:r>
            <a:r>
              <a:rPr lang="es-ES" dirty="0"/>
              <a:t> to </a:t>
            </a:r>
            <a:r>
              <a:rPr lang="es-ES" dirty="0" err="1"/>
              <a:t>questions</a:t>
            </a:r>
            <a:r>
              <a:rPr lang="es-ES" dirty="0"/>
              <a:t> </a:t>
            </a:r>
            <a:r>
              <a:rPr lang="es-ES" dirty="0" err="1"/>
              <a:t>about</a:t>
            </a:r>
            <a:r>
              <a:rPr lang="es-ES" dirty="0"/>
              <a:t> </a:t>
            </a:r>
            <a:r>
              <a:rPr lang="es-ES" dirty="0" err="1"/>
              <a:t>themselves</a:t>
            </a:r>
            <a:r>
              <a:rPr lang="es-ES" dirty="0"/>
              <a:t> </a:t>
            </a:r>
            <a:r>
              <a:rPr lang="es-ES" dirty="0" err="1"/>
              <a:t>on</a:t>
            </a:r>
            <a:r>
              <a:rPr lang="es-ES" dirty="0"/>
              <a:t> Netclub.com </a:t>
            </a:r>
            <a:r>
              <a:rPr lang="es-ES" dirty="0" err="1"/>
              <a:t>then</a:t>
            </a:r>
            <a:r>
              <a:rPr lang="es-ES" dirty="0"/>
              <a:t> </a:t>
            </a:r>
            <a:r>
              <a:rPr lang="es-ES" dirty="0" err="1"/>
              <a:t>give</a:t>
            </a:r>
            <a:r>
              <a:rPr lang="es-ES" dirty="0"/>
              <a:t> a free response.</a:t>
            </a:r>
          </a:p>
        </p:txBody>
      </p:sp>
      <p:sp>
        <p:nvSpPr>
          <p:cNvPr id="4" name="Slide Number Placeholder 3"/>
          <p:cNvSpPr>
            <a:spLocks noGrp="1"/>
          </p:cNvSpPr>
          <p:nvPr>
            <p:ph type="sldNum" sz="quarter" idx="12"/>
          </p:nvPr>
        </p:nvSpPr>
        <p:spPr/>
        <p:txBody>
          <a:bodyPr/>
          <a:lstStyle/>
          <a:p>
            <a:fld id="{60F0911C-6162-4740-A2EE-EE6B8AD6AEC6}" type="slidenum">
              <a:rPr lang="fr-FR" smtClean="0"/>
              <a:t>42</a:t>
            </a:fld>
            <a:endParaRPr lang="fr-FR"/>
          </a:p>
        </p:txBody>
      </p:sp>
    </p:spTree>
    <p:extLst>
      <p:ext uri="{BB962C8B-B14F-4D97-AF65-F5344CB8AC3E}">
        <p14:creationId xmlns:p14="http://schemas.microsoft.com/office/powerpoint/2010/main" val="755651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this all mean?</a:t>
            </a:r>
          </a:p>
        </p:txBody>
      </p:sp>
      <p:sp>
        <p:nvSpPr>
          <p:cNvPr id="4" name="Content Placeholder 3"/>
          <p:cNvSpPr>
            <a:spLocks noGrp="1"/>
          </p:cNvSpPr>
          <p:nvPr>
            <p:ph idx="1"/>
          </p:nvPr>
        </p:nvSpPr>
        <p:spPr/>
        <p:txBody>
          <a:bodyPr>
            <a:normAutofit/>
          </a:bodyPr>
          <a:lstStyle/>
          <a:p>
            <a:r>
              <a:rPr lang="en-US" dirty="0"/>
              <a:t>These online personal ads are highly conventionalized, despite no length limits.</a:t>
            </a:r>
          </a:p>
          <a:p>
            <a:pPr lvl="1"/>
            <a:r>
              <a:rPr lang="en-US" dirty="0"/>
              <a:t>Fairly similar distribution of speech strategies.</a:t>
            </a:r>
          </a:p>
          <a:p>
            <a:pPr lvl="1"/>
            <a:r>
              <a:rPr lang="en-US" dirty="0"/>
              <a:t>XYZ is most common sequence, though it does not constitute the majority of the data.</a:t>
            </a:r>
          </a:p>
          <a:p>
            <a:r>
              <a:rPr lang="en-US" dirty="0"/>
              <a:t>However, while the options are the same between the two languages, speaker choices are different.</a:t>
            </a:r>
          </a:p>
          <a:p>
            <a:pPr lvl="1"/>
            <a:r>
              <a:rPr lang="en-US" dirty="0"/>
              <a:t>Similar sociolinguistic patterning across social groups in both languages.</a:t>
            </a:r>
          </a:p>
          <a:p>
            <a:r>
              <a:rPr lang="en-US" dirty="0"/>
              <a:t>The important question to ask is why are women seeking women and men seeking men the two groups that diverge from the conventional XYZ sequence more than the other groups? </a:t>
            </a:r>
          </a:p>
          <a:p>
            <a:endParaRPr lang="en-US" dirty="0"/>
          </a:p>
        </p:txBody>
      </p:sp>
      <p:sp>
        <p:nvSpPr>
          <p:cNvPr id="3" name="Slide Number Placeholder 2"/>
          <p:cNvSpPr>
            <a:spLocks noGrp="1"/>
          </p:cNvSpPr>
          <p:nvPr>
            <p:ph type="sldNum" sz="quarter" idx="12"/>
          </p:nvPr>
        </p:nvSpPr>
        <p:spPr/>
        <p:txBody>
          <a:bodyPr>
            <a:normAutofit/>
          </a:bodyPr>
          <a:lstStyle/>
          <a:p>
            <a:fld id="{60F0911C-6162-4740-A2EE-EE6B8AD6AEC6}" type="slidenum">
              <a:rPr lang="fr-FR" smtClean="0"/>
              <a:t>43</a:t>
            </a:fld>
            <a:endParaRPr lang="fr-FR"/>
          </a:p>
        </p:txBody>
      </p:sp>
    </p:spTree>
    <p:extLst>
      <p:ext uri="{BB962C8B-B14F-4D97-AF65-F5344CB8AC3E}">
        <p14:creationId xmlns:p14="http://schemas.microsoft.com/office/powerpoint/2010/main" val="237866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err="1"/>
              <a:t>Discussion</a:t>
            </a:r>
            <a:endParaRPr lang="es-ES" dirty="0"/>
          </a:p>
        </p:txBody>
      </p:sp>
      <p:sp>
        <p:nvSpPr>
          <p:cNvPr id="3" name="Content Placeholder 2"/>
          <p:cNvSpPr>
            <a:spLocks noGrp="1"/>
          </p:cNvSpPr>
          <p:nvPr>
            <p:ph idx="1"/>
          </p:nvPr>
        </p:nvSpPr>
        <p:spPr/>
        <p:txBody>
          <a:bodyPr/>
          <a:lstStyle/>
          <a:p>
            <a:r>
              <a:rPr lang="es-ES" dirty="0" err="1"/>
              <a:t>Stigma</a:t>
            </a:r>
            <a:r>
              <a:rPr lang="es-ES" dirty="0"/>
              <a:t> </a:t>
            </a:r>
            <a:r>
              <a:rPr lang="es-ES" dirty="0" err="1"/>
              <a:t>with</a:t>
            </a:r>
            <a:r>
              <a:rPr lang="es-ES" dirty="0"/>
              <a:t> personal </a:t>
            </a:r>
            <a:r>
              <a:rPr lang="es-ES" dirty="0" err="1"/>
              <a:t>ads</a:t>
            </a:r>
            <a:r>
              <a:rPr lang="es-ES" dirty="0"/>
              <a:t> (Shalom, 1997)</a:t>
            </a:r>
          </a:p>
          <a:p>
            <a:pPr lvl="1"/>
            <a:r>
              <a:rPr lang="es-ES" dirty="0" err="1"/>
              <a:t>Conventionalized</a:t>
            </a:r>
            <a:r>
              <a:rPr lang="es-ES" dirty="0"/>
              <a:t> </a:t>
            </a:r>
            <a:r>
              <a:rPr lang="es-ES" dirty="0" err="1"/>
              <a:t>format</a:t>
            </a:r>
            <a:r>
              <a:rPr lang="es-ES" dirty="0"/>
              <a:t> </a:t>
            </a:r>
            <a:r>
              <a:rPr lang="es-ES" dirty="0">
                <a:sym typeface="Wingdings" panose="05000000000000000000" pitchFamily="2" charset="2"/>
              </a:rPr>
              <a:t> </a:t>
            </a:r>
            <a:r>
              <a:rPr lang="es-ES" dirty="0" err="1">
                <a:sym typeface="Wingdings" panose="05000000000000000000" pitchFamily="2" charset="2"/>
              </a:rPr>
              <a:t>distance</a:t>
            </a:r>
            <a:r>
              <a:rPr lang="es-ES" dirty="0">
                <a:sym typeface="Wingdings" panose="05000000000000000000" pitchFamily="2" charset="2"/>
              </a:rPr>
              <a:t> </a:t>
            </a:r>
            <a:r>
              <a:rPr lang="es-ES" dirty="0" err="1">
                <a:sym typeface="Wingdings" panose="05000000000000000000" pitchFamily="2" charset="2"/>
              </a:rPr>
              <a:t>from</a:t>
            </a:r>
            <a:r>
              <a:rPr lang="es-ES" dirty="0">
                <a:sym typeface="Wingdings" panose="05000000000000000000" pitchFamily="2" charset="2"/>
              </a:rPr>
              <a:t> </a:t>
            </a:r>
            <a:r>
              <a:rPr lang="es-ES" dirty="0" err="1">
                <a:sym typeface="Wingdings" panose="05000000000000000000" pitchFamily="2" charset="2"/>
              </a:rPr>
              <a:t>speech</a:t>
            </a:r>
            <a:r>
              <a:rPr lang="es-ES" dirty="0">
                <a:sym typeface="Wingdings" panose="05000000000000000000" pitchFamily="2" charset="2"/>
              </a:rPr>
              <a:t> </a:t>
            </a:r>
            <a:r>
              <a:rPr lang="es-ES" dirty="0" err="1">
                <a:sym typeface="Wingdings" panose="05000000000000000000" pitchFamily="2" charset="2"/>
              </a:rPr>
              <a:t>event</a:t>
            </a:r>
            <a:endParaRPr lang="es-ES" dirty="0">
              <a:sym typeface="Wingdings" panose="05000000000000000000" pitchFamily="2" charset="2"/>
            </a:endParaRPr>
          </a:p>
          <a:p>
            <a:pPr lvl="2"/>
            <a:r>
              <a:rPr lang="es-ES" dirty="0">
                <a:sym typeface="Wingdings" panose="05000000000000000000" pitchFamily="2" charset="2"/>
              </a:rPr>
              <a:t>Personal </a:t>
            </a:r>
            <a:r>
              <a:rPr lang="es-ES" dirty="0" err="1">
                <a:sym typeface="Wingdings" panose="05000000000000000000" pitchFamily="2" charset="2"/>
              </a:rPr>
              <a:t>intimate</a:t>
            </a:r>
            <a:r>
              <a:rPr lang="es-ES" dirty="0">
                <a:sym typeface="Wingdings" panose="05000000000000000000" pitchFamily="2" charset="2"/>
              </a:rPr>
              <a:t> </a:t>
            </a:r>
            <a:r>
              <a:rPr lang="es-ES" dirty="0" err="1">
                <a:sym typeface="Wingdings" panose="05000000000000000000" pitchFamily="2" charset="2"/>
              </a:rPr>
              <a:t>speech</a:t>
            </a:r>
            <a:r>
              <a:rPr lang="es-ES" dirty="0">
                <a:sym typeface="Wingdings" panose="05000000000000000000" pitchFamily="2" charset="2"/>
              </a:rPr>
              <a:t> </a:t>
            </a:r>
            <a:r>
              <a:rPr lang="es-ES" dirty="0" err="1">
                <a:sym typeface="Wingdings" panose="05000000000000000000" pitchFamily="2" charset="2"/>
              </a:rPr>
              <a:t>event</a:t>
            </a:r>
            <a:endParaRPr lang="es-ES" dirty="0">
              <a:sym typeface="Wingdings" panose="05000000000000000000" pitchFamily="2" charset="2"/>
            </a:endParaRPr>
          </a:p>
          <a:p>
            <a:pPr lvl="2"/>
            <a:r>
              <a:rPr lang="es-ES" dirty="0" err="1">
                <a:sym typeface="Wingdings" panose="05000000000000000000" pitchFamily="2" charset="2"/>
              </a:rPr>
              <a:t>Perceived</a:t>
            </a:r>
            <a:r>
              <a:rPr lang="es-ES" dirty="0">
                <a:sym typeface="Wingdings" panose="05000000000000000000" pitchFamily="2" charset="2"/>
              </a:rPr>
              <a:t> </a:t>
            </a:r>
            <a:r>
              <a:rPr lang="es-ES" dirty="0" err="1">
                <a:sym typeface="Wingdings" panose="05000000000000000000" pitchFamily="2" charset="2"/>
              </a:rPr>
              <a:t>failure</a:t>
            </a:r>
            <a:r>
              <a:rPr lang="es-ES" dirty="0">
                <a:sym typeface="Wingdings" panose="05000000000000000000" pitchFamily="2" charset="2"/>
              </a:rPr>
              <a:t> to </a:t>
            </a:r>
            <a:r>
              <a:rPr lang="es-ES" dirty="0" err="1">
                <a:sym typeface="Wingdings" panose="05000000000000000000" pitchFamily="2" charset="2"/>
              </a:rPr>
              <a:t>find</a:t>
            </a:r>
            <a:r>
              <a:rPr lang="es-ES" dirty="0">
                <a:sym typeface="Wingdings" panose="05000000000000000000" pitchFamily="2" charset="2"/>
              </a:rPr>
              <a:t> a </a:t>
            </a:r>
            <a:r>
              <a:rPr lang="es-ES" dirty="0" err="1">
                <a:sym typeface="Wingdings" panose="05000000000000000000" pitchFamily="2" charset="2"/>
              </a:rPr>
              <a:t>partner</a:t>
            </a:r>
            <a:r>
              <a:rPr lang="es-ES" dirty="0">
                <a:sym typeface="Wingdings" panose="05000000000000000000" pitchFamily="2" charset="2"/>
              </a:rPr>
              <a:t> </a:t>
            </a:r>
            <a:r>
              <a:rPr lang="es-ES" dirty="0" err="1">
                <a:sym typeface="Wingdings" panose="05000000000000000000" pitchFamily="2" charset="2"/>
              </a:rPr>
              <a:t>through</a:t>
            </a:r>
            <a:r>
              <a:rPr lang="es-ES" dirty="0">
                <a:sym typeface="Wingdings" panose="05000000000000000000" pitchFamily="2" charset="2"/>
              </a:rPr>
              <a:t> </a:t>
            </a:r>
            <a:r>
              <a:rPr lang="es-ES" dirty="0" err="1">
                <a:sym typeface="Wingdings" panose="05000000000000000000" pitchFamily="2" charset="2"/>
              </a:rPr>
              <a:t>conventional</a:t>
            </a:r>
            <a:r>
              <a:rPr lang="es-ES" dirty="0">
                <a:sym typeface="Wingdings" panose="05000000000000000000" pitchFamily="2" charset="2"/>
              </a:rPr>
              <a:t> </a:t>
            </a:r>
            <a:r>
              <a:rPr lang="es-ES" dirty="0" err="1">
                <a:sym typeface="Wingdings" panose="05000000000000000000" pitchFamily="2" charset="2"/>
              </a:rPr>
              <a:t>means</a:t>
            </a:r>
            <a:endParaRPr lang="es-ES" dirty="0">
              <a:sym typeface="Wingdings" panose="05000000000000000000" pitchFamily="2" charset="2"/>
            </a:endParaRPr>
          </a:p>
          <a:p>
            <a:r>
              <a:rPr lang="es-ES" dirty="0" err="1">
                <a:sym typeface="Wingdings" panose="05000000000000000000" pitchFamily="2" charset="2"/>
              </a:rPr>
              <a:t>The</a:t>
            </a:r>
            <a:r>
              <a:rPr lang="es-ES" dirty="0">
                <a:sym typeface="Wingdings" panose="05000000000000000000" pitchFamily="2" charset="2"/>
              </a:rPr>
              <a:t> </a:t>
            </a:r>
            <a:r>
              <a:rPr lang="es-ES" dirty="0" err="1">
                <a:sym typeface="Wingdings" panose="05000000000000000000" pitchFamily="2" charset="2"/>
              </a:rPr>
              <a:t>same</a:t>
            </a:r>
            <a:r>
              <a:rPr lang="es-ES" dirty="0">
                <a:sym typeface="Wingdings" panose="05000000000000000000" pitchFamily="2" charset="2"/>
              </a:rPr>
              <a:t> sex </a:t>
            </a:r>
            <a:r>
              <a:rPr lang="es-ES" dirty="0" err="1">
                <a:sym typeface="Wingdings" panose="05000000000000000000" pitchFamily="2" charset="2"/>
              </a:rPr>
              <a:t>groups</a:t>
            </a:r>
            <a:r>
              <a:rPr lang="es-ES" dirty="0">
                <a:sym typeface="Wingdings" panose="05000000000000000000" pitchFamily="2" charset="2"/>
              </a:rPr>
              <a:t> are </a:t>
            </a:r>
            <a:r>
              <a:rPr lang="es-ES" dirty="0" err="1">
                <a:sym typeface="Wingdings" panose="05000000000000000000" pitchFamily="2" charset="2"/>
              </a:rPr>
              <a:t>often</a:t>
            </a:r>
            <a:r>
              <a:rPr lang="es-ES" dirty="0">
                <a:sym typeface="Wingdings" panose="05000000000000000000" pitchFamily="2" charset="2"/>
              </a:rPr>
              <a:t> </a:t>
            </a:r>
            <a:r>
              <a:rPr lang="es-ES" dirty="0" err="1">
                <a:sym typeface="Wingdings" panose="05000000000000000000" pitchFamily="2" charset="2"/>
              </a:rPr>
              <a:t>marginalized</a:t>
            </a:r>
            <a:endParaRPr lang="es-ES" dirty="0">
              <a:sym typeface="Wingdings" panose="05000000000000000000" pitchFamily="2" charset="2"/>
            </a:endParaRPr>
          </a:p>
          <a:p>
            <a:pPr lvl="1"/>
            <a:r>
              <a:rPr lang="es-ES" dirty="0" err="1">
                <a:sym typeface="Wingdings" panose="05000000000000000000" pitchFamily="2" charset="2"/>
              </a:rPr>
              <a:t>Already</a:t>
            </a:r>
            <a:r>
              <a:rPr lang="es-ES" dirty="0">
                <a:sym typeface="Wingdings" panose="05000000000000000000" pitchFamily="2" charset="2"/>
              </a:rPr>
              <a:t> </a:t>
            </a:r>
            <a:r>
              <a:rPr lang="es-ES" dirty="0" err="1">
                <a:sym typeface="Wingdings" panose="05000000000000000000" pitchFamily="2" charset="2"/>
              </a:rPr>
              <a:t>considered</a:t>
            </a:r>
            <a:r>
              <a:rPr lang="es-ES" dirty="0">
                <a:sym typeface="Wingdings" panose="05000000000000000000" pitchFamily="2" charset="2"/>
              </a:rPr>
              <a:t> “non-</a:t>
            </a:r>
            <a:r>
              <a:rPr lang="es-ES" dirty="0" err="1">
                <a:sym typeface="Wingdings" panose="05000000000000000000" pitchFamily="2" charset="2"/>
              </a:rPr>
              <a:t>conventional</a:t>
            </a:r>
            <a:r>
              <a:rPr lang="es-ES" dirty="0">
                <a:sym typeface="Wingdings" panose="05000000000000000000" pitchFamily="2" charset="2"/>
              </a:rPr>
              <a:t>”</a:t>
            </a:r>
          </a:p>
          <a:p>
            <a:pPr lvl="1"/>
            <a:r>
              <a:rPr lang="es-ES" dirty="0" err="1">
                <a:sym typeface="Wingdings" panose="05000000000000000000" pitchFamily="2" charset="2"/>
              </a:rPr>
              <a:t>Ebonics</a:t>
            </a:r>
            <a:r>
              <a:rPr lang="es-ES" dirty="0">
                <a:sym typeface="Wingdings" panose="05000000000000000000" pitchFamily="2" charset="2"/>
              </a:rPr>
              <a:t> and Spanglish </a:t>
            </a:r>
            <a:r>
              <a:rPr lang="en-US" dirty="0"/>
              <a:t>(Harwood &amp; </a:t>
            </a:r>
            <a:r>
              <a:rPr lang="en-US" dirty="0" err="1"/>
              <a:t>Abhik</a:t>
            </a:r>
            <a:r>
              <a:rPr lang="en-US" dirty="0"/>
              <a:t>, 2005)</a:t>
            </a:r>
          </a:p>
          <a:p>
            <a:r>
              <a:rPr lang="es-ES" dirty="0" err="1"/>
              <a:t>Difference</a:t>
            </a:r>
            <a:r>
              <a:rPr lang="es-ES" dirty="0"/>
              <a:t> in </a:t>
            </a:r>
            <a:r>
              <a:rPr lang="es-ES" dirty="0" err="1"/>
              <a:t>function</a:t>
            </a:r>
            <a:r>
              <a:rPr lang="es-ES" dirty="0"/>
              <a:t> of personal </a:t>
            </a:r>
            <a:r>
              <a:rPr lang="es-ES" dirty="0" err="1"/>
              <a:t>ads</a:t>
            </a:r>
            <a:r>
              <a:rPr lang="es-ES" dirty="0"/>
              <a:t> </a:t>
            </a:r>
            <a:r>
              <a:rPr lang="es-ES" dirty="0" err="1"/>
              <a:t>for</a:t>
            </a:r>
            <a:r>
              <a:rPr lang="es-ES" dirty="0"/>
              <a:t> London data</a:t>
            </a:r>
          </a:p>
          <a:p>
            <a:pPr lvl="1"/>
            <a:r>
              <a:rPr lang="es-ES" dirty="0" err="1"/>
              <a:t>Typically</a:t>
            </a:r>
            <a:r>
              <a:rPr lang="es-ES" dirty="0"/>
              <a:t>, personal </a:t>
            </a:r>
            <a:r>
              <a:rPr lang="es-ES" dirty="0" err="1"/>
              <a:t>advertisements</a:t>
            </a:r>
            <a:r>
              <a:rPr lang="es-ES" dirty="0"/>
              <a:t> </a:t>
            </a:r>
            <a:r>
              <a:rPr lang="es-ES" dirty="0" err="1"/>
              <a:t>were</a:t>
            </a:r>
            <a:r>
              <a:rPr lang="es-ES" dirty="0"/>
              <a:t> </a:t>
            </a:r>
            <a:r>
              <a:rPr lang="es-ES" dirty="0" err="1"/>
              <a:t>used</a:t>
            </a:r>
            <a:r>
              <a:rPr lang="es-ES" dirty="0"/>
              <a:t> to </a:t>
            </a:r>
            <a:r>
              <a:rPr lang="es-ES" dirty="0" err="1"/>
              <a:t>find</a:t>
            </a:r>
            <a:r>
              <a:rPr lang="es-ES" dirty="0"/>
              <a:t> </a:t>
            </a:r>
            <a:r>
              <a:rPr lang="es-ES" dirty="0" err="1"/>
              <a:t>partners</a:t>
            </a:r>
            <a:r>
              <a:rPr lang="es-ES" dirty="0"/>
              <a:t>, </a:t>
            </a:r>
            <a:r>
              <a:rPr lang="es-ES" dirty="0" err="1"/>
              <a:t>LTRs</a:t>
            </a:r>
            <a:r>
              <a:rPr lang="es-ES" dirty="0"/>
              <a:t>, and </a:t>
            </a:r>
            <a:r>
              <a:rPr lang="es-ES" dirty="0" err="1"/>
              <a:t>for</a:t>
            </a:r>
            <a:r>
              <a:rPr lang="es-ES" dirty="0"/>
              <a:t> </a:t>
            </a:r>
            <a:r>
              <a:rPr lang="es-ES" dirty="0" err="1"/>
              <a:t>dating</a:t>
            </a:r>
            <a:r>
              <a:rPr lang="es-ES" dirty="0"/>
              <a:t>.</a:t>
            </a:r>
          </a:p>
          <a:p>
            <a:pPr lvl="1"/>
            <a:r>
              <a:rPr lang="es-ES" dirty="0" err="1"/>
              <a:t>Using</a:t>
            </a:r>
            <a:r>
              <a:rPr lang="es-ES" dirty="0"/>
              <a:t> online </a:t>
            </a:r>
            <a:r>
              <a:rPr lang="es-ES" dirty="0" err="1"/>
              <a:t>personals</a:t>
            </a:r>
            <a:r>
              <a:rPr lang="es-ES" dirty="0"/>
              <a:t> </a:t>
            </a:r>
            <a:r>
              <a:rPr lang="es-ES" dirty="0" err="1"/>
              <a:t>for</a:t>
            </a:r>
            <a:r>
              <a:rPr lang="es-ES" dirty="0"/>
              <a:t> </a:t>
            </a:r>
            <a:r>
              <a:rPr lang="es-ES" dirty="0" err="1"/>
              <a:t>hookups</a:t>
            </a:r>
            <a:r>
              <a:rPr lang="es-ES" dirty="0"/>
              <a:t> </a:t>
            </a:r>
            <a:r>
              <a:rPr lang="es-ES" dirty="0" err="1"/>
              <a:t>or</a:t>
            </a:r>
            <a:r>
              <a:rPr lang="es-ES" dirty="0"/>
              <a:t> sexual </a:t>
            </a:r>
            <a:r>
              <a:rPr lang="es-ES" dirty="0" err="1"/>
              <a:t>relationships</a:t>
            </a:r>
            <a:r>
              <a:rPr lang="es-ES" dirty="0"/>
              <a:t> (</a:t>
            </a:r>
            <a:r>
              <a:rPr lang="es-ES" dirty="0" err="1"/>
              <a:t>often</a:t>
            </a:r>
            <a:r>
              <a:rPr lang="es-ES" dirty="0"/>
              <a:t> </a:t>
            </a:r>
            <a:r>
              <a:rPr lang="es-ES" dirty="0" err="1"/>
              <a:t>very</a:t>
            </a:r>
            <a:r>
              <a:rPr lang="es-ES" dirty="0"/>
              <a:t> </a:t>
            </a:r>
            <a:r>
              <a:rPr lang="es-ES" dirty="0" err="1"/>
              <a:t>explicit</a:t>
            </a:r>
            <a:r>
              <a:rPr lang="es-ES" dirty="0"/>
              <a:t> </a:t>
            </a:r>
            <a:r>
              <a:rPr lang="es-ES" dirty="0" err="1"/>
              <a:t>requests</a:t>
            </a:r>
            <a:r>
              <a:rPr lang="es-ES" dirty="0"/>
              <a:t>) </a:t>
            </a:r>
            <a:r>
              <a:rPr lang="es-ES" dirty="0" err="1"/>
              <a:t>is</a:t>
            </a:r>
            <a:r>
              <a:rPr lang="es-ES" dirty="0"/>
              <a:t> </a:t>
            </a:r>
            <a:r>
              <a:rPr lang="es-ES" dirty="0" err="1"/>
              <a:t>also</a:t>
            </a:r>
            <a:r>
              <a:rPr lang="es-ES" dirty="0"/>
              <a:t> a non-</a:t>
            </a:r>
            <a:r>
              <a:rPr lang="es-ES" dirty="0" err="1"/>
              <a:t>conventional</a:t>
            </a:r>
            <a:r>
              <a:rPr lang="es-ES" dirty="0"/>
              <a:t> use.</a:t>
            </a:r>
          </a:p>
        </p:txBody>
      </p:sp>
      <p:sp>
        <p:nvSpPr>
          <p:cNvPr id="4" name="Slide Number Placeholder 3"/>
          <p:cNvSpPr>
            <a:spLocks noGrp="1"/>
          </p:cNvSpPr>
          <p:nvPr>
            <p:ph type="sldNum" sz="quarter" idx="12"/>
          </p:nvPr>
        </p:nvSpPr>
        <p:spPr/>
        <p:txBody>
          <a:bodyPr/>
          <a:lstStyle/>
          <a:p>
            <a:fld id="{60F0911C-6162-4740-A2EE-EE6B8AD6AEC6}" type="slidenum">
              <a:rPr lang="fr-FR" smtClean="0"/>
              <a:t>44</a:t>
            </a:fld>
            <a:endParaRPr lang="fr-FR"/>
          </a:p>
        </p:txBody>
      </p:sp>
    </p:spTree>
    <p:extLst>
      <p:ext uri="{BB962C8B-B14F-4D97-AF65-F5344CB8AC3E}">
        <p14:creationId xmlns:p14="http://schemas.microsoft.com/office/powerpoint/2010/main" val="1012809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err="1"/>
              <a:t>Conclusion</a:t>
            </a:r>
            <a:endParaRPr lang="es-ES" dirty="0"/>
          </a:p>
        </p:txBody>
      </p:sp>
      <p:sp>
        <p:nvSpPr>
          <p:cNvPr id="3" name="Content Placeholder 2"/>
          <p:cNvSpPr>
            <a:spLocks noGrp="1"/>
          </p:cNvSpPr>
          <p:nvPr>
            <p:ph idx="1"/>
          </p:nvPr>
        </p:nvSpPr>
        <p:spPr/>
        <p:txBody>
          <a:bodyPr/>
          <a:lstStyle/>
          <a:p>
            <a:r>
              <a:rPr lang="es-ES" dirty="0"/>
              <a:t>Use of </a:t>
            </a:r>
            <a:r>
              <a:rPr lang="es-ES" dirty="0" err="1"/>
              <a:t>speech</a:t>
            </a:r>
            <a:r>
              <a:rPr lang="es-ES" dirty="0"/>
              <a:t> </a:t>
            </a:r>
            <a:r>
              <a:rPr lang="es-ES" dirty="0" err="1"/>
              <a:t>strategies</a:t>
            </a:r>
            <a:r>
              <a:rPr lang="es-ES" dirty="0"/>
              <a:t> and </a:t>
            </a:r>
            <a:r>
              <a:rPr lang="es-ES" dirty="0" err="1"/>
              <a:t>other</a:t>
            </a:r>
            <a:r>
              <a:rPr lang="es-ES" dirty="0"/>
              <a:t> </a:t>
            </a:r>
            <a:r>
              <a:rPr lang="es-ES" dirty="0" err="1"/>
              <a:t>linguistic</a:t>
            </a:r>
            <a:r>
              <a:rPr lang="es-ES" dirty="0"/>
              <a:t> </a:t>
            </a:r>
            <a:r>
              <a:rPr lang="es-ES" dirty="0" err="1"/>
              <a:t>features</a:t>
            </a:r>
            <a:r>
              <a:rPr lang="es-ES" dirty="0"/>
              <a:t> to </a:t>
            </a:r>
            <a:r>
              <a:rPr lang="es-ES" dirty="0" err="1"/>
              <a:t>create</a:t>
            </a:r>
            <a:r>
              <a:rPr lang="es-ES" dirty="0"/>
              <a:t> </a:t>
            </a:r>
            <a:r>
              <a:rPr lang="es-ES" dirty="0" err="1"/>
              <a:t>an</a:t>
            </a:r>
            <a:r>
              <a:rPr lang="es-ES" dirty="0"/>
              <a:t> in-</a:t>
            </a:r>
            <a:r>
              <a:rPr lang="es-ES" dirty="0" err="1"/>
              <a:t>group</a:t>
            </a:r>
            <a:r>
              <a:rPr lang="es-ES" dirty="0"/>
              <a:t> </a:t>
            </a:r>
            <a:r>
              <a:rPr lang="es-ES" dirty="0" err="1"/>
              <a:t>identity</a:t>
            </a:r>
            <a:r>
              <a:rPr lang="es-ES" dirty="0"/>
              <a:t>.</a:t>
            </a:r>
          </a:p>
          <a:p>
            <a:pPr lvl="1"/>
            <a:r>
              <a:rPr lang="es-ES" dirty="0" err="1"/>
              <a:t>Deviation</a:t>
            </a:r>
            <a:r>
              <a:rPr lang="es-ES" dirty="0"/>
              <a:t> </a:t>
            </a:r>
            <a:r>
              <a:rPr lang="es-ES" dirty="0" err="1"/>
              <a:t>from</a:t>
            </a:r>
            <a:r>
              <a:rPr lang="es-ES" dirty="0"/>
              <a:t> </a:t>
            </a:r>
            <a:r>
              <a:rPr lang="es-ES" dirty="0" err="1"/>
              <a:t>the</a:t>
            </a:r>
            <a:r>
              <a:rPr lang="es-ES" dirty="0"/>
              <a:t> </a:t>
            </a:r>
            <a:r>
              <a:rPr lang="es-ES" dirty="0" err="1"/>
              <a:t>norm</a:t>
            </a:r>
            <a:r>
              <a:rPr lang="es-ES" dirty="0"/>
              <a:t>.</a:t>
            </a:r>
          </a:p>
          <a:p>
            <a:pPr lvl="1"/>
            <a:r>
              <a:rPr lang="es-ES" dirty="0" err="1"/>
              <a:t>Demonstrating</a:t>
            </a:r>
            <a:r>
              <a:rPr lang="es-ES" dirty="0"/>
              <a:t> and </a:t>
            </a:r>
            <a:r>
              <a:rPr lang="es-ES" dirty="0" err="1"/>
              <a:t>authenticating</a:t>
            </a:r>
            <a:r>
              <a:rPr lang="es-ES" dirty="0"/>
              <a:t> </a:t>
            </a:r>
            <a:r>
              <a:rPr lang="es-ES" dirty="0" err="1"/>
              <a:t>membership</a:t>
            </a:r>
            <a:r>
              <a:rPr lang="es-ES" dirty="0"/>
              <a:t> in </a:t>
            </a:r>
            <a:r>
              <a:rPr lang="es-ES" dirty="0" err="1"/>
              <a:t>specific</a:t>
            </a:r>
            <a:r>
              <a:rPr lang="es-ES" dirty="0"/>
              <a:t> </a:t>
            </a:r>
            <a:r>
              <a:rPr lang="es-ES" dirty="0" err="1"/>
              <a:t>gender</a:t>
            </a:r>
            <a:r>
              <a:rPr lang="es-ES" dirty="0"/>
              <a:t> </a:t>
            </a:r>
            <a:r>
              <a:rPr lang="es-ES" dirty="0" err="1"/>
              <a:t>or</a:t>
            </a:r>
            <a:r>
              <a:rPr lang="es-ES" dirty="0"/>
              <a:t> sexual </a:t>
            </a:r>
            <a:r>
              <a:rPr lang="es-ES" dirty="0" err="1"/>
              <a:t>groups</a:t>
            </a:r>
            <a:r>
              <a:rPr lang="es-ES" dirty="0"/>
              <a:t> (Del-Teso-</a:t>
            </a:r>
            <a:r>
              <a:rPr lang="es-ES" dirty="0" err="1"/>
              <a:t>Craviotto</a:t>
            </a:r>
            <a:r>
              <a:rPr lang="es-ES" dirty="0"/>
              <a:t>, 2008).</a:t>
            </a:r>
          </a:p>
          <a:p>
            <a:pPr lvl="1"/>
            <a:endParaRPr lang="es-ES" dirty="0"/>
          </a:p>
          <a:p>
            <a:r>
              <a:rPr lang="es-ES" dirty="0" err="1"/>
              <a:t>Future</a:t>
            </a:r>
            <a:r>
              <a:rPr lang="es-ES" dirty="0"/>
              <a:t> </a:t>
            </a:r>
            <a:r>
              <a:rPr lang="es-ES" dirty="0" err="1"/>
              <a:t>research</a:t>
            </a:r>
            <a:endParaRPr lang="es-ES" dirty="0"/>
          </a:p>
          <a:p>
            <a:pPr lvl="1"/>
            <a:r>
              <a:rPr lang="es-ES" dirty="0" err="1"/>
              <a:t>Change</a:t>
            </a:r>
            <a:r>
              <a:rPr lang="es-ES" dirty="0"/>
              <a:t> in personal </a:t>
            </a:r>
            <a:r>
              <a:rPr lang="es-ES" dirty="0" err="1"/>
              <a:t>ads</a:t>
            </a:r>
            <a:r>
              <a:rPr lang="es-ES" dirty="0"/>
              <a:t> </a:t>
            </a:r>
            <a:r>
              <a:rPr lang="es-ES" dirty="0" err="1"/>
              <a:t>over</a:t>
            </a:r>
            <a:r>
              <a:rPr lang="es-ES" dirty="0"/>
              <a:t> time</a:t>
            </a:r>
          </a:p>
          <a:p>
            <a:pPr lvl="2"/>
            <a:r>
              <a:rPr lang="es-ES" dirty="0" err="1"/>
              <a:t>Across</a:t>
            </a:r>
            <a:r>
              <a:rPr lang="es-ES" dirty="0"/>
              <a:t> </a:t>
            </a:r>
            <a:r>
              <a:rPr lang="es-ES" dirty="0" err="1"/>
              <a:t>ages</a:t>
            </a:r>
            <a:endParaRPr lang="es-ES" dirty="0"/>
          </a:p>
          <a:p>
            <a:pPr lvl="2"/>
            <a:r>
              <a:rPr lang="es-ES" dirty="0" err="1"/>
              <a:t>Print</a:t>
            </a:r>
            <a:r>
              <a:rPr lang="es-ES" dirty="0"/>
              <a:t> versus online</a:t>
            </a:r>
          </a:p>
          <a:p>
            <a:pPr lvl="2"/>
            <a:r>
              <a:rPr lang="es-ES" dirty="0"/>
              <a:t>More </a:t>
            </a:r>
            <a:r>
              <a:rPr lang="es-ES" dirty="0" err="1"/>
              <a:t>research</a:t>
            </a:r>
            <a:r>
              <a:rPr lang="es-ES" dirty="0"/>
              <a:t> </a:t>
            </a:r>
            <a:r>
              <a:rPr lang="es-ES" dirty="0" err="1"/>
              <a:t>on</a:t>
            </a:r>
            <a:r>
              <a:rPr lang="es-ES" dirty="0"/>
              <a:t> </a:t>
            </a:r>
            <a:r>
              <a:rPr lang="es-ES" dirty="0" err="1"/>
              <a:t>other</a:t>
            </a:r>
            <a:r>
              <a:rPr lang="es-ES" dirty="0"/>
              <a:t> cultural </a:t>
            </a:r>
            <a:r>
              <a:rPr lang="es-ES" dirty="0" err="1"/>
              <a:t>contexts</a:t>
            </a:r>
            <a:r>
              <a:rPr lang="es-ES" dirty="0"/>
              <a:t> and </a:t>
            </a:r>
            <a:r>
              <a:rPr lang="es-ES" dirty="0" err="1"/>
              <a:t>languages</a:t>
            </a:r>
            <a:r>
              <a:rPr lang="es-ES" dirty="0"/>
              <a:t> (van </a:t>
            </a:r>
            <a:r>
              <a:rPr lang="es-ES" dirty="0" err="1"/>
              <a:t>Compernolle</a:t>
            </a:r>
            <a:r>
              <a:rPr lang="es-ES" dirty="0"/>
              <a:t>, 2008)</a:t>
            </a:r>
          </a:p>
          <a:p>
            <a:pPr lvl="1"/>
            <a:endParaRPr lang="es-ES" dirty="0"/>
          </a:p>
          <a:p>
            <a:endParaRPr lang="es-ES" dirty="0"/>
          </a:p>
        </p:txBody>
      </p:sp>
      <p:sp>
        <p:nvSpPr>
          <p:cNvPr id="4" name="Slide Number Placeholder 3"/>
          <p:cNvSpPr>
            <a:spLocks noGrp="1"/>
          </p:cNvSpPr>
          <p:nvPr>
            <p:ph type="sldNum" sz="quarter" idx="12"/>
          </p:nvPr>
        </p:nvSpPr>
        <p:spPr/>
        <p:txBody>
          <a:bodyPr/>
          <a:lstStyle/>
          <a:p>
            <a:fld id="{60F0911C-6162-4740-A2EE-EE6B8AD6AEC6}" type="slidenum">
              <a:rPr lang="fr-FR" smtClean="0"/>
              <a:t>45</a:t>
            </a:fld>
            <a:endParaRPr lang="fr-FR"/>
          </a:p>
        </p:txBody>
      </p:sp>
    </p:spTree>
    <p:extLst>
      <p:ext uri="{BB962C8B-B14F-4D97-AF65-F5344CB8AC3E}">
        <p14:creationId xmlns:p14="http://schemas.microsoft.com/office/powerpoint/2010/main" val="4231092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err="1"/>
              <a:t>References</a:t>
            </a:r>
            <a:endParaRPr lang="es-ES" dirty="0"/>
          </a:p>
        </p:txBody>
      </p:sp>
      <p:sp>
        <p:nvSpPr>
          <p:cNvPr id="3" name="Content Placeholder 2"/>
          <p:cNvSpPr>
            <a:spLocks noGrp="1"/>
          </p:cNvSpPr>
          <p:nvPr>
            <p:ph idx="1"/>
          </p:nvPr>
        </p:nvSpPr>
        <p:spPr>
          <a:xfrm>
            <a:off x="822959" y="1845734"/>
            <a:ext cx="7543801" cy="4250266"/>
          </a:xfrm>
        </p:spPr>
        <p:txBody>
          <a:bodyPr>
            <a:normAutofit fontScale="70000" lnSpcReduction="20000"/>
          </a:bodyPr>
          <a:lstStyle/>
          <a:p>
            <a:r>
              <a:rPr lang="en-US" dirty="0"/>
              <a:t>Beebe, L., &amp; </a:t>
            </a:r>
            <a:r>
              <a:rPr lang="en-US" dirty="0" err="1"/>
              <a:t>Waring</a:t>
            </a:r>
            <a:r>
              <a:rPr lang="en-US" dirty="0"/>
              <a:t>, H. (2005). Pragmatic development in responding to rudeness. In J. </a:t>
            </a:r>
            <a:r>
              <a:rPr lang="en-US" dirty="0" err="1"/>
              <a:t>Frodesen</a:t>
            </a:r>
            <a:r>
              <a:rPr lang="en-US" dirty="0"/>
              <a:t>, &amp; C. </a:t>
            </a:r>
            <a:r>
              <a:rPr lang="en-US" dirty="0" err="1"/>
              <a:t>Holten</a:t>
            </a:r>
            <a:r>
              <a:rPr lang="en-US" dirty="0"/>
              <a:t> (Eds.), </a:t>
            </a:r>
            <a:r>
              <a:rPr lang="en-US" i="1" dirty="0"/>
              <a:t>The power of context in language teaching and learning</a:t>
            </a:r>
            <a:r>
              <a:rPr lang="en-US" dirty="0"/>
              <a:t> (pp. 67-80). Boston, MA: </a:t>
            </a:r>
            <a:r>
              <a:rPr lang="en-US" dirty="0" err="1"/>
              <a:t>Heinle</a:t>
            </a:r>
            <a:r>
              <a:rPr lang="en-US" dirty="0"/>
              <a:t> &amp; </a:t>
            </a:r>
            <a:r>
              <a:rPr lang="en-US" dirty="0" err="1"/>
              <a:t>Heinle</a:t>
            </a:r>
            <a:r>
              <a:rPr lang="en-US" dirty="0"/>
              <a:t>/Thomson Learning.</a:t>
            </a:r>
          </a:p>
          <a:p>
            <a:r>
              <a:rPr lang="en-US" dirty="0"/>
              <a:t>Beebe, L., &amp; </a:t>
            </a:r>
            <a:r>
              <a:rPr lang="en-US" dirty="0" err="1"/>
              <a:t>Yakashi</a:t>
            </a:r>
            <a:r>
              <a:rPr lang="en-US" dirty="0"/>
              <a:t>, T. (1989). Do you have a bag?: Social status and pattern variation in second language acquisition. In S. </a:t>
            </a:r>
            <a:r>
              <a:rPr lang="en-US" dirty="0" err="1"/>
              <a:t>Gass</a:t>
            </a:r>
            <a:r>
              <a:rPr lang="en-US" dirty="0"/>
              <a:t>, C. Madden, D. Preston, &amp; L. </a:t>
            </a:r>
            <a:r>
              <a:rPr lang="en-US" dirty="0" err="1"/>
              <a:t>Selinker</a:t>
            </a:r>
            <a:r>
              <a:rPr lang="en-US" dirty="0"/>
              <a:t> (Eds.), </a:t>
            </a:r>
            <a:r>
              <a:rPr lang="en-US" i="1" dirty="0"/>
              <a:t>Variation in second language acquisition: Discourse, pragmatics, and communication.</a:t>
            </a:r>
            <a:r>
              <a:rPr lang="en-US" dirty="0"/>
              <a:t> </a:t>
            </a:r>
            <a:r>
              <a:rPr lang="fr-FR" dirty="0"/>
              <a:t>(pp. 103-125). </a:t>
            </a:r>
            <a:r>
              <a:rPr lang="fr-FR" dirty="0" err="1"/>
              <a:t>Clevedon</a:t>
            </a:r>
            <a:r>
              <a:rPr lang="fr-FR" dirty="0"/>
              <a:t>, UK: </a:t>
            </a:r>
            <a:r>
              <a:rPr lang="fr-FR" dirty="0" err="1"/>
              <a:t>Multilingual</a:t>
            </a:r>
            <a:r>
              <a:rPr lang="fr-FR" dirty="0"/>
              <a:t> </a:t>
            </a:r>
            <a:r>
              <a:rPr lang="fr-FR" dirty="0" err="1"/>
              <a:t>Matters</a:t>
            </a:r>
            <a:r>
              <a:rPr lang="fr-FR" dirty="0"/>
              <a:t>.</a:t>
            </a:r>
            <a:endParaRPr lang="en-US" dirty="0"/>
          </a:p>
          <a:p>
            <a:r>
              <a:rPr lang="en-US" dirty="0"/>
              <a:t>Boxer, D. (2002). Nagging: the familial conflict area. </a:t>
            </a:r>
            <a:r>
              <a:rPr lang="en-US" i="1" dirty="0"/>
              <a:t>Journal of Pragmatics</a:t>
            </a:r>
            <a:r>
              <a:rPr lang="en-US" dirty="0"/>
              <a:t>(34), 49-61.</a:t>
            </a:r>
          </a:p>
          <a:p>
            <a:r>
              <a:rPr lang="en-US" dirty="0" err="1"/>
              <a:t>Buscholtz</a:t>
            </a:r>
            <a:r>
              <a:rPr lang="en-US" dirty="0"/>
              <a:t>, M., &amp; Hall, K. (2004). Theorizing identity in language and sexuality research. </a:t>
            </a:r>
            <a:r>
              <a:rPr lang="fr-FR" i="1" dirty="0" err="1"/>
              <a:t>Language</a:t>
            </a:r>
            <a:r>
              <a:rPr lang="fr-FR" i="1" dirty="0"/>
              <a:t> in Society 33, </a:t>
            </a:r>
            <a:r>
              <a:rPr lang="fr-FR" dirty="0"/>
              <a:t>469-515.</a:t>
            </a:r>
          </a:p>
          <a:p>
            <a:r>
              <a:rPr lang="en-US" dirty="0" err="1"/>
              <a:t>Cherny</a:t>
            </a:r>
            <a:r>
              <a:rPr lang="en-US" dirty="0"/>
              <a:t>, L. (1999). </a:t>
            </a:r>
            <a:r>
              <a:rPr lang="en-US" i="1" dirty="0"/>
              <a:t>Conversation and Community: Chat in a Virtual World.</a:t>
            </a:r>
            <a:r>
              <a:rPr lang="en-US" dirty="0"/>
              <a:t> Stanford, CA: Center for the Study of Language and Information.</a:t>
            </a:r>
          </a:p>
          <a:p>
            <a:r>
              <a:rPr lang="en-US" dirty="0" err="1"/>
              <a:t>Cicerello</a:t>
            </a:r>
            <a:r>
              <a:rPr lang="en-US" dirty="0"/>
              <a:t>, A. &amp; Sheehan, E. P. (1995). Personal advertisements: A content analysis. </a:t>
            </a:r>
            <a:r>
              <a:rPr lang="en-US" i="1" dirty="0"/>
              <a:t>Journal of Social Behavior and Personality, 10</a:t>
            </a:r>
            <a:r>
              <a:rPr lang="en-US" dirty="0"/>
              <a:t>, 751-756.</a:t>
            </a:r>
          </a:p>
          <a:p>
            <a:r>
              <a:rPr lang="en-US" dirty="0" err="1"/>
              <a:t>Coupland</a:t>
            </a:r>
            <a:r>
              <a:rPr lang="en-US" dirty="0"/>
              <a:t>, J. (1996). Dating advertisements: Discourses of the </a:t>
            </a:r>
            <a:r>
              <a:rPr lang="en-US" dirty="0" err="1"/>
              <a:t>commodified</a:t>
            </a:r>
            <a:r>
              <a:rPr lang="en-US" dirty="0"/>
              <a:t> self. </a:t>
            </a:r>
            <a:r>
              <a:rPr lang="en-US" i="1" dirty="0"/>
              <a:t>Discourse and Society, 7</a:t>
            </a:r>
            <a:r>
              <a:rPr lang="en-US" dirty="0"/>
              <a:t>(2), 187-207.</a:t>
            </a:r>
          </a:p>
          <a:p>
            <a:r>
              <a:rPr lang="es-ES" dirty="0"/>
              <a:t>Del-Teso-</a:t>
            </a:r>
            <a:r>
              <a:rPr lang="es-ES" dirty="0" err="1"/>
              <a:t>Craviotto</a:t>
            </a:r>
            <a:r>
              <a:rPr lang="es-ES" dirty="0"/>
              <a:t>, M. (2008). </a:t>
            </a:r>
            <a:r>
              <a:rPr lang="en-US" dirty="0"/>
              <a:t>Gender and sexual identity authentication in language use: The case of chat rooms. </a:t>
            </a:r>
            <a:r>
              <a:rPr lang="fr-FR" i="1" dirty="0" err="1"/>
              <a:t>Discourse</a:t>
            </a:r>
            <a:r>
              <a:rPr lang="fr-FR" i="1" dirty="0"/>
              <a:t> </a:t>
            </a:r>
            <a:r>
              <a:rPr lang="fr-FR" i="1" dirty="0" err="1"/>
              <a:t>Studies</a:t>
            </a:r>
            <a:r>
              <a:rPr lang="fr-FR" i="1" dirty="0"/>
              <a:t> 10, </a:t>
            </a:r>
            <a:r>
              <a:rPr lang="fr-FR" dirty="0"/>
              <a:t>251-270.</a:t>
            </a:r>
            <a:endParaRPr lang="en-US" dirty="0"/>
          </a:p>
          <a:p>
            <a:endParaRPr lang="en-US" dirty="0"/>
          </a:p>
          <a:p>
            <a:endParaRPr lang="en-US" dirty="0"/>
          </a:p>
          <a:p>
            <a:endParaRPr lang="es-ES" dirty="0"/>
          </a:p>
        </p:txBody>
      </p:sp>
      <p:sp>
        <p:nvSpPr>
          <p:cNvPr id="4" name="Slide Number Placeholder 3"/>
          <p:cNvSpPr>
            <a:spLocks noGrp="1"/>
          </p:cNvSpPr>
          <p:nvPr>
            <p:ph type="sldNum" sz="quarter" idx="12"/>
          </p:nvPr>
        </p:nvSpPr>
        <p:spPr/>
        <p:txBody>
          <a:bodyPr/>
          <a:lstStyle/>
          <a:p>
            <a:fld id="{60F0911C-6162-4740-A2EE-EE6B8AD6AEC6}" type="slidenum">
              <a:rPr lang="fr-FR" smtClean="0"/>
              <a:t>46</a:t>
            </a:fld>
            <a:endParaRPr lang="fr-FR"/>
          </a:p>
        </p:txBody>
      </p:sp>
    </p:spTree>
    <p:extLst>
      <p:ext uri="{BB962C8B-B14F-4D97-AF65-F5344CB8AC3E}">
        <p14:creationId xmlns:p14="http://schemas.microsoft.com/office/powerpoint/2010/main" val="25102491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ES"/>
          </a:p>
        </p:txBody>
      </p:sp>
      <p:sp>
        <p:nvSpPr>
          <p:cNvPr id="3" name="Content Placeholder 2"/>
          <p:cNvSpPr>
            <a:spLocks noGrp="1"/>
          </p:cNvSpPr>
          <p:nvPr>
            <p:ph idx="1"/>
          </p:nvPr>
        </p:nvSpPr>
        <p:spPr/>
        <p:txBody>
          <a:bodyPr>
            <a:normAutofit fontScale="70000" lnSpcReduction="20000"/>
          </a:bodyPr>
          <a:lstStyle/>
          <a:p>
            <a:r>
              <a:rPr lang="en-US" dirty="0"/>
              <a:t>Elliot, L. (2010). </a:t>
            </a:r>
            <a:r>
              <a:rPr lang="en-US" i="1" dirty="0"/>
              <a:t>Predicting Someone’s True Identity: Linguistic Norms and Cues in Online Personal Advertisements. </a:t>
            </a:r>
            <a:r>
              <a:rPr lang="en-US" dirty="0"/>
              <a:t>Master’s Thesis, The Rochester Institute of Technology.</a:t>
            </a:r>
          </a:p>
          <a:p>
            <a:r>
              <a:rPr lang="en-US" dirty="0"/>
              <a:t>Ellison, N., </a:t>
            </a:r>
            <a:r>
              <a:rPr lang="en-US" dirty="0" err="1"/>
              <a:t>Heino</a:t>
            </a:r>
            <a:r>
              <a:rPr lang="en-US" dirty="0"/>
              <a:t>, R., &amp; Gibbs, J. (2006). Managing </a:t>
            </a:r>
            <a:r>
              <a:rPr lang="en-US" dirty="0" err="1"/>
              <a:t>imipressions</a:t>
            </a:r>
            <a:r>
              <a:rPr lang="en-US" dirty="0"/>
              <a:t> online: self-presentation processes in the online dating environment. </a:t>
            </a:r>
            <a:r>
              <a:rPr lang="en-US" i="1" dirty="0"/>
              <a:t>Journal of Computer-Mediated Communication, 11</a:t>
            </a:r>
            <a:r>
              <a:rPr lang="en-US" dirty="0"/>
              <a:t>(2). Retrieved March 05, 2013, from </a:t>
            </a:r>
            <a:r>
              <a:rPr lang="en-US" dirty="0">
                <a:hlinkClick r:id="rId2"/>
              </a:rPr>
              <a:t>http://jcmc.indiana.edu/vol11/issue2/</a:t>
            </a:r>
            <a:endParaRPr lang="en-US" dirty="0"/>
          </a:p>
          <a:p>
            <a:r>
              <a:rPr lang="en-US" dirty="0"/>
              <a:t>Groom, C. J., &amp; </a:t>
            </a:r>
            <a:r>
              <a:rPr lang="en-US" dirty="0" err="1"/>
              <a:t>Pennebaker</a:t>
            </a:r>
            <a:r>
              <a:rPr lang="en-US" dirty="0"/>
              <a:t>, J. W. (2005). The language of love: sex, sexual orientation, and language use in online personal advertisements. </a:t>
            </a:r>
            <a:r>
              <a:rPr lang="fr-FR" i="1" dirty="0" err="1"/>
              <a:t>Sex</a:t>
            </a:r>
            <a:r>
              <a:rPr lang="fr-FR" i="1" dirty="0"/>
              <a:t> </a:t>
            </a:r>
            <a:r>
              <a:rPr lang="fr-FR" i="1" dirty="0" err="1"/>
              <a:t>roles</a:t>
            </a:r>
            <a:r>
              <a:rPr lang="fr-FR" i="1" dirty="0"/>
              <a:t>, 52</a:t>
            </a:r>
            <a:r>
              <a:rPr lang="fr-FR" dirty="0"/>
              <a:t>, 447-461.</a:t>
            </a:r>
            <a:endParaRPr lang="en-US" dirty="0"/>
          </a:p>
          <a:p>
            <a:r>
              <a:rPr lang="en-US" dirty="0" err="1"/>
              <a:t>Gudelunas</a:t>
            </a:r>
            <a:r>
              <a:rPr lang="en-US" dirty="0"/>
              <a:t>, D. (2005). Online personal ads: community and sex, virtually. </a:t>
            </a:r>
            <a:r>
              <a:rPr lang="fr-FR" i="1" dirty="0"/>
              <a:t>Journal of </a:t>
            </a:r>
            <a:r>
              <a:rPr lang="fr-FR" i="1" dirty="0" err="1"/>
              <a:t>Homosexuality</a:t>
            </a:r>
            <a:r>
              <a:rPr lang="fr-FR" i="1" dirty="0"/>
              <a:t>, 49</a:t>
            </a:r>
            <a:r>
              <a:rPr lang="fr-FR" dirty="0"/>
              <a:t>, 1-33.</a:t>
            </a:r>
          </a:p>
          <a:p>
            <a:r>
              <a:rPr lang="en-US" dirty="0" err="1"/>
              <a:t>Hardey</a:t>
            </a:r>
            <a:r>
              <a:rPr lang="en-US" dirty="0"/>
              <a:t>, M. (2004). Mediated relationships: authenticity and the possibility of romance. </a:t>
            </a:r>
            <a:r>
              <a:rPr lang="fr-FR" i="1" dirty="0"/>
              <a:t>Information, Communication and Society, 7</a:t>
            </a:r>
            <a:r>
              <a:rPr lang="fr-FR" dirty="0"/>
              <a:t>, 207-222.</a:t>
            </a:r>
            <a:endParaRPr lang="en-US" dirty="0"/>
          </a:p>
          <a:p>
            <a:r>
              <a:rPr lang="en-US" dirty="0"/>
              <a:t>Harwood, J., &amp; </a:t>
            </a:r>
            <a:r>
              <a:rPr lang="en-US" dirty="0" err="1"/>
              <a:t>Abhik</a:t>
            </a:r>
            <a:r>
              <a:rPr lang="en-US" dirty="0"/>
              <a:t>, R. (Eds.) (2005). </a:t>
            </a:r>
            <a:r>
              <a:rPr lang="en-US" i="1" dirty="0"/>
              <a:t>Social Identity Theory and Mass Communication Research</a:t>
            </a:r>
            <a:r>
              <a:rPr lang="en-US" dirty="0"/>
              <a:t>. </a:t>
            </a:r>
            <a:r>
              <a:rPr lang="fr-FR" dirty="0"/>
              <a:t>USA: Peter Lang </a:t>
            </a:r>
            <a:r>
              <a:rPr lang="fr-FR" dirty="0" err="1"/>
              <a:t>Publishing</a:t>
            </a:r>
            <a:r>
              <a:rPr lang="fr-FR" dirty="0"/>
              <a:t>.</a:t>
            </a:r>
            <a:endParaRPr lang="en-US" dirty="0"/>
          </a:p>
          <a:p>
            <a:r>
              <a:rPr lang="en-US" dirty="0" err="1"/>
              <a:t>Hatala</a:t>
            </a:r>
            <a:r>
              <a:rPr lang="en-US" dirty="0"/>
              <a:t>, M., &amp; </a:t>
            </a:r>
            <a:r>
              <a:rPr lang="en-US" dirty="0" err="1"/>
              <a:t>Prehodka</a:t>
            </a:r>
            <a:r>
              <a:rPr lang="en-US" dirty="0"/>
              <a:t>, J. (1996). Content analysis of gay male and lesbian personal advertisements. </a:t>
            </a:r>
            <a:r>
              <a:rPr lang="fr-FR" i="1" dirty="0" err="1"/>
              <a:t>Psychological</a:t>
            </a:r>
            <a:r>
              <a:rPr lang="fr-FR" i="1" dirty="0"/>
              <a:t> Reports, 78</a:t>
            </a:r>
            <a:r>
              <a:rPr lang="fr-FR" dirty="0"/>
              <a:t>, 371-374.</a:t>
            </a:r>
          </a:p>
          <a:p>
            <a:r>
              <a:rPr lang="en-US" dirty="0"/>
              <a:t>Holden, T., &amp; </a:t>
            </a:r>
            <a:r>
              <a:rPr lang="en-US" dirty="0" err="1"/>
              <a:t>Tsuruki</a:t>
            </a:r>
            <a:r>
              <a:rPr lang="en-US" dirty="0"/>
              <a:t>, T. (2003). </a:t>
            </a:r>
            <a:r>
              <a:rPr lang="en-US" dirty="0" err="1"/>
              <a:t>Deai-kei</a:t>
            </a:r>
            <a:r>
              <a:rPr lang="en-US" dirty="0"/>
              <a:t>: Japan's new culture of encounter. In N. Gottlieb, &amp; M. </a:t>
            </a:r>
            <a:r>
              <a:rPr lang="en-US" dirty="0" err="1"/>
              <a:t>McLelland</a:t>
            </a:r>
            <a:r>
              <a:rPr lang="en-US" dirty="0"/>
              <a:t> (Eds.), </a:t>
            </a:r>
            <a:r>
              <a:rPr lang="en-US" i="1" dirty="0"/>
              <a:t>Japanese </a:t>
            </a:r>
            <a:r>
              <a:rPr lang="en-US" i="1" dirty="0" err="1"/>
              <a:t>cybercultures</a:t>
            </a:r>
            <a:r>
              <a:rPr lang="en-US" dirty="0"/>
              <a:t> (pp. 34-49). New York, NY: Routledge.</a:t>
            </a:r>
          </a:p>
          <a:p>
            <a:endParaRPr lang="en-US" dirty="0"/>
          </a:p>
          <a:p>
            <a:endParaRPr lang="en-US" dirty="0"/>
          </a:p>
          <a:p>
            <a:endParaRPr lang="en-US" dirty="0"/>
          </a:p>
          <a:p>
            <a:endParaRPr lang="es-ES" dirty="0"/>
          </a:p>
        </p:txBody>
      </p:sp>
      <p:sp>
        <p:nvSpPr>
          <p:cNvPr id="4" name="Slide Number Placeholder 3"/>
          <p:cNvSpPr>
            <a:spLocks noGrp="1"/>
          </p:cNvSpPr>
          <p:nvPr>
            <p:ph type="sldNum" sz="quarter" idx="12"/>
          </p:nvPr>
        </p:nvSpPr>
        <p:spPr/>
        <p:txBody>
          <a:bodyPr/>
          <a:lstStyle/>
          <a:p>
            <a:fld id="{60F0911C-6162-4740-A2EE-EE6B8AD6AEC6}" type="slidenum">
              <a:rPr lang="fr-FR" smtClean="0"/>
              <a:t>47</a:t>
            </a:fld>
            <a:endParaRPr lang="fr-FR"/>
          </a:p>
        </p:txBody>
      </p:sp>
    </p:spTree>
    <p:extLst>
      <p:ext uri="{BB962C8B-B14F-4D97-AF65-F5344CB8AC3E}">
        <p14:creationId xmlns:p14="http://schemas.microsoft.com/office/powerpoint/2010/main" val="2185280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ES"/>
          </a:p>
        </p:txBody>
      </p:sp>
      <p:sp>
        <p:nvSpPr>
          <p:cNvPr id="3" name="Content Placeholder 2"/>
          <p:cNvSpPr>
            <a:spLocks noGrp="1"/>
          </p:cNvSpPr>
          <p:nvPr>
            <p:ph idx="1"/>
          </p:nvPr>
        </p:nvSpPr>
        <p:spPr/>
        <p:txBody>
          <a:bodyPr>
            <a:normAutofit fontScale="85000" lnSpcReduction="20000"/>
          </a:bodyPr>
          <a:lstStyle/>
          <a:p>
            <a:r>
              <a:rPr lang="es-ES" dirty="0" err="1"/>
              <a:t>Kiesler</a:t>
            </a:r>
            <a:r>
              <a:rPr lang="es-ES" dirty="0"/>
              <a:t>, S., </a:t>
            </a:r>
            <a:r>
              <a:rPr lang="es-ES" dirty="0" err="1"/>
              <a:t>Siegel</a:t>
            </a:r>
            <a:r>
              <a:rPr lang="es-ES" dirty="0"/>
              <a:t>, J., &amp; </a:t>
            </a:r>
            <a:r>
              <a:rPr lang="es-ES" dirty="0" err="1"/>
              <a:t>McGuire</a:t>
            </a:r>
            <a:r>
              <a:rPr lang="es-ES" dirty="0"/>
              <a:t>, T. (1984). </a:t>
            </a:r>
            <a:r>
              <a:rPr lang="en-US" dirty="0"/>
              <a:t>Social psychological aspects of computer-mediated communication. </a:t>
            </a:r>
            <a:r>
              <a:rPr lang="fr-FR" i="1" dirty="0"/>
              <a:t>American </a:t>
            </a:r>
            <a:r>
              <a:rPr lang="fr-FR" i="1" dirty="0" err="1"/>
              <a:t>Psychologist</a:t>
            </a:r>
            <a:r>
              <a:rPr lang="fr-FR" i="1" dirty="0"/>
              <a:t>, 39</a:t>
            </a:r>
            <a:r>
              <a:rPr lang="fr-FR" dirty="0"/>
              <a:t>, 1123-1134.</a:t>
            </a:r>
            <a:endParaRPr lang="en-US" dirty="0"/>
          </a:p>
          <a:p>
            <a:r>
              <a:rPr lang="en-US" dirty="0"/>
              <a:t>Marley, C. (2002). Popping the question: questions and modality in written dating advertisements. </a:t>
            </a:r>
            <a:r>
              <a:rPr lang="en-US" i="1" dirty="0"/>
              <a:t>Discourse Studies, 4</a:t>
            </a:r>
            <a:r>
              <a:rPr lang="en-US" dirty="0"/>
              <a:t>(1), 75-98.</a:t>
            </a:r>
          </a:p>
          <a:p>
            <a:r>
              <a:rPr lang="en-US" dirty="0" err="1"/>
              <a:t>Montini</a:t>
            </a:r>
            <a:r>
              <a:rPr lang="en-US" dirty="0"/>
              <a:t>, T., &amp; </a:t>
            </a:r>
            <a:r>
              <a:rPr lang="en-US" dirty="0" err="1"/>
              <a:t>Ovrebro</a:t>
            </a:r>
            <a:r>
              <a:rPr lang="en-US" dirty="0"/>
              <a:t>, B. (1990). Personal relationship ads: An informal balancing act. </a:t>
            </a:r>
            <a:r>
              <a:rPr lang="en-US" i="1" dirty="0"/>
              <a:t>Sociological Perspectives, 33</a:t>
            </a:r>
            <a:r>
              <a:rPr lang="en-US" dirty="0"/>
              <a:t>, 327-339.</a:t>
            </a:r>
          </a:p>
          <a:p>
            <a:r>
              <a:rPr lang="en-US" dirty="0"/>
              <a:t>Reid, S. A., &amp; Giles, H. (2005). Intergroup relations: Its linguistic and communicative parameters. </a:t>
            </a:r>
            <a:r>
              <a:rPr lang="fr-FR" i="1" dirty="0"/>
              <a:t>Group </a:t>
            </a:r>
            <a:r>
              <a:rPr lang="fr-FR" i="1" dirty="0" err="1"/>
              <a:t>Processes</a:t>
            </a:r>
            <a:r>
              <a:rPr lang="fr-FR" i="1" dirty="0"/>
              <a:t> and </a:t>
            </a:r>
            <a:r>
              <a:rPr lang="fr-FR" i="1" dirty="0" err="1"/>
              <a:t>Intergroup</a:t>
            </a:r>
            <a:r>
              <a:rPr lang="fr-FR" i="1" dirty="0"/>
              <a:t> Relations 8, </a:t>
            </a:r>
            <a:r>
              <a:rPr lang="fr-FR" dirty="0"/>
              <a:t>211-214.</a:t>
            </a:r>
            <a:endParaRPr lang="en-US" dirty="0"/>
          </a:p>
          <a:p>
            <a:r>
              <a:rPr lang="en-US" dirty="0"/>
              <a:t>Sato, T. (2008). </a:t>
            </a:r>
            <a:r>
              <a:rPr lang="en-US" i="1" dirty="0"/>
              <a:t>Social Asymmetries in Online Personal Ads in Japanese: Discursive Construction of Desirable Personae, Bodies, and Practices. </a:t>
            </a:r>
            <a:r>
              <a:rPr lang="fr-FR" dirty="0"/>
              <a:t>Doctoral Dissertation, </a:t>
            </a:r>
            <a:r>
              <a:rPr lang="fr-FR" dirty="0" err="1"/>
              <a:t>University</a:t>
            </a:r>
            <a:r>
              <a:rPr lang="fr-FR" dirty="0"/>
              <a:t> of Arizona.</a:t>
            </a:r>
            <a:endParaRPr lang="en-US" dirty="0"/>
          </a:p>
          <a:p>
            <a:r>
              <a:rPr lang="en-US" dirty="0"/>
              <a:t>Searle, J. (1976). A classification of illocutionary acts. </a:t>
            </a:r>
            <a:r>
              <a:rPr lang="en-US" i="1" dirty="0"/>
              <a:t>Language in Society, 5</a:t>
            </a:r>
            <a:r>
              <a:rPr lang="en-US" dirty="0"/>
              <a:t>(1), 1-23.</a:t>
            </a:r>
          </a:p>
          <a:p>
            <a:r>
              <a:rPr lang="en-US" dirty="0"/>
              <a:t>Shalom, C. (1997). That great supermarket of desire: attributes of the desired other in personal advertisements. In K. Harvey, &amp; C. Shalom (Eds.), </a:t>
            </a:r>
            <a:r>
              <a:rPr lang="en-US" i="1" dirty="0"/>
              <a:t>Language and desire: Encoding sex, romance and intimacy</a:t>
            </a:r>
            <a:r>
              <a:rPr lang="en-US" dirty="0"/>
              <a:t> (pp. 186-203). New York: Routledge.</a:t>
            </a:r>
          </a:p>
          <a:p>
            <a:endParaRPr lang="es-ES" dirty="0"/>
          </a:p>
        </p:txBody>
      </p:sp>
      <p:sp>
        <p:nvSpPr>
          <p:cNvPr id="4" name="Slide Number Placeholder 3"/>
          <p:cNvSpPr>
            <a:spLocks noGrp="1"/>
          </p:cNvSpPr>
          <p:nvPr>
            <p:ph type="sldNum" sz="quarter" idx="12"/>
          </p:nvPr>
        </p:nvSpPr>
        <p:spPr/>
        <p:txBody>
          <a:bodyPr/>
          <a:lstStyle/>
          <a:p>
            <a:fld id="{60F0911C-6162-4740-A2EE-EE6B8AD6AEC6}" type="slidenum">
              <a:rPr lang="fr-FR" smtClean="0"/>
              <a:t>48</a:t>
            </a:fld>
            <a:endParaRPr lang="fr-FR"/>
          </a:p>
        </p:txBody>
      </p:sp>
    </p:spTree>
    <p:extLst>
      <p:ext uri="{BB962C8B-B14F-4D97-AF65-F5344CB8AC3E}">
        <p14:creationId xmlns:p14="http://schemas.microsoft.com/office/powerpoint/2010/main" val="18104072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ES"/>
          </a:p>
        </p:txBody>
      </p:sp>
      <p:sp>
        <p:nvSpPr>
          <p:cNvPr id="3" name="Content Placeholder 2"/>
          <p:cNvSpPr>
            <a:spLocks noGrp="1"/>
          </p:cNvSpPr>
          <p:nvPr>
            <p:ph idx="1"/>
          </p:nvPr>
        </p:nvSpPr>
        <p:spPr/>
        <p:txBody>
          <a:bodyPr>
            <a:normAutofit fontScale="85000" lnSpcReduction="10000"/>
          </a:bodyPr>
          <a:lstStyle/>
          <a:p>
            <a:r>
              <a:rPr lang="en-US" dirty="0"/>
              <a:t>Smith, C. A., &amp; </a:t>
            </a:r>
            <a:r>
              <a:rPr lang="en-US" dirty="0" err="1"/>
              <a:t>Stillman</a:t>
            </a:r>
            <a:r>
              <a:rPr lang="en-US" dirty="0"/>
              <a:t>, S. (2002). What do women want? The effects of gender and sexual orientation on the desirability of physical attributes of personal ads of women. </a:t>
            </a:r>
            <a:r>
              <a:rPr lang="fr-FR" i="1" dirty="0" err="1"/>
              <a:t>Sex</a:t>
            </a:r>
            <a:r>
              <a:rPr lang="fr-FR" i="1" dirty="0"/>
              <a:t> </a:t>
            </a:r>
            <a:r>
              <a:rPr lang="fr-FR" i="1" dirty="0" err="1"/>
              <a:t>Roles</a:t>
            </a:r>
            <a:r>
              <a:rPr lang="fr-FR" i="1" dirty="0"/>
              <a:t>, 46</a:t>
            </a:r>
            <a:r>
              <a:rPr lang="fr-FR" dirty="0"/>
              <a:t>, 337-342.</a:t>
            </a:r>
            <a:endParaRPr lang="en-US" dirty="0"/>
          </a:p>
          <a:p>
            <a:r>
              <a:rPr lang="en-US" dirty="0"/>
              <a:t>Thorne, A., &amp; </a:t>
            </a:r>
            <a:r>
              <a:rPr lang="en-US" dirty="0" err="1"/>
              <a:t>Coupland</a:t>
            </a:r>
            <a:r>
              <a:rPr lang="en-US" dirty="0"/>
              <a:t>, J. (1998). Articulations of same sex desire: lesbian and gay male dating advertisements. </a:t>
            </a:r>
            <a:r>
              <a:rPr lang="en-US" i="1" dirty="0"/>
              <a:t>Journal of Sociolinguistics, 2</a:t>
            </a:r>
            <a:r>
              <a:rPr lang="en-US" dirty="0"/>
              <a:t>(2), 233-257.</a:t>
            </a:r>
          </a:p>
          <a:p>
            <a:r>
              <a:rPr lang="fr-FR" dirty="0"/>
              <a:t>van </a:t>
            </a:r>
            <a:r>
              <a:rPr lang="fr-FR" dirty="0" err="1"/>
              <a:t>Compernolle</a:t>
            </a:r>
            <a:r>
              <a:rPr lang="fr-FR" dirty="0"/>
              <a:t>, R. (2008). </a:t>
            </a:r>
            <a:r>
              <a:rPr lang="fr-FR" dirty="0" err="1"/>
              <a:t>Sociopragmatics</a:t>
            </a:r>
            <a:r>
              <a:rPr lang="fr-FR" dirty="0"/>
              <a:t> </a:t>
            </a:r>
            <a:r>
              <a:rPr lang="fr-FR" dirty="0" err="1"/>
              <a:t>norms</a:t>
            </a:r>
            <a:r>
              <a:rPr lang="fr-FR" dirty="0"/>
              <a:t> in Québécois online </a:t>
            </a:r>
            <a:r>
              <a:rPr lang="fr-FR" dirty="0" err="1"/>
              <a:t>personal</a:t>
            </a:r>
            <a:r>
              <a:rPr lang="fr-FR" dirty="0"/>
              <a:t> </a:t>
            </a:r>
            <a:r>
              <a:rPr lang="fr-FR" dirty="0" err="1"/>
              <a:t>advertisements</a:t>
            </a:r>
            <a:r>
              <a:rPr lang="fr-FR" dirty="0"/>
              <a:t>. In M. </a:t>
            </a:r>
            <a:r>
              <a:rPr lang="fr-FR" dirty="0" err="1"/>
              <a:t>Koop</a:t>
            </a:r>
            <a:r>
              <a:rPr lang="fr-FR" dirty="0"/>
              <a:t> (Ed.), </a:t>
            </a:r>
            <a:r>
              <a:rPr lang="fr-FR" i="1" dirty="0"/>
              <a:t>Le Québec à l'aube du nouveau millénaire: entre tradition et modernité</a:t>
            </a:r>
            <a:r>
              <a:rPr lang="fr-FR" dirty="0"/>
              <a:t> (pp. 1-8). Québec: Presses de l'Université du Québec.</a:t>
            </a:r>
            <a:endParaRPr lang="en-US" dirty="0"/>
          </a:p>
          <a:p>
            <a:r>
              <a:rPr lang="en-US" dirty="0" err="1"/>
              <a:t>Vlčková</a:t>
            </a:r>
            <a:r>
              <a:rPr lang="en-US" dirty="0"/>
              <a:t>, J. (1996). Text typology of personal advertising (Attract. 35 </a:t>
            </a:r>
            <a:r>
              <a:rPr lang="en-US" dirty="0" err="1"/>
              <a:t>yo</a:t>
            </a:r>
            <a:r>
              <a:rPr lang="en-US" dirty="0"/>
              <a:t>. M, profess., with GSOH, WLTM </a:t>
            </a:r>
            <a:r>
              <a:rPr lang="en-US" dirty="0" err="1"/>
              <a:t>sim.F</a:t>
            </a:r>
            <a:r>
              <a:rPr lang="en-US" dirty="0"/>
              <a:t> 4 f/</a:t>
            </a:r>
            <a:r>
              <a:rPr lang="en-US" dirty="0" err="1"/>
              <a:t>ship.Ldn</a:t>
            </a:r>
            <a:r>
              <a:rPr lang="en-US" dirty="0"/>
              <a:t>). </a:t>
            </a:r>
            <a:r>
              <a:rPr lang="fr-FR" i="1" dirty="0"/>
              <a:t>BRNO </a:t>
            </a:r>
            <a:r>
              <a:rPr lang="fr-FR" i="1" dirty="0" err="1"/>
              <a:t>Studies</a:t>
            </a:r>
            <a:r>
              <a:rPr lang="fr-FR" i="1" dirty="0"/>
              <a:t> in English, 22</a:t>
            </a:r>
            <a:r>
              <a:rPr lang="fr-FR" dirty="0"/>
              <a:t>, 89-96.</a:t>
            </a:r>
            <a:endParaRPr lang="en-US" dirty="0"/>
          </a:p>
          <a:p>
            <a:r>
              <a:rPr lang="en-US" dirty="0" err="1"/>
              <a:t>Yurchisin</a:t>
            </a:r>
            <a:r>
              <a:rPr lang="en-US" dirty="0"/>
              <a:t>, J., </a:t>
            </a:r>
            <a:r>
              <a:rPr lang="en-US" dirty="0" err="1"/>
              <a:t>Watchravesringkan</a:t>
            </a:r>
            <a:r>
              <a:rPr lang="en-US" dirty="0"/>
              <a:t>, K., &amp; McCabe, D. (2005). An exploration of identity re-creation in the context of Internet dating. </a:t>
            </a:r>
            <a:r>
              <a:rPr lang="fr-FR" i="1" dirty="0"/>
              <a:t>Social </a:t>
            </a:r>
            <a:r>
              <a:rPr lang="fr-FR" i="1" dirty="0" err="1"/>
              <a:t>Behavior</a:t>
            </a:r>
            <a:r>
              <a:rPr lang="fr-FR" i="1" dirty="0"/>
              <a:t> and </a:t>
            </a:r>
            <a:r>
              <a:rPr lang="fr-FR" i="1" dirty="0" err="1"/>
              <a:t>Personality</a:t>
            </a:r>
            <a:r>
              <a:rPr lang="fr-FR" i="1" dirty="0"/>
              <a:t>, 33</a:t>
            </a:r>
            <a:r>
              <a:rPr lang="fr-FR" dirty="0"/>
              <a:t>, 735-750.</a:t>
            </a:r>
            <a:endParaRPr lang="en-US" dirty="0"/>
          </a:p>
          <a:p>
            <a:endParaRPr lang="es-ES" dirty="0"/>
          </a:p>
        </p:txBody>
      </p:sp>
      <p:sp>
        <p:nvSpPr>
          <p:cNvPr id="4" name="Slide Number Placeholder 3"/>
          <p:cNvSpPr>
            <a:spLocks noGrp="1"/>
          </p:cNvSpPr>
          <p:nvPr>
            <p:ph type="sldNum" sz="quarter" idx="12"/>
          </p:nvPr>
        </p:nvSpPr>
        <p:spPr/>
        <p:txBody>
          <a:bodyPr/>
          <a:lstStyle/>
          <a:p>
            <a:fld id="{60F0911C-6162-4740-A2EE-EE6B8AD6AEC6}" type="slidenum">
              <a:rPr lang="fr-FR" smtClean="0"/>
              <a:t>49</a:t>
            </a:fld>
            <a:endParaRPr lang="fr-FR"/>
          </a:p>
        </p:txBody>
      </p:sp>
    </p:spTree>
    <p:extLst>
      <p:ext uri="{BB962C8B-B14F-4D97-AF65-F5344CB8AC3E}">
        <p14:creationId xmlns:p14="http://schemas.microsoft.com/office/powerpoint/2010/main" val="3710048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a:t>Research</a:t>
            </a:r>
            <a:r>
              <a:rPr lang="fr-FR" dirty="0"/>
              <a:t> goals</a:t>
            </a:r>
          </a:p>
        </p:txBody>
      </p:sp>
      <p:sp>
        <p:nvSpPr>
          <p:cNvPr id="3" name="Content Placeholder 2"/>
          <p:cNvSpPr>
            <a:spLocks noGrp="1"/>
          </p:cNvSpPr>
          <p:nvPr>
            <p:ph idx="1"/>
          </p:nvPr>
        </p:nvSpPr>
        <p:spPr/>
        <p:txBody>
          <a:bodyPr>
            <a:normAutofit/>
          </a:bodyPr>
          <a:lstStyle/>
          <a:p>
            <a:pPr lvl="1"/>
            <a:r>
              <a:rPr lang="en-US" sz="2400" dirty="0"/>
              <a:t>To explain variation in speech strategy sequencing in electronic personal ads in terms of social variables such as gender, and sexual orientation by examining variation in the description of one’s desired partner.</a:t>
            </a:r>
          </a:p>
          <a:p>
            <a:pPr lvl="1"/>
            <a:r>
              <a:rPr lang="en-US" sz="2400" dirty="0"/>
              <a:t>The second goal is to compare said sociolinguistic patterning between Spanish personal ads from Mexico City and English personal ads from London. </a:t>
            </a:r>
            <a:endParaRPr lang="fr-FR" sz="2400" dirty="0"/>
          </a:p>
        </p:txBody>
      </p:sp>
      <p:sp>
        <p:nvSpPr>
          <p:cNvPr id="4" name="Slide Number Placeholder 3"/>
          <p:cNvSpPr>
            <a:spLocks noGrp="1"/>
          </p:cNvSpPr>
          <p:nvPr>
            <p:ph type="sldNum" sz="quarter" idx="12"/>
          </p:nvPr>
        </p:nvSpPr>
        <p:spPr/>
        <p:txBody>
          <a:bodyPr>
            <a:normAutofit/>
          </a:bodyPr>
          <a:lstStyle/>
          <a:p>
            <a:fld id="{60F0911C-6162-4740-A2EE-EE6B8AD6AEC6}" type="slidenum">
              <a:rPr lang="fr-FR" smtClean="0"/>
              <a:t>5</a:t>
            </a:fld>
            <a:endParaRPr lang="fr-FR"/>
          </a:p>
        </p:txBody>
      </p:sp>
    </p:spTree>
    <p:extLst>
      <p:ext uri="{BB962C8B-B14F-4D97-AF65-F5344CB8AC3E}">
        <p14:creationId xmlns:p14="http://schemas.microsoft.com/office/powerpoint/2010/main" val="165992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latin typeface="Calibri"/>
                <a:cs typeface="Calibri"/>
              </a:rPr>
              <a:t>¡</a:t>
            </a:r>
            <a:r>
              <a:rPr lang="fr-FR" dirty="0" err="1"/>
              <a:t>Thanks</a:t>
            </a:r>
            <a:r>
              <a:rPr lang="fr-FR" dirty="0"/>
              <a:t>!</a:t>
            </a:r>
          </a:p>
        </p:txBody>
      </p:sp>
      <p:sp>
        <p:nvSpPr>
          <p:cNvPr id="4" name="Content Placeholder 3"/>
          <p:cNvSpPr>
            <a:spLocks noGrp="1"/>
          </p:cNvSpPr>
          <p:nvPr>
            <p:ph idx="1"/>
          </p:nvPr>
        </p:nvSpPr>
        <p:spPr/>
        <p:txBody>
          <a:bodyPr/>
          <a:lstStyle/>
          <a:p>
            <a:r>
              <a:rPr lang="fr-FR" dirty="0" err="1"/>
              <a:t>Thank</a:t>
            </a:r>
            <a:r>
              <a:rPr lang="fr-FR" dirty="0"/>
              <a:t> </a:t>
            </a:r>
            <a:r>
              <a:rPr lang="fr-FR" dirty="0" err="1"/>
              <a:t>you</a:t>
            </a:r>
            <a:r>
              <a:rPr lang="fr-FR" dirty="0"/>
              <a:t> to Dr. Félix-</a:t>
            </a:r>
            <a:r>
              <a:rPr lang="fr-FR" dirty="0" err="1"/>
              <a:t>Brasdefer</a:t>
            </a:r>
            <a:r>
              <a:rPr lang="fr-FR" dirty="0"/>
              <a:t> for </a:t>
            </a:r>
            <a:r>
              <a:rPr lang="fr-FR" dirty="0" err="1"/>
              <a:t>his</a:t>
            </a:r>
            <a:r>
              <a:rPr lang="fr-FR" dirty="0"/>
              <a:t> input on </a:t>
            </a:r>
            <a:r>
              <a:rPr lang="fr-FR" dirty="0" err="1"/>
              <a:t>this</a:t>
            </a:r>
            <a:r>
              <a:rPr lang="fr-FR" dirty="0"/>
              <a:t> </a:t>
            </a:r>
            <a:r>
              <a:rPr lang="fr-FR" dirty="0" err="1"/>
              <a:t>project</a:t>
            </a:r>
            <a:r>
              <a:rPr lang="fr-FR" dirty="0"/>
              <a:t>. </a:t>
            </a:r>
            <a:r>
              <a:rPr lang="fr-FR" dirty="0" err="1"/>
              <a:t>Thank</a:t>
            </a:r>
            <a:r>
              <a:rPr lang="fr-FR" dirty="0"/>
              <a:t> </a:t>
            </a:r>
            <a:r>
              <a:rPr lang="fr-FR" dirty="0" err="1"/>
              <a:t>you</a:t>
            </a:r>
            <a:r>
              <a:rPr lang="fr-FR" dirty="0"/>
              <a:t> to Monica Mills for feedback. All </a:t>
            </a:r>
            <a:r>
              <a:rPr lang="fr-FR" dirty="0" err="1"/>
              <a:t>mistakes</a:t>
            </a:r>
            <a:r>
              <a:rPr lang="fr-FR" dirty="0"/>
              <a:t> are </a:t>
            </a:r>
            <a:r>
              <a:rPr lang="fr-FR" dirty="0" err="1"/>
              <a:t>my</a:t>
            </a:r>
            <a:r>
              <a:rPr lang="fr-FR" dirty="0"/>
              <a:t> </a:t>
            </a:r>
            <a:r>
              <a:rPr lang="fr-FR" dirty="0" err="1"/>
              <a:t>own</a:t>
            </a:r>
            <a:r>
              <a:rPr lang="fr-FR" dirty="0"/>
              <a:t>.</a:t>
            </a:r>
          </a:p>
          <a:p>
            <a:endParaRPr lang="fr-FR" dirty="0"/>
          </a:p>
          <a:p>
            <a:r>
              <a:rPr lang="fr-FR" dirty="0"/>
              <a:t>szahler@indiana.edu</a:t>
            </a:r>
          </a:p>
        </p:txBody>
      </p:sp>
      <p:sp>
        <p:nvSpPr>
          <p:cNvPr id="3" name="Slide Number Placeholder 2"/>
          <p:cNvSpPr>
            <a:spLocks noGrp="1"/>
          </p:cNvSpPr>
          <p:nvPr>
            <p:ph type="sldNum" sz="quarter" idx="12"/>
          </p:nvPr>
        </p:nvSpPr>
        <p:spPr/>
        <p:txBody>
          <a:bodyPr>
            <a:normAutofit/>
          </a:bodyPr>
          <a:lstStyle/>
          <a:p>
            <a:fld id="{60F0911C-6162-4740-A2EE-EE6B8AD6AEC6}" type="slidenum">
              <a:rPr lang="fr-FR" smtClean="0"/>
              <a:t>50</a:t>
            </a:fld>
            <a:endParaRPr lang="fr-FR"/>
          </a:p>
        </p:txBody>
      </p:sp>
    </p:spTree>
    <p:extLst>
      <p:ext uri="{BB962C8B-B14F-4D97-AF65-F5344CB8AC3E}">
        <p14:creationId xmlns:p14="http://schemas.microsoft.com/office/powerpoint/2010/main" val="3326035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066799"/>
          </a:xfrm>
        </p:spPr>
        <p:txBody>
          <a:bodyPr/>
          <a:lstStyle/>
          <a:p>
            <a:r>
              <a:rPr lang="en-US" dirty="0"/>
              <a:t>DF.HBM.17</a:t>
            </a:r>
            <a:endParaRPr lang="es-ES" dirty="0"/>
          </a:p>
        </p:txBody>
      </p:sp>
      <p:sp>
        <p:nvSpPr>
          <p:cNvPr id="4" name="Content Placeholder 3"/>
          <p:cNvSpPr>
            <a:spLocks noGrp="1"/>
          </p:cNvSpPr>
          <p:nvPr>
            <p:ph idx="1"/>
          </p:nvPr>
        </p:nvSpPr>
        <p:spPr>
          <a:xfrm>
            <a:off x="982133" y="1981200"/>
            <a:ext cx="7704667" cy="4343400"/>
          </a:xfrm>
        </p:spPr>
        <p:txBody>
          <a:bodyPr>
            <a:normAutofit/>
          </a:bodyPr>
          <a:lstStyle/>
          <a:p>
            <a:pPr lvl="1">
              <a:lnSpc>
                <a:spcPct val="100000"/>
              </a:lnSpc>
              <a:spcAft>
                <a:spcPts val="1000"/>
              </a:spcAft>
            </a:pPr>
            <a:r>
              <a:rPr lang="es-ES" sz="2000" dirty="0"/>
              <a:t>Hola </a:t>
            </a:r>
            <a:r>
              <a:rPr lang="es-ES" sz="2000" dirty="0">
                <a:solidFill>
                  <a:srgbClr val="FF0000"/>
                </a:solidFill>
              </a:rPr>
              <a:t>(</a:t>
            </a:r>
            <a:r>
              <a:rPr lang="es-ES" sz="2000" dirty="0" err="1">
                <a:solidFill>
                  <a:srgbClr val="FF0000"/>
                </a:solidFill>
              </a:rPr>
              <a:t>Greeting</a:t>
            </a:r>
            <a:r>
              <a:rPr lang="es-ES" sz="2000" dirty="0">
                <a:solidFill>
                  <a:srgbClr val="FF0000"/>
                </a:solidFill>
              </a:rPr>
              <a:t>)</a:t>
            </a:r>
          </a:p>
          <a:p>
            <a:pPr lvl="2">
              <a:lnSpc>
                <a:spcPct val="100000"/>
              </a:lnSpc>
              <a:spcAft>
                <a:spcPts val="1000"/>
              </a:spcAft>
            </a:pPr>
            <a:r>
              <a:rPr lang="es-ES" sz="1600" i="1" dirty="0"/>
              <a:t>Hi</a:t>
            </a:r>
          </a:p>
          <a:p>
            <a:pPr lvl="1">
              <a:lnSpc>
                <a:spcPct val="100000"/>
              </a:lnSpc>
              <a:spcAft>
                <a:spcPts val="1000"/>
              </a:spcAft>
            </a:pPr>
            <a:r>
              <a:rPr lang="es-ES" sz="2000" dirty="0"/>
              <a:t>soy un hombre de 32 años solo </a:t>
            </a:r>
            <a:r>
              <a:rPr lang="es-ES" sz="2000" dirty="0">
                <a:solidFill>
                  <a:srgbClr val="FF0000"/>
                </a:solidFill>
              </a:rPr>
              <a:t>(Auto-</a:t>
            </a:r>
            <a:r>
              <a:rPr lang="es-ES" sz="2000" dirty="0" err="1">
                <a:solidFill>
                  <a:srgbClr val="FF0000"/>
                </a:solidFill>
              </a:rPr>
              <a:t>description</a:t>
            </a:r>
            <a:r>
              <a:rPr lang="es-ES" sz="2000" dirty="0">
                <a:solidFill>
                  <a:srgbClr val="FF0000"/>
                </a:solidFill>
              </a:rPr>
              <a:t>)</a:t>
            </a:r>
          </a:p>
          <a:p>
            <a:pPr lvl="2">
              <a:lnSpc>
                <a:spcPct val="100000"/>
              </a:lnSpc>
              <a:spcAft>
                <a:spcPts val="1000"/>
              </a:spcAft>
            </a:pPr>
            <a:r>
              <a:rPr lang="es-ES" sz="1600" i="1" dirty="0"/>
              <a:t>I am a single 32 </a:t>
            </a:r>
            <a:r>
              <a:rPr lang="es-ES" sz="1600" i="1" dirty="0" err="1"/>
              <a:t>year</a:t>
            </a:r>
            <a:r>
              <a:rPr lang="es-ES" sz="1600" i="1" dirty="0"/>
              <a:t> </a:t>
            </a:r>
            <a:r>
              <a:rPr lang="es-ES" sz="1600" i="1" dirty="0" err="1"/>
              <a:t>old</a:t>
            </a:r>
            <a:r>
              <a:rPr lang="es-ES" sz="1600" i="1" dirty="0"/>
              <a:t> </a:t>
            </a:r>
            <a:r>
              <a:rPr lang="es-ES" sz="1600" i="1" dirty="0" err="1"/>
              <a:t>man</a:t>
            </a:r>
            <a:endParaRPr lang="es-ES" sz="1600" i="1" dirty="0"/>
          </a:p>
          <a:p>
            <a:pPr lvl="1">
              <a:lnSpc>
                <a:spcPct val="100000"/>
              </a:lnSpc>
              <a:spcAft>
                <a:spcPts val="1000"/>
              </a:spcAft>
            </a:pPr>
            <a:r>
              <a:rPr lang="es-ES" sz="2000" dirty="0"/>
              <a:t>que quiero </a:t>
            </a:r>
            <a:r>
              <a:rPr lang="es-ES" sz="2000" dirty="0" err="1"/>
              <a:t>conoser</a:t>
            </a:r>
            <a:r>
              <a:rPr lang="es-ES" sz="2000" dirty="0"/>
              <a:t> una linda damita de </a:t>
            </a:r>
            <a:r>
              <a:rPr lang="es-ES" sz="2000" dirty="0" err="1"/>
              <a:t>df</a:t>
            </a:r>
            <a:r>
              <a:rPr lang="es-ES" sz="2000" dirty="0"/>
              <a:t> o de estado de </a:t>
            </a:r>
            <a:r>
              <a:rPr lang="es-ES" sz="2000" dirty="0" err="1"/>
              <a:t>mexico</a:t>
            </a:r>
            <a:r>
              <a:rPr lang="es-ES" sz="2000" dirty="0"/>
              <a:t> </a:t>
            </a:r>
            <a:r>
              <a:rPr lang="es-ES" sz="2000" dirty="0">
                <a:solidFill>
                  <a:srgbClr val="FF0000"/>
                </a:solidFill>
              </a:rPr>
              <a:t>(</a:t>
            </a:r>
            <a:r>
              <a:rPr lang="es-ES" sz="2000" dirty="0" err="1">
                <a:solidFill>
                  <a:srgbClr val="FF0000"/>
                </a:solidFill>
              </a:rPr>
              <a:t>Description</a:t>
            </a:r>
            <a:r>
              <a:rPr lang="es-ES" sz="2000" dirty="0">
                <a:solidFill>
                  <a:srgbClr val="FF0000"/>
                </a:solidFill>
              </a:rPr>
              <a:t> of </a:t>
            </a:r>
            <a:r>
              <a:rPr lang="es-ES" sz="2000" dirty="0" err="1">
                <a:solidFill>
                  <a:srgbClr val="FF0000"/>
                </a:solidFill>
              </a:rPr>
              <a:t>desired</a:t>
            </a:r>
            <a:r>
              <a:rPr lang="es-ES" sz="2000" dirty="0">
                <a:solidFill>
                  <a:srgbClr val="FF0000"/>
                </a:solidFill>
              </a:rPr>
              <a:t> </a:t>
            </a:r>
            <a:r>
              <a:rPr lang="es-ES" sz="2000" dirty="0" err="1">
                <a:solidFill>
                  <a:srgbClr val="FF0000"/>
                </a:solidFill>
              </a:rPr>
              <a:t>other</a:t>
            </a:r>
            <a:r>
              <a:rPr lang="es-ES" sz="2000" dirty="0">
                <a:solidFill>
                  <a:srgbClr val="FF0000"/>
                </a:solidFill>
              </a:rPr>
              <a:t>)</a:t>
            </a:r>
          </a:p>
          <a:p>
            <a:pPr lvl="2">
              <a:lnSpc>
                <a:spcPct val="100000"/>
              </a:lnSpc>
              <a:spcAft>
                <a:spcPts val="1000"/>
              </a:spcAft>
            </a:pPr>
            <a:r>
              <a:rPr lang="es-ES" sz="1600" i="1" dirty="0" err="1"/>
              <a:t>That</a:t>
            </a:r>
            <a:r>
              <a:rPr lang="es-ES" sz="1600" i="1" dirty="0"/>
              <a:t> </a:t>
            </a:r>
            <a:r>
              <a:rPr lang="es-ES" sz="1600" i="1" dirty="0" err="1"/>
              <a:t>wants</a:t>
            </a:r>
            <a:r>
              <a:rPr lang="es-ES" sz="1600" i="1" dirty="0"/>
              <a:t> to </a:t>
            </a:r>
            <a:r>
              <a:rPr lang="es-ES" sz="1600" i="1" dirty="0" err="1"/>
              <a:t>meet</a:t>
            </a:r>
            <a:r>
              <a:rPr lang="es-ES" sz="1600" i="1" dirty="0"/>
              <a:t> a </a:t>
            </a:r>
            <a:r>
              <a:rPr lang="es-ES" sz="1600" i="1" dirty="0" err="1"/>
              <a:t>pretty</a:t>
            </a:r>
            <a:r>
              <a:rPr lang="es-ES" sz="1600" i="1" dirty="0"/>
              <a:t> </a:t>
            </a:r>
            <a:r>
              <a:rPr lang="es-ES" sz="1600" i="1" dirty="0" err="1"/>
              <a:t>woman</a:t>
            </a:r>
            <a:r>
              <a:rPr lang="es-ES" sz="1600" i="1" dirty="0"/>
              <a:t> </a:t>
            </a:r>
            <a:r>
              <a:rPr lang="es-ES" sz="1600" i="1" dirty="0" err="1"/>
              <a:t>from</a:t>
            </a:r>
            <a:r>
              <a:rPr lang="es-ES" sz="1600" i="1" dirty="0"/>
              <a:t> </a:t>
            </a:r>
            <a:r>
              <a:rPr lang="es-ES" sz="1600" i="1" dirty="0" err="1"/>
              <a:t>the</a:t>
            </a:r>
            <a:r>
              <a:rPr lang="es-ES" sz="1600" i="1" dirty="0"/>
              <a:t> DF </a:t>
            </a:r>
            <a:r>
              <a:rPr lang="es-ES" sz="1600" i="1" dirty="0" err="1"/>
              <a:t>or</a:t>
            </a:r>
            <a:r>
              <a:rPr lang="es-ES" sz="1600" i="1" dirty="0"/>
              <a:t> </a:t>
            </a:r>
            <a:r>
              <a:rPr lang="es-ES" sz="1600" i="1" dirty="0" err="1"/>
              <a:t>the</a:t>
            </a:r>
            <a:r>
              <a:rPr lang="es-ES" sz="1600" i="1" dirty="0"/>
              <a:t> </a:t>
            </a:r>
            <a:r>
              <a:rPr lang="es-ES" sz="1600" i="1" dirty="0" err="1"/>
              <a:t>state</a:t>
            </a:r>
            <a:r>
              <a:rPr lang="es-ES" sz="1600" i="1" dirty="0"/>
              <a:t> </a:t>
            </a:r>
            <a:r>
              <a:rPr lang="es-ES" sz="1600" i="1" dirty="0" err="1"/>
              <a:t>of</a:t>
            </a:r>
            <a:r>
              <a:rPr lang="es-ES" sz="1600" i="1" dirty="0"/>
              <a:t> </a:t>
            </a:r>
            <a:r>
              <a:rPr lang="es-ES" sz="1600" i="1" dirty="0" err="1"/>
              <a:t>Mexico</a:t>
            </a:r>
            <a:r>
              <a:rPr lang="es-ES" sz="1600" i="1" dirty="0"/>
              <a:t>.</a:t>
            </a:r>
          </a:p>
          <a:p>
            <a:pPr lvl="1">
              <a:lnSpc>
                <a:spcPct val="100000"/>
              </a:lnSpc>
              <a:spcAft>
                <a:spcPts val="1000"/>
              </a:spcAft>
            </a:pPr>
            <a:r>
              <a:rPr lang="es-ES" sz="2000" dirty="0"/>
              <a:t>con quien </a:t>
            </a:r>
            <a:r>
              <a:rPr lang="es-ES" sz="2000" dirty="0" err="1"/>
              <a:t>salin</a:t>
            </a:r>
            <a:r>
              <a:rPr lang="es-ES" sz="2000" dirty="0"/>
              <a:t> a tomar un cafesi9n , bailar , solo platicar , salir a tomar </a:t>
            </a:r>
            <a:r>
              <a:rPr lang="es-ES" sz="2000" dirty="0">
                <a:solidFill>
                  <a:srgbClr val="FF0000"/>
                </a:solidFill>
              </a:rPr>
              <a:t>(</a:t>
            </a:r>
            <a:r>
              <a:rPr lang="es-ES" sz="2000" dirty="0" err="1">
                <a:solidFill>
                  <a:srgbClr val="FF0000"/>
                </a:solidFill>
              </a:rPr>
              <a:t>Description</a:t>
            </a:r>
            <a:r>
              <a:rPr lang="es-ES" sz="2000" dirty="0">
                <a:solidFill>
                  <a:srgbClr val="FF0000"/>
                </a:solidFill>
              </a:rPr>
              <a:t> of </a:t>
            </a:r>
            <a:r>
              <a:rPr lang="es-ES" sz="2000" dirty="0" err="1">
                <a:solidFill>
                  <a:srgbClr val="FF0000"/>
                </a:solidFill>
              </a:rPr>
              <a:t>desired</a:t>
            </a:r>
            <a:r>
              <a:rPr lang="es-ES" sz="2000" dirty="0">
                <a:solidFill>
                  <a:srgbClr val="FF0000"/>
                </a:solidFill>
              </a:rPr>
              <a:t> </a:t>
            </a:r>
            <a:r>
              <a:rPr lang="es-ES" sz="2000" dirty="0" err="1">
                <a:solidFill>
                  <a:srgbClr val="FF0000"/>
                </a:solidFill>
              </a:rPr>
              <a:t>relationship</a:t>
            </a:r>
            <a:r>
              <a:rPr lang="es-ES" sz="2000" dirty="0">
                <a:solidFill>
                  <a:srgbClr val="FF0000"/>
                </a:solidFill>
              </a:rPr>
              <a:t>)</a:t>
            </a:r>
          </a:p>
          <a:p>
            <a:pPr lvl="2">
              <a:lnSpc>
                <a:spcPct val="100000"/>
              </a:lnSpc>
              <a:spcAft>
                <a:spcPts val="1000"/>
              </a:spcAft>
            </a:pPr>
            <a:r>
              <a:rPr lang="es-ES" sz="1600" i="1" dirty="0"/>
              <a:t>To </a:t>
            </a:r>
            <a:r>
              <a:rPr lang="es-ES" sz="1600" i="1" dirty="0" err="1"/>
              <a:t>go</a:t>
            </a:r>
            <a:r>
              <a:rPr lang="es-ES" sz="1600" i="1" dirty="0"/>
              <a:t> </a:t>
            </a:r>
            <a:r>
              <a:rPr lang="es-ES" sz="1600" i="1" dirty="0" err="1"/>
              <a:t>out</a:t>
            </a:r>
            <a:r>
              <a:rPr lang="es-ES" sz="1600" i="1" dirty="0"/>
              <a:t> </a:t>
            </a:r>
            <a:r>
              <a:rPr lang="es-ES" sz="1600" i="1" dirty="0" err="1"/>
              <a:t>with</a:t>
            </a:r>
            <a:r>
              <a:rPr lang="es-ES" sz="1600" i="1" dirty="0"/>
              <a:t> to </a:t>
            </a:r>
            <a:r>
              <a:rPr lang="es-ES" sz="1600" i="1" dirty="0" err="1"/>
              <a:t>have</a:t>
            </a:r>
            <a:r>
              <a:rPr lang="es-ES" sz="1600" i="1" dirty="0"/>
              <a:t> a </a:t>
            </a:r>
            <a:r>
              <a:rPr lang="es-ES" sz="1600" i="1" dirty="0" err="1"/>
              <a:t>coffee</a:t>
            </a:r>
            <a:r>
              <a:rPr lang="es-ES" sz="1600" i="1" dirty="0"/>
              <a:t>, dance, </a:t>
            </a:r>
            <a:r>
              <a:rPr lang="es-ES" sz="1600" i="1" dirty="0" err="1"/>
              <a:t>just</a:t>
            </a:r>
            <a:r>
              <a:rPr lang="es-ES" sz="1600" i="1" dirty="0"/>
              <a:t> chat and </a:t>
            </a:r>
            <a:r>
              <a:rPr lang="es-ES" sz="1600" i="1" dirty="0" err="1"/>
              <a:t>drink</a:t>
            </a:r>
            <a:r>
              <a:rPr lang="es-ES" sz="1600" i="1" dirty="0"/>
              <a:t> </a:t>
            </a:r>
            <a:r>
              <a:rPr lang="es-ES" sz="1600" i="1" dirty="0" err="1"/>
              <a:t>with</a:t>
            </a:r>
            <a:r>
              <a:rPr lang="es-ES" sz="1600" i="1" dirty="0"/>
              <a:t>.</a:t>
            </a:r>
          </a:p>
        </p:txBody>
      </p:sp>
      <p:sp>
        <p:nvSpPr>
          <p:cNvPr id="3" name="Slide Number Placeholder 2"/>
          <p:cNvSpPr>
            <a:spLocks noGrp="1"/>
          </p:cNvSpPr>
          <p:nvPr>
            <p:ph type="sldNum" sz="quarter" idx="12"/>
          </p:nvPr>
        </p:nvSpPr>
        <p:spPr/>
        <p:txBody>
          <a:bodyPr>
            <a:normAutofit/>
          </a:bodyPr>
          <a:lstStyle/>
          <a:p>
            <a:fld id="{60F0911C-6162-4740-A2EE-EE6B8AD6AEC6}" type="slidenum">
              <a:rPr lang="fr-FR" smtClean="0"/>
              <a:t>6</a:t>
            </a:fld>
            <a:endParaRPr lang="fr-FR"/>
          </a:p>
        </p:txBody>
      </p:sp>
    </p:spTree>
    <p:extLst>
      <p:ext uri="{BB962C8B-B14F-4D97-AF65-F5344CB8AC3E}">
        <p14:creationId xmlns:p14="http://schemas.microsoft.com/office/powerpoint/2010/main" val="1244429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066799"/>
          </a:xfrm>
        </p:spPr>
        <p:txBody>
          <a:bodyPr/>
          <a:lstStyle/>
          <a:p>
            <a:r>
              <a:rPr lang="es-ES" dirty="0"/>
              <a:t>DF.MBH.17</a:t>
            </a:r>
          </a:p>
        </p:txBody>
      </p:sp>
      <p:sp>
        <p:nvSpPr>
          <p:cNvPr id="4" name="Content Placeholder 3"/>
          <p:cNvSpPr>
            <a:spLocks noGrp="1"/>
          </p:cNvSpPr>
          <p:nvPr>
            <p:ph idx="1"/>
          </p:nvPr>
        </p:nvSpPr>
        <p:spPr>
          <a:xfrm>
            <a:off x="982133" y="1905000"/>
            <a:ext cx="7704667" cy="4343400"/>
          </a:xfrm>
        </p:spPr>
        <p:txBody>
          <a:bodyPr>
            <a:noAutofit/>
          </a:bodyPr>
          <a:lstStyle/>
          <a:p>
            <a:r>
              <a:rPr lang="es-ES" dirty="0"/>
              <a:t>Busco noviazgo, relación seria</a:t>
            </a:r>
            <a:r>
              <a:rPr lang="es-ES" dirty="0">
                <a:solidFill>
                  <a:srgbClr val="FF0000"/>
                </a:solidFill>
              </a:rPr>
              <a:t> (</a:t>
            </a:r>
            <a:r>
              <a:rPr lang="es-ES" dirty="0" err="1">
                <a:solidFill>
                  <a:srgbClr val="FF0000"/>
                </a:solidFill>
              </a:rPr>
              <a:t>Description</a:t>
            </a:r>
            <a:r>
              <a:rPr lang="es-ES" dirty="0">
                <a:solidFill>
                  <a:srgbClr val="FF0000"/>
                </a:solidFill>
              </a:rPr>
              <a:t> of </a:t>
            </a:r>
            <a:r>
              <a:rPr lang="es-ES" dirty="0" err="1">
                <a:solidFill>
                  <a:srgbClr val="FF0000"/>
                </a:solidFill>
              </a:rPr>
              <a:t>desired</a:t>
            </a:r>
            <a:r>
              <a:rPr lang="es-ES" dirty="0">
                <a:solidFill>
                  <a:srgbClr val="FF0000"/>
                </a:solidFill>
              </a:rPr>
              <a:t> </a:t>
            </a:r>
            <a:r>
              <a:rPr lang="es-ES" dirty="0" err="1">
                <a:solidFill>
                  <a:srgbClr val="FF0000"/>
                </a:solidFill>
              </a:rPr>
              <a:t>relationship</a:t>
            </a:r>
            <a:r>
              <a:rPr lang="es-ES" dirty="0">
                <a:solidFill>
                  <a:srgbClr val="FF0000"/>
                </a:solidFill>
              </a:rPr>
              <a:t>)</a:t>
            </a:r>
          </a:p>
          <a:p>
            <a:pPr lvl="1"/>
            <a:r>
              <a:rPr lang="es-ES" i="1" dirty="0" err="1"/>
              <a:t>I’m</a:t>
            </a:r>
            <a:r>
              <a:rPr lang="es-ES" i="1" dirty="0"/>
              <a:t> </a:t>
            </a:r>
            <a:r>
              <a:rPr lang="es-ES" i="1" dirty="0" err="1"/>
              <a:t>looking</a:t>
            </a:r>
            <a:r>
              <a:rPr lang="es-ES" i="1" dirty="0"/>
              <a:t> to date, a </a:t>
            </a:r>
            <a:r>
              <a:rPr lang="es-ES" i="1" dirty="0" err="1"/>
              <a:t>serious</a:t>
            </a:r>
            <a:r>
              <a:rPr lang="es-ES" i="1" dirty="0"/>
              <a:t> </a:t>
            </a:r>
            <a:r>
              <a:rPr lang="es-ES" i="1" dirty="0" err="1"/>
              <a:t>relationship</a:t>
            </a:r>
            <a:endParaRPr lang="es-ES" i="1" dirty="0"/>
          </a:p>
          <a:p>
            <a:r>
              <a:rPr lang="es-ES" dirty="0"/>
              <a:t>de preferencia hombre de 28-35 años, profesionista, divertido y tierno que guste de pasar tiempo conmigo </a:t>
            </a:r>
            <a:r>
              <a:rPr lang="es-ES" dirty="0">
                <a:solidFill>
                  <a:srgbClr val="FF0000"/>
                </a:solidFill>
              </a:rPr>
              <a:t>(</a:t>
            </a:r>
            <a:r>
              <a:rPr lang="es-ES" dirty="0" err="1">
                <a:solidFill>
                  <a:srgbClr val="FF0000"/>
                </a:solidFill>
              </a:rPr>
              <a:t>Description</a:t>
            </a:r>
            <a:r>
              <a:rPr lang="es-ES" dirty="0">
                <a:solidFill>
                  <a:srgbClr val="FF0000"/>
                </a:solidFill>
              </a:rPr>
              <a:t> of </a:t>
            </a:r>
            <a:r>
              <a:rPr lang="es-ES" dirty="0" err="1">
                <a:solidFill>
                  <a:srgbClr val="FF0000"/>
                </a:solidFill>
              </a:rPr>
              <a:t>partner</a:t>
            </a:r>
            <a:r>
              <a:rPr lang="es-ES" dirty="0">
                <a:solidFill>
                  <a:srgbClr val="FF0000"/>
                </a:solidFill>
              </a:rPr>
              <a:t>)</a:t>
            </a:r>
          </a:p>
          <a:p>
            <a:pPr lvl="1"/>
            <a:r>
              <a:rPr lang="es-ES" i="1" dirty="0" err="1"/>
              <a:t>Preferably</a:t>
            </a:r>
            <a:r>
              <a:rPr lang="es-ES" i="1" dirty="0"/>
              <a:t> a </a:t>
            </a:r>
            <a:r>
              <a:rPr lang="es-ES" i="1" dirty="0" err="1"/>
              <a:t>man</a:t>
            </a:r>
            <a:r>
              <a:rPr lang="es-ES" i="1" dirty="0"/>
              <a:t> </a:t>
            </a:r>
            <a:r>
              <a:rPr lang="es-ES" i="1" dirty="0" err="1"/>
              <a:t>between</a:t>
            </a:r>
            <a:r>
              <a:rPr lang="es-ES" i="1" dirty="0"/>
              <a:t> 28-35 </a:t>
            </a:r>
            <a:r>
              <a:rPr lang="es-ES" i="1" dirty="0" err="1"/>
              <a:t>years</a:t>
            </a:r>
            <a:r>
              <a:rPr lang="es-ES" i="1" dirty="0"/>
              <a:t> </a:t>
            </a:r>
            <a:r>
              <a:rPr lang="es-ES" i="1" dirty="0" err="1"/>
              <a:t>old</a:t>
            </a:r>
            <a:r>
              <a:rPr lang="es-ES" i="1" dirty="0"/>
              <a:t>, </a:t>
            </a:r>
            <a:r>
              <a:rPr lang="es-ES" i="1" dirty="0" err="1"/>
              <a:t>professional</a:t>
            </a:r>
            <a:r>
              <a:rPr lang="es-ES" i="1" dirty="0"/>
              <a:t>, </a:t>
            </a:r>
            <a:r>
              <a:rPr lang="es-ES" i="1" dirty="0" err="1"/>
              <a:t>fun</a:t>
            </a:r>
            <a:r>
              <a:rPr lang="es-ES" i="1" dirty="0"/>
              <a:t> and </a:t>
            </a:r>
            <a:r>
              <a:rPr lang="es-ES" i="1" dirty="0" err="1"/>
              <a:t>affectionate</a:t>
            </a:r>
            <a:r>
              <a:rPr lang="es-ES" i="1" dirty="0"/>
              <a:t> </a:t>
            </a:r>
            <a:r>
              <a:rPr lang="es-ES" i="1" dirty="0" err="1"/>
              <a:t>who</a:t>
            </a:r>
            <a:r>
              <a:rPr lang="es-ES" i="1" dirty="0"/>
              <a:t> </a:t>
            </a:r>
            <a:r>
              <a:rPr lang="es-ES" i="1" dirty="0" err="1"/>
              <a:t>would</a:t>
            </a:r>
            <a:r>
              <a:rPr lang="es-ES" i="1" dirty="0"/>
              <a:t> </a:t>
            </a:r>
            <a:r>
              <a:rPr lang="es-ES" i="1" dirty="0" err="1"/>
              <a:t>like</a:t>
            </a:r>
            <a:r>
              <a:rPr lang="es-ES" i="1" dirty="0"/>
              <a:t> to </a:t>
            </a:r>
            <a:r>
              <a:rPr lang="es-ES" i="1" dirty="0" err="1"/>
              <a:t>spend</a:t>
            </a:r>
            <a:r>
              <a:rPr lang="es-ES" i="1" dirty="0"/>
              <a:t> time </a:t>
            </a:r>
            <a:r>
              <a:rPr lang="es-ES" i="1" dirty="0" err="1"/>
              <a:t>with</a:t>
            </a:r>
            <a:r>
              <a:rPr lang="es-ES" i="1" dirty="0"/>
              <a:t> me</a:t>
            </a:r>
            <a:endParaRPr lang="es-ES" dirty="0"/>
          </a:p>
          <a:p>
            <a:r>
              <a:rPr lang="es-ES" dirty="0"/>
              <a:t>yo tengo 29, profesionista, 1.57, morena, llenita </a:t>
            </a:r>
            <a:r>
              <a:rPr lang="es-ES" dirty="0">
                <a:solidFill>
                  <a:srgbClr val="FF0000"/>
                </a:solidFill>
              </a:rPr>
              <a:t>(Auto-</a:t>
            </a:r>
            <a:r>
              <a:rPr lang="es-ES" dirty="0" err="1">
                <a:solidFill>
                  <a:srgbClr val="FF0000"/>
                </a:solidFill>
              </a:rPr>
              <a:t>description</a:t>
            </a:r>
            <a:r>
              <a:rPr lang="es-ES" dirty="0">
                <a:solidFill>
                  <a:srgbClr val="FF0000"/>
                </a:solidFill>
              </a:rPr>
              <a:t>)</a:t>
            </a:r>
          </a:p>
          <a:p>
            <a:pPr lvl="1"/>
            <a:r>
              <a:rPr lang="es-ES" i="1" dirty="0" err="1"/>
              <a:t>I’m</a:t>
            </a:r>
            <a:r>
              <a:rPr lang="es-ES" i="1" dirty="0"/>
              <a:t> 29, a profesional, 1.57, </a:t>
            </a:r>
            <a:r>
              <a:rPr lang="es-ES" i="1" dirty="0" err="1"/>
              <a:t>dark-haired</a:t>
            </a:r>
            <a:r>
              <a:rPr lang="es-ES" i="1" dirty="0"/>
              <a:t>, </a:t>
            </a:r>
            <a:r>
              <a:rPr lang="es-ES" i="1" dirty="0" err="1"/>
              <a:t>chubby</a:t>
            </a:r>
            <a:endParaRPr lang="es-ES" i="1" dirty="0"/>
          </a:p>
          <a:p>
            <a:r>
              <a:rPr lang="es-ES" dirty="0" err="1"/>
              <a:t>mandame</a:t>
            </a:r>
            <a:r>
              <a:rPr lang="es-ES" dirty="0"/>
              <a:t> una foto y contacta conmigo! </a:t>
            </a:r>
            <a:r>
              <a:rPr lang="es-ES" dirty="0">
                <a:solidFill>
                  <a:srgbClr val="FF0000"/>
                </a:solidFill>
              </a:rPr>
              <a:t>(Reference)</a:t>
            </a:r>
          </a:p>
          <a:p>
            <a:pPr lvl="1"/>
            <a:r>
              <a:rPr lang="es-ES" i="1" dirty="0" err="1"/>
              <a:t>Send</a:t>
            </a:r>
            <a:r>
              <a:rPr lang="es-ES" i="1" dirty="0"/>
              <a:t> me a </a:t>
            </a:r>
            <a:r>
              <a:rPr lang="es-ES" i="1" dirty="0" err="1"/>
              <a:t>photo</a:t>
            </a:r>
            <a:r>
              <a:rPr lang="es-ES" i="1" dirty="0"/>
              <a:t> and </a:t>
            </a:r>
            <a:r>
              <a:rPr lang="es-ES" i="1" dirty="0" err="1"/>
              <a:t>contact</a:t>
            </a:r>
            <a:r>
              <a:rPr lang="es-ES" i="1" dirty="0"/>
              <a:t> me!</a:t>
            </a:r>
          </a:p>
        </p:txBody>
      </p:sp>
      <p:sp>
        <p:nvSpPr>
          <p:cNvPr id="3" name="Slide Number Placeholder 2"/>
          <p:cNvSpPr>
            <a:spLocks noGrp="1"/>
          </p:cNvSpPr>
          <p:nvPr>
            <p:ph type="sldNum" sz="quarter" idx="12"/>
          </p:nvPr>
        </p:nvSpPr>
        <p:spPr/>
        <p:txBody>
          <a:bodyPr>
            <a:normAutofit/>
          </a:bodyPr>
          <a:lstStyle/>
          <a:p>
            <a:fld id="{60F0911C-6162-4740-A2EE-EE6B8AD6AEC6}" type="slidenum">
              <a:rPr lang="fr-FR" smtClean="0"/>
              <a:t>7</a:t>
            </a:fld>
            <a:endParaRPr lang="fr-FR"/>
          </a:p>
        </p:txBody>
      </p:sp>
    </p:spTree>
    <p:extLst>
      <p:ext uri="{BB962C8B-B14F-4D97-AF65-F5344CB8AC3E}">
        <p14:creationId xmlns:p14="http://schemas.microsoft.com/office/powerpoint/2010/main" val="1896352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err="1"/>
              <a:t>Outline</a:t>
            </a:r>
            <a:endParaRPr lang="es-ES" dirty="0"/>
          </a:p>
        </p:txBody>
      </p:sp>
      <p:sp>
        <p:nvSpPr>
          <p:cNvPr id="4" name="Content Placeholder 3"/>
          <p:cNvSpPr>
            <a:spLocks noGrp="1"/>
          </p:cNvSpPr>
          <p:nvPr>
            <p:ph idx="1"/>
          </p:nvPr>
        </p:nvSpPr>
        <p:spPr/>
        <p:txBody>
          <a:bodyPr/>
          <a:lstStyle/>
          <a:p>
            <a:r>
              <a:rPr lang="es-ES" sz="2400" dirty="0"/>
              <a:t>Personal </a:t>
            </a:r>
            <a:r>
              <a:rPr lang="es-ES" sz="2400" dirty="0" err="1"/>
              <a:t>advertisements</a:t>
            </a:r>
            <a:r>
              <a:rPr lang="es-ES" sz="2400" dirty="0"/>
              <a:t> </a:t>
            </a:r>
          </a:p>
          <a:p>
            <a:r>
              <a:rPr lang="es-ES" sz="2400" dirty="0" err="1"/>
              <a:t>Previous</a:t>
            </a:r>
            <a:r>
              <a:rPr lang="es-ES" sz="2400" dirty="0"/>
              <a:t> </a:t>
            </a:r>
            <a:r>
              <a:rPr lang="es-ES" sz="2400" dirty="0" err="1"/>
              <a:t>research</a:t>
            </a:r>
            <a:endParaRPr lang="es-ES" sz="2400" dirty="0"/>
          </a:p>
          <a:p>
            <a:r>
              <a:rPr lang="es-ES" sz="2400" dirty="0" err="1"/>
              <a:t>Method</a:t>
            </a:r>
            <a:endParaRPr lang="es-ES" sz="2200" dirty="0"/>
          </a:p>
          <a:p>
            <a:r>
              <a:rPr lang="es-ES" sz="2400" dirty="0" err="1"/>
              <a:t>Results</a:t>
            </a:r>
            <a:endParaRPr lang="es-ES" sz="2400" dirty="0"/>
          </a:p>
          <a:p>
            <a:r>
              <a:rPr lang="es-ES" sz="2400" dirty="0" err="1"/>
              <a:t>Discussion</a:t>
            </a:r>
            <a:r>
              <a:rPr lang="es-ES" sz="2400" dirty="0"/>
              <a:t> and </a:t>
            </a:r>
            <a:r>
              <a:rPr lang="es-ES" sz="2400" dirty="0" err="1"/>
              <a:t>Conclusion</a:t>
            </a:r>
            <a:endParaRPr lang="es-ES" sz="2400" dirty="0"/>
          </a:p>
          <a:p>
            <a:endParaRPr lang="es-ES" dirty="0"/>
          </a:p>
        </p:txBody>
      </p:sp>
      <p:sp>
        <p:nvSpPr>
          <p:cNvPr id="3" name="Slide Number Placeholder 2"/>
          <p:cNvSpPr>
            <a:spLocks noGrp="1"/>
          </p:cNvSpPr>
          <p:nvPr>
            <p:ph type="sldNum" sz="quarter" idx="12"/>
          </p:nvPr>
        </p:nvSpPr>
        <p:spPr/>
        <p:txBody>
          <a:bodyPr>
            <a:normAutofit/>
          </a:bodyPr>
          <a:lstStyle/>
          <a:p>
            <a:fld id="{60F0911C-6162-4740-A2EE-EE6B8AD6AEC6}" type="slidenum">
              <a:rPr lang="fr-FR" smtClean="0"/>
              <a:t>8</a:t>
            </a:fld>
            <a:endParaRPr lang="fr-FR"/>
          </a:p>
        </p:txBody>
      </p:sp>
    </p:spTree>
    <p:extLst>
      <p:ext uri="{BB962C8B-B14F-4D97-AF65-F5344CB8AC3E}">
        <p14:creationId xmlns:p14="http://schemas.microsoft.com/office/powerpoint/2010/main" val="376139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advertisements</a:t>
            </a:r>
          </a:p>
        </p:txBody>
      </p:sp>
      <p:sp>
        <p:nvSpPr>
          <p:cNvPr id="4" name="Content Placeholder 3"/>
          <p:cNvSpPr>
            <a:spLocks noGrp="1"/>
          </p:cNvSpPr>
          <p:nvPr>
            <p:ph idx="1"/>
          </p:nvPr>
        </p:nvSpPr>
        <p:spPr/>
        <p:txBody>
          <a:bodyPr>
            <a:normAutofit/>
          </a:bodyPr>
          <a:lstStyle/>
          <a:p>
            <a:pPr lvl="1"/>
            <a:r>
              <a:rPr lang="en-US" sz="2400" dirty="0"/>
              <a:t>Solicit online and/or face-to-face interactions from an unknown audience for expected socio-sexual relationships (Holden &amp; </a:t>
            </a:r>
            <a:r>
              <a:rPr lang="en-US" sz="2400" dirty="0" err="1"/>
              <a:t>Tsuruki</a:t>
            </a:r>
            <a:r>
              <a:rPr lang="en-US" sz="2400" dirty="0"/>
              <a:t>, 2003; </a:t>
            </a:r>
            <a:r>
              <a:rPr lang="en-US" sz="2400" dirty="0" err="1"/>
              <a:t>Vlčková</a:t>
            </a:r>
            <a:r>
              <a:rPr lang="en-US" sz="2400" dirty="0"/>
              <a:t>, 1996).</a:t>
            </a:r>
          </a:p>
          <a:p>
            <a:pPr lvl="1"/>
            <a:r>
              <a:rPr lang="en-US" sz="2400" dirty="0"/>
              <a:t>No limit to length</a:t>
            </a:r>
          </a:p>
          <a:p>
            <a:pPr lvl="1"/>
            <a:r>
              <a:rPr lang="en-US" sz="2400" dirty="0"/>
              <a:t>Asynchronous CMD system (</a:t>
            </a:r>
            <a:r>
              <a:rPr lang="en-US" sz="2400" dirty="0" err="1"/>
              <a:t>Kiesler</a:t>
            </a:r>
            <a:r>
              <a:rPr lang="en-US" sz="2400" dirty="0"/>
              <a:t>, Siegel &amp; McGuire, 1984)</a:t>
            </a:r>
          </a:p>
          <a:p>
            <a:pPr lvl="1"/>
            <a:r>
              <a:rPr lang="en-US" sz="2400" i="1" dirty="0"/>
              <a:t>One-way</a:t>
            </a:r>
            <a:r>
              <a:rPr lang="en-US" sz="2400" dirty="0"/>
              <a:t> transmission (</a:t>
            </a:r>
            <a:r>
              <a:rPr lang="en-US" sz="2400" dirty="0" err="1"/>
              <a:t>Cherny</a:t>
            </a:r>
            <a:r>
              <a:rPr lang="en-US" sz="2400" dirty="0"/>
              <a:t>, 1999)</a:t>
            </a:r>
          </a:p>
          <a:p>
            <a:pPr lvl="1"/>
            <a:r>
              <a:rPr lang="en-US" sz="2400" dirty="0"/>
              <a:t>Likelihood of eventual face-to-face interaction is inherent (Ellison, </a:t>
            </a:r>
            <a:r>
              <a:rPr lang="en-US" sz="2400" dirty="0" err="1"/>
              <a:t>Keino</a:t>
            </a:r>
            <a:r>
              <a:rPr lang="en-US" sz="2400" dirty="0"/>
              <a:t> &amp; Gibbs, 2006).</a:t>
            </a:r>
          </a:p>
        </p:txBody>
      </p:sp>
      <p:sp>
        <p:nvSpPr>
          <p:cNvPr id="3" name="Slide Number Placeholder 2"/>
          <p:cNvSpPr>
            <a:spLocks noGrp="1"/>
          </p:cNvSpPr>
          <p:nvPr>
            <p:ph type="sldNum" sz="quarter" idx="12"/>
          </p:nvPr>
        </p:nvSpPr>
        <p:spPr/>
        <p:txBody>
          <a:bodyPr>
            <a:normAutofit/>
          </a:bodyPr>
          <a:lstStyle/>
          <a:p>
            <a:fld id="{60F0911C-6162-4740-A2EE-EE6B8AD6AEC6}" type="slidenum">
              <a:rPr lang="fr-FR" smtClean="0"/>
              <a:t>9</a:t>
            </a:fld>
            <a:endParaRPr lang="fr-FR"/>
          </a:p>
        </p:txBody>
      </p:sp>
    </p:spTree>
    <p:extLst>
      <p:ext uri="{BB962C8B-B14F-4D97-AF65-F5344CB8AC3E}">
        <p14:creationId xmlns:p14="http://schemas.microsoft.com/office/powerpoint/2010/main" val="4123507582"/>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2834</TotalTime>
  <Words>4886</Words>
  <Application>Microsoft Office PowerPoint</Application>
  <PresentationFormat>On-screen Show (4:3)</PresentationFormat>
  <Paragraphs>771</Paragraphs>
  <Slides>50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50</vt:i4>
      </vt:variant>
    </vt:vector>
  </HeadingPairs>
  <TitlesOfParts>
    <vt:vector size="54" baseType="lpstr">
      <vt:lpstr>Calibri</vt:lpstr>
      <vt:lpstr>Calibri Light</vt:lpstr>
      <vt:lpstr>Wingdings</vt:lpstr>
      <vt:lpstr>Retrospect</vt:lpstr>
      <vt:lpstr>Speech strategy variation in Mexico City Spanish and London English in online personal advertisements </vt:lpstr>
      <vt:lpstr>Introduction</vt:lpstr>
      <vt:lpstr>Language as identity</vt:lpstr>
      <vt:lpstr>Online personal advertisements</vt:lpstr>
      <vt:lpstr>Research goals</vt:lpstr>
      <vt:lpstr>DF.HBM.17</vt:lpstr>
      <vt:lpstr>DF.MBH.17</vt:lpstr>
      <vt:lpstr>Outline</vt:lpstr>
      <vt:lpstr>Personal advertisements</vt:lpstr>
      <vt:lpstr>Personal advertisements</vt:lpstr>
      <vt:lpstr>Coupland (1996: 192-194)</vt:lpstr>
      <vt:lpstr>Previous research</vt:lpstr>
      <vt:lpstr>van Compernolle (2008)</vt:lpstr>
      <vt:lpstr>van Compernolle (2008: 3)</vt:lpstr>
      <vt:lpstr>Motivation for this study</vt:lpstr>
      <vt:lpstr>Method</vt:lpstr>
      <vt:lpstr>Data source</vt:lpstr>
      <vt:lpstr>PowerPoint Presentation</vt:lpstr>
      <vt:lpstr>PowerPoint Presentation</vt:lpstr>
      <vt:lpstr>Object of study</vt:lpstr>
      <vt:lpstr>Speech strategies</vt:lpstr>
      <vt:lpstr>Coding of speech strategies</vt:lpstr>
      <vt:lpstr>Independent Variables</vt:lpstr>
      <vt:lpstr>Data collection &amp; analysis</vt:lpstr>
      <vt:lpstr>Totals</vt:lpstr>
      <vt:lpstr>Results</vt:lpstr>
      <vt:lpstr>Speech strategy occurrence: Mexico City</vt:lpstr>
      <vt:lpstr>Exclusions</vt:lpstr>
      <vt:lpstr>Speech strategy sequence: Mexico City</vt:lpstr>
      <vt:lpstr>Summary of Mexico City results</vt:lpstr>
      <vt:lpstr>Results</vt:lpstr>
      <vt:lpstr>Speech strategy occurrence</vt:lpstr>
      <vt:lpstr>Exclusions</vt:lpstr>
      <vt:lpstr>Why less self-descriptions?</vt:lpstr>
      <vt:lpstr>Speech strategy sequence</vt:lpstr>
      <vt:lpstr>Summary of London results</vt:lpstr>
      <vt:lpstr>Results</vt:lpstr>
      <vt:lpstr>Speech strategy occurrence: both languages</vt:lpstr>
      <vt:lpstr>Speech strategy sequencing: both languages</vt:lpstr>
      <vt:lpstr>Summary of results</vt:lpstr>
      <vt:lpstr>Discussion and Conclusion</vt:lpstr>
      <vt:lpstr>Comparison with previous work</vt:lpstr>
      <vt:lpstr>What does this all mean?</vt:lpstr>
      <vt:lpstr>Discussion</vt:lpstr>
      <vt:lpstr>Conclusion</vt:lpstr>
      <vt:lpstr>References</vt:lpstr>
      <vt:lpstr>PowerPoint Presentation</vt:lpstr>
      <vt:lpstr>PowerPoint Presentation</vt:lpstr>
      <vt:lpstr>PowerPoint Presentation</vt:lpstr>
      <vt:lpstr>¡Thanks!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CMDA and contrastive pragmatics approach to the study of personals ads from Mexico City and London</dc:title>
  <dc:creator>SaraZahler</dc:creator>
  <cp:lastModifiedBy>Sara Zahler</cp:lastModifiedBy>
  <cp:revision>108</cp:revision>
  <dcterms:created xsi:type="dcterms:W3CDTF">2013-04-23T05:32:42Z</dcterms:created>
  <dcterms:modified xsi:type="dcterms:W3CDTF">2017-09-26T00:21:18Z</dcterms:modified>
</cp:coreProperties>
</file>