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373" r:id="rId3"/>
    <p:sldId id="259" r:id="rId4"/>
    <p:sldId id="374" r:id="rId5"/>
    <p:sldId id="270" r:id="rId6"/>
    <p:sldId id="261" r:id="rId7"/>
    <p:sldId id="375" r:id="rId8"/>
    <p:sldId id="271" r:id="rId9"/>
    <p:sldId id="272" r:id="rId10"/>
    <p:sldId id="377" r:id="rId11"/>
    <p:sldId id="378" r:id="rId12"/>
    <p:sldId id="379" r:id="rId13"/>
    <p:sldId id="273" r:id="rId14"/>
    <p:sldId id="278" r:id="rId15"/>
    <p:sldId id="376" r:id="rId16"/>
    <p:sldId id="292" r:id="rId17"/>
    <p:sldId id="283" r:id="rId18"/>
    <p:sldId id="284" r:id="rId19"/>
    <p:sldId id="276" r:id="rId20"/>
    <p:sldId id="277" r:id="rId21"/>
    <p:sldId id="372" r:id="rId22"/>
    <p:sldId id="285" r:id="rId23"/>
    <p:sldId id="298" r:id="rId24"/>
    <p:sldId id="295" r:id="rId25"/>
    <p:sldId id="286" r:id="rId26"/>
    <p:sldId id="262" r:id="rId27"/>
    <p:sldId id="296" r:id="rId28"/>
    <p:sldId id="263" r:id="rId29"/>
    <p:sldId id="297" r:id="rId30"/>
    <p:sldId id="299" r:id="rId31"/>
    <p:sldId id="310" r:id="rId32"/>
    <p:sldId id="311" r:id="rId33"/>
    <p:sldId id="381" r:id="rId34"/>
    <p:sldId id="382" r:id="rId35"/>
    <p:sldId id="346" r:id="rId36"/>
    <p:sldId id="380" r:id="rId37"/>
    <p:sldId id="383" r:id="rId38"/>
    <p:sldId id="349"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3267" autoAdjust="0"/>
  </p:normalViewPr>
  <p:slideViewPr>
    <p:cSldViewPr snapToGrid="0">
      <p:cViewPr varScale="1">
        <p:scale>
          <a:sx n="60" d="100"/>
          <a:sy n="60" d="100"/>
        </p:scale>
        <p:origin x="2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Sheet1!$A$1</c:f>
              <c:strCache>
                <c:ptCount val="1"/>
                <c:pt idx="0">
                  <c:v>Individual score</c:v>
                </c:pt>
              </c:strCache>
            </c:strRef>
          </c:tx>
          <c:spPr>
            <a:ln w="19050" cap="rnd">
              <a:solidFill>
                <a:schemeClr val="accent6"/>
              </a:solidFill>
              <a:round/>
            </a:ln>
            <a:effectLst/>
          </c:spPr>
          <c:marker>
            <c:symbol val="circle"/>
            <c:size val="5"/>
            <c:spPr>
              <a:solidFill>
                <a:schemeClr val="accent6"/>
              </a:solidFill>
              <a:ln w="9525">
                <a:solidFill>
                  <a:schemeClr val="accent6"/>
                </a:solidFill>
              </a:ln>
              <a:effectLst/>
            </c:spPr>
          </c:marker>
          <c:yVal>
            <c:numRef>
              <c:f>Sheet1!$A$2:$A$31</c:f>
              <c:numCache>
                <c:formatCode>General</c:formatCode>
                <c:ptCount val="30"/>
                <c:pt idx="0">
                  <c:v>14</c:v>
                </c:pt>
                <c:pt idx="1">
                  <c:v>25</c:v>
                </c:pt>
                <c:pt idx="2">
                  <c:v>32</c:v>
                </c:pt>
                <c:pt idx="3">
                  <c:v>33</c:v>
                </c:pt>
                <c:pt idx="4">
                  <c:v>33</c:v>
                </c:pt>
                <c:pt idx="5">
                  <c:v>34</c:v>
                </c:pt>
                <c:pt idx="6">
                  <c:v>36</c:v>
                </c:pt>
                <c:pt idx="7">
                  <c:v>36</c:v>
                </c:pt>
                <c:pt idx="8">
                  <c:v>38</c:v>
                </c:pt>
                <c:pt idx="9">
                  <c:v>39</c:v>
                </c:pt>
                <c:pt idx="10">
                  <c:v>42</c:v>
                </c:pt>
                <c:pt idx="11">
                  <c:v>43</c:v>
                </c:pt>
                <c:pt idx="12">
                  <c:v>45</c:v>
                </c:pt>
                <c:pt idx="13">
                  <c:v>45</c:v>
                </c:pt>
                <c:pt idx="14">
                  <c:v>46</c:v>
                </c:pt>
                <c:pt idx="15">
                  <c:v>46</c:v>
                </c:pt>
                <c:pt idx="16">
                  <c:v>52</c:v>
                </c:pt>
                <c:pt idx="17">
                  <c:v>54</c:v>
                </c:pt>
                <c:pt idx="18">
                  <c:v>55</c:v>
                </c:pt>
                <c:pt idx="19">
                  <c:v>59</c:v>
                </c:pt>
                <c:pt idx="20">
                  <c:v>59</c:v>
                </c:pt>
                <c:pt idx="21">
                  <c:v>59</c:v>
                </c:pt>
                <c:pt idx="22">
                  <c:v>59</c:v>
                </c:pt>
                <c:pt idx="23">
                  <c:v>61</c:v>
                </c:pt>
                <c:pt idx="24">
                  <c:v>63</c:v>
                </c:pt>
                <c:pt idx="25">
                  <c:v>64</c:v>
                </c:pt>
                <c:pt idx="26">
                  <c:v>67</c:v>
                </c:pt>
                <c:pt idx="27">
                  <c:v>68</c:v>
                </c:pt>
                <c:pt idx="28">
                  <c:v>70</c:v>
                </c:pt>
                <c:pt idx="29">
                  <c:v>71</c:v>
                </c:pt>
              </c:numCache>
            </c:numRef>
          </c:yVal>
          <c:smooth val="0"/>
          <c:extLst>
            <c:ext xmlns:c16="http://schemas.microsoft.com/office/drawing/2014/chart" uri="{C3380CC4-5D6E-409C-BE32-E72D297353CC}">
              <c16:uniqueId val="{00000000-6676-4BD6-96CB-B9A621B0E64D}"/>
            </c:ext>
          </c:extLst>
        </c:ser>
        <c:dLbls>
          <c:showLegendKey val="0"/>
          <c:showVal val="0"/>
          <c:showCatName val="0"/>
          <c:showSerName val="0"/>
          <c:showPercent val="0"/>
          <c:showBubbleSize val="0"/>
        </c:dLbls>
        <c:axId val="511795808"/>
        <c:axId val="511797448"/>
      </c:scatterChart>
      <c:valAx>
        <c:axId val="511795808"/>
        <c:scaling>
          <c:orientation val="minMax"/>
          <c:max val="3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aseline="0"/>
                  <a:t> Individual scores (N=30)</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1797448"/>
        <c:crosses val="autoZero"/>
        <c:crossBetween val="midCat"/>
      </c:valAx>
      <c:valAx>
        <c:axId val="511797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Working</a:t>
                </a:r>
                <a:r>
                  <a:rPr lang="en-US" baseline="0"/>
                  <a:t> memory score (14-71)</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1795808"/>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r>
              <a:rPr lang="en-US" sz="3200" dirty="0">
                <a:solidFill>
                  <a:schemeClr val="tx1"/>
                </a:solidFill>
              </a:rPr>
              <a:t>Distribution of Overt Subjects Across Switch</a:t>
            </a:r>
            <a:r>
              <a:rPr lang="en-US" sz="3200" baseline="0" dirty="0">
                <a:solidFill>
                  <a:schemeClr val="tx1"/>
                </a:solidFill>
              </a:rPr>
              <a:t> in Reference Contexts</a:t>
            </a:r>
            <a:r>
              <a:rPr lang="en-US" sz="3200" dirty="0">
                <a:solidFill>
                  <a:schemeClr val="tx1"/>
                </a:solidFill>
              </a:rPr>
              <a:t> </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Switch in subject</c:v>
                </c:pt>
              </c:strCache>
            </c:strRef>
          </c:tx>
          <c:spPr>
            <a:solidFill>
              <a:schemeClr val="accent1"/>
            </a:solidFill>
            <a:ln>
              <a:noFill/>
            </a:ln>
            <a:effectLst/>
          </c:spPr>
          <c:invertIfNegative val="0"/>
          <c:cat>
            <c:strRef>
              <c:f>Sheet1!$A$2:$A$3</c:f>
              <c:strCache>
                <c:ptCount val="2"/>
                <c:pt idx="0">
                  <c:v>High WM NS</c:v>
                </c:pt>
                <c:pt idx="1">
                  <c:v>Low WM NS</c:v>
                </c:pt>
              </c:strCache>
            </c:strRef>
          </c:cat>
          <c:val>
            <c:numRef>
              <c:f>Sheet1!$B$2:$B$3</c:f>
              <c:numCache>
                <c:formatCode>0.00%</c:formatCode>
                <c:ptCount val="2"/>
                <c:pt idx="0">
                  <c:v>0.36599999999999999</c:v>
                </c:pt>
                <c:pt idx="1">
                  <c:v>0.36099999999999999</c:v>
                </c:pt>
              </c:numCache>
            </c:numRef>
          </c:val>
          <c:extLst>
            <c:ext xmlns:c16="http://schemas.microsoft.com/office/drawing/2014/chart" uri="{C3380CC4-5D6E-409C-BE32-E72D297353CC}">
              <c16:uniqueId val="{00000000-B854-45E1-8C77-8F68D4A8486B}"/>
            </c:ext>
          </c:extLst>
        </c:ser>
        <c:ser>
          <c:idx val="1"/>
          <c:order val="1"/>
          <c:tx>
            <c:strRef>
              <c:f>Sheet1!$C$1</c:f>
              <c:strCache>
                <c:ptCount val="1"/>
                <c:pt idx="0">
                  <c:v>Same as prior object</c:v>
                </c:pt>
              </c:strCache>
            </c:strRef>
          </c:tx>
          <c:spPr>
            <a:solidFill>
              <a:schemeClr val="accent3"/>
            </a:solidFill>
            <a:ln>
              <a:noFill/>
            </a:ln>
            <a:effectLst/>
          </c:spPr>
          <c:invertIfNegative val="0"/>
          <c:cat>
            <c:strRef>
              <c:f>Sheet1!$A$2:$A$3</c:f>
              <c:strCache>
                <c:ptCount val="2"/>
                <c:pt idx="0">
                  <c:v>High WM NS</c:v>
                </c:pt>
                <c:pt idx="1">
                  <c:v>Low WM NS</c:v>
                </c:pt>
              </c:strCache>
            </c:strRef>
          </c:cat>
          <c:val>
            <c:numRef>
              <c:f>Sheet1!$C$2:$C$3</c:f>
              <c:numCache>
                <c:formatCode>0.00%</c:formatCode>
                <c:ptCount val="2"/>
                <c:pt idx="0">
                  <c:v>0.2</c:v>
                </c:pt>
                <c:pt idx="1">
                  <c:v>9.0999999999999998E-2</c:v>
                </c:pt>
              </c:numCache>
            </c:numRef>
          </c:val>
          <c:extLst>
            <c:ext xmlns:c16="http://schemas.microsoft.com/office/drawing/2014/chart" uri="{C3380CC4-5D6E-409C-BE32-E72D297353CC}">
              <c16:uniqueId val="{00000001-B854-45E1-8C77-8F68D4A8486B}"/>
            </c:ext>
          </c:extLst>
        </c:ser>
        <c:ser>
          <c:idx val="2"/>
          <c:order val="2"/>
          <c:tx>
            <c:strRef>
              <c:f>Sheet1!$D$1</c:f>
              <c:strCache>
                <c:ptCount val="1"/>
                <c:pt idx="0">
                  <c:v>Same subject</c:v>
                </c:pt>
              </c:strCache>
            </c:strRef>
          </c:tx>
          <c:spPr>
            <a:solidFill>
              <a:schemeClr val="accent5"/>
            </a:solidFill>
            <a:ln>
              <a:noFill/>
            </a:ln>
            <a:effectLst/>
          </c:spPr>
          <c:invertIfNegative val="0"/>
          <c:cat>
            <c:strRef>
              <c:f>Sheet1!$A$2:$A$3</c:f>
              <c:strCache>
                <c:ptCount val="2"/>
                <c:pt idx="0">
                  <c:v>High WM NS</c:v>
                </c:pt>
                <c:pt idx="1">
                  <c:v>Low WM NS</c:v>
                </c:pt>
              </c:strCache>
            </c:strRef>
          </c:cat>
          <c:val>
            <c:numRef>
              <c:f>Sheet1!$D$2:$D$3</c:f>
              <c:numCache>
                <c:formatCode>0.00%</c:formatCode>
                <c:ptCount val="2"/>
                <c:pt idx="0">
                  <c:v>0.09</c:v>
                </c:pt>
                <c:pt idx="1">
                  <c:v>0.114</c:v>
                </c:pt>
              </c:numCache>
            </c:numRef>
          </c:val>
          <c:extLst>
            <c:ext xmlns:c16="http://schemas.microsoft.com/office/drawing/2014/chart" uri="{C3380CC4-5D6E-409C-BE32-E72D297353CC}">
              <c16:uniqueId val="{00000002-B854-45E1-8C77-8F68D4A8486B}"/>
            </c:ext>
          </c:extLst>
        </c:ser>
        <c:dLbls>
          <c:showLegendKey val="0"/>
          <c:showVal val="0"/>
          <c:showCatName val="0"/>
          <c:showSerName val="0"/>
          <c:showPercent val="0"/>
          <c:showBubbleSize val="0"/>
        </c:dLbls>
        <c:gapWidth val="219"/>
        <c:overlap val="-27"/>
        <c:axId val="531164328"/>
        <c:axId val="531169248"/>
      </c:barChart>
      <c:catAx>
        <c:axId val="53116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1169248"/>
        <c:crosses val="autoZero"/>
        <c:auto val="1"/>
        <c:lblAlgn val="ctr"/>
        <c:lblOffset val="100"/>
        <c:noMultiLvlLbl val="0"/>
      </c:catAx>
      <c:valAx>
        <c:axId val="5311692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1164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r>
              <a:rPr lang="en-US" sz="3200" dirty="0">
                <a:solidFill>
                  <a:schemeClr val="tx1"/>
                </a:solidFill>
              </a:rPr>
              <a:t>Distribution of Overt Subjects Across TMA</a:t>
            </a:r>
            <a:r>
              <a:rPr lang="en-US" sz="3200" baseline="0" dirty="0">
                <a:solidFill>
                  <a:schemeClr val="tx1"/>
                </a:solidFill>
              </a:rPr>
              <a:t> Contexts</a:t>
            </a:r>
            <a:r>
              <a:rPr lang="en-US" sz="3200" dirty="0">
                <a:solidFill>
                  <a:schemeClr val="tx1"/>
                </a:solidFill>
              </a:rPr>
              <a:t> </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Ambiguous TMA</c:v>
                </c:pt>
              </c:strCache>
            </c:strRef>
          </c:tx>
          <c:spPr>
            <a:solidFill>
              <a:schemeClr val="accent1"/>
            </a:solidFill>
            <a:ln>
              <a:noFill/>
            </a:ln>
            <a:effectLst/>
          </c:spPr>
          <c:invertIfNegative val="0"/>
          <c:cat>
            <c:strRef>
              <c:f>Sheet1!$A$2:$A$3</c:f>
              <c:strCache>
                <c:ptCount val="2"/>
                <c:pt idx="0">
                  <c:v>High WM NS</c:v>
                </c:pt>
                <c:pt idx="1">
                  <c:v>Low WM NS</c:v>
                </c:pt>
              </c:strCache>
            </c:strRef>
          </c:cat>
          <c:val>
            <c:numRef>
              <c:f>Sheet1!$B$2:$B$3</c:f>
              <c:numCache>
                <c:formatCode>0.00%</c:formatCode>
                <c:ptCount val="2"/>
                <c:pt idx="0">
                  <c:v>0.33200000000000002</c:v>
                </c:pt>
                <c:pt idx="1">
                  <c:v>0.25900000000000001</c:v>
                </c:pt>
              </c:numCache>
            </c:numRef>
          </c:val>
          <c:extLst>
            <c:ext xmlns:c16="http://schemas.microsoft.com/office/drawing/2014/chart" uri="{C3380CC4-5D6E-409C-BE32-E72D297353CC}">
              <c16:uniqueId val="{00000000-B854-45E1-8C77-8F68D4A8486B}"/>
            </c:ext>
          </c:extLst>
        </c:ser>
        <c:ser>
          <c:idx val="1"/>
          <c:order val="1"/>
          <c:tx>
            <c:strRef>
              <c:f>Sheet1!$C$1</c:f>
              <c:strCache>
                <c:ptCount val="1"/>
                <c:pt idx="0">
                  <c:v>Unambiguous TMA</c:v>
                </c:pt>
              </c:strCache>
            </c:strRef>
          </c:tx>
          <c:spPr>
            <a:solidFill>
              <a:schemeClr val="accent3"/>
            </a:solidFill>
            <a:ln>
              <a:noFill/>
            </a:ln>
            <a:effectLst/>
          </c:spPr>
          <c:invertIfNegative val="0"/>
          <c:cat>
            <c:strRef>
              <c:f>Sheet1!$A$2:$A$3</c:f>
              <c:strCache>
                <c:ptCount val="2"/>
                <c:pt idx="0">
                  <c:v>High WM NS</c:v>
                </c:pt>
                <c:pt idx="1">
                  <c:v>Low WM NS</c:v>
                </c:pt>
              </c:strCache>
            </c:strRef>
          </c:cat>
          <c:val>
            <c:numRef>
              <c:f>Sheet1!$C$2:$C$3</c:f>
              <c:numCache>
                <c:formatCode>0.00%</c:formatCode>
                <c:ptCount val="2"/>
                <c:pt idx="0">
                  <c:v>0.223</c:v>
                </c:pt>
                <c:pt idx="1">
                  <c:v>0.216</c:v>
                </c:pt>
              </c:numCache>
            </c:numRef>
          </c:val>
          <c:extLst>
            <c:ext xmlns:c16="http://schemas.microsoft.com/office/drawing/2014/chart" uri="{C3380CC4-5D6E-409C-BE32-E72D297353CC}">
              <c16:uniqueId val="{00000001-B854-45E1-8C77-8F68D4A8486B}"/>
            </c:ext>
          </c:extLst>
        </c:ser>
        <c:dLbls>
          <c:showLegendKey val="0"/>
          <c:showVal val="0"/>
          <c:showCatName val="0"/>
          <c:showSerName val="0"/>
          <c:showPercent val="0"/>
          <c:showBubbleSize val="0"/>
        </c:dLbls>
        <c:gapWidth val="219"/>
        <c:overlap val="-27"/>
        <c:axId val="531164328"/>
        <c:axId val="531169248"/>
      </c:barChart>
      <c:catAx>
        <c:axId val="53116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1169248"/>
        <c:crosses val="autoZero"/>
        <c:auto val="1"/>
        <c:lblAlgn val="ctr"/>
        <c:lblOffset val="100"/>
        <c:noMultiLvlLbl val="0"/>
      </c:catAx>
      <c:valAx>
        <c:axId val="5311692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1164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a:solidFill>
                  <a:schemeClr val="tx1"/>
                </a:solidFill>
              </a:rPr>
              <a:t>Distribution of Overt Subjects Across Distance Contexts</a:t>
            </a:r>
          </a:p>
        </c:rich>
      </c:tx>
      <c:layout>
        <c:manualLayout>
          <c:xMode val="edge"/>
          <c:yMode val="edge"/>
          <c:x val="0.1798159456706184"/>
          <c:y val="0"/>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6245469316335455E-2"/>
          <c:y val="2.0354600983801506E-2"/>
          <c:w val="0.95375453068366456"/>
          <c:h val="0.78326672552658605"/>
        </c:manualLayout>
      </c:layout>
      <c:lineChart>
        <c:grouping val="standard"/>
        <c:varyColors val="0"/>
        <c:ser>
          <c:idx val="0"/>
          <c:order val="0"/>
          <c:tx>
            <c:strRef>
              <c:f>Sheet1!$B$1</c:f>
              <c:strCache>
                <c:ptCount val="1"/>
                <c:pt idx="0">
                  <c:v>High working memory</c:v>
                </c:pt>
              </c:strCache>
            </c:strRef>
          </c:tx>
          <c:spPr>
            <a:ln w="28575" cap="rnd">
              <a:solidFill>
                <a:schemeClr val="accent6"/>
              </a:solidFill>
              <a:round/>
            </a:ln>
            <a:effectLst/>
          </c:spPr>
          <c:marker>
            <c:symbol val="none"/>
          </c:marker>
          <c:cat>
            <c:strRef>
              <c:f>Sheet1!$A$2:$A$7</c:f>
              <c:strCache>
                <c:ptCount val="6"/>
                <c:pt idx="0">
                  <c:v>1-3 clauses</c:v>
                </c:pt>
                <c:pt idx="1">
                  <c:v>4-5 clauses</c:v>
                </c:pt>
                <c:pt idx="2">
                  <c:v>6-7 clauses</c:v>
                </c:pt>
                <c:pt idx="3">
                  <c:v>8-10 clauses</c:v>
                </c:pt>
                <c:pt idx="4">
                  <c:v>&gt;10 clauses</c:v>
                </c:pt>
                <c:pt idx="5">
                  <c:v>First mention</c:v>
                </c:pt>
              </c:strCache>
            </c:strRef>
          </c:cat>
          <c:val>
            <c:numRef>
              <c:f>Sheet1!$B$2:$B$7</c:f>
              <c:numCache>
                <c:formatCode>0.00%</c:formatCode>
                <c:ptCount val="6"/>
                <c:pt idx="0">
                  <c:v>0.111</c:v>
                </c:pt>
                <c:pt idx="1">
                  <c:v>0.22600000000000001</c:v>
                </c:pt>
                <c:pt idx="2">
                  <c:v>0.2</c:v>
                </c:pt>
                <c:pt idx="3">
                  <c:v>0.129</c:v>
                </c:pt>
                <c:pt idx="4">
                  <c:v>0.255</c:v>
                </c:pt>
                <c:pt idx="5">
                  <c:v>0.59699999999999998</c:v>
                </c:pt>
              </c:numCache>
            </c:numRef>
          </c:val>
          <c:smooth val="0"/>
          <c:extLst>
            <c:ext xmlns:c16="http://schemas.microsoft.com/office/drawing/2014/chart" uri="{C3380CC4-5D6E-409C-BE32-E72D297353CC}">
              <c16:uniqueId val="{00000000-91F3-4C31-94FB-84DADE59C1ED}"/>
            </c:ext>
          </c:extLst>
        </c:ser>
        <c:ser>
          <c:idx val="1"/>
          <c:order val="1"/>
          <c:tx>
            <c:strRef>
              <c:f>Sheet1!$C$1</c:f>
              <c:strCache>
                <c:ptCount val="1"/>
                <c:pt idx="0">
                  <c:v>Low working memory</c:v>
                </c:pt>
              </c:strCache>
            </c:strRef>
          </c:tx>
          <c:spPr>
            <a:ln w="28575" cap="rnd">
              <a:solidFill>
                <a:schemeClr val="accent5"/>
              </a:solidFill>
              <a:round/>
            </a:ln>
            <a:effectLst/>
          </c:spPr>
          <c:marker>
            <c:symbol val="none"/>
          </c:marker>
          <c:cat>
            <c:strRef>
              <c:f>Sheet1!$A$2:$A$7</c:f>
              <c:strCache>
                <c:ptCount val="6"/>
                <c:pt idx="0">
                  <c:v>1-3 clauses</c:v>
                </c:pt>
                <c:pt idx="1">
                  <c:v>4-5 clauses</c:v>
                </c:pt>
                <c:pt idx="2">
                  <c:v>6-7 clauses</c:v>
                </c:pt>
                <c:pt idx="3">
                  <c:v>8-10 clauses</c:v>
                </c:pt>
                <c:pt idx="4">
                  <c:v>&gt;10 clauses</c:v>
                </c:pt>
                <c:pt idx="5">
                  <c:v>First mention</c:v>
                </c:pt>
              </c:strCache>
            </c:strRef>
          </c:cat>
          <c:val>
            <c:numRef>
              <c:f>Sheet1!$C$2:$C$7</c:f>
              <c:numCache>
                <c:formatCode>0.00%</c:formatCode>
                <c:ptCount val="6"/>
                <c:pt idx="0">
                  <c:v>0.11700000000000001</c:v>
                </c:pt>
                <c:pt idx="1">
                  <c:v>0.161</c:v>
                </c:pt>
                <c:pt idx="2">
                  <c:v>0.28599999999999998</c:v>
                </c:pt>
                <c:pt idx="3">
                  <c:v>0.316</c:v>
                </c:pt>
                <c:pt idx="4">
                  <c:v>0.34</c:v>
                </c:pt>
                <c:pt idx="5">
                  <c:v>0.64700000000000002</c:v>
                </c:pt>
              </c:numCache>
            </c:numRef>
          </c:val>
          <c:smooth val="0"/>
          <c:extLst>
            <c:ext xmlns:c16="http://schemas.microsoft.com/office/drawing/2014/chart" uri="{C3380CC4-5D6E-409C-BE32-E72D297353CC}">
              <c16:uniqueId val="{00000001-91F3-4C31-94FB-84DADE59C1ED}"/>
            </c:ext>
          </c:extLst>
        </c:ser>
        <c:dLbls>
          <c:showLegendKey val="0"/>
          <c:showVal val="0"/>
          <c:showCatName val="0"/>
          <c:showSerName val="0"/>
          <c:showPercent val="0"/>
          <c:showBubbleSize val="0"/>
        </c:dLbls>
        <c:smooth val="0"/>
        <c:axId val="589684000"/>
        <c:axId val="589685312"/>
      </c:lineChart>
      <c:catAx>
        <c:axId val="58968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89685312"/>
        <c:crosses val="autoZero"/>
        <c:auto val="1"/>
        <c:lblAlgn val="ctr"/>
        <c:lblOffset val="100"/>
        <c:noMultiLvlLbl val="0"/>
      </c:catAx>
      <c:valAx>
        <c:axId val="5896853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89684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a:solidFill>
                  <a:schemeClr val="tx1"/>
                </a:solidFill>
              </a:rPr>
              <a:t>Distribution of Lexical</a:t>
            </a:r>
            <a:r>
              <a:rPr lang="en-US" sz="3200" baseline="0" dirty="0">
                <a:solidFill>
                  <a:schemeClr val="tx1"/>
                </a:solidFill>
              </a:rPr>
              <a:t> NPs</a:t>
            </a:r>
            <a:r>
              <a:rPr lang="en-US" sz="3200" dirty="0">
                <a:solidFill>
                  <a:schemeClr val="tx1"/>
                </a:solidFill>
              </a:rPr>
              <a:t> Across Distance Contexts</a:t>
            </a:r>
          </a:p>
        </c:rich>
      </c:tx>
      <c:layout>
        <c:manualLayout>
          <c:xMode val="edge"/>
          <c:yMode val="edge"/>
          <c:x val="0.1211092978078845"/>
          <c:y val="2.0357134670781051E-3"/>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6245469316335455E-2"/>
          <c:y val="2.0354600983801506E-2"/>
          <c:w val="0.95375453068366456"/>
          <c:h val="0.78326672552658605"/>
        </c:manualLayout>
      </c:layout>
      <c:lineChart>
        <c:grouping val="standard"/>
        <c:varyColors val="0"/>
        <c:ser>
          <c:idx val="0"/>
          <c:order val="0"/>
          <c:tx>
            <c:strRef>
              <c:f>Sheet1!$B$1</c:f>
              <c:strCache>
                <c:ptCount val="1"/>
                <c:pt idx="0">
                  <c:v>High working memory</c:v>
                </c:pt>
              </c:strCache>
            </c:strRef>
          </c:tx>
          <c:spPr>
            <a:ln w="28575" cap="rnd">
              <a:solidFill>
                <a:schemeClr val="accent6"/>
              </a:solidFill>
              <a:round/>
            </a:ln>
            <a:effectLst/>
          </c:spPr>
          <c:marker>
            <c:symbol val="none"/>
          </c:marker>
          <c:cat>
            <c:strRef>
              <c:f>Sheet1!$A$2:$A$7</c:f>
              <c:strCache>
                <c:ptCount val="6"/>
                <c:pt idx="0">
                  <c:v>1-3 clauses</c:v>
                </c:pt>
                <c:pt idx="1">
                  <c:v>4-5 clauses</c:v>
                </c:pt>
                <c:pt idx="2">
                  <c:v>6-7 clauses</c:v>
                </c:pt>
                <c:pt idx="3">
                  <c:v>8-10 clauses</c:v>
                </c:pt>
                <c:pt idx="4">
                  <c:v>&gt;10 clauses</c:v>
                </c:pt>
                <c:pt idx="5">
                  <c:v>First mention</c:v>
                </c:pt>
              </c:strCache>
            </c:strRef>
          </c:cat>
          <c:val>
            <c:numRef>
              <c:f>Sheet1!$B$2:$B$7</c:f>
              <c:numCache>
                <c:formatCode>0.00%</c:formatCode>
                <c:ptCount val="6"/>
                <c:pt idx="0">
                  <c:v>2.9000000000000001E-2</c:v>
                </c:pt>
                <c:pt idx="1">
                  <c:v>3.7999999999999999E-2</c:v>
                </c:pt>
                <c:pt idx="2">
                  <c:v>3.5999999999999997E-2</c:v>
                </c:pt>
                <c:pt idx="3">
                  <c:v>3.2000000000000001E-2</c:v>
                </c:pt>
                <c:pt idx="4">
                  <c:v>0.11799999999999999</c:v>
                </c:pt>
                <c:pt idx="5">
                  <c:v>0.57799999999999996</c:v>
                </c:pt>
              </c:numCache>
            </c:numRef>
          </c:val>
          <c:smooth val="0"/>
          <c:extLst>
            <c:ext xmlns:c16="http://schemas.microsoft.com/office/drawing/2014/chart" uri="{C3380CC4-5D6E-409C-BE32-E72D297353CC}">
              <c16:uniqueId val="{00000000-91F3-4C31-94FB-84DADE59C1ED}"/>
            </c:ext>
          </c:extLst>
        </c:ser>
        <c:ser>
          <c:idx val="1"/>
          <c:order val="1"/>
          <c:tx>
            <c:strRef>
              <c:f>Sheet1!$C$1</c:f>
              <c:strCache>
                <c:ptCount val="1"/>
                <c:pt idx="0">
                  <c:v>Low working memory</c:v>
                </c:pt>
              </c:strCache>
            </c:strRef>
          </c:tx>
          <c:spPr>
            <a:ln w="28575" cap="rnd">
              <a:solidFill>
                <a:schemeClr val="accent5"/>
              </a:solidFill>
              <a:round/>
            </a:ln>
            <a:effectLst/>
          </c:spPr>
          <c:marker>
            <c:symbol val="none"/>
          </c:marker>
          <c:cat>
            <c:strRef>
              <c:f>Sheet1!$A$2:$A$7</c:f>
              <c:strCache>
                <c:ptCount val="6"/>
                <c:pt idx="0">
                  <c:v>1-3 clauses</c:v>
                </c:pt>
                <c:pt idx="1">
                  <c:v>4-5 clauses</c:v>
                </c:pt>
                <c:pt idx="2">
                  <c:v>6-7 clauses</c:v>
                </c:pt>
                <c:pt idx="3">
                  <c:v>8-10 clauses</c:v>
                </c:pt>
                <c:pt idx="4">
                  <c:v>&gt;10 clauses</c:v>
                </c:pt>
                <c:pt idx="5">
                  <c:v>First mention</c:v>
                </c:pt>
              </c:strCache>
            </c:strRef>
          </c:cat>
          <c:val>
            <c:numRef>
              <c:f>Sheet1!$C$2:$C$7</c:f>
              <c:numCache>
                <c:formatCode>0.00%</c:formatCode>
                <c:ptCount val="6"/>
                <c:pt idx="0">
                  <c:v>3.7999999999999999E-2</c:v>
                </c:pt>
                <c:pt idx="1">
                  <c:v>4.8000000000000001E-2</c:v>
                </c:pt>
                <c:pt idx="2">
                  <c:v>0.17899999999999999</c:v>
                </c:pt>
                <c:pt idx="3">
                  <c:v>0.105</c:v>
                </c:pt>
                <c:pt idx="4">
                  <c:v>0.20799999999999999</c:v>
                </c:pt>
                <c:pt idx="5">
                  <c:v>0.64700000000000002</c:v>
                </c:pt>
              </c:numCache>
            </c:numRef>
          </c:val>
          <c:smooth val="0"/>
          <c:extLst>
            <c:ext xmlns:c16="http://schemas.microsoft.com/office/drawing/2014/chart" uri="{C3380CC4-5D6E-409C-BE32-E72D297353CC}">
              <c16:uniqueId val="{00000001-91F3-4C31-94FB-84DADE59C1ED}"/>
            </c:ext>
          </c:extLst>
        </c:ser>
        <c:dLbls>
          <c:showLegendKey val="0"/>
          <c:showVal val="0"/>
          <c:showCatName val="0"/>
          <c:showSerName val="0"/>
          <c:showPercent val="0"/>
          <c:showBubbleSize val="0"/>
        </c:dLbls>
        <c:smooth val="0"/>
        <c:axId val="589684000"/>
        <c:axId val="589685312"/>
      </c:lineChart>
      <c:catAx>
        <c:axId val="58968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89685312"/>
        <c:crosses val="autoZero"/>
        <c:auto val="1"/>
        <c:lblAlgn val="ctr"/>
        <c:lblOffset val="100"/>
        <c:noMultiLvlLbl val="0"/>
      </c:catAx>
      <c:valAx>
        <c:axId val="5896853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89684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0.28891</cdr:x>
      <cdr:y>0.1754</cdr:y>
    </cdr:from>
    <cdr:to>
      <cdr:x>0.3536</cdr:x>
      <cdr:y>0.23185</cdr:y>
    </cdr:to>
    <cdr:sp macro="" textlink="">
      <cdr:nvSpPr>
        <cdr:cNvPr id="2" name="TextBox 13">
          <a:extLst xmlns:a="http://schemas.openxmlformats.org/drawingml/2006/main">
            <a:ext uri="{FF2B5EF4-FFF2-40B4-BE49-F238E27FC236}">
              <a16:creationId xmlns:a16="http://schemas.microsoft.com/office/drawing/2014/main" id="{968687BF-834F-4354-9CBA-D50A4C323AE1}"/>
            </a:ext>
          </a:extLst>
        </cdr:cNvPr>
        <cdr:cNvSpPr txBox="1"/>
      </cdr:nvSpPr>
      <cdr:spPr>
        <a:xfrm xmlns:a="http://schemas.openxmlformats.org/drawingml/2006/main">
          <a:off x="2773872" y="1147729"/>
          <a:ext cx="62110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dirty="0"/>
            <a:t>***</a:t>
          </a:r>
        </a:p>
      </cdr:txBody>
    </cdr:sp>
  </cdr:relSizeAnchor>
  <cdr:relSizeAnchor xmlns:cdr="http://schemas.openxmlformats.org/drawingml/2006/chartDrawing">
    <cdr:from>
      <cdr:x>0.73036</cdr:x>
      <cdr:y>0.17507</cdr:y>
    </cdr:from>
    <cdr:to>
      <cdr:x>0.79505</cdr:x>
      <cdr:y>0.23151</cdr:y>
    </cdr:to>
    <cdr:sp macro="" textlink="">
      <cdr:nvSpPr>
        <cdr:cNvPr id="3" name="TextBox 13">
          <a:extLst xmlns:a="http://schemas.openxmlformats.org/drawingml/2006/main">
            <a:ext uri="{FF2B5EF4-FFF2-40B4-BE49-F238E27FC236}">
              <a16:creationId xmlns:a16="http://schemas.microsoft.com/office/drawing/2014/main" id="{60DD97D9-0A27-4900-A4A4-24BEF5560CC2}"/>
            </a:ext>
          </a:extLst>
        </cdr:cNvPr>
        <cdr:cNvSpPr txBox="1"/>
      </cdr:nvSpPr>
      <cdr:spPr>
        <a:xfrm xmlns:a="http://schemas.openxmlformats.org/drawingml/2006/main">
          <a:off x="7012364" y="1145521"/>
          <a:ext cx="62110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a:t>
          </a:r>
        </a:p>
      </cdr:txBody>
    </cdr:sp>
  </cdr:relSizeAnchor>
</c:userShapes>
</file>

<file path=ppt/drawings/drawing2.xml><?xml version="1.0" encoding="utf-8"?>
<c:userShapes xmlns:c="http://schemas.openxmlformats.org/drawingml/2006/chart">
  <cdr:relSizeAnchor xmlns:cdr="http://schemas.openxmlformats.org/drawingml/2006/chartDrawing">
    <cdr:from>
      <cdr:x>0.30851</cdr:x>
      <cdr:y>0.15423</cdr:y>
    </cdr:from>
    <cdr:to>
      <cdr:x>0.3732</cdr:x>
      <cdr:y>0.21068</cdr:y>
    </cdr:to>
    <cdr:sp macro="" textlink="">
      <cdr:nvSpPr>
        <cdr:cNvPr id="2" name="TextBox 13">
          <a:extLst xmlns:a="http://schemas.openxmlformats.org/drawingml/2006/main">
            <a:ext uri="{FF2B5EF4-FFF2-40B4-BE49-F238E27FC236}">
              <a16:creationId xmlns:a16="http://schemas.microsoft.com/office/drawing/2014/main" id="{968687BF-834F-4354-9CBA-D50A4C323AE1}"/>
            </a:ext>
          </a:extLst>
        </cdr:cNvPr>
        <cdr:cNvSpPr txBox="1"/>
      </cdr:nvSpPr>
      <cdr:spPr>
        <a:xfrm xmlns:a="http://schemas.openxmlformats.org/drawingml/2006/main">
          <a:off x="2962097" y="1009215"/>
          <a:ext cx="62110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dirty="0"/>
            <a:t>***</a:t>
          </a:r>
        </a:p>
      </cdr:txBody>
    </cdr:sp>
  </cdr:relSizeAnchor>
  <cdr:relSizeAnchor xmlns:cdr="http://schemas.openxmlformats.org/drawingml/2006/chartDrawing">
    <cdr:from>
      <cdr:x>0.74355</cdr:x>
      <cdr:y>0.15409</cdr:y>
    </cdr:from>
    <cdr:to>
      <cdr:x>0.80824</cdr:x>
      <cdr:y>0.21054</cdr:y>
    </cdr:to>
    <cdr:sp macro="" textlink="">
      <cdr:nvSpPr>
        <cdr:cNvPr id="3" name="TextBox 13">
          <a:extLst xmlns:a="http://schemas.openxmlformats.org/drawingml/2006/main">
            <a:ext uri="{FF2B5EF4-FFF2-40B4-BE49-F238E27FC236}">
              <a16:creationId xmlns:a16="http://schemas.microsoft.com/office/drawing/2014/main" id="{60DD97D9-0A27-4900-A4A4-24BEF5560CC2}"/>
            </a:ext>
          </a:extLst>
        </cdr:cNvPr>
        <cdr:cNvSpPr txBox="1"/>
      </cdr:nvSpPr>
      <cdr:spPr>
        <a:xfrm xmlns:a="http://schemas.openxmlformats.org/drawingml/2006/main">
          <a:off x="7138977" y="1008303"/>
          <a:ext cx="62110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FE21C-D467-450F-80B7-84058DB40088}" type="datetimeFigureOut">
              <a:rPr lang="en-US" smtClean="0"/>
              <a:t>10/29/2018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2F3A2-78E6-4943-9C4E-D51439E0A695}" type="slidenum">
              <a:rPr lang="en-US" smtClean="0"/>
              <a:t>‹#›</a:t>
            </a:fld>
            <a:endParaRPr lang="en-US"/>
          </a:p>
        </p:txBody>
      </p:sp>
    </p:spTree>
    <p:extLst>
      <p:ext uri="{BB962C8B-B14F-4D97-AF65-F5344CB8AC3E}">
        <p14:creationId xmlns:p14="http://schemas.microsoft.com/office/powerpoint/2010/main" val="61034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F2F3A2-78E6-4943-9C4E-D51439E0A695}" type="slidenum">
              <a:rPr lang="en-US" smtClean="0"/>
              <a:t>1</a:t>
            </a:fld>
            <a:endParaRPr lang="en-US"/>
          </a:p>
        </p:txBody>
      </p:sp>
    </p:spTree>
    <p:extLst>
      <p:ext uri="{BB962C8B-B14F-4D97-AF65-F5344CB8AC3E}">
        <p14:creationId xmlns:p14="http://schemas.microsoft.com/office/powerpoint/2010/main" val="260138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A1A82-2A4E-44B0-B066-1142A5E2EB88}" type="slidenum">
              <a:rPr lang="en-US" smtClean="0"/>
              <a:t>2</a:t>
            </a:fld>
            <a:endParaRPr lang="en-US"/>
          </a:p>
        </p:txBody>
      </p:sp>
    </p:spTree>
    <p:extLst>
      <p:ext uri="{BB962C8B-B14F-4D97-AF65-F5344CB8AC3E}">
        <p14:creationId xmlns:p14="http://schemas.microsoft.com/office/powerpoint/2010/main" val="1105805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A1A82-2A4E-44B0-B066-1142A5E2EB88}" type="slidenum">
              <a:rPr lang="en-US" smtClean="0"/>
              <a:t>5</a:t>
            </a:fld>
            <a:endParaRPr lang="en-US"/>
          </a:p>
        </p:txBody>
      </p:sp>
    </p:spTree>
    <p:extLst>
      <p:ext uri="{BB962C8B-B14F-4D97-AF65-F5344CB8AC3E}">
        <p14:creationId xmlns:p14="http://schemas.microsoft.com/office/powerpoint/2010/main" val="173417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Speakers</a:t>
            </a:r>
            <a:r>
              <a:rPr lang="es-ES" dirty="0"/>
              <a:t> </a:t>
            </a:r>
            <a:r>
              <a:rPr lang="es-ES" dirty="0" err="1"/>
              <a:t>have</a:t>
            </a:r>
            <a:r>
              <a:rPr lang="es-ES" dirty="0"/>
              <a:t> </a:t>
            </a:r>
            <a:r>
              <a:rPr lang="es-ES" dirty="0" err="1"/>
              <a:t>to</a:t>
            </a:r>
            <a:r>
              <a:rPr lang="es-ES" dirty="0"/>
              <a:t> </a:t>
            </a:r>
            <a:r>
              <a:rPr lang="es-ES" dirty="0" err="1"/>
              <a:t>maintain</a:t>
            </a:r>
            <a:r>
              <a:rPr lang="es-ES" dirty="0"/>
              <a:t> </a:t>
            </a:r>
            <a:r>
              <a:rPr lang="es-ES" dirty="0" err="1"/>
              <a:t>multiple</a:t>
            </a:r>
            <a:r>
              <a:rPr lang="es-ES" dirty="0"/>
              <a:t> </a:t>
            </a:r>
            <a:r>
              <a:rPr lang="es-ES" dirty="0" err="1"/>
              <a:t>elements</a:t>
            </a:r>
            <a:r>
              <a:rPr lang="es-ES" dirty="0"/>
              <a:t> in short-</a:t>
            </a:r>
            <a:r>
              <a:rPr lang="es-ES" dirty="0" err="1"/>
              <a:t>term</a:t>
            </a:r>
            <a:r>
              <a:rPr lang="es-ES" dirty="0"/>
              <a:t> </a:t>
            </a:r>
            <a:r>
              <a:rPr lang="es-ES" dirty="0" err="1"/>
              <a:t>memory</a:t>
            </a:r>
            <a:r>
              <a:rPr lang="es-ES" dirty="0"/>
              <a:t>. </a:t>
            </a:r>
            <a:r>
              <a:rPr lang="es-ES" dirty="0" err="1"/>
              <a:t>There</a:t>
            </a:r>
            <a:r>
              <a:rPr lang="es-ES" dirty="0"/>
              <a:t> </a:t>
            </a:r>
            <a:r>
              <a:rPr lang="es-ES" dirty="0" err="1"/>
              <a:t>could</a:t>
            </a:r>
            <a:r>
              <a:rPr lang="es-ES" dirty="0"/>
              <a:t> be </a:t>
            </a:r>
            <a:r>
              <a:rPr lang="es-ES" dirty="0" err="1"/>
              <a:t>differences</a:t>
            </a:r>
            <a:r>
              <a:rPr lang="es-ES" dirty="0"/>
              <a:t> in </a:t>
            </a:r>
            <a:r>
              <a:rPr lang="es-ES" dirty="0" err="1"/>
              <a:t>effect</a:t>
            </a:r>
            <a:r>
              <a:rPr lang="es-ES" dirty="0"/>
              <a:t> </a:t>
            </a:r>
            <a:r>
              <a:rPr lang="es-ES" dirty="0" err="1"/>
              <a:t>between</a:t>
            </a:r>
            <a:r>
              <a:rPr lang="es-ES" dirty="0"/>
              <a:t> </a:t>
            </a:r>
            <a:r>
              <a:rPr lang="es-ES" dirty="0" err="1"/>
              <a:t>high</a:t>
            </a:r>
            <a:r>
              <a:rPr lang="es-ES" dirty="0"/>
              <a:t> and </a:t>
            </a:r>
            <a:r>
              <a:rPr lang="es-ES" dirty="0" err="1"/>
              <a:t>low</a:t>
            </a:r>
            <a:r>
              <a:rPr lang="es-ES" dirty="0"/>
              <a:t> WM </a:t>
            </a:r>
            <a:r>
              <a:rPr lang="es-ES" dirty="0" err="1"/>
              <a:t>speakers</a:t>
            </a:r>
            <a:r>
              <a:rPr lang="es-ES" dirty="0"/>
              <a:t>. High WM </a:t>
            </a:r>
            <a:r>
              <a:rPr lang="es-ES" dirty="0" err="1"/>
              <a:t>speakers</a:t>
            </a:r>
            <a:r>
              <a:rPr lang="es-ES" dirty="0"/>
              <a:t> </a:t>
            </a:r>
            <a:r>
              <a:rPr lang="es-ES" dirty="0" err="1"/>
              <a:t>may</a:t>
            </a:r>
            <a:r>
              <a:rPr lang="es-ES" dirty="0"/>
              <a:t> be </a:t>
            </a:r>
            <a:r>
              <a:rPr lang="es-ES" dirty="0" err="1"/>
              <a:t>able</a:t>
            </a:r>
            <a:r>
              <a:rPr lang="es-ES" dirty="0"/>
              <a:t> </a:t>
            </a:r>
            <a:r>
              <a:rPr lang="es-ES" dirty="0" err="1"/>
              <a:t>to</a:t>
            </a:r>
            <a:r>
              <a:rPr lang="es-ES" dirty="0"/>
              <a:t> </a:t>
            </a:r>
            <a:r>
              <a:rPr lang="es-ES" dirty="0" err="1"/>
              <a:t>maintain</a:t>
            </a:r>
            <a:r>
              <a:rPr lang="es-ES" dirty="0"/>
              <a:t> </a:t>
            </a:r>
            <a:r>
              <a:rPr lang="es-ES" dirty="0" err="1"/>
              <a:t>multiple</a:t>
            </a:r>
            <a:r>
              <a:rPr lang="es-ES" dirty="0"/>
              <a:t> </a:t>
            </a:r>
            <a:r>
              <a:rPr lang="es-ES" dirty="0" err="1"/>
              <a:t>subject</a:t>
            </a:r>
            <a:r>
              <a:rPr lang="es-ES" dirty="0"/>
              <a:t> </a:t>
            </a:r>
            <a:r>
              <a:rPr lang="es-ES" dirty="0" err="1"/>
              <a:t>referents</a:t>
            </a:r>
            <a:r>
              <a:rPr lang="es-ES" dirty="0"/>
              <a:t> in short-</a:t>
            </a:r>
            <a:r>
              <a:rPr lang="es-ES" dirty="0" err="1"/>
              <a:t>term</a:t>
            </a:r>
            <a:r>
              <a:rPr lang="es-ES" dirty="0"/>
              <a:t> </a:t>
            </a:r>
            <a:r>
              <a:rPr lang="es-ES" dirty="0" err="1"/>
              <a:t>memory</a:t>
            </a:r>
            <a:r>
              <a:rPr lang="es-ES" dirty="0"/>
              <a:t> </a:t>
            </a:r>
            <a:r>
              <a:rPr lang="es-ES" dirty="0" err="1"/>
              <a:t>better</a:t>
            </a:r>
            <a:r>
              <a:rPr lang="es-ES" dirty="0"/>
              <a:t> </a:t>
            </a:r>
            <a:r>
              <a:rPr lang="es-ES" dirty="0" err="1"/>
              <a:t>which</a:t>
            </a:r>
            <a:r>
              <a:rPr lang="es-ES" dirty="0"/>
              <a:t> </a:t>
            </a:r>
            <a:r>
              <a:rPr lang="es-ES" dirty="0" err="1"/>
              <a:t>may</a:t>
            </a:r>
            <a:r>
              <a:rPr lang="es-ES" dirty="0"/>
              <a:t> </a:t>
            </a:r>
            <a:r>
              <a:rPr lang="es-ES" dirty="0" err="1"/>
              <a:t>affect</a:t>
            </a:r>
            <a:r>
              <a:rPr lang="es-ES" dirty="0"/>
              <a:t> </a:t>
            </a:r>
            <a:r>
              <a:rPr lang="es-ES" dirty="0" err="1"/>
              <a:t>switch</a:t>
            </a:r>
            <a:r>
              <a:rPr lang="es-ES" dirty="0"/>
              <a:t> </a:t>
            </a:r>
            <a:r>
              <a:rPr lang="es-ES" dirty="0" err="1"/>
              <a:t>reference</a:t>
            </a:r>
            <a:r>
              <a:rPr lang="es-ES" dirty="0"/>
              <a:t> </a:t>
            </a:r>
            <a:r>
              <a:rPr lang="es-ES" dirty="0" err="1"/>
              <a:t>patterns</a:t>
            </a:r>
            <a:r>
              <a:rPr lang="es-ES" dirty="0"/>
              <a:t>. </a:t>
            </a:r>
            <a:r>
              <a:rPr lang="es-ES" dirty="0" err="1"/>
              <a:t>For</a:t>
            </a:r>
            <a:r>
              <a:rPr lang="es-ES" dirty="0"/>
              <a:t> </a:t>
            </a:r>
            <a:r>
              <a:rPr lang="es-ES" dirty="0" err="1"/>
              <a:t>example</a:t>
            </a:r>
            <a:r>
              <a:rPr lang="es-ES" dirty="0"/>
              <a:t>, </a:t>
            </a:r>
            <a:r>
              <a:rPr lang="es-ES" dirty="0" err="1"/>
              <a:t>when</a:t>
            </a:r>
            <a:r>
              <a:rPr lang="es-ES" dirty="0"/>
              <a:t> </a:t>
            </a:r>
            <a:r>
              <a:rPr lang="es-ES" dirty="0" err="1"/>
              <a:t>there</a:t>
            </a:r>
            <a:r>
              <a:rPr lang="es-ES" dirty="0"/>
              <a:t> are </a:t>
            </a:r>
            <a:r>
              <a:rPr lang="es-ES" dirty="0" err="1"/>
              <a:t>competing</a:t>
            </a:r>
            <a:r>
              <a:rPr lang="es-ES" dirty="0"/>
              <a:t> </a:t>
            </a:r>
            <a:r>
              <a:rPr lang="es-ES" dirty="0" err="1"/>
              <a:t>subject</a:t>
            </a:r>
            <a:r>
              <a:rPr lang="es-ES" dirty="0"/>
              <a:t> </a:t>
            </a:r>
            <a:r>
              <a:rPr lang="es-ES" dirty="0" err="1"/>
              <a:t>referents</a:t>
            </a:r>
            <a:r>
              <a:rPr lang="es-ES" dirty="0"/>
              <a:t> (i.e. in a </a:t>
            </a:r>
            <a:r>
              <a:rPr lang="es-ES" dirty="0" err="1"/>
              <a:t>switch</a:t>
            </a:r>
            <a:r>
              <a:rPr lang="es-ES" dirty="0"/>
              <a:t> </a:t>
            </a:r>
            <a:r>
              <a:rPr lang="es-ES" dirty="0" err="1"/>
              <a:t>or</a:t>
            </a:r>
            <a:r>
              <a:rPr lang="es-ES" dirty="0"/>
              <a:t> </a:t>
            </a:r>
            <a:r>
              <a:rPr lang="es-ES" dirty="0" err="1"/>
              <a:t>partial</a:t>
            </a:r>
            <a:r>
              <a:rPr lang="es-ES" dirty="0"/>
              <a:t> </a:t>
            </a:r>
            <a:r>
              <a:rPr lang="es-ES" dirty="0" err="1"/>
              <a:t>reference</a:t>
            </a:r>
            <a:r>
              <a:rPr lang="es-ES" dirty="0"/>
              <a:t> </a:t>
            </a:r>
            <a:r>
              <a:rPr lang="es-ES" dirty="0" err="1"/>
              <a:t>context</a:t>
            </a:r>
            <a:r>
              <a:rPr lang="es-ES" dirty="0"/>
              <a:t>) </a:t>
            </a:r>
            <a:r>
              <a:rPr lang="es-ES" dirty="0" err="1"/>
              <a:t>they</a:t>
            </a:r>
            <a:r>
              <a:rPr lang="es-ES" dirty="0"/>
              <a:t> </a:t>
            </a:r>
            <a:r>
              <a:rPr lang="es-ES" dirty="0" err="1"/>
              <a:t>may</a:t>
            </a:r>
            <a:r>
              <a:rPr lang="es-ES" dirty="0"/>
              <a:t> be more </a:t>
            </a:r>
            <a:r>
              <a:rPr lang="es-ES" dirty="0" err="1"/>
              <a:t>likely</a:t>
            </a:r>
            <a:r>
              <a:rPr lang="es-ES" dirty="0"/>
              <a:t> </a:t>
            </a:r>
            <a:r>
              <a:rPr lang="es-ES" dirty="0" err="1"/>
              <a:t>to</a:t>
            </a:r>
            <a:r>
              <a:rPr lang="es-ES" dirty="0"/>
              <a:t> </a:t>
            </a:r>
            <a:r>
              <a:rPr lang="es-ES" dirty="0" err="1"/>
              <a:t>disambiguate</a:t>
            </a:r>
            <a:r>
              <a:rPr lang="es-ES" dirty="0"/>
              <a:t> </a:t>
            </a:r>
            <a:r>
              <a:rPr lang="es-ES" dirty="0" err="1"/>
              <a:t>via</a:t>
            </a:r>
            <a:r>
              <a:rPr lang="es-ES" dirty="0"/>
              <a:t> </a:t>
            </a:r>
            <a:r>
              <a:rPr lang="es-ES" dirty="0" err="1"/>
              <a:t>overt</a:t>
            </a:r>
            <a:r>
              <a:rPr lang="es-ES" dirty="0"/>
              <a:t> </a:t>
            </a:r>
            <a:r>
              <a:rPr lang="es-ES" dirty="0" err="1"/>
              <a:t>subjects</a:t>
            </a:r>
            <a:r>
              <a:rPr lang="es-ES" dirty="0"/>
              <a:t>. </a:t>
            </a:r>
            <a:r>
              <a:rPr lang="es-ES" dirty="0" err="1"/>
              <a:t>They</a:t>
            </a:r>
            <a:r>
              <a:rPr lang="es-ES" dirty="0"/>
              <a:t> </a:t>
            </a:r>
            <a:r>
              <a:rPr lang="es-ES" dirty="0" err="1"/>
              <a:t>may</a:t>
            </a:r>
            <a:r>
              <a:rPr lang="es-ES" dirty="0"/>
              <a:t> be more </a:t>
            </a:r>
            <a:r>
              <a:rPr lang="es-ES" dirty="0" err="1"/>
              <a:t>able</a:t>
            </a:r>
            <a:r>
              <a:rPr lang="es-ES" dirty="0"/>
              <a:t> </a:t>
            </a:r>
            <a:r>
              <a:rPr lang="es-ES" dirty="0" err="1"/>
              <a:t>to</a:t>
            </a:r>
            <a:r>
              <a:rPr lang="es-ES" dirty="0"/>
              <a:t> “</a:t>
            </a:r>
            <a:r>
              <a:rPr lang="es-ES" dirty="0" err="1"/>
              <a:t>notice</a:t>
            </a:r>
            <a:r>
              <a:rPr lang="es-ES" dirty="0"/>
              <a:t>” </a:t>
            </a:r>
            <a:r>
              <a:rPr lang="es-ES" dirty="0" err="1"/>
              <a:t>ambiguity</a:t>
            </a:r>
            <a:r>
              <a:rPr lang="es-ES" dirty="0"/>
              <a:t> </a:t>
            </a:r>
            <a:r>
              <a:rPr lang="es-ES" dirty="0" err="1"/>
              <a:t>given</a:t>
            </a:r>
            <a:r>
              <a:rPr lang="es-ES" dirty="0"/>
              <a:t> </a:t>
            </a:r>
            <a:r>
              <a:rPr lang="es-ES" dirty="0" err="1"/>
              <a:t>research</a:t>
            </a:r>
            <a:r>
              <a:rPr lang="es-ES" dirty="0"/>
              <a:t> </a:t>
            </a:r>
            <a:r>
              <a:rPr lang="es-ES" dirty="0" err="1"/>
              <a:t>that</a:t>
            </a:r>
            <a:r>
              <a:rPr lang="es-ES" dirty="0"/>
              <a:t> </a:t>
            </a:r>
            <a:r>
              <a:rPr lang="es-ES" dirty="0" err="1"/>
              <a:t>indicates</a:t>
            </a:r>
            <a:r>
              <a:rPr lang="es-ES" dirty="0"/>
              <a:t> </a:t>
            </a:r>
            <a:r>
              <a:rPr lang="es-ES" dirty="0" err="1"/>
              <a:t>that</a:t>
            </a:r>
            <a:r>
              <a:rPr lang="es-ES" dirty="0"/>
              <a:t> </a:t>
            </a:r>
            <a:r>
              <a:rPr lang="es-ES" dirty="0" err="1"/>
              <a:t>higher</a:t>
            </a:r>
            <a:r>
              <a:rPr lang="es-ES" dirty="0"/>
              <a:t> WM </a:t>
            </a:r>
            <a:r>
              <a:rPr lang="es-ES" dirty="0" err="1"/>
              <a:t>native</a:t>
            </a:r>
            <a:r>
              <a:rPr lang="es-ES" dirty="0"/>
              <a:t> </a:t>
            </a:r>
            <a:r>
              <a:rPr lang="es-ES" dirty="0" err="1"/>
              <a:t>speakers</a:t>
            </a:r>
            <a:r>
              <a:rPr lang="es-ES" dirty="0"/>
              <a:t> are more </a:t>
            </a:r>
            <a:r>
              <a:rPr lang="es-ES" dirty="0" err="1"/>
              <a:t>sensitive</a:t>
            </a:r>
            <a:r>
              <a:rPr lang="es-ES" dirty="0"/>
              <a:t> </a:t>
            </a:r>
            <a:r>
              <a:rPr lang="es-ES" dirty="0" err="1"/>
              <a:t>to</a:t>
            </a:r>
            <a:r>
              <a:rPr lang="es-ES" dirty="0"/>
              <a:t> </a:t>
            </a:r>
            <a:r>
              <a:rPr lang="es-ES" dirty="0" err="1"/>
              <a:t>syntactic</a:t>
            </a:r>
            <a:r>
              <a:rPr lang="es-ES" dirty="0"/>
              <a:t> </a:t>
            </a:r>
            <a:r>
              <a:rPr lang="es-ES" dirty="0" err="1"/>
              <a:t>ambiguity</a:t>
            </a:r>
            <a:r>
              <a:rPr lang="es-ES" dirty="0"/>
              <a:t> </a:t>
            </a:r>
            <a:r>
              <a:rPr lang="es-ES"/>
              <a:t>in processing</a:t>
            </a:r>
            <a:endParaRPr lang="es-ES" dirty="0"/>
          </a:p>
          <a:p>
            <a:endParaRPr lang="en-US" dirty="0"/>
          </a:p>
        </p:txBody>
      </p:sp>
      <p:sp>
        <p:nvSpPr>
          <p:cNvPr id="4" name="Slide Number Placeholder 3"/>
          <p:cNvSpPr>
            <a:spLocks noGrp="1"/>
          </p:cNvSpPr>
          <p:nvPr>
            <p:ph type="sldNum" sz="quarter" idx="10"/>
          </p:nvPr>
        </p:nvSpPr>
        <p:spPr/>
        <p:txBody>
          <a:bodyPr/>
          <a:lstStyle/>
          <a:p>
            <a:fld id="{8CDA1A82-2A4E-44B0-B066-1142A5E2EB88}" type="slidenum">
              <a:rPr lang="en-US" smtClean="0"/>
              <a:t>10</a:t>
            </a:fld>
            <a:endParaRPr lang="en-US"/>
          </a:p>
        </p:txBody>
      </p:sp>
    </p:spTree>
    <p:extLst>
      <p:ext uri="{BB962C8B-B14F-4D97-AF65-F5344CB8AC3E}">
        <p14:creationId xmlns:p14="http://schemas.microsoft.com/office/powerpoint/2010/main" val="156748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Speakers</a:t>
            </a:r>
            <a:r>
              <a:rPr lang="es-ES" dirty="0"/>
              <a:t> </a:t>
            </a:r>
            <a:r>
              <a:rPr lang="es-ES" dirty="0" err="1"/>
              <a:t>with</a:t>
            </a:r>
            <a:r>
              <a:rPr lang="es-ES" dirty="0"/>
              <a:t> </a:t>
            </a:r>
            <a:r>
              <a:rPr lang="es-ES" dirty="0" err="1"/>
              <a:t>higher</a:t>
            </a:r>
            <a:r>
              <a:rPr lang="es-ES" dirty="0"/>
              <a:t> WM </a:t>
            </a:r>
            <a:r>
              <a:rPr lang="es-ES" dirty="0" err="1"/>
              <a:t>may</a:t>
            </a:r>
            <a:r>
              <a:rPr lang="es-ES" dirty="0"/>
              <a:t> be </a:t>
            </a:r>
            <a:r>
              <a:rPr lang="es-ES" dirty="0" err="1"/>
              <a:t>better</a:t>
            </a:r>
            <a:r>
              <a:rPr lang="es-ES" dirty="0"/>
              <a:t> at ¨</a:t>
            </a:r>
            <a:r>
              <a:rPr lang="es-ES" dirty="0" err="1"/>
              <a:t>dealing</a:t>
            </a:r>
            <a:r>
              <a:rPr lang="es-ES" dirty="0"/>
              <a:t> </a:t>
            </a:r>
            <a:r>
              <a:rPr lang="es-ES" dirty="0" err="1"/>
              <a:t>with</a:t>
            </a:r>
            <a:r>
              <a:rPr lang="es-ES" dirty="0"/>
              <a:t>¨ </a:t>
            </a:r>
            <a:r>
              <a:rPr lang="es-ES" dirty="0" err="1"/>
              <a:t>or</a:t>
            </a:r>
            <a:r>
              <a:rPr lang="es-ES" dirty="0"/>
              <a:t> </a:t>
            </a:r>
            <a:r>
              <a:rPr lang="es-ES" dirty="0" err="1"/>
              <a:t>noticing</a:t>
            </a:r>
            <a:r>
              <a:rPr lang="es-ES" dirty="0"/>
              <a:t> verbal </a:t>
            </a:r>
            <a:r>
              <a:rPr lang="es-ES" dirty="0" err="1"/>
              <a:t>ambiguity</a:t>
            </a:r>
            <a:r>
              <a:rPr lang="es-ES" dirty="0"/>
              <a:t> in </a:t>
            </a:r>
            <a:r>
              <a:rPr lang="es-ES" dirty="0" err="1"/>
              <a:t>language</a:t>
            </a:r>
            <a:r>
              <a:rPr lang="es-ES" dirty="0"/>
              <a:t> </a:t>
            </a:r>
            <a:r>
              <a:rPr lang="es-ES" dirty="0" err="1"/>
              <a:t>production</a:t>
            </a:r>
            <a:r>
              <a:rPr lang="es-ES" dirty="0"/>
              <a:t>. </a:t>
            </a:r>
            <a:r>
              <a:rPr lang="es-ES" dirty="0" err="1"/>
              <a:t>That</a:t>
            </a:r>
            <a:r>
              <a:rPr lang="es-ES" dirty="0"/>
              <a:t> </a:t>
            </a:r>
            <a:r>
              <a:rPr lang="es-ES" dirty="0" err="1"/>
              <a:t>is</a:t>
            </a:r>
            <a:r>
              <a:rPr lang="es-ES" dirty="0"/>
              <a:t>, </a:t>
            </a:r>
            <a:r>
              <a:rPr lang="es-ES" dirty="0" err="1"/>
              <a:t>they</a:t>
            </a:r>
            <a:r>
              <a:rPr lang="es-ES" dirty="0"/>
              <a:t> </a:t>
            </a:r>
            <a:r>
              <a:rPr lang="es-ES" dirty="0" err="1"/>
              <a:t>may</a:t>
            </a:r>
            <a:r>
              <a:rPr lang="es-ES" dirty="0"/>
              <a:t> be more </a:t>
            </a:r>
            <a:r>
              <a:rPr lang="es-ES" dirty="0" err="1"/>
              <a:t>likely</a:t>
            </a:r>
            <a:r>
              <a:rPr lang="es-ES" dirty="0"/>
              <a:t> </a:t>
            </a:r>
            <a:r>
              <a:rPr lang="es-ES" dirty="0" err="1"/>
              <a:t>to</a:t>
            </a:r>
            <a:r>
              <a:rPr lang="es-ES" dirty="0"/>
              <a:t> </a:t>
            </a:r>
            <a:r>
              <a:rPr lang="es-ES" dirty="0" err="1"/>
              <a:t>disambiguate</a:t>
            </a:r>
            <a:r>
              <a:rPr lang="es-ES" dirty="0"/>
              <a:t> </a:t>
            </a:r>
            <a:r>
              <a:rPr lang="es-ES" dirty="0" err="1"/>
              <a:t>between</a:t>
            </a:r>
            <a:r>
              <a:rPr lang="es-ES" dirty="0"/>
              <a:t> </a:t>
            </a:r>
            <a:r>
              <a:rPr lang="es-ES" dirty="0" err="1"/>
              <a:t>competing</a:t>
            </a:r>
            <a:r>
              <a:rPr lang="es-ES" dirty="0"/>
              <a:t> </a:t>
            </a:r>
            <a:r>
              <a:rPr lang="es-ES" dirty="0" err="1"/>
              <a:t>subject</a:t>
            </a:r>
            <a:r>
              <a:rPr lang="es-ES" dirty="0"/>
              <a:t> </a:t>
            </a:r>
            <a:r>
              <a:rPr lang="es-ES" dirty="0" err="1"/>
              <a:t>referents</a:t>
            </a:r>
            <a:r>
              <a:rPr lang="es-ES" dirty="0"/>
              <a:t> </a:t>
            </a:r>
            <a:r>
              <a:rPr lang="es-ES" dirty="0" err="1"/>
              <a:t>by</a:t>
            </a:r>
            <a:r>
              <a:rPr lang="es-ES" dirty="0"/>
              <a:t> </a:t>
            </a:r>
            <a:r>
              <a:rPr lang="es-ES" dirty="0" err="1"/>
              <a:t>disambiguating</a:t>
            </a:r>
            <a:endParaRPr lang="en-US" dirty="0"/>
          </a:p>
        </p:txBody>
      </p:sp>
      <p:sp>
        <p:nvSpPr>
          <p:cNvPr id="4" name="Slide Number Placeholder 3"/>
          <p:cNvSpPr>
            <a:spLocks noGrp="1"/>
          </p:cNvSpPr>
          <p:nvPr>
            <p:ph type="sldNum" sz="quarter" idx="10"/>
          </p:nvPr>
        </p:nvSpPr>
        <p:spPr/>
        <p:txBody>
          <a:bodyPr/>
          <a:lstStyle/>
          <a:p>
            <a:fld id="{8CDA1A82-2A4E-44B0-B066-1142A5E2EB88}" type="slidenum">
              <a:rPr lang="en-US" smtClean="0"/>
              <a:t>11</a:t>
            </a:fld>
            <a:endParaRPr lang="en-US"/>
          </a:p>
        </p:txBody>
      </p:sp>
    </p:spTree>
    <p:extLst>
      <p:ext uri="{BB962C8B-B14F-4D97-AF65-F5344CB8AC3E}">
        <p14:creationId xmlns:p14="http://schemas.microsoft.com/office/powerpoint/2010/main" val="169434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If</a:t>
            </a:r>
            <a:r>
              <a:rPr lang="es-ES" dirty="0"/>
              <a:t> </a:t>
            </a:r>
            <a:r>
              <a:rPr lang="es-ES" dirty="0" err="1"/>
              <a:t>information</a:t>
            </a:r>
            <a:r>
              <a:rPr lang="es-ES" dirty="0"/>
              <a:t> in </a:t>
            </a:r>
            <a:r>
              <a:rPr lang="es-ES" dirty="0" err="1"/>
              <a:t>working</a:t>
            </a:r>
            <a:r>
              <a:rPr lang="es-ES" dirty="0"/>
              <a:t> </a:t>
            </a:r>
            <a:r>
              <a:rPr lang="es-ES" dirty="0" err="1"/>
              <a:t>memory</a:t>
            </a:r>
            <a:r>
              <a:rPr lang="es-ES" dirty="0"/>
              <a:t> </a:t>
            </a:r>
            <a:r>
              <a:rPr lang="es-ES" dirty="0" err="1"/>
              <a:t>erodes</a:t>
            </a:r>
            <a:r>
              <a:rPr lang="es-ES" dirty="0"/>
              <a:t> </a:t>
            </a:r>
            <a:r>
              <a:rPr lang="es-ES" dirty="0" err="1"/>
              <a:t>with</a:t>
            </a:r>
            <a:r>
              <a:rPr lang="es-ES" dirty="0"/>
              <a:t> time, </a:t>
            </a:r>
            <a:r>
              <a:rPr lang="es-ES" dirty="0" err="1"/>
              <a:t>we</a:t>
            </a:r>
            <a:r>
              <a:rPr lang="es-ES" dirty="0"/>
              <a:t> </a:t>
            </a:r>
            <a:r>
              <a:rPr lang="es-ES" dirty="0" err="1"/>
              <a:t>would</a:t>
            </a:r>
            <a:r>
              <a:rPr lang="es-ES" dirty="0"/>
              <a:t> </a:t>
            </a:r>
            <a:r>
              <a:rPr lang="es-ES" dirty="0" err="1"/>
              <a:t>expect</a:t>
            </a:r>
            <a:r>
              <a:rPr lang="es-ES" dirty="0"/>
              <a:t> a gradual </a:t>
            </a:r>
            <a:r>
              <a:rPr lang="es-ES" dirty="0" err="1"/>
              <a:t>increase</a:t>
            </a:r>
            <a:r>
              <a:rPr lang="es-ES" dirty="0"/>
              <a:t> in </a:t>
            </a:r>
            <a:r>
              <a:rPr lang="es-ES" dirty="0" err="1"/>
              <a:t>overt</a:t>
            </a:r>
            <a:r>
              <a:rPr lang="es-ES" dirty="0"/>
              <a:t> </a:t>
            </a:r>
            <a:r>
              <a:rPr lang="es-ES" dirty="0" err="1"/>
              <a:t>subjects</a:t>
            </a:r>
            <a:r>
              <a:rPr lang="es-ES" dirty="0"/>
              <a:t> as </a:t>
            </a:r>
            <a:r>
              <a:rPr lang="es-ES" dirty="0" err="1"/>
              <a:t>distance</a:t>
            </a:r>
            <a:r>
              <a:rPr lang="es-ES" dirty="0"/>
              <a:t> </a:t>
            </a:r>
            <a:r>
              <a:rPr lang="es-ES" dirty="0" err="1"/>
              <a:t>increases</a:t>
            </a:r>
            <a:r>
              <a:rPr lang="es-ES" dirty="0"/>
              <a:t>. </a:t>
            </a:r>
            <a:r>
              <a:rPr lang="es-ES" dirty="0" err="1"/>
              <a:t>For</a:t>
            </a:r>
            <a:r>
              <a:rPr lang="es-ES" dirty="0"/>
              <a:t> </a:t>
            </a:r>
            <a:r>
              <a:rPr lang="es-ES" dirty="0" err="1"/>
              <a:t>higher</a:t>
            </a:r>
            <a:r>
              <a:rPr lang="es-ES" dirty="0"/>
              <a:t> </a:t>
            </a:r>
            <a:r>
              <a:rPr lang="es-ES" dirty="0" err="1"/>
              <a:t>working</a:t>
            </a:r>
            <a:r>
              <a:rPr lang="es-ES" dirty="0"/>
              <a:t> </a:t>
            </a:r>
            <a:r>
              <a:rPr lang="es-ES" dirty="0" err="1"/>
              <a:t>speakers</a:t>
            </a:r>
            <a:r>
              <a:rPr lang="es-ES" dirty="0"/>
              <a:t>, </a:t>
            </a:r>
            <a:r>
              <a:rPr lang="es-ES" dirty="0" err="1"/>
              <a:t>we</a:t>
            </a:r>
            <a:r>
              <a:rPr lang="es-ES" dirty="0"/>
              <a:t> </a:t>
            </a:r>
            <a:r>
              <a:rPr lang="es-ES" dirty="0" err="1"/>
              <a:t>would</a:t>
            </a:r>
            <a:r>
              <a:rPr lang="es-ES" dirty="0"/>
              <a:t> </a:t>
            </a:r>
            <a:r>
              <a:rPr lang="es-ES" dirty="0" err="1"/>
              <a:t>expect</a:t>
            </a:r>
            <a:r>
              <a:rPr lang="es-ES" dirty="0"/>
              <a:t> </a:t>
            </a:r>
            <a:r>
              <a:rPr lang="es-ES" dirty="0" err="1"/>
              <a:t>this</a:t>
            </a:r>
            <a:r>
              <a:rPr lang="es-ES" dirty="0"/>
              <a:t> </a:t>
            </a:r>
            <a:r>
              <a:rPr lang="es-ES" dirty="0" err="1"/>
              <a:t>increase</a:t>
            </a:r>
            <a:r>
              <a:rPr lang="es-ES" dirty="0"/>
              <a:t> </a:t>
            </a:r>
            <a:r>
              <a:rPr lang="es-ES" dirty="0" err="1"/>
              <a:t>to</a:t>
            </a:r>
            <a:r>
              <a:rPr lang="es-ES" dirty="0"/>
              <a:t> </a:t>
            </a:r>
            <a:r>
              <a:rPr lang="es-ES" dirty="0" err="1"/>
              <a:t>occur</a:t>
            </a:r>
            <a:r>
              <a:rPr lang="es-ES" dirty="0"/>
              <a:t> at </a:t>
            </a:r>
            <a:r>
              <a:rPr lang="es-ES" dirty="0" err="1"/>
              <a:t>further</a:t>
            </a:r>
            <a:r>
              <a:rPr lang="es-ES" dirty="0"/>
              <a:t> </a:t>
            </a:r>
            <a:r>
              <a:rPr lang="es-ES" dirty="0" err="1"/>
              <a:t>distances</a:t>
            </a:r>
            <a:r>
              <a:rPr lang="es-ES" dirty="0"/>
              <a:t> </a:t>
            </a:r>
            <a:r>
              <a:rPr lang="es-ES" dirty="0" err="1"/>
              <a:t>than</a:t>
            </a:r>
            <a:r>
              <a:rPr lang="es-ES" dirty="0"/>
              <a:t> </a:t>
            </a:r>
            <a:r>
              <a:rPr lang="es-ES" dirty="0" err="1"/>
              <a:t>for</a:t>
            </a:r>
            <a:r>
              <a:rPr lang="es-ES" dirty="0"/>
              <a:t> </a:t>
            </a:r>
            <a:r>
              <a:rPr lang="es-ES" dirty="0" err="1"/>
              <a:t>lower</a:t>
            </a:r>
            <a:r>
              <a:rPr lang="es-ES" dirty="0"/>
              <a:t> </a:t>
            </a:r>
            <a:r>
              <a:rPr lang="es-ES" dirty="0" err="1"/>
              <a:t>working</a:t>
            </a:r>
            <a:r>
              <a:rPr lang="es-ES" dirty="0"/>
              <a:t> </a:t>
            </a:r>
            <a:r>
              <a:rPr lang="es-ES" dirty="0" err="1"/>
              <a:t>memory</a:t>
            </a:r>
            <a:r>
              <a:rPr lang="es-ES" dirty="0"/>
              <a:t> </a:t>
            </a:r>
            <a:r>
              <a:rPr lang="es-ES" dirty="0" err="1"/>
              <a:t>speakers</a:t>
            </a:r>
            <a:r>
              <a:rPr lang="es-ES" dirty="0"/>
              <a:t>. </a:t>
            </a:r>
            <a:endParaRPr lang="en-US" dirty="0"/>
          </a:p>
        </p:txBody>
      </p:sp>
      <p:sp>
        <p:nvSpPr>
          <p:cNvPr id="4" name="Slide Number Placeholder 3"/>
          <p:cNvSpPr>
            <a:spLocks noGrp="1"/>
          </p:cNvSpPr>
          <p:nvPr>
            <p:ph type="sldNum" sz="quarter" idx="10"/>
          </p:nvPr>
        </p:nvSpPr>
        <p:spPr/>
        <p:txBody>
          <a:bodyPr/>
          <a:lstStyle/>
          <a:p>
            <a:fld id="{8CDA1A82-2A4E-44B0-B066-1142A5E2EB88}" type="slidenum">
              <a:rPr lang="en-US" smtClean="0"/>
              <a:t>12</a:t>
            </a:fld>
            <a:endParaRPr lang="en-US"/>
          </a:p>
        </p:txBody>
      </p:sp>
    </p:spTree>
    <p:extLst>
      <p:ext uri="{BB962C8B-B14F-4D97-AF65-F5344CB8AC3E}">
        <p14:creationId xmlns:p14="http://schemas.microsoft.com/office/powerpoint/2010/main" val="1889744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A1A82-2A4E-44B0-B066-1142A5E2EB88}" type="slidenum">
              <a:rPr lang="en-US" smtClean="0"/>
              <a:t>14</a:t>
            </a:fld>
            <a:endParaRPr lang="en-US"/>
          </a:p>
        </p:txBody>
      </p:sp>
    </p:spTree>
    <p:extLst>
      <p:ext uri="{BB962C8B-B14F-4D97-AF65-F5344CB8AC3E}">
        <p14:creationId xmlns:p14="http://schemas.microsoft.com/office/powerpoint/2010/main" val="2140697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A1A82-2A4E-44B0-B066-1142A5E2EB88}" type="slidenum">
              <a:rPr lang="en-US" smtClean="0"/>
              <a:t>19</a:t>
            </a:fld>
            <a:endParaRPr lang="en-US"/>
          </a:p>
        </p:txBody>
      </p:sp>
    </p:spTree>
    <p:extLst>
      <p:ext uri="{BB962C8B-B14F-4D97-AF65-F5344CB8AC3E}">
        <p14:creationId xmlns:p14="http://schemas.microsoft.com/office/powerpoint/2010/main" val="182517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Participants were divided into high, middle and low working memory groups. Before dividing them, their working memory scores were correlated with a range of other individual differences to ascertain that there was no relationship for this participant group b/t working memory and other IQ, grammar proficiency, vocabulary proficiency and age. WM was not correlated with any of these other IDs and so participants were divided into approximately equal thirds according to their WM scores. </a:t>
            </a:r>
          </a:p>
        </p:txBody>
      </p:sp>
      <p:sp>
        <p:nvSpPr>
          <p:cNvPr id="4" name="Slide Number Placeholder 3"/>
          <p:cNvSpPr>
            <a:spLocks noGrp="1"/>
          </p:cNvSpPr>
          <p:nvPr>
            <p:ph type="sldNum" sz="quarter" idx="10"/>
          </p:nvPr>
        </p:nvSpPr>
        <p:spPr/>
        <p:txBody>
          <a:bodyPr/>
          <a:lstStyle/>
          <a:p>
            <a:fld id="{8CDA1A82-2A4E-44B0-B066-1142A5E2EB88}" type="slidenum">
              <a:rPr lang="en-US" smtClean="0"/>
              <a:t>20</a:t>
            </a:fld>
            <a:endParaRPr lang="en-US"/>
          </a:p>
        </p:txBody>
      </p:sp>
    </p:spTree>
    <p:extLst>
      <p:ext uri="{BB962C8B-B14F-4D97-AF65-F5344CB8AC3E}">
        <p14:creationId xmlns:p14="http://schemas.microsoft.com/office/powerpoint/2010/main" val="130197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D02009F-8F19-40F4-8D3B-7E22F2981FBF}" type="datetime1">
              <a:rPr lang="en-US" smtClean="0"/>
              <a:t>10/29/2018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5EF0889-B913-496A-AA73-F88461FD732F}"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79688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58C19E-A01E-4BD8-B0A9-B737FEA2BAD5}" type="datetime1">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F0889-B913-496A-AA73-F88461FD732F}" type="slidenum">
              <a:rPr lang="en-US" smtClean="0"/>
              <a:t>‹#›</a:t>
            </a:fld>
            <a:endParaRPr lang="en-US"/>
          </a:p>
        </p:txBody>
      </p:sp>
    </p:spTree>
    <p:extLst>
      <p:ext uri="{BB962C8B-B14F-4D97-AF65-F5344CB8AC3E}">
        <p14:creationId xmlns:p14="http://schemas.microsoft.com/office/powerpoint/2010/main" val="126164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1B696-8573-4EC3-9812-6FE608F6B998}" type="datetime1">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F0889-B913-496A-AA73-F88461FD732F}" type="slidenum">
              <a:rPr lang="en-US" smtClean="0"/>
              <a:t>‹#›</a:t>
            </a:fld>
            <a:endParaRPr lang="en-US"/>
          </a:p>
        </p:txBody>
      </p:sp>
    </p:spTree>
    <p:extLst>
      <p:ext uri="{BB962C8B-B14F-4D97-AF65-F5344CB8AC3E}">
        <p14:creationId xmlns:p14="http://schemas.microsoft.com/office/powerpoint/2010/main" val="378670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5C927E-867A-4C10-A7B1-201892D58C2D}" type="datetime1">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F0889-B913-496A-AA73-F88461FD732F}" type="slidenum">
              <a:rPr lang="en-US" smtClean="0"/>
              <a:t>‹#›</a:t>
            </a:fld>
            <a:endParaRPr lang="en-US"/>
          </a:p>
        </p:txBody>
      </p:sp>
    </p:spTree>
    <p:extLst>
      <p:ext uri="{BB962C8B-B14F-4D97-AF65-F5344CB8AC3E}">
        <p14:creationId xmlns:p14="http://schemas.microsoft.com/office/powerpoint/2010/main" val="212875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F992E34-9929-4501-BAAC-162B723B4829}" type="datetime1">
              <a:rPr lang="en-US" smtClean="0"/>
              <a:t>10/29/2018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5EF0889-B913-496A-AA73-F88461FD732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072596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FB1D27-F3C5-4A4A-B51B-F2DB8661ECB2}" type="datetime1">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F0889-B913-496A-AA73-F88461FD732F}" type="slidenum">
              <a:rPr lang="en-US" smtClean="0"/>
              <a:t>‹#›</a:t>
            </a:fld>
            <a:endParaRPr lang="en-US"/>
          </a:p>
        </p:txBody>
      </p:sp>
    </p:spTree>
    <p:extLst>
      <p:ext uri="{BB962C8B-B14F-4D97-AF65-F5344CB8AC3E}">
        <p14:creationId xmlns:p14="http://schemas.microsoft.com/office/powerpoint/2010/main" val="14604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200AFF-2E59-4CB3-98DE-445876E8FE60}" type="datetime1">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EF0889-B913-496A-AA73-F88461FD732F}" type="slidenum">
              <a:rPr lang="en-US" smtClean="0"/>
              <a:t>‹#›</a:t>
            </a:fld>
            <a:endParaRPr lang="en-US"/>
          </a:p>
        </p:txBody>
      </p:sp>
    </p:spTree>
    <p:extLst>
      <p:ext uri="{BB962C8B-B14F-4D97-AF65-F5344CB8AC3E}">
        <p14:creationId xmlns:p14="http://schemas.microsoft.com/office/powerpoint/2010/main" val="109031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5C4906-6464-420D-A0FF-4B3A5498C3D9}" type="datetime1">
              <a:rPr lang="en-US" smtClean="0"/>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F0889-B913-496A-AA73-F88461FD732F}" type="slidenum">
              <a:rPr lang="en-US" smtClean="0"/>
              <a:t>‹#›</a:t>
            </a:fld>
            <a:endParaRPr lang="en-US"/>
          </a:p>
        </p:txBody>
      </p:sp>
    </p:spTree>
    <p:extLst>
      <p:ext uri="{BB962C8B-B14F-4D97-AF65-F5344CB8AC3E}">
        <p14:creationId xmlns:p14="http://schemas.microsoft.com/office/powerpoint/2010/main" val="1036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D93C5-39E1-41ED-92A6-DFBABCAC022C}" type="datetime1">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EF0889-B913-496A-AA73-F88461FD732F}" type="slidenum">
              <a:rPr lang="en-US" smtClean="0"/>
              <a:t>‹#›</a:t>
            </a:fld>
            <a:endParaRPr lang="en-US"/>
          </a:p>
        </p:txBody>
      </p:sp>
    </p:spTree>
    <p:extLst>
      <p:ext uri="{BB962C8B-B14F-4D97-AF65-F5344CB8AC3E}">
        <p14:creationId xmlns:p14="http://schemas.microsoft.com/office/powerpoint/2010/main" val="259611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81B03F8-05EF-4ED2-8753-4F82A2BA49DB}" type="datetime1">
              <a:rPr lang="en-US" smtClean="0"/>
              <a:t>10/29/2018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5EF0889-B913-496A-AA73-F88461FD732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289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DF3CC4-2ED9-4F26-B93E-9D4561C01204}" type="datetime1">
              <a:rPr lang="en-US" smtClean="0"/>
              <a:t>10/29/2018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5EF0889-B913-496A-AA73-F88461FD732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863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A8B647C-F610-429D-ACBF-B094A44AC560}" type="datetime1">
              <a:rPr lang="en-US" smtClean="0"/>
              <a:t>10/29/2018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5EF0889-B913-496A-AA73-F88461FD732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02214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CB2D9-A696-4F5F-B50A-6AF161024354}"/>
              </a:ext>
            </a:extLst>
          </p:cNvPr>
          <p:cNvSpPr>
            <a:spLocks noGrp="1"/>
          </p:cNvSpPr>
          <p:nvPr>
            <p:ph type="ctrTitle"/>
          </p:nvPr>
        </p:nvSpPr>
        <p:spPr>
          <a:xfrm>
            <a:off x="1524000" y="2235200"/>
            <a:ext cx="9144000" cy="2387600"/>
          </a:xfrm>
        </p:spPr>
        <p:txBody>
          <a:bodyPr>
            <a:noAutofit/>
          </a:bodyPr>
          <a:lstStyle/>
          <a:p>
            <a:r>
              <a:rPr lang="en-US" sz="4000" b="1" cap="none" dirty="0">
                <a:solidFill>
                  <a:srgbClr val="800000"/>
                </a:solidFill>
              </a:rPr>
              <a:t>THE ROLE OF COGNITIVE CONSTRAINTS IN LANGUAGE VARIATION: THE RELATIONSHIP BETWEEN WORKING MEMORY AND SUBJECT EXPRESSION VARIATION IN SPANISH</a:t>
            </a:r>
          </a:p>
        </p:txBody>
      </p:sp>
      <p:sp>
        <p:nvSpPr>
          <p:cNvPr id="3" name="Subtitle 2">
            <a:extLst>
              <a:ext uri="{FF2B5EF4-FFF2-40B4-BE49-F238E27FC236}">
                <a16:creationId xmlns:a16="http://schemas.microsoft.com/office/drawing/2014/main" id="{F31C11C0-E69B-44F4-A674-806D787D81CC}"/>
              </a:ext>
            </a:extLst>
          </p:cNvPr>
          <p:cNvSpPr>
            <a:spLocks noGrp="1"/>
          </p:cNvSpPr>
          <p:nvPr>
            <p:ph type="subTitle" idx="1"/>
          </p:nvPr>
        </p:nvSpPr>
        <p:spPr>
          <a:xfrm>
            <a:off x="1524000" y="4893276"/>
            <a:ext cx="9144000" cy="1521958"/>
          </a:xfrm>
        </p:spPr>
        <p:txBody>
          <a:bodyPr>
            <a:normAutofit lnSpcReduction="10000"/>
          </a:bodyPr>
          <a:lstStyle/>
          <a:p>
            <a:r>
              <a:rPr lang="en-US" sz="2800" dirty="0"/>
              <a:t>Sara Zahler</a:t>
            </a:r>
          </a:p>
          <a:p>
            <a:r>
              <a:rPr lang="en-US" sz="2800" dirty="0"/>
              <a:t>NWAV 47</a:t>
            </a:r>
          </a:p>
          <a:p>
            <a:r>
              <a:rPr lang="en-US" sz="2800" dirty="0"/>
              <a:t>October 21, 2018</a:t>
            </a:r>
          </a:p>
        </p:txBody>
      </p:sp>
      <p:sp>
        <p:nvSpPr>
          <p:cNvPr id="4" name="Slide Number Placeholder 3">
            <a:extLst>
              <a:ext uri="{FF2B5EF4-FFF2-40B4-BE49-F238E27FC236}">
                <a16:creationId xmlns:a16="http://schemas.microsoft.com/office/drawing/2014/main" id="{AB8B31C0-32D9-4D64-89D7-A33B4244DF78}"/>
              </a:ext>
            </a:extLst>
          </p:cNvPr>
          <p:cNvSpPr>
            <a:spLocks noGrp="1"/>
          </p:cNvSpPr>
          <p:nvPr>
            <p:ph type="sldNum" sz="quarter" idx="12"/>
          </p:nvPr>
        </p:nvSpPr>
        <p:spPr/>
        <p:txBody>
          <a:bodyPr/>
          <a:lstStyle/>
          <a:p>
            <a:fld id="{E5EF0889-B913-496A-AA73-F88461FD732F}" type="slidenum">
              <a:rPr lang="en-US" smtClean="0"/>
              <a:t>1</a:t>
            </a:fld>
            <a:endParaRPr lang="en-US"/>
          </a:p>
        </p:txBody>
      </p:sp>
    </p:spTree>
    <p:extLst>
      <p:ext uri="{BB962C8B-B14F-4D97-AF65-F5344CB8AC3E}">
        <p14:creationId xmlns:p14="http://schemas.microsoft.com/office/powerpoint/2010/main" val="350737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rmAutofit fontScale="90000"/>
          </a:bodyPr>
          <a:lstStyle/>
          <a:p>
            <a:r>
              <a:rPr lang="en-US" dirty="0">
                <a:solidFill>
                  <a:srgbClr val="800000"/>
                </a:solidFill>
              </a:rPr>
              <a:t>Switch reference</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5814392"/>
          </a:xfrm>
        </p:spPr>
        <p:txBody>
          <a:bodyPr>
            <a:normAutofit fontScale="92500" lnSpcReduction="20000"/>
          </a:bodyPr>
          <a:lstStyle/>
          <a:p>
            <a:r>
              <a:rPr lang="es-ES" sz="2800" dirty="0"/>
              <a:t>Yo pienso que </a:t>
            </a:r>
            <a:r>
              <a:rPr lang="es-ES" sz="2800" b="1" u="sng" dirty="0">
                <a:solidFill>
                  <a:schemeClr val="accent6">
                    <a:lumMod val="75000"/>
                  </a:schemeClr>
                </a:solidFill>
              </a:rPr>
              <a:t>(María/ella/</a:t>
            </a:r>
            <a:r>
              <a:rPr lang="es-ES" sz="2800" b="1" u="sng" cap="all" dirty="0">
                <a:solidFill>
                  <a:schemeClr val="accent6">
                    <a:lumMod val="75000"/>
                  </a:schemeClr>
                </a:solidFill>
              </a:rPr>
              <a:t>ø</a:t>
            </a:r>
            <a:r>
              <a:rPr lang="es-ES" sz="2800" b="1" u="sng" dirty="0">
                <a:solidFill>
                  <a:schemeClr val="accent6">
                    <a:lumMod val="75000"/>
                  </a:schemeClr>
                </a:solidFill>
              </a:rPr>
              <a:t>)</a:t>
            </a:r>
            <a:r>
              <a:rPr lang="es-ES" sz="2800" dirty="0">
                <a:solidFill>
                  <a:schemeClr val="accent6">
                    <a:lumMod val="75000"/>
                  </a:schemeClr>
                </a:solidFill>
              </a:rPr>
              <a:t> </a:t>
            </a:r>
            <a:r>
              <a:rPr lang="es-ES" sz="2800" dirty="0"/>
              <a:t>es buena amiga </a:t>
            </a:r>
            <a:r>
              <a:rPr lang="es-ES" sz="2800" dirty="0">
                <a:sym typeface="Wingdings" panose="05000000000000000000" pitchFamily="2" charset="2"/>
              </a:rPr>
              <a:t> </a:t>
            </a:r>
            <a:r>
              <a:rPr lang="es-ES" sz="2800" dirty="0" err="1">
                <a:sym typeface="Wingdings" panose="05000000000000000000" pitchFamily="2" charset="2"/>
              </a:rPr>
              <a:t>Switch</a:t>
            </a:r>
            <a:r>
              <a:rPr lang="es-ES" sz="2800" dirty="0">
                <a:sym typeface="Wingdings" panose="05000000000000000000" pitchFamily="2" charset="2"/>
              </a:rPr>
              <a:t> </a:t>
            </a:r>
            <a:r>
              <a:rPr lang="es-ES" sz="2800" dirty="0" err="1">
                <a:sym typeface="Wingdings" panose="05000000000000000000" pitchFamily="2" charset="2"/>
              </a:rPr>
              <a:t>from</a:t>
            </a:r>
            <a:r>
              <a:rPr lang="es-ES" sz="2800" dirty="0">
                <a:sym typeface="Wingdings" panose="05000000000000000000" pitchFamily="2" charset="2"/>
              </a:rPr>
              <a:t> prior </a:t>
            </a:r>
            <a:r>
              <a:rPr lang="es-ES" sz="2800" dirty="0" err="1">
                <a:sym typeface="Wingdings" panose="05000000000000000000" pitchFamily="2" charset="2"/>
              </a:rPr>
              <a:t>subject</a:t>
            </a:r>
            <a:endParaRPr lang="es-ES" sz="2800" dirty="0">
              <a:sym typeface="Wingdings" panose="05000000000000000000" pitchFamily="2" charset="2"/>
            </a:endParaRPr>
          </a:p>
          <a:p>
            <a:pPr lvl="1"/>
            <a:r>
              <a:rPr lang="es-ES" sz="2800" dirty="0">
                <a:sym typeface="Wingdings" panose="05000000000000000000" pitchFamily="2" charset="2"/>
              </a:rPr>
              <a:t>I </a:t>
            </a:r>
            <a:r>
              <a:rPr lang="es-ES" sz="2800" dirty="0" err="1">
                <a:sym typeface="Wingdings" panose="05000000000000000000" pitchFamily="2" charset="2"/>
              </a:rPr>
              <a:t>think</a:t>
            </a:r>
            <a:r>
              <a:rPr lang="es-ES" sz="2800" dirty="0">
                <a:sym typeface="Wingdings" panose="05000000000000000000" pitchFamily="2" charset="2"/>
              </a:rPr>
              <a:t> </a:t>
            </a:r>
            <a:r>
              <a:rPr lang="es-ES" sz="2800" dirty="0" err="1">
                <a:sym typeface="Wingdings" panose="05000000000000000000" pitchFamily="2" charset="2"/>
              </a:rPr>
              <a:t>that</a:t>
            </a:r>
            <a:r>
              <a:rPr lang="es-ES" sz="2800" dirty="0">
                <a:sym typeface="Wingdings" panose="05000000000000000000" pitchFamily="2" charset="2"/>
              </a:rPr>
              <a:t> </a:t>
            </a:r>
            <a:r>
              <a:rPr lang="es-ES" sz="2800" dirty="0" err="1">
                <a:sym typeface="Wingdings" panose="05000000000000000000" pitchFamily="2" charset="2"/>
              </a:rPr>
              <a:t>Maria</a:t>
            </a:r>
            <a:r>
              <a:rPr lang="es-ES" sz="2800" dirty="0">
                <a:sym typeface="Wingdings" panose="05000000000000000000" pitchFamily="2" charset="2"/>
              </a:rPr>
              <a:t> </a:t>
            </a:r>
            <a:r>
              <a:rPr lang="es-ES" sz="2800" dirty="0" err="1">
                <a:sym typeface="Wingdings" panose="05000000000000000000" pitchFamily="2" charset="2"/>
              </a:rPr>
              <a:t>is</a:t>
            </a:r>
            <a:r>
              <a:rPr lang="es-ES" sz="2800" dirty="0">
                <a:sym typeface="Wingdings" panose="05000000000000000000" pitchFamily="2" charset="2"/>
              </a:rPr>
              <a:t> a </a:t>
            </a:r>
            <a:r>
              <a:rPr lang="es-ES" sz="2800" dirty="0" err="1">
                <a:sym typeface="Wingdings" panose="05000000000000000000" pitchFamily="2" charset="2"/>
              </a:rPr>
              <a:t>great</a:t>
            </a:r>
            <a:r>
              <a:rPr lang="es-ES" sz="2800" dirty="0">
                <a:sym typeface="Wingdings" panose="05000000000000000000" pitchFamily="2" charset="2"/>
              </a:rPr>
              <a:t> </a:t>
            </a:r>
            <a:r>
              <a:rPr lang="es-ES" sz="2800" dirty="0" err="1">
                <a:sym typeface="Wingdings" panose="05000000000000000000" pitchFamily="2" charset="2"/>
              </a:rPr>
              <a:t>friend</a:t>
            </a:r>
            <a:endParaRPr lang="en-US" sz="2800" dirty="0"/>
          </a:p>
          <a:p>
            <a:r>
              <a:rPr lang="es-ES" sz="2800" dirty="0"/>
              <a:t>Yo hablaba </a:t>
            </a:r>
            <a:r>
              <a:rPr lang="es-ES" sz="2800" b="1" u="sng" dirty="0">
                <a:solidFill>
                  <a:schemeClr val="accent6">
                    <a:lumMod val="75000"/>
                  </a:schemeClr>
                </a:solidFill>
              </a:rPr>
              <a:t>con María</a:t>
            </a:r>
            <a:r>
              <a:rPr lang="es-ES" sz="2800" dirty="0">
                <a:solidFill>
                  <a:schemeClr val="accent6">
                    <a:lumMod val="75000"/>
                  </a:schemeClr>
                </a:solidFill>
              </a:rPr>
              <a:t> </a:t>
            </a:r>
            <a:r>
              <a:rPr lang="es-ES" sz="2800" dirty="0"/>
              <a:t>mientras </a:t>
            </a:r>
            <a:r>
              <a:rPr lang="es-ES" sz="2800" b="1" u="sng" dirty="0">
                <a:solidFill>
                  <a:schemeClr val="accent6">
                    <a:lumMod val="75000"/>
                  </a:schemeClr>
                </a:solidFill>
              </a:rPr>
              <a:t>(María/ella/</a:t>
            </a:r>
            <a:r>
              <a:rPr lang="es-ES" sz="2800" b="1" u="sng" cap="all" dirty="0">
                <a:solidFill>
                  <a:schemeClr val="accent6">
                    <a:lumMod val="75000"/>
                  </a:schemeClr>
                </a:solidFill>
              </a:rPr>
              <a:t>ø</a:t>
            </a:r>
            <a:r>
              <a:rPr lang="es-ES" sz="2800" b="1" u="sng" dirty="0">
                <a:solidFill>
                  <a:schemeClr val="accent6">
                    <a:lumMod val="75000"/>
                  </a:schemeClr>
                </a:solidFill>
              </a:rPr>
              <a:t>)</a:t>
            </a:r>
            <a:r>
              <a:rPr lang="es-ES" sz="2800" dirty="0">
                <a:solidFill>
                  <a:schemeClr val="accent6">
                    <a:lumMod val="75000"/>
                  </a:schemeClr>
                </a:solidFill>
              </a:rPr>
              <a:t> </a:t>
            </a:r>
            <a:r>
              <a:rPr lang="es-ES" sz="2800" dirty="0"/>
              <a:t>patinaba </a:t>
            </a:r>
            <a:r>
              <a:rPr lang="es-ES" sz="2800" dirty="0">
                <a:sym typeface="Wingdings" panose="05000000000000000000" pitchFamily="2" charset="2"/>
              </a:rPr>
              <a:t> </a:t>
            </a:r>
            <a:r>
              <a:rPr lang="es-ES" sz="2800" dirty="0" err="1">
                <a:sym typeface="Wingdings" panose="05000000000000000000" pitchFamily="2" charset="2"/>
              </a:rPr>
              <a:t>Same</a:t>
            </a:r>
            <a:r>
              <a:rPr lang="es-ES" sz="2800" dirty="0">
                <a:sym typeface="Wingdings" panose="05000000000000000000" pitchFamily="2" charset="2"/>
              </a:rPr>
              <a:t> as prior </a:t>
            </a:r>
            <a:r>
              <a:rPr lang="es-ES" sz="2800" dirty="0" err="1">
                <a:sym typeface="Wingdings" panose="05000000000000000000" pitchFamily="2" charset="2"/>
              </a:rPr>
              <a:t>object</a:t>
            </a:r>
            <a:endParaRPr lang="es-ES" sz="2800" dirty="0">
              <a:sym typeface="Wingdings" panose="05000000000000000000" pitchFamily="2" charset="2"/>
            </a:endParaRPr>
          </a:p>
          <a:p>
            <a:pPr lvl="1"/>
            <a:r>
              <a:rPr lang="es-ES" sz="2800" dirty="0">
                <a:sym typeface="Wingdings" panose="05000000000000000000" pitchFamily="2" charset="2"/>
              </a:rPr>
              <a:t>I </a:t>
            </a:r>
            <a:r>
              <a:rPr lang="es-ES" sz="2800" dirty="0" err="1">
                <a:sym typeface="Wingdings" panose="05000000000000000000" pitchFamily="2" charset="2"/>
              </a:rPr>
              <a:t>spoke</a:t>
            </a:r>
            <a:r>
              <a:rPr lang="es-ES" sz="2800" dirty="0">
                <a:sym typeface="Wingdings" panose="05000000000000000000" pitchFamily="2" charset="2"/>
              </a:rPr>
              <a:t> </a:t>
            </a:r>
            <a:r>
              <a:rPr lang="es-ES" sz="2800" dirty="0" err="1">
                <a:sym typeface="Wingdings" panose="05000000000000000000" pitchFamily="2" charset="2"/>
              </a:rPr>
              <a:t>with</a:t>
            </a:r>
            <a:r>
              <a:rPr lang="es-ES" sz="2800" dirty="0">
                <a:sym typeface="Wingdings" panose="05000000000000000000" pitchFamily="2" charset="2"/>
              </a:rPr>
              <a:t> </a:t>
            </a:r>
            <a:r>
              <a:rPr lang="es-ES" sz="2800" dirty="0" err="1">
                <a:sym typeface="Wingdings" panose="05000000000000000000" pitchFamily="2" charset="2"/>
              </a:rPr>
              <a:t>Maria</a:t>
            </a:r>
            <a:r>
              <a:rPr lang="es-ES" sz="2800" dirty="0">
                <a:sym typeface="Wingdings" panose="05000000000000000000" pitchFamily="2" charset="2"/>
              </a:rPr>
              <a:t> </a:t>
            </a:r>
            <a:r>
              <a:rPr lang="es-ES" sz="2800" dirty="0" err="1">
                <a:sym typeface="Wingdings" panose="05000000000000000000" pitchFamily="2" charset="2"/>
              </a:rPr>
              <a:t>while</a:t>
            </a:r>
            <a:r>
              <a:rPr lang="es-ES" sz="2800" dirty="0">
                <a:sym typeface="Wingdings" panose="05000000000000000000" pitchFamily="2" charset="2"/>
              </a:rPr>
              <a:t> </a:t>
            </a:r>
            <a:r>
              <a:rPr lang="es-ES" sz="2800" dirty="0" err="1">
                <a:sym typeface="Wingdings" panose="05000000000000000000" pitchFamily="2" charset="2"/>
              </a:rPr>
              <a:t>she</a:t>
            </a:r>
            <a:r>
              <a:rPr lang="es-ES" sz="2800" dirty="0">
                <a:sym typeface="Wingdings" panose="05000000000000000000" pitchFamily="2" charset="2"/>
              </a:rPr>
              <a:t> </a:t>
            </a:r>
            <a:r>
              <a:rPr lang="es-ES" sz="2800" dirty="0" err="1">
                <a:sym typeface="Wingdings" panose="05000000000000000000" pitchFamily="2" charset="2"/>
              </a:rPr>
              <a:t>was</a:t>
            </a:r>
            <a:r>
              <a:rPr lang="es-ES" sz="2800" dirty="0">
                <a:sym typeface="Wingdings" panose="05000000000000000000" pitchFamily="2" charset="2"/>
              </a:rPr>
              <a:t> </a:t>
            </a:r>
            <a:r>
              <a:rPr lang="es-ES" sz="2800" dirty="0" err="1">
                <a:sym typeface="Wingdings" panose="05000000000000000000" pitchFamily="2" charset="2"/>
              </a:rPr>
              <a:t>skating</a:t>
            </a:r>
            <a:endParaRPr lang="es-ES" sz="2800" dirty="0"/>
          </a:p>
          <a:p>
            <a:r>
              <a:rPr lang="es-ES" sz="2800" b="1" u="sng" dirty="0">
                <a:solidFill>
                  <a:schemeClr val="accent6">
                    <a:lumMod val="75000"/>
                  </a:schemeClr>
                </a:solidFill>
              </a:rPr>
              <a:t>Yo</a:t>
            </a:r>
            <a:r>
              <a:rPr lang="es-ES" sz="2800" dirty="0"/>
              <a:t> pienso que </a:t>
            </a:r>
            <a:r>
              <a:rPr lang="es-ES" sz="2800" b="1" u="sng" dirty="0">
                <a:solidFill>
                  <a:schemeClr val="accent6">
                    <a:lumMod val="75000"/>
                  </a:schemeClr>
                </a:solidFill>
              </a:rPr>
              <a:t>(yo/</a:t>
            </a:r>
            <a:r>
              <a:rPr lang="es-ES" sz="2800" b="1" u="sng" cap="all" dirty="0">
                <a:solidFill>
                  <a:schemeClr val="accent6">
                    <a:lumMod val="75000"/>
                  </a:schemeClr>
                </a:solidFill>
              </a:rPr>
              <a:t>ø</a:t>
            </a:r>
            <a:r>
              <a:rPr lang="es-ES" sz="2800" b="1" u="sng" dirty="0">
                <a:solidFill>
                  <a:schemeClr val="accent6">
                    <a:lumMod val="75000"/>
                  </a:schemeClr>
                </a:solidFill>
              </a:rPr>
              <a:t>)</a:t>
            </a:r>
            <a:r>
              <a:rPr lang="es-ES" sz="2800" dirty="0">
                <a:solidFill>
                  <a:schemeClr val="accent6">
                    <a:lumMod val="75000"/>
                  </a:schemeClr>
                </a:solidFill>
              </a:rPr>
              <a:t> </a:t>
            </a:r>
            <a:r>
              <a:rPr lang="es-ES" sz="2800" dirty="0"/>
              <a:t>soy buena amiga </a:t>
            </a:r>
            <a:r>
              <a:rPr lang="es-ES" sz="2800" dirty="0">
                <a:sym typeface="Wingdings" panose="05000000000000000000" pitchFamily="2" charset="2"/>
              </a:rPr>
              <a:t> </a:t>
            </a:r>
            <a:r>
              <a:rPr lang="es-ES" sz="2800" dirty="0" err="1">
                <a:sym typeface="Wingdings" panose="05000000000000000000" pitchFamily="2" charset="2"/>
              </a:rPr>
              <a:t>Same</a:t>
            </a:r>
            <a:r>
              <a:rPr lang="es-ES" sz="2800" dirty="0">
                <a:sym typeface="Wingdings" panose="05000000000000000000" pitchFamily="2" charset="2"/>
              </a:rPr>
              <a:t> as prior </a:t>
            </a:r>
            <a:r>
              <a:rPr lang="es-ES" sz="2800" dirty="0" err="1">
                <a:sym typeface="Wingdings" panose="05000000000000000000" pitchFamily="2" charset="2"/>
              </a:rPr>
              <a:t>subject</a:t>
            </a:r>
            <a:endParaRPr lang="es-ES" sz="2800" dirty="0">
              <a:sym typeface="Wingdings" panose="05000000000000000000" pitchFamily="2" charset="2"/>
            </a:endParaRPr>
          </a:p>
          <a:p>
            <a:pPr lvl="1"/>
            <a:r>
              <a:rPr lang="es-ES" sz="2800" dirty="0">
                <a:sym typeface="Wingdings" panose="05000000000000000000" pitchFamily="2" charset="2"/>
              </a:rPr>
              <a:t>I </a:t>
            </a:r>
            <a:r>
              <a:rPr lang="es-ES" sz="2800" dirty="0" err="1">
                <a:sym typeface="Wingdings" panose="05000000000000000000" pitchFamily="2" charset="2"/>
              </a:rPr>
              <a:t>think</a:t>
            </a:r>
            <a:r>
              <a:rPr lang="es-ES" sz="2800" dirty="0">
                <a:sym typeface="Wingdings" panose="05000000000000000000" pitchFamily="2" charset="2"/>
              </a:rPr>
              <a:t> </a:t>
            </a:r>
            <a:r>
              <a:rPr lang="es-ES" sz="2800" dirty="0" err="1">
                <a:sym typeface="Wingdings" panose="05000000000000000000" pitchFamily="2" charset="2"/>
              </a:rPr>
              <a:t>that</a:t>
            </a:r>
            <a:r>
              <a:rPr lang="es-ES" sz="2800" dirty="0">
                <a:sym typeface="Wingdings" panose="05000000000000000000" pitchFamily="2" charset="2"/>
              </a:rPr>
              <a:t> I am a </a:t>
            </a:r>
            <a:r>
              <a:rPr lang="es-ES" sz="2800" dirty="0" err="1">
                <a:sym typeface="Wingdings" panose="05000000000000000000" pitchFamily="2" charset="2"/>
              </a:rPr>
              <a:t>good</a:t>
            </a:r>
            <a:r>
              <a:rPr lang="es-ES" sz="2800" dirty="0">
                <a:sym typeface="Wingdings" panose="05000000000000000000" pitchFamily="2" charset="2"/>
              </a:rPr>
              <a:t> </a:t>
            </a:r>
            <a:r>
              <a:rPr lang="es-ES" sz="2800" dirty="0" err="1">
                <a:sym typeface="Wingdings" panose="05000000000000000000" pitchFamily="2" charset="2"/>
              </a:rPr>
              <a:t>friend</a:t>
            </a:r>
            <a:endParaRPr lang="es-ES" sz="2800" dirty="0">
              <a:sym typeface="Wingdings" panose="05000000000000000000" pitchFamily="2" charset="2"/>
            </a:endParaRPr>
          </a:p>
          <a:p>
            <a:endParaRPr lang="es-ES" sz="2800" dirty="0">
              <a:sym typeface="Wingdings" panose="05000000000000000000" pitchFamily="2" charset="2"/>
            </a:endParaRPr>
          </a:p>
          <a:p>
            <a:r>
              <a:rPr lang="es-ES" sz="2800" dirty="0" err="1">
                <a:sym typeface="Wingdings" panose="05000000000000000000" pitchFamily="2" charset="2"/>
              </a:rPr>
              <a:t>Overt</a:t>
            </a:r>
            <a:r>
              <a:rPr lang="es-ES" sz="2800" dirty="0">
                <a:sym typeface="Wingdings" panose="05000000000000000000" pitchFamily="2" charset="2"/>
              </a:rPr>
              <a:t> </a:t>
            </a:r>
            <a:r>
              <a:rPr lang="es-ES" sz="2800" dirty="0" err="1">
                <a:sym typeface="Wingdings" panose="05000000000000000000" pitchFamily="2" charset="2"/>
              </a:rPr>
              <a:t>subjects</a:t>
            </a:r>
            <a:r>
              <a:rPr lang="es-ES" sz="2800" dirty="0">
                <a:sym typeface="Wingdings" panose="05000000000000000000" pitchFamily="2" charset="2"/>
              </a:rPr>
              <a:t> </a:t>
            </a:r>
            <a:r>
              <a:rPr lang="es-ES" sz="2800" dirty="0" err="1">
                <a:sym typeface="Wingdings" panose="05000000000000000000" pitchFamily="2" charset="2"/>
              </a:rPr>
              <a:t>most</a:t>
            </a:r>
            <a:r>
              <a:rPr lang="es-ES" sz="2800" dirty="0">
                <a:sym typeface="Wingdings" panose="05000000000000000000" pitchFamily="2" charset="2"/>
              </a:rPr>
              <a:t> </a:t>
            </a:r>
            <a:r>
              <a:rPr lang="es-ES" sz="2800" dirty="0" err="1">
                <a:sym typeface="Wingdings" panose="05000000000000000000" pitchFamily="2" charset="2"/>
              </a:rPr>
              <a:t>frequent</a:t>
            </a:r>
            <a:r>
              <a:rPr lang="es-ES" sz="2800" dirty="0">
                <a:sym typeface="Wingdings" panose="05000000000000000000" pitchFamily="2" charset="2"/>
              </a:rPr>
              <a:t> </a:t>
            </a:r>
            <a:r>
              <a:rPr lang="es-ES" sz="2800" dirty="0" err="1">
                <a:sym typeface="Wingdings" panose="05000000000000000000" pitchFamily="2" charset="2"/>
              </a:rPr>
              <a:t>with</a:t>
            </a:r>
            <a:r>
              <a:rPr lang="es-ES" sz="2800" dirty="0">
                <a:sym typeface="Wingdings" panose="05000000000000000000" pitchFamily="2" charset="2"/>
              </a:rPr>
              <a:t>:</a:t>
            </a:r>
          </a:p>
          <a:p>
            <a:pPr lvl="1"/>
            <a:r>
              <a:rPr lang="es-ES" sz="2800" dirty="0" err="1">
                <a:sym typeface="Wingdings" panose="05000000000000000000" pitchFamily="2" charset="2"/>
              </a:rPr>
              <a:t>Switch</a:t>
            </a:r>
            <a:r>
              <a:rPr lang="es-ES" sz="2800" dirty="0">
                <a:sym typeface="Wingdings" panose="05000000000000000000" pitchFamily="2" charset="2"/>
              </a:rPr>
              <a:t> </a:t>
            </a:r>
            <a:r>
              <a:rPr lang="es-ES" sz="2800" dirty="0" err="1">
                <a:sym typeface="Wingdings" panose="05000000000000000000" pitchFamily="2" charset="2"/>
              </a:rPr>
              <a:t>from</a:t>
            </a:r>
            <a:r>
              <a:rPr lang="es-ES" sz="2800" dirty="0">
                <a:sym typeface="Wingdings" panose="05000000000000000000" pitchFamily="2" charset="2"/>
              </a:rPr>
              <a:t> prior </a:t>
            </a:r>
            <a:r>
              <a:rPr lang="es-ES" sz="2800" dirty="0" err="1">
                <a:sym typeface="Wingdings" panose="05000000000000000000" pitchFamily="2" charset="2"/>
              </a:rPr>
              <a:t>subject</a:t>
            </a:r>
            <a:r>
              <a:rPr lang="es-ES" sz="2800" dirty="0">
                <a:sym typeface="Wingdings" panose="05000000000000000000" pitchFamily="2" charset="2"/>
              </a:rPr>
              <a:t> &gt; </a:t>
            </a:r>
            <a:r>
              <a:rPr lang="es-ES" sz="2800" dirty="0" err="1">
                <a:sym typeface="Wingdings" panose="05000000000000000000" pitchFamily="2" charset="2"/>
              </a:rPr>
              <a:t>Same</a:t>
            </a:r>
            <a:r>
              <a:rPr lang="es-ES" sz="2800" dirty="0">
                <a:sym typeface="Wingdings" panose="05000000000000000000" pitchFamily="2" charset="2"/>
              </a:rPr>
              <a:t> as prior </a:t>
            </a:r>
            <a:r>
              <a:rPr lang="es-ES" sz="2800" dirty="0" err="1">
                <a:sym typeface="Wingdings" panose="05000000000000000000" pitchFamily="2" charset="2"/>
              </a:rPr>
              <a:t>object</a:t>
            </a:r>
            <a:r>
              <a:rPr lang="es-ES" sz="2800" dirty="0">
                <a:sym typeface="Wingdings" panose="05000000000000000000" pitchFamily="2" charset="2"/>
              </a:rPr>
              <a:t> &gt; </a:t>
            </a:r>
            <a:r>
              <a:rPr lang="es-ES" sz="2800" dirty="0" err="1">
                <a:sym typeface="Wingdings" panose="05000000000000000000" pitchFamily="2" charset="2"/>
              </a:rPr>
              <a:t>Same</a:t>
            </a:r>
            <a:r>
              <a:rPr lang="es-ES" sz="2800" dirty="0">
                <a:sym typeface="Wingdings" panose="05000000000000000000" pitchFamily="2" charset="2"/>
              </a:rPr>
              <a:t> as prior </a:t>
            </a:r>
            <a:r>
              <a:rPr lang="es-ES" sz="2800" dirty="0" err="1">
                <a:sym typeface="Wingdings" panose="05000000000000000000" pitchFamily="2" charset="2"/>
              </a:rPr>
              <a:t>subject</a:t>
            </a:r>
            <a:endParaRPr lang="es-ES" sz="2800" dirty="0">
              <a:sym typeface="Wingdings" panose="05000000000000000000" pitchFamily="2" charset="2"/>
            </a:endParaRPr>
          </a:p>
          <a:p>
            <a:endParaRPr lang="es-ES" sz="2800" dirty="0">
              <a:sym typeface="Wingdings" panose="05000000000000000000" pitchFamily="2" charset="2"/>
            </a:endParaRPr>
          </a:p>
          <a:p>
            <a:pPr marL="0" indent="0">
              <a:buNone/>
            </a:pPr>
            <a:r>
              <a:rPr lang="es-ES" sz="2800" dirty="0">
                <a:solidFill>
                  <a:schemeClr val="tx1">
                    <a:lumMod val="50000"/>
                    <a:lumOff val="50000"/>
                  </a:schemeClr>
                </a:solidFill>
                <a:sym typeface="Wingdings" panose="05000000000000000000" pitchFamily="2" charset="2"/>
              </a:rPr>
              <a:t>(</a:t>
            </a:r>
            <a:r>
              <a:rPr lang="es-ES" sz="2800" dirty="0" err="1">
                <a:solidFill>
                  <a:schemeClr val="tx1">
                    <a:lumMod val="50000"/>
                    <a:lumOff val="50000"/>
                  </a:schemeClr>
                </a:solidFill>
                <a:sym typeface="Wingdings" panose="05000000000000000000" pitchFamily="2" charset="2"/>
              </a:rPr>
              <a:t>e.g</a:t>
            </a:r>
            <a:r>
              <a:rPr lang="es-ES" sz="2800" dirty="0">
                <a:solidFill>
                  <a:schemeClr val="tx1">
                    <a:lumMod val="50000"/>
                    <a:lumOff val="50000"/>
                  </a:schemeClr>
                </a:solidFill>
                <a:sym typeface="Wingdings" panose="05000000000000000000" pitchFamily="2" charset="2"/>
              </a:rPr>
              <a:t>. Alfaraz, 2015; </a:t>
            </a:r>
            <a:r>
              <a:rPr lang="es-ES" sz="2800" dirty="0" err="1">
                <a:solidFill>
                  <a:schemeClr val="tx1">
                    <a:lumMod val="50000"/>
                    <a:lumOff val="50000"/>
                  </a:schemeClr>
                </a:solidFill>
                <a:sym typeface="Wingdings" panose="05000000000000000000" pitchFamily="2" charset="2"/>
              </a:rPr>
              <a:t>Erker</a:t>
            </a:r>
            <a:r>
              <a:rPr lang="es-ES" sz="2800" dirty="0">
                <a:solidFill>
                  <a:schemeClr val="tx1">
                    <a:lumMod val="50000"/>
                    <a:lumOff val="50000"/>
                  </a:schemeClr>
                </a:solidFill>
                <a:sym typeface="Wingdings" panose="05000000000000000000" pitchFamily="2" charset="2"/>
              </a:rPr>
              <a:t> &amp; Guy, 2012; Flores Ferrán, 2004; </a:t>
            </a:r>
            <a:r>
              <a:rPr lang="es-ES" sz="2800" dirty="0" err="1">
                <a:solidFill>
                  <a:schemeClr val="tx1">
                    <a:lumMod val="50000"/>
                    <a:lumOff val="50000"/>
                  </a:schemeClr>
                </a:solidFill>
                <a:sym typeface="Wingdings" panose="05000000000000000000" pitchFamily="2" charset="2"/>
              </a:rPr>
              <a:t>Holmquist</a:t>
            </a:r>
            <a:r>
              <a:rPr lang="es-ES" sz="2800" dirty="0">
                <a:solidFill>
                  <a:schemeClr val="tx1">
                    <a:lumMod val="50000"/>
                    <a:lumOff val="50000"/>
                  </a:schemeClr>
                </a:solidFill>
                <a:sym typeface="Wingdings" panose="05000000000000000000" pitchFamily="2" charset="2"/>
              </a:rPr>
              <a:t>, 2012; </a:t>
            </a:r>
            <a:r>
              <a:rPr lang="es-ES" sz="2800" dirty="0" err="1">
                <a:solidFill>
                  <a:schemeClr val="tx1">
                    <a:lumMod val="50000"/>
                    <a:lumOff val="50000"/>
                  </a:schemeClr>
                </a:solidFill>
                <a:sym typeface="Wingdings" panose="05000000000000000000" pitchFamily="2" charset="2"/>
              </a:rPr>
              <a:t>Shin</a:t>
            </a:r>
            <a:r>
              <a:rPr lang="es-ES" sz="2800" dirty="0">
                <a:solidFill>
                  <a:schemeClr val="tx1">
                    <a:lumMod val="50000"/>
                    <a:lumOff val="50000"/>
                  </a:schemeClr>
                </a:solidFill>
                <a:sym typeface="Wingdings" panose="05000000000000000000" pitchFamily="2" charset="2"/>
              </a:rPr>
              <a:t> &amp; </a:t>
            </a:r>
            <a:r>
              <a:rPr lang="es-ES" sz="2800" dirty="0" err="1">
                <a:solidFill>
                  <a:schemeClr val="tx1">
                    <a:lumMod val="50000"/>
                    <a:lumOff val="50000"/>
                  </a:schemeClr>
                </a:solidFill>
                <a:sym typeface="Wingdings" panose="05000000000000000000" pitchFamily="2" charset="2"/>
              </a:rPr>
              <a:t>Erker</a:t>
            </a:r>
            <a:r>
              <a:rPr lang="es-ES" sz="2800" dirty="0">
                <a:solidFill>
                  <a:schemeClr val="tx1">
                    <a:lumMod val="50000"/>
                    <a:lumOff val="50000"/>
                  </a:schemeClr>
                </a:solidFill>
                <a:sym typeface="Wingdings" panose="05000000000000000000" pitchFamily="2" charset="2"/>
              </a:rPr>
              <a:t>, 2015; </a:t>
            </a:r>
            <a:r>
              <a:rPr lang="es-ES" sz="2800" dirty="0" err="1">
                <a:solidFill>
                  <a:schemeClr val="tx1">
                    <a:lumMod val="50000"/>
                    <a:lumOff val="50000"/>
                  </a:schemeClr>
                </a:solidFill>
                <a:sym typeface="Wingdings" panose="05000000000000000000" pitchFamily="2" charset="2"/>
              </a:rPr>
              <a:t>Shin</a:t>
            </a:r>
            <a:r>
              <a:rPr lang="es-ES" sz="2800" dirty="0">
                <a:solidFill>
                  <a:schemeClr val="tx1">
                    <a:lumMod val="50000"/>
                    <a:lumOff val="50000"/>
                  </a:schemeClr>
                </a:solidFill>
                <a:sym typeface="Wingdings" panose="05000000000000000000" pitchFamily="2" charset="2"/>
              </a:rPr>
              <a:t> &amp; Otheguy, 2009)</a:t>
            </a:r>
          </a:p>
          <a:p>
            <a:endParaRPr lang="es-ES" sz="2800" dirty="0">
              <a:sym typeface="Wingdings" panose="05000000000000000000" pitchFamily="2" charset="2"/>
            </a:endParaRPr>
          </a:p>
          <a:p>
            <a:endParaRPr lang="en-US" sz="2800" dirty="0"/>
          </a:p>
          <a:p>
            <a:endParaRPr lang="en-US" dirty="0"/>
          </a:p>
        </p:txBody>
      </p:sp>
      <p:sp>
        <p:nvSpPr>
          <p:cNvPr id="4" name="Slide Number Placeholder 3">
            <a:extLst>
              <a:ext uri="{FF2B5EF4-FFF2-40B4-BE49-F238E27FC236}">
                <a16:creationId xmlns:a16="http://schemas.microsoft.com/office/drawing/2014/main" id="{57D9524D-9B12-47AB-AD44-6B4310839170}"/>
              </a:ext>
            </a:extLst>
          </p:cNvPr>
          <p:cNvSpPr>
            <a:spLocks noGrp="1"/>
          </p:cNvSpPr>
          <p:nvPr>
            <p:ph type="sldNum" sz="quarter" idx="12"/>
          </p:nvPr>
        </p:nvSpPr>
        <p:spPr/>
        <p:txBody>
          <a:bodyPr/>
          <a:lstStyle/>
          <a:p>
            <a:fld id="{DA19C9E5-B1E0-4113-9387-698A644D0010}" type="slidenum">
              <a:rPr lang="en-US" smtClean="0"/>
              <a:t>10</a:t>
            </a:fld>
            <a:endParaRPr lang="en-US"/>
          </a:p>
        </p:txBody>
      </p:sp>
      <p:sp>
        <p:nvSpPr>
          <p:cNvPr id="5" name="Oval 4">
            <a:extLst>
              <a:ext uri="{FF2B5EF4-FFF2-40B4-BE49-F238E27FC236}">
                <a16:creationId xmlns:a16="http://schemas.microsoft.com/office/drawing/2014/main" id="{A648FB4E-E881-427F-9C2D-03CE73941232}"/>
              </a:ext>
            </a:extLst>
          </p:cNvPr>
          <p:cNvSpPr/>
          <p:nvPr/>
        </p:nvSpPr>
        <p:spPr>
          <a:xfrm>
            <a:off x="3886201" y="800098"/>
            <a:ext cx="1926772" cy="652670"/>
          </a:xfrm>
          <a:prstGeom prst="ellipse">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36A058E-B907-4DFA-B0A8-0FA917E0EAA4}"/>
              </a:ext>
            </a:extLst>
          </p:cNvPr>
          <p:cNvSpPr/>
          <p:nvPr/>
        </p:nvSpPr>
        <p:spPr>
          <a:xfrm>
            <a:off x="7189698" y="1945213"/>
            <a:ext cx="742855" cy="593336"/>
          </a:xfrm>
          <a:prstGeom prst="ellipse">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AFACD42-E2DE-44DF-AF8D-7D596B2F6B83}"/>
              </a:ext>
            </a:extLst>
          </p:cNvPr>
          <p:cNvSpPr/>
          <p:nvPr/>
        </p:nvSpPr>
        <p:spPr>
          <a:xfrm>
            <a:off x="4274216" y="3095071"/>
            <a:ext cx="558118" cy="490360"/>
          </a:xfrm>
          <a:prstGeom prst="ellipse">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015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rmAutofit fontScale="90000"/>
          </a:bodyPr>
          <a:lstStyle/>
          <a:p>
            <a:r>
              <a:rPr lang="en-US" dirty="0">
                <a:solidFill>
                  <a:srgbClr val="800000"/>
                </a:solidFill>
              </a:rPr>
              <a:t>Tense-mood-aspect ambiguity</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5814392"/>
          </a:xfrm>
        </p:spPr>
        <p:txBody>
          <a:bodyPr>
            <a:normAutofit lnSpcReduction="10000"/>
          </a:bodyPr>
          <a:lstStyle/>
          <a:p>
            <a:r>
              <a:rPr lang="es-ES" sz="2800" b="1" u="sng" dirty="0">
                <a:solidFill>
                  <a:schemeClr val="accent6">
                    <a:lumMod val="75000"/>
                  </a:schemeClr>
                </a:solidFill>
              </a:rPr>
              <a:t>Él/yo/</a:t>
            </a:r>
            <a:r>
              <a:rPr lang="es-ES" sz="2800" b="1" u="sng" cap="all" dirty="0">
                <a:solidFill>
                  <a:schemeClr val="accent6">
                    <a:lumMod val="75000"/>
                  </a:schemeClr>
                </a:solidFill>
              </a:rPr>
              <a:t>ø</a:t>
            </a:r>
            <a:r>
              <a:rPr lang="es-ES" sz="2800" b="1" cap="all" dirty="0"/>
              <a:t> </a:t>
            </a:r>
            <a:r>
              <a:rPr lang="es-ES" sz="2800" dirty="0"/>
              <a:t>hablaba con Pablo </a:t>
            </a:r>
            <a:r>
              <a:rPr lang="es-ES" sz="2800" dirty="0">
                <a:sym typeface="Wingdings" panose="05000000000000000000" pitchFamily="2" charset="2"/>
              </a:rPr>
              <a:t> </a:t>
            </a:r>
            <a:r>
              <a:rPr lang="es-ES" sz="2800" dirty="0" err="1">
                <a:sym typeface="Wingdings" panose="05000000000000000000" pitchFamily="2" charset="2"/>
              </a:rPr>
              <a:t>Ambiguous</a:t>
            </a:r>
            <a:r>
              <a:rPr lang="es-ES" sz="2800" dirty="0">
                <a:sym typeface="Wingdings" panose="05000000000000000000" pitchFamily="2" charset="2"/>
              </a:rPr>
              <a:t> </a:t>
            </a:r>
            <a:r>
              <a:rPr lang="es-ES" sz="2800" dirty="0" err="1">
                <a:sym typeface="Wingdings" panose="05000000000000000000" pitchFamily="2" charset="2"/>
              </a:rPr>
              <a:t>verb</a:t>
            </a:r>
            <a:r>
              <a:rPr lang="es-ES" sz="2800" dirty="0">
                <a:sym typeface="Wingdings" panose="05000000000000000000" pitchFamily="2" charset="2"/>
              </a:rPr>
              <a:t> tense</a:t>
            </a:r>
          </a:p>
          <a:p>
            <a:pPr lvl="1"/>
            <a:r>
              <a:rPr lang="es-ES" sz="2800" dirty="0">
                <a:sym typeface="Wingdings" panose="05000000000000000000" pitchFamily="2" charset="2"/>
              </a:rPr>
              <a:t>He/I </a:t>
            </a:r>
            <a:r>
              <a:rPr lang="es-ES" sz="2800" dirty="0" err="1">
                <a:sym typeface="Wingdings" panose="05000000000000000000" pitchFamily="2" charset="2"/>
              </a:rPr>
              <a:t>was</a:t>
            </a:r>
            <a:r>
              <a:rPr lang="es-ES" sz="2800" dirty="0">
                <a:sym typeface="Wingdings" panose="05000000000000000000" pitchFamily="2" charset="2"/>
              </a:rPr>
              <a:t> </a:t>
            </a:r>
            <a:r>
              <a:rPr lang="es-ES" sz="2800" dirty="0" err="1">
                <a:sym typeface="Wingdings" panose="05000000000000000000" pitchFamily="2" charset="2"/>
              </a:rPr>
              <a:t>speaking</a:t>
            </a:r>
            <a:r>
              <a:rPr lang="es-ES" sz="2800" dirty="0">
                <a:sym typeface="Wingdings" panose="05000000000000000000" pitchFamily="2" charset="2"/>
              </a:rPr>
              <a:t> </a:t>
            </a:r>
            <a:r>
              <a:rPr lang="es-ES" sz="2800" dirty="0" err="1">
                <a:sym typeface="Wingdings" panose="05000000000000000000" pitchFamily="2" charset="2"/>
              </a:rPr>
              <a:t>with</a:t>
            </a:r>
            <a:r>
              <a:rPr lang="es-ES" sz="2800" dirty="0">
                <a:sym typeface="Wingdings" panose="05000000000000000000" pitchFamily="2" charset="2"/>
              </a:rPr>
              <a:t> Pablo</a:t>
            </a:r>
          </a:p>
          <a:p>
            <a:r>
              <a:rPr lang="es-ES" sz="2800" b="1" u="sng" dirty="0">
                <a:solidFill>
                  <a:schemeClr val="accent6">
                    <a:lumMod val="75000"/>
                  </a:schemeClr>
                </a:solidFill>
              </a:rPr>
              <a:t>Él/</a:t>
            </a:r>
            <a:r>
              <a:rPr lang="es-ES" sz="2800" b="1" u="sng" cap="all" dirty="0">
                <a:solidFill>
                  <a:schemeClr val="accent6">
                    <a:lumMod val="75000"/>
                  </a:schemeClr>
                </a:solidFill>
              </a:rPr>
              <a:t>ø</a:t>
            </a:r>
            <a:r>
              <a:rPr lang="es-ES" sz="2800" dirty="0"/>
              <a:t> habló con Pablo </a:t>
            </a:r>
            <a:r>
              <a:rPr lang="es-ES" sz="2800" dirty="0">
                <a:sym typeface="Wingdings" panose="05000000000000000000" pitchFamily="2" charset="2"/>
              </a:rPr>
              <a:t> </a:t>
            </a:r>
            <a:r>
              <a:rPr lang="es-ES" sz="2800" dirty="0" err="1">
                <a:sym typeface="Wingdings" panose="05000000000000000000" pitchFamily="2" charset="2"/>
              </a:rPr>
              <a:t>Unambiguous</a:t>
            </a:r>
            <a:r>
              <a:rPr lang="es-ES" sz="2800" dirty="0">
                <a:sym typeface="Wingdings" panose="05000000000000000000" pitchFamily="2" charset="2"/>
              </a:rPr>
              <a:t> </a:t>
            </a:r>
            <a:r>
              <a:rPr lang="es-ES" sz="2800" dirty="0" err="1">
                <a:sym typeface="Wingdings" panose="05000000000000000000" pitchFamily="2" charset="2"/>
              </a:rPr>
              <a:t>verb</a:t>
            </a:r>
            <a:r>
              <a:rPr lang="es-ES" sz="2800" dirty="0">
                <a:sym typeface="Wingdings" panose="05000000000000000000" pitchFamily="2" charset="2"/>
              </a:rPr>
              <a:t> tense</a:t>
            </a:r>
          </a:p>
          <a:p>
            <a:pPr lvl="1"/>
            <a:r>
              <a:rPr lang="es-ES" sz="2800" dirty="0">
                <a:sym typeface="Wingdings" panose="05000000000000000000" pitchFamily="2" charset="2"/>
              </a:rPr>
              <a:t>He </a:t>
            </a:r>
            <a:r>
              <a:rPr lang="es-ES" sz="2800" dirty="0" err="1">
                <a:sym typeface="Wingdings" panose="05000000000000000000" pitchFamily="2" charset="2"/>
              </a:rPr>
              <a:t>spoke</a:t>
            </a:r>
            <a:r>
              <a:rPr lang="es-ES" sz="2800" dirty="0">
                <a:sym typeface="Wingdings" panose="05000000000000000000" pitchFamily="2" charset="2"/>
              </a:rPr>
              <a:t> </a:t>
            </a:r>
            <a:r>
              <a:rPr lang="es-ES" sz="2800" dirty="0" err="1">
                <a:sym typeface="Wingdings" panose="05000000000000000000" pitchFamily="2" charset="2"/>
              </a:rPr>
              <a:t>with</a:t>
            </a:r>
            <a:r>
              <a:rPr lang="es-ES" sz="2800" dirty="0">
                <a:sym typeface="Wingdings" panose="05000000000000000000" pitchFamily="2" charset="2"/>
              </a:rPr>
              <a:t> Pablo</a:t>
            </a:r>
          </a:p>
          <a:p>
            <a:r>
              <a:rPr lang="es-ES" sz="2800" b="1" u="sng" dirty="0">
                <a:solidFill>
                  <a:schemeClr val="accent6">
                    <a:lumMod val="75000"/>
                  </a:schemeClr>
                </a:solidFill>
                <a:sym typeface="Wingdings" panose="05000000000000000000" pitchFamily="2" charset="2"/>
              </a:rPr>
              <a:t>(Yo/</a:t>
            </a:r>
            <a:r>
              <a:rPr lang="es-ES" sz="2800" b="1" u="sng" cap="all" dirty="0">
                <a:solidFill>
                  <a:schemeClr val="accent6">
                    <a:lumMod val="75000"/>
                  </a:schemeClr>
                </a:solidFill>
              </a:rPr>
              <a:t>ø</a:t>
            </a:r>
            <a:r>
              <a:rPr lang="es-ES" sz="2800" b="1" u="sng" dirty="0">
                <a:solidFill>
                  <a:schemeClr val="accent6">
                    <a:lumMod val="75000"/>
                  </a:schemeClr>
                </a:solidFill>
                <a:sym typeface="Wingdings" panose="05000000000000000000" pitchFamily="2" charset="2"/>
              </a:rPr>
              <a:t>)</a:t>
            </a:r>
            <a:r>
              <a:rPr lang="es-ES" sz="2800" dirty="0">
                <a:sym typeface="Wingdings" panose="05000000000000000000" pitchFamily="2" charset="2"/>
              </a:rPr>
              <a:t> hablé contigo  </a:t>
            </a:r>
            <a:r>
              <a:rPr lang="es-ES" sz="2800" dirty="0" err="1">
                <a:sym typeface="Wingdings" panose="05000000000000000000" pitchFamily="2" charset="2"/>
              </a:rPr>
              <a:t>Unambiguous</a:t>
            </a:r>
            <a:r>
              <a:rPr lang="es-ES" sz="2800" dirty="0">
                <a:sym typeface="Wingdings" panose="05000000000000000000" pitchFamily="2" charset="2"/>
              </a:rPr>
              <a:t> </a:t>
            </a:r>
            <a:r>
              <a:rPr lang="es-ES" sz="2800" dirty="0" err="1">
                <a:sym typeface="Wingdings" panose="05000000000000000000" pitchFamily="2" charset="2"/>
              </a:rPr>
              <a:t>verb</a:t>
            </a:r>
            <a:r>
              <a:rPr lang="es-ES" sz="2800" dirty="0">
                <a:sym typeface="Wingdings" panose="05000000000000000000" pitchFamily="2" charset="2"/>
              </a:rPr>
              <a:t> tense</a:t>
            </a:r>
          </a:p>
          <a:p>
            <a:pPr lvl="1"/>
            <a:r>
              <a:rPr lang="es-ES" sz="2800" dirty="0">
                <a:sym typeface="Wingdings" panose="05000000000000000000" pitchFamily="2" charset="2"/>
              </a:rPr>
              <a:t>I </a:t>
            </a:r>
            <a:r>
              <a:rPr lang="es-ES" sz="2800" dirty="0" err="1">
                <a:sym typeface="Wingdings" panose="05000000000000000000" pitchFamily="2" charset="2"/>
              </a:rPr>
              <a:t>spoke</a:t>
            </a:r>
            <a:r>
              <a:rPr lang="es-ES" sz="2800" dirty="0">
                <a:sym typeface="Wingdings" panose="05000000000000000000" pitchFamily="2" charset="2"/>
              </a:rPr>
              <a:t> </a:t>
            </a:r>
            <a:r>
              <a:rPr lang="es-ES" sz="2800" dirty="0" err="1">
                <a:sym typeface="Wingdings" panose="05000000000000000000" pitchFamily="2" charset="2"/>
              </a:rPr>
              <a:t>with</a:t>
            </a:r>
            <a:r>
              <a:rPr lang="es-ES" sz="2800" dirty="0">
                <a:sym typeface="Wingdings" panose="05000000000000000000" pitchFamily="2" charset="2"/>
              </a:rPr>
              <a:t> Pablo</a:t>
            </a:r>
            <a:endParaRPr lang="es-ES" sz="2800" dirty="0"/>
          </a:p>
          <a:p>
            <a:endParaRPr lang="es-ES" sz="2800" dirty="0">
              <a:sym typeface="Wingdings" panose="05000000000000000000" pitchFamily="2" charset="2"/>
            </a:endParaRPr>
          </a:p>
          <a:p>
            <a:r>
              <a:rPr lang="es-ES" sz="2800" dirty="0" err="1">
                <a:sym typeface="Wingdings" panose="05000000000000000000" pitchFamily="2" charset="2"/>
              </a:rPr>
              <a:t>Overt</a:t>
            </a:r>
            <a:r>
              <a:rPr lang="es-ES" sz="2800" dirty="0">
                <a:sym typeface="Wingdings" panose="05000000000000000000" pitchFamily="2" charset="2"/>
              </a:rPr>
              <a:t> </a:t>
            </a:r>
            <a:r>
              <a:rPr lang="es-ES" sz="2800" dirty="0" err="1">
                <a:sym typeface="Wingdings" panose="05000000000000000000" pitchFamily="2" charset="2"/>
              </a:rPr>
              <a:t>subjects</a:t>
            </a:r>
            <a:r>
              <a:rPr lang="es-ES" sz="2800" dirty="0">
                <a:sym typeface="Wingdings" panose="05000000000000000000" pitchFamily="2" charset="2"/>
              </a:rPr>
              <a:t> </a:t>
            </a:r>
            <a:r>
              <a:rPr lang="es-ES" sz="2800" dirty="0" err="1">
                <a:sym typeface="Wingdings" panose="05000000000000000000" pitchFamily="2" charset="2"/>
              </a:rPr>
              <a:t>most</a:t>
            </a:r>
            <a:r>
              <a:rPr lang="es-ES" sz="2800" dirty="0">
                <a:sym typeface="Wingdings" panose="05000000000000000000" pitchFamily="2" charset="2"/>
              </a:rPr>
              <a:t> </a:t>
            </a:r>
            <a:r>
              <a:rPr lang="es-ES" sz="2800" dirty="0" err="1">
                <a:sym typeface="Wingdings" panose="05000000000000000000" pitchFamily="2" charset="2"/>
              </a:rPr>
              <a:t>frequent</a:t>
            </a:r>
            <a:r>
              <a:rPr lang="es-ES" sz="2800" dirty="0">
                <a:sym typeface="Wingdings" panose="05000000000000000000" pitchFamily="2" charset="2"/>
              </a:rPr>
              <a:t> </a:t>
            </a:r>
            <a:r>
              <a:rPr lang="es-ES" sz="2800" dirty="0" err="1">
                <a:sym typeface="Wingdings" panose="05000000000000000000" pitchFamily="2" charset="2"/>
              </a:rPr>
              <a:t>with</a:t>
            </a:r>
            <a:r>
              <a:rPr lang="es-ES" sz="2800" dirty="0">
                <a:sym typeface="Wingdings" panose="05000000000000000000" pitchFamily="2" charset="2"/>
              </a:rPr>
              <a:t>:</a:t>
            </a:r>
          </a:p>
          <a:p>
            <a:pPr lvl="1"/>
            <a:r>
              <a:rPr lang="es-ES" sz="2800" dirty="0">
                <a:sym typeface="Wingdings" panose="05000000000000000000" pitchFamily="2" charset="2"/>
              </a:rPr>
              <a:t> </a:t>
            </a:r>
            <a:r>
              <a:rPr lang="es-ES" sz="2800" dirty="0" err="1">
                <a:sym typeface="Wingdings" panose="05000000000000000000" pitchFamily="2" charset="2"/>
              </a:rPr>
              <a:t>Ambiguous</a:t>
            </a:r>
            <a:r>
              <a:rPr lang="es-ES" sz="2800" dirty="0">
                <a:sym typeface="Wingdings" panose="05000000000000000000" pitchFamily="2" charset="2"/>
              </a:rPr>
              <a:t> </a:t>
            </a:r>
            <a:r>
              <a:rPr lang="es-ES" sz="2800" dirty="0" err="1">
                <a:sym typeface="Wingdings" panose="05000000000000000000" pitchFamily="2" charset="2"/>
              </a:rPr>
              <a:t>verb</a:t>
            </a:r>
            <a:r>
              <a:rPr lang="es-ES" sz="2800" dirty="0">
                <a:sym typeface="Wingdings" panose="05000000000000000000" pitchFamily="2" charset="2"/>
              </a:rPr>
              <a:t> tenses &gt; </a:t>
            </a:r>
            <a:r>
              <a:rPr lang="es-ES" sz="2800" dirty="0" err="1">
                <a:sym typeface="Wingdings" panose="05000000000000000000" pitchFamily="2" charset="2"/>
              </a:rPr>
              <a:t>Unambiguous</a:t>
            </a:r>
            <a:r>
              <a:rPr lang="es-ES" sz="2800" dirty="0">
                <a:sym typeface="Wingdings" panose="05000000000000000000" pitchFamily="2" charset="2"/>
              </a:rPr>
              <a:t> </a:t>
            </a:r>
            <a:r>
              <a:rPr lang="es-ES" sz="2800" dirty="0" err="1">
                <a:sym typeface="Wingdings" panose="05000000000000000000" pitchFamily="2" charset="2"/>
              </a:rPr>
              <a:t>verb</a:t>
            </a:r>
            <a:r>
              <a:rPr lang="es-ES" sz="2800" dirty="0">
                <a:sym typeface="Wingdings" panose="05000000000000000000" pitchFamily="2" charset="2"/>
              </a:rPr>
              <a:t> tenses</a:t>
            </a:r>
          </a:p>
          <a:p>
            <a:endParaRPr lang="es-ES" sz="2800" dirty="0">
              <a:sym typeface="Wingdings" panose="05000000000000000000" pitchFamily="2" charset="2"/>
            </a:endParaRPr>
          </a:p>
          <a:p>
            <a:pPr marL="0" indent="0">
              <a:buNone/>
            </a:pPr>
            <a:r>
              <a:rPr lang="es-ES" sz="2400" dirty="0">
                <a:solidFill>
                  <a:schemeClr val="tx1">
                    <a:lumMod val="50000"/>
                    <a:lumOff val="50000"/>
                  </a:schemeClr>
                </a:solidFill>
                <a:sym typeface="Wingdings" panose="05000000000000000000" pitchFamily="2" charset="2"/>
              </a:rPr>
              <a:t>(</a:t>
            </a:r>
            <a:r>
              <a:rPr lang="es-ES" sz="2400" dirty="0" err="1">
                <a:solidFill>
                  <a:schemeClr val="tx1">
                    <a:lumMod val="50000"/>
                    <a:lumOff val="50000"/>
                  </a:schemeClr>
                </a:solidFill>
                <a:sym typeface="Wingdings" panose="05000000000000000000" pitchFamily="2" charset="2"/>
              </a:rPr>
              <a:t>e.g</a:t>
            </a:r>
            <a:r>
              <a:rPr lang="es-ES" sz="2400" dirty="0">
                <a:solidFill>
                  <a:schemeClr val="tx1">
                    <a:lumMod val="50000"/>
                    <a:lumOff val="50000"/>
                  </a:schemeClr>
                </a:solidFill>
                <a:sym typeface="Wingdings" panose="05000000000000000000" pitchFamily="2" charset="2"/>
              </a:rPr>
              <a:t>. </a:t>
            </a:r>
            <a:r>
              <a:rPr lang="es-ES" sz="2400" dirty="0" err="1">
                <a:solidFill>
                  <a:schemeClr val="tx1">
                    <a:lumMod val="50000"/>
                    <a:lumOff val="50000"/>
                  </a:schemeClr>
                </a:solidFill>
                <a:sym typeface="Wingdings" panose="05000000000000000000" pitchFamily="2" charset="2"/>
              </a:rPr>
              <a:t>Bayley</a:t>
            </a:r>
            <a:r>
              <a:rPr lang="es-ES" sz="2400" dirty="0">
                <a:solidFill>
                  <a:schemeClr val="tx1">
                    <a:lumMod val="50000"/>
                    <a:lumOff val="50000"/>
                  </a:schemeClr>
                </a:solidFill>
                <a:sym typeface="Wingdings" panose="05000000000000000000" pitchFamily="2" charset="2"/>
              </a:rPr>
              <a:t> et al., 2012; Castellano Alemán, 2002; </a:t>
            </a:r>
            <a:r>
              <a:rPr lang="es-ES" sz="2400" dirty="0" err="1">
                <a:solidFill>
                  <a:schemeClr val="tx1">
                    <a:lumMod val="50000"/>
                    <a:lumOff val="50000"/>
                  </a:schemeClr>
                </a:solidFill>
                <a:sym typeface="Wingdings" panose="05000000000000000000" pitchFamily="2" charset="2"/>
              </a:rPr>
              <a:t>Holmquist</a:t>
            </a:r>
            <a:r>
              <a:rPr lang="es-ES" sz="2400" dirty="0">
                <a:solidFill>
                  <a:schemeClr val="tx1">
                    <a:lumMod val="50000"/>
                    <a:lumOff val="50000"/>
                  </a:schemeClr>
                </a:solidFill>
                <a:sym typeface="Wingdings" panose="05000000000000000000" pitchFamily="2" charset="2"/>
              </a:rPr>
              <a:t>, 2012; Hurtado, 2005; Prada </a:t>
            </a:r>
            <a:r>
              <a:rPr lang="es-ES" sz="2400" dirty="0" err="1">
                <a:solidFill>
                  <a:schemeClr val="tx1">
                    <a:lumMod val="50000"/>
                    <a:lumOff val="50000"/>
                  </a:schemeClr>
                </a:solidFill>
                <a:sym typeface="Wingdings" panose="05000000000000000000" pitchFamily="2" charset="2"/>
              </a:rPr>
              <a:t>Perez</a:t>
            </a:r>
            <a:r>
              <a:rPr lang="es-ES" sz="2400" dirty="0">
                <a:solidFill>
                  <a:schemeClr val="tx1">
                    <a:lumMod val="50000"/>
                    <a:lumOff val="50000"/>
                  </a:schemeClr>
                </a:solidFill>
                <a:sym typeface="Wingdings" panose="05000000000000000000" pitchFamily="2" charset="2"/>
              </a:rPr>
              <a:t>, 2009; Travis, 2007)</a:t>
            </a:r>
          </a:p>
          <a:p>
            <a:endParaRPr lang="es-ES" sz="2800" dirty="0">
              <a:sym typeface="Wingdings" panose="05000000000000000000" pitchFamily="2" charset="2"/>
            </a:endParaRPr>
          </a:p>
          <a:p>
            <a:endParaRPr lang="en-US" sz="2800" dirty="0"/>
          </a:p>
          <a:p>
            <a:endParaRPr lang="en-US" dirty="0"/>
          </a:p>
        </p:txBody>
      </p:sp>
      <p:sp>
        <p:nvSpPr>
          <p:cNvPr id="4" name="Slide Number Placeholder 3">
            <a:extLst>
              <a:ext uri="{FF2B5EF4-FFF2-40B4-BE49-F238E27FC236}">
                <a16:creationId xmlns:a16="http://schemas.microsoft.com/office/drawing/2014/main" id="{2C188733-8F2B-4E89-BEF4-54B0EE1621C4}"/>
              </a:ext>
            </a:extLst>
          </p:cNvPr>
          <p:cNvSpPr>
            <a:spLocks noGrp="1"/>
          </p:cNvSpPr>
          <p:nvPr>
            <p:ph type="sldNum" sz="quarter" idx="12"/>
          </p:nvPr>
        </p:nvSpPr>
        <p:spPr/>
        <p:txBody>
          <a:bodyPr/>
          <a:lstStyle/>
          <a:p>
            <a:fld id="{DA19C9E5-B1E0-4113-9387-698A644D0010}" type="slidenum">
              <a:rPr lang="en-US" smtClean="0"/>
              <a:t>11</a:t>
            </a:fld>
            <a:endParaRPr lang="en-US"/>
          </a:p>
        </p:txBody>
      </p:sp>
      <p:sp>
        <p:nvSpPr>
          <p:cNvPr id="5" name="Oval 4">
            <a:extLst>
              <a:ext uri="{FF2B5EF4-FFF2-40B4-BE49-F238E27FC236}">
                <a16:creationId xmlns:a16="http://schemas.microsoft.com/office/drawing/2014/main" id="{E0783BAD-9B71-424D-9647-24CA119A8C82}"/>
              </a:ext>
            </a:extLst>
          </p:cNvPr>
          <p:cNvSpPr/>
          <p:nvPr/>
        </p:nvSpPr>
        <p:spPr>
          <a:xfrm>
            <a:off x="1779814" y="865500"/>
            <a:ext cx="946133" cy="593336"/>
          </a:xfrm>
          <a:prstGeom prst="ellipse">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ADD45AA-0182-4050-BD95-39D1ED7D23A7}"/>
              </a:ext>
            </a:extLst>
          </p:cNvPr>
          <p:cNvSpPr/>
          <p:nvPr/>
        </p:nvSpPr>
        <p:spPr>
          <a:xfrm>
            <a:off x="2132604" y="1838227"/>
            <a:ext cx="548657" cy="490360"/>
          </a:xfrm>
          <a:prstGeom prst="ellipse">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0C33A0C-3286-449E-838C-EF40F9D37C08}"/>
              </a:ext>
            </a:extLst>
          </p:cNvPr>
          <p:cNvSpPr/>
          <p:nvPr/>
        </p:nvSpPr>
        <p:spPr>
          <a:xfrm>
            <a:off x="2320667" y="2765136"/>
            <a:ext cx="548657" cy="490360"/>
          </a:xfrm>
          <a:prstGeom prst="ellipse">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26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rmAutofit fontScale="90000"/>
          </a:bodyPr>
          <a:lstStyle/>
          <a:p>
            <a:r>
              <a:rPr lang="es-ES" dirty="0" err="1">
                <a:solidFill>
                  <a:srgbClr val="800000"/>
                </a:solidFill>
              </a:rPr>
              <a:t>Distance</a:t>
            </a:r>
            <a:endParaRPr lang="en-US" dirty="0">
              <a:solidFill>
                <a:srgbClr val="800000"/>
              </a:solidFill>
            </a:endParaRP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5814392"/>
          </a:xfrm>
        </p:spPr>
        <p:txBody>
          <a:bodyPr>
            <a:normAutofit/>
          </a:bodyPr>
          <a:lstStyle/>
          <a:p>
            <a:r>
              <a:rPr lang="es-ES" sz="2800" b="1" u="sng" dirty="0">
                <a:solidFill>
                  <a:schemeClr val="accent6">
                    <a:lumMod val="75000"/>
                  </a:schemeClr>
                </a:solidFill>
              </a:rPr>
              <a:t>Yo</a:t>
            </a:r>
            <a:r>
              <a:rPr lang="es-ES" sz="2800" dirty="0"/>
              <a:t> pienso que </a:t>
            </a:r>
            <a:r>
              <a:rPr lang="es-ES" sz="2800" b="1" u="sng" dirty="0">
                <a:solidFill>
                  <a:schemeClr val="accent6">
                    <a:lumMod val="75000"/>
                  </a:schemeClr>
                </a:solidFill>
              </a:rPr>
              <a:t>(yo/</a:t>
            </a:r>
            <a:r>
              <a:rPr lang="es-ES" sz="2800" b="1" u="sng" cap="all" dirty="0">
                <a:solidFill>
                  <a:schemeClr val="accent6">
                    <a:lumMod val="75000"/>
                  </a:schemeClr>
                </a:solidFill>
              </a:rPr>
              <a:t>ø</a:t>
            </a:r>
            <a:r>
              <a:rPr lang="es-ES" sz="2800" b="1" u="sng" dirty="0">
                <a:solidFill>
                  <a:schemeClr val="accent6">
                    <a:lumMod val="75000"/>
                  </a:schemeClr>
                </a:solidFill>
              </a:rPr>
              <a:t>)</a:t>
            </a:r>
            <a:r>
              <a:rPr lang="es-ES" sz="2800" dirty="0">
                <a:solidFill>
                  <a:schemeClr val="accent6">
                    <a:lumMod val="75000"/>
                  </a:schemeClr>
                </a:solidFill>
              </a:rPr>
              <a:t> </a:t>
            </a:r>
            <a:r>
              <a:rPr lang="es-ES" sz="2800" dirty="0"/>
              <a:t>soy buena amiga </a:t>
            </a:r>
            <a:r>
              <a:rPr lang="es-ES" sz="2800" dirty="0">
                <a:sym typeface="Wingdings" panose="05000000000000000000" pitchFamily="2" charset="2"/>
              </a:rPr>
              <a:t> 1-clause </a:t>
            </a:r>
            <a:r>
              <a:rPr lang="es-ES" sz="2800" dirty="0" err="1">
                <a:sym typeface="Wingdings" panose="05000000000000000000" pitchFamily="2" charset="2"/>
              </a:rPr>
              <a:t>distance</a:t>
            </a:r>
            <a:r>
              <a:rPr lang="es-ES" sz="2800" dirty="0">
                <a:sym typeface="Wingdings" panose="05000000000000000000" pitchFamily="2" charset="2"/>
              </a:rPr>
              <a:t> </a:t>
            </a:r>
            <a:r>
              <a:rPr lang="es-ES" sz="2800" dirty="0" err="1">
                <a:sym typeface="Wingdings" panose="05000000000000000000" pitchFamily="2" charset="2"/>
              </a:rPr>
              <a:t>from</a:t>
            </a:r>
            <a:r>
              <a:rPr lang="es-ES" sz="2800" dirty="0">
                <a:sym typeface="Wingdings" panose="05000000000000000000" pitchFamily="2" charset="2"/>
              </a:rPr>
              <a:t> </a:t>
            </a:r>
            <a:r>
              <a:rPr lang="es-ES" sz="2800" dirty="0" err="1">
                <a:sym typeface="Wingdings" panose="05000000000000000000" pitchFamily="2" charset="2"/>
              </a:rPr>
              <a:t>previous</a:t>
            </a:r>
            <a:r>
              <a:rPr lang="es-ES" sz="2800" dirty="0">
                <a:sym typeface="Wingdings" panose="05000000000000000000" pitchFamily="2" charset="2"/>
              </a:rPr>
              <a:t> </a:t>
            </a:r>
            <a:r>
              <a:rPr lang="es-ES" sz="2800" dirty="0" err="1">
                <a:sym typeface="Wingdings" panose="05000000000000000000" pitchFamily="2" charset="2"/>
              </a:rPr>
              <a:t>mention</a:t>
            </a:r>
            <a:r>
              <a:rPr lang="es-ES" sz="2800" dirty="0">
                <a:sym typeface="Wingdings" panose="05000000000000000000" pitchFamily="2" charset="2"/>
              </a:rPr>
              <a:t> </a:t>
            </a:r>
            <a:r>
              <a:rPr lang="es-ES" sz="2800" dirty="0" err="1">
                <a:sym typeface="Wingdings" panose="05000000000000000000" pitchFamily="2" charset="2"/>
              </a:rPr>
              <a:t>of</a:t>
            </a:r>
            <a:r>
              <a:rPr lang="es-ES" sz="2800" dirty="0">
                <a:sym typeface="Wingdings" panose="05000000000000000000" pitchFamily="2" charset="2"/>
              </a:rPr>
              <a:t> </a:t>
            </a:r>
            <a:r>
              <a:rPr lang="es-ES" sz="2800" dirty="0" err="1">
                <a:sym typeface="Wingdings" panose="05000000000000000000" pitchFamily="2" charset="2"/>
              </a:rPr>
              <a:t>the</a:t>
            </a:r>
            <a:r>
              <a:rPr lang="es-ES" sz="2800" dirty="0">
                <a:sym typeface="Wingdings" panose="05000000000000000000" pitchFamily="2" charset="2"/>
              </a:rPr>
              <a:t> </a:t>
            </a:r>
            <a:r>
              <a:rPr lang="es-ES" sz="2800" dirty="0" err="1">
                <a:sym typeface="Wingdings" panose="05000000000000000000" pitchFamily="2" charset="2"/>
              </a:rPr>
              <a:t>same</a:t>
            </a:r>
            <a:r>
              <a:rPr lang="es-ES" sz="2800" dirty="0">
                <a:sym typeface="Wingdings" panose="05000000000000000000" pitchFamily="2" charset="2"/>
              </a:rPr>
              <a:t> </a:t>
            </a:r>
            <a:r>
              <a:rPr lang="es-ES" sz="2800" dirty="0" err="1">
                <a:sym typeface="Wingdings" panose="05000000000000000000" pitchFamily="2" charset="2"/>
              </a:rPr>
              <a:t>subject</a:t>
            </a:r>
            <a:endParaRPr lang="en-US" sz="2800" dirty="0"/>
          </a:p>
          <a:p>
            <a:r>
              <a:rPr lang="es-ES" sz="2800" b="1" u="sng" dirty="0">
                <a:solidFill>
                  <a:schemeClr val="accent6">
                    <a:lumMod val="75000"/>
                  </a:schemeClr>
                </a:solidFill>
                <a:sym typeface="Wingdings" panose="05000000000000000000" pitchFamily="2" charset="2"/>
              </a:rPr>
              <a:t>Mi mejor amiga</a:t>
            </a:r>
            <a:r>
              <a:rPr lang="es-ES" sz="2800" dirty="0">
                <a:solidFill>
                  <a:schemeClr val="accent6">
                    <a:lumMod val="75000"/>
                  </a:schemeClr>
                </a:solidFill>
                <a:sym typeface="Wingdings" panose="05000000000000000000" pitchFamily="2" charset="2"/>
              </a:rPr>
              <a:t> </a:t>
            </a:r>
            <a:r>
              <a:rPr lang="es-ES" sz="2800" dirty="0">
                <a:sym typeface="Wingdings" panose="05000000000000000000" pitchFamily="2" charset="2"/>
              </a:rPr>
              <a:t>es María. Siempre </a:t>
            </a:r>
            <a:r>
              <a:rPr lang="es-ES" sz="2800" b="1" u="sng" dirty="0">
                <a:solidFill>
                  <a:schemeClr val="accent6">
                    <a:lumMod val="75000"/>
                  </a:schemeClr>
                </a:solidFill>
                <a:sym typeface="Wingdings" panose="05000000000000000000" pitchFamily="2" charset="2"/>
              </a:rPr>
              <a:t>la</a:t>
            </a:r>
            <a:r>
              <a:rPr lang="es-ES" sz="2800" dirty="0">
                <a:sym typeface="Wingdings" panose="05000000000000000000" pitchFamily="2" charset="2"/>
              </a:rPr>
              <a:t> </a:t>
            </a:r>
            <a:r>
              <a:rPr lang="es-ES" sz="2800" i="1" u="sng" dirty="0">
                <a:sym typeface="Wingdings" panose="05000000000000000000" pitchFamily="2" charset="2"/>
              </a:rPr>
              <a:t>llamo</a:t>
            </a:r>
            <a:r>
              <a:rPr lang="es-ES" sz="2800" dirty="0">
                <a:sym typeface="Wingdings" panose="05000000000000000000" pitchFamily="2" charset="2"/>
              </a:rPr>
              <a:t> cuando </a:t>
            </a:r>
            <a:r>
              <a:rPr lang="es-ES" sz="2800" i="1" u="sng" dirty="0">
                <a:sym typeface="Wingdings" panose="05000000000000000000" pitchFamily="2" charset="2"/>
              </a:rPr>
              <a:t>necesito</a:t>
            </a:r>
            <a:r>
              <a:rPr lang="es-ES" sz="2800" dirty="0">
                <a:sym typeface="Wingdings" panose="05000000000000000000" pitchFamily="2" charset="2"/>
              </a:rPr>
              <a:t> consejos o si </a:t>
            </a:r>
            <a:r>
              <a:rPr lang="es-ES" sz="2800" i="1" u="sng" dirty="0">
                <a:sym typeface="Wingdings" panose="05000000000000000000" pitchFamily="2" charset="2"/>
              </a:rPr>
              <a:t>tengo</a:t>
            </a:r>
            <a:r>
              <a:rPr lang="es-ES" sz="2800" dirty="0">
                <a:sym typeface="Wingdings" panose="05000000000000000000" pitchFamily="2" charset="2"/>
              </a:rPr>
              <a:t> algún problema. Por eso, yo </a:t>
            </a:r>
            <a:r>
              <a:rPr lang="es-ES" sz="2800" i="1" u="sng" dirty="0">
                <a:sym typeface="Wingdings" panose="05000000000000000000" pitchFamily="2" charset="2"/>
              </a:rPr>
              <a:t>pienso</a:t>
            </a:r>
            <a:r>
              <a:rPr lang="es-ES" sz="2800" dirty="0">
                <a:sym typeface="Wingdings" panose="05000000000000000000" pitchFamily="2" charset="2"/>
              </a:rPr>
              <a:t> que </a:t>
            </a:r>
            <a:r>
              <a:rPr lang="es-ES" sz="2800" b="1" u="sng" dirty="0">
                <a:solidFill>
                  <a:schemeClr val="accent6">
                    <a:lumMod val="75000"/>
                  </a:schemeClr>
                </a:solidFill>
                <a:sym typeface="Wingdings" panose="05000000000000000000" pitchFamily="2" charset="2"/>
              </a:rPr>
              <a:t>(María/ella/</a:t>
            </a:r>
            <a:r>
              <a:rPr lang="es-ES" sz="2800" b="1" u="sng" cap="all" dirty="0">
                <a:solidFill>
                  <a:schemeClr val="accent6">
                    <a:lumMod val="75000"/>
                  </a:schemeClr>
                </a:solidFill>
              </a:rPr>
              <a:t> ø</a:t>
            </a:r>
            <a:r>
              <a:rPr lang="es-ES" sz="2800" b="1" u="sng" dirty="0">
                <a:solidFill>
                  <a:schemeClr val="accent6">
                    <a:lumMod val="75000"/>
                  </a:schemeClr>
                </a:solidFill>
                <a:sym typeface="Wingdings" panose="05000000000000000000" pitchFamily="2" charset="2"/>
              </a:rPr>
              <a:t>)</a:t>
            </a:r>
            <a:r>
              <a:rPr lang="es-ES" sz="2800" dirty="0">
                <a:solidFill>
                  <a:schemeClr val="accent6">
                    <a:lumMod val="75000"/>
                  </a:schemeClr>
                </a:solidFill>
                <a:sym typeface="Wingdings" panose="05000000000000000000" pitchFamily="2" charset="2"/>
              </a:rPr>
              <a:t> </a:t>
            </a:r>
            <a:r>
              <a:rPr lang="es-ES" sz="2800" dirty="0">
                <a:sym typeface="Wingdings" panose="05000000000000000000" pitchFamily="2" charset="2"/>
              </a:rPr>
              <a:t>es buena amiga porque siempre me escucha  3-clause </a:t>
            </a:r>
            <a:r>
              <a:rPr lang="es-ES" sz="2800" dirty="0" err="1">
                <a:sym typeface="Wingdings" panose="05000000000000000000" pitchFamily="2" charset="2"/>
              </a:rPr>
              <a:t>distance</a:t>
            </a:r>
            <a:r>
              <a:rPr lang="es-ES" sz="2800" dirty="0">
                <a:sym typeface="Wingdings" panose="05000000000000000000" pitchFamily="2" charset="2"/>
              </a:rPr>
              <a:t> </a:t>
            </a:r>
            <a:r>
              <a:rPr lang="es-ES" sz="2800" dirty="0" err="1">
                <a:sym typeface="Wingdings" panose="05000000000000000000" pitchFamily="2" charset="2"/>
              </a:rPr>
              <a:t>from</a:t>
            </a:r>
            <a:r>
              <a:rPr lang="es-ES" sz="2800" dirty="0">
                <a:sym typeface="Wingdings" panose="05000000000000000000" pitchFamily="2" charset="2"/>
              </a:rPr>
              <a:t> </a:t>
            </a:r>
            <a:r>
              <a:rPr lang="es-ES" sz="2800" dirty="0" err="1">
                <a:sym typeface="Wingdings" panose="05000000000000000000" pitchFamily="2" charset="2"/>
              </a:rPr>
              <a:t>previous</a:t>
            </a:r>
            <a:r>
              <a:rPr lang="es-ES" sz="2800" dirty="0">
                <a:sym typeface="Wingdings" panose="05000000000000000000" pitchFamily="2" charset="2"/>
              </a:rPr>
              <a:t> </a:t>
            </a:r>
            <a:r>
              <a:rPr lang="es-ES" sz="2800" dirty="0" err="1">
                <a:sym typeface="Wingdings" panose="05000000000000000000" pitchFamily="2" charset="2"/>
              </a:rPr>
              <a:t>mention</a:t>
            </a:r>
            <a:r>
              <a:rPr lang="es-ES" sz="2800" dirty="0">
                <a:sym typeface="Wingdings" panose="05000000000000000000" pitchFamily="2" charset="2"/>
              </a:rPr>
              <a:t> </a:t>
            </a:r>
            <a:r>
              <a:rPr lang="es-ES" sz="2800" dirty="0" err="1">
                <a:sym typeface="Wingdings" panose="05000000000000000000" pitchFamily="2" charset="2"/>
              </a:rPr>
              <a:t>of</a:t>
            </a:r>
            <a:r>
              <a:rPr lang="es-ES" sz="2800" dirty="0">
                <a:sym typeface="Wingdings" panose="05000000000000000000" pitchFamily="2" charset="2"/>
              </a:rPr>
              <a:t> </a:t>
            </a:r>
            <a:r>
              <a:rPr lang="es-ES" sz="2800" dirty="0" err="1">
                <a:sym typeface="Wingdings" panose="05000000000000000000" pitchFamily="2" charset="2"/>
              </a:rPr>
              <a:t>the</a:t>
            </a:r>
            <a:r>
              <a:rPr lang="es-ES" sz="2800" dirty="0">
                <a:sym typeface="Wingdings" panose="05000000000000000000" pitchFamily="2" charset="2"/>
              </a:rPr>
              <a:t> </a:t>
            </a:r>
            <a:r>
              <a:rPr lang="es-ES" sz="2800" dirty="0" err="1">
                <a:sym typeface="Wingdings" panose="05000000000000000000" pitchFamily="2" charset="2"/>
              </a:rPr>
              <a:t>same</a:t>
            </a:r>
            <a:r>
              <a:rPr lang="es-ES" sz="2800" dirty="0">
                <a:sym typeface="Wingdings" panose="05000000000000000000" pitchFamily="2" charset="2"/>
              </a:rPr>
              <a:t> </a:t>
            </a:r>
            <a:r>
              <a:rPr lang="es-ES" sz="2800" dirty="0" err="1">
                <a:sym typeface="Wingdings" panose="05000000000000000000" pitchFamily="2" charset="2"/>
              </a:rPr>
              <a:t>subject</a:t>
            </a:r>
            <a:endParaRPr lang="es-ES" sz="2800" dirty="0">
              <a:sym typeface="Wingdings" panose="05000000000000000000" pitchFamily="2" charset="2"/>
            </a:endParaRPr>
          </a:p>
          <a:p>
            <a:endParaRPr lang="es-ES" sz="2800" dirty="0">
              <a:sym typeface="Wingdings" panose="05000000000000000000" pitchFamily="2" charset="2"/>
            </a:endParaRPr>
          </a:p>
          <a:p>
            <a:r>
              <a:rPr lang="es-ES" sz="2800" dirty="0" err="1">
                <a:sym typeface="Wingdings" panose="05000000000000000000" pitchFamily="2" charset="2"/>
              </a:rPr>
              <a:t>Overt</a:t>
            </a:r>
            <a:r>
              <a:rPr lang="es-ES" sz="2800" dirty="0">
                <a:sym typeface="Wingdings" panose="05000000000000000000" pitchFamily="2" charset="2"/>
              </a:rPr>
              <a:t> </a:t>
            </a:r>
            <a:r>
              <a:rPr lang="es-ES" sz="2800" dirty="0" err="1">
                <a:sym typeface="Wingdings" panose="05000000000000000000" pitchFamily="2" charset="2"/>
              </a:rPr>
              <a:t>subjects</a:t>
            </a:r>
            <a:r>
              <a:rPr lang="es-ES" sz="2800" dirty="0">
                <a:sym typeface="Wingdings" panose="05000000000000000000" pitchFamily="2" charset="2"/>
              </a:rPr>
              <a:t> </a:t>
            </a:r>
            <a:r>
              <a:rPr lang="es-ES" sz="2800" dirty="0" err="1">
                <a:sym typeface="Wingdings" panose="05000000000000000000" pitchFamily="2" charset="2"/>
              </a:rPr>
              <a:t>most</a:t>
            </a:r>
            <a:r>
              <a:rPr lang="es-ES" sz="2800" dirty="0">
                <a:sym typeface="Wingdings" panose="05000000000000000000" pitchFamily="2" charset="2"/>
              </a:rPr>
              <a:t> </a:t>
            </a:r>
            <a:r>
              <a:rPr lang="es-ES" sz="2800" dirty="0" err="1">
                <a:sym typeface="Wingdings" panose="05000000000000000000" pitchFamily="2" charset="2"/>
              </a:rPr>
              <a:t>frequent</a:t>
            </a:r>
            <a:r>
              <a:rPr lang="es-ES" sz="2800" dirty="0">
                <a:sym typeface="Wingdings" panose="05000000000000000000" pitchFamily="2" charset="2"/>
              </a:rPr>
              <a:t> </a:t>
            </a:r>
            <a:r>
              <a:rPr lang="es-ES" sz="2800" dirty="0" err="1">
                <a:sym typeface="Wingdings" panose="05000000000000000000" pitchFamily="2" charset="2"/>
              </a:rPr>
              <a:t>with</a:t>
            </a:r>
            <a:r>
              <a:rPr lang="es-ES" sz="2800" dirty="0">
                <a:sym typeface="Wingdings" panose="05000000000000000000" pitchFamily="2" charset="2"/>
              </a:rPr>
              <a:t>:</a:t>
            </a:r>
          </a:p>
          <a:p>
            <a:pPr lvl="1"/>
            <a:r>
              <a:rPr lang="es-ES" sz="2800" dirty="0" err="1">
                <a:sym typeface="Wingdings" panose="05000000000000000000" pitchFamily="2" charset="2"/>
              </a:rPr>
              <a:t>First</a:t>
            </a:r>
            <a:r>
              <a:rPr lang="es-ES" sz="2800" dirty="0">
                <a:sym typeface="Wingdings" panose="05000000000000000000" pitchFamily="2" charset="2"/>
              </a:rPr>
              <a:t> </a:t>
            </a:r>
            <a:r>
              <a:rPr lang="es-ES" sz="2800" dirty="0" err="1">
                <a:sym typeface="Wingdings" panose="05000000000000000000" pitchFamily="2" charset="2"/>
              </a:rPr>
              <a:t>mention</a:t>
            </a:r>
            <a:r>
              <a:rPr lang="es-ES" sz="2800" dirty="0">
                <a:sym typeface="Wingdings" panose="05000000000000000000" pitchFamily="2" charset="2"/>
              </a:rPr>
              <a:t> </a:t>
            </a:r>
            <a:r>
              <a:rPr lang="es-ES" sz="2800" dirty="0" err="1">
                <a:sym typeface="Wingdings" panose="05000000000000000000" pitchFamily="2" charset="2"/>
              </a:rPr>
              <a:t>of</a:t>
            </a:r>
            <a:r>
              <a:rPr lang="es-ES" sz="2800" dirty="0">
                <a:sym typeface="Wingdings" panose="05000000000000000000" pitchFamily="2" charset="2"/>
              </a:rPr>
              <a:t> </a:t>
            </a:r>
            <a:r>
              <a:rPr lang="es-ES" sz="2800" dirty="0" err="1">
                <a:sym typeface="Wingdings" panose="05000000000000000000" pitchFamily="2" charset="2"/>
              </a:rPr>
              <a:t>referent</a:t>
            </a:r>
            <a:r>
              <a:rPr lang="es-ES" sz="2800" dirty="0">
                <a:sym typeface="Wingdings" panose="05000000000000000000" pitchFamily="2" charset="2"/>
              </a:rPr>
              <a:t> &gt; </a:t>
            </a:r>
            <a:r>
              <a:rPr lang="es-ES" sz="2800" dirty="0" err="1">
                <a:sym typeface="Wingdings" panose="05000000000000000000" pitchFamily="2" charset="2"/>
              </a:rPr>
              <a:t>longer</a:t>
            </a:r>
            <a:r>
              <a:rPr lang="es-ES" sz="2800" dirty="0">
                <a:sym typeface="Wingdings" panose="05000000000000000000" pitchFamily="2" charset="2"/>
              </a:rPr>
              <a:t> </a:t>
            </a:r>
            <a:r>
              <a:rPr lang="es-ES" sz="2800" dirty="0" err="1">
                <a:sym typeface="Wingdings" panose="05000000000000000000" pitchFamily="2" charset="2"/>
              </a:rPr>
              <a:t>to</a:t>
            </a:r>
            <a:r>
              <a:rPr lang="es-ES" sz="2800" dirty="0">
                <a:sym typeface="Wingdings" panose="05000000000000000000" pitchFamily="2" charset="2"/>
              </a:rPr>
              <a:t> </a:t>
            </a:r>
            <a:r>
              <a:rPr lang="es-ES" sz="2800" dirty="0" err="1">
                <a:sym typeface="Wingdings" panose="05000000000000000000" pitchFamily="2" charset="2"/>
              </a:rPr>
              <a:t>shorter</a:t>
            </a:r>
            <a:r>
              <a:rPr lang="es-ES" sz="2800" dirty="0">
                <a:sym typeface="Wingdings" panose="05000000000000000000" pitchFamily="2" charset="2"/>
              </a:rPr>
              <a:t> </a:t>
            </a:r>
            <a:r>
              <a:rPr lang="es-ES" sz="2800" dirty="0" err="1">
                <a:sym typeface="Wingdings" panose="05000000000000000000" pitchFamily="2" charset="2"/>
              </a:rPr>
              <a:t>distances</a:t>
            </a:r>
            <a:endParaRPr lang="es-ES" sz="2800" dirty="0">
              <a:sym typeface="Wingdings" panose="05000000000000000000" pitchFamily="2" charset="2"/>
            </a:endParaRPr>
          </a:p>
          <a:p>
            <a:endParaRPr lang="es-ES" sz="2800" dirty="0">
              <a:sym typeface="Wingdings" panose="05000000000000000000" pitchFamily="2" charset="2"/>
            </a:endParaRPr>
          </a:p>
          <a:p>
            <a:pPr marL="0" indent="0">
              <a:buNone/>
            </a:pPr>
            <a:r>
              <a:rPr lang="es-ES" sz="2800" dirty="0">
                <a:solidFill>
                  <a:schemeClr val="tx1">
                    <a:lumMod val="50000"/>
                    <a:lumOff val="50000"/>
                  </a:schemeClr>
                </a:solidFill>
                <a:sym typeface="Wingdings" panose="05000000000000000000" pitchFamily="2" charset="2"/>
              </a:rPr>
              <a:t>(</a:t>
            </a:r>
            <a:r>
              <a:rPr lang="es-ES" sz="2800" dirty="0" err="1">
                <a:solidFill>
                  <a:schemeClr val="tx1">
                    <a:lumMod val="50000"/>
                    <a:lumOff val="50000"/>
                  </a:schemeClr>
                </a:solidFill>
                <a:sym typeface="Wingdings" panose="05000000000000000000" pitchFamily="2" charset="2"/>
              </a:rPr>
              <a:t>e.g</a:t>
            </a:r>
            <a:r>
              <a:rPr lang="es-ES" sz="2800" dirty="0">
                <a:solidFill>
                  <a:schemeClr val="tx1">
                    <a:lumMod val="50000"/>
                    <a:lumOff val="50000"/>
                  </a:schemeClr>
                </a:solidFill>
                <a:sym typeface="Wingdings" panose="05000000000000000000" pitchFamily="2" charset="2"/>
              </a:rPr>
              <a:t>. Cameron, 1992; </a:t>
            </a:r>
            <a:r>
              <a:rPr lang="es-ES" sz="2800" dirty="0" err="1">
                <a:solidFill>
                  <a:schemeClr val="tx1">
                    <a:lumMod val="50000"/>
                    <a:lumOff val="50000"/>
                  </a:schemeClr>
                </a:solidFill>
                <a:sym typeface="Wingdings" panose="05000000000000000000" pitchFamily="2" charset="2"/>
              </a:rPr>
              <a:t>Holmquist</a:t>
            </a:r>
            <a:r>
              <a:rPr lang="es-ES" sz="2800" dirty="0">
                <a:solidFill>
                  <a:schemeClr val="tx1">
                    <a:lumMod val="50000"/>
                    <a:lumOff val="50000"/>
                  </a:schemeClr>
                </a:solidFill>
                <a:sym typeface="Wingdings" panose="05000000000000000000" pitchFamily="2" charset="2"/>
              </a:rPr>
              <a:t>, 2012; Hurtado, 2001; Martínez-Sanz; Prada </a:t>
            </a:r>
            <a:r>
              <a:rPr lang="es-ES" sz="2800" dirty="0" err="1">
                <a:solidFill>
                  <a:schemeClr val="tx1">
                    <a:lumMod val="50000"/>
                    <a:lumOff val="50000"/>
                  </a:schemeClr>
                </a:solidFill>
                <a:sym typeface="Wingdings" panose="05000000000000000000" pitchFamily="2" charset="2"/>
              </a:rPr>
              <a:t>Perez</a:t>
            </a:r>
            <a:r>
              <a:rPr lang="es-ES" sz="2800" dirty="0">
                <a:solidFill>
                  <a:schemeClr val="tx1">
                    <a:lumMod val="50000"/>
                    <a:lumOff val="50000"/>
                  </a:schemeClr>
                </a:solidFill>
                <a:sym typeface="Wingdings" panose="05000000000000000000" pitchFamily="2" charset="2"/>
              </a:rPr>
              <a:t>, 2009)</a:t>
            </a:r>
          </a:p>
          <a:p>
            <a:endParaRPr lang="es-ES" sz="2800" dirty="0">
              <a:sym typeface="Wingdings" panose="05000000000000000000" pitchFamily="2" charset="2"/>
            </a:endParaRPr>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59C74BD9-96E4-41AC-A7F8-A1BF4CB9A38D}"/>
              </a:ext>
            </a:extLst>
          </p:cNvPr>
          <p:cNvSpPr>
            <a:spLocks noGrp="1"/>
          </p:cNvSpPr>
          <p:nvPr>
            <p:ph type="sldNum" sz="quarter" idx="12"/>
          </p:nvPr>
        </p:nvSpPr>
        <p:spPr/>
        <p:txBody>
          <a:bodyPr/>
          <a:lstStyle/>
          <a:p>
            <a:fld id="{DA19C9E5-B1E0-4113-9387-698A644D0010}" type="slidenum">
              <a:rPr lang="en-US" smtClean="0"/>
              <a:t>12</a:t>
            </a:fld>
            <a:endParaRPr lang="en-US"/>
          </a:p>
        </p:txBody>
      </p:sp>
      <p:sp>
        <p:nvSpPr>
          <p:cNvPr id="5" name="Oval 4">
            <a:extLst>
              <a:ext uri="{FF2B5EF4-FFF2-40B4-BE49-F238E27FC236}">
                <a16:creationId xmlns:a16="http://schemas.microsoft.com/office/drawing/2014/main" id="{8BD21CEE-5087-4AD0-AA16-298D35037B13}"/>
              </a:ext>
            </a:extLst>
          </p:cNvPr>
          <p:cNvSpPr/>
          <p:nvPr/>
        </p:nvSpPr>
        <p:spPr>
          <a:xfrm>
            <a:off x="4455292" y="884819"/>
            <a:ext cx="603523" cy="539396"/>
          </a:xfrm>
          <a:prstGeom prst="ellipse">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D695219-F5FF-4A85-A287-D91769C59C81}"/>
              </a:ext>
            </a:extLst>
          </p:cNvPr>
          <p:cNvSpPr/>
          <p:nvPr/>
        </p:nvSpPr>
        <p:spPr>
          <a:xfrm>
            <a:off x="1647001" y="2621095"/>
            <a:ext cx="2083528" cy="539396"/>
          </a:xfrm>
          <a:prstGeom prst="ellipse">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587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778D-65F9-49EB-9059-46A6F6DEF6AE}"/>
              </a:ext>
            </a:extLst>
          </p:cNvPr>
          <p:cNvSpPr>
            <a:spLocks noGrp="1"/>
          </p:cNvSpPr>
          <p:nvPr>
            <p:ph type="ctrTitle"/>
          </p:nvPr>
        </p:nvSpPr>
        <p:spPr/>
        <p:txBody>
          <a:bodyPr/>
          <a:lstStyle/>
          <a:p>
            <a:r>
              <a:rPr lang="en-US" dirty="0">
                <a:solidFill>
                  <a:srgbClr val="990000"/>
                </a:solidFill>
              </a:rPr>
              <a:t>Method</a:t>
            </a:r>
          </a:p>
        </p:txBody>
      </p:sp>
      <p:sp>
        <p:nvSpPr>
          <p:cNvPr id="3" name="Subtitle 2">
            <a:extLst>
              <a:ext uri="{FF2B5EF4-FFF2-40B4-BE49-F238E27FC236}">
                <a16:creationId xmlns:a16="http://schemas.microsoft.com/office/drawing/2014/main" id="{B9780414-3175-467D-A759-580F6EFED303}"/>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460E36C7-266E-4DA8-8C7A-B1074810E328}"/>
              </a:ext>
            </a:extLst>
          </p:cNvPr>
          <p:cNvSpPr>
            <a:spLocks noGrp="1"/>
          </p:cNvSpPr>
          <p:nvPr>
            <p:ph type="sldNum" sz="quarter" idx="12"/>
          </p:nvPr>
        </p:nvSpPr>
        <p:spPr/>
        <p:txBody>
          <a:bodyPr/>
          <a:lstStyle/>
          <a:p>
            <a:fld id="{E5EF0889-B913-496A-AA73-F88461FD732F}" type="slidenum">
              <a:rPr lang="en-US" smtClean="0"/>
              <a:t>13</a:t>
            </a:fld>
            <a:endParaRPr lang="en-US"/>
          </a:p>
        </p:txBody>
      </p:sp>
    </p:spTree>
    <p:extLst>
      <p:ext uri="{BB962C8B-B14F-4D97-AF65-F5344CB8AC3E}">
        <p14:creationId xmlns:p14="http://schemas.microsoft.com/office/powerpoint/2010/main" val="1292871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Autofit/>
          </a:bodyPr>
          <a:lstStyle/>
          <a:p>
            <a:r>
              <a:rPr lang="en-US" dirty="0">
                <a:solidFill>
                  <a:srgbClr val="990000"/>
                </a:solidFill>
              </a:rPr>
              <a:t>Linguistic tasks</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5814392"/>
          </a:xfrm>
        </p:spPr>
        <p:txBody>
          <a:bodyPr>
            <a:normAutofit/>
          </a:bodyPr>
          <a:lstStyle/>
          <a:p>
            <a:r>
              <a:rPr lang="en-US" sz="2800" dirty="0"/>
              <a:t>Oral response prompt task</a:t>
            </a:r>
          </a:p>
          <a:p>
            <a:pPr lvl="1"/>
            <a:r>
              <a:rPr lang="en-US" sz="2800" dirty="0"/>
              <a:t>PowerPoint with 10 prompts for an oral response</a:t>
            </a:r>
          </a:p>
          <a:p>
            <a:pPr lvl="2"/>
            <a:r>
              <a:rPr lang="en-US" sz="2400" dirty="0"/>
              <a:t>All prompts used a command</a:t>
            </a:r>
          </a:p>
          <a:p>
            <a:pPr lvl="1"/>
            <a:r>
              <a:rPr lang="en-US" sz="2800" dirty="0"/>
              <a:t>15-20 minutes</a:t>
            </a:r>
          </a:p>
          <a:p>
            <a:pPr lvl="1"/>
            <a:r>
              <a:rPr lang="en-US" sz="2800" dirty="0"/>
              <a:t>Range of topics</a:t>
            </a:r>
          </a:p>
          <a:p>
            <a:pPr lvl="2"/>
            <a:r>
              <a:rPr lang="en-US" sz="2400" dirty="0"/>
              <a:t>Memories</a:t>
            </a:r>
          </a:p>
          <a:p>
            <a:pPr lvl="2"/>
            <a:r>
              <a:rPr lang="en-US" sz="2400" dirty="0"/>
              <a:t>Future plans</a:t>
            </a:r>
          </a:p>
          <a:p>
            <a:pPr lvl="2"/>
            <a:r>
              <a:rPr lang="en-US" sz="2400" dirty="0"/>
              <a:t>Descriptions</a:t>
            </a:r>
          </a:p>
        </p:txBody>
      </p:sp>
      <p:sp>
        <p:nvSpPr>
          <p:cNvPr id="6" name="Slide Number Placeholder 5">
            <a:extLst>
              <a:ext uri="{FF2B5EF4-FFF2-40B4-BE49-F238E27FC236}">
                <a16:creationId xmlns:a16="http://schemas.microsoft.com/office/drawing/2014/main" id="{0C3F6BA1-9D71-41DD-A348-BD565E0ECAE4}"/>
              </a:ext>
            </a:extLst>
          </p:cNvPr>
          <p:cNvSpPr>
            <a:spLocks noGrp="1"/>
          </p:cNvSpPr>
          <p:nvPr>
            <p:ph type="sldNum" sz="quarter" idx="12"/>
          </p:nvPr>
        </p:nvSpPr>
        <p:spPr/>
        <p:txBody>
          <a:bodyPr/>
          <a:lstStyle/>
          <a:p>
            <a:fld id="{DA19C9E5-B1E0-4113-9387-698A644D0010}" type="slidenum">
              <a:rPr lang="en-US" smtClean="0"/>
              <a:t>14</a:t>
            </a:fld>
            <a:endParaRPr lang="en-US"/>
          </a:p>
        </p:txBody>
      </p:sp>
      <p:sp>
        <p:nvSpPr>
          <p:cNvPr id="7" name="Content Placeholder 2">
            <a:extLst>
              <a:ext uri="{FF2B5EF4-FFF2-40B4-BE49-F238E27FC236}">
                <a16:creationId xmlns:a16="http://schemas.microsoft.com/office/drawing/2014/main" id="{3151BEF9-A313-4E58-B0C8-DE4ABA2A0848}"/>
              </a:ext>
            </a:extLst>
          </p:cNvPr>
          <p:cNvSpPr txBox="1">
            <a:spLocks/>
          </p:cNvSpPr>
          <p:nvPr/>
        </p:nvSpPr>
        <p:spPr>
          <a:xfrm>
            <a:off x="5932003" y="4271742"/>
            <a:ext cx="4845721" cy="1643283"/>
          </a:xfrm>
          <a:prstGeom prst="rect">
            <a:avLst/>
          </a:prstGeom>
          <a:ln>
            <a:noFill/>
          </a:ln>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400" i="1" dirty="0" err="1"/>
              <a:t>Cuéntame</a:t>
            </a:r>
            <a:r>
              <a:rPr lang="en-US" sz="2400" i="1" dirty="0"/>
              <a:t> </a:t>
            </a:r>
            <a:r>
              <a:rPr lang="en-US" sz="2400" i="1" dirty="0" err="1"/>
              <a:t>tus</a:t>
            </a:r>
            <a:r>
              <a:rPr lang="en-US" sz="2400" i="1" dirty="0"/>
              <a:t> planes para </a:t>
            </a:r>
            <a:r>
              <a:rPr lang="en-US" sz="2400" i="1" dirty="0" err="1"/>
              <a:t>este</a:t>
            </a:r>
            <a:r>
              <a:rPr lang="en-US" sz="2400" i="1" dirty="0"/>
              <a:t> fin de </a:t>
            </a:r>
            <a:r>
              <a:rPr lang="en-US" sz="2400" i="1" dirty="0" err="1"/>
              <a:t>semana</a:t>
            </a:r>
            <a:endParaRPr lang="en-US" sz="2400" i="1" dirty="0"/>
          </a:p>
          <a:p>
            <a:r>
              <a:rPr lang="en-US" sz="2400" i="1" dirty="0"/>
              <a:t>“Tell me about your plans for this weekend”</a:t>
            </a:r>
            <a:endParaRPr lang="en-US" sz="2000" i="1" dirty="0"/>
          </a:p>
        </p:txBody>
      </p:sp>
    </p:spTree>
    <p:extLst>
      <p:ext uri="{BB962C8B-B14F-4D97-AF65-F5344CB8AC3E}">
        <p14:creationId xmlns:p14="http://schemas.microsoft.com/office/powerpoint/2010/main" val="280383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831" y="228600"/>
            <a:ext cx="9598700" cy="685800"/>
          </a:xfrm>
        </p:spPr>
        <p:txBody>
          <a:bodyPr>
            <a:normAutofit fontScale="90000"/>
          </a:bodyPr>
          <a:lstStyle/>
          <a:p>
            <a:r>
              <a:rPr lang="en-US" dirty="0">
                <a:solidFill>
                  <a:srgbClr val="800000"/>
                </a:solidFill>
              </a:rPr>
              <a:t>Measure of WM</a:t>
            </a:r>
          </a:p>
        </p:txBody>
      </p:sp>
      <p:sp>
        <p:nvSpPr>
          <p:cNvPr id="3" name="Content Placeholder 2"/>
          <p:cNvSpPr>
            <a:spLocks noGrp="1"/>
          </p:cNvSpPr>
          <p:nvPr>
            <p:ph idx="1"/>
          </p:nvPr>
        </p:nvSpPr>
        <p:spPr>
          <a:xfrm>
            <a:off x="1372832" y="914400"/>
            <a:ext cx="6563470" cy="5638800"/>
          </a:xfrm>
        </p:spPr>
        <p:txBody>
          <a:bodyPr>
            <a:noAutofit/>
          </a:bodyPr>
          <a:lstStyle/>
          <a:p>
            <a:r>
              <a:rPr lang="en-US" sz="2400" b="1" u="sng" dirty="0">
                <a:solidFill>
                  <a:schemeClr val="tx1"/>
                </a:solidFill>
              </a:rPr>
              <a:t>Operation span task</a:t>
            </a:r>
          </a:p>
          <a:p>
            <a:pPr lvl="1"/>
            <a:r>
              <a:rPr lang="en-US" sz="2400" dirty="0"/>
              <a:t>Chosen over reading span task to avoid confluence with verbal abilities</a:t>
            </a:r>
          </a:p>
          <a:p>
            <a:pPr lvl="1"/>
            <a:r>
              <a:rPr lang="en-US" sz="2400" dirty="0"/>
              <a:t>Native speakers of Spanish and English can perform the same task</a:t>
            </a:r>
          </a:p>
          <a:p>
            <a:r>
              <a:rPr lang="en-US" sz="2400" dirty="0"/>
              <a:t>Psychology Experiment Building Language (PEBL) (</a:t>
            </a:r>
            <a:r>
              <a:rPr lang="en-US" sz="2400" dirty="0" err="1"/>
              <a:t>Meuller</a:t>
            </a:r>
            <a:r>
              <a:rPr lang="en-US" sz="2400" dirty="0"/>
              <a:t> &amp; Piper, 2014)</a:t>
            </a:r>
          </a:p>
          <a:p>
            <a:r>
              <a:rPr lang="en-US" sz="2400" dirty="0"/>
              <a:t>Sequences of 3, 4, 5, 6, and 7</a:t>
            </a:r>
          </a:p>
          <a:p>
            <a:r>
              <a:rPr lang="en-US" sz="2400" dirty="0"/>
              <a:t>Practice phase</a:t>
            </a:r>
          </a:p>
          <a:p>
            <a:r>
              <a:rPr lang="en-US" sz="2400" dirty="0"/>
              <a:t>Scoring on the letter recall</a:t>
            </a:r>
          </a:p>
          <a:p>
            <a:pPr lvl="1"/>
            <a:r>
              <a:rPr lang="en-US" sz="2400" dirty="0"/>
              <a:t>Test requires 85% processing accuracy</a:t>
            </a:r>
          </a:p>
        </p:txBody>
      </p:sp>
      <p:sp>
        <p:nvSpPr>
          <p:cNvPr id="4" name="Slide Number Placeholder 3"/>
          <p:cNvSpPr>
            <a:spLocks noGrp="1"/>
          </p:cNvSpPr>
          <p:nvPr>
            <p:ph type="sldNum" sz="quarter" idx="12"/>
          </p:nvPr>
        </p:nvSpPr>
        <p:spPr/>
        <p:txBody>
          <a:bodyPr/>
          <a:lstStyle/>
          <a:p>
            <a:fld id="{E5FD5434-F838-4DD4-A17B-1CB1A1850DF4}" type="slidenum">
              <a:rPr lang="en-US" smtClean="0"/>
              <a:t>15</a:t>
            </a:fld>
            <a:endParaRPr lang="en-US"/>
          </a:p>
        </p:txBody>
      </p:sp>
      <p:pic>
        <p:nvPicPr>
          <p:cNvPr id="5" name="Picture 4"/>
          <p:cNvPicPr/>
          <p:nvPr/>
        </p:nvPicPr>
        <p:blipFill>
          <a:blip r:embed="rId2"/>
          <a:stretch>
            <a:fillRect/>
          </a:stretch>
        </p:blipFill>
        <p:spPr>
          <a:xfrm>
            <a:off x="9144001" y="245534"/>
            <a:ext cx="2847975" cy="1354667"/>
          </a:xfrm>
          <a:prstGeom prst="rect">
            <a:avLst/>
          </a:prstGeom>
        </p:spPr>
      </p:pic>
      <p:pic>
        <p:nvPicPr>
          <p:cNvPr id="6" name="Picture 5"/>
          <p:cNvPicPr/>
          <p:nvPr/>
        </p:nvPicPr>
        <p:blipFill>
          <a:blip r:embed="rId3"/>
          <a:stretch>
            <a:fillRect/>
          </a:stretch>
        </p:blipFill>
        <p:spPr>
          <a:xfrm>
            <a:off x="9142412" y="1805187"/>
            <a:ext cx="2847975" cy="1359793"/>
          </a:xfrm>
          <a:prstGeom prst="rect">
            <a:avLst/>
          </a:prstGeom>
        </p:spPr>
      </p:pic>
      <p:pic>
        <p:nvPicPr>
          <p:cNvPr id="7" name="Picture 6"/>
          <p:cNvPicPr/>
          <p:nvPr/>
        </p:nvPicPr>
        <p:blipFill>
          <a:blip r:embed="rId4"/>
          <a:stretch>
            <a:fillRect/>
          </a:stretch>
        </p:blipFill>
        <p:spPr>
          <a:xfrm>
            <a:off x="9142412" y="3369966"/>
            <a:ext cx="2849563" cy="1307207"/>
          </a:xfrm>
          <a:prstGeom prst="rect">
            <a:avLst/>
          </a:prstGeom>
        </p:spPr>
      </p:pic>
      <p:pic>
        <p:nvPicPr>
          <p:cNvPr id="8" name="Picture 7"/>
          <p:cNvPicPr/>
          <p:nvPr/>
        </p:nvPicPr>
        <p:blipFill>
          <a:blip r:embed="rId5"/>
          <a:stretch>
            <a:fillRect/>
          </a:stretch>
        </p:blipFill>
        <p:spPr>
          <a:xfrm>
            <a:off x="9142411" y="4790228"/>
            <a:ext cx="2881312" cy="1305772"/>
          </a:xfrm>
          <a:prstGeom prst="rect">
            <a:avLst/>
          </a:prstGeom>
        </p:spPr>
      </p:pic>
    </p:spTree>
    <p:extLst>
      <p:ext uri="{BB962C8B-B14F-4D97-AF65-F5344CB8AC3E}">
        <p14:creationId xmlns:p14="http://schemas.microsoft.com/office/powerpoint/2010/main" val="630956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Autofit/>
          </a:bodyPr>
          <a:lstStyle/>
          <a:p>
            <a:r>
              <a:rPr lang="en-US" dirty="0">
                <a:solidFill>
                  <a:srgbClr val="990000"/>
                </a:solidFill>
              </a:rPr>
              <a:t>Coding</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5814392"/>
          </a:xfrm>
        </p:spPr>
        <p:txBody>
          <a:bodyPr>
            <a:normAutofit/>
          </a:bodyPr>
          <a:lstStyle/>
          <a:p>
            <a:r>
              <a:rPr lang="en-US" sz="2800" dirty="0"/>
              <a:t>All tokens of finite (conjugated) verbs were extracted from the transcriptions for all 30 recordings</a:t>
            </a:r>
          </a:p>
          <a:p>
            <a:r>
              <a:rPr lang="en-US" sz="2800" dirty="0"/>
              <a:t>Exclusions</a:t>
            </a:r>
          </a:p>
        </p:txBody>
      </p:sp>
      <p:graphicFrame>
        <p:nvGraphicFramePr>
          <p:cNvPr id="5" name="Table 4">
            <a:extLst>
              <a:ext uri="{FF2B5EF4-FFF2-40B4-BE49-F238E27FC236}">
                <a16:creationId xmlns:a16="http://schemas.microsoft.com/office/drawing/2014/main" id="{3B71F609-6B98-40FA-A5F3-45F2B0FA011E}"/>
              </a:ext>
            </a:extLst>
          </p:cNvPr>
          <p:cNvGraphicFramePr>
            <a:graphicFrameLocks noGrp="1"/>
          </p:cNvGraphicFramePr>
          <p:nvPr>
            <p:extLst>
              <p:ext uri="{D42A27DB-BD31-4B8C-83A1-F6EECF244321}">
                <p14:modId xmlns:p14="http://schemas.microsoft.com/office/powerpoint/2010/main" val="3455235377"/>
              </p:ext>
            </p:extLst>
          </p:nvPr>
        </p:nvGraphicFramePr>
        <p:xfrm>
          <a:off x="3697705" y="2213811"/>
          <a:ext cx="4796589" cy="4385664"/>
        </p:xfrm>
        <a:graphic>
          <a:graphicData uri="http://schemas.openxmlformats.org/drawingml/2006/table">
            <a:tbl>
              <a:tblPr firstRow="1" firstCol="1" bandRow="1">
                <a:tableStyleId>{5202B0CA-FC54-4496-8BCA-5EF66A818D29}</a:tableStyleId>
              </a:tblPr>
              <a:tblGrid>
                <a:gridCol w="2397782">
                  <a:extLst>
                    <a:ext uri="{9D8B030D-6E8A-4147-A177-3AD203B41FA5}">
                      <a16:colId xmlns:a16="http://schemas.microsoft.com/office/drawing/2014/main" val="1762238043"/>
                    </a:ext>
                  </a:extLst>
                </a:gridCol>
                <a:gridCol w="2398807">
                  <a:extLst>
                    <a:ext uri="{9D8B030D-6E8A-4147-A177-3AD203B41FA5}">
                      <a16:colId xmlns:a16="http://schemas.microsoft.com/office/drawing/2014/main" val="4269815391"/>
                    </a:ext>
                  </a:extLst>
                </a:gridCol>
              </a:tblGrid>
              <a:tr h="334416">
                <a:tc>
                  <a:txBody>
                    <a:bodyPr/>
                    <a:lstStyle/>
                    <a:p>
                      <a:pPr marL="0" marR="0" algn="ctr">
                        <a:spcBef>
                          <a:spcPts val="0"/>
                        </a:spcBef>
                        <a:spcAft>
                          <a:spcPts val="0"/>
                        </a:spcAft>
                      </a:pPr>
                      <a:r>
                        <a:rPr lang="en-US" sz="20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Native speakers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3235095"/>
                  </a:ext>
                </a:extLst>
              </a:tr>
              <a:tr h="531857">
                <a:tc>
                  <a:txBody>
                    <a:bodyPr/>
                    <a:lstStyle/>
                    <a:p>
                      <a:pPr marL="0" marR="0" algn="ctr">
                        <a:spcBef>
                          <a:spcPts val="0"/>
                        </a:spcBef>
                        <a:spcAft>
                          <a:spcPts val="0"/>
                        </a:spcAft>
                      </a:pPr>
                      <a:r>
                        <a:rPr lang="en-US" sz="2000">
                          <a:effectLst/>
                        </a:rPr>
                        <a:t>Total tokens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6702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4855461"/>
                  </a:ext>
                </a:extLst>
              </a:tr>
              <a:tr h="3009746">
                <a:tc>
                  <a:txBody>
                    <a:bodyPr/>
                    <a:lstStyle/>
                    <a:p>
                      <a:pPr marL="0" marR="0" algn="ctr">
                        <a:spcBef>
                          <a:spcPts val="0"/>
                        </a:spcBef>
                        <a:spcAft>
                          <a:spcPts val="0"/>
                        </a:spcAft>
                      </a:pPr>
                      <a:r>
                        <a:rPr lang="en-US" sz="2000" u="sng" dirty="0">
                          <a:effectLst/>
                        </a:rPr>
                        <a:t>Exclusions</a:t>
                      </a:r>
                      <a:endParaRPr lang="en-US" sz="1800" dirty="0">
                        <a:effectLst/>
                      </a:endParaRPr>
                    </a:p>
                    <a:p>
                      <a:pPr marL="0" marR="0" algn="ctr">
                        <a:spcBef>
                          <a:spcPts val="0"/>
                        </a:spcBef>
                        <a:spcAft>
                          <a:spcPts val="0"/>
                        </a:spcAft>
                      </a:pPr>
                      <a:r>
                        <a:rPr lang="en-US" sz="2000" dirty="0">
                          <a:effectLst/>
                        </a:rPr>
                        <a:t>Command</a:t>
                      </a:r>
                      <a:endParaRPr lang="en-US" sz="1800" dirty="0">
                        <a:effectLst/>
                      </a:endParaRPr>
                    </a:p>
                    <a:p>
                      <a:pPr marL="0" marR="0" algn="ctr">
                        <a:spcBef>
                          <a:spcPts val="0"/>
                        </a:spcBef>
                        <a:spcAft>
                          <a:spcPts val="0"/>
                        </a:spcAft>
                      </a:pPr>
                      <a:r>
                        <a:rPr lang="en-US" sz="2000" dirty="0">
                          <a:effectLst/>
                        </a:rPr>
                        <a:t>Corrected</a:t>
                      </a:r>
                      <a:endParaRPr lang="en-US" sz="1800" dirty="0">
                        <a:effectLst/>
                      </a:endParaRPr>
                    </a:p>
                    <a:p>
                      <a:pPr marL="0" marR="0" algn="ctr">
                        <a:spcBef>
                          <a:spcPts val="0"/>
                        </a:spcBef>
                        <a:spcAft>
                          <a:spcPts val="0"/>
                        </a:spcAft>
                      </a:pPr>
                      <a:r>
                        <a:rPr lang="en-US" sz="2000" dirty="0">
                          <a:effectLst/>
                        </a:rPr>
                        <a:t>Cut off</a:t>
                      </a:r>
                      <a:endParaRPr lang="en-US" sz="1800" dirty="0">
                        <a:effectLst/>
                      </a:endParaRPr>
                    </a:p>
                    <a:p>
                      <a:pPr marL="0" marR="0" algn="ctr">
                        <a:spcBef>
                          <a:spcPts val="0"/>
                        </a:spcBef>
                        <a:spcAft>
                          <a:spcPts val="0"/>
                        </a:spcAft>
                      </a:pPr>
                      <a:r>
                        <a:rPr lang="en-US" sz="2000" dirty="0" err="1">
                          <a:effectLst/>
                        </a:rPr>
                        <a:t>Gustar</a:t>
                      </a:r>
                      <a:endParaRPr lang="en-US" sz="1800" dirty="0">
                        <a:effectLst/>
                      </a:endParaRPr>
                    </a:p>
                    <a:p>
                      <a:pPr marL="0" marR="0" algn="ctr">
                        <a:spcBef>
                          <a:spcPts val="0"/>
                        </a:spcBef>
                        <a:spcAft>
                          <a:spcPts val="0"/>
                        </a:spcAft>
                      </a:pPr>
                      <a:r>
                        <a:rPr lang="en-US" sz="2000" dirty="0">
                          <a:effectLst/>
                        </a:rPr>
                        <a:t>Subject relative</a:t>
                      </a:r>
                      <a:endParaRPr lang="en-US" sz="1800" dirty="0">
                        <a:effectLst/>
                      </a:endParaRPr>
                    </a:p>
                    <a:p>
                      <a:pPr marL="0" marR="0" algn="ctr">
                        <a:spcBef>
                          <a:spcPts val="0"/>
                        </a:spcBef>
                        <a:spcAft>
                          <a:spcPts val="0"/>
                        </a:spcAft>
                      </a:pPr>
                      <a:r>
                        <a:rPr lang="en-US" sz="2000" dirty="0">
                          <a:effectLst/>
                        </a:rPr>
                        <a:t>Repeat</a:t>
                      </a:r>
                      <a:endParaRPr lang="en-US" sz="1800" dirty="0">
                        <a:effectLst/>
                      </a:endParaRPr>
                    </a:p>
                    <a:p>
                      <a:pPr marL="0" marR="0" algn="ctr">
                        <a:spcBef>
                          <a:spcPts val="0"/>
                        </a:spcBef>
                        <a:spcAft>
                          <a:spcPts val="0"/>
                        </a:spcAft>
                      </a:pPr>
                      <a:r>
                        <a:rPr lang="en-US" sz="2000" dirty="0">
                          <a:effectLst/>
                        </a:rPr>
                        <a:t>Impersonal</a:t>
                      </a:r>
                      <a:endParaRPr lang="en-US" sz="1800" dirty="0">
                        <a:effectLst/>
                      </a:endParaRPr>
                    </a:p>
                    <a:p>
                      <a:pPr marL="0" marR="0" algn="ctr">
                        <a:spcBef>
                          <a:spcPts val="0"/>
                        </a:spcBef>
                        <a:spcAft>
                          <a:spcPts val="0"/>
                        </a:spcAft>
                      </a:pPr>
                      <a:r>
                        <a:rPr lang="en-US" sz="2000" dirty="0">
                          <a:effectLst/>
                        </a:rPr>
                        <a:t>Fixed phrases</a:t>
                      </a:r>
                    </a:p>
                    <a:p>
                      <a:pPr marL="0" marR="0" algn="ctr">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First token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u="sng" dirty="0">
                          <a:effectLst/>
                        </a:rPr>
                        <a:t>1208</a:t>
                      </a:r>
                      <a:endParaRPr lang="en-US" sz="1800" dirty="0">
                        <a:effectLst/>
                      </a:endParaRPr>
                    </a:p>
                    <a:p>
                      <a:pPr marL="0" marR="0" algn="ctr">
                        <a:spcBef>
                          <a:spcPts val="0"/>
                        </a:spcBef>
                        <a:spcAft>
                          <a:spcPts val="0"/>
                        </a:spcAft>
                      </a:pPr>
                      <a:r>
                        <a:rPr lang="en-US" sz="2000" dirty="0">
                          <a:effectLst/>
                        </a:rPr>
                        <a:t>39</a:t>
                      </a:r>
                      <a:endParaRPr lang="en-US" sz="1800" dirty="0">
                        <a:effectLst/>
                      </a:endParaRPr>
                    </a:p>
                    <a:p>
                      <a:pPr marL="0" marR="0" algn="ctr">
                        <a:spcBef>
                          <a:spcPts val="0"/>
                        </a:spcBef>
                        <a:spcAft>
                          <a:spcPts val="0"/>
                        </a:spcAft>
                      </a:pPr>
                      <a:r>
                        <a:rPr lang="en-US" sz="2000" dirty="0">
                          <a:effectLst/>
                        </a:rPr>
                        <a:t>49</a:t>
                      </a:r>
                      <a:endParaRPr lang="en-US" sz="1800" dirty="0">
                        <a:effectLst/>
                      </a:endParaRPr>
                    </a:p>
                    <a:p>
                      <a:pPr marL="0" marR="0" algn="ctr">
                        <a:spcBef>
                          <a:spcPts val="0"/>
                        </a:spcBef>
                        <a:spcAft>
                          <a:spcPts val="0"/>
                        </a:spcAft>
                      </a:pPr>
                      <a:r>
                        <a:rPr lang="en-US" sz="2000" dirty="0">
                          <a:effectLst/>
                        </a:rPr>
                        <a:t>55</a:t>
                      </a:r>
                      <a:endParaRPr lang="en-US" sz="1800" dirty="0">
                        <a:effectLst/>
                      </a:endParaRPr>
                    </a:p>
                    <a:p>
                      <a:pPr marL="0" marR="0" algn="ctr">
                        <a:spcBef>
                          <a:spcPts val="0"/>
                        </a:spcBef>
                        <a:spcAft>
                          <a:spcPts val="0"/>
                        </a:spcAft>
                      </a:pPr>
                      <a:r>
                        <a:rPr lang="en-US" sz="2000" dirty="0">
                          <a:effectLst/>
                        </a:rPr>
                        <a:t>241</a:t>
                      </a:r>
                      <a:endParaRPr lang="en-US" sz="1800" dirty="0">
                        <a:effectLst/>
                      </a:endParaRPr>
                    </a:p>
                    <a:p>
                      <a:pPr marL="0" marR="0" algn="ctr">
                        <a:spcBef>
                          <a:spcPts val="0"/>
                        </a:spcBef>
                        <a:spcAft>
                          <a:spcPts val="0"/>
                        </a:spcAft>
                      </a:pPr>
                      <a:r>
                        <a:rPr lang="en-US" sz="2000" dirty="0">
                          <a:effectLst/>
                        </a:rPr>
                        <a:t>371</a:t>
                      </a:r>
                      <a:endParaRPr lang="en-US" sz="1800" dirty="0">
                        <a:effectLst/>
                      </a:endParaRPr>
                    </a:p>
                    <a:p>
                      <a:pPr marL="0" marR="0" algn="ctr">
                        <a:spcBef>
                          <a:spcPts val="0"/>
                        </a:spcBef>
                        <a:spcAft>
                          <a:spcPts val="0"/>
                        </a:spcAft>
                      </a:pPr>
                      <a:r>
                        <a:rPr lang="en-US" sz="2000" dirty="0">
                          <a:effectLst/>
                        </a:rPr>
                        <a:t>128</a:t>
                      </a:r>
                      <a:endParaRPr lang="en-US" sz="1800" dirty="0">
                        <a:effectLst/>
                      </a:endParaRPr>
                    </a:p>
                    <a:p>
                      <a:pPr marL="0" marR="0" algn="ctr">
                        <a:spcBef>
                          <a:spcPts val="0"/>
                        </a:spcBef>
                        <a:spcAft>
                          <a:spcPts val="0"/>
                        </a:spcAft>
                      </a:pPr>
                      <a:r>
                        <a:rPr lang="en-US" sz="2000" dirty="0">
                          <a:effectLst/>
                        </a:rPr>
                        <a:t>223</a:t>
                      </a:r>
                      <a:endParaRPr lang="en-US" sz="1800" dirty="0">
                        <a:effectLst/>
                      </a:endParaRPr>
                    </a:p>
                    <a:p>
                      <a:pPr marL="0" marR="0" algn="ctr">
                        <a:spcBef>
                          <a:spcPts val="0"/>
                        </a:spcBef>
                        <a:spcAft>
                          <a:spcPts val="0"/>
                        </a:spcAft>
                      </a:pPr>
                      <a:r>
                        <a:rPr lang="en-US" sz="2000" dirty="0">
                          <a:effectLst/>
                        </a:rPr>
                        <a:t>102</a:t>
                      </a:r>
                    </a:p>
                    <a:p>
                      <a:pPr marL="0" marR="0" algn="ctr">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1594140"/>
                  </a:ext>
                </a:extLst>
              </a:tr>
              <a:tr h="471391">
                <a:tc>
                  <a:txBody>
                    <a:bodyPr/>
                    <a:lstStyle/>
                    <a:p>
                      <a:pPr marL="0" marR="0" algn="ctr">
                        <a:spcBef>
                          <a:spcPts val="0"/>
                        </a:spcBef>
                        <a:spcAft>
                          <a:spcPts val="0"/>
                        </a:spcAft>
                      </a:pPr>
                      <a:r>
                        <a:rPr lang="en-US" sz="2000" dirty="0">
                          <a:effectLst/>
                        </a:rPr>
                        <a:t>Final tokens coded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5465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7839616"/>
                  </a:ext>
                </a:extLst>
              </a:tr>
            </a:tbl>
          </a:graphicData>
        </a:graphic>
      </p:graphicFrame>
      <p:sp>
        <p:nvSpPr>
          <p:cNvPr id="7" name="Slide Number Placeholder 6">
            <a:extLst>
              <a:ext uri="{FF2B5EF4-FFF2-40B4-BE49-F238E27FC236}">
                <a16:creationId xmlns:a16="http://schemas.microsoft.com/office/drawing/2014/main" id="{6439E8E5-615E-421D-964E-08739C59DBBE}"/>
              </a:ext>
            </a:extLst>
          </p:cNvPr>
          <p:cNvSpPr>
            <a:spLocks noGrp="1"/>
          </p:cNvSpPr>
          <p:nvPr>
            <p:ph type="sldNum" sz="quarter" idx="12"/>
          </p:nvPr>
        </p:nvSpPr>
        <p:spPr/>
        <p:txBody>
          <a:bodyPr/>
          <a:lstStyle/>
          <a:p>
            <a:fld id="{DA19C9E5-B1E0-4113-9387-698A644D0010}" type="slidenum">
              <a:rPr lang="en-US" smtClean="0"/>
              <a:t>16</a:t>
            </a:fld>
            <a:endParaRPr lang="en-US"/>
          </a:p>
        </p:txBody>
      </p:sp>
    </p:spTree>
    <p:extLst>
      <p:ext uri="{BB962C8B-B14F-4D97-AF65-F5344CB8AC3E}">
        <p14:creationId xmlns:p14="http://schemas.microsoft.com/office/powerpoint/2010/main" val="1355692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291548"/>
            <a:ext cx="10263809" cy="5814392"/>
          </a:xfrm>
        </p:spPr>
        <p:txBody>
          <a:bodyPr>
            <a:normAutofit/>
          </a:bodyPr>
          <a:lstStyle/>
          <a:p>
            <a:pPr marL="0" indent="0">
              <a:buNone/>
            </a:pPr>
            <a:r>
              <a:rPr lang="en-US" sz="4400" dirty="0">
                <a:solidFill>
                  <a:srgbClr val="990000"/>
                </a:solidFill>
              </a:rPr>
              <a:t>Dependent variable: Subject type</a:t>
            </a:r>
          </a:p>
        </p:txBody>
      </p:sp>
      <p:graphicFrame>
        <p:nvGraphicFramePr>
          <p:cNvPr id="4" name="Table 3">
            <a:extLst>
              <a:ext uri="{FF2B5EF4-FFF2-40B4-BE49-F238E27FC236}">
                <a16:creationId xmlns:a16="http://schemas.microsoft.com/office/drawing/2014/main" id="{A57EC54F-BC95-4997-B668-87F1CA5EC300}"/>
              </a:ext>
            </a:extLst>
          </p:cNvPr>
          <p:cNvGraphicFramePr>
            <a:graphicFrameLocks noGrp="1"/>
          </p:cNvGraphicFramePr>
          <p:nvPr>
            <p:extLst/>
          </p:nvPr>
        </p:nvGraphicFramePr>
        <p:xfrm>
          <a:off x="1371599" y="1400660"/>
          <a:ext cx="6521118" cy="4370564"/>
        </p:xfrm>
        <a:graphic>
          <a:graphicData uri="http://schemas.openxmlformats.org/drawingml/2006/table">
            <a:tbl>
              <a:tblPr firstRow="1" firstCol="1" bandRow="1">
                <a:tableStyleId>{5202B0CA-FC54-4496-8BCA-5EF66A818D29}</a:tableStyleId>
              </a:tblPr>
              <a:tblGrid>
                <a:gridCol w="1933076">
                  <a:extLst>
                    <a:ext uri="{9D8B030D-6E8A-4147-A177-3AD203B41FA5}">
                      <a16:colId xmlns:a16="http://schemas.microsoft.com/office/drawing/2014/main" val="916322255"/>
                    </a:ext>
                  </a:extLst>
                </a:gridCol>
                <a:gridCol w="2133600">
                  <a:extLst>
                    <a:ext uri="{9D8B030D-6E8A-4147-A177-3AD203B41FA5}">
                      <a16:colId xmlns:a16="http://schemas.microsoft.com/office/drawing/2014/main" val="2745993429"/>
                    </a:ext>
                  </a:extLst>
                </a:gridCol>
                <a:gridCol w="2454442">
                  <a:extLst>
                    <a:ext uri="{9D8B030D-6E8A-4147-A177-3AD203B41FA5}">
                      <a16:colId xmlns:a16="http://schemas.microsoft.com/office/drawing/2014/main" val="3046998040"/>
                    </a:ext>
                  </a:extLst>
                </a:gridCol>
              </a:tblGrid>
              <a:tr h="513805">
                <a:tc>
                  <a:txBody>
                    <a:bodyPr/>
                    <a:lstStyle/>
                    <a:p>
                      <a:pPr marL="0" marR="0">
                        <a:spcBef>
                          <a:spcPts val="0"/>
                        </a:spcBef>
                        <a:spcAft>
                          <a:spcPts val="0"/>
                        </a:spcAft>
                      </a:pPr>
                      <a:r>
                        <a:rPr lang="en-US" sz="2000" dirty="0">
                          <a:effectLst/>
                        </a:rPr>
                        <a:t>Subject form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Example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Subject Type</a:t>
                      </a:r>
                    </a:p>
                  </a:txBody>
                  <a:tcPr marL="68580" marR="68580" marT="0" marB="0"/>
                </a:tc>
                <a:extLst>
                  <a:ext uri="{0D108BD9-81ED-4DB2-BD59-A6C34878D82A}">
                    <a16:rowId xmlns:a16="http://schemas.microsoft.com/office/drawing/2014/main" val="1204937453"/>
                  </a:ext>
                </a:extLst>
              </a:tr>
              <a:tr h="641225">
                <a:tc>
                  <a:txBody>
                    <a:bodyPr/>
                    <a:lstStyle/>
                    <a:p>
                      <a:pPr marL="0" marR="0">
                        <a:spcBef>
                          <a:spcPts val="0"/>
                        </a:spcBef>
                        <a:spcAft>
                          <a:spcPts val="0"/>
                        </a:spcAft>
                      </a:pPr>
                      <a:r>
                        <a:rPr lang="en-US" sz="1600" dirty="0">
                          <a:effectLst/>
                        </a:rPr>
                        <a:t>Null subject pronoun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s-ES" sz="1600" u="none" cap="all" dirty="0">
                          <a:effectLst/>
                          <a:latin typeface="+mn-lt"/>
                        </a:rPr>
                        <a:t>Ø</a:t>
                      </a:r>
                      <a:r>
                        <a:rPr lang="en-US" sz="1600" u="none" cap="all" dirty="0">
                          <a:effectLst/>
                          <a:latin typeface="+mn-lt"/>
                          <a:cs typeface="Times New Roman" panose="02020603050405020304" pitchFamily="18" charset="0"/>
                        </a:rPr>
                        <a:t> </a:t>
                      </a:r>
                      <a:r>
                        <a:rPr lang="en-US" sz="1600" u="none" cap="none" baseline="0" dirty="0">
                          <a:effectLst/>
                          <a:latin typeface="+mn-lt"/>
                          <a:cs typeface="Times New Roman" panose="02020603050405020304" pitchFamily="18" charset="0"/>
                        </a:rPr>
                        <a:t>[No subject]</a:t>
                      </a:r>
                      <a:endParaRPr lang="en-US" sz="1600" u="none" cap="none" baseline="0" dirty="0">
                        <a:effectLst/>
                        <a:latin typeface="+mn-lt"/>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74.8% </a:t>
                      </a:r>
                    </a:p>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(N = 4111)</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6067288"/>
                  </a:ext>
                </a:extLst>
              </a:tr>
              <a:tr h="569969">
                <a:tc>
                  <a:txBody>
                    <a:bodyPr/>
                    <a:lstStyle/>
                    <a:p>
                      <a:pPr marL="0" marR="0">
                        <a:spcBef>
                          <a:spcPts val="0"/>
                        </a:spcBef>
                        <a:spcAft>
                          <a:spcPts val="0"/>
                        </a:spcAft>
                      </a:pPr>
                      <a:r>
                        <a:rPr lang="en-US" sz="1600" dirty="0">
                          <a:effectLst/>
                        </a:rPr>
                        <a:t>Lexical noun phrase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s-ES" sz="1600" u="none" dirty="0">
                          <a:effectLst/>
                          <a:latin typeface="+mn-lt"/>
                          <a:ea typeface="Calibri" panose="020F0502020204030204" pitchFamily="34" charset="0"/>
                          <a:cs typeface="Times New Roman" panose="02020603050405020304" pitchFamily="18" charset="0"/>
                        </a:rPr>
                        <a:t>Mi hermana ‘</a:t>
                      </a:r>
                      <a:r>
                        <a:rPr lang="es-ES" sz="1600" u="none" dirty="0" err="1">
                          <a:effectLst/>
                          <a:latin typeface="+mn-lt"/>
                          <a:ea typeface="Calibri" panose="020F0502020204030204" pitchFamily="34" charset="0"/>
                          <a:cs typeface="Times New Roman" panose="02020603050405020304" pitchFamily="18" charset="0"/>
                        </a:rPr>
                        <a:t>My</a:t>
                      </a:r>
                      <a:r>
                        <a:rPr lang="es-ES" sz="1600" u="none" dirty="0">
                          <a:effectLst/>
                          <a:latin typeface="+mn-lt"/>
                          <a:ea typeface="Calibri" panose="020F0502020204030204" pitchFamily="34" charset="0"/>
                          <a:cs typeface="Times New Roman" panose="02020603050405020304" pitchFamily="18" charset="0"/>
                        </a:rPr>
                        <a:t> </a:t>
                      </a:r>
                      <a:r>
                        <a:rPr lang="es-ES" sz="1600" u="none" dirty="0" err="1">
                          <a:effectLst/>
                          <a:latin typeface="+mn-lt"/>
                          <a:ea typeface="Calibri" panose="020F0502020204030204" pitchFamily="34" charset="0"/>
                          <a:cs typeface="Times New Roman" panose="02020603050405020304" pitchFamily="18" charset="0"/>
                        </a:rPr>
                        <a:t>sister</a:t>
                      </a:r>
                      <a:r>
                        <a:rPr lang="es-ES" sz="1600" u="none" dirty="0">
                          <a:effectLst/>
                          <a:latin typeface="+mn-lt"/>
                          <a:ea typeface="Calibri" panose="020F0502020204030204" pitchFamily="34" charset="0"/>
                          <a:cs typeface="Times New Roman" panose="02020603050405020304" pitchFamily="18" charset="0"/>
                        </a:rPr>
                        <a:t>’</a:t>
                      </a:r>
                      <a:endParaRPr lang="en-US" sz="1400" u="none"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15.3% </a:t>
                      </a:r>
                    </a:p>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(N = 842)</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7608481"/>
                  </a:ext>
                </a:extLst>
              </a:tr>
              <a:tr h="569969">
                <a:tc>
                  <a:txBody>
                    <a:bodyPr/>
                    <a:lstStyle/>
                    <a:p>
                      <a:pPr marL="0" marR="0">
                        <a:spcBef>
                          <a:spcPts val="0"/>
                        </a:spcBef>
                        <a:spcAft>
                          <a:spcPts val="0"/>
                        </a:spcAft>
                      </a:pPr>
                      <a:r>
                        <a:rPr lang="en-US" sz="1600">
                          <a:effectLst/>
                        </a:rPr>
                        <a:t>Overt subject pronoun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s-ES" sz="1600" u="none" dirty="0">
                          <a:effectLst/>
                        </a:rPr>
                        <a:t>Yo</a:t>
                      </a:r>
                      <a:r>
                        <a:rPr lang="es-ES" sz="1600" dirty="0">
                          <a:effectLst/>
                        </a:rPr>
                        <a:t> </a:t>
                      </a:r>
                      <a:r>
                        <a:rPr lang="en-US" sz="1600" dirty="0">
                          <a:effectLst/>
                        </a:rPr>
                        <a:t>‘I’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6.9% </a:t>
                      </a:r>
                    </a:p>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(N = 381)</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3932106"/>
                  </a:ext>
                </a:extLst>
              </a:tr>
              <a:tr h="862282">
                <a:tc>
                  <a:txBody>
                    <a:bodyPr/>
                    <a:lstStyle/>
                    <a:p>
                      <a:pPr marL="0" marR="0">
                        <a:spcBef>
                          <a:spcPts val="0"/>
                        </a:spcBef>
                        <a:spcAft>
                          <a:spcPts val="0"/>
                        </a:spcAft>
                      </a:pPr>
                      <a:r>
                        <a:rPr lang="en-US" sz="1600" dirty="0">
                          <a:effectLst/>
                        </a:rPr>
                        <a:t>Indefinite pronoun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s-ES" sz="1600" dirty="0">
                          <a:effectLst/>
                        </a:rPr>
                        <a:t>A</a:t>
                      </a:r>
                      <a:r>
                        <a:rPr lang="es-ES" sz="1600" u="none" dirty="0">
                          <a:effectLst/>
                        </a:rPr>
                        <a:t>lguien</a:t>
                      </a:r>
                      <a:r>
                        <a:rPr lang="es-ES" sz="1600" dirty="0">
                          <a:effectLst/>
                        </a:rPr>
                        <a:t> </a:t>
                      </a:r>
                      <a:r>
                        <a:rPr lang="en-US" sz="1600" dirty="0">
                          <a:effectLst/>
                        </a:rPr>
                        <a:t>‘Somebody’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0.6% </a:t>
                      </a:r>
                    </a:p>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(N = 34)</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993719"/>
                  </a:ext>
                </a:extLst>
              </a:tr>
              <a:tr h="569969">
                <a:tc>
                  <a:txBody>
                    <a:bodyPr/>
                    <a:lstStyle/>
                    <a:p>
                      <a:pPr marL="0" marR="0">
                        <a:spcBef>
                          <a:spcPts val="0"/>
                        </a:spcBef>
                        <a:spcAft>
                          <a:spcPts val="0"/>
                        </a:spcAft>
                      </a:pPr>
                      <a:r>
                        <a:rPr lang="en-US" sz="1600">
                          <a:effectLst/>
                        </a:rPr>
                        <a:t>Interrogative pronoun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s-ES" sz="1600" u="none" dirty="0">
                          <a:effectLst/>
                        </a:rPr>
                        <a:t>Quién</a:t>
                      </a:r>
                      <a:r>
                        <a:rPr lang="es-ES" sz="1600" dirty="0">
                          <a:effectLst/>
                        </a:rPr>
                        <a:t> ‘Who’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0.2% </a:t>
                      </a:r>
                    </a:p>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(N = 11)</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6649555"/>
                  </a:ext>
                </a:extLst>
              </a:tr>
              <a:tr h="643345">
                <a:tc>
                  <a:txBody>
                    <a:bodyPr/>
                    <a:lstStyle/>
                    <a:p>
                      <a:pPr marL="0" marR="0">
                        <a:spcBef>
                          <a:spcPts val="0"/>
                        </a:spcBef>
                        <a:spcAft>
                          <a:spcPts val="0"/>
                        </a:spcAft>
                      </a:pPr>
                      <a:r>
                        <a:rPr lang="en-US" sz="1600">
                          <a:effectLst/>
                        </a:rPr>
                        <a:t>Demonstrative pronoun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s-ES" sz="1600" u="none" dirty="0">
                          <a:effectLst/>
                        </a:rPr>
                        <a:t>Esa</a:t>
                      </a:r>
                      <a:r>
                        <a:rPr lang="es-ES" sz="1600" dirty="0">
                          <a:effectLst/>
                        </a:rPr>
                        <a:t> ‘</a:t>
                      </a:r>
                      <a:r>
                        <a:rPr lang="es-ES" sz="1600" dirty="0" err="1">
                          <a:effectLst/>
                        </a:rPr>
                        <a:t>That</a:t>
                      </a:r>
                      <a:r>
                        <a:rPr lang="es-ES" sz="1600" dirty="0">
                          <a:effectLst/>
                        </a:rPr>
                        <a:t> (</a:t>
                      </a:r>
                      <a:r>
                        <a:rPr lang="es-ES" sz="1600" dirty="0" err="1">
                          <a:effectLst/>
                        </a:rPr>
                        <a:t>one</a:t>
                      </a:r>
                      <a:r>
                        <a:rPr lang="es-ES" sz="16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2.1% </a:t>
                      </a:r>
                    </a:p>
                    <a:p>
                      <a:pPr marL="0" marR="0" algn="ctr">
                        <a:lnSpc>
                          <a:spcPct val="107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(N = 115)</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4502338"/>
                  </a:ext>
                </a:extLst>
              </a:tr>
            </a:tbl>
          </a:graphicData>
        </a:graphic>
      </p:graphicFrame>
      <p:sp>
        <p:nvSpPr>
          <p:cNvPr id="5" name="TextBox 4">
            <a:extLst>
              <a:ext uri="{FF2B5EF4-FFF2-40B4-BE49-F238E27FC236}">
                <a16:creationId xmlns:a16="http://schemas.microsoft.com/office/drawing/2014/main" id="{43B3EFA1-B681-4A6B-B5DA-436D965388A4}"/>
              </a:ext>
            </a:extLst>
          </p:cNvPr>
          <p:cNvSpPr txBox="1"/>
          <p:nvPr/>
        </p:nvSpPr>
        <p:spPr>
          <a:xfrm>
            <a:off x="8435007" y="2823410"/>
            <a:ext cx="3002987" cy="400110"/>
          </a:xfrm>
          <a:prstGeom prst="rect">
            <a:avLst/>
          </a:prstGeom>
          <a:noFill/>
        </p:spPr>
        <p:txBody>
          <a:bodyPr wrap="square" rtlCol="0">
            <a:spAutoFit/>
          </a:bodyPr>
          <a:lstStyle/>
          <a:p>
            <a:pPr algn="ctr"/>
            <a:r>
              <a:rPr lang="en-US" sz="2000" dirty="0"/>
              <a:t>Final total = 5305</a:t>
            </a:r>
          </a:p>
        </p:txBody>
      </p:sp>
      <p:sp>
        <p:nvSpPr>
          <p:cNvPr id="6" name="Rectangle: Rounded Corners 5">
            <a:extLst>
              <a:ext uri="{FF2B5EF4-FFF2-40B4-BE49-F238E27FC236}">
                <a16:creationId xmlns:a16="http://schemas.microsoft.com/office/drawing/2014/main" id="{3195E0FF-F71E-47EF-AB1E-FE25AB3A0FBA}"/>
              </a:ext>
            </a:extLst>
          </p:cNvPr>
          <p:cNvSpPr/>
          <p:nvPr/>
        </p:nvSpPr>
        <p:spPr>
          <a:xfrm>
            <a:off x="6096000" y="1777647"/>
            <a:ext cx="1122947" cy="191203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FCE3EFA6-8EB3-4605-956C-9C89C453843E}"/>
              </a:ext>
            </a:extLst>
          </p:cNvPr>
          <p:cNvSpPr/>
          <p:nvPr/>
        </p:nvSpPr>
        <p:spPr>
          <a:xfrm>
            <a:off x="6096000" y="3689684"/>
            <a:ext cx="1179095" cy="2096633"/>
          </a:xfrm>
          <a:prstGeom prst="roundRect">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3D38D46A-EE92-4240-A3E4-3C5E27455ADE}"/>
              </a:ext>
            </a:extLst>
          </p:cNvPr>
          <p:cNvSpPr>
            <a:spLocks noGrp="1"/>
          </p:cNvSpPr>
          <p:nvPr>
            <p:ph type="sldNum" sz="quarter" idx="12"/>
          </p:nvPr>
        </p:nvSpPr>
        <p:spPr/>
        <p:txBody>
          <a:bodyPr/>
          <a:lstStyle/>
          <a:p>
            <a:fld id="{DA19C9E5-B1E0-4113-9387-698A644D0010}" type="slidenum">
              <a:rPr lang="en-US" smtClean="0"/>
              <a:t>17</a:t>
            </a:fld>
            <a:endParaRPr lang="en-US"/>
          </a:p>
        </p:txBody>
      </p:sp>
    </p:spTree>
    <p:extLst>
      <p:ext uri="{BB962C8B-B14F-4D97-AF65-F5344CB8AC3E}">
        <p14:creationId xmlns:p14="http://schemas.microsoft.com/office/powerpoint/2010/main" val="314786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600" y="142460"/>
            <a:ext cx="3890212" cy="6492870"/>
          </a:xfrm>
        </p:spPr>
        <p:txBody>
          <a:bodyPr>
            <a:normAutofit lnSpcReduction="10000"/>
          </a:bodyPr>
          <a:lstStyle/>
          <a:p>
            <a:r>
              <a:rPr lang="en-US" sz="2800" dirty="0"/>
              <a:t>Independent variables</a:t>
            </a:r>
          </a:p>
          <a:p>
            <a:pPr lvl="1"/>
            <a:r>
              <a:rPr lang="en-US" sz="2800" b="1" u="sng" dirty="0">
                <a:solidFill>
                  <a:schemeClr val="accent6">
                    <a:lumMod val="75000"/>
                  </a:schemeClr>
                </a:solidFill>
              </a:rPr>
              <a:t>Switch in reference*</a:t>
            </a:r>
          </a:p>
          <a:p>
            <a:pPr lvl="1"/>
            <a:r>
              <a:rPr lang="en-US" sz="2800" b="1" u="sng" dirty="0">
                <a:solidFill>
                  <a:schemeClr val="accent6">
                    <a:lumMod val="75000"/>
                  </a:schemeClr>
                </a:solidFill>
              </a:rPr>
              <a:t>TMA ambiguity</a:t>
            </a:r>
          </a:p>
          <a:p>
            <a:pPr lvl="1"/>
            <a:r>
              <a:rPr lang="en-US" sz="2800" b="1" u="sng" dirty="0">
                <a:solidFill>
                  <a:schemeClr val="accent6">
                    <a:lumMod val="75000"/>
                  </a:schemeClr>
                </a:solidFill>
              </a:rPr>
              <a:t>Distance*</a:t>
            </a:r>
          </a:p>
          <a:p>
            <a:pPr lvl="1"/>
            <a:r>
              <a:rPr lang="en-US" sz="2800" dirty="0"/>
              <a:t>Subject type of prior clause</a:t>
            </a:r>
          </a:p>
          <a:p>
            <a:pPr lvl="1"/>
            <a:r>
              <a:rPr lang="en-US" sz="2800" dirty="0"/>
              <a:t>Switch in TMA</a:t>
            </a:r>
          </a:p>
          <a:p>
            <a:pPr lvl="1"/>
            <a:r>
              <a:rPr lang="en-US" sz="2800" dirty="0"/>
              <a:t>Grammatical Person</a:t>
            </a:r>
          </a:p>
          <a:p>
            <a:pPr lvl="1"/>
            <a:r>
              <a:rPr lang="en-US" sz="2800" dirty="0"/>
              <a:t>Verb Class</a:t>
            </a:r>
          </a:p>
          <a:p>
            <a:pPr lvl="1"/>
            <a:r>
              <a:rPr lang="en-US" sz="2800" dirty="0"/>
              <a:t>Clause Type</a:t>
            </a:r>
          </a:p>
          <a:p>
            <a:pPr marL="0" indent="0">
              <a:buNone/>
            </a:pPr>
            <a:r>
              <a:rPr lang="en-US" sz="2800" dirty="0"/>
              <a:t>*Run separately</a:t>
            </a:r>
          </a:p>
          <a:p>
            <a:pPr lvl="1"/>
            <a:endParaRPr lang="en-US" sz="2800" dirty="0"/>
          </a:p>
        </p:txBody>
      </p:sp>
      <p:graphicFrame>
        <p:nvGraphicFramePr>
          <p:cNvPr id="4" name="Table 3">
            <a:extLst>
              <a:ext uri="{FF2B5EF4-FFF2-40B4-BE49-F238E27FC236}">
                <a16:creationId xmlns:a16="http://schemas.microsoft.com/office/drawing/2014/main" id="{97F75761-2B53-4E91-A342-887A74717372}"/>
              </a:ext>
            </a:extLst>
          </p:cNvPr>
          <p:cNvGraphicFramePr>
            <a:graphicFrameLocks noGrp="1"/>
          </p:cNvGraphicFramePr>
          <p:nvPr>
            <p:extLst/>
          </p:nvPr>
        </p:nvGraphicFramePr>
        <p:xfrm>
          <a:off x="5678905" y="914970"/>
          <a:ext cx="5710990" cy="4584225"/>
        </p:xfrm>
        <a:graphic>
          <a:graphicData uri="http://schemas.openxmlformats.org/drawingml/2006/table">
            <a:tbl>
              <a:tblPr firstRow="1" bandRow="1">
                <a:tableStyleId>{073A0DAA-6AF3-43AB-8588-CEC1D06C72B9}</a:tableStyleId>
              </a:tblPr>
              <a:tblGrid>
                <a:gridCol w="2855495">
                  <a:extLst>
                    <a:ext uri="{9D8B030D-6E8A-4147-A177-3AD203B41FA5}">
                      <a16:colId xmlns:a16="http://schemas.microsoft.com/office/drawing/2014/main" val="4002381278"/>
                    </a:ext>
                  </a:extLst>
                </a:gridCol>
                <a:gridCol w="2855495">
                  <a:extLst>
                    <a:ext uri="{9D8B030D-6E8A-4147-A177-3AD203B41FA5}">
                      <a16:colId xmlns:a16="http://schemas.microsoft.com/office/drawing/2014/main" val="513001936"/>
                    </a:ext>
                  </a:extLst>
                </a:gridCol>
              </a:tblGrid>
              <a:tr h="577518">
                <a:tc>
                  <a:txBody>
                    <a:bodyPr/>
                    <a:lstStyle/>
                    <a:p>
                      <a:r>
                        <a:rPr lang="en-US" sz="2400" dirty="0"/>
                        <a:t>Constraint</a:t>
                      </a:r>
                    </a:p>
                  </a:txBody>
                  <a:tcPr/>
                </a:tc>
                <a:tc>
                  <a:txBody>
                    <a:bodyPr/>
                    <a:lstStyle/>
                    <a:p>
                      <a:r>
                        <a:rPr lang="en-US" sz="2400" dirty="0"/>
                        <a:t>Subcategories</a:t>
                      </a:r>
                    </a:p>
                  </a:txBody>
                  <a:tcPr/>
                </a:tc>
                <a:extLst>
                  <a:ext uri="{0D108BD9-81ED-4DB2-BD59-A6C34878D82A}">
                    <a16:rowId xmlns:a16="http://schemas.microsoft.com/office/drawing/2014/main" val="850660359"/>
                  </a:ext>
                </a:extLst>
              </a:tr>
              <a:tr h="1205075">
                <a:tc>
                  <a:txBody>
                    <a:bodyPr/>
                    <a:lstStyle/>
                    <a:p>
                      <a:r>
                        <a:rPr lang="en-US" sz="2000" dirty="0"/>
                        <a:t>Switch in reference</a:t>
                      </a:r>
                    </a:p>
                  </a:txBody>
                  <a:tcPr/>
                </a:tc>
                <a:tc>
                  <a:txBody>
                    <a:bodyPr/>
                    <a:lstStyle/>
                    <a:p>
                      <a:r>
                        <a:rPr lang="en-US" sz="2000" dirty="0"/>
                        <a:t>Switch</a:t>
                      </a:r>
                    </a:p>
                    <a:p>
                      <a:r>
                        <a:rPr lang="en-US" sz="2000" dirty="0"/>
                        <a:t>Same as object</a:t>
                      </a:r>
                    </a:p>
                    <a:p>
                      <a:r>
                        <a:rPr lang="en-US" sz="2000" dirty="0"/>
                        <a:t>Same as subject</a:t>
                      </a:r>
                    </a:p>
                  </a:txBody>
                  <a:tcPr/>
                </a:tc>
                <a:extLst>
                  <a:ext uri="{0D108BD9-81ED-4DB2-BD59-A6C34878D82A}">
                    <a16:rowId xmlns:a16="http://schemas.microsoft.com/office/drawing/2014/main" val="3318481469"/>
                  </a:ext>
                </a:extLst>
              </a:tr>
              <a:tr h="826061">
                <a:tc>
                  <a:txBody>
                    <a:bodyPr/>
                    <a:lstStyle/>
                    <a:p>
                      <a:r>
                        <a:rPr lang="en-US" sz="2000" dirty="0"/>
                        <a:t>TMA ambiguity</a:t>
                      </a:r>
                    </a:p>
                  </a:txBody>
                  <a:tcPr/>
                </a:tc>
                <a:tc>
                  <a:txBody>
                    <a:bodyPr/>
                    <a:lstStyle/>
                    <a:p>
                      <a:r>
                        <a:rPr lang="en-US" sz="2000" dirty="0"/>
                        <a:t>Ambiguous TMA</a:t>
                      </a:r>
                    </a:p>
                    <a:p>
                      <a:r>
                        <a:rPr lang="en-US" sz="2000" dirty="0"/>
                        <a:t>Unambiguous TMA</a:t>
                      </a:r>
                    </a:p>
                  </a:txBody>
                  <a:tcPr/>
                </a:tc>
                <a:extLst>
                  <a:ext uri="{0D108BD9-81ED-4DB2-BD59-A6C34878D82A}">
                    <a16:rowId xmlns:a16="http://schemas.microsoft.com/office/drawing/2014/main" val="3470931266"/>
                  </a:ext>
                </a:extLst>
              </a:tr>
              <a:tr h="1975571">
                <a:tc>
                  <a:txBody>
                    <a:bodyPr/>
                    <a:lstStyle/>
                    <a:p>
                      <a:r>
                        <a:rPr lang="en-US" sz="2000" dirty="0"/>
                        <a:t>Distance</a:t>
                      </a:r>
                    </a:p>
                  </a:txBody>
                  <a:tcPr/>
                </a:tc>
                <a:tc>
                  <a:txBody>
                    <a:bodyPr/>
                    <a:lstStyle/>
                    <a:p>
                      <a:r>
                        <a:rPr lang="en-US" sz="2000" dirty="0"/>
                        <a:t>First mention</a:t>
                      </a:r>
                    </a:p>
                    <a:p>
                      <a:r>
                        <a:rPr lang="en-US" sz="2000" dirty="0"/>
                        <a:t>1-3 clauses</a:t>
                      </a:r>
                    </a:p>
                    <a:p>
                      <a:r>
                        <a:rPr lang="en-US" sz="2000" dirty="0"/>
                        <a:t>4-5 clauses</a:t>
                      </a:r>
                    </a:p>
                    <a:p>
                      <a:r>
                        <a:rPr lang="en-US" sz="2000" dirty="0"/>
                        <a:t>6-7 clauses</a:t>
                      </a:r>
                    </a:p>
                    <a:p>
                      <a:r>
                        <a:rPr lang="en-US" sz="2000" dirty="0"/>
                        <a:t>8-10 clauses</a:t>
                      </a:r>
                    </a:p>
                    <a:p>
                      <a:r>
                        <a:rPr lang="en-US" sz="2000" dirty="0"/>
                        <a:t>More than 10 clauses</a:t>
                      </a:r>
                    </a:p>
                  </a:txBody>
                  <a:tcPr/>
                </a:tc>
                <a:extLst>
                  <a:ext uri="{0D108BD9-81ED-4DB2-BD59-A6C34878D82A}">
                    <a16:rowId xmlns:a16="http://schemas.microsoft.com/office/drawing/2014/main" val="2124171033"/>
                  </a:ext>
                </a:extLst>
              </a:tr>
            </a:tbl>
          </a:graphicData>
        </a:graphic>
      </p:graphicFrame>
      <p:sp>
        <p:nvSpPr>
          <p:cNvPr id="5" name="Slide Number Placeholder 4">
            <a:extLst>
              <a:ext uri="{FF2B5EF4-FFF2-40B4-BE49-F238E27FC236}">
                <a16:creationId xmlns:a16="http://schemas.microsoft.com/office/drawing/2014/main" id="{3D2989A1-04E8-45E3-BB71-2C8961C7CB4A}"/>
              </a:ext>
            </a:extLst>
          </p:cNvPr>
          <p:cNvSpPr>
            <a:spLocks noGrp="1"/>
          </p:cNvSpPr>
          <p:nvPr>
            <p:ph type="sldNum" sz="quarter" idx="12"/>
          </p:nvPr>
        </p:nvSpPr>
        <p:spPr>
          <a:xfrm>
            <a:off x="10387136" y="6429323"/>
            <a:ext cx="1596292" cy="404614"/>
          </a:xfrm>
        </p:spPr>
        <p:txBody>
          <a:bodyPr/>
          <a:lstStyle/>
          <a:p>
            <a:fld id="{DA19C9E5-B1E0-4113-9387-698A644D0010}" type="slidenum">
              <a:rPr lang="en-US" smtClean="0"/>
              <a:t>18</a:t>
            </a:fld>
            <a:endParaRPr lang="en-US" dirty="0"/>
          </a:p>
        </p:txBody>
      </p:sp>
    </p:spTree>
    <p:extLst>
      <p:ext uri="{BB962C8B-B14F-4D97-AF65-F5344CB8AC3E}">
        <p14:creationId xmlns:p14="http://schemas.microsoft.com/office/powerpoint/2010/main" val="1150609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Autofit/>
          </a:bodyPr>
          <a:lstStyle/>
          <a:p>
            <a:r>
              <a:rPr lang="en-US" dirty="0">
                <a:solidFill>
                  <a:srgbClr val="800000"/>
                </a:solidFill>
              </a:rPr>
              <a:t>Participants</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5814392"/>
          </a:xfrm>
        </p:spPr>
        <p:txBody>
          <a:bodyPr/>
          <a:lstStyle/>
          <a:p>
            <a:r>
              <a:rPr lang="en-US" dirty="0"/>
              <a:t>30 native speakers of Spanish residing in the U.S.</a:t>
            </a:r>
          </a:p>
          <a:p>
            <a:pPr lvl="1"/>
            <a:r>
              <a:rPr lang="en-US" dirty="0"/>
              <a:t>All are second language speakers of English</a:t>
            </a:r>
          </a:p>
          <a:p>
            <a:pPr lvl="1"/>
            <a:r>
              <a:rPr lang="en-US" dirty="0"/>
              <a:t>Graduate students and instructors of Spanish</a:t>
            </a:r>
          </a:p>
        </p:txBody>
      </p:sp>
      <p:graphicFrame>
        <p:nvGraphicFramePr>
          <p:cNvPr id="4" name="Table 3">
            <a:extLst>
              <a:ext uri="{FF2B5EF4-FFF2-40B4-BE49-F238E27FC236}">
                <a16:creationId xmlns:a16="http://schemas.microsoft.com/office/drawing/2014/main" id="{7F6D133C-832A-4228-8B1E-11C7B2F2DD91}"/>
              </a:ext>
            </a:extLst>
          </p:cNvPr>
          <p:cNvGraphicFramePr>
            <a:graphicFrameLocks noGrp="1"/>
          </p:cNvGraphicFramePr>
          <p:nvPr>
            <p:extLst>
              <p:ext uri="{D42A27DB-BD31-4B8C-83A1-F6EECF244321}">
                <p14:modId xmlns:p14="http://schemas.microsoft.com/office/powerpoint/2010/main" val="1249538115"/>
              </p:ext>
            </p:extLst>
          </p:nvPr>
        </p:nvGraphicFramePr>
        <p:xfrm>
          <a:off x="2223898" y="2207133"/>
          <a:ext cx="8559210" cy="4368453"/>
        </p:xfrm>
        <a:graphic>
          <a:graphicData uri="http://schemas.openxmlformats.org/drawingml/2006/table">
            <a:tbl>
              <a:tblPr firstRow="1" firstCol="1" bandRow="1">
                <a:tableStyleId>{E8034E78-7F5D-4C2E-B375-FC64B27BC917}</a:tableStyleId>
              </a:tblPr>
              <a:tblGrid>
                <a:gridCol w="3125210">
                  <a:extLst>
                    <a:ext uri="{9D8B030D-6E8A-4147-A177-3AD203B41FA5}">
                      <a16:colId xmlns:a16="http://schemas.microsoft.com/office/drawing/2014/main" val="3154288438"/>
                    </a:ext>
                  </a:extLst>
                </a:gridCol>
                <a:gridCol w="5434000">
                  <a:extLst>
                    <a:ext uri="{9D8B030D-6E8A-4147-A177-3AD203B41FA5}">
                      <a16:colId xmlns:a16="http://schemas.microsoft.com/office/drawing/2014/main" val="3222039540"/>
                    </a:ext>
                  </a:extLst>
                </a:gridCol>
              </a:tblGrid>
              <a:tr h="467833">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Speaker characteristics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Group demographics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818950"/>
                  </a:ext>
                </a:extLst>
              </a:tr>
              <a:tr h="467833">
                <a:tc>
                  <a:txBody>
                    <a:bodyPr/>
                    <a:lstStyle/>
                    <a:p>
                      <a:pPr marL="0" marR="0" algn="ctr">
                        <a:spcBef>
                          <a:spcPts val="0"/>
                        </a:spcBef>
                        <a:spcAft>
                          <a:spcPts val="0"/>
                        </a:spcAft>
                      </a:pPr>
                      <a:r>
                        <a:rPr lang="en-US" sz="1600" dirty="0">
                          <a:solidFill>
                            <a:schemeClr val="tx1"/>
                          </a:solidFill>
                          <a:effectLst/>
                        </a:rPr>
                        <a:t>Average years in United States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rPr>
                        <a:t>8.21 (SD = 6.68; Range = 4 months to 26 years)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8052576"/>
                  </a:ext>
                </a:extLst>
              </a:tr>
              <a:tr h="436724">
                <a:tc>
                  <a:txBody>
                    <a:bodyPr/>
                    <a:lstStyle/>
                    <a:p>
                      <a:pPr marL="0" marR="0" algn="ctr">
                        <a:spcBef>
                          <a:spcPts val="0"/>
                        </a:spcBef>
                        <a:spcAft>
                          <a:spcPts val="0"/>
                        </a:spcAft>
                      </a:pPr>
                      <a:r>
                        <a:rPr lang="en-US" sz="1600" dirty="0">
                          <a:solidFill>
                            <a:schemeClr val="tx1"/>
                          </a:solidFill>
                          <a:effectLst/>
                        </a:rPr>
                        <a:t>Sex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rPr>
                        <a:t>M = 17, F =13</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1889272"/>
                  </a:ext>
                </a:extLst>
              </a:tr>
              <a:tr h="435231">
                <a:tc>
                  <a:txBody>
                    <a:bodyPr/>
                    <a:lstStyle/>
                    <a:p>
                      <a:pPr marL="0" marR="0" algn="ctr">
                        <a:spcBef>
                          <a:spcPts val="0"/>
                        </a:spcBef>
                        <a:spcAft>
                          <a:spcPts val="0"/>
                        </a:spcAft>
                      </a:pPr>
                      <a:r>
                        <a:rPr lang="en-US" sz="1600" dirty="0">
                          <a:solidFill>
                            <a:schemeClr val="tx1"/>
                          </a:solidFill>
                          <a:effectLst/>
                        </a:rPr>
                        <a:t>Average 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rPr>
                        <a:t>35.77 (SD = 8.34; Range = 24 to 56)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9603116"/>
                  </a:ext>
                </a:extLst>
              </a:tr>
              <a:tr h="1252004">
                <a:tc>
                  <a:txBody>
                    <a:bodyPr/>
                    <a:lstStyle/>
                    <a:p>
                      <a:pPr marL="0" marR="0" algn="ctr">
                        <a:spcBef>
                          <a:spcPts val="0"/>
                        </a:spcBef>
                        <a:spcAft>
                          <a:spcPts val="0"/>
                        </a:spcAft>
                      </a:pPr>
                      <a:r>
                        <a:rPr lang="en-US" sz="1600" dirty="0">
                          <a:solidFill>
                            <a:schemeClr val="tx1"/>
                          </a:solidFill>
                          <a:effectLst/>
                        </a:rPr>
                        <a:t>Region of origin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l">
                        <a:spcBef>
                          <a:spcPts val="0"/>
                        </a:spcBef>
                        <a:spcAft>
                          <a:spcPts val="0"/>
                        </a:spcAft>
                      </a:pPr>
                      <a:r>
                        <a:rPr lang="es-ES" sz="1600" dirty="0">
                          <a:solidFill>
                            <a:schemeClr val="tx1"/>
                          </a:solidFill>
                          <a:effectLst/>
                        </a:rPr>
                        <a:t>Spain = 12                                         Colombia = 5</a:t>
                      </a:r>
                      <a:endParaRPr lang="en-US" sz="1400" dirty="0">
                        <a:solidFill>
                          <a:schemeClr val="tx1"/>
                        </a:solidFill>
                        <a:effectLst/>
                      </a:endParaRPr>
                    </a:p>
                    <a:p>
                      <a:pPr marL="0" marR="0" algn="l">
                        <a:spcBef>
                          <a:spcPts val="0"/>
                        </a:spcBef>
                        <a:spcAft>
                          <a:spcPts val="0"/>
                        </a:spcAft>
                      </a:pPr>
                      <a:r>
                        <a:rPr lang="es-ES" sz="1600" dirty="0">
                          <a:solidFill>
                            <a:schemeClr val="tx1"/>
                          </a:solidFill>
                          <a:effectLst/>
                        </a:rPr>
                        <a:t>Argentina = 3</a:t>
                      </a:r>
                      <a:r>
                        <a:rPr lang="en-US" sz="1400" dirty="0">
                          <a:solidFill>
                            <a:schemeClr val="tx1"/>
                          </a:solidFill>
                          <a:effectLst/>
                        </a:rPr>
                        <a:t>                                          </a:t>
                      </a:r>
                      <a:r>
                        <a:rPr lang="es-ES" sz="1600" dirty="0" err="1">
                          <a:solidFill>
                            <a:schemeClr val="tx1"/>
                          </a:solidFill>
                          <a:effectLst/>
                        </a:rPr>
                        <a:t>Mexico</a:t>
                      </a:r>
                      <a:r>
                        <a:rPr lang="es-ES" sz="1600" dirty="0">
                          <a:solidFill>
                            <a:schemeClr val="tx1"/>
                          </a:solidFill>
                          <a:effectLst/>
                        </a:rPr>
                        <a:t> = 2</a:t>
                      </a:r>
                      <a:endParaRPr lang="en-US" sz="1400" dirty="0">
                        <a:solidFill>
                          <a:schemeClr val="tx1"/>
                        </a:solidFill>
                        <a:effectLst/>
                      </a:endParaRPr>
                    </a:p>
                    <a:p>
                      <a:pPr marL="0" marR="0" algn="l">
                        <a:spcBef>
                          <a:spcPts val="0"/>
                        </a:spcBef>
                        <a:spcAft>
                          <a:spcPts val="0"/>
                        </a:spcAft>
                      </a:pPr>
                      <a:r>
                        <a:rPr lang="es-ES" sz="1600" dirty="0">
                          <a:solidFill>
                            <a:schemeClr val="tx1"/>
                          </a:solidFill>
                          <a:effectLst/>
                        </a:rPr>
                        <a:t>Puerto Rico = 2</a:t>
                      </a:r>
                      <a:r>
                        <a:rPr lang="en-US" sz="1400" dirty="0">
                          <a:solidFill>
                            <a:schemeClr val="tx1"/>
                          </a:solidFill>
                          <a:effectLst/>
                        </a:rPr>
                        <a:t>                                      </a:t>
                      </a:r>
                      <a:r>
                        <a:rPr lang="es-ES" sz="1600" dirty="0">
                          <a:solidFill>
                            <a:schemeClr val="tx1"/>
                          </a:solidFill>
                          <a:effectLst/>
                        </a:rPr>
                        <a:t>Chile = 2</a:t>
                      </a:r>
                      <a:endParaRPr lang="en-US" sz="1400" dirty="0">
                        <a:solidFill>
                          <a:schemeClr val="tx1"/>
                        </a:solidFill>
                        <a:effectLst/>
                      </a:endParaRPr>
                    </a:p>
                    <a:p>
                      <a:pPr marL="0" marR="0" algn="l">
                        <a:spcBef>
                          <a:spcPts val="0"/>
                        </a:spcBef>
                        <a:spcAft>
                          <a:spcPts val="0"/>
                        </a:spcAft>
                      </a:pPr>
                      <a:r>
                        <a:rPr lang="es-ES" sz="1600" dirty="0">
                          <a:solidFill>
                            <a:schemeClr val="tx1"/>
                          </a:solidFill>
                          <a:effectLst/>
                        </a:rPr>
                        <a:t>Cuba = 1</a:t>
                      </a:r>
                      <a:r>
                        <a:rPr lang="en-US" sz="1400" dirty="0">
                          <a:solidFill>
                            <a:schemeClr val="tx1"/>
                          </a:solidFill>
                          <a:effectLst/>
                        </a:rPr>
                        <a:t>                                                  </a:t>
                      </a:r>
                      <a:r>
                        <a:rPr lang="es-ES" sz="1600" dirty="0">
                          <a:solidFill>
                            <a:schemeClr val="tx1"/>
                          </a:solidFill>
                          <a:effectLst/>
                        </a:rPr>
                        <a:t>Bolivia = 1</a:t>
                      </a:r>
                      <a:endParaRPr lang="en-US" sz="1400" dirty="0">
                        <a:solidFill>
                          <a:schemeClr val="tx1"/>
                        </a:solidFill>
                        <a:effectLst/>
                      </a:endParaRPr>
                    </a:p>
                    <a:p>
                      <a:pPr marL="0" marR="0" algn="l">
                        <a:spcBef>
                          <a:spcPts val="0"/>
                        </a:spcBef>
                        <a:spcAft>
                          <a:spcPts val="0"/>
                        </a:spcAft>
                      </a:pPr>
                      <a:r>
                        <a:rPr lang="es-ES" sz="1600" dirty="0">
                          <a:solidFill>
                            <a:schemeClr val="tx1"/>
                          </a:solidFill>
                          <a:effectLst/>
                        </a:rPr>
                        <a:t>Venezuela = 1</a:t>
                      </a:r>
                      <a:r>
                        <a:rPr lang="en-US" sz="1400" dirty="0">
                          <a:solidFill>
                            <a:schemeClr val="tx1"/>
                          </a:solidFill>
                          <a:effectLst/>
                        </a:rPr>
                        <a:t>                                        </a:t>
                      </a:r>
                      <a:r>
                        <a:rPr lang="es-ES" sz="1600" dirty="0" err="1">
                          <a:solidFill>
                            <a:schemeClr val="tx1"/>
                          </a:solidFill>
                          <a:effectLst/>
                        </a:rPr>
                        <a:t>Peru</a:t>
                      </a:r>
                      <a:r>
                        <a:rPr lang="es-ES" sz="1600" dirty="0">
                          <a:solidFill>
                            <a:schemeClr val="tx1"/>
                          </a:solidFill>
                          <a:effectLst/>
                        </a:rPr>
                        <a:t> = 1</a:t>
                      </a:r>
                    </a:p>
                    <a:p>
                      <a:pPr marL="0" marR="0" algn="l">
                        <a:spcBef>
                          <a:spcPts val="0"/>
                        </a:spcBef>
                        <a:spcAft>
                          <a:spcPts val="0"/>
                        </a:spcAft>
                      </a:pPr>
                      <a:endParaRPr lang="es-E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7101002"/>
                  </a:ext>
                </a:extLst>
              </a:tr>
              <a:tr h="548896">
                <a:tc>
                  <a:txBody>
                    <a:bodyPr/>
                    <a:lstStyle/>
                    <a:p>
                      <a:pPr marL="0" marR="0" algn="ctr">
                        <a:spcBef>
                          <a:spcPts val="0"/>
                        </a:spcBef>
                        <a:spcAft>
                          <a:spcPts val="0"/>
                        </a:spcAft>
                      </a:pPr>
                      <a:r>
                        <a:rPr lang="en-US" sz="1600" dirty="0">
                          <a:solidFill>
                            <a:schemeClr val="tx1"/>
                          </a:solidFill>
                          <a:effectLst/>
                        </a:rPr>
                        <a:t>Average reported English use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rPr>
                        <a:t>5.14 (SD = 3.46; out of 16; Range = 0 to 13)</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0587979"/>
                  </a:ext>
                </a:extLst>
              </a:tr>
              <a:tr h="548896">
                <a:tc>
                  <a:txBody>
                    <a:bodyPr/>
                    <a:lstStyle/>
                    <a:p>
                      <a:pPr marL="0" marR="0" algn="ctr">
                        <a:spcBef>
                          <a:spcPts val="0"/>
                        </a:spcBef>
                        <a:spcAft>
                          <a:spcPts val="0"/>
                        </a:spcAft>
                      </a:pPr>
                      <a:r>
                        <a:rPr lang="en-US" sz="1600" dirty="0">
                          <a:solidFill>
                            <a:schemeClr val="tx1"/>
                          </a:solidFill>
                          <a:effectLst/>
                        </a:rPr>
                        <a:t>Average reported Spanish use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rPr>
                        <a:t>12.79 (SD = 2.47; out of 16; Range = 6 to 16)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0067981"/>
                  </a:ext>
                </a:extLst>
              </a:tr>
            </a:tbl>
          </a:graphicData>
        </a:graphic>
      </p:graphicFrame>
      <p:sp>
        <p:nvSpPr>
          <p:cNvPr id="5" name="Slide Number Placeholder 4">
            <a:extLst>
              <a:ext uri="{FF2B5EF4-FFF2-40B4-BE49-F238E27FC236}">
                <a16:creationId xmlns:a16="http://schemas.microsoft.com/office/drawing/2014/main" id="{5573C9A8-D615-46C8-B0EC-C73295721423}"/>
              </a:ext>
            </a:extLst>
          </p:cNvPr>
          <p:cNvSpPr>
            <a:spLocks noGrp="1"/>
          </p:cNvSpPr>
          <p:nvPr>
            <p:ph type="sldNum" sz="quarter" idx="12"/>
          </p:nvPr>
        </p:nvSpPr>
        <p:spPr/>
        <p:txBody>
          <a:bodyPr/>
          <a:lstStyle/>
          <a:p>
            <a:fld id="{DA19C9E5-B1E0-4113-9387-698A644D0010}" type="slidenum">
              <a:rPr lang="en-US" smtClean="0"/>
              <a:t>19</a:t>
            </a:fld>
            <a:endParaRPr lang="en-US"/>
          </a:p>
        </p:txBody>
      </p:sp>
    </p:spTree>
    <p:extLst>
      <p:ext uri="{BB962C8B-B14F-4D97-AF65-F5344CB8AC3E}">
        <p14:creationId xmlns:p14="http://schemas.microsoft.com/office/powerpoint/2010/main" val="276953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179294"/>
            <a:ext cx="10263809" cy="6536246"/>
          </a:xfrm>
        </p:spPr>
        <p:txBody>
          <a:bodyPr>
            <a:normAutofit lnSpcReduction="10000"/>
          </a:bodyPr>
          <a:lstStyle/>
          <a:p>
            <a:r>
              <a:rPr lang="en-US" sz="3200" dirty="0"/>
              <a:t>Recent research suggests that it is important to distinguish between three types of constraints (e.g. </a:t>
            </a:r>
            <a:r>
              <a:rPr lang="en-US" sz="3200" dirty="0" err="1"/>
              <a:t>Tamminga</a:t>
            </a:r>
            <a:r>
              <a:rPr lang="en-US" sz="3200" dirty="0"/>
              <a:t> et al., 2016)</a:t>
            </a:r>
          </a:p>
          <a:p>
            <a:pPr lvl="1"/>
            <a:r>
              <a:rPr lang="en-US" sz="3200" dirty="0"/>
              <a:t>Social/stylistic</a:t>
            </a:r>
          </a:p>
          <a:p>
            <a:pPr lvl="1"/>
            <a:r>
              <a:rPr lang="en-US" sz="3200" dirty="0"/>
              <a:t>Linguistic</a:t>
            </a:r>
          </a:p>
          <a:p>
            <a:pPr lvl="1"/>
            <a:r>
              <a:rPr lang="en-US" sz="3200" dirty="0"/>
              <a:t>Psychophysiological</a:t>
            </a:r>
          </a:p>
          <a:p>
            <a:pPr lvl="2"/>
            <a:r>
              <a:rPr lang="en-US" sz="2800" dirty="0"/>
              <a:t>Physiological</a:t>
            </a:r>
          </a:p>
          <a:p>
            <a:pPr lvl="3"/>
            <a:r>
              <a:rPr lang="en-US" sz="2800" dirty="0"/>
              <a:t>Articulatory constraints</a:t>
            </a:r>
          </a:p>
          <a:p>
            <a:pPr lvl="4"/>
            <a:r>
              <a:rPr lang="es-ES" sz="2600" dirty="0"/>
              <a:t>Ca</a:t>
            </a:r>
            <a:r>
              <a:rPr lang="es-ES" sz="2600" b="1" u="sng" dirty="0"/>
              <a:t>rr</a:t>
            </a:r>
            <a:r>
              <a:rPr lang="es-ES" sz="2600" dirty="0"/>
              <a:t>o v. i</a:t>
            </a:r>
            <a:r>
              <a:rPr lang="es-ES" sz="2600" b="1" u="sng" dirty="0"/>
              <a:t>rr</a:t>
            </a:r>
            <a:r>
              <a:rPr lang="es-ES" sz="2600" dirty="0"/>
              <a:t>itar</a:t>
            </a:r>
            <a:endParaRPr lang="en-US" sz="2600" dirty="0"/>
          </a:p>
          <a:p>
            <a:pPr lvl="2"/>
            <a:r>
              <a:rPr lang="en-US" sz="2800" dirty="0"/>
              <a:t>Psychological/Cognitive</a:t>
            </a:r>
          </a:p>
          <a:p>
            <a:pPr lvl="3"/>
            <a:r>
              <a:rPr lang="en-US" sz="2800" dirty="0"/>
              <a:t>Priming</a:t>
            </a:r>
          </a:p>
          <a:p>
            <a:pPr lvl="3"/>
            <a:r>
              <a:rPr lang="en-US" sz="2800" dirty="0"/>
              <a:t>Production planning</a:t>
            </a:r>
          </a:p>
          <a:p>
            <a:pPr lvl="3"/>
            <a:r>
              <a:rPr lang="en-US" sz="2800" dirty="0"/>
              <a:t>Automatic imitation</a:t>
            </a:r>
          </a:p>
          <a:p>
            <a:pPr lvl="3"/>
            <a:r>
              <a:rPr lang="en-US" sz="2800" dirty="0"/>
              <a:t>Working memory</a:t>
            </a:r>
          </a:p>
        </p:txBody>
      </p:sp>
      <p:sp>
        <p:nvSpPr>
          <p:cNvPr id="4" name="Rectangle: Rounded Corners 3">
            <a:extLst>
              <a:ext uri="{FF2B5EF4-FFF2-40B4-BE49-F238E27FC236}">
                <a16:creationId xmlns:a16="http://schemas.microsoft.com/office/drawing/2014/main" id="{B68D97DE-A61B-4281-AE40-330EF6590C43}"/>
              </a:ext>
            </a:extLst>
          </p:cNvPr>
          <p:cNvSpPr/>
          <p:nvPr/>
        </p:nvSpPr>
        <p:spPr>
          <a:xfrm>
            <a:off x="3143389" y="6046093"/>
            <a:ext cx="3078736" cy="609600"/>
          </a:xfrm>
          <a:prstGeom prst="roundRect">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3F2FA821-7D8B-4E02-8AAD-457B81C72121}"/>
              </a:ext>
            </a:extLst>
          </p:cNvPr>
          <p:cNvSpPr>
            <a:spLocks noGrp="1"/>
          </p:cNvSpPr>
          <p:nvPr>
            <p:ph type="sldNum" sz="quarter" idx="12"/>
          </p:nvPr>
        </p:nvSpPr>
        <p:spPr/>
        <p:txBody>
          <a:bodyPr/>
          <a:lstStyle/>
          <a:p>
            <a:fld id="{DA19C9E5-B1E0-4113-9387-698A644D0010}" type="slidenum">
              <a:rPr lang="en-US" smtClean="0"/>
              <a:t>2</a:t>
            </a:fld>
            <a:endParaRPr lang="en-US"/>
          </a:p>
        </p:txBody>
      </p:sp>
    </p:spTree>
    <p:extLst>
      <p:ext uri="{BB962C8B-B14F-4D97-AF65-F5344CB8AC3E}">
        <p14:creationId xmlns:p14="http://schemas.microsoft.com/office/powerpoint/2010/main" val="219537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Autofit/>
          </a:bodyPr>
          <a:lstStyle/>
          <a:p>
            <a:r>
              <a:rPr lang="en-US" dirty="0">
                <a:solidFill>
                  <a:srgbClr val="800000"/>
                </a:solidFill>
              </a:rPr>
              <a:t>WM Groups</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5814392"/>
          </a:xfrm>
        </p:spPr>
        <p:txBody>
          <a:bodyPr/>
          <a:lstStyle/>
          <a:p>
            <a:endParaRPr lang="en-US" dirty="0"/>
          </a:p>
        </p:txBody>
      </p:sp>
      <p:graphicFrame>
        <p:nvGraphicFramePr>
          <p:cNvPr id="4" name="Table 3">
            <a:extLst>
              <a:ext uri="{FF2B5EF4-FFF2-40B4-BE49-F238E27FC236}">
                <a16:creationId xmlns:a16="http://schemas.microsoft.com/office/drawing/2014/main" id="{2AC75069-64FB-4A5E-9E4E-6981523520C8}"/>
              </a:ext>
            </a:extLst>
          </p:cNvPr>
          <p:cNvGraphicFramePr>
            <a:graphicFrameLocks noGrp="1"/>
          </p:cNvGraphicFramePr>
          <p:nvPr>
            <p:extLst>
              <p:ext uri="{D42A27DB-BD31-4B8C-83A1-F6EECF244321}">
                <p14:modId xmlns:p14="http://schemas.microsoft.com/office/powerpoint/2010/main" val="3471067192"/>
              </p:ext>
            </p:extLst>
          </p:nvPr>
        </p:nvGraphicFramePr>
        <p:xfrm>
          <a:off x="1502375" y="1075722"/>
          <a:ext cx="10002256" cy="1950720"/>
        </p:xfrm>
        <a:graphic>
          <a:graphicData uri="http://schemas.openxmlformats.org/drawingml/2006/table">
            <a:tbl>
              <a:tblPr firstRow="1" firstCol="1" bandRow="1">
                <a:tableStyleId>{073A0DAA-6AF3-43AB-8588-CEC1D06C72B9}</a:tableStyleId>
              </a:tblPr>
              <a:tblGrid>
                <a:gridCol w="1666686">
                  <a:extLst>
                    <a:ext uri="{9D8B030D-6E8A-4147-A177-3AD203B41FA5}">
                      <a16:colId xmlns:a16="http://schemas.microsoft.com/office/drawing/2014/main" val="2741875216"/>
                    </a:ext>
                  </a:extLst>
                </a:gridCol>
                <a:gridCol w="1666686">
                  <a:extLst>
                    <a:ext uri="{9D8B030D-6E8A-4147-A177-3AD203B41FA5}">
                      <a16:colId xmlns:a16="http://schemas.microsoft.com/office/drawing/2014/main" val="1638930226"/>
                    </a:ext>
                  </a:extLst>
                </a:gridCol>
                <a:gridCol w="1666686">
                  <a:extLst>
                    <a:ext uri="{9D8B030D-6E8A-4147-A177-3AD203B41FA5}">
                      <a16:colId xmlns:a16="http://schemas.microsoft.com/office/drawing/2014/main" val="3186758647"/>
                    </a:ext>
                  </a:extLst>
                </a:gridCol>
                <a:gridCol w="1666686">
                  <a:extLst>
                    <a:ext uri="{9D8B030D-6E8A-4147-A177-3AD203B41FA5}">
                      <a16:colId xmlns:a16="http://schemas.microsoft.com/office/drawing/2014/main" val="1185682759"/>
                    </a:ext>
                  </a:extLst>
                </a:gridCol>
                <a:gridCol w="1667756">
                  <a:extLst>
                    <a:ext uri="{9D8B030D-6E8A-4147-A177-3AD203B41FA5}">
                      <a16:colId xmlns:a16="http://schemas.microsoft.com/office/drawing/2014/main" val="3174511980"/>
                    </a:ext>
                  </a:extLst>
                </a:gridCol>
                <a:gridCol w="1667756">
                  <a:extLst>
                    <a:ext uri="{9D8B030D-6E8A-4147-A177-3AD203B41FA5}">
                      <a16:colId xmlns:a16="http://schemas.microsoft.com/office/drawing/2014/main" val="3207583071"/>
                    </a:ext>
                  </a:extLst>
                </a:gridCol>
              </a:tblGrid>
              <a:tr h="44709">
                <a:tc>
                  <a:txBody>
                    <a:bodyPr/>
                    <a:lstStyle/>
                    <a:p>
                      <a:pPr marL="0" marR="0" algn="ctr">
                        <a:spcBef>
                          <a:spcPts val="0"/>
                        </a:spcBef>
                        <a:spcAft>
                          <a:spcPts val="400"/>
                        </a:spcAft>
                      </a:pPr>
                      <a:r>
                        <a:rPr lang="en-US" sz="16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dirty="0">
                          <a:effectLst/>
                        </a:rPr>
                        <a:t>Working memory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Weighted IQ</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Grammar proficiency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Vocabulary proficiency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2524249"/>
                  </a:ext>
                </a:extLst>
              </a:tr>
              <a:tr h="58548">
                <a:tc>
                  <a:txBody>
                    <a:bodyPr/>
                    <a:lstStyle/>
                    <a:p>
                      <a:pPr marL="0" marR="0" algn="ctr">
                        <a:spcBef>
                          <a:spcPts val="0"/>
                        </a:spcBef>
                        <a:spcAft>
                          <a:spcPts val="400"/>
                        </a:spcAft>
                      </a:pPr>
                      <a:r>
                        <a:rPr lang="en-US" sz="1600" dirty="0">
                          <a:solidFill>
                            <a:schemeClr val="tx1"/>
                          </a:solidFill>
                          <a:effectLst/>
                        </a:rPr>
                        <a:t>Working memory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400"/>
                        </a:spcAft>
                      </a:pPr>
                      <a:r>
                        <a:rPr lang="en-US" sz="16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-.024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dirty="0">
                          <a:effectLst/>
                        </a:rPr>
                        <a:t>-.135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844871"/>
                  </a:ext>
                </a:extLst>
              </a:tr>
              <a:tr h="0">
                <a:tc>
                  <a:txBody>
                    <a:bodyPr/>
                    <a:lstStyle/>
                    <a:p>
                      <a:pPr marL="0" marR="0" algn="ctr">
                        <a:spcBef>
                          <a:spcPts val="0"/>
                        </a:spcBef>
                        <a:spcAft>
                          <a:spcPts val="400"/>
                        </a:spcAft>
                      </a:pPr>
                      <a:r>
                        <a:rPr lang="en-US" sz="1600" dirty="0">
                          <a:solidFill>
                            <a:schemeClr val="tx1"/>
                          </a:solidFill>
                          <a:effectLst/>
                        </a:rPr>
                        <a:t>Weighted IQ</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400"/>
                        </a:spcAft>
                      </a:pPr>
                      <a:r>
                        <a:rPr lang="en-US" sz="1600">
                          <a:effectLst/>
                        </a:rPr>
                        <a:t>.154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.310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-.136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2926037"/>
                  </a:ext>
                </a:extLst>
              </a:tr>
              <a:tr h="0">
                <a:tc>
                  <a:txBody>
                    <a:bodyPr/>
                    <a:lstStyle/>
                    <a:p>
                      <a:pPr marL="0" marR="0" algn="ctr">
                        <a:spcBef>
                          <a:spcPts val="0"/>
                        </a:spcBef>
                        <a:spcAft>
                          <a:spcPts val="400"/>
                        </a:spcAft>
                      </a:pPr>
                      <a:r>
                        <a:rPr lang="en-US" sz="1600" dirty="0">
                          <a:solidFill>
                            <a:schemeClr val="tx1"/>
                          </a:solidFill>
                          <a:effectLst/>
                        </a:rPr>
                        <a:t>DELE proficiency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400"/>
                        </a:spcAft>
                      </a:pPr>
                      <a:r>
                        <a:rPr lang="en-US" sz="1600">
                          <a:effectLst/>
                        </a:rPr>
                        <a:t>-.024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.310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.675**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.035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713541"/>
                  </a:ext>
                </a:extLst>
              </a:tr>
              <a:tr h="0">
                <a:tc>
                  <a:txBody>
                    <a:bodyPr/>
                    <a:lstStyle/>
                    <a:p>
                      <a:pPr marL="0" marR="0" algn="ctr">
                        <a:spcBef>
                          <a:spcPts val="0"/>
                        </a:spcBef>
                        <a:spcAft>
                          <a:spcPts val="400"/>
                        </a:spcAft>
                      </a:pPr>
                      <a:r>
                        <a:rPr lang="en-US" sz="1600" dirty="0">
                          <a:solidFill>
                            <a:schemeClr val="tx1"/>
                          </a:solidFill>
                          <a:effectLst/>
                        </a:rPr>
                        <a:t>Vocabulary proficiency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400"/>
                        </a:spcAft>
                      </a:pPr>
                      <a:r>
                        <a:rPr lang="en-US" sz="1600">
                          <a:effectLst/>
                        </a:rPr>
                        <a:t>-.127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.675**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6218064"/>
                  </a:ext>
                </a:extLst>
              </a:tr>
              <a:tr h="0">
                <a:tc>
                  <a:txBody>
                    <a:bodyPr/>
                    <a:lstStyle/>
                    <a:p>
                      <a:pPr marL="0" marR="0" algn="ctr">
                        <a:spcBef>
                          <a:spcPts val="0"/>
                        </a:spcBef>
                        <a:spcAft>
                          <a:spcPts val="400"/>
                        </a:spcAft>
                      </a:pPr>
                      <a:r>
                        <a:rPr lang="en-US" sz="1600" dirty="0">
                          <a:solidFill>
                            <a:schemeClr val="tx1"/>
                          </a:solidFill>
                          <a:effectLst/>
                        </a:rPr>
                        <a:t>Age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400"/>
                        </a:spcAft>
                      </a:pPr>
                      <a:r>
                        <a:rPr lang="en-US" sz="1600">
                          <a:effectLst/>
                        </a:rPr>
                        <a:t>-.135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dirty="0">
                          <a:effectLst/>
                        </a:rPr>
                        <a:t>-.136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.035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a:effectLst/>
                        </a:rPr>
                        <a:t>.155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400"/>
                        </a:spcAft>
                      </a:pPr>
                      <a:r>
                        <a:rPr lang="en-US" sz="16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2912534"/>
                  </a:ext>
                </a:extLst>
              </a:tr>
            </a:tbl>
          </a:graphicData>
        </a:graphic>
      </p:graphicFrame>
      <p:graphicFrame>
        <p:nvGraphicFramePr>
          <p:cNvPr id="5" name="Table 4">
            <a:extLst>
              <a:ext uri="{FF2B5EF4-FFF2-40B4-BE49-F238E27FC236}">
                <a16:creationId xmlns:a16="http://schemas.microsoft.com/office/drawing/2014/main" id="{FFD7259D-6A6B-4BB1-8E8D-4CA4F6222059}"/>
              </a:ext>
            </a:extLst>
          </p:cNvPr>
          <p:cNvGraphicFramePr>
            <a:graphicFrameLocks noGrp="1"/>
          </p:cNvGraphicFramePr>
          <p:nvPr>
            <p:extLst>
              <p:ext uri="{D42A27DB-BD31-4B8C-83A1-F6EECF244321}">
                <p14:modId xmlns:p14="http://schemas.microsoft.com/office/powerpoint/2010/main" val="3865625634"/>
              </p:ext>
            </p:extLst>
          </p:nvPr>
        </p:nvGraphicFramePr>
        <p:xfrm>
          <a:off x="1502375" y="4062104"/>
          <a:ext cx="5042804" cy="2086215"/>
        </p:xfrm>
        <a:graphic>
          <a:graphicData uri="http://schemas.openxmlformats.org/drawingml/2006/table">
            <a:tbl>
              <a:tblPr firstRow="1" firstCol="1" bandRow="1">
                <a:tableStyleId>{E8034E78-7F5D-4C2E-B375-FC64B27BC917}</a:tableStyleId>
              </a:tblPr>
              <a:tblGrid>
                <a:gridCol w="3005457">
                  <a:extLst>
                    <a:ext uri="{9D8B030D-6E8A-4147-A177-3AD203B41FA5}">
                      <a16:colId xmlns:a16="http://schemas.microsoft.com/office/drawing/2014/main" val="406462601"/>
                    </a:ext>
                  </a:extLst>
                </a:gridCol>
                <a:gridCol w="2037347">
                  <a:extLst>
                    <a:ext uri="{9D8B030D-6E8A-4147-A177-3AD203B41FA5}">
                      <a16:colId xmlns:a16="http://schemas.microsoft.com/office/drawing/2014/main" val="1656185031"/>
                    </a:ext>
                  </a:extLst>
                </a:gridCol>
              </a:tblGrid>
              <a:tr h="521843">
                <a:tc>
                  <a:txBody>
                    <a:bodyPr/>
                    <a:lstStyle/>
                    <a:p>
                      <a:pPr>
                        <a:lnSpc>
                          <a:spcPct val="107000"/>
                        </a:lnSpc>
                        <a:spcAft>
                          <a:spcPts val="0"/>
                        </a:spcAft>
                      </a:pPr>
                      <a:r>
                        <a:rPr lang="en-US" sz="1600" dirty="0">
                          <a:effectLst/>
                        </a:rPr>
                        <a:t>Group</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effectLst/>
                        </a:rPr>
                        <a:t>WM score</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3209076"/>
                  </a:ext>
                </a:extLst>
              </a:tr>
              <a:tr h="40014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chemeClr val="tx1"/>
                          </a:solidFill>
                          <a:effectLst/>
                        </a:rPr>
                        <a:t>All participants (N=30)</a:t>
                      </a:r>
                      <a:endParaRPr lang="en-US" sz="16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chemeClr val="tx1"/>
                          </a:solidFill>
                          <a:effectLst/>
                          <a:latin typeface="+mn-lt"/>
                          <a:cs typeface="Times New Roman" panose="02020603050405020304" pitchFamily="18" charset="0"/>
                        </a:rPr>
                        <a:t>48.27 (SD = 14.56)</a:t>
                      </a:r>
                      <a:endParaRPr lang="en-US" sz="1400" dirty="0">
                        <a:solidFill>
                          <a:schemeClr val="tx1"/>
                        </a:solidFill>
                        <a:effectLst/>
                        <a:latin typeface="+mn-lt"/>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492587"/>
                  </a:ext>
                </a:extLst>
              </a:tr>
              <a:tr h="405226">
                <a:tc>
                  <a:txBody>
                    <a:bodyPr/>
                    <a:lstStyle/>
                    <a:p>
                      <a:pPr>
                        <a:lnSpc>
                          <a:spcPct val="107000"/>
                        </a:lnSpc>
                        <a:spcAft>
                          <a:spcPts val="0"/>
                        </a:spcAft>
                      </a:pPr>
                      <a:r>
                        <a:rPr lang="en-US" sz="1600" dirty="0">
                          <a:solidFill>
                            <a:schemeClr val="tx1"/>
                          </a:solidFill>
                          <a:effectLst/>
                        </a:rPr>
                        <a:t>High working memory (N=11)</a:t>
                      </a: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nSpc>
                          <a:spcPct val="107000"/>
                        </a:lnSpc>
                        <a:spcAft>
                          <a:spcPts val="0"/>
                        </a:spcAft>
                      </a:pPr>
                      <a:r>
                        <a:rPr lang="en-US" sz="1600" dirty="0">
                          <a:solidFill>
                            <a:schemeClr val="tx1"/>
                          </a:solidFill>
                          <a:effectLst/>
                        </a:rPr>
                        <a:t>63.63 (SD = 4.68)</a:t>
                      </a: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5422430"/>
                  </a:ext>
                </a:extLst>
              </a:tr>
              <a:tr h="425625">
                <a:tc>
                  <a:txBody>
                    <a:bodyPr/>
                    <a:lstStyle/>
                    <a:p>
                      <a:pPr>
                        <a:lnSpc>
                          <a:spcPct val="107000"/>
                        </a:lnSpc>
                        <a:spcAft>
                          <a:spcPts val="0"/>
                        </a:spcAft>
                      </a:pPr>
                      <a:r>
                        <a:rPr lang="en-US" sz="1600" dirty="0">
                          <a:solidFill>
                            <a:schemeClr val="tx1"/>
                          </a:solidFill>
                          <a:effectLst/>
                        </a:rPr>
                        <a:t>Middle working memory (N=9)</a:t>
                      </a: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nSpc>
                          <a:spcPct val="107000"/>
                        </a:lnSpc>
                        <a:spcAft>
                          <a:spcPts val="0"/>
                        </a:spcAft>
                      </a:pPr>
                      <a:r>
                        <a:rPr lang="en-US" sz="1600" dirty="0">
                          <a:solidFill>
                            <a:schemeClr val="tx1"/>
                          </a:solidFill>
                          <a:effectLst/>
                        </a:rPr>
                        <a:t>47.56 (SD = 4.82)</a:t>
                      </a: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4380764"/>
                  </a:ext>
                </a:extLst>
              </a:tr>
              <a:tr h="333375">
                <a:tc>
                  <a:txBody>
                    <a:bodyPr/>
                    <a:lstStyle/>
                    <a:p>
                      <a:pPr>
                        <a:lnSpc>
                          <a:spcPct val="107000"/>
                        </a:lnSpc>
                        <a:spcAft>
                          <a:spcPts val="0"/>
                        </a:spcAft>
                      </a:pPr>
                      <a:r>
                        <a:rPr lang="en-US" sz="1600" dirty="0">
                          <a:solidFill>
                            <a:schemeClr val="tx1"/>
                          </a:solidFill>
                          <a:effectLst/>
                        </a:rPr>
                        <a:t>Low working memory (N=10)</a:t>
                      </a: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nSpc>
                          <a:spcPct val="107000"/>
                        </a:lnSpc>
                        <a:spcAft>
                          <a:spcPts val="0"/>
                        </a:spcAft>
                      </a:pPr>
                      <a:r>
                        <a:rPr lang="en-US" sz="1600" dirty="0">
                          <a:solidFill>
                            <a:schemeClr val="tx1"/>
                          </a:solidFill>
                          <a:effectLst/>
                        </a:rPr>
                        <a:t>32.00 (SD = 7.42)</a:t>
                      </a: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091176"/>
                  </a:ext>
                </a:extLst>
              </a:tr>
            </a:tbl>
          </a:graphicData>
        </a:graphic>
      </p:graphicFrame>
      <p:graphicFrame>
        <p:nvGraphicFramePr>
          <p:cNvPr id="8" name="Chart 7">
            <a:extLst>
              <a:ext uri="{FF2B5EF4-FFF2-40B4-BE49-F238E27FC236}">
                <a16:creationId xmlns:a16="http://schemas.microsoft.com/office/drawing/2014/main" id="{812AF5AD-9611-4F00-8EAA-269474062DB8}"/>
              </a:ext>
            </a:extLst>
          </p:cNvPr>
          <p:cNvGraphicFramePr>
            <a:graphicFrameLocks/>
          </p:cNvGraphicFramePr>
          <p:nvPr>
            <p:extLst>
              <p:ext uri="{D42A27DB-BD31-4B8C-83A1-F6EECF244321}">
                <p14:modId xmlns:p14="http://schemas.microsoft.com/office/powerpoint/2010/main" val="3981932827"/>
              </p:ext>
            </p:extLst>
          </p:nvPr>
        </p:nvGraphicFramePr>
        <p:xfrm>
          <a:off x="6804293" y="3856005"/>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Rounded Corners 8">
            <a:extLst>
              <a:ext uri="{FF2B5EF4-FFF2-40B4-BE49-F238E27FC236}">
                <a16:creationId xmlns:a16="http://schemas.microsoft.com/office/drawing/2014/main" id="{DBD10CE7-0EDB-4D7F-83FE-46A82D24C687}"/>
              </a:ext>
            </a:extLst>
          </p:cNvPr>
          <p:cNvSpPr/>
          <p:nvPr/>
        </p:nvSpPr>
        <p:spPr>
          <a:xfrm>
            <a:off x="1371599" y="4983346"/>
            <a:ext cx="5301917" cy="401052"/>
          </a:xfrm>
          <a:prstGeom prst="roundRect">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9B851785-BE15-4615-AE87-8138147A09EF}"/>
              </a:ext>
            </a:extLst>
          </p:cNvPr>
          <p:cNvSpPr/>
          <p:nvPr/>
        </p:nvSpPr>
        <p:spPr>
          <a:xfrm>
            <a:off x="1371599" y="5762347"/>
            <a:ext cx="5301917" cy="401052"/>
          </a:xfrm>
          <a:prstGeom prst="roundRect">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869EC123-768D-4238-A157-99BE09DF3162}"/>
              </a:ext>
            </a:extLst>
          </p:cNvPr>
          <p:cNvSpPr>
            <a:spLocks noGrp="1"/>
          </p:cNvSpPr>
          <p:nvPr>
            <p:ph type="sldNum" sz="quarter" idx="12"/>
          </p:nvPr>
        </p:nvSpPr>
        <p:spPr>
          <a:xfrm>
            <a:off x="10268586" y="6416944"/>
            <a:ext cx="1596292" cy="404614"/>
          </a:xfrm>
        </p:spPr>
        <p:txBody>
          <a:bodyPr/>
          <a:lstStyle/>
          <a:p>
            <a:fld id="{DA19C9E5-B1E0-4113-9387-698A644D0010}" type="slidenum">
              <a:rPr lang="en-US" smtClean="0"/>
              <a:t>20</a:t>
            </a:fld>
            <a:endParaRPr lang="en-US" dirty="0"/>
          </a:p>
        </p:txBody>
      </p:sp>
      <p:sp>
        <p:nvSpPr>
          <p:cNvPr id="12" name="Rectangle: Rounded Corners 11">
            <a:extLst>
              <a:ext uri="{FF2B5EF4-FFF2-40B4-BE49-F238E27FC236}">
                <a16:creationId xmlns:a16="http://schemas.microsoft.com/office/drawing/2014/main" id="{35AB15F4-41ED-4ADC-AD66-6080A7B479CD}"/>
              </a:ext>
            </a:extLst>
          </p:cNvPr>
          <p:cNvSpPr/>
          <p:nvPr/>
        </p:nvSpPr>
        <p:spPr>
          <a:xfrm>
            <a:off x="7347857" y="5018770"/>
            <a:ext cx="1306286" cy="779001"/>
          </a:xfrm>
          <a:prstGeom prst="roundRect">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E0CBC88C-78EE-47CB-8969-92FB7241E3C7}"/>
              </a:ext>
            </a:extLst>
          </p:cNvPr>
          <p:cNvSpPr/>
          <p:nvPr/>
        </p:nvSpPr>
        <p:spPr>
          <a:xfrm>
            <a:off x="9780815" y="4082001"/>
            <a:ext cx="1445744" cy="779001"/>
          </a:xfrm>
          <a:prstGeom prst="roundRect">
            <a:avLst/>
          </a:prstGeom>
          <a:no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83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animBg="1"/>
      <p:bldP spid="10"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B357-5DD6-4E0F-B62F-0A0BE0F61849}"/>
              </a:ext>
            </a:extLst>
          </p:cNvPr>
          <p:cNvSpPr>
            <a:spLocks noGrp="1"/>
          </p:cNvSpPr>
          <p:nvPr>
            <p:ph type="title"/>
          </p:nvPr>
        </p:nvSpPr>
        <p:spPr>
          <a:xfrm>
            <a:off x="1371600" y="194441"/>
            <a:ext cx="9601200" cy="796159"/>
          </a:xfrm>
        </p:spPr>
        <p:txBody>
          <a:bodyPr/>
          <a:lstStyle/>
          <a:p>
            <a:r>
              <a:rPr lang="en-US" dirty="0">
                <a:solidFill>
                  <a:srgbClr val="800000"/>
                </a:solidFill>
              </a:rPr>
              <a:t>Native speaker participants</a:t>
            </a:r>
          </a:p>
        </p:txBody>
      </p:sp>
      <p:sp>
        <p:nvSpPr>
          <p:cNvPr id="4" name="Slide Number Placeholder 3">
            <a:extLst>
              <a:ext uri="{FF2B5EF4-FFF2-40B4-BE49-F238E27FC236}">
                <a16:creationId xmlns:a16="http://schemas.microsoft.com/office/drawing/2014/main" id="{62E2854B-0BB0-4502-A431-42A979C50AC5}"/>
              </a:ext>
            </a:extLst>
          </p:cNvPr>
          <p:cNvSpPr>
            <a:spLocks noGrp="1"/>
          </p:cNvSpPr>
          <p:nvPr>
            <p:ph type="sldNum" sz="quarter" idx="12"/>
          </p:nvPr>
        </p:nvSpPr>
        <p:spPr/>
        <p:txBody>
          <a:bodyPr/>
          <a:lstStyle/>
          <a:p>
            <a:fld id="{DA19C9E5-B1E0-4113-9387-698A644D0010}" type="slidenum">
              <a:rPr lang="en-US" smtClean="0"/>
              <a:t>21</a:t>
            </a:fld>
            <a:endParaRPr lang="en-US"/>
          </a:p>
        </p:txBody>
      </p:sp>
      <p:graphicFrame>
        <p:nvGraphicFramePr>
          <p:cNvPr id="5" name="Table 4">
            <a:extLst>
              <a:ext uri="{FF2B5EF4-FFF2-40B4-BE49-F238E27FC236}">
                <a16:creationId xmlns:a16="http://schemas.microsoft.com/office/drawing/2014/main" id="{C77D55BD-1A9C-4E9D-9899-20D6CA9798B3}"/>
              </a:ext>
            </a:extLst>
          </p:cNvPr>
          <p:cNvGraphicFramePr>
            <a:graphicFrameLocks noGrp="1"/>
          </p:cNvGraphicFramePr>
          <p:nvPr>
            <p:extLst/>
          </p:nvPr>
        </p:nvGraphicFramePr>
        <p:xfrm>
          <a:off x="1813034" y="1566783"/>
          <a:ext cx="9159766" cy="4408147"/>
        </p:xfrm>
        <a:graphic>
          <a:graphicData uri="http://schemas.openxmlformats.org/drawingml/2006/table">
            <a:tbl>
              <a:tblPr firstRow="1" firstCol="1" bandRow="1">
                <a:tableStyleId>{E8034E78-7F5D-4C2E-B375-FC64B27BC917}</a:tableStyleId>
              </a:tblPr>
              <a:tblGrid>
                <a:gridCol w="1702676">
                  <a:extLst>
                    <a:ext uri="{9D8B030D-6E8A-4147-A177-3AD203B41FA5}">
                      <a16:colId xmlns:a16="http://schemas.microsoft.com/office/drawing/2014/main" val="3154288438"/>
                    </a:ext>
                  </a:extLst>
                </a:gridCol>
                <a:gridCol w="3626069">
                  <a:extLst>
                    <a:ext uri="{9D8B030D-6E8A-4147-A177-3AD203B41FA5}">
                      <a16:colId xmlns:a16="http://schemas.microsoft.com/office/drawing/2014/main" val="3222039540"/>
                    </a:ext>
                  </a:extLst>
                </a:gridCol>
                <a:gridCol w="3831021">
                  <a:extLst>
                    <a:ext uri="{9D8B030D-6E8A-4147-A177-3AD203B41FA5}">
                      <a16:colId xmlns:a16="http://schemas.microsoft.com/office/drawing/2014/main" val="519673178"/>
                    </a:ext>
                  </a:extLst>
                </a:gridCol>
              </a:tblGrid>
              <a:tr h="467833">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Speaker characteristics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High working memory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Low working memory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818950"/>
                  </a:ext>
                </a:extLst>
              </a:tr>
              <a:tr h="467833">
                <a:tc>
                  <a:txBody>
                    <a:bodyPr/>
                    <a:lstStyle/>
                    <a:p>
                      <a:pPr marL="0" marR="0" algn="ctr">
                        <a:spcBef>
                          <a:spcPts val="0"/>
                        </a:spcBef>
                        <a:spcAft>
                          <a:spcPts val="0"/>
                        </a:spcAft>
                      </a:pPr>
                      <a:r>
                        <a:rPr lang="en-US" sz="1600" dirty="0">
                          <a:solidFill>
                            <a:schemeClr val="tx1"/>
                          </a:solidFill>
                          <a:effectLst/>
                          <a:latin typeface="+mn-lt"/>
                        </a:rPr>
                        <a:t>Average years in United States</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9.45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8.12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8052576"/>
                  </a:ext>
                </a:extLst>
              </a:tr>
              <a:tr h="436724">
                <a:tc>
                  <a:txBody>
                    <a:bodyPr/>
                    <a:lstStyle/>
                    <a:p>
                      <a:pPr marL="0" marR="0" algn="ctr">
                        <a:spcBef>
                          <a:spcPts val="0"/>
                        </a:spcBef>
                        <a:spcAft>
                          <a:spcPts val="0"/>
                        </a:spcAft>
                      </a:pPr>
                      <a:r>
                        <a:rPr lang="en-US" sz="1600" dirty="0">
                          <a:solidFill>
                            <a:schemeClr val="tx1"/>
                          </a:solidFill>
                          <a:effectLst/>
                          <a:latin typeface="+mn-lt"/>
                        </a:rPr>
                        <a:t>Sex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latin typeface="+mn-lt"/>
                        </a:rPr>
                        <a:t>M = 8, F = 3</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mn-lt"/>
                        </a:rPr>
                        <a:t>M = 3, F = 7</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1889272"/>
                  </a:ext>
                </a:extLst>
              </a:tr>
              <a:tr h="435231">
                <a:tc>
                  <a:txBody>
                    <a:bodyPr/>
                    <a:lstStyle/>
                    <a:p>
                      <a:pPr marL="0" marR="0" algn="ctr">
                        <a:spcBef>
                          <a:spcPts val="0"/>
                        </a:spcBef>
                        <a:spcAft>
                          <a:spcPts val="0"/>
                        </a:spcAft>
                      </a:pPr>
                      <a:r>
                        <a:rPr lang="en-US" sz="1600" dirty="0">
                          <a:solidFill>
                            <a:schemeClr val="tx1"/>
                          </a:solidFill>
                          <a:effectLst/>
                          <a:latin typeface="+mn-lt"/>
                        </a:rPr>
                        <a:t>Average Age</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latin typeface="+mn-lt"/>
                        </a:rPr>
                        <a:t>35.27</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36.9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9603116"/>
                  </a:ext>
                </a:extLst>
              </a:tr>
              <a:tr h="1252004">
                <a:tc>
                  <a:txBody>
                    <a:bodyPr/>
                    <a:lstStyle/>
                    <a:p>
                      <a:pPr marL="0" marR="0" algn="ctr">
                        <a:spcBef>
                          <a:spcPts val="0"/>
                        </a:spcBef>
                        <a:spcAft>
                          <a:spcPts val="0"/>
                        </a:spcAft>
                      </a:pPr>
                      <a:r>
                        <a:rPr lang="en-US" sz="1600" dirty="0">
                          <a:solidFill>
                            <a:schemeClr val="tx1"/>
                          </a:solidFill>
                          <a:effectLst/>
                          <a:latin typeface="+mn-lt"/>
                        </a:rPr>
                        <a:t>Region of origin</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s-ES" sz="1600" dirty="0">
                          <a:solidFill>
                            <a:schemeClr val="tx1"/>
                          </a:solidFill>
                          <a:effectLst/>
                          <a:latin typeface="+mn-lt"/>
                        </a:rPr>
                        <a:t>Spain = 5</a:t>
                      </a:r>
                    </a:p>
                    <a:p>
                      <a:pPr marL="0" marR="0" algn="ctr">
                        <a:spcBef>
                          <a:spcPts val="0"/>
                        </a:spcBef>
                        <a:spcAft>
                          <a:spcPts val="0"/>
                        </a:spcAft>
                      </a:pPr>
                      <a:r>
                        <a:rPr lang="es-ES" sz="1600" dirty="0">
                          <a:solidFill>
                            <a:schemeClr val="tx1"/>
                          </a:solidFill>
                          <a:effectLst/>
                          <a:latin typeface="+mn-lt"/>
                        </a:rPr>
                        <a:t>Argentina = 2</a:t>
                      </a:r>
                    </a:p>
                    <a:p>
                      <a:pPr marL="0" marR="0" algn="ctr">
                        <a:spcBef>
                          <a:spcPts val="0"/>
                        </a:spcBef>
                        <a:spcAft>
                          <a:spcPts val="0"/>
                        </a:spcAft>
                      </a:pPr>
                      <a:r>
                        <a:rPr lang="es-ES" sz="1600" dirty="0">
                          <a:solidFill>
                            <a:schemeClr val="tx1"/>
                          </a:solidFill>
                          <a:effectLst/>
                          <a:latin typeface="+mn-lt"/>
                        </a:rPr>
                        <a:t>Colombia = 2</a:t>
                      </a:r>
                    </a:p>
                    <a:p>
                      <a:pPr marL="0" marR="0" algn="ctr">
                        <a:spcBef>
                          <a:spcPts val="0"/>
                        </a:spcBef>
                        <a:spcAft>
                          <a:spcPts val="0"/>
                        </a:spcAft>
                      </a:pPr>
                      <a:r>
                        <a:rPr lang="es-ES" sz="1600" dirty="0" err="1">
                          <a:solidFill>
                            <a:schemeClr val="tx1"/>
                          </a:solidFill>
                          <a:effectLst/>
                          <a:latin typeface="+mn-lt"/>
                        </a:rPr>
                        <a:t>Mexico</a:t>
                      </a:r>
                      <a:r>
                        <a:rPr lang="es-ES" sz="1600" dirty="0">
                          <a:solidFill>
                            <a:schemeClr val="tx1"/>
                          </a:solidFill>
                          <a:effectLst/>
                          <a:latin typeface="+mn-lt"/>
                        </a:rPr>
                        <a:t> = 1</a:t>
                      </a:r>
                    </a:p>
                    <a:p>
                      <a:pPr marL="0" marR="0" algn="ctr">
                        <a:spcBef>
                          <a:spcPts val="0"/>
                        </a:spcBef>
                        <a:spcAft>
                          <a:spcPts val="0"/>
                        </a:spcAft>
                      </a:pPr>
                      <a:r>
                        <a:rPr lang="es-ES" sz="1600" dirty="0">
                          <a:solidFill>
                            <a:schemeClr val="tx1"/>
                          </a:solidFill>
                          <a:effectLst/>
                          <a:latin typeface="+mn-lt"/>
                        </a:rPr>
                        <a:t>Bolivia =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s-ES" sz="1600" dirty="0">
                          <a:solidFill>
                            <a:schemeClr val="tx1"/>
                          </a:solidFill>
                          <a:effectLst/>
                          <a:latin typeface="+mn-lt"/>
                          <a:ea typeface="Calibri" panose="020F0502020204030204" pitchFamily="34" charset="0"/>
                          <a:cs typeface="Times New Roman" panose="02020603050405020304" pitchFamily="18" charset="0"/>
                        </a:rPr>
                        <a:t>Spain = 4</a:t>
                      </a:r>
                    </a:p>
                    <a:p>
                      <a:pPr marL="0" marR="0" algn="ctr">
                        <a:spcBef>
                          <a:spcPts val="0"/>
                        </a:spcBef>
                        <a:spcAft>
                          <a:spcPts val="0"/>
                        </a:spcAft>
                      </a:pPr>
                      <a:r>
                        <a:rPr lang="es-ES" sz="1600" dirty="0">
                          <a:solidFill>
                            <a:schemeClr val="tx1"/>
                          </a:solidFill>
                          <a:effectLst/>
                          <a:latin typeface="+mn-lt"/>
                          <a:ea typeface="Calibri" panose="020F0502020204030204" pitchFamily="34" charset="0"/>
                          <a:cs typeface="Times New Roman" panose="02020603050405020304" pitchFamily="18" charset="0"/>
                        </a:rPr>
                        <a:t>Argentina = 1</a:t>
                      </a:r>
                    </a:p>
                    <a:p>
                      <a:pPr marL="0" marR="0" algn="ctr">
                        <a:spcBef>
                          <a:spcPts val="0"/>
                        </a:spcBef>
                        <a:spcAft>
                          <a:spcPts val="0"/>
                        </a:spcAft>
                      </a:pPr>
                      <a:r>
                        <a:rPr lang="es-ES" sz="1600" dirty="0">
                          <a:solidFill>
                            <a:schemeClr val="tx1"/>
                          </a:solidFill>
                          <a:effectLst/>
                          <a:latin typeface="+mn-lt"/>
                          <a:ea typeface="Calibri" panose="020F0502020204030204" pitchFamily="34" charset="0"/>
                          <a:cs typeface="Times New Roman" panose="02020603050405020304" pitchFamily="18" charset="0"/>
                        </a:rPr>
                        <a:t>Colombia = 1</a:t>
                      </a:r>
                    </a:p>
                    <a:p>
                      <a:pPr marL="0" marR="0" algn="ctr">
                        <a:spcBef>
                          <a:spcPts val="0"/>
                        </a:spcBef>
                        <a:spcAft>
                          <a:spcPts val="0"/>
                        </a:spcAft>
                      </a:pPr>
                      <a:r>
                        <a:rPr lang="es-ES" sz="1600" dirty="0" err="1">
                          <a:solidFill>
                            <a:schemeClr val="tx1"/>
                          </a:solidFill>
                          <a:effectLst/>
                          <a:latin typeface="+mn-lt"/>
                          <a:ea typeface="Calibri" panose="020F0502020204030204" pitchFamily="34" charset="0"/>
                          <a:cs typeface="Times New Roman" panose="02020603050405020304" pitchFamily="18" charset="0"/>
                        </a:rPr>
                        <a:t>Mexico</a:t>
                      </a:r>
                      <a:r>
                        <a:rPr lang="es-ES" sz="1600" dirty="0">
                          <a:solidFill>
                            <a:schemeClr val="tx1"/>
                          </a:solidFill>
                          <a:effectLst/>
                          <a:latin typeface="+mn-lt"/>
                          <a:ea typeface="Calibri" panose="020F0502020204030204" pitchFamily="34" charset="0"/>
                          <a:cs typeface="Times New Roman" panose="02020603050405020304" pitchFamily="18" charset="0"/>
                        </a:rPr>
                        <a:t> = 1</a:t>
                      </a:r>
                    </a:p>
                    <a:p>
                      <a:pPr marL="0" marR="0" algn="ctr">
                        <a:spcBef>
                          <a:spcPts val="0"/>
                        </a:spcBef>
                        <a:spcAft>
                          <a:spcPts val="0"/>
                        </a:spcAft>
                      </a:pPr>
                      <a:r>
                        <a:rPr lang="es-ES" sz="1600" dirty="0">
                          <a:solidFill>
                            <a:schemeClr val="tx1"/>
                          </a:solidFill>
                          <a:effectLst/>
                          <a:latin typeface="+mn-lt"/>
                          <a:ea typeface="Calibri" panose="020F0502020204030204" pitchFamily="34" charset="0"/>
                          <a:cs typeface="Times New Roman" panose="02020603050405020304" pitchFamily="18" charset="0"/>
                        </a:rPr>
                        <a:t>Puerto Rico = 1</a:t>
                      </a:r>
                    </a:p>
                    <a:p>
                      <a:pPr marL="0" marR="0" algn="ctr">
                        <a:spcBef>
                          <a:spcPts val="0"/>
                        </a:spcBef>
                        <a:spcAft>
                          <a:spcPts val="0"/>
                        </a:spcAft>
                      </a:pPr>
                      <a:r>
                        <a:rPr lang="es-ES" sz="1600" dirty="0">
                          <a:solidFill>
                            <a:schemeClr val="tx1"/>
                          </a:solidFill>
                          <a:effectLst/>
                          <a:latin typeface="+mn-lt"/>
                          <a:ea typeface="Calibri" panose="020F0502020204030204" pitchFamily="34" charset="0"/>
                          <a:cs typeface="Times New Roman" panose="02020603050405020304" pitchFamily="18" charset="0"/>
                        </a:rPr>
                        <a:t>Venezuela =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7101002"/>
                  </a:ext>
                </a:extLst>
              </a:tr>
              <a:tr h="548896">
                <a:tc>
                  <a:txBody>
                    <a:bodyPr/>
                    <a:lstStyle/>
                    <a:p>
                      <a:pPr marL="0" marR="0" algn="ctr">
                        <a:spcBef>
                          <a:spcPts val="0"/>
                        </a:spcBef>
                        <a:spcAft>
                          <a:spcPts val="0"/>
                        </a:spcAft>
                      </a:pPr>
                      <a:r>
                        <a:rPr lang="en-US" sz="1600" dirty="0">
                          <a:solidFill>
                            <a:schemeClr val="tx1"/>
                          </a:solidFill>
                          <a:effectLst/>
                          <a:latin typeface="+mn-lt"/>
                        </a:rPr>
                        <a:t>Average reported English use</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6.09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0587979"/>
                  </a:ext>
                </a:extLst>
              </a:tr>
              <a:tr h="548896">
                <a:tc>
                  <a:txBody>
                    <a:bodyPr/>
                    <a:lstStyle/>
                    <a:p>
                      <a:pPr marL="0" marR="0" algn="ctr">
                        <a:spcBef>
                          <a:spcPts val="0"/>
                        </a:spcBef>
                        <a:spcAft>
                          <a:spcPts val="0"/>
                        </a:spcAft>
                      </a:pPr>
                      <a:r>
                        <a:rPr lang="en-US" sz="1600" dirty="0">
                          <a:solidFill>
                            <a:schemeClr val="tx1"/>
                          </a:solidFill>
                          <a:effectLst/>
                          <a:latin typeface="+mn-lt"/>
                        </a:rPr>
                        <a:t>Average reported Spanish use</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12.18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12.67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0067981"/>
                  </a:ext>
                </a:extLst>
              </a:tr>
            </a:tbl>
          </a:graphicData>
        </a:graphic>
      </p:graphicFrame>
    </p:spTree>
    <p:extLst>
      <p:ext uri="{BB962C8B-B14F-4D97-AF65-F5344CB8AC3E}">
        <p14:creationId xmlns:p14="http://schemas.microsoft.com/office/powerpoint/2010/main" val="128945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Autofit/>
          </a:bodyPr>
          <a:lstStyle/>
          <a:p>
            <a:r>
              <a:rPr lang="en-US" dirty="0">
                <a:solidFill>
                  <a:srgbClr val="990000"/>
                </a:solidFill>
              </a:rPr>
              <a:t>Statistical analysis</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5237747" cy="5814392"/>
          </a:xfrm>
        </p:spPr>
        <p:txBody>
          <a:bodyPr>
            <a:normAutofit/>
          </a:bodyPr>
          <a:lstStyle/>
          <a:p>
            <a:r>
              <a:rPr lang="en-US" sz="2400" dirty="0"/>
              <a:t>Generalized Linear Mixed Model (GLMM) multinomial regression analysis in SPSS</a:t>
            </a:r>
          </a:p>
          <a:p>
            <a:r>
              <a:rPr lang="en-US" sz="2400" dirty="0"/>
              <a:t>Three regressions</a:t>
            </a:r>
          </a:p>
          <a:p>
            <a:pPr lvl="1"/>
            <a:r>
              <a:rPr lang="en-US" sz="2400" dirty="0"/>
              <a:t>All native speakers (N = 30)</a:t>
            </a:r>
          </a:p>
          <a:p>
            <a:pPr lvl="1"/>
            <a:r>
              <a:rPr lang="en-US" sz="2400" dirty="0"/>
              <a:t>High working memory speakers (N=11)</a:t>
            </a:r>
          </a:p>
          <a:p>
            <a:pPr lvl="1"/>
            <a:r>
              <a:rPr lang="en-US" sz="2400" dirty="0"/>
              <a:t>Low working memory speakers (N = 10)</a:t>
            </a:r>
          </a:p>
          <a:p>
            <a:r>
              <a:rPr lang="en-US" sz="2400" dirty="0"/>
              <a:t>Dependent variable</a:t>
            </a:r>
          </a:p>
          <a:p>
            <a:pPr lvl="1"/>
            <a:r>
              <a:rPr lang="en-US" sz="2400" dirty="0"/>
              <a:t>Null subject as reference value</a:t>
            </a:r>
          </a:p>
          <a:p>
            <a:pPr lvl="1"/>
            <a:r>
              <a:rPr lang="en-US" sz="2400" dirty="0"/>
              <a:t>Indicates the likelihood of selecting an overt pronoun OR lexical NP over a null subject</a:t>
            </a:r>
          </a:p>
          <a:p>
            <a:pPr lvl="1"/>
            <a:endParaRPr lang="en-US" dirty="0"/>
          </a:p>
        </p:txBody>
      </p:sp>
      <p:sp>
        <p:nvSpPr>
          <p:cNvPr id="4" name="Slide Number Placeholder 3">
            <a:extLst>
              <a:ext uri="{FF2B5EF4-FFF2-40B4-BE49-F238E27FC236}">
                <a16:creationId xmlns:a16="http://schemas.microsoft.com/office/drawing/2014/main" id="{76F3E69C-E7E7-4588-9387-C00C391F8703}"/>
              </a:ext>
            </a:extLst>
          </p:cNvPr>
          <p:cNvSpPr>
            <a:spLocks noGrp="1"/>
          </p:cNvSpPr>
          <p:nvPr>
            <p:ph type="sldNum" sz="quarter" idx="12"/>
          </p:nvPr>
        </p:nvSpPr>
        <p:spPr/>
        <p:txBody>
          <a:bodyPr/>
          <a:lstStyle/>
          <a:p>
            <a:fld id="{DA19C9E5-B1E0-4113-9387-698A644D0010}" type="slidenum">
              <a:rPr lang="en-US" smtClean="0"/>
              <a:t>22</a:t>
            </a:fld>
            <a:endParaRPr lang="en-US"/>
          </a:p>
        </p:txBody>
      </p:sp>
      <p:sp>
        <p:nvSpPr>
          <p:cNvPr id="6" name="Content Placeholder 2">
            <a:extLst>
              <a:ext uri="{FF2B5EF4-FFF2-40B4-BE49-F238E27FC236}">
                <a16:creationId xmlns:a16="http://schemas.microsoft.com/office/drawing/2014/main" id="{14CA543D-6933-40EA-B987-B48A41480DB0}"/>
              </a:ext>
            </a:extLst>
          </p:cNvPr>
          <p:cNvSpPr txBox="1">
            <a:spLocks/>
          </p:cNvSpPr>
          <p:nvPr/>
        </p:nvSpPr>
        <p:spPr>
          <a:xfrm>
            <a:off x="6954254" y="901148"/>
            <a:ext cx="4547936" cy="581439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400" dirty="0"/>
              <a:t>Fixed effects</a:t>
            </a:r>
          </a:p>
          <a:p>
            <a:pPr lvl="1"/>
            <a:r>
              <a:rPr lang="en-US" sz="2400" b="1" u="sng" dirty="0">
                <a:solidFill>
                  <a:schemeClr val="accent6">
                    <a:lumMod val="75000"/>
                  </a:schemeClr>
                </a:solidFill>
              </a:rPr>
              <a:t>Switch in reference*</a:t>
            </a:r>
          </a:p>
          <a:p>
            <a:pPr lvl="1"/>
            <a:r>
              <a:rPr lang="en-US" sz="2400" b="1" u="sng" dirty="0">
                <a:solidFill>
                  <a:schemeClr val="accent6">
                    <a:lumMod val="75000"/>
                  </a:schemeClr>
                </a:solidFill>
              </a:rPr>
              <a:t>TMA ambiguity</a:t>
            </a:r>
          </a:p>
          <a:p>
            <a:pPr lvl="1"/>
            <a:r>
              <a:rPr lang="en-US" sz="2400" b="1" u="sng" dirty="0">
                <a:solidFill>
                  <a:schemeClr val="accent6">
                    <a:lumMod val="75000"/>
                  </a:schemeClr>
                </a:solidFill>
              </a:rPr>
              <a:t>Distance*</a:t>
            </a:r>
          </a:p>
          <a:p>
            <a:pPr lvl="1"/>
            <a:r>
              <a:rPr lang="en-US" sz="2400" dirty="0"/>
              <a:t>Subject type of prior clause</a:t>
            </a:r>
          </a:p>
          <a:p>
            <a:pPr lvl="1"/>
            <a:r>
              <a:rPr lang="en-US" sz="2400" dirty="0"/>
              <a:t>Switch in TMA</a:t>
            </a:r>
          </a:p>
          <a:p>
            <a:pPr lvl="1"/>
            <a:r>
              <a:rPr lang="en-US" sz="2400" dirty="0"/>
              <a:t>Grammatical Person</a:t>
            </a:r>
          </a:p>
          <a:p>
            <a:pPr lvl="1"/>
            <a:r>
              <a:rPr lang="en-US" sz="2400" dirty="0"/>
              <a:t>Verb Type</a:t>
            </a:r>
          </a:p>
          <a:p>
            <a:pPr lvl="1"/>
            <a:r>
              <a:rPr lang="en-US" sz="2400" dirty="0"/>
              <a:t>Clause Type</a:t>
            </a:r>
          </a:p>
          <a:p>
            <a:r>
              <a:rPr lang="en-US" sz="2400" dirty="0"/>
              <a:t>Random effects</a:t>
            </a:r>
          </a:p>
          <a:p>
            <a:pPr lvl="1"/>
            <a:r>
              <a:rPr lang="en-US" sz="2400" dirty="0"/>
              <a:t>Individual participant</a:t>
            </a:r>
          </a:p>
          <a:p>
            <a:pPr lvl="1"/>
            <a:endParaRPr lang="en-US" sz="2400" dirty="0"/>
          </a:p>
        </p:txBody>
      </p:sp>
    </p:spTree>
    <p:extLst>
      <p:ext uri="{BB962C8B-B14F-4D97-AF65-F5344CB8AC3E}">
        <p14:creationId xmlns:p14="http://schemas.microsoft.com/office/powerpoint/2010/main" val="9622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0856F-D2FB-4C2C-845A-1AD3E8A38483}"/>
              </a:ext>
            </a:extLst>
          </p:cNvPr>
          <p:cNvSpPr>
            <a:spLocks noGrp="1"/>
          </p:cNvSpPr>
          <p:nvPr>
            <p:ph type="ctrTitle"/>
          </p:nvPr>
        </p:nvSpPr>
        <p:spPr/>
        <p:txBody>
          <a:bodyPr/>
          <a:lstStyle/>
          <a:p>
            <a:r>
              <a:rPr lang="en-US" dirty="0">
                <a:solidFill>
                  <a:srgbClr val="990000"/>
                </a:solidFill>
              </a:rPr>
              <a:t>Results</a:t>
            </a:r>
          </a:p>
        </p:txBody>
      </p:sp>
      <p:sp>
        <p:nvSpPr>
          <p:cNvPr id="3" name="Subtitle 2">
            <a:extLst>
              <a:ext uri="{FF2B5EF4-FFF2-40B4-BE49-F238E27FC236}">
                <a16:creationId xmlns:a16="http://schemas.microsoft.com/office/drawing/2014/main" id="{1BBE8BFE-C115-4629-9772-831330E3EF04}"/>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DD8AF295-3579-4550-B575-77D0D59907D5}"/>
              </a:ext>
            </a:extLst>
          </p:cNvPr>
          <p:cNvSpPr>
            <a:spLocks noGrp="1"/>
          </p:cNvSpPr>
          <p:nvPr>
            <p:ph type="sldNum" sz="quarter" idx="12"/>
          </p:nvPr>
        </p:nvSpPr>
        <p:spPr/>
        <p:txBody>
          <a:bodyPr/>
          <a:lstStyle/>
          <a:p>
            <a:fld id="{E5EF0889-B913-496A-AA73-F88461FD732F}" type="slidenum">
              <a:rPr lang="en-US" smtClean="0"/>
              <a:t>23</a:t>
            </a:fld>
            <a:endParaRPr lang="en-US"/>
          </a:p>
        </p:txBody>
      </p:sp>
    </p:spTree>
    <p:extLst>
      <p:ext uri="{BB962C8B-B14F-4D97-AF65-F5344CB8AC3E}">
        <p14:creationId xmlns:p14="http://schemas.microsoft.com/office/powerpoint/2010/main" val="2026722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rmAutofit fontScale="90000"/>
          </a:bodyPr>
          <a:lstStyle/>
          <a:p>
            <a:r>
              <a:rPr lang="en-US" dirty="0">
                <a:solidFill>
                  <a:srgbClr val="800000"/>
                </a:solidFill>
              </a:rPr>
              <a:t>Rate of subject type</a:t>
            </a:r>
          </a:p>
        </p:txBody>
      </p:sp>
      <p:graphicFrame>
        <p:nvGraphicFramePr>
          <p:cNvPr id="5" name="Content Placeholder 4">
            <a:extLst>
              <a:ext uri="{FF2B5EF4-FFF2-40B4-BE49-F238E27FC236}">
                <a16:creationId xmlns:a16="http://schemas.microsoft.com/office/drawing/2014/main" id="{E9BDC43B-58A4-4BC8-A7B5-1E08462B69C0}"/>
              </a:ext>
            </a:extLst>
          </p:cNvPr>
          <p:cNvGraphicFramePr>
            <a:graphicFrameLocks noGrp="1"/>
          </p:cNvGraphicFramePr>
          <p:nvPr>
            <p:ph idx="1"/>
            <p:extLst>
              <p:ext uri="{D42A27DB-BD31-4B8C-83A1-F6EECF244321}">
                <p14:modId xmlns:p14="http://schemas.microsoft.com/office/powerpoint/2010/main" val="3259829825"/>
              </p:ext>
            </p:extLst>
          </p:nvPr>
        </p:nvGraphicFramePr>
        <p:xfrm>
          <a:off x="2581208" y="1490406"/>
          <a:ext cx="7844592" cy="3383280"/>
        </p:xfrm>
        <a:graphic>
          <a:graphicData uri="http://schemas.openxmlformats.org/drawingml/2006/table">
            <a:tbl>
              <a:tblPr firstRow="1" bandRow="1">
                <a:tableStyleId>{073A0DAA-6AF3-43AB-8588-CEC1D06C72B9}</a:tableStyleId>
              </a:tblPr>
              <a:tblGrid>
                <a:gridCol w="1961148">
                  <a:extLst>
                    <a:ext uri="{9D8B030D-6E8A-4147-A177-3AD203B41FA5}">
                      <a16:colId xmlns:a16="http://schemas.microsoft.com/office/drawing/2014/main" val="425071583"/>
                    </a:ext>
                  </a:extLst>
                </a:gridCol>
                <a:gridCol w="1961148">
                  <a:extLst>
                    <a:ext uri="{9D8B030D-6E8A-4147-A177-3AD203B41FA5}">
                      <a16:colId xmlns:a16="http://schemas.microsoft.com/office/drawing/2014/main" val="3427034144"/>
                    </a:ext>
                  </a:extLst>
                </a:gridCol>
                <a:gridCol w="1961148">
                  <a:extLst>
                    <a:ext uri="{9D8B030D-6E8A-4147-A177-3AD203B41FA5}">
                      <a16:colId xmlns:a16="http://schemas.microsoft.com/office/drawing/2014/main" val="2196676166"/>
                    </a:ext>
                  </a:extLst>
                </a:gridCol>
                <a:gridCol w="1961148">
                  <a:extLst>
                    <a:ext uri="{9D8B030D-6E8A-4147-A177-3AD203B41FA5}">
                      <a16:colId xmlns:a16="http://schemas.microsoft.com/office/drawing/2014/main" val="746446968"/>
                    </a:ext>
                  </a:extLst>
                </a:gridCol>
              </a:tblGrid>
              <a:tr h="370840">
                <a:tc>
                  <a:txBody>
                    <a:bodyPr/>
                    <a:lstStyle/>
                    <a:p>
                      <a:r>
                        <a:rPr lang="en-US" sz="2400" dirty="0"/>
                        <a:t>Constraint</a:t>
                      </a:r>
                    </a:p>
                  </a:txBody>
                  <a:tcPr/>
                </a:tc>
                <a:tc>
                  <a:txBody>
                    <a:bodyPr/>
                    <a:lstStyle/>
                    <a:p>
                      <a:r>
                        <a:rPr lang="en-US" sz="2400" dirty="0"/>
                        <a:t>All native speakers</a:t>
                      </a:r>
                    </a:p>
                  </a:txBody>
                  <a:tcPr/>
                </a:tc>
                <a:tc>
                  <a:txBody>
                    <a:bodyPr/>
                    <a:lstStyle/>
                    <a:p>
                      <a:r>
                        <a:rPr lang="en-US" sz="2400" dirty="0"/>
                        <a:t>High working memory</a:t>
                      </a:r>
                    </a:p>
                  </a:txBody>
                  <a:tcPr/>
                </a:tc>
                <a:tc>
                  <a:txBody>
                    <a:bodyPr/>
                    <a:lstStyle/>
                    <a:p>
                      <a:r>
                        <a:rPr lang="en-US" sz="2400" dirty="0"/>
                        <a:t>Low working memory</a:t>
                      </a:r>
                    </a:p>
                  </a:txBody>
                  <a:tcPr/>
                </a:tc>
                <a:extLst>
                  <a:ext uri="{0D108BD9-81ED-4DB2-BD59-A6C34878D82A}">
                    <a16:rowId xmlns:a16="http://schemas.microsoft.com/office/drawing/2014/main" val="4043181612"/>
                  </a:ext>
                </a:extLst>
              </a:tr>
              <a:tr h="382491">
                <a:tc>
                  <a:txBody>
                    <a:bodyPr/>
                    <a:lstStyle/>
                    <a:p>
                      <a:r>
                        <a:rPr lang="en-US" sz="2400" dirty="0"/>
                        <a:t>Null subjects</a:t>
                      </a:r>
                    </a:p>
                  </a:txBody>
                  <a:tcPr/>
                </a:tc>
                <a:tc>
                  <a:txBody>
                    <a:bodyPr/>
                    <a:lstStyle/>
                    <a:p>
                      <a:r>
                        <a:rPr lang="en-US" sz="2400" dirty="0"/>
                        <a:t>76.8%</a:t>
                      </a:r>
                    </a:p>
                  </a:txBody>
                  <a:tcPr/>
                </a:tc>
                <a:tc>
                  <a:txBody>
                    <a:bodyPr/>
                    <a:lstStyle/>
                    <a:p>
                      <a:r>
                        <a:rPr lang="en-US" sz="2400" dirty="0"/>
                        <a:t>76.4%</a:t>
                      </a:r>
                    </a:p>
                  </a:txBody>
                  <a:tcPr/>
                </a:tc>
                <a:tc>
                  <a:txBody>
                    <a:bodyPr/>
                    <a:lstStyle/>
                    <a:p>
                      <a:r>
                        <a:rPr lang="en-US" sz="2400" dirty="0"/>
                        <a:t>76.3%</a:t>
                      </a:r>
                    </a:p>
                  </a:txBody>
                  <a:tcPr/>
                </a:tc>
                <a:extLst>
                  <a:ext uri="{0D108BD9-81ED-4DB2-BD59-A6C34878D82A}">
                    <a16:rowId xmlns:a16="http://schemas.microsoft.com/office/drawing/2014/main" val="3986925854"/>
                  </a:ext>
                </a:extLst>
              </a:tr>
              <a:tr h="370840">
                <a:tc>
                  <a:txBody>
                    <a:bodyPr/>
                    <a:lstStyle/>
                    <a:p>
                      <a:r>
                        <a:rPr lang="en-US" sz="2400" dirty="0"/>
                        <a:t>Lexical NPs</a:t>
                      </a:r>
                    </a:p>
                  </a:txBody>
                  <a:tcPr/>
                </a:tc>
                <a:tc>
                  <a:txBody>
                    <a:bodyPr/>
                    <a:lstStyle/>
                    <a:p>
                      <a:r>
                        <a:rPr lang="en-US" sz="2400" dirty="0"/>
                        <a:t>16.0%</a:t>
                      </a:r>
                    </a:p>
                  </a:txBody>
                  <a:tcPr/>
                </a:tc>
                <a:tc>
                  <a:txBody>
                    <a:bodyPr/>
                    <a:lstStyle/>
                    <a:p>
                      <a:r>
                        <a:rPr lang="en-US" sz="2400" dirty="0"/>
                        <a:t>15.9%</a:t>
                      </a:r>
                    </a:p>
                  </a:txBody>
                  <a:tcPr/>
                </a:tc>
                <a:tc>
                  <a:txBody>
                    <a:bodyPr/>
                    <a:lstStyle/>
                    <a:p>
                      <a:r>
                        <a:rPr lang="en-US" sz="2400" dirty="0"/>
                        <a:t>16.9%</a:t>
                      </a:r>
                    </a:p>
                  </a:txBody>
                  <a:tcPr/>
                </a:tc>
                <a:extLst>
                  <a:ext uri="{0D108BD9-81ED-4DB2-BD59-A6C34878D82A}">
                    <a16:rowId xmlns:a16="http://schemas.microsoft.com/office/drawing/2014/main" val="3430808980"/>
                  </a:ext>
                </a:extLst>
              </a:tr>
              <a:tr h="370840">
                <a:tc>
                  <a:txBody>
                    <a:bodyPr/>
                    <a:lstStyle/>
                    <a:p>
                      <a:r>
                        <a:rPr lang="en-US" sz="2400" dirty="0"/>
                        <a:t>Overt pronouns</a:t>
                      </a:r>
                    </a:p>
                  </a:txBody>
                  <a:tcPr/>
                </a:tc>
                <a:tc>
                  <a:txBody>
                    <a:bodyPr/>
                    <a:lstStyle/>
                    <a:p>
                      <a:r>
                        <a:rPr lang="en-US" sz="2400" dirty="0"/>
                        <a:t>7.2%</a:t>
                      </a:r>
                    </a:p>
                  </a:txBody>
                  <a:tcPr/>
                </a:tc>
                <a:tc>
                  <a:txBody>
                    <a:bodyPr/>
                    <a:lstStyle/>
                    <a:p>
                      <a:r>
                        <a:rPr lang="en-US" sz="2400" dirty="0"/>
                        <a:t>7.7%</a:t>
                      </a:r>
                    </a:p>
                  </a:txBody>
                  <a:tcPr/>
                </a:tc>
                <a:tc>
                  <a:txBody>
                    <a:bodyPr/>
                    <a:lstStyle/>
                    <a:p>
                      <a:r>
                        <a:rPr lang="en-US" sz="2400" dirty="0"/>
                        <a:t>6.8%</a:t>
                      </a:r>
                    </a:p>
                  </a:txBody>
                  <a:tcPr/>
                </a:tc>
                <a:extLst>
                  <a:ext uri="{0D108BD9-81ED-4DB2-BD59-A6C34878D82A}">
                    <a16:rowId xmlns:a16="http://schemas.microsoft.com/office/drawing/2014/main" val="3999313875"/>
                  </a:ext>
                </a:extLst>
              </a:tr>
              <a:tr h="370840">
                <a:tc>
                  <a:txBody>
                    <a:bodyPr/>
                    <a:lstStyle/>
                    <a:p>
                      <a:r>
                        <a:rPr lang="en-US" sz="2400" dirty="0"/>
                        <a:t>Total # of contexts</a:t>
                      </a:r>
                    </a:p>
                  </a:txBody>
                  <a:tcPr/>
                </a:tc>
                <a:tc>
                  <a:txBody>
                    <a:bodyPr/>
                    <a:lstStyle/>
                    <a:p>
                      <a:r>
                        <a:rPr lang="en-US" sz="2400" dirty="0"/>
                        <a:t>5305</a:t>
                      </a:r>
                    </a:p>
                  </a:txBody>
                  <a:tcPr/>
                </a:tc>
                <a:tc>
                  <a:txBody>
                    <a:bodyPr/>
                    <a:lstStyle/>
                    <a:p>
                      <a:r>
                        <a:rPr lang="en-US" sz="2400" dirty="0"/>
                        <a:t>2051</a:t>
                      </a:r>
                    </a:p>
                  </a:txBody>
                  <a:tcPr/>
                </a:tc>
                <a:tc>
                  <a:txBody>
                    <a:bodyPr/>
                    <a:lstStyle/>
                    <a:p>
                      <a:r>
                        <a:rPr lang="en-US" sz="2400" dirty="0"/>
                        <a:t>1611</a:t>
                      </a:r>
                    </a:p>
                  </a:txBody>
                  <a:tcPr/>
                </a:tc>
                <a:extLst>
                  <a:ext uri="{0D108BD9-81ED-4DB2-BD59-A6C34878D82A}">
                    <a16:rowId xmlns:a16="http://schemas.microsoft.com/office/drawing/2014/main" val="3140664097"/>
                  </a:ext>
                </a:extLst>
              </a:tr>
            </a:tbl>
          </a:graphicData>
        </a:graphic>
      </p:graphicFrame>
      <p:sp>
        <p:nvSpPr>
          <p:cNvPr id="4" name="Slide Number Placeholder 3">
            <a:extLst>
              <a:ext uri="{FF2B5EF4-FFF2-40B4-BE49-F238E27FC236}">
                <a16:creationId xmlns:a16="http://schemas.microsoft.com/office/drawing/2014/main" id="{3E5E1980-2E4D-4290-860C-157B4F7441C8}"/>
              </a:ext>
            </a:extLst>
          </p:cNvPr>
          <p:cNvSpPr>
            <a:spLocks noGrp="1"/>
          </p:cNvSpPr>
          <p:nvPr>
            <p:ph type="sldNum" sz="quarter" idx="12"/>
          </p:nvPr>
        </p:nvSpPr>
        <p:spPr/>
        <p:txBody>
          <a:bodyPr/>
          <a:lstStyle/>
          <a:p>
            <a:fld id="{DA19C9E5-B1E0-4113-9387-698A644D0010}" type="slidenum">
              <a:rPr lang="en-US" smtClean="0"/>
              <a:t>24</a:t>
            </a:fld>
            <a:endParaRPr lang="en-US"/>
          </a:p>
        </p:txBody>
      </p:sp>
      <p:sp>
        <p:nvSpPr>
          <p:cNvPr id="3" name="TextBox 2">
            <a:extLst>
              <a:ext uri="{FF2B5EF4-FFF2-40B4-BE49-F238E27FC236}">
                <a16:creationId xmlns:a16="http://schemas.microsoft.com/office/drawing/2014/main" id="{F63A35A4-9E98-4777-B00A-8C06FECB87A0}"/>
              </a:ext>
            </a:extLst>
          </p:cNvPr>
          <p:cNvSpPr txBox="1"/>
          <p:nvPr/>
        </p:nvSpPr>
        <p:spPr>
          <a:xfrm>
            <a:off x="2581208" y="5219679"/>
            <a:ext cx="7844592" cy="923330"/>
          </a:xfrm>
          <a:prstGeom prst="rect">
            <a:avLst/>
          </a:prstGeom>
          <a:noFill/>
        </p:spPr>
        <p:txBody>
          <a:bodyPr wrap="square" rtlCol="0">
            <a:spAutoFit/>
          </a:bodyPr>
          <a:lstStyle/>
          <a:p>
            <a:r>
              <a:rPr lang="en-US" dirty="0"/>
              <a:t>These differences across WM groups are not statistically significantly different according to a Pearson Chi-square analysis (χ2 [4, </a:t>
            </a:r>
            <a:r>
              <a:rPr lang="en-US" i="1" dirty="0"/>
              <a:t>N = 5305</a:t>
            </a:r>
            <a:r>
              <a:rPr lang="en-US" dirty="0"/>
              <a:t>] = 3.278, p = .512)</a:t>
            </a:r>
          </a:p>
        </p:txBody>
      </p:sp>
    </p:spTree>
    <p:extLst>
      <p:ext uri="{BB962C8B-B14F-4D97-AF65-F5344CB8AC3E}">
        <p14:creationId xmlns:p14="http://schemas.microsoft.com/office/powerpoint/2010/main" val="3494262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rmAutofit fontScale="90000"/>
          </a:bodyPr>
          <a:lstStyle/>
          <a:p>
            <a:r>
              <a:rPr lang="en-US" dirty="0">
                <a:solidFill>
                  <a:srgbClr val="800000"/>
                </a:solidFill>
              </a:rPr>
              <a:t>Regression analyses</a:t>
            </a:r>
          </a:p>
        </p:txBody>
      </p:sp>
      <p:graphicFrame>
        <p:nvGraphicFramePr>
          <p:cNvPr id="5" name="Content Placeholder 4">
            <a:extLst>
              <a:ext uri="{FF2B5EF4-FFF2-40B4-BE49-F238E27FC236}">
                <a16:creationId xmlns:a16="http://schemas.microsoft.com/office/drawing/2014/main" id="{E9BDC43B-58A4-4BC8-A7B5-1E08462B69C0}"/>
              </a:ext>
            </a:extLst>
          </p:cNvPr>
          <p:cNvGraphicFramePr>
            <a:graphicFrameLocks noGrp="1"/>
          </p:cNvGraphicFramePr>
          <p:nvPr>
            <p:ph idx="1"/>
            <p:extLst>
              <p:ext uri="{D42A27DB-BD31-4B8C-83A1-F6EECF244321}">
                <p14:modId xmlns:p14="http://schemas.microsoft.com/office/powerpoint/2010/main" val="3212515208"/>
              </p:ext>
            </p:extLst>
          </p:nvPr>
        </p:nvGraphicFramePr>
        <p:xfrm>
          <a:off x="2894890" y="1932376"/>
          <a:ext cx="7217228" cy="2021840"/>
        </p:xfrm>
        <a:graphic>
          <a:graphicData uri="http://schemas.openxmlformats.org/drawingml/2006/table">
            <a:tbl>
              <a:tblPr firstRow="1" bandRow="1">
                <a:tableStyleId>{073A0DAA-6AF3-43AB-8588-CEC1D06C72B9}</a:tableStyleId>
              </a:tblPr>
              <a:tblGrid>
                <a:gridCol w="1804307">
                  <a:extLst>
                    <a:ext uri="{9D8B030D-6E8A-4147-A177-3AD203B41FA5}">
                      <a16:colId xmlns:a16="http://schemas.microsoft.com/office/drawing/2014/main" val="425071583"/>
                    </a:ext>
                  </a:extLst>
                </a:gridCol>
                <a:gridCol w="1804307">
                  <a:extLst>
                    <a:ext uri="{9D8B030D-6E8A-4147-A177-3AD203B41FA5}">
                      <a16:colId xmlns:a16="http://schemas.microsoft.com/office/drawing/2014/main" val="3427034144"/>
                    </a:ext>
                  </a:extLst>
                </a:gridCol>
                <a:gridCol w="1804307">
                  <a:extLst>
                    <a:ext uri="{9D8B030D-6E8A-4147-A177-3AD203B41FA5}">
                      <a16:colId xmlns:a16="http://schemas.microsoft.com/office/drawing/2014/main" val="2196676166"/>
                    </a:ext>
                  </a:extLst>
                </a:gridCol>
                <a:gridCol w="1804307">
                  <a:extLst>
                    <a:ext uri="{9D8B030D-6E8A-4147-A177-3AD203B41FA5}">
                      <a16:colId xmlns:a16="http://schemas.microsoft.com/office/drawing/2014/main" val="746446968"/>
                    </a:ext>
                  </a:extLst>
                </a:gridCol>
              </a:tblGrid>
              <a:tr h="370840">
                <a:tc>
                  <a:txBody>
                    <a:bodyPr/>
                    <a:lstStyle/>
                    <a:p>
                      <a:r>
                        <a:rPr lang="en-US" dirty="0"/>
                        <a:t>Constraint</a:t>
                      </a:r>
                    </a:p>
                  </a:txBody>
                  <a:tcPr/>
                </a:tc>
                <a:tc>
                  <a:txBody>
                    <a:bodyPr/>
                    <a:lstStyle/>
                    <a:p>
                      <a:r>
                        <a:rPr lang="en-US" dirty="0"/>
                        <a:t>All native speakers</a:t>
                      </a:r>
                    </a:p>
                  </a:txBody>
                  <a:tcPr/>
                </a:tc>
                <a:tc>
                  <a:txBody>
                    <a:bodyPr/>
                    <a:lstStyle/>
                    <a:p>
                      <a:r>
                        <a:rPr lang="en-US" dirty="0"/>
                        <a:t>High working memory</a:t>
                      </a:r>
                    </a:p>
                  </a:txBody>
                  <a:tcPr/>
                </a:tc>
                <a:tc>
                  <a:txBody>
                    <a:bodyPr/>
                    <a:lstStyle/>
                    <a:p>
                      <a:r>
                        <a:rPr lang="en-US" dirty="0"/>
                        <a:t>Low working memory</a:t>
                      </a:r>
                    </a:p>
                  </a:txBody>
                  <a:tcPr/>
                </a:tc>
                <a:extLst>
                  <a:ext uri="{0D108BD9-81ED-4DB2-BD59-A6C34878D82A}">
                    <a16:rowId xmlns:a16="http://schemas.microsoft.com/office/drawing/2014/main" val="4043181612"/>
                  </a:ext>
                </a:extLst>
              </a:tr>
              <a:tr h="370840">
                <a:tc>
                  <a:txBody>
                    <a:bodyPr/>
                    <a:lstStyle/>
                    <a:p>
                      <a:r>
                        <a:rPr lang="en-US" dirty="0"/>
                        <a:t>Switch in Reference</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986925854"/>
                  </a:ext>
                </a:extLst>
              </a:tr>
              <a:tr h="370840">
                <a:tc>
                  <a:txBody>
                    <a:bodyPr/>
                    <a:lstStyle/>
                    <a:p>
                      <a:r>
                        <a:rPr lang="en-US" dirty="0"/>
                        <a:t>TMA Ambiguity</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3999313875"/>
                  </a:ext>
                </a:extLst>
              </a:tr>
              <a:tr h="370840">
                <a:tc>
                  <a:txBody>
                    <a:bodyPr/>
                    <a:lstStyle/>
                    <a:p>
                      <a:r>
                        <a:rPr lang="en-US" dirty="0"/>
                        <a:t>Distance</a:t>
                      </a:r>
                    </a:p>
                  </a:txBody>
                  <a:tcPr>
                    <a:solidFill>
                      <a:schemeClr val="tx2">
                        <a:lumMod val="40000"/>
                        <a:lumOff val="60000"/>
                      </a:schemeClr>
                    </a:solidFill>
                  </a:tcPr>
                </a:tc>
                <a:tc>
                  <a:txBody>
                    <a:bodyPr/>
                    <a:lstStyle/>
                    <a:p>
                      <a:r>
                        <a:rPr lang="en-US" dirty="0"/>
                        <a:t>***</a:t>
                      </a:r>
                    </a:p>
                  </a:txBody>
                  <a:tcPr>
                    <a:solidFill>
                      <a:schemeClr val="tx2">
                        <a:lumMod val="40000"/>
                        <a:lumOff val="60000"/>
                      </a:schemeClr>
                    </a:solidFill>
                  </a:tcPr>
                </a:tc>
                <a:tc>
                  <a:txBody>
                    <a:bodyPr/>
                    <a:lstStyle/>
                    <a:p>
                      <a:r>
                        <a:rPr lang="en-US" dirty="0"/>
                        <a:t>**</a:t>
                      </a:r>
                    </a:p>
                  </a:txBody>
                  <a:tcPr>
                    <a:solidFill>
                      <a:schemeClr val="tx2">
                        <a:lumMod val="40000"/>
                        <a:lumOff val="60000"/>
                      </a:schemeClr>
                    </a:solidFill>
                  </a:tcPr>
                </a:tc>
                <a:tc>
                  <a:txBody>
                    <a:bodyPr/>
                    <a:lstStyle/>
                    <a:p>
                      <a:r>
                        <a:rPr lang="en-US" dirty="0"/>
                        <a:t>***</a:t>
                      </a:r>
                    </a:p>
                  </a:txBody>
                  <a:tcPr>
                    <a:solidFill>
                      <a:schemeClr val="tx2">
                        <a:lumMod val="40000"/>
                        <a:lumOff val="60000"/>
                      </a:schemeClr>
                    </a:solidFill>
                  </a:tcPr>
                </a:tc>
                <a:extLst>
                  <a:ext uri="{0D108BD9-81ED-4DB2-BD59-A6C34878D82A}">
                    <a16:rowId xmlns:a16="http://schemas.microsoft.com/office/drawing/2014/main" val="836153116"/>
                  </a:ext>
                </a:extLst>
              </a:tr>
            </a:tbl>
          </a:graphicData>
        </a:graphic>
      </p:graphicFrame>
      <p:sp>
        <p:nvSpPr>
          <p:cNvPr id="4" name="Slide Number Placeholder 3">
            <a:extLst>
              <a:ext uri="{FF2B5EF4-FFF2-40B4-BE49-F238E27FC236}">
                <a16:creationId xmlns:a16="http://schemas.microsoft.com/office/drawing/2014/main" id="{3E5E1980-2E4D-4290-860C-157B4F7441C8}"/>
              </a:ext>
            </a:extLst>
          </p:cNvPr>
          <p:cNvSpPr>
            <a:spLocks noGrp="1"/>
          </p:cNvSpPr>
          <p:nvPr>
            <p:ph type="sldNum" sz="quarter" idx="12"/>
          </p:nvPr>
        </p:nvSpPr>
        <p:spPr/>
        <p:txBody>
          <a:bodyPr/>
          <a:lstStyle/>
          <a:p>
            <a:fld id="{DA19C9E5-B1E0-4113-9387-698A644D0010}" type="slidenum">
              <a:rPr lang="en-US" smtClean="0"/>
              <a:t>25</a:t>
            </a:fld>
            <a:endParaRPr lang="en-US"/>
          </a:p>
        </p:txBody>
      </p:sp>
      <p:sp>
        <p:nvSpPr>
          <p:cNvPr id="8" name="TextBox 7">
            <a:extLst>
              <a:ext uri="{FF2B5EF4-FFF2-40B4-BE49-F238E27FC236}">
                <a16:creationId xmlns:a16="http://schemas.microsoft.com/office/drawing/2014/main" id="{D91D033F-20B2-40A7-BC6A-98C8A0DADA9E}"/>
              </a:ext>
            </a:extLst>
          </p:cNvPr>
          <p:cNvSpPr txBox="1"/>
          <p:nvPr/>
        </p:nvSpPr>
        <p:spPr>
          <a:xfrm>
            <a:off x="4767084" y="4040350"/>
            <a:ext cx="3914274" cy="369332"/>
          </a:xfrm>
          <a:prstGeom prst="rect">
            <a:avLst/>
          </a:prstGeom>
          <a:noFill/>
        </p:spPr>
        <p:txBody>
          <a:bodyPr wrap="square" rtlCol="0">
            <a:spAutoFit/>
          </a:bodyPr>
          <a:lstStyle/>
          <a:p>
            <a:pPr algn="ctr"/>
            <a:r>
              <a:rPr lang="en-US" dirty="0"/>
              <a:t>*p&lt;.05		**p&lt;.01		***p.001</a:t>
            </a:r>
          </a:p>
        </p:txBody>
      </p:sp>
    </p:spTree>
    <p:extLst>
      <p:ext uri="{BB962C8B-B14F-4D97-AF65-F5344CB8AC3E}">
        <p14:creationId xmlns:p14="http://schemas.microsoft.com/office/powerpoint/2010/main" val="151123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C6FA886-4DD5-4E99-ADBD-AA316D3463E3}"/>
              </a:ext>
            </a:extLst>
          </p:cNvPr>
          <p:cNvGraphicFramePr>
            <a:graphicFrameLocks noGrp="1"/>
          </p:cNvGraphicFramePr>
          <p:nvPr>
            <p:ph idx="1"/>
            <p:extLst>
              <p:ext uri="{D42A27DB-BD31-4B8C-83A1-F6EECF244321}">
                <p14:modId xmlns:p14="http://schemas.microsoft.com/office/powerpoint/2010/main" val="647786034"/>
              </p:ext>
            </p:extLst>
          </p:nvPr>
        </p:nvGraphicFramePr>
        <p:xfrm>
          <a:off x="1371600" y="159026"/>
          <a:ext cx="9601200" cy="6543399"/>
        </p:xfrm>
        <a:graphic>
          <a:graphicData uri="http://schemas.openxmlformats.org/drawingml/2006/chart">
            <c:chart xmlns:c="http://schemas.openxmlformats.org/drawingml/2006/chart" xmlns:r="http://schemas.openxmlformats.org/officeDocument/2006/relationships" r:id="rId2"/>
          </a:graphicData>
        </a:graphic>
      </p:graphicFrame>
      <p:sp>
        <p:nvSpPr>
          <p:cNvPr id="7" name="Oval 6">
            <a:extLst>
              <a:ext uri="{FF2B5EF4-FFF2-40B4-BE49-F238E27FC236}">
                <a16:creationId xmlns:a16="http://schemas.microsoft.com/office/drawing/2014/main" id="{78F700CC-91F2-4DC0-A236-286CE90396E8}"/>
              </a:ext>
            </a:extLst>
          </p:cNvPr>
          <p:cNvSpPr/>
          <p:nvPr/>
        </p:nvSpPr>
        <p:spPr>
          <a:xfrm>
            <a:off x="3761762" y="3581155"/>
            <a:ext cx="2532822" cy="1077688"/>
          </a:xfrm>
          <a:prstGeom prst="ellipse">
            <a:avLst/>
          </a:prstGeom>
          <a:noFill/>
          <a:ln>
            <a:solidFill>
              <a:srgbClr val="800000"/>
            </a:solidFill>
          </a:ln>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B41BDEE-7F97-4E4D-AA5C-3690E858FC8D}"/>
              </a:ext>
            </a:extLst>
          </p:cNvPr>
          <p:cNvSpPr/>
          <p:nvPr/>
        </p:nvSpPr>
        <p:spPr>
          <a:xfrm>
            <a:off x="8232748" y="4244525"/>
            <a:ext cx="1902946" cy="890651"/>
          </a:xfrm>
          <a:prstGeom prst="ellipse">
            <a:avLst/>
          </a:prstGeom>
          <a:noFill/>
          <a:ln>
            <a:solidFill>
              <a:srgbClr val="800000"/>
            </a:solidFill>
          </a:ln>
          <a:scene3d>
            <a:camera prst="orthographicFront">
              <a:rot lat="0" lon="0" rev="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8CE4DE75-F58E-421A-95CA-675A0C264DC7}"/>
              </a:ext>
            </a:extLst>
          </p:cNvPr>
          <p:cNvSpPr>
            <a:spLocks noGrp="1"/>
          </p:cNvSpPr>
          <p:nvPr>
            <p:ph type="sldNum" sz="quarter" idx="12"/>
          </p:nvPr>
        </p:nvSpPr>
        <p:spPr/>
        <p:txBody>
          <a:bodyPr/>
          <a:lstStyle/>
          <a:p>
            <a:fld id="{E5EF0889-B913-496A-AA73-F88461FD732F}" type="slidenum">
              <a:rPr lang="en-US" smtClean="0"/>
              <a:t>26</a:t>
            </a:fld>
            <a:endParaRPr lang="en-US"/>
          </a:p>
        </p:txBody>
      </p:sp>
    </p:spTree>
    <p:extLst>
      <p:ext uri="{BB962C8B-B14F-4D97-AF65-F5344CB8AC3E}">
        <p14:creationId xmlns:p14="http://schemas.microsoft.com/office/powerpoint/2010/main" val="303198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C6FA886-4DD5-4E99-ADBD-AA316D3463E3}"/>
              </a:ext>
            </a:extLst>
          </p:cNvPr>
          <p:cNvGraphicFramePr>
            <a:graphicFrameLocks noGrp="1"/>
          </p:cNvGraphicFramePr>
          <p:nvPr>
            <p:ph idx="1"/>
            <p:extLst>
              <p:ext uri="{D42A27DB-BD31-4B8C-83A1-F6EECF244321}">
                <p14:modId xmlns:p14="http://schemas.microsoft.com/office/powerpoint/2010/main" val="2310030053"/>
              </p:ext>
            </p:extLst>
          </p:nvPr>
        </p:nvGraphicFramePr>
        <p:xfrm>
          <a:off x="1371600" y="159026"/>
          <a:ext cx="9601200" cy="6543399"/>
        </p:xfrm>
        <a:graphic>
          <a:graphicData uri="http://schemas.openxmlformats.org/drawingml/2006/chart">
            <c:chart xmlns:c="http://schemas.openxmlformats.org/drawingml/2006/chart" xmlns:r="http://schemas.openxmlformats.org/officeDocument/2006/relationships" r:id="rId2"/>
          </a:graphicData>
        </a:graphic>
      </p:graphicFrame>
      <p:sp>
        <p:nvSpPr>
          <p:cNvPr id="7" name="Oval 6">
            <a:extLst>
              <a:ext uri="{FF2B5EF4-FFF2-40B4-BE49-F238E27FC236}">
                <a16:creationId xmlns:a16="http://schemas.microsoft.com/office/drawing/2014/main" id="{78F700CC-91F2-4DC0-A236-286CE90396E8}"/>
              </a:ext>
            </a:extLst>
          </p:cNvPr>
          <p:cNvSpPr/>
          <p:nvPr/>
        </p:nvSpPr>
        <p:spPr>
          <a:xfrm rot="-420000">
            <a:off x="3251196" y="1769094"/>
            <a:ext cx="2786104" cy="1077688"/>
          </a:xfrm>
          <a:prstGeom prst="ellipse">
            <a:avLst/>
          </a:prstGeom>
          <a:noFill/>
          <a:ln>
            <a:solidFill>
              <a:srgbClr val="800000"/>
            </a:solidFill>
          </a:ln>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B41BDEE-7F97-4E4D-AA5C-3690E858FC8D}"/>
              </a:ext>
            </a:extLst>
          </p:cNvPr>
          <p:cNvSpPr/>
          <p:nvPr/>
        </p:nvSpPr>
        <p:spPr>
          <a:xfrm rot="1620000">
            <a:off x="7635852" y="2363674"/>
            <a:ext cx="2093241" cy="890651"/>
          </a:xfrm>
          <a:prstGeom prst="ellipse">
            <a:avLst/>
          </a:prstGeom>
          <a:noFill/>
          <a:ln>
            <a:solidFill>
              <a:srgbClr val="800000"/>
            </a:solidFill>
          </a:ln>
          <a:scene3d>
            <a:camera prst="orthographicFront">
              <a:rot lat="0" lon="0" rev="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3F3F80FD-9591-4F10-9003-FB13D3D596E0}"/>
              </a:ext>
            </a:extLst>
          </p:cNvPr>
          <p:cNvSpPr>
            <a:spLocks noGrp="1"/>
          </p:cNvSpPr>
          <p:nvPr>
            <p:ph type="sldNum" sz="quarter" idx="12"/>
          </p:nvPr>
        </p:nvSpPr>
        <p:spPr/>
        <p:txBody>
          <a:bodyPr/>
          <a:lstStyle/>
          <a:p>
            <a:fld id="{E5EF0889-B913-496A-AA73-F88461FD732F}" type="slidenum">
              <a:rPr lang="en-US" smtClean="0"/>
              <a:t>27</a:t>
            </a:fld>
            <a:endParaRPr lang="en-US"/>
          </a:p>
        </p:txBody>
      </p:sp>
    </p:spTree>
    <p:extLst>
      <p:ext uri="{BB962C8B-B14F-4D97-AF65-F5344CB8AC3E}">
        <p14:creationId xmlns:p14="http://schemas.microsoft.com/office/powerpoint/2010/main" val="14534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BC9FFB7-EB69-4119-9096-8215015C66F2}"/>
              </a:ext>
            </a:extLst>
          </p:cNvPr>
          <p:cNvGraphicFramePr>
            <a:graphicFrameLocks noGrp="1"/>
          </p:cNvGraphicFramePr>
          <p:nvPr>
            <p:ph idx="1"/>
            <p:extLst>
              <p:ext uri="{D42A27DB-BD31-4B8C-83A1-F6EECF244321}">
                <p14:modId xmlns:p14="http://schemas.microsoft.com/office/powerpoint/2010/main" val="1357942691"/>
              </p:ext>
            </p:extLst>
          </p:nvPr>
        </p:nvGraphicFramePr>
        <p:xfrm>
          <a:off x="1237957" y="463826"/>
          <a:ext cx="9734843" cy="623859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3">
            <a:extLst>
              <a:ext uri="{FF2B5EF4-FFF2-40B4-BE49-F238E27FC236}">
                <a16:creationId xmlns:a16="http://schemas.microsoft.com/office/drawing/2014/main" id="{8DD4C419-378F-49F5-9DBB-DBE41354F856}"/>
              </a:ext>
            </a:extLst>
          </p:cNvPr>
          <p:cNvSpPr txBox="1"/>
          <p:nvPr/>
        </p:nvSpPr>
        <p:spPr>
          <a:xfrm>
            <a:off x="10355572" y="678814"/>
            <a:ext cx="62110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a:t>
            </a:r>
          </a:p>
        </p:txBody>
      </p:sp>
      <p:sp>
        <p:nvSpPr>
          <p:cNvPr id="8" name="TextBox 13">
            <a:extLst>
              <a:ext uri="{FF2B5EF4-FFF2-40B4-BE49-F238E27FC236}">
                <a16:creationId xmlns:a16="http://schemas.microsoft.com/office/drawing/2014/main" id="{8DD4C419-378F-49F5-9DBB-DBE41354F856}"/>
              </a:ext>
            </a:extLst>
          </p:cNvPr>
          <p:cNvSpPr txBox="1"/>
          <p:nvPr/>
        </p:nvSpPr>
        <p:spPr>
          <a:xfrm>
            <a:off x="10441837" y="1263134"/>
            <a:ext cx="62110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a:t>
            </a:r>
          </a:p>
        </p:txBody>
      </p:sp>
      <p:sp>
        <p:nvSpPr>
          <p:cNvPr id="2" name="Slide Number Placeholder 1">
            <a:extLst>
              <a:ext uri="{FF2B5EF4-FFF2-40B4-BE49-F238E27FC236}">
                <a16:creationId xmlns:a16="http://schemas.microsoft.com/office/drawing/2014/main" id="{EE75868A-C579-425B-A942-5F76D419A1A0}"/>
              </a:ext>
            </a:extLst>
          </p:cNvPr>
          <p:cNvSpPr>
            <a:spLocks noGrp="1"/>
          </p:cNvSpPr>
          <p:nvPr>
            <p:ph type="sldNum" sz="quarter" idx="12"/>
          </p:nvPr>
        </p:nvSpPr>
        <p:spPr/>
        <p:txBody>
          <a:bodyPr/>
          <a:lstStyle/>
          <a:p>
            <a:fld id="{E5EF0889-B913-496A-AA73-F88461FD732F}" type="slidenum">
              <a:rPr lang="en-US" smtClean="0"/>
              <a:t>28</a:t>
            </a:fld>
            <a:endParaRPr lang="en-US"/>
          </a:p>
        </p:txBody>
      </p:sp>
    </p:spTree>
    <p:extLst>
      <p:ext uri="{BB962C8B-B14F-4D97-AF65-F5344CB8AC3E}">
        <p14:creationId xmlns:p14="http://schemas.microsoft.com/office/powerpoint/2010/main" val="589444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BC9FFB7-EB69-4119-9096-8215015C66F2}"/>
              </a:ext>
            </a:extLst>
          </p:cNvPr>
          <p:cNvGraphicFramePr>
            <a:graphicFrameLocks noGrp="1"/>
          </p:cNvGraphicFramePr>
          <p:nvPr>
            <p:ph idx="1"/>
            <p:extLst>
              <p:ext uri="{D42A27DB-BD31-4B8C-83A1-F6EECF244321}">
                <p14:modId xmlns:p14="http://schemas.microsoft.com/office/powerpoint/2010/main" val="3012103524"/>
              </p:ext>
            </p:extLst>
          </p:nvPr>
        </p:nvGraphicFramePr>
        <p:xfrm>
          <a:off x="1237957" y="463826"/>
          <a:ext cx="9734843" cy="623859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3">
            <a:extLst>
              <a:ext uri="{FF2B5EF4-FFF2-40B4-BE49-F238E27FC236}">
                <a16:creationId xmlns:a16="http://schemas.microsoft.com/office/drawing/2014/main" id="{5EC0E9B9-D0F8-478F-B3C4-92A46C16C70B}"/>
              </a:ext>
            </a:extLst>
          </p:cNvPr>
          <p:cNvSpPr txBox="1"/>
          <p:nvPr/>
        </p:nvSpPr>
        <p:spPr>
          <a:xfrm>
            <a:off x="10355572" y="678814"/>
            <a:ext cx="62110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a:t>
            </a:r>
          </a:p>
        </p:txBody>
      </p:sp>
      <p:sp>
        <p:nvSpPr>
          <p:cNvPr id="4" name="TextBox 13">
            <a:extLst>
              <a:ext uri="{FF2B5EF4-FFF2-40B4-BE49-F238E27FC236}">
                <a16:creationId xmlns:a16="http://schemas.microsoft.com/office/drawing/2014/main" id="{10AD13BE-DA73-451E-B35D-E08775FC73EC}"/>
              </a:ext>
            </a:extLst>
          </p:cNvPr>
          <p:cNvSpPr txBox="1"/>
          <p:nvPr/>
        </p:nvSpPr>
        <p:spPr>
          <a:xfrm>
            <a:off x="10476343" y="1297640"/>
            <a:ext cx="62110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a:t>
            </a:r>
          </a:p>
        </p:txBody>
      </p:sp>
      <p:sp>
        <p:nvSpPr>
          <p:cNvPr id="2" name="Slide Number Placeholder 1">
            <a:extLst>
              <a:ext uri="{FF2B5EF4-FFF2-40B4-BE49-F238E27FC236}">
                <a16:creationId xmlns:a16="http://schemas.microsoft.com/office/drawing/2014/main" id="{D8A94509-60D2-45D9-A0CB-3D8102AE5F54}"/>
              </a:ext>
            </a:extLst>
          </p:cNvPr>
          <p:cNvSpPr>
            <a:spLocks noGrp="1"/>
          </p:cNvSpPr>
          <p:nvPr>
            <p:ph type="sldNum" sz="quarter" idx="12"/>
          </p:nvPr>
        </p:nvSpPr>
        <p:spPr/>
        <p:txBody>
          <a:bodyPr/>
          <a:lstStyle/>
          <a:p>
            <a:fld id="{E5EF0889-B913-496A-AA73-F88461FD732F}" type="slidenum">
              <a:rPr lang="en-US" smtClean="0"/>
              <a:t>29</a:t>
            </a:fld>
            <a:endParaRPr lang="en-US"/>
          </a:p>
        </p:txBody>
      </p:sp>
    </p:spTree>
    <p:extLst>
      <p:ext uri="{BB962C8B-B14F-4D97-AF65-F5344CB8AC3E}">
        <p14:creationId xmlns:p14="http://schemas.microsoft.com/office/powerpoint/2010/main" val="3458596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6672D-84C3-4358-90BF-5EA94A19AA41}"/>
              </a:ext>
            </a:extLst>
          </p:cNvPr>
          <p:cNvSpPr>
            <a:spLocks noGrp="1"/>
          </p:cNvSpPr>
          <p:nvPr>
            <p:ph type="title"/>
          </p:nvPr>
        </p:nvSpPr>
        <p:spPr>
          <a:xfrm>
            <a:off x="1371600" y="155713"/>
            <a:ext cx="9601200" cy="705678"/>
          </a:xfrm>
        </p:spPr>
        <p:txBody>
          <a:bodyPr/>
          <a:lstStyle/>
          <a:p>
            <a:r>
              <a:rPr lang="en-US" dirty="0">
                <a:solidFill>
                  <a:srgbClr val="800000"/>
                </a:solidFill>
              </a:rPr>
              <a:t>Working memory</a:t>
            </a:r>
          </a:p>
        </p:txBody>
      </p:sp>
      <p:sp>
        <p:nvSpPr>
          <p:cNvPr id="3" name="Content Placeholder 2">
            <a:extLst>
              <a:ext uri="{FF2B5EF4-FFF2-40B4-BE49-F238E27FC236}">
                <a16:creationId xmlns:a16="http://schemas.microsoft.com/office/drawing/2014/main" id="{CCBBDF16-78D0-4CDD-AA7A-974933B6F6A1}"/>
              </a:ext>
            </a:extLst>
          </p:cNvPr>
          <p:cNvSpPr>
            <a:spLocks noGrp="1"/>
          </p:cNvSpPr>
          <p:nvPr>
            <p:ph idx="1"/>
          </p:nvPr>
        </p:nvSpPr>
        <p:spPr>
          <a:xfrm>
            <a:off x="1371600" y="1152939"/>
            <a:ext cx="9601200" cy="4187687"/>
          </a:xfrm>
        </p:spPr>
        <p:txBody>
          <a:bodyPr/>
          <a:lstStyle/>
          <a:p>
            <a:r>
              <a:rPr lang="en-US" sz="3200" dirty="0"/>
              <a:t>Limited capacity attentional resource</a:t>
            </a:r>
          </a:p>
          <a:p>
            <a:pPr lvl="1"/>
            <a:r>
              <a:rPr lang="en-US" sz="3200" dirty="0"/>
              <a:t>Temporarily stores and manipulates information available for processing during complex tasks</a:t>
            </a:r>
          </a:p>
          <a:p>
            <a:pPr lvl="1"/>
            <a:r>
              <a:rPr lang="en-US" sz="3200" dirty="0"/>
              <a:t>Information is subject to decay over time</a:t>
            </a:r>
          </a:p>
          <a:p>
            <a:pPr lvl="1"/>
            <a:r>
              <a:rPr lang="en-US" sz="3200" dirty="0"/>
              <a:t>Inverse relationship between storage and processing</a:t>
            </a:r>
          </a:p>
          <a:p>
            <a:pPr lvl="1"/>
            <a:r>
              <a:rPr lang="en-US" sz="3200" dirty="0"/>
              <a:t>Limit on working memory capacity is generally considered 7 items across individuals </a:t>
            </a:r>
          </a:p>
          <a:p>
            <a:endParaRPr lang="en-US" dirty="0"/>
          </a:p>
        </p:txBody>
      </p:sp>
      <p:sp>
        <p:nvSpPr>
          <p:cNvPr id="5" name="Content Placeholder 2">
            <a:extLst>
              <a:ext uri="{FF2B5EF4-FFF2-40B4-BE49-F238E27FC236}">
                <a16:creationId xmlns:a16="http://schemas.microsoft.com/office/drawing/2014/main" id="{248FCE3D-AC73-4053-8099-82DFB420FDC1}"/>
              </a:ext>
            </a:extLst>
          </p:cNvPr>
          <p:cNvSpPr txBox="1">
            <a:spLocks/>
          </p:cNvSpPr>
          <p:nvPr/>
        </p:nvSpPr>
        <p:spPr>
          <a:xfrm>
            <a:off x="1371600" y="5547926"/>
            <a:ext cx="10263809" cy="892629"/>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en-US" sz="2800" dirty="0">
                <a:solidFill>
                  <a:schemeClr val="tx1">
                    <a:lumMod val="50000"/>
                    <a:lumOff val="50000"/>
                  </a:schemeClr>
                </a:solidFill>
              </a:rPr>
              <a:t>(e.g. Baddeley, 2000; Baddeley, 2007; Baddeley &amp; Hitch, 1974; Miller, 1956)</a:t>
            </a:r>
          </a:p>
        </p:txBody>
      </p:sp>
      <p:sp>
        <p:nvSpPr>
          <p:cNvPr id="4" name="Slide Number Placeholder 3">
            <a:extLst>
              <a:ext uri="{FF2B5EF4-FFF2-40B4-BE49-F238E27FC236}">
                <a16:creationId xmlns:a16="http://schemas.microsoft.com/office/drawing/2014/main" id="{D8308B96-6FC2-4440-9586-18939D7C071D}"/>
              </a:ext>
            </a:extLst>
          </p:cNvPr>
          <p:cNvSpPr>
            <a:spLocks noGrp="1"/>
          </p:cNvSpPr>
          <p:nvPr>
            <p:ph type="sldNum" sz="quarter" idx="12"/>
          </p:nvPr>
        </p:nvSpPr>
        <p:spPr/>
        <p:txBody>
          <a:bodyPr/>
          <a:lstStyle/>
          <a:p>
            <a:fld id="{E5EF0889-B913-496A-AA73-F88461FD732F}" type="slidenum">
              <a:rPr lang="en-US" smtClean="0"/>
              <a:t>3</a:t>
            </a:fld>
            <a:endParaRPr lang="en-US"/>
          </a:p>
        </p:txBody>
      </p:sp>
    </p:spTree>
    <p:extLst>
      <p:ext uri="{BB962C8B-B14F-4D97-AF65-F5344CB8AC3E}">
        <p14:creationId xmlns:p14="http://schemas.microsoft.com/office/powerpoint/2010/main" val="3782363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77ABF-1FA0-4AB6-9174-0801C77F1611}"/>
              </a:ext>
            </a:extLst>
          </p:cNvPr>
          <p:cNvSpPr>
            <a:spLocks noGrp="1"/>
          </p:cNvSpPr>
          <p:nvPr>
            <p:ph type="ctrTitle"/>
          </p:nvPr>
        </p:nvSpPr>
        <p:spPr/>
        <p:txBody>
          <a:bodyPr/>
          <a:lstStyle/>
          <a:p>
            <a:r>
              <a:rPr lang="en-US" dirty="0">
                <a:solidFill>
                  <a:srgbClr val="990000"/>
                </a:solidFill>
              </a:rPr>
              <a:t>Discussion</a:t>
            </a:r>
          </a:p>
        </p:txBody>
      </p:sp>
      <p:sp>
        <p:nvSpPr>
          <p:cNvPr id="3" name="Subtitle 2">
            <a:extLst>
              <a:ext uri="{FF2B5EF4-FFF2-40B4-BE49-F238E27FC236}">
                <a16:creationId xmlns:a16="http://schemas.microsoft.com/office/drawing/2014/main" id="{098321F5-9FF5-42BA-9927-A73E1473C043}"/>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D8718338-ADF2-4EC3-B641-3786B18D7E6C}"/>
              </a:ext>
            </a:extLst>
          </p:cNvPr>
          <p:cNvSpPr>
            <a:spLocks noGrp="1"/>
          </p:cNvSpPr>
          <p:nvPr>
            <p:ph type="sldNum" sz="quarter" idx="12"/>
          </p:nvPr>
        </p:nvSpPr>
        <p:spPr/>
        <p:txBody>
          <a:bodyPr/>
          <a:lstStyle/>
          <a:p>
            <a:fld id="{E5EF0889-B913-496A-AA73-F88461FD732F}" type="slidenum">
              <a:rPr lang="en-US" smtClean="0"/>
              <a:t>30</a:t>
            </a:fld>
            <a:endParaRPr lang="en-US"/>
          </a:p>
        </p:txBody>
      </p:sp>
    </p:spTree>
    <p:extLst>
      <p:ext uri="{BB962C8B-B14F-4D97-AF65-F5344CB8AC3E}">
        <p14:creationId xmlns:p14="http://schemas.microsoft.com/office/powerpoint/2010/main" val="3696505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5AB6C5-4695-4C57-89CA-6C0E26D842C7}"/>
              </a:ext>
            </a:extLst>
          </p:cNvPr>
          <p:cNvSpPr>
            <a:spLocks noGrp="1"/>
          </p:cNvSpPr>
          <p:nvPr>
            <p:ph idx="1"/>
          </p:nvPr>
        </p:nvSpPr>
        <p:spPr>
          <a:xfrm>
            <a:off x="1371600" y="224589"/>
            <a:ext cx="9601200" cy="6228797"/>
          </a:xfrm>
        </p:spPr>
        <p:txBody>
          <a:bodyPr>
            <a:normAutofit/>
          </a:bodyPr>
          <a:lstStyle/>
          <a:p>
            <a:r>
              <a:rPr lang="en-US" sz="3200" dirty="0"/>
              <a:t>Differences in constraints on variation?</a:t>
            </a:r>
          </a:p>
          <a:p>
            <a:pPr lvl="1"/>
            <a:r>
              <a:rPr lang="en-US" sz="3200" dirty="0"/>
              <a:t>No</a:t>
            </a:r>
          </a:p>
          <a:p>
            <a:pPr lvl="1"/>
            <a:r>
              <a:rPr lang="en-US" sz="3200" dirty="0"/>
              <a:t>The same factors constrain variation</a:t>
            </a:r>
          </a:p>
          <a:p>
            <a:pPr lvl="2"/>
            <a:r>
              <a:rPr lang="es-ES" sz="2800" dirty="0"/>
              <a:t>S</a:t>
            </a:r>
            <a:r>
              <a:rPr lang="en-US" sz="2800" dirty="0"/>
              <a:t>witch in reference</a:t>
            </a:r>
          </a:p>
          <a:p>
            <a:pPr lvl="2"/>
            <a:r>
              <a:rPr lang="es-ES" sz="2800" dirty="0"/>
              <a:t>D</a:t>
            </a:r>
            <a:r>
              <a:rPr lang="en-US" sz="2800" dirty="0" err="1"/>
              <a:t>istance</a:t>
            </a:r>
            <a:r>
              <a:rPr lang="en-US" sz="2800" dirty="0"/>
              <a:t> from last mention</a:t>
            </a:r>
          </a:p>
          <a:p>
            <a:pPr lvl="2"/>
            <a:r>
              <a:rPr lang="es-ES" sz="2800" dirty="0"/>
              <a:t>TMA </a:t>
            </a:r>
            <a:r>
              <a:rPr lang="es-ES" sz="2800" dirty="0" err="1"/>
              <a:t>Ambiguity</a:t>
            </a:r>
            <a:endParaRPr lang="en-US" sz="2800" dirty="0"/>
          </a:p>
        </p:txBody>
      </p:sp>
      <p:sp>
        <p:nvSpPr>
          <p:cNvPr id="4" name="Slide Number Placeholder 3">
            <a:extLst>
              <a:ext uri="{FF2B5EF4-FFF2-40B4-BE49-F238E27FC236}">
                <a16:creationId xmlns:a16="http://schemas.microsoft.com/office/drawing/2014/main" id="{17F57472-1521-4C7C-9C38-2E3FC5DFC83F}"/>
              </a:ext>
            </a:extLst>
          </p:cNvPr>
          <p:cNvSpPr>
            <a:spLocks noGrp="1"/>
          </p:cNvSpPr>
          <p:nvPr>
            <p:ph type="sldNum" sz="quarter" idx="12"/>
          </p:nvPr>
        </p:nvSpPr>
        <p:spPr/>
        <p:txBody>
          <a:bodyPr/>
          <a:lstStyle/>
          <a:p>
            <a:fld id="{DA19C9E5-B1E0-4113-9387-698A644D0010}" type="slidenum">
              <a:rPr lang="en-US" smtClean="0"/>
              <a:t>31</a:t>
            </a:fld>
            <a:endParaRPr lang="en-US"/>
          </a:p>
        </p:txBody>
      </p:sp>
    </p:spTree>
    <p:extLst>
      <p:ext uri="{BB962C8B-B14F-4D97-AF65-F5344CB8AC3E}">
        <p14:creationId xmlns:p14="http://schemas.microsoft.com/office/powerpoint/2010/main" val="2655024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5AB6C5-4695-4C57-89CA-6C0E26D842C7}"/>
              </a:ext>
            </a:extLst>
          </p:cNvPr>
          <p:cNvSpPr>
            <a:spLocks noGrp="1"/>
          </p:cNvSpPr>
          <p:nvPr>
            <p:ph idx="1"/>
          </p:nvPr>
        </p:nvSpPr>
        <p:spPr>
          <a:xfrm>
            <a:off x="1371600" y="224589"/>
            <a:ext cx="9601200" cy="6228797"/>
          </a:xfrm>
        </p:spPr>
        <p:txBody>
          <a:bodyPr>
            <a:normAutofit/>
          </a:bodyPr>
          <a:lstStyle/>
          <a:p>
            <a:r>
              <a:rPr lang="en-US" sz="3200" dirty="0"/>
              <a:t>Differences in effects of these constraints?</a:t>
            </a:r>
          </a:p>
          <a:p>
            <a:pPr lvl="1"/>
            <a:r>
              <a:rPr lang="es-ES" sz="3200" dirty="0"/>
              <a:t>Yes</a:t>
            </a:r>
          </a:p>
          <a:p>
            <a:pPr lvl="2"/>
            <a:r>
              <a:rPr lang="es-ES" sz="2600" dirty="0" err="1"/>
              <a:t>Higher</a:t>
            </a:r>
            <a:r>
              <a:rPr lang="es-ES" sz="2600" dirty="0"/>
              <a:t> </a:t>
            </a:r>
            <a:r>
              <a:rPr lang="es-ES" sz="2600" dirty="0" err="1"/>
              <a:t>working</a:t>
            </a:r>
            <a:r>
              <a:rPr lang="es-ES" sz="2600" dirty="0"/>
              <a:t> </a:t>
            </a:r>
            <a:r>
              <a:rPr lang="es-ES" sz="2600" dirty="0" err="1"/>
              <a:t>memory</a:t>
            </a:r>
            <a:r>
              <a:rPr lang="es-ES" sz="2600" dirty="0"/>
              <a:t> </a:t>
            </a:r>
            <a:r>
              <a:rPr lang="es-ES" sz="2600" dirty="0" err="1"/>
              <a:t>speakers</a:t>
            </a:r>
            <a:endParaRPr lang="es-ES" sz="2600" dirty="0"/>
          </a:p>
          <a:p>
            <a:pPr lvl="3"/>
            <a:r>
              <a:rPr lang="es-ES" sz="2600" dirty="0"/>
              <a:t>More </a:t>
            </a:r>
            <a:r>
              <a:rPr lang="es-ES" sz="2600" dirty="0" err="1"/>
              <a:t>overt</a:t>
            </a:r>
            <a:r>
              <a:rPr lang="es-ES" sz="2600" dirty="0"/>
              <a:t> </a:t>
            </a:r>
            <a:r>
              <a:rPr lang="es-ES" sz="2600" dirty="0" err="1"/>
              <a:t>subjects</a:t>
            </a:r>
            <a:r>
              <a:rPr lang="es-ES" sz="2600" dirty="0"/>
              <a:t> </a:t>
            </a:r>
            <a:r>
              <a:rPr lang="es-ES" sz="2600" dirty="0" err="1"/>
              <a:t>with</a:t>
            </a:r>
            <a:r>
              <a:rPr lang="es-ES" sz="2600" dirty="0"/>
              <a:t> </a:t>
            </a:r>
            <a:r>
              <a:rPr lang="es-ES" sz="2600" dirty="0" err="1"/>
              <a:t>switch</a:t>
            </a:r>
            <a:r>
              <a:rPr lang="es-ES" sz="2600" dirty="0"/>
              <a:t> </a:t>
            </a:r>
            <a:r>
              <a:rPr lang="es-ES" sz="2600" dirty="0" err="1"/>
              <a:t>reference</a:t>
            </a:r>
            <a:r>
              <a:rPr lang="es-ES" sz="2600" dirty="0"/>
              <a:t> and </a:t>
            </a:r>
            <a:r>
              <a:rPr lang="es-ES" sz="2600" dirty="0" err="1"/>
              <a:t>same</a:t>
            </a:r>
            <a:r>
              <a:rPr lang="es-ES" sz="2600" dirty="0"/>
              <a:t> as </a:t>
            </a:r>
            <a:r>
              <a:rPr lang="es-ES" sz="2600" dirty="0" err="1"/>
              <a:t>object</a:t>
            </a:r>
            <a:r>
              <a:rPr lang="es-ES" sz="2600" dirty="0"/>
              <a:t> </a:t>
            </a:r>
            <a:r>
              <a:rPr lang="es-ES" sz="2600" dirty="0" err="1"/>
              <a:t>contexts</a:t>
            </a:r>
            <a:endParaRPr lang="es-ES" sz="2600" dirty="0"/>
          </a:p>
          <a:p>
            <a:pPr lvl="3"/>
            <a:r>
              <a:rPr lang="es-ES" sz="2600" dirty="0" err="1"/>
              <a:t>Larger</a:t>
            </a:r>
            <a:r>
              <a:rPr lang="es-ES" sz="2600" dirty="0"/>
              <a:t> </a:t>
            </a:r>
            <a:r>
              <a:rPr lang="es-ES" sz="2600" dirty="0" err="1"/>
              <a:t>effect</a:t>
            </a:r>
            <a:r>
              <a:rPr lang="es-ES" sz="2600" dirty="0"/>
              <a:t> </a:t>
            </a:r>
            <a:r>
              <a:rPr lang="es-ES" sz="2600" dirty="0" err="1"/>
              <a:t>of</a:t>
            </a:r>
            <a:r>
              <a:rPr lang="es-ES" sz="2600" dirty="0"/>
              <a:t> TMA </a:t>
            </a:r>
            <a:r>
              <a:rPr lang="es-ES" sz="2600" dirty="0" err="1"/>
              <a:t>ambiguity</a:t>
            </a:r>
            <a:endParaRPr lang="es-ES" sz="2600" dirty="0"/>
          </a:p>
          <a:p>
            <a:pPr lvl="3"/>
            <a:r>
              <a:rPr lang="es-ES" sz="2600" dirty="0" err="1"/>
              <a:t>Later</a:t>
            </a:r>
            <a:r>
              <a:rPr lang="es-ES" sz="2600" dirty="0"/>
              <a:t> </a:t>
            </a:r>
            <a:r>
              <a:rPr lang="es-ES" sz="2600" dirty="0" err="1"/>
              <a:t>effect</a:t>
            </a:r>
            <a:r>
              <a:rPr lang="es-ES" sz="2600" dirty="0"/>
              <a:t> </a:t>
            </a:r>
            <a:r>
              <a:rPr lang="es-ES" sz="2600" dirty="0" err="1"/>
              <a:t>of</a:t>
            </a:r>
            <a:r>
              <a:rPr lang="es-ES" sz="2600" dirty="0"/>
              <a:t> </a:t>
            </a:r>
            <a:r>
              <a:rPr lang="es-ES" sz="2600" dirty="0" err="1"/>
              <a:t>distance</a:t>
            </a:r>
            <a:endParaRPr lang="es-ES" sz="2600" dirty="0"/>
          </a:p>
          <a:p>
            <a:pPr lvl="2"/>
            <a:r>
              <a:rPr lang="es-ES" sz="2600" dirty="0" err="1"/>
              <a:t>Lower</a:t>
            </a:r>
            <a:r>
              <a:rPr lang="es-ES" sz="2600" dirty="0"/>
              <a:t> </a:t>
            </a:r>
            <a:r>
              <a:rPr lang="es-ES" sz="2600" dirty="0" err="1"/>
              <a:t>working</a:t>
            </a:r>
            <a:r>
              <a:rPr lang="es-ES" sz="2600" dirty="0"/>
              <a:t> </a:t>
            </a:r>
            <a:r>
              <a:rPr lang="es-ES" sz="2600" dirty="0" err="1"/>
              <a:t>memory</a:t>
            </a:r>
            <a:r>
              <a:rPr lang="es-ES" sz="2600" dirty="0"/>
              <a:t> </a:t>
            </a:r>
            <a:r>
              <a:rPr lang="es-ES" sz="2600" dirty="0" err="1"/>
              <a:t>speakers</a:t>
            </a:r>
            <a:endParaRPr lang="es-ES" sz="2600" dirty="0"/>
          </a:p>
          <a:p>
            <a:pPr lvl="3"/>
            <a:r>
              <a:rPr lang="es-ES" sz="2600" dirty="0"/>
              <a:t>More </a:t>
            </a:r>
            <a:r>
              <a:rPr lang="es-ES" sz="2600" dirty="0" err="1"/>
              <a:t>overt</a:t>
            </a:r>
            <a:r>
              <a:rPr lang="es-ES" sz="2600" dirty="0"/>
              <a:t> </a:t>
            </a:r>
            <a:r>
              <a:rPr lang="es-ES" sz="2600" dirty="0" err="1"/>
              <a:t>subjects</a:t>
            </a:r>
            <a:r>
              <a:rPr lang="es-ES" sz="2600" dirty="0"/>
              <a:t> </a:t>
            </a:r>
            <a:r>
              <a:rPr lang="es-ES" sz="2600" dirty="0" err="1"/>
              <a:t>with</a:t>
            </a:r>
            <a:r>
              <a:rPr lang="es-ES" sz="2600" dirty="0"/>
              <a:t> </a:t>
            </a:r>
            <a:r>
              <a:rPr lang="es-ES" sz="2600" dirty="0" err="1"/>
              <a:t>switch</a:t>
            </a:r>
            <a:r>
              <a:rPr lang="es-ES" sz="2600" dirty="0"/>
              <a:t> </a:t>
            </a:r>
            <a:r>
              <a:rPr lang="es-ES" sz="2600" dirty="0" err="1"/>
              <a:t>reference</a:t>
            </a:r>
            <a:r>
              <a:rPr lang="es-ES" sz="2600" dirty="0"/>
              <a:t>, </a:t>
            </a:r>
            <a:r>
              <a:rPr lang="es-ES" sz="2600" dirty="0" err="1"/>
              <a:t>not</a:t>
            </a:r>
            <a:r>
              <a:rPr lang="es-ES" sz="2600" dirty="0"/>
              <a:t> </a:t>
            </a:r>
            <a:r>
              <a:rPr lang="es-ES" sz="2600" dirty="0" err="1"/>
              <a:t>with</a:t>
            </a:r>
            <a:r>
              <a:rPr lang="es-ES" sz="2600" dirty="0"/>
              <a:t> </a:t>
            </a:r>
            <a:r>
              <a:rPr lang="es-ES" sz="2600" dirty="0" err="1"/>
              <a:t>same</a:t>
            </a:r>
            <a:r>
              <a:rPr lang="es-ES" sz="2600" dirty="0"/>
              <a:t> as </a:t>
            </a:r>
            <a:r>
              <a:rPr lang="es-ES" sz="2600" dirty="0" err="1"/>
              <a:t>object</a:t>
            </a:r>
            <a:r>
              <a:rPr lang="es-ES" sz="2600" dirty="0"/>
              <a:t> </a:t>
            </a:r>
            <a:r>
              <a:rPr lang="es-ES" sz="2600" dirty="0" err="1"/>
              <a:t>contexts</a:t>
            </a:r>
            <a:endParaRPr lang="es-ES" sz="2600" dirty="0"/>
          </a:p>
          <a:p>
            <a:pPr lvl="3"/>
            <a:r>
              <a:rPr lang="es-ES" sz="2600" dirty="0" err="1"/>
              <a:t>Smaller</a:t>
            </a:r>
            <a:r>
              <a:rPr lang="es-ES" sz="2600" dirty="0"/>
              <a:t> </a:t>
            </a:r>
            <a:r>
              <a:rPr lang="es-ES" sz="2600" dirty="0" err="1"/>
              <a:t>effect</a:t>
            </a:r>
            <a:r>
              <a:rPr lang="es-ES" sz="2600" dirty="0"/>
              <a:t> </a:t>
            </a:r>
            <a:r>
              <a:rPr lang="es-ES" sz="2600" dirty="0" err="1"/>
              <a:t>of</a:t>
            </a:r>
            <a:r>
              <a:rPr lang="es-ES" sz="2600" dirty="0"/>
              <a:t> TMA </a:t>
            </a:r>
            <a:r>
              <a:rPr lang="es-ES" sz="2600" dirty="0" err="1"/>
              <a:t>ambiguity</a:t>
            </a:r>
            <a:endParaRPr lang="es-ES" sz="2600" dirty="0"/>
          </a:p>
          <a:p>
            <a:pPr lvl="3"/>
            <a:r>
              <a:rPr lang="es-ES" sz="2600" dirty="0" err="1"/>
              <a:t>Earlier</a:t>
            </a:r>
            <a:r>
              <a:rPr lang="es-ES" sz="2600" dirty="0"/>
              <a:t> </a:t>
            </a:r>
            <a:r>
              <a:rPr lang="es-ES" sz="2600" dirty="0" err="1"/>
              <a:t>effect</a:t>
            </a:r>
            <a:r>
              <a:rPr lang="es-ES" sz="2600" dirty="0"/>
              <a:t> </a:t>
            </a:r>
            <a:r>
              <a:rPr lang="es-ES" sz="2600" dirty="0" err="1"/>
              <a:t>of</a:t>
            </a:r>
            <a:r>
              <a:rPr lang="es-ES" sz="2600" dirty="0"/>
              <a:t> </a:t>
            </a:r>
            <a:r>
              <a:rPr lang="es-ES" sz="2600" dirty="0" err="1"/>
              <a:t>distance</a:t>
            </a:r>
            <a:endParaRPr lang="en-US" sz="2600" dirty="0"/>
          </a:p>
        </p:txBody>
      </p:sp>
      <p:sp>
        <p:nvSpPr>
          <p:cNvPr id="4" name="Slide Number Placeholder 3">
            <a:extLst>
              <a:ext uri="{FF2B5EF4-FFF2-40B4-BE49-F238E27FC236}">
                <a16:creationId xmlns:a16="http://schemas.microsoft.com/office/drawing/2014/main" id="{17F57472-1521-4C7C-9C38-2E3FC5DFC83F}"/>
              </a:ext>
            </a:extLst>
          </p:cNvPr>
          <p:cNvSpPr>
            <a:spLocks noGrp="1"/>
          </p:cNvSpPr>
          <p:nvPr>
            <p:ph type="sldNum" sz="quarter" idx="12"/>
          </p:nvPr>
        </p:nvSpPr>
        <p:spPr/>
        <p:txBody>
          <a:bodyPr/>
          <a:lstStyle/>
          <a:p>
            <a:fld id="{DA19C9E5-B1E0-4113-9387-698A644D0010}" type="slidenum">
              <a:rPr lang="en-US" smtClean="0"/>
              <a:t>32</a:t>
            </a:fld>
            <a:endParaRPr lang="en-US"/>
          </a:p>
        </p:txBody>
      </p:sp>
    </p:spTree>
    <p:extLst>
      <p:ext uri="{BB962C8B-B14F-4D97-AF65-F5344CB8AC3E}">
        <p14:creationId xmlns:p14="http://schemas.microsoft.com/office/powerpoint/2010/main" val="114196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BA3E1-505E-4FE3-A6D5-F07798FDDC63}"/>
              </a:ext>
            </a:extLst>
          </p:cNvPr>
          <p:cNvSpPr>
            <a:spLocks noGrp="1"/>
          </p:cNvSpPr>
          <p:nvPr>
            <p:ph type="title"/>
          </p:nvPr>
        </p:nvSpPr>
        <p:spPr>
          <a:xfrm>
            <a:off x="1371600" y="214114"/>
            <a:ext cx="9601200" cy="776486"/>
          </a:xfrm>
        </p:spPr>
        <p:txBody>
          <a:bodyPr/>
          <a:lstStyle/>
          <a:p>
            <a:r>
              <a:rPr lang="es-ES" dirty="0" err="1">
                <a:solidFill>
                  <a:srgbClr val="990000"/>
                </a:solidFill>
              </a:rPr>
              <a:t>What</a:t>
            </a:r>
            <a:r>
              <a:rPr lang="es-ES" dirty="0">
                <a:solidFill>
                  <a:srgbClr val="990000"/>
                </a:solidFill>
              </a:rPr>
              <a:t> </a:t>
            </a:r>
            <a:r>
              <a:rPr lang="es-ES" dirty="0" err="1">
                <a:solidFill>
                  <a:srgbClr val="990000"/>
                </a:solidFill>
              </a:rPr>
              <a:t>does</a:t>
            </a:r>
            <a:r>
              <a:rPr lang="es-ES" dirty="0">
                <a:solidFill>
                  <a:srgbClr val="990000"/>
                </a:solidFill>
              </a:rPr>
              <a:t> </a:t>
            </a:r>
            <a:r>
              <a:rPr lang="es-ES" dirty="0" err="1">
                <a:solidFill>
                  <a:srgbClr val="990000"/>
                </a:solidFill>
              </a:rPr>
              <a:t>this</a:t>
            </a:r>
            <a:r>
              <a:rPr lang="es-ES" dirty="0">
                <a:solidFill>
                  <a:srgbClr val="990000"/>
                </a:solidFill>
              </a:rPr>
              <a:t> mean?</a:t>
            </a:r>
            <a:endParaRPr lang="en-US" dirty="0">
              <a:solidFill>
                <a:srgbClr val="990000"/>
              </a:solidFill>
            </a:endParaRPr>
          </a:p>
        </p:txBody>
      </p:sp>
      <p:sp>
        <p:nvSpPr>
          <p:cNvPr id="3" name="Content Placeholder 2">
            <a:extLst>
              <a:ext uri="{FF2B5EF4-FFF2-40B4-BE49-F238E27FC236}">
                <a16:creationId xmlns:a16="http://schemas.microsoft.com/office/drawing/2014/main" id="{72077202-C745-4A3A-B792-B97B07EE950F}"/>
              </a:ext>
            </a:extLst>
          </p:cNvPr>
          <p:cNvSpPr>
            <a:spLocks noGrp="1"/>
          </p:cNvSpPr>
          <p:nvPr>
            <p:ph idx="1"/>
          </p:nvPr>
        </p:nvSpPr>
        <p:spPr>
          <a:xfrm>
            <a:off x="1371600" y="1143000"/>
            <a:ext cx="9601200" cy="5310386"/>
          </a:xfrm>
        </p:spPr>
        <p:txBody>
          <a:bodyPr>
            <a:normAutofit/>
          </a:bodyPr>
          <a:lstStyle/>
          <a:p>
            <a:r>
              <a:rPr lang="es-ES" sz="2800" dirty="0" err="1"/>
              <a:t>Higher</a:t>
            </a:r>
            <a:r>
              <a:rPr lang="es-ES" sz="2800" dirty="0"/>
              <a:t> </a:t>
            </a:r>
            <a:r>
              <a:rPr lang="es-ES" sz="2800" dirty="0" err="1"/>
              <a:t>working</a:t>
            </a:r>
            <a:r>
              <a:rPr lang="es-ES" sz="2800" dirty="0"/>
              <a:t> </a:t>
            </a:r>
            <a:r>
              <a:rPr lang="es-ES" sz="2800" dirty="0" err="1"/>
              <a:t>memory</a:t>
            </a:r>
            <a:r>
              <a:rPr lang="es-ES" sz="2800" dirty="0"/>
              <a:t> </a:t>
            </a:r>
            <a:r>
              <a:rPr lang="es-ES" sz="2800" dirty="0" err="1"/>
              <a:t>speakers</a:t>
            </a:r>
            <a:r>
              <a:rPr lang="es-ES" sz="2800" dirty="0"/>
              <a:t> </a:t>
            </a:r>
            <a:r>
              <a:rPr lang="es-ES" sz="2800" dirty="0" err="1"/>
              <a:t>demonstrate</a:t>
            </a:r>
            <a:r>
              <a:rPr lang="es-ES" sz="2800" dirty="0"/>
              <a:t> </a:t>
            </a:r>
            <a:r>
              <a:rPr lang="es-ES" sz="2800" dirty="0" err="1"/>
              <a:t>stronger</a:t>
            </a:r>
            <a:r>
              <a:rPr lang="es-ES" sz="2800" dirty="0"/>
              <a:t> </a:t>
            </a:r>
            <a:r>
              <a:rPr lang="es-ES" sz="2800" dirty="0" err="1"/>
              <a:t>patterns</a:t>
            </a:r>
            <a:r>
              <a:rPr lang="es-ES" sz="2800" dirty="0"/>
              <a:t> </a:t>
            </a:r>
            <a:r>
              <a:rPr lang="es-ES" sz="2800" dirty="0" err="1"/>
              <a:t>of</a:t>
            </a:r>
            <a:r>
              <a:rPr lang="es-ES" sz="2800" dirty="0"/>
              <a:t> </a:t>
            </a:r>
            <a:r>
              <a:rPr lang="es-ES" sz="2800" dirty="0" err="1"/>
              <a:t>disambiguation</a:t>
            </a:r>
            <a:endParaRPr lang="es-ES" sz="2800" dirty="0"/>
          </a:p>
          <a:p>
            <a:pPr lvl="1"/>
            <a:r>
              <a:rPr lang="es-ES" sz="2800" dirty="0"/>
              <a:t>Use more </a:t>
            </a:r>
            <a:r>
              <a:rPr lang="es-ES" sz="2800" dirty="0" err="1"/>
              <a:t>overt</a:t>
            </a:r>
            <a:r>
              <a:rPr lang="es-ES" sz="2800" dirty="0"/>
              <a:t> </a:t>
            </a:r>
            <a:r>
              <a:rPr lang="es-ES" sz="2800" dirty="0" err="1"/>
              <a:t>subjects</a:t>
            </a:r>
            <a:r>
              <a:rPr lang="es-ES" sz="2800" dirty="0"/>
              <a:t> </a:t>
            </a:r>
            <a:r>
              <a:rPr lang="es-ES" sz="2800" dirty="0" err="1"/>
              <a:t>when</a:t>
            </a:r>
            <a:r>
              <a:rPr lang="es-ES" sz="2800" dirty="0"/>
              <a:t> </a:t>
            </a:r>
            <a:r>
              <a:rPr lang="es-ES" sz="2800" dirty="0" err="1"/>
              <a:t>there</a:t>
            </a:r>
            <a:r>
              <a:rPr lang="es-ES" sz="2800" dirty="0"/>
              <a:t> are </a:t>
            </a:r>
            <a:r>
              <a:rPr lang="es-ES" sz="2800" dirty="0" err="1"/>
              <a:t>multiple</a:t>
            </a:r>
            <a:r>
              <a:rPr lang="es-ES" sz="2800" dirty="0"/>
              <a:t> </a:t>
            </a:r>
            <a:r>
              <a:rPr lang="es-ES" sz="2800" dirty="0" err="1"/>
              <a:t>competing</a:t>
            </a:r>
            <a:r>
              <a:rPr lang="es-ES" sz="2800" dirty="0"/>
              <a:t> </a:t>
            </a:r>
            <a:r>
              <a:rPr lang="es-ES" sz="2800" dirty="0" err="1"/>
              <a:t>referents</a:t>
            </a:r>
            <a:endParaRPr lang="es-ES" sz="2800" dirty="0"/>
          </a:p>
          <a:p>
            <a:pPr lvl="2"/>
            <a:r>
              <a:rPr lang="es-ES" sz="2400" dirty="0" err="1"/>
              <a:t>Switch</a:t>
            </a:r>
            <a:r>
              <a:rPr lang="es-ES" sz="2400" dirty="0"/>
              <a:t> </a:t>
            </a:r>
            <a:r>
              <a:rPr lang="es-ES" sz="2400" dirty="0" err="1"/>
              <a:t>reference</a:t>
            </a:r>
            <a:r>
              <a:rPr lang="es-ES" sz="2400" dirty="0"/>
              <a:t> AND </a:t>
            </a:r>
            <a:r>
              <a:rPr lang="es-ES" sz="2400" dirty="0" err="1"/>
              <a:t>same</a:t>
            </a:r>
            <a:r>
              <a:rPr lang="es-ES" sz="2400" dirty="0"/>
              <a:t> as </a:t>
            </a:r>
            <a:r>
              <a:rPr lang="es-ES" sz="2400" dirty="0" err="1"/>
              <a:t>object</a:t>
            </a:r>
            <a:r>
              <a:rPr lang="es-ES" sz="2400" dirty="0"/>
              <a:t> </a:t>
            </a:r>
            <a:r>
              <a:rPr lang="es-ES" sz="2400" dirty="0" err="1"/>
              <a:t>contexts</a:t>
            </a:r>
            <a:endParaRPr lang="es-ES" sz="2400" dirty="0"/>
          </a:p>
          <a:p>
            <a:pPr lvl="2"/>
            <a:r>
              <a:rPr lang="es-ES" sz="2400" dirty="0"/>
              <a:t>TMA </a:t>
            </a:r>
            <a:r>
              <a:rPr lang="es-ES" sz="2400" dirty="0" err="1"/>
              <a:t>ambiguity</a:t>
            </a:r>
            <a:endParaRPr lang="es-ES" sz="2400" dirty="0"/>
          </a:p>
          <a:p>
            <a:r>
              <a:rPr lang="es-ES" sz="2800" dirty="0"/>
              <a:t>Coincides </a:t>
            </a:r>
            <a:r>
              <a:rPr lang="es-ES" sz="2800" dirty="0" err="1"/>
              <a:t>with</a:t>
            </a:r>
            <a:r>
              <a:rPr lang="es-ES" sz="2800" dirty="0"/>
              <a:t> </a:t>
            </a:r>
            <a:r>
              <a:rPr lang="es-ES" sz="2800" dirty="0" err="1"/>
              <a:t>previous</a:t>
            </a:r>
            <a:r>
              <a:rPr lang="es-ES" sz="2800" dirty="0"/>
              <a:t> </a:t>
            </a:r>
            <a:r>
              <a:rPr lang="es-ES" sz="2800" dirty="0" err="1"/>
              <a:t>research</a:t>
            </a:r>
            <a:r>
              <a:rPr lang="es-ES" sz="2800" dirty="0"/>
              <a:t> </a:t>
            </a:r>
            <a:r>
              <a:rPr lang="es-ES" sz="2800" dirty="0" err="1"/>
              <a:t>that</a:t>
            </a:r>
            <a:r>
              <a:rPr lang="es-ES" sz="2800" dirty="0"/>
              <a:t> </a:t>
            </a:r>
            <a:r>
              <a:rPr lang="es-ES" sz="2800" dirty="0" err="1"/>
              <a:t>native</a:t>
            </a:r>
            <a:r>
              <a:rPr lang="es-ES" sz="2800" dirty="0"/>
              <a:t> </a:t>
            </a:r>
            <a:r>
              <a:rPr lang="es-ES" sz="2800" dirty="0" err="1"/>
              <a:t>speakers</a:t>
            </a:r>
            <a:r>
              <a:rPr lang="es-ES" sz="2800" dirty="0"/>
              <a:t> are more </a:t>
            </a:r>
            <a:r>
              <a:rPr lang="es-ES" sz="2800" dirty="0" err="1"/>
              <a:t>sensitive</a:t>
            </a:r>
            <a:r>
              <a:rPr lang="es-ES" sz="2800" dirty="0"/>
              <a:t> to </a:t>
            </a:r>
            <a:r>
              <a:rPr lang="es-ES" sz="2800" dirty="0" err="1"/>
              <a:t>syntactic</a:t>
            </a:r>
            <a:r>
              <a:rPr lang="es-ES" sz="2800" dirty="0"/>
              <a:t> and </a:t>
            </a:r>
            <a:r>
              <a:rPr lang="es-ES" sz="2800" dirty="0" err="1"/>
              <a:t>referential</a:t>
            </a:r>
            <a:r>
              <a:rPr lang="es-ES" sz="2800" dirty="0"/>
              <a:t> </a:t>
            </a:r>
            <a:r>
              <a:rPr lang="es-ES" sz="2800" dirty="0" err="1"/>
              <a:t>ambiguity</a:t>
            </a:r>
            <a:endParaRPr lang="es-ES" sz="2800" dirty="0"/>
          </a:p>
          <a:p>
            <a:pPr marL="0" indent="0">
              <a:buNone/>
            </a:pPr>
            <a:endParaRPr lang="es-ES" sz="2800" dirty="0"/>
          </a:p>
          <a:p>
            <a:pPr marL="0" indent="0">
              <a:buNone/>
            </a:pPr>
            <a:r>
              <a:rPr lang="es-ES" sz="2400" dirty="0" err="1">
                <a:solidFill>
                  <a:schemeClr val="tx1">
                    <a:lumMod val="50000"/>
                    <a:lumOff val="50000"/>
                  </a:schemeClr>
                </a:solidFill>
              </a:rPr>
              <a:t>Boudewyn</a:t>
            </a:r>
            <a:r>
              <a:rPr lang="es-ES" sz="2400" dirty="0">
                <a:solidFill>
                  <a:schemeClr val="tx1">
                    <a:lumMod val="50000"/>
                    <a:lumOff val="50000"/>
                  </a:schemeClr>
                </a:solidFill>
              </a:rPr>
              <a:t>, Long et al., 2015; </a:t>
            </a:r>
            <a:r>
              <a:rPr lang="es-ES" sz="2400" dirty="0" err="1">
                <a:solidFill>
                  <a:schemeClr val="tx1">
                    <a:lumMod val="50000"/>
                    <a:lumOff val="50000"/>
                  </a:schemeClr>
                </a:solidFill>
              </a:rPr>
              <a:t>Hyon</a:t>
            </a:r>
            <a:r>
              <a:rPr lang="es-ES" sz="2400" dirty="0">
                <a:solidFill>
                  <a:schemeClr val="tx1">
                    <a:lumMod val="50000"/>
                    <a:lumOff val="50000"/>
                  </a:schemeClr>
                </a:solidFill>
              </a:rPr>
              <a:t> Kim &amp; </a:t>
            </a:r>
            <a:r>
              <a:rPr lang="es-ES" sz="2400" dirty="0" err="1">
                <a:solidFill>
                  <a:schemeClr val="tx1">
                    <a:lumMod val="50000"/>
                    <a:lumOff val="50000"/>
                  </a:schemeClr>
                </a:solidFill>
              </a:rPr>
              <a:t>Christianson</a:t>
            </a:r>
            <a:r>
              <a:rPr lang="es-ES" sz="2400" dirty="0">
                <a:solidFill>
                  <a:schemeClr val="tx1">
                    <a:lumMod val="50000"/>
                    <a:lumOff val="50000"/>
                  </a:schemeClr>
                </a:solidFill>
              </a:rPr>
              <a:t>, 2017; </a:t>
            </a:r>
            <a:r>
              <a:rPr lang="es-ES" sz="2400" dirty="0" err="1">
                <a:solidFill>
                  <a:schemeClr val="tx1">
                    <a:lumMod val="50000"/>
                    <a:lumOff val="50000"/>
                  </a:schemeClr>
                </a:solidFill>
              </a:rPr>
              <a:t>Nieuwland</a:t>
            </a:r>
            <a:r>
              <a:rPr lang="es-ES" sz="2400" dirty="0">
                <a:solidFill>
                  <a:schemeClr val="tx1">
                    <a:lumMod val="50000"/>
                    <a:lumOff val="50000"/>
                  </a:schemeClr>
                </a:solidFill>
              </a:rPr>
              <a:t> &amp; </a:t>
            </a:r>
            <a:r>
              <a:rPr lang="es-ES" sz="2400" dirty="0" err="1">
                <a:solidFill>
                  <a:schemeClr val="tx1">
                    <a:lumMod val="50000"/>
                    <a:lumOff val="50000"/>
                  </a:schemeClr>
                </a:solidFill>
              </a:rPr>
              <a:t>Berkum</a:t>
            </a:r>
            <a:r>
              <a:rPr lang="es-ES" sz="2400" dirty="0">
                <a:solidFill>
                  <a:schemeClr val="tx1">
                    <a:lumMod val="50000"/>
                    <a:lumOff val="50000"/>
                  </a:schemeClr>
                </a:solidFill>
              </a:rPr>
              <a:t>, 2006</a:t>
            </a:r>
            <a:endParaRPr lang="es-ES" sz="2800" dirty="0">
              <a:solidFill>
                <a:schemeClr val="tx1">
                  <a:lumMod val="50000"/>
                  <a:lumOff val="50000"/>
                </a:schemeClr>
              </a:solidFill>
            </a:endParaRPr>
          </a:p>
        </p:txBody>
      </p:sp>
      <p:sp>
        <p:nvSpPr>
          <p:cNvPr id="4" name="Slide Number Placeholder 3">
            <a:extLst>
              <a:ext uri="{FF2B5EF4-FFF2-40B4-BE49-F238E27FC236}">
                <a16:creationId xmlns:a16="http://schemas.microsoft.com/office/drawing/2014/main" id="{AFB0E4B7-9ED8-4D01-9C84-24273FCE91DE}"/>
              </a:ext>
            </a:extLst>
          </p:cNvPr>
          <p:cNvSpPr>
            <a:spLocks noGrp="1"/>
          </p:cNvSpPr>
          <p:nvPr>
            <p:ph type="sldNum" sz="quarter" idx="12"/>
          </p:nvPr>
        </p:nvSpPr>
        <p:spPr/>
        <p:txBody>
          <a:bodyPr/>
          <a:lstStyle/>
          <a:p>
            <a:fld id="{DA19C9E5-B1E0-4113-9387-698A644D0010}" type="slidenum">
              <a:rPr lang="en-US" smtClean="0"/>
              <a:t>33</a:t>
            </a:fld>
            <a:endParaRPr lang="en-US"/>
          </a:p>
        </p:txBody>
      </p:sp>
    </p:spTree>
    <p:extLst>
      <p:ext uri="{BB962C8B-B14F-4D97-AF65-F5344CB8AC3E}">
        <p14:creationId xmlns:p14="http://schemas.microsoft.com/office/powerpoint/2010/main" val="2068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BA3E1-505E-4FE3-A6D5-F07798FDDC63}"/>
              </a:ext>
            </a:extLst>
          </p:cNvPr>
          <p:cNvSpPr>
            <a:spLocks noGrp="1"/>
          </p:cNvSpPr>
          <p:nvPr>
            <p:ph type="title"/>
          </p:nvPr>
        </p:nvSpPr>
        <p:spPr>
          <a:xfrm>
            <a:off x="1371600" y="214114"/>
            <a:ext cx="9601200" cy="776486"/>
          </a:xfrm>
        </p:spPr>
        <p:txBody>
          <a:bodyPr/>
          <a:lstStyle/>
          <a:p>
            <a:r>
              <a:rPr lang="es-ES" dirty="0" err="1">
                <a:solidFill>
                  <a:srgbClr val="990000"/>
                </a:solidFill>
              </a:rPr>
              <a:t>What</a:t>
            </a:r>
            <a:r>
              <a:rPr lang="es-ES" dirty="0">
                <a:solidFill>
                  <a:srgbClr val="990000"/>
                </a:solidFill>
              </a:rPr>
              <a:t> </a:t>
            </a:r>
            <a:r>
              <a:rPr lang="es-ES" dirty="0" err="1">
                <a:solidFill>
                  <a:srgbClr val="990000"/>
                </a:solidFill>
              </a:rPr>
              <a:t>does</a:t>
            </a:r>
            <a:r>
              <a:rPr lang="es-ES" dirty="0">
                <a:solidFill>
                  <a:srgbClr val="990000"/>
                </a:solidFill>
              </a:rPr>
              <a:t> </a:t>
            </a:r>
            <a:r>
              <a:rPr lang="es-ES" dirty="0" err="1">
                <a:solidFill>
                  <a:srgbClr val="990000"/>
                </a:solidFill>
              </a:rPr>
              <a:t>this</a:t>
            </a:r>
            <a:r>
              <a:rPr lang="es-ES" dirty="0">
                <a:solidFill>
                  <a:srgbClr val="990000"/>
                </a:solidFill>
              </a:rPr>
              <a:t> mean?</a:t>
            </a:r>
            <a:endParaRPr lang="en-US" dirty="0">
              <a:solidFill>
                <a:srgbClr val="990000"/>
              </a:solidFill>
            </a:endParaRPr>
          </a:p>
        </p:txBody>
      </p:sp>
      <p:sp>
        <p:nvSpPr>
          <p:cNvPr id="3" name="Content Placeholder 2">
            <a:extLst>
              <a:ext uri="{FF2B5EF4-FFF2-40B4-BE49-F238E27FC236}">
                <a16:creationId xmlns:a16="http://schemas.microsoft.com/office/drawing/2014/main" id="{72077202-C745-4A3A-B792-B97B07EE950F}"/>
              </a:ext>
            </a:extLst>
          </p:cNvPr>
          <p:cNvSpPr>
            <a:spLocks noGrp="1"/>
          </p:cNvSpPr>
          <p:nvPr>
            <p:ph idx="1"/>
          </p:nvPr>
        </p:nvSpPr>
        <p:spPr>
          <a:xfrm>
            <a:off x="1371600" y="1143000"/>
            <a:ext cx="9601200" cy="5310386"/>
          </a:xfrm>
        </p:spPr>
        <p:txBody>
          <a:bodyPr>
            <a:normAutofit/>
          </a:bodyPr>
          <a:lstStyle/>
          <a:p>
            <a:r>
              <a:rPr lang="es-ES" sz="2800" dirty="0" err="1"/>
              <a:t>Lower</a:t>
            </a:r>
            <a:r>
              <a:rPr lang="es-ES" sz="2800" dirty="0"/>
              <a:t> </a:t>
            </a:r>
            <a:r>
              <a:rPr lang="es-ES" sz="2800" dirty="0" err="1"/>
              <a:t>working</a:t>
            </a:r>
            <a:r>
              <a:rPr lang="es-ES" sz="2800" dirty="0"/>
              <a:t> </a:t>
            </a:r>
            <a:r>
              <a:rPr lang="es-ES" sz="2800" dirty="0" err="1"/>
              <a:t>memory</a:t>
            </a:r>
            <a:r>
              <a:rPr lang="es-ES" sz="2800" dirty="0"/>
              <a:t> </a:t>
            </a:r>
            <a:r>
              <a:rPr lang="es-ES" sz="2800" dirty="0" err="1"/>
              <a:t>speakers</a:t>
            </a:r>
            <a:r>
              <a:rPr lang="es-ES" sz="2800" dirty="0"/>
              <a:t> are more susceptible to </a:t>
            </a:r>
            <a:r>
              <a:rPr lang="es-ES" sz="2800" dirty="0" err="1"/>
              <a:t>distance</a:t>
            </a:r>
            <a:r>
              <a:rPr lang="es-ES" sz="2800" dirty="0"/>
              <a:t> </a:t>
            </a:r>
            <a:r>
              <a:rPr lang="es-ES" sz="2800" dirty="0" err="1"/>
              <a:t>dependencies</a:t>
            </a:r>
            <a:endParaRPr lang="es-ES" sz="2800" dirty="0"/>
          </a:p>
          <a:p>
            <a:pPr lvl="1"/>
            <a:r>
              <a:rPr lang="es-ES" sz="2800" dirty="0" err="1"/>
              <a:t>Faster</a:t>
            </a:r>
            <a:r>
              <a:rPr lang="es-ES" sz="2800" dirty="0"/>
              <a:t> </a:t>
            </a:r>
            <a:r>
              <a:rPr lang="es-ES" sz="2800" dirty="0" err="1"/>
              <a:t>increase</a:t>
            </a:r>
            <a:r>
              <a:rPr lang="es-ES" sz="2800" dirty="0"/>
              <a:t> in </a:t>
            </a:r>
            <a:r>
              <a:rPr lang="es-ES" sz="2800" dirty="0" err="1"/>
              <a:t>overt</a:t>
            </a:r>
            <a:r>
              <a:rPr lang="es-ES" sz="2800" dirty="0"/>
              <a:t> </a:t>
            </a:r>
            <a:r>
              <a:rPr lang="es-ES" sz="2800" dirty="0" err="1"/>
              <a:t>subject</a:t>
            </a:r>
            <a:r>
              <a:rPr lang="es-ES" sz="2800" dirty="0"/>
              <a:t> use as </a:t>
            </a:r>
            <a:r>
              <a:rPr lang="es-ES" sz="2800" dirty="0" err="1"/>
              <a:t>distance</a:t>
            </a:r>
            <a:r>
              <a:rPr lang="es-ES" sz="2800" dirty="0"/>
              <a:t> </a:t>
            </a:r>
            <a:r>
              <a:rPr lang="es-ES" sz="2800" dirty="0" err="1"/>
              <a:t>increased</a:t>
            </a:r>
            <a:r>
              <a:rPr lang="es-ES" sz="2800" dirty="0"/>
              <a:t> </a:t>
            </a:r>
            <a:r>
              <a:rPr lang="es-ES" sz="2800" dirty="0" err="1"/>
              <a:t>between</a:t>
            </a:r>
            <a:r>
              <a:rPr lang="es-ES" sz="2800" dirty="0"/>
              <a:t> </a:t>
            </a:r>
            <a:r>
              <a:rPr lang="es-ES" sz="2800" dirty="0" err="1"/>
              <a:t>mentions</a:t>
            </a:r>
            <a:r>
              <a:rPr lang="es-ES" sz="2800" dirty="0"/>
              <a:t> of </a:t>
            </a:r>
            <a:r>
              <a:rPr lang="es-ES" sz="2800" dirty="0" err="1"/>
              <a:t>the</a:t>
            </a:r>
            <a:r>
              <a:rPr lang="es-ES" sz="2800" dirty="0"/>
              <a:t> </a:t>
            </a:r>
            <a:r>
              <a:rPr lang="es-ES" sz="2800" dirty="0" err="1"/>
              <a:t>subject</a:t>
            </a:r>
            <a:r>
              <a:rPr lang="es-ES" sz="2800" dirty="0"/>
              <a:t>, </a:t>
            </a:r>
            <a:r>
              <a:rPr lang="es-ES" sz="2800" dirty="0" err="1"/>
              <a:t>particularly</a:t>
            </a:r>
            <a:r>
              <a:rPr lang="es-ES" sz="2800" dirty="0"/>
              <a:t> lexical NP</a:t>
            </a:r>
          </a:p>
          <a:p>
            <a:pPr lvl="1"/>
            <a:endParaRPr lang="es-ES" sz="2800" dirty="0"/>
          </a:p>
          <a:p>
            <a:pPr marL="530352" lvl="1" indent="0">
              <a:buNone/>
            </a:pPr>
            <a:endParaRPr lang="es-ES" sz="2800" dirty="0"/>
          </a:p>
          <a:p>
            <a:pPr marL="530352" lvl="1" indent="0">
              <a:buNone/>
            </a:pPr>
            <a:r>
              <a:rPr lang="es-ES" sz="2800" i="0" dirty="0">
                <a:sym typeface="Wingdings" panose="05000000000000000000" pitchFamily="2" charset="2"/>
              </a:rPr>
              <a:t> </a:t>
            </a:r>
            <a:r>
              <a:rPr lang="es-ES" sz="2800" i="0" dirty="0" err="1">
                <a:sym typeface="Wingdings" panose="05000000000000000000" pitchFamily="2" charset="2"/>
              </a:rPr>
              <a:t>Lower</a:t>
            </a:r>
            <a:r>
              <a:rPr lang="es-ES" sz="2800" i="0" dirty="0">
                <a:sym typeface="Wingdings" panose="05000000000000000000" pitchFamily="2" charset="2"/>
              </a:rPr>
              <a:t> </a:t>
            </a:r>
            <a:r>
              <a:rPr lang="es-ES" sz="2800" i="0" dirty="0" err="1">
                <a:sym typeface="Wingdings" panose="05000000000000000000" pitchFamily="2" charset="2"/>
              </a:rPr>
              <a:t>storage</a:t>
            </a:r>
            <a:r>
              <a:rPr lang="es-ES" sz="2800" i="0" dirty="0">
                <a:sym typeface="Wingdings" panose="05000000000000000000" pitchFamily="2" charset="2"/>
              </a:rPr>
              <a:t> </a:t>
            </a:r>
            <a:r>
              <a:rPr lang="es-ES" sz="2800" i="0" dirty="0" err="1">
                <a:sym typeface="Wingdings" panose="05000000000000000000" pitchFamily="2" charset="2"/>
              </a:rPr>
              <a:t>capacity</a:t>
            </a:r>
            <a:r>
              <a:rPr lang="es-ES" sz="2800" i="0" dirty="0">
                <a:sym typeface="Wingdings" panose="05000000000000000000" pitchFamily="2" charset="2"/>
              </a:rPr>
              <a:t>/</a:t>
            </a:r>
            <a:r>
              <a:rPr lang="es-ES" sz="2800" i="0" dirty="0" err="1">
                <a:sym typeface="Wingdings" panose="05000000000000000000" pitchFamily="2" charset="2"/>
              </a:rPr>
              <a:t>processing</a:t>
            </a:r>
            <a:r>
              <a:rPr lang="es-ES" sz="2800" i="0" dirty="0">
                <a:sym typeface="Wingdings" panose="05000000000000000000" pitchFamily="2" charset="2"/>
              </a:rPr>
              <a:t> </a:t>
            </a:r>
            <a:r>
              <a:rPr lang="es-ES" sz="2800" i="0" dirty="0" err="1">
                <a:sym typeface="Wingdings" panose="05000000000000000000" pitchFamily="2" charset="2"/>
              </a:rPr>
              <a:t>capacity</a:t>
            </a:r>
            <a:r>
              <a:rPr lang="es-ES" sz="2800" i="0" dirty="0">
                <a:sym typeface="Wingdings" panose="05000000000000000000" pitchFamily="2" charset="2"/>
              </a:rPr>
              <a:t>, </a:t>
            </a:r>
            <a:r>
              <a:rPr lang="es-ES" sz="2800" i="0" dirty="0" err="1">
                <a:sym typeface="Wingdings" panose="05000000000000000000" pitchFamily="2" charset="2"/>
              </a:rPr>
              <a:t>subject</a:t>
            </a:r>
            <a:r>
              <a:rPr lang="es-ES" sz="2800" i="0" dirty="0">
                <a:sym typeface="Wingdings" panose="05000000000000000000" pitchFamily="2" charset="2"/>
              </a:rPr>
              <a:t> </a:t>
            </a:r>
            <a:r>
              <a:rPr lang="es-ES" sz="2800" i="0" dirty="0" err="1">
                <a:sym typeface="Wingdings" panose="05000000000000000000" pitchFamily="2" charset="2"/>
              </a:rPr>
              <a:t>referent</a:t>
            </a:r>
            <a:r>
              <a:rPr lang="es-ES" sz="2800" i="0" dirty="0">
                <a:sym typeface="Wingdings" panose="05000000000000000000" pitchFamily="2" charset="2"/>
              </a:rPr>
              <a:t> </a:t>
            </a:r>
            <a:r>
              <a:rPr lang="es-ES" sz="2800" i="0" dirty="0" err="1">
                <a:sym typeface="Wingdings" panose="05000000000000000000" pitchFamily="2" charset="2"/>
              </a:rPr>
              <a:t>is</a:t>
            </a:r>
            <a:r>
              <a:rPr lang="es-ES" sz="2800" i="0" dirty="0">
                <a:sym typeface="Wingdings" panose="05000000000000000000" pitchFamily="2" charset="2"/>
              </a:rPr>
              <a:t> </a:t>
            </a:r>
            <a:r>
              <a:rPr lang="es-ES" sz="2800" i="0" dirty="0" err="1">
                <a:sym typeface="Wingdings" panose="05000000000000000000" pitchFamily="2" charset="2"/>
              </a:rPr>
              <a:t>retained</a:t>
            </a:r>
            <a:r>
              <a:rPr lang="es-ES" sz="2800" i="0" dirty="0">
                <a:sym typeface="Wingdings" panose="05000000000000000000" pitchFamily="2" charset="2"/>
              </a:rPr>
              <a:t> </a:t>
            </a:r>
            <a:r>
              <a:rPr lang="es-ES" sz="2800" i="0" dirty="0" err="1">
                <a:sym typeface="Wingdings" panose="05000000000000000000" pitchFamily="2" charset="2"/>
              </a:rPr>
              <a:t>for</a:t>
            </a:r>
            <a:r>
              <a:rPr lang="es-ES" sz="2800" i="0" dirty="0">
                <a:sym typeface="Wingdings" panose="05000000000000000000" pitchFamily="2" charset="2"/>
              </a:rPr>
              <a:t> </a:t>
            </a:r>
            <a:r>
              <a:rPr lang="es-ES" sz="2800" i="0" dirty="0" err="1">
                <a:sym typeface="Wingdings" panose="05000000000000000000" pitchFamily="2" charset="2"/>
              </a:rPr>
              <a:t>less</a:t>
            </a:r>
            <a:r>
              <a:rPr lang="es-ES" sz="2800" i="0" dirty="0">
                <a:sym typeface="Wingdings" panose="05000000000000000000" pitchFamily="2" charset="2"/>
              </a:rPr>
              <a:t> time</a:t>
            </a:r>
            <a:endParaRPr lang="es-ES" sz="2800" i="0" dirty="0"/>
          </a:p>
        </p:txBody>
      </p:sp>
      <p:sp>
        <p:nvSpPr>
          <p:cNvPr id="4" name="Slide Number Placeholder 3">
            <a:extLst>
              <a:ext uri="{FF2B5EF4-FFF2-40B4-BE49-F238E27FC236}">
                <a16:creationId xmlns:a16="http://schemas.microsoft.com/office/drawing/2014/main" id="{AFB0E4B7-9ED8-4D01-9C84-24273FCE91DE}"/>
              </a:ext>
            </a:extLst>
          </p:cNvPr>
          <p:cNvSpPr>
            <a:spLocks noGrp="1"/>
          </p:cNvSpPr>
          <p:nvPr>
            <p:ph type="sldNum" sz="quarter" idx="12"/>
          </p:nvPr>
        </p:nvSpPr>
        <p:spPr/>
        <p:txBody>
          <a:bodyPr/>
          <a:lstStyle/>
          <a:p>
            <a:fld id="{DA19C9E5-B1E0-4113-9387-698A644D0010}" type="slidenum">
              <a:rPr lang="en-US" smtClean="0"/>
              <a:t>34</a:t>
            </a:fld>
            <a:endParaRPr lang="en-US"/>
          </a:p>
        </p:txBody>
      </p:sp>
    </p:spTree>
    <p:extLst>
      <p:ext uri="{BB962C8B-B14F-4D97-AF65-F5344CB8AC3E}">
        <p14:creationId xmlns:p14="http://schemas.microsoft.com/office/powerpoint/2010/main" val="342376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B5B75-14CE-484B-80B8-FA9E4100F044}"/>
              </a:ext>
            </a:extLst>
          </p:cNvPr>
          <p:cNvSpPr>
            <a:spLocks noGrp="1"/>
          </p:cNvSpPr>
          <p:nvPr>
            <p:ph type="title"/>
          </p:nvPr>
        </p:nvSpPr>
        <p:spPr>
          <a:xfrm>
            <a:off x="1371600" y="151227"/>
            <a:ext cx="9601200" cy="735037"/>
          </a:xfrm>
        </p:spPr>
        <p:txBody>
          <a:bodyPr/>
          <a:lstStyle/>
          <a:p>
            <a:r>
              <a:rPr lang="en-US" dirty="0">
                <a:solidFill>
                  <a:srgbClr val="990000"/>
                </a:solidFill>
              </a:rPr>
              <a:t>Role of working memory</a:t>
            </a:r>
            <a:endParaRPr lang="en-US" dirty="0"/>
          </a:p>
        </p:txBody>
      </p:sp>
      <p:sp>
        <p:nvSpPr>
          <p:cNvPr id="3" name="Content Placeholder 2">
            <a:extLst>
              <a:ext uri="{FF2B5EF4-FFF2-40B4-BE49-F238E27FC236}">
                <a16:creationId xmlns:a16="http://schemas.microsoft.com/office/drawing/2014/main" id="{30A52CF6-1E0C-4F3F-9C6E-039D829D1AA4}"/>
              </a:ext>
            </a:extLst>
          </p:cNvPr>
          <p:cNvSpPr>
            <a:spLocks noGrp="1"/>
          </p:cNvSpPr>
          <p:nvPr>
            <p:ph idx="1"/>
          </p:nvPr>
        </p:nvSpPr>
        <p:spPr>
          <a:xfrm>
            <a:off x="1371600" y="1069145"/>
            <a:ext cx="9601200" cy="5401993"/>
          </a:xfrm>
        </p:spPr>
        <p:txBody>
          <a:bodyPr>
            <a:normAutofit/>
          </a:bodyPr>
          <a:lstStyle/>
          <a:p>
            <a:r>
              <a:rPr lang="en-US" sz="2800" dirty="0"/>
              <a:t>Interacts with linguistic constraints on variation (</a:t>
            </a:r>
            <a:r>
              <a:rPr lang="en-US" sz="2800" dirty="0" err="1"/>
              <a:t>Tamminga</a:t>
            </a:r>
            <a:r>
              <a:rPr lang="en-US" sz="2800" dirty="0"/>
              <a:t> et al., 2016)</a:t>
            </a:r>
          </a:p>
          <a:p>
            <a:pPr lvl="1"/>
            <a:r>
              <a:rPr lang="en-US" sz="2800" dirty="0"/>
              <a:t>WM as an independent variable was not significant for any participant group</a:t>
            </a:r>
          </a:p>
          <a:p>
            <a:pPr lvl="1"/>
            <a:r>
              <a:rPr lang="en-US" sz="2800" dirty="0"/>
              <a:t>However, when participant groups are divided according to WM group, the patterns of variation are different</a:t>
            </a:r>
          </a:p>
          <a:p>
            <a:r>
              <a:rPr lang="en-US" sz="2800" dirty="0"/>
              <a:t>May explain the tendency to find distance and complexity effects across </a:t>
            </a:r>
            <a:r>
              <a:rPr lang="en-US" sz="2800" dirty="0" err="1"/>
              <a:t>morphosyntactic</a:t>
            </a:r>
            <a:r>
              <a:rPr lang="en-US" sz="2800" dirty="0"/>
              <a:t> structures and languages</a:t>
            </a:r>
          </a:p>
          <a:p>
            <a:pPr lvl="1"/>
            <a:endParaRPr lang="en-US" sz="2800" dirty="0"/>
          </a:p>
        </p:txBody>
      </p:sp>
      <p:sp>
        <p:nvSpPr>
          <p:cNvPr id="4" name="Slide Number Placeholder 3">
            <a:extLst>
              <a:ext uri="{FF2B5EF4-FFF2-40B4-BE49-F238E27FC236}">
                <a16:creationId xmlns:a16="http://schemas.microsoft.com/office/drawing/2014/main" id="{41B0C2C8-8B4A-4F7D-A2F2-253D15A33438}"/>
              </a:ext>
            </a:extLst>
          </p:cNvPr>
          <p:cNvSpPr>
            <a:spLocks noGrp="1"/>
          </p:cNvSpPr>
          <p:nvPr>
            <p:ph type="sldNum" sz="quarter" idx="12"/>
          </p:nvPr>
        </p:nvSpPr>
        <p:spPr/>
        <p:txBody>
          <a:bodyPr/>
          <a:lstStyle/>
          <a:p>
            <a:fld id="{E5EF0889-B913-496A-AA73-F88461FD732F}" type="slidenum">
              <a:rPr lang="en-US" smtClean="0"/>
              <a:t>35</a:t>
            </a:fld>
            <a:endParaRPr lang="en-US"/>
          </a:p>
        </p:txBody>
      </p:sp>
    </p:spTree>
    <p:extLst>
      <p:ext uri="{BB962C8B-B14F-4D97-AF65-F5344CB8AC3E}">
        <p14:creationId xmlns:p14="http://schemas.microsoft.com/office/powerpoint/2010/main" val="1467573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B5B75-14CE-484B-80B8-FA9E4100F044}"/>
              </a:ext>
            </a:extLst>
          </p:cNvPr>
          <p:cNvSpPr>
            <a:spLocks noGrp="1"/>
          </p:cNvSpPr>
          <p:nvPr>
            <p:ph type="title"/>
          </p:nvPr>
        </p:nvSpPr>
        <p:spPr>
          <a:xfrm>
            <a:off x="1371600" y="151227"/>
            <a:ext cx="9601200" cy="735037"/>
          </a:xfrm>
        </p:spPr>
        <p:txBody>
          <a:bodyPr/>
          <a:lstStyle/>
          <a:p>
            <a:r>
              <a:rPr lang="en-US" dirty="0">
                <a:solidFill>
                  <a:srgbClr val="990000"/>
                </a:solidFill>
              </a:rPr>
              <a:t>Relationship to language change</a:t>
            </a:r>
            <a:endParaRPr lang="en-US" dirty="0"/>
          </a:p>
        </p:txBody>
      </p:sp>
      <p:sp>
        <p:nvSpPr>
          <p:cNvPr id="3" name="Content Placeholder 2">
            <a:extLst>
              <a:ext uri="{FF2B5EF4-FFF2-40B4-BE49-F238E27FC236}">
                <a16:creationId xmlns:a16="http://schemas.microsoft.com/office/drawing/2014/main" id="{30A52CF6-1E0C-4F3F-9C6E-039D829D1AA4}"/>
              </a:ext>
            </a:extLst>
          </p:cNvPr>
          <p:cNvSpPr>
            <a:spLocks noGrp="1"/>
          </p:cNvSpPr>
          <p:nvPr>
            <p:ph idx="1"/>
          </p:nvPr>
        </p:nvSpPr>
        <p:spPr>
          <a:xfrm>
            <a:off x="1371600" y="1069145"/>
            <a:ext cx="9601200" cy="5401993"/>
          </a:xfrm>
        </p:spPr>
        <p:txBody>
          <a:bodyPr>
            <a:normAutofit/>
          </a:bodyPr>
          <a:lstStyle/>
          <a:p>
            <a:r>
              <a:rPr lang="es-ES" sz="2800" dirty="0"/>
              <a:t>In </a:t>
            </a:r>
            <a:r>
              <a:rPr lang="es-ES" sz="2800" dirty="0" err="1"/>
              <a:t>the</a:t>
            </a:r>
            <a:r>
              <a:rPr lang="es-ES" sz="2800" dirty="0"/>
              <a:t> </a:t>
            </a:r>
            <a:r>
              <a:rPr lang="es-ES" sz="2800" dirty="0" err="1"/>
              <a:t>same</a:t>
            </a:r>
            <a:r>
              <a:rPr lang="es-ES" sz="2800" dirty="0"/>
              <a:t> </a:t>
            </a:r>
            <a:r>
              <a:rPr lang="es-ES" sz="2800" dirty="0" err="1"/>
              <a:t>way</a:t>
            </a:r>
            <a:r>
              <a:rPr lang="es-ES" sz="2800" dirty="0"/>
              <a:t> </a:t>
            </a:r>
            <a:r>
              <a:rPr lang="es-ES" sz="2800" dirty="0" err="1"/>
              <a:t>that</a:t>
            </a:r>
            <a:r>
              <a:rPr lang="es-ES" sz="2800" dirty="0"/>
              <a:t>…</a:t>
            </a:r>
          </a:p>
          <a:p>
            <a:pPr lvl="1"/>
            <a:r>
              <a:rPr lang="es-ES" sz="2800" dirty="0" err="1"/>
              <a:t>Articulatory</a:t>
            </a:r>
            <a:r>
              <a:rPr lang="es-ES" sz="2800" dirty="0"/>
              <a:t> </a:t>
            </a:r>
            <a:r>
              <a:rPr lang="es-ES" sz="2800" dirty="0" err="1"/>
              <a:t>constraints</a:t>
            </a:r>
            <a:r>
              <a:rPr lang="es-ES" sz="2800" dirty="0"/>
              <a:t> </a:t>
            </a:r>
            <a:r>
              <a:rPr lang="es-ES" sz="2800" dirty="0" err="1"/>
              <a:t>give</a:t>
            </a:r>
            <a:r>
              <a:rPr lang="es-ES" sz="2800" dirty="0"/>
              <a:t> </a:t>
            </a:r>
            <a:r>
              <a:rPr lang="es-ES" sz="2800" dirty="0" err="1"/>
              <a:t>rise</a:t>
            </a:r>
            <a:r>
              <a:rPr lang="es-ES" sz="2800" dirty="0"/>
              <a:t> to </a:t>
            </a:r>
            <a:r>
              <a:rPr lang="es-ES" sz="2800" dirty="0" err="1"/>
              <a:t>phonetic</a:t>
            </a:r>
            <a:r>
              <a:rPr lang="es-ES" sz="2800" dirty="0"/>
              <a:t> </a:t>
            </a:r>
            <a:r>
              <a:rPr lang="es-ES" sz="2800" dirty="0" err="1"/>
              <a:t>innovation</a:t>
            </a:r>
            <a:r>
              <a:rPr lang="es-ES" sz="2800" dirty="0"/>
              <a:t> and </a:t>
            </a:r>
            <a:r>
              <a:rPr lang="es-ES" sz="2800" dirty="0" err="1"/>
              <a:t>variation</a:t>
            </a:r>
            <a:endParaRPr lang="es-ES" sz="2800" dirty="0"/>
          </a:p>
          <a:p>
            <a:pPr lvl="2"/>
            <a:r>
              <a:rPr lang="es-ES" sz="2400" dirty="0"/>
              <a:t>Co-</a:t>
            </a:r>
            <a:r>
              <a:rPr lang="es-ES" sz="2400" dirty="0" err="1"/>
              <a:t>articulation</a:t>
            </a:r>
            <a:endParaRPr lang="es-ES" sz="2400" dirty="0"/>
          </a:p>
          <a:p>
            <a:pPr lvl="2"/>
            <a:r>
              <a:rPr lang="es-ES" sz="2400" dirty="0" err="1"/>
              <a:t>Articulatory</a:t>
            </a:r>
            <a:r>
              <a:rPr lang="es-ES" sz="2400" dirty="0"/>
              <a:t> </a:t>
            </a:r>
            <a:r>
              <a:rPr lang="es-ES" sz="2400" dirty="0" err="1"/>
              <a:t>difficulties</a:t>
            </a:r>
            <a:endParaRPr lang="es-ES" sz="2400" dirty="0"/>
          </a:p>
          <a:p>
            <a:pPr lvl="3"/>
            <a:r>
              <a:rPr lang="es-ES" sz="2400" dirty="0"/>
              <a:t>Carro v. irritar</a:t>
            </a:r>
          </a:p>
          <a:p>
            <a:pPr lvl="1"/>
            <a:r>
              <a:rPr lang="es-ES" sz="2800" dirty="0" err="1"/>
              <a:t>Memory</a:t>
            </a:r>
            <a:r>
              <a:rPr lang="es-ES" sz="2800" dirty="0"/>
              <a:t> </a:t>
            </a:r>
            <a:r>
              <a:rPr lang="es-ES" sz="2800" dirty="0" err="1"/>
              <a:t>constraints</a:t>
            </a:r>
            <a:r>
              <a:rPr lang="es-ES" sz="2800" dirty="0"/>
              <a:t> </a:t>
            </a:r>
            <a:r>
              <a:rPr lang="es-ES" sz="2800" dirty="0" err="1"/>
              <a:t>may</a:t>
            </a:r>
            <a:r>
              <a:rPr lang="es-ES" sz="2800" dirty="0"/>
              <a:t> </a:t>
            </a:r>
            <a:r>
              <a:rPr lang="es-ES" sz="2800" dirty="0" err="1"/>
              <a:t>give</a:t>
            </a:r>
            <a:r>
              <a:rPr lang="es-ES" sz="2800" dirty="0"/>
              <a:t> </a:t>
            </a:r>
            <a:r>
              <a:rPr lang="es-ES" sz="2800" dirty="0" err="1"/>
              <a:t>rise</a:t>
            </a:r>
            <a:r>
              <a:rPr lang="es-ES" sz="2800" dirty="0"/>
              <a:t> to </a:t>
            </a:r>
            <a:r>
              <a:rPr lang="es-ES" sz="2800" dirty="0" err="1"/>
              <a:t>morphosyntactic</a:t>
            </a:r>
            <a:r>
              <a:rPr lang="es-ES" sz="2800" dirty="0"/>
              <a:t> </a:t>
            </a:r>
            <a:r>
              <a:rPr lang="es-ES" sz="2800" dirty="0" err="1"/>
              <a:t>innovation</a:t>
            </a:r>
            <a:r>
              <a:rPr lang="es-ES" sz="2800" dirty="0"/>
              <a:t> and </a:t>
            </a:r>
            <a:r>
              <a:rPr lang="es-ES" sz="2800" dirty="0" err="1"/>
              <a:t>variation</a:t>
            </a:r>
            <a:endParaRPr lang="es-ES" sz="2800" dirty="0"/>
          </a:p>
          <a:p>
            <a:pPr lvl="2"/>
            <a:r>
              <a:rPr lang="es-ES" sz="2400" dirty="0"/>
              <a:t>Are new </a:t>
            </a:r>
            <a:r>
              <a:rPr lang="es-ES" sz="2400" dirty="0" err="1"/>
              <a:t>variants</a:t>
            </a:r>
            <a:r>
              <a:rPr lang="es-ES" sz="2400" dirty="0"/>
              <a:t> </a:t>
            </a:r>
            <a:r>
              <a:rPr lang="es-ES" sz="2400" dirty="0" err="1"/>
              <a:t>introduced</a:t>
            </a:r>
            <a:r>
              <a:rPr lang="es-ES" sz="2400" dirty="0"/>
              <a:t> in </a:t>
            </a:r>
            <a:r>
              <a:rPr lang="es-ES" sz="2400" dirty="0" err="1"/>
              <a:t>contexts</a:t>
            </a:r>
            <a:r>
              <a:rPr lang="es-ES" sz="2400" dirty="0"/>
              <a:t> </a:t>
            </a:r>
            <a:r>
              <a:rPr lang="es-ES" sz="2400" dirty="0" err="1"/>
              <a:t>where</a:t>
            </a:r>
            <a:r>
              <a:rPr lang="es-ES" sz="2400" dirty="0"/>
              <a:t> </a:t>
            </a:r>
            <a:r>
              <a:rPr lang="es-ES" sz="2400" dirty="0" err="1"/>
              <a:t>working</a:t>
            </a:r>
            <a:r>
              <a:rPr lang="es-ES" sz="2400" dirty="0"/>
              <a:t> </a:t>
            </a:r>
            <a:r>
              <a:rPr lang="es-ES" sz="2400" dirty="0" err="1"/>
              <a:t>memory</a:t>
            </a:r>
            <a:r>
              <a:rPr lang="es-ES" sz="2400" dirty="0"/>
              <a:t> </a:t>
            </a:r>
            <a:r>
              <a:rPr lang="es-ES" sz="2400" dirty="0" err="1"/>
              <a:t>is</a:t>
            </a:r>
            <a:r>
              <a:rPr lang="es-ES" sz="2400" dirty="0"/>
              <a:t> </a:t>
            </a:r>
            <a:r>
              <a:rPr lang="es-ES" sz="2400" dirty="0" err="1"/>
              <a:t>taxed</a:t>
            </a:r>
            <a:r>
              <a:rPr lang="es-ES" sz="2400" dirty="0"/>
              <a:t>?</a:t>
            </a:r>
          </a:p>
          <a:p>
            <a:pPr lvl="3"/>
            <a:r>
              <a:rPr lang="es-ES" sz="2400" dirty="0" err="1"/>
              <a:t>Complex</a:t>
            </a:r>
            <a:r>
              <a:rPr lang="es-ES" sz="2400" dirty="0"/>
              <a:t> </a:t>
            </a:r>
            <a:r>
              <a:rPr lang="es-ES" sz="2400" dirty="0" err="1"/>
              <a:t>discourse</a:t>
            </a:r>
            <a:endParaRPr lang="es-ES" sz="2400" dirty="0"/>
          </a:p>
          <a:p>
            <a:pPr lvl="3"/>
            <a:r>
              <a:rPr lang="es-ES" sz="2400" dirty="0" err="1"/>
              <a:t>Longer</a:t>
            </a:r>
            <a:r>
              <a:rPr lang="es-ES" sz="2400" dirty="0"/>
              <a:t> </a:t>
            </a:r>
            <a:r>
              <a:rPr lang="es-ES" sz="2400" dirty="0" err="1"/>
              <a:t>distances</a:t>
            </a:r>
            <a:endParaRPr lang="es-ES" sz="2400" dirty="0"/>
          </a:p>
          <a:p>
            <a:pPr lvl="1"/>
            <a:endParaRPr lang="en-US" sz="2800" dirty="0"/>
          </a:p>
        </p:txBody>
      </p:sp>
      <p:sp>
        <p:nvSpPr>
          <p:cNvPr id="4" name="Slide Number Placeholder 3">
            <a:extLst>
              <a:ext uri="{FF2B5EF4-FFF2-40B4-BE49-F238E27FC236}">
                <a16:creationId xmlns:a16="http://schemas.microsoft.com/office/drawing/2014/main" id="{41B0C2C8-8B4A-4F7D-A2F2-253D15A33438}"/>
              </a:ext>
            </a:extLst>
          </p:cNvPr>
          <p:cNvSpPr>
            <a:spLocks noGrp="1"/>
          </p:cNvSpPr>
          <p:nvPr>
            <p:ph type="sldNum" sz="quarter" idx="12"/>
          </p:nvPr>
        </p:nvSpPr>
        <p:spPr/>
        <p:txBody>
          <a:bodyPr/>
          <a:lstStyle/>
          <a:p>
            <a:fld id="{E5EF0889-B913-496A-AA73-F88461FD732F}" type="slidenum">
              <a:rPr lang="en-US" smtClean="0"/>
              <a:t>36</a:t>
            </a:fld>
            <a:endParaRPr lang="en-US"/>
          </a:p>
        </p:txBody>
      </p:sp>
    </p:spTree>
    <p:extLst>
      <p:ext uri="{BB962C8B-B14F-4D97-AF65-F5344CB8AC3E}">
        <p14:creationId xmlns:p14="http://schemas.microsoft.com/office/powerpoint/2010/main" val="70943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17E6F-1106-4327-8D1B-614484CB28BB}"/>
              </a:ext>
            </a:extLst>
          </p:cNvPr>
          <p:cNvSpPr>
            <a:spLocks noGrp="1"/>
          </p:cNvSpPr>
          <p:nvPr>
            <p:ph type="title"/>
          </p:nvPr>
        </p:nvSpPr>
        <p:spPr>
          <a:xfrm>
            <a:off x="1371600" y="214114"/>
            <a:ext cx="9601200" cy="776486"/>
          </a:xfrm>
        </p:spPr>
        <p:txBody>
          <a:bodyPr/>
          <a:lstStyle/>
          <a:p>
            <a:r>
              <a:rPr lang="en-US" dirty="0">
                <a:solidFill>
                  <a:srgbClr val="800000"/>
                </a:solidFill>
              </a:rPr>
              <a:t>Relationship to language change</a:t>
            </a:r>
          </a:p>
        </p:txBody>
      </p:sp>
      <p:sp>
        <p:nvSpPr>
          <p:cNvPr id="3" name="Content Placeholder 2">
            <a:extLst>
              <a:ext uri="{FF2B5EF4-FFF2-40B4-BE49-F238E27FC236}">
                <a16:creationId xmlns:a16="http://schemas.microsoft.com/office/drawing/2014/main" id="{8FB6B971-6E2E-4ABD-BAF7-0CBD9BCD0CAD}"/>
              </a:ext>
            </a:extLst>
          </p:cNvPr>
          <p:cNvSpPr>
            <a:spLocks noGrp="1"/>
          </p:cNvSpPr>
          <p:nvPr>
            <p:ph idx="1"/>
          </p:nvPr>
        </p:nvSpPr>
        <p:spPr>
          <a:xfrm>
            <a:off x="1371600" y="990600"/>
            <a:ext cx="9601200" cy="5462786"/>
          </a:xfrm>
        </p:spPr>
        <p:txBody>
          <a:bodyPr/>
          <a:lstStyle/>
          <a:p>
            <a:r>
              <a:rPr lang="es-ES" sz="2800" dirty="0"/>
              <a:t>Can </a:t>
            </a:r>
            <a:r>
              <a:rPr lang="es-ES" sz="2800" dirty="0" err="1"/>
              <a:t>we</a:t>
            </a:r>
            <a:r>
              <a:rPr lang="es-ES" sz="2800" dirty="0"/>
              <a:t> test </a:t>
            </a:r>
            <a:r>
              <a:rPr lang="es-ES" sz="2800" dirty="0" err="1"/>
              <a:t>this</a:t>
            </a:r>
            <a:r>
              <a:rPr lang="es-ES" sz="2800" dirty="0"/>
              <a:t>?</a:t>
            </a:r>
          </a:p>
          <a:p>
            <a:pPr lvl="1"/>
            <a:r>
              <a:rPr lang="es-ES" sz="2800" dirty="0" err="1"/>
              <a:t>Diachronic</a:t>
            </a:r>
            <a:r>
              <a:rPr lang="es-ES" sz="2800" dirty="0"/>
              <a:t> </a:t>
            </a:r>
            <a:r>
              <a:rPr lang="es-ES" sz="2800" dirty="0" err="1"/>
              <a:t>analysis</a:t>
            </a:r>
            <a:r>
              <a:rPr lang="es-ES" sz="2800" dirty="0"/>
              <a:t> </a:t>
            </a:r>
            <a:r>
              <a:rPr lang="es-ES" sz="2800" dirty="0" err="1"/>
              <a:t>of</a:t>
            </a:r>
            <a:r>
              <a:rPr lang="es-ES" sz="2800" dirty="0"/>
              <a:t> </a:t>
            </a:r>
            <a:r>
              <a:rPr lang="es-ES" sz="2800" dirty="0" err="1"/>
              <a:t>subjunctive</a:t>
            </a:r>
            <a:r>
              <a:rPr lang="es-ES" sz="2800" dirty="0"/>
              <a:t> in </a:t>
            </a:r>
            <a:r>
              <a:rPr lang="es-ES" sz="2800" dirty="0" err="1"/>
              <a:t>Spanish</a:t>
            </a:r>
            <a:r>
              <a:rPr lang="es-ES" sz="2800" dirty="0"/>
              <a:t>/French</a:t>
            </a:r>
          </a:p>
          <a:p>
            <a:pPr lvl="1"/>
            <a:r>
              <a:rPr lang="es-ES" sz="2800" dirty="0" err="1"/>
              <a:t>Subject</a:t>
            </a:r>
            <a:r>
              <a:rPr lang="es-ES" sz="2800" dirty="0"/>
              <a:t> </a:t>
            </a:r>
            <a:r>
              <a:rPr lang="es-ES" sz="2800" dirty="0" err="1"/>
              <a:t>doubling</a:t>
            </a:r>
            <a:r>
              <a:rPr lang="es-ES" sz="2800" dirty="0"/>
              <a:t> in </a:t>
            </a:r>
            <a:r>
              <a:rPr lang="es-ES" sz="2800" dirty="0" err="1"/>
              <a:t>different</a:t>
            </a:r>
            <a:r>
              <a:rPr lang="es-ES" sz="2800" dirty="0"/>
              <a:t> </a:t>
            </a:r>
            <a:r>
              <a:rPr lang="es-ES" sz="2800" dirty="0" err="1"/>
              <a:t>varieties</a:t>
            </a:r>
            <a:r>
              <a:rPr lang="es-ES" sz="2800" dirty="0"/>
              <a:t> </a:t>
            </a:r>
            <a:r>
              <a:rPr lang="es-ES" sz="2800" dirty="0" err="1"/>
              <a:t>of</a:t>
            </a:r>
            <a:r>
              <a:rPr lang="es-ES" sz="2800" dirty="0"/>
              <a:t> French</a:t>
            </a:r>
          </a:p>
          <a:p>
            <a:pPr lvl="2"/>
            <a:r>
              <a:rPr lang="en-US" sz="2600" dirty="0"/>
              <a:t>Would expect stronger effects of subject complexity and length constraints in varieties with less advanced subject doubling</a:t>
            </a:r>
          </a:p>
          <a:p>
            <a:pPr lvl="2"/>
            <a:r>
              <a:rPr lang="en-US" sz="2600" dirty="0"/>
              <a:t>Stronger effects of pragmatic, semantic and social factors in varieties with more advanced subject doubling</a:t>
            </a:r>
          </a:p>
          <a:p>
            <a:endParaRPr lang="en-US" dirty="0"/>
          </a:p>
        </p:txBody>
      </p:sp>
      <p:sp>
        <p:nvSpPr>
          <p:cNvPr id="4" name="Slide Number Placeholder 3">
            <a:extLst>
              <a:ext uri="{FF2B5EF4-FFF2-40B4-BE49-F238E27FC236}">
                <a16:creationId xmlns:a16="http://schemas.microsoft.com/office/drawing/2014/main" id="{55C516E8-5E39-40F6-B034-E677DEB3B657}"/>
              </a:ext>
            </a:extLst>
          </p:cNvPr>
          <p:cNvSpPr>
            <a:spLocks noGrp="1"/>
          </p:cNvSpPr>
          <p:nvPr>
            <p:ph type="sldNum" sz="quarter" idx="12"/>
          </p:nvPr>
        </p:nvSpPr>
        <p:spPr/>
        <p:txBody>
          <a:bodyPr/>
          <a:lstStyle/>
          <a:p>
            <a:fld id="{DA19C9E5-B1E0-4113-9387-698A644D0010}" type="slidenum">
              <a:rPr lang="en-US" smtClean="0"/>
              <a:t>37</a:t>
            </a:fld>
            <a:endParaRPr lang="en-US"/>
          </a:p>
        </p:txBody>
      </p:sp>
    </p:spTree>
    <p:extLst>
      <p:ext uri="{BB962C8B-B14F-4D97-AF65-F5344CB8AC3E}">
        <p14:creationId xmlns:p14="http://schemas.microsoft.com/office/powerpoint/2010/main" val="1543431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E74F4-4F72-4A82-83A4-98DAEE9E4ABF}"/>
              </a:ext>
            </a:extLst>
          </p:cNvPr>
          <p:cNvSpPr>
            <a:spLocks noGrp="1"/>
          </p:cNvSpPr>
          <p:nvPr>
            <p:ph type="title"/>
          </p:nvPr>
        </p:nvSpPr>
        <p:spPr>
          <a:xfrm>
            <a:off x="1371600" y="2419046"/>
            <a:ext cx="9601200" cy="931985"/>
          </a:xfrm>
        </p:spPr>
        <p:txBody>
          <a:bodyPr/>
          <a:lstStyle/>
          <a:p>
            <a:pPr algn="ctr"/>
            <a:r>
              <a:rPr lang="en-US" dirty="0">
                <a:solidFill>
                  <a:srgbClr val="800000"/>
                </a:solidFill>
              </a:rPr>
              <a:t>Thank you!</a:t>
            </a:r>
          </a:p>
        </p:txBody>
      </p:sp>
      <p:sp>
        <p:nvSpPr>
          <p:cNvPr id="3" name="Content Placeholder 2">
            <a:extLst>
              <a:ext uri="{FF2B5EF4-FFF2-40B4-BE49-F238E27FC236}">
                <a16:creationId xmlns:a16="http://schemas.microsoft.com/office/drawing/2014/main" id="{9FB04DA6-80F8-4600-B29A-3DD34C263596}"/>
              </a:ext>
            </a:extLst>
          </p:cNvPr>
          <p:cNvSpPr>
            <a:spLocks noGrp="1"/>
          </p:cNvSpPr>
          <p:nvPr>
            <p:ph idx="1"/>
          </p:nvPr>
        </p:nvSpPr>
        <p:spPr>
          <a:xfrm>
            <a:off x="1371600" y="5469147"/>
            <a:ext cx="9601200" cy="1025438"/>
          </a:xfrm>
        </p:spPr>
        <p:txBody>
          <a:bodyPr/>
          <a:lstStyle/>
          <a:p>
            <a:pPr marL="0" indent="0">
              <a:buNone/>
            </a:pPr>
            <a:r>
              <a:rPr lang="en-US" dirty="0"/>
              <a:t>szahler@albany.edu</a:t>
            </a:r>
          </a:p>
          <a:p>
            <a:pPr marL="0" indent="0">
              <a:buNone/>
            </a:pPr>
            <a:r>
              <a:rPr lang="en-US" dirty="0"/>
              <a:t>www.szahler.com</a:t>
            </a:r>
          </a:p>
          <a:p>
            <a:endParaRPr lang="en-US" dirty="0"/>
          </a:p>
        </p:txBody>
      </p:sp>
      <p:sp>
        <p:nvSpPr>
          <p:cNvPr id="4" name="Slide Number Placeholder 3">
            <a:extLst>
              <a:ext uri="{FF2B5EF4-FFF2-40B4-BE49-F238E27FC236}">
                <a16:creationId xmlns:a16="http://schemas.microsoft.com/office/drawing/2014/main" id="{D758C8E0-BCF3-4CA4-BC9D-16F8A7748BB9}"/>
              </a:ext>
            </a:extLst>
          </p:cNvPr>
          <p:cNvSpPr>
            <a:spLocks noGrp="1"/>
          </p:cNvSpPr>
          <p:nvPr>
            <p:ph type="sldNum" sz="quarter" idx="12"/>
          </p:nvPr>
        </p:nvSpPr>
        <p:spPr/>
        <p:txBody>
          <a:bodyPr/>
          <a:lstStyle/>
          <a:p>
            <a:fld id="{E5EF0889-B913-496A-AA73-F88461FD732F}" type="slidenum">
              <a:rPr lang="en-US" smtClean="0"/>
              <a:t>38</a:t>
            </a:fld>
            <a:endParaRPr lang="en-US"/>
          </a:p>
        </p:txBody>
      </p:sp>
    </p:spTree>
    <p:extLst>
      <p:ext uri="{BB962C8B-B14F-4D97-AF65-F5344CB8AC3E}">
        <p14:creationId xmlns:p14="http://schemas.microsoft.com/office/powerpoint/2010/main" val="314431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rmAutofit fontScale="90000"/>
          </a:bodyPr>
          <a:lstStyle/>
          <a:p>
            <a:r>
              <a:rPr lang="en-US" dirty="0">
                <a:solidFill>
                  <a:srgbClr val="800000"/>
                </a:solidFill>
              </a:rPr>
              <a:t>Working memory and language</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3496681"/>
          </a:xfrm>
        </p:spPr>
        <p:txBody>
          <a:bodyPr>
            <a:normAutofit/>
          </a:bodyPr>
          <a:lstStyle/>
          <a:p>
            <a:r>
              <a:rPr lang="en-US" sz="3200" dirty="0"/>
              <a:t>Working memory abilities have been shown to correlate with:</a:t>
            </a:r>
          </a:p>
          <a:p>
            <a:pPr lvl="1"/>
            <a:r>
              <a:rPr lang="en-US" sz="3200" dirty="0"/>
              <a:t>Grammatical complexity</a:t>
            </a:r>
          </a:p>
          <a:p>
            <a:pPr lvl="1"/>
            <a:r>
              <a:rPr lang="en-US" sz="3200" dirty="0"/>
              <a:t>Semantic richness</a:t>
            </a:r>
          </a:p>
          <a:p>
            <a:pPr lvl="1"/>
            <a:r>
              <a:rPr lang="en-US" sz="3200" dirty="0"/>
              <a:t>Resolution of and sensitivity to syntactic ambiguity</a:t>
            </a:r>
          </a:p>
          <a:p>
            <a:pPr lvl="1"/>
            <a:r>
              <a:rPr lang="en-US" sz="3200" dirty="0"/>
              <a:t>Sentence interpretation</a:t>
            </a:r>
          </a:p>
        </p:txBody>
      </p:sp>
      <p:sp>
        <p:nvSpPr>
          <p:cNvPr id="4" name="TextBox 3">
            <a:extLst>
              <a:ext uri="{FF2B5EF4-FFF2-40B4-BE49-F238E27FC236}">
                <a16:creationId xmlns:a16="http://schemas.microsoft.com/office/drawing/2014/main" id="{6B8A7754-412C-4465-90A8-E7EECF88BFFB}"/>
              </a:ext>
            </a:extLst>
          </p:cNvPr>
          <p:cNvSpPr txBox="1"/>
          <p:nvPr/>
        </p:nvSpPr>
        <p:spPr>
          <a:xfrm>
            <a:off x="1595718" y="5208495"/>
            <a:ext cx="9856053" cy="1384995"/>
          </a:xfrm>
          <a:prstGeom prst="rect">
            <a:avLst/>
          </a:prstGeom>
          <a:noFill/>
        </p:spPr>
        <p:txBody>
          <a:bodyPr wrap="square" rtlCol="0">
            <a:spAutoFit/>
          </a:bodyPr>
          <a:lstStyle/>
          <a:p>
            <a:pPr algn="ctr"/>
            <a:r>
              <a:rPr lang="en-US" sz="2800" dirty="0">
                <a:solidFill>
                  <a:schemeClr val="tx1">
                    <a:lumMod val="50000"/>
                    <a:lumOff val="50000"/>
                  </a:schemeClr>
                </a:solidFill>
              </a:rPr>
              <a:t>(e.g. Blackwell &amp; Bates, 1995; Hyon Kim &amp; Christianson, 2013, 2017; Kemper &amp; Sumner, 2001; McDonald, 2008; Montgomery, 2000; Saito &amp; Baddeley, 2001)</a:t>
            </a:r>
          </a:p>
        </p:txBody>
      </p:sp>
      <p:sp>
        <p:nvSpPr>
          <p:cNvPr id="5" name="Slide Number Placeholder 4">
            <a:extLst>
              <a:ext uri="{FF2B5EF4-FFF2-40B4-BE49-F238E27FC236}">
                <a16:creationId xmlns:a16="http://schemas.microsoft.com/office/drawing/2014/main" id="{C1E731FA-3F53-4589-AA9E-91A2580FCC4B}"/>
              </a:ext>
            </a:extLst>
          </p:cNvPr>
          <p:cNvSpPr>
            <a:spLocks noGrp="1"/>
          </p:cNvSpPr>
          <p:nvPr>
            <p:ph type="sldNum" sz="quarter" idx="12"/>
          </p:nvPr>
        </p:nvSpPr>
        <p:spPr/>
        <p:txBody>
          <a:bodyPr/>
          <a:lstStyle/>
          <a:p>
            <a:fld id="{DA19C9E5-B1E0-4113-9387-698A644D0010}" type="slidenum">
              <a:rPr lang="en-US" smtClean="0"/>
              <a:t>4</a:t>
            </a:fld>
            <a:endParaRPr lang="en-US"/>
          </a:p>
        </p:txBody>
      </p:sp>
    </p:spTree>
    <p:extLst>
      <p:ext uri="{BB962C8B-B14F-4D97-AF65-F5344CB8AC3E}">
        <p14:creationId xmlns:p14="http://schemas.microsoft.com/office/powerpoint/2010/main" val="337544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Autofit/>
          </a:bodyPr>
          <a:lstStyle/>
          <a:p>
            <a:r>
              <a:rPr lang="en-US" dirty="0">
                <a:solidFill>
                  <a:srgbClr val="800000"/>
                </a:solidFill>
              </a:rPr>
              <a:t>How can working memory affect linguistic variation?</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023257" y="1502228"/>
            <a:ext cx="10951029" cy="5213311"/>
          </a:xfrm>
        </p:spPr>
        <p:txBody>
          <a:bodyPr>
            <a:normAutofit/>
          </a:bodyPr>
          <a:lstStyle/>
          <a:p>
            <a:r>
              <a:rPr lang="en-US" sz="3200" dirty="0"/>
              <a:t>Give rise to linguistic constraints on variation related to…</a:t>
            </a:r>
          </a:p>
          <a:p>
            <a:pPr lvl="1"/>
            <a:r>
              <a:rPr lang="en-US" sz="3200" dirty="0"/>
              <a:t>Distance between elements in discourse</a:t>
            </a:r>
          </a:p>
          <a:p>
            <a:pPr lvl="1"/>
            <a:r>
              <a:rPr lang="en-US" sz="3200" dirty="0"/>
              <a:t>Number of elements in the discourse</a:t>
            </a:r>
          </a:p>
          <a:p>
            <a:pPr lvl="1"/>
            <a:r>
              <a:rPr lang="en-US" sz="3200" dirty="0"/>
              <a:t>Complexity of discourse</a:t>
            </a:r>
          </a:p>
          <a:p>
            <a:pPr lvl="1"/>
            <a:r>
              <a:rPr lang="en-US" sz="3200" dirty="0"/>
              <a:t>Ambiguity in discourse</a:t>
            </a:r>
          </a:p>
        </p:txBody>
      </p:sp>
      <p:sp>
        <p:nvSpPr>
          <p:cNvPr id="4" name="Slide Number Placeholder 3">
            <a:extLst>
              <a:ext uri="{FF2B5EF4-FFF2-40B4-BE49-F238E27FC236}">
                <a16:creationId xmlns:a16="http://schemas.microsoft.com/office/drawing/2014/main" id="{82D79057-BBE1-4E19-BEAB-768CADE4B889}"/>
              </a:ext>
            </a:extLst>
          </p:cNvPr>
          <p:cNvSpPr>
            <a:spLocks noGrp="1"/>
          </p:cNvSpPr>
          <p:nvPr>
            <p:ph type="sldNum" sz="quarter" idx="12"/>
          </p:nvPr>
        </p:nvSpPr>
        <p:spPr/>
        <p:txBody>
          <a:bodyPr/>
          <a:lstStyle/>
          <a:p>
            <a:fld id="{DA19C9E5-B1E0-4113-9387-698A644D0010}" type="slidenum">
              <a:rPr lang="en-US" smtClean="0"/>
              <a:t>5</a:t>
            </a:fld>
            <a:endParaRPr lang="en-US"/>
          </a:p>
        </p:txBody>
      </p:sp>
    </p:spTree>
    <p:extLst>
      <p:ext uri="{BB962C8B-B14F-4D97-AF65-F5344CB8AC3E}">
        <p14:creationId xmlns:p14="http://schemas.microsoft.com/office/powerpoint/2010/main" val="246590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6672D-84C3-4358-90BF-5EA94A19AA41}"/>
              </a:ext>
            </a:extLst>
          </p:cNvPr>
          <p:cNvSpPr>
            <a:spLocks noGrp="1"/>
          </p:cNvSpPr>
          <p:nvPr>
            <p:ph type="title"/>
          </p:nvPr>
        </p:nvSpPr>
        <p:spPr>
          <a:xfrm>
            <a:off x="1371600" y="155713"/>
            <a:ext cx="9601200" cy="705678"/>
          </a:xfrm>
        </p:spPr>
        <p:txBody>
          <a:bodyPr/>
          <a:lstStyle/>
          <a:p>
            <a:r>
              <a:rPr lang="en-US" dirty="0">
                <a:solidFill>
                  <a:srgbClr val="800000"/>
                </a:solidFill>
              </a:rPr>
              <a:t>Examples</a:t>
            </a:r>
          </a:p>
        </p:txBody>
      </p:sp>
      <p:sp>
        <p:nvSpPr>
          <p:cNvPr id="3" name="Content Placeholder 2">
            <a:extLst>
              <a:ext uri="{FF2B5EF4-FFF2-40B4-BE49-F238E27FC236}">
                <a16:creationId xmlns:a16="http://schemas.microsoft.com/office/drawing/2014/main" id="{CCBBDF16-78D0-4CDD-AA7A-974933B6F6A1}"/>
              </a:ext>
            </a:extLst>
          </p:cNvPr>
          <p:cNvSpPr>
            <a:spLocks noGrp="1"/>
          </p:cNvSpPr>
          <p:nvPr>
            <p:ph idx="1"/>
          </p:nvPr>
        </p:nvSpPr>
        <p:spPr>
          <a:xfrm>
            <a:off x="1371600" y="861392"/>
            <a:ext cx="9601200" cy="4651512"/>
          </a:xfrm>
        </p:spPr>
        <p:txBody>
          <a:bodyPr>
            <a:normAutofit fontScale="92500" lnSpcReduction="10000"/>
          </a:bodyPr>
          <a:lstStyle/>
          <a:p>
            <a:r>
              <a:rPr lang="en-US" sz="2800" dirty="0"/>
              <a:t>Effect of distance between subject and verb on auxiliary contraction in English</a:t>
            </a:r>
          </a:p>
          <a:p>
            <a:pPr lvl="1"/>
            <a:r>
              <a:rPr lang="en-US" sz="2800" dirty="0">
                <a:solidFill>
                  <a:srgbClr val="00B050"/>
                </a:solidFill>
              </a:rPr>
              <a:t>The professor</a:t>
            </a:r>
            <a:r>
              <a:rPr lang="en-US" sz="2800" dirty="0">
                <a:solidFill>
                  <a:srgbClr val="0070C0"/>
                </a:solidFill>
              </a:rPr>
              <a:t>’s</a:t>
            </a:r>
            <a:r>
              <a:rPr lang="en-US" sz="2800" dirty="0"/>
              <a:t> smart</a:t>
            </a:r>
          </a:p>
          <a:p>
            <a:pPr lvl="1"/>
            <a:r>
              <a:rPr lang="en-US" sz="2800" dirty="0">
                <a:solidFill>
                  <a:srgbClr val="00B050"/>
                </a:solidFill>
              </a:rPr>
              <a:t>The professor</a:t>
            </a:r>
            <a:r>
              <a:rPr lang="en-US" sz="2800" dirty="0"/>
              <a:t> who teaches the French course </a:t>
            </a:r>
            <a:r>
              <a:rPr lang="en-US" sz="2800" dirty="0">
                <a:solidFill>
                  <a:srgbClr val="0070C0"/>
                </a:solidFill>
              </a:rPr>
              <a:t>is</a:t>
            </a:r>
            <a:r>
              <a:rPr lang="en-US" sz="2800" dirty="0"/>
              <a:t> smart</a:t>
            </a:r>
          </a:p>
          <a:p>
            <a:r>
              <a:rPr lang="en-US" sz="2800" dirty="0"/>
              <a:t>Effect of subject complexity/length on subject doubling in French</a:t>
            </a:r>
          </a:p>
          <a:p>
            <a:pPr lvl="1"/>
            <a:r>
              <a:rPr lang="en-US" sz="2800" dirty="0">
                <a:solidFill>
                  <a:srgbClr val="00B050"/>
                </a:solidFill>
              </a:rPr>
              <a:t>Le </a:t>
            </a:r>
            <a:r>
              <a:rPr lang="en-US" sz="2800" dirty="0" err="1">
                <a:solidFill>
                  <a:srgbClr val="00B050"/>
                </a:solidFill>
              </a:rPr>
              <a:t>professeur</a:t>
            </a:r>
            <a:r>
              <a:rPr lang="en-US" sz="2800" dirty="0"/>
              <a:t> </a:t>
            </a:r>
            <a:r>
              <a:rPr lang="en-US" sz="2800" dirty="0">
                <a:solidFill>
                  <a:srgbClr val="0070C0"/>
                </a:solidFill>
              </a:rPr>
              <a:t>(ø) </a:t>
            </a:r>
            <a:r>
              <a:rPr lang="en-US" sz="2800" dirty="0" err="1"/>
              <a:t>est</a:t>
            </a:r>
            <a:r>
              <a:rPr lang="en-US" sz="2800" dirty="0"/>
              <a:t> intelligent</a:t>
            </a:r>
          </a:p>
          <a:p>
            <a:pPr lvl="1"/>
            <a:r>
              <a:rPr lang="en-US" sz="2800" dirty="0">
                <a:solidFill>
                  <a:srgbClr val="00B050"/>
                </a:solidFill>
              </a:rPr>
              <a:t>Le </a:t>
            </a:r>
            <a:r>
              <a:rPr lang="en-US" sz="2800" dirty="0" err="1">
                <a:solidFill>
                  <a:srgbClr val="00B050"/>
                </a:solidFill>
              </a:rPr>
              <a:t>professeur</a:t>
            </a:r>
            <a:r>
              <a:rPr lang="en-US" sz="2800" dirty="0"/>
              <a:t> qui </a:t>
            </a:r>
            <a:r>
              <a:rPr lang="en-US" sz="2800" dirty="0" err="1"/>
              <a:t>enseigne</a:t>
            </a:r>
            <a:r>
              <a:rPr lang="en-US" sz="2800" dirty="0"/>
              <a:t> le course de </a:t>
            </a:r>
            <a:r>
              <a:rPr lang="en-US" sz="2800" dirty="0" err="1"/>
              <a:t>français</a:t>
            </a:r>
            <a:r>
              <a:rPr lang="en-US" sz="2800" dirty="0"/>
              <a:t> </a:t>
            </a:r>
            <a:r>
              <a:rPr lang="en-US" sz="2800" dirty="0" err="1">
                <a:solidFill>
                  <a:srgbClr val="0070C0"/>
                </a:solidFill>
              </a:rPr>
              <a:t>il</a:t>
            </a:r>
            <a:r>
              <a:rPr lang="en-US" sz="2800" dirty="0"/>
              <a:t> </a:t>
            </a:r>
            <a:r>
              <a:rPr lang="en-US" sz="2800" dirty="0" err="1"/>
              <a:t>est</a:t>
            </a:r>
            <a:r>
              <a:rPr lang="en-US" sz="2800" dirty="0"/>
              <a:t> intelligent</a:t>
            </a:r>
          </a:p>
          <a:p>
            <a:r>
              <a:rPr lang="en-US" sz="2800" dirty="0"/>
              <a:t>Adjacency effects in subjunctive v. indicative variation in Spanish</a:t>
            </a:r>
          </a:p>
          <a:p>
            <a:pPr lvl="1"/>
            <a:r>
              <a:rPr lang="en-US" sz="2800" dirty="0" err="1">
                <a:solidFill>
                  <a:srgbClr val="00B050"/>
                </a:solidFill>
              </a:rPr>
              <a:t>Quizás</a:t>
            </a:r>
            <a:r>
              <a:rPr lang="en-US" sz="2800" dirty="0"/>
              <a:t> </a:t>
            </a:r>
            <a:r>
              <a:rPr lang="en-US" sz="2800" dirty="0" err="1">
                <a:solidFill>
                  <a:srgbClr val="0070C0"/>
                </a:solidFill>
              </a:rPr>
              <a:t>vaya</a:t>
            </a:r>
            <a:r>
              <a:rPr lang="en-US" sz="2800" dirty="0"/>
              <a:t> al </a:t>
            </a:r>
            <a:r>
              <a:rPr lang="en-US" sz="2800" dirty="0" err="1"/>
              <a:t>supermercado</a:t>
            </a:r>
            <a:endParaRPr lang="en-US" sz="2800" dirty="0"/>
          </a:p>
          <a:p>
            <a:pPr lvl="1"/>
            <a:r>
              <a:rPr lang="es-ES" sz="2800" dirty="0">
                <a:solidFill>
                  <a:srgbClr val="00B050"/>
                </a:solidFill>
              </a:rPr>
              <a:t>Quizás</a:t>
            </a:r>
            <a:r>
              <a:rPr lang="es-ES" sz="2800" dirty="0"/>
              <a:t>, si tengo tiempo, </a:t>
            </a:r>
            <a:r>
              <a:rPr lang="es-ES" sz="2800" dirty="0">
                <a:solidFill>
                  <a:srgbClr val="0070C0"/>
                </a:solidFill>
              </a:rPr>
              <a:t>voy</a:t>
            </a:r>
            <a:r>
              <a:rPr lang="es-ES" sz="2800" dirty="0"/>
              <a:t> al supermercado</a:t>
            </a:r>
            <a:endParaRPr lang="en-US" sz="2800" dirty="0"/>
          </a:p>
          <a:p>
            <a:endParaRPr lang="en-US" dirty="0"/>
          </a:p>
        </p:txBody>
      </p:sp>
      <p:sp>
        <p:nvSpPr>
          <p:cNvPr id="4" name="TextBox 3">
            <a:extLst>
              <a:ext uri="{FF2B5EF4-FFF2-40B4-BE49-F238E27FC236}">
                <a16:creationId xmlns:a16="http://schemas.microsoft.com/office/drawing/2014/main" id="{A802ADED-226F-4756-9AFB-3575A39EF359}"/>
              </a:ext>
            </a:extLst>
          </p:cNvPr>
          <p:cNvSpPr txBox="1"/>
          <p:nvPr/>
        </p:nvSpPr>
        <p:spPr>
          <a:xfrm>
            <a:off x="1371600" y="5706645"/>
            <a:ext cx="10774017" cy="646331"/>
          </a:xfrm>
          <a:prstGeom prst="rect">
            <a:avLst/>
          </a:prstGeom>
          <a:noFill/>
        </p:spPr>
        <p:txBody>
          <a:bodyPr wrap="square" rtlCol="0">
            <a:spAutoFit/>
          </a:bodyPr>
          <a:lstStyle/>
          <a:p>
            <a:r>
              <a:rPr lang="en-US" dirty="0">
                <a:solidFill>
                  <a:schemeClr val="tx1">
                    <a:lumMod val="50000"/>
                    <a:lumOff val="50000"/>
                  </a:schemeClr>
                </a:solidFill>
              </a:rPr>
              <a:t>Auger &amp; Villeneuve, 2010; Barth, 2011; Bresnan &amp; Spencer, 2013; Campion, 1984; </a:t>
            </a:r>
            <a:r>
              <a:rPr lang="en-US" dirty="0" err="1">
                <a:solidFill>
                  <a:schemeClr val="tx1">
                    <a:lumMod val="50000"/>
                    <a:lumOff val="50000"/>
                  </a:schemeClr>
                </a:solidFill>
              </a:rPr>
              <a:t>Finanger</a:t>
            </a:r>
            <a:r>
              <a:rPr lang="en-US" dirty="0">
                <a:solidFill>
                  <a:schemeClr val="tx1">
                    <a:lumMod val="50000"/>
                    <a:lumOff val="50000"/>
                  </a:schemeClr>
                </a:solidFill>
              </a:rPr>
              <a:t>, 2011; Frank &amp; Jaeger, 2008; García, 2011; King et al., 2008; Nagy, 2003; Roberts, 2014; </a:t>
            </a:r>
            <a:r>
              <a:rPr lang="en-US" dirty="0" err="1">
                <a:solidFill>
                  <a:schemeClr val="tx1">
                    <a:lumMod val="50000"/>
                    <a:lumOff val="50000"/>
                  </a:schemeClr>
                </a:solidFill>
              </a:rPr>
              <a:t>Waltermire</a:t>
            </a:r>
            <a:r>
              <a:rPr lang="en-US" dirty="0">
                <a:solidFill>
                  <a:schemeClr val="tx1">
                    <a:lumMod val="50000"/>
                    <a:lumOff val="50000"/>
                  </a:schemeClr>
                </a:solidFill>
              </a:rPr>
              <a:t>, 2017; Zahler, 2014</a:t>
            </a:r>
          </a:p>
        </p:txBody>
      </p:sp>
      <p:sp>
        <p:nvSpPr>
          <p:cNvPr id="5" name="Slide Number Placeholder 4">
            <a:extLst>
              <a:ext uri="{FF2B5EF4-FFF2-40B4-BE49-F238E27FC236}">
                <a16:creationId xmlns:a16="http://schemas.microsoft.com/office/drawing/2014/main" id="{C8331055-E2BE-4204-AA4D-441E7C675CA7}"/>
              </a:ext>
            </a:extLst>
          </p:cNvPr>
          <p:cNvSpPr>
            <a:spLocks noGrp="1"/>
          </p:cNvSpPr>
          <p:nvPr>
            <p:ph type="sldNum" sz="quarter" idx="12"/>
          </p:nvPr>
        </p:nvSpPr>
        <p:spPr/>
        <p:txBody>
          <a:bodyPr/>
          <a:lstStyle/>
          <a:p>
            <a:fld id="{E5EF0889-B913-496A-AA73-F88461FD732F}" type="slidenum">
              <a:rPr lang="en-US" smtClean="0"/>
              <a:t>6</a:t>
            </a:fld>
            <a:endParaRPr lang="en-US"/>
          </a:p>
        </p:txBody>
      </p:sp>
    </p:spTree>
    <p:extLst>
      <p:ext uri="{BB962C8B-B14F-4D97-AF65-F5344CB8AC3E}">
        <p14:creationId xmlns:p14="http://schemas.microsoft.com/office/powerpoint/2010/main" val="315184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0392" y="2122099"/>
            <a:ext cx="9601200" cy="2191109"/>
          </a:xfrm>
        </p:spPr>
        <p:txBody>
          <a:bodyPr>
            <a:normAutofit/>
          </a:bodyPr>
          <a:lstStyle/>
          <a:p>
            <a:r>
              <a:rPr lang="en-US" sz="3200" dirty="0"/>
              <a:t>If working memory is a universal (speaker-absolute) constraint of human cognition, how can we test whether it affects or interacts with linguistic constraints on variation?</a:t>
            </a:r>
          </a:p>
          <a:p>
            <a:endParaRPr lang="en-US" sz="3200" dirty="0"/>
          </a:p>
        </p:txBody>
      </p:sp>
      <p:sp>
        <p:nvSpPr>
          <p:cNvPr id="4" name="Slide Number Placeholder 3"/>
          <p:cNvSpPr>
            <a:spLocks noGrp="1"/>
          </p:cNvSpPr>
          <p:nvPr>
            <p:ph type="sldNum" sz="quarter" idx="12"/>
          </p:nvPr>
        </p:nvSpPr>
        <p:spPr/>
        <p:txBody>
          <a:bodyPr/>
          <a:lstStyle/>
          <a:p>
            <a:fld id="{E5EF0889-B913-496A-AA73-F88461FD732F}" type="slidenum">
              <a:rPr lang="en-US" smtClean="0"/>
              <a:t>7</a:t>
            </a:fld>
            <a:endParaRPr lang="en-US"/>
          </a:p>
        </p:txBody>
      </p:sp>
    </p:spTree>
    <p:extLst>
      <p:ext uri="{BB962C8B-B14F-4D97-AF65-F5344CB8AC3E}">
        <p14:creationId xmlns:p14="http://schemas.microsoft.com/office/powerpoint/2010/main" val="2424105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967882"/>
          </a:xfrm>
        </p:spPr>
        <p:txBody>
          <a:bodyPr>
            <a:normAutofit/>
          </a:bodyPr>
          <a:lstStyle/>
          <a:p>
            <a:r>
              <a:rPr lang="en-US" dirty="0">
                <a:solidFill>
                  <a:srgbClr val="800000"/>
                </a:solidFill>
              </a:rPr>
              <a:t>Goal of the current study</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1110342"/>
            <a:ext cx="10263809" cy="5605197"/>
          </a:xfrm>
        </p:spPr>
        <p:txBody>
          <a:bodyPr>
            <a:normAutofit/>
          </a:bodyPr>
          <a:lstStyle/>
          <a:p>
            <a:r>
              <a:rPr lang="en-US" sz="3200" dirty="0"/>
              <a:t>Examine the patterns of variation in speakers who differ according to working memory to determine any differences in…</a:t>
            </a:r>
          </a:p>
          <a:p>
            <a:pPr lvl="1"/>
            <a:r>
              <a:rPr lang="en-US" sz="3200" dirty="0"/>
              <a:t>Constraints on variation</a:t>
            </a:r>
          </a:p>
          <a:p>
            <a:pPr lvl="1"/>
            <a:r>
              <a:rPr lang="en-US" sz="3200" dirty="0"/>
              <a:t>Directions of effect of these constraints</a:t>
            </a:r>
          </a:p>
          <a:p>
            <a:pPr lvl="1"/>
            <a:endParaRPr lang="es-ES" sz="3200" dirty="0"/>
          </a:p>
          <a:p>
            <a:r>
              <a:rPr lang="es-ES" sz="3200" dirty="0"/>
              <a:t>I</a:t>
            </a:r>
            <a:r>
              <a:rPr lang="en-US" sz="3200" dirty="0"/>
              <a:t>f constraints on variation differ between and high and low working memory speakers, these constraints may be, at least partially, attributable to working memory limits</a:t>
            </a:r>
          </a:p>
          <a:p>
            <a:endParaRPr lang="en-US" sz="3200" dirty="0"/>
          </a:p>
        </p:txBody>
      </p:sp>
      <p:sp>
        <p:nvSpPr>
          <p:cNvPr id="4" name="Slide Number Placeholder 3">
            <a:extLst>
              <a:ext uri="{FF2B5EF4-FFF2-40B4-BE49-F238E27FC236}">
                <a16:creationId xmlns:a16="http://schemas.microsoft.com/office/drawing/2014/main" id="{6F1260A1-A06A-4BCC-887D-906E464732AC}"/>
              </a:ext>
            </a:extLst>
          </p:cNvPr>
          <p:cNvSpPr>
            <a:spLocks noGrp="1"/>
          </p:cNvSpPr>
          <p:nvPr>
            <p:ph type="sldNum" sz="quarter" idx="12"/>
          </p:nvPr>
        </p:nvSpPr>
        <p:spPr/>
        <p:txBody>
          <a:bodyPr/>
          <a:lstStyle/>
          <a:p>
            <a:fld id="{DA19C9E5-B1E0-4113-9387-698A644D0010}" type="slidenum">
              <a:rPr lang="en-US" smtClean="0"/>
              <a:t>8</a:t>
            </a:fld>
            <a:endParaRPr lang="en-US"/>
          </a:p>
        </p:txBody>
      </p:sp>
    </p:spTree>
    <p:extLst>
      <p:ext uri="{BB962C8B-B14F-4D97-AF65-F5344CB8AC3E}">
        <p14:creationId xmlns:p14="http://schemas.microsoft.com/office/powerpoint/2010/main" val="381201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20D1-E405-4496-A262-0BB718D00F91}"/>
              </a:ext>
            </a:extLst>
          </p:cNvPr>
          <p:cNvSpPr>
            <a:spLocks noGrp="1"/>
          </p:cNvSpPr>
          <p:nvPr>
            <p:ph type="title"/>
          </p:nvPr>
        </p:nvSpPr>
        <p:spPr>
          <a:xfrm>
            <a:off x="1371600" y="142460"/>
            <a:ext cx="10263808" cy="652670"/>
          </a:xfrm>
        </p:spPr>
        <p:txBody>
          <a:bodyPr>
            <a:noAutofit/>
          </a:bodyPr>
          <a:lstStyle/>
          <a:p>
            <a:r>
              <a:rPr lang="en-US" dirty="0">
                <a:solidFill>
                  <a:srgbClr val="990000"/>
                </a:solidFill>
              </a:rPr>
              <a:t>Subject expression in Spanish</a:t>
            </a:r>
          </a:p>
        </p:txBody>
      </p:sp>
      <p:sp>
        <p:nvSpPr>
          <p:cNvPr id="3" name="Content Placeholder 2">
            <a:extLst>
              <a:ext uri="{FF2B5EF4-FFF2-40B4-BE49-F238E27FC236}">
                <a16:creationId xmlns:a16="http://schemas.microsoft.com/office/drawing/2014/main" id="{3151BEF9-A313-4E58-B0C8-DE4ABA2A0848}"/>
              </a:ext>
            </a:extLst>
          </p:cNvPr>
          <p:cNvSpPr>
            <a:spLocks noGrp="1"/>
          </p:cNvSpPr>
          <p:nvPr>
            <p:ph idx="1"/>
          </p:nvPr>
        </p:nvSpPr>
        <p:spPr>
          <a:xfrm>
            <a:off x="1371599" y="901148"/>
            <a:ext cx="10263809" cy="5814392"/>
          </a:xfrm>
        </p:spPr>
        <p:txBody>
          <a:bodyPr>
            <a:normAutofit/>
          </a:bodyPr>
          <a:lstStyle/>
          <a:p>
            <a:r>
              <a:rPr lang="en-US" sz="2800" b="1" u="sng" dirty="0">
                <a:solidFill>
                  <a:schemeClr val="accent6">
                    <a:lumMod val="75000"/>
                  </a:schemeClr>
                </a:solidFill>
              </a:rPr>
              <a:t>Martín/</a:t>
            </a:r>
            <a:r>
              <a:rPr lang="es-ES" sz="2800" b="1" u="sng" dirty="0">
                <a:solidFill>
                  <a:schemeClr val="accent6">
                    <a:lumMod val="75000"/>
                  </a:schemeClr>
                </a:solidFill>
              </a:rPr>
              <a:t>el médico</a:t>
            </a:r>
            <a:r>
              <a:rPr lang="en-US" sz="2800" dirty="0"/>
              <a:t> </a:t>
            </a:r>
            <a:r>
              <a:rPr lang="en-US" sz="2800" dirty="0">
                <a:sym typeface="Wingdings" panose="05000000000000000000" pitchFamily="2" charset="2"/>
              </a:rPr>
              <a:t> Lexical noun phrase (NP)</a:t>
            </a:r>
            <a:endParaRPr lang="en-US" sz="2800" dirty="0"/>
          </a:p>
          <a:p>
            <a:r>
              <a:rPr lang="es-ES" sz="2800" b="1" u="sng" dirty="0">
                <a:solidFill>
                  <a:schemeClr val="accent6">
                    <a:lumMod val="75000"/>
                  </a:schemeClr>
                </a:solidFill>
              </a:rPr>
              <a:t>É</a:t>
            </a:r>
            <a:r>
              <a:rPr lang="en-US" sz="2800" b="1" u="sng" dirty="0">
                <a:solidFill>
                  <a:schemeClr val="accent6">
                    <a:lumMod val="75000"/>
                  </a:schemeClr>
                </a:solidFill>
              </a:rPr>
              <a:t>l</a:t>
            </a:r>
            <a:r>
              <a:rPr lang="en-US" sz="2800" dirty="0"/>
              <a:t> </a:t>
            </a:r>
            <a:r>
              <a:rPr lang="en-US" sz="2800" dirty="0">
                <a:sym typeface="Wingdings" panose="05000000000000000000" pitchFamily="2" charset="2"/>
              </a:rPr>
              <a:t> Overt subject pronoun</a:t>
            </a:r>
            <a:endParaRPr lang="en-US" sz="2800" dirty="0"/>
          </a:p>
          <a:p>
            <a:r>
              <a:rPr lang="en-US" sz="2800" b="1" u="sng" dirty="0">
                <a:solidFill>
                  <a:schemeClr val="accent6">
                    <a:lumMod val="75000"/>
                  </a:schemeClr>
                </a:solidFill>
              </a:rPr>
              <a:t>Ø</a:t>
            </a:r>
            <a:r>
              <a:rPr lang="en-US" sz="2800" dirty="0"/>
              <a:t> </a:t>
            </a:r>
            <a:r>
              <a:rPr lang="en-US" sz="2800" dirty="0">
                <a:sym typeface="Wingdings" panose="05000000000000000000" pitchFamily="2" charset="2"/>
              </a:rPr>
              <a:t> </a:t>
            </a:r>
            <a:r>
              <a:rPr lang="en-US" sz="2800" dirty="0">
                <a:solidFill>
                  <a:schemeClr val="tx1"/>
                </a:solidFill>
                <a:sym typeface="Wingdings" panose="05000000000000000000" pitchFamily="2" charset="2"/>
              </a:rPr>
              <a:t>Null subject</a:t>
            </a:r>
            <a:endParaRPr lang="en-US" sz="2800" dirty="0">
              <a:solidFill>
                <a:schemeClr val="tx1"/>
              </a:solidFill>
            </a:endParaRPr>
          </a:p>
          <a:p>
            <a:r>
              <a:rPr lang="en-US" sz="2800" dirty="0">
                <a:solidFill>
                  <a:schemeClr val="tx1"/>
                </a:solidFill>
              </a:rPr>
              <a:t>Subject to discursive linguistic constraints found repeatedly across varieties of Spanish and research studies</a:t>
            </a:r>
          </a:p>
          <a:p>
            <a:pPr lvl="1"/>
            <a:r>
              <a:rPr lang="en-US" sz="2800" dirty="0">
                <a:solidFill>
                  <a:schemeClr val="tx1"/>
                </a:solidFill>
              </a:rPr>
              <a:t>Distance</a:t>
            </a:r>
          </a:p>
          <a:p>
            <a:pPr lvl="1"/>
            <a:r>
              <a:rPr lang="en-US" sz="2800" dirty="0">
                <a:solidFill>
                  <a:schemeClr val="tx1"/>
                </a:solidFill>
              </a:rPr>
              <a:t>Switch in reference</a:t>
            </a:r>
          </a:p>
          <a:p>
            <a:pPr lvl="1"/>
            <a:r>
              <a:rPr lang="en-US" sz="2800" dirty="0">
                <a:solidFill>
                  <a:schemeClr val="tx1"/>
                </a:solidFill>
              </a:rPr>
              <a:t>Tense-mood-aspect (TMA) ambiguity</a:t>
            </a:r>
          </a:p>
          <a:p>
            <a:pPr marL="0" indent="0">
              <a:buNone/>
            </a:pPr>
            <a:endParaRPr lang="en-US" sz="2800" i="0" dirty="0"/>
          </a:p>
          <a:p>
            <a:pPr marL="0" indent="0">
              <a:buNone/>
            </a:pPr>
            <a:r>
              <a:rPr lang="en-US" sz="2800" i="0" dirty="0">
                <a:solidFill>
                  <a:schemeClr val="tx1">
                    <a:lumMod val="50000"/>
                    <a:lumOff val="50000"/>
                  </a:schemeClr>
                </a:solidFill>
              </a:rPr>
              <a:t>(e.g. </a:t>
            </a:r>
            <a:r>
              <a:rPr lang="es-ES" sz="2800" dirty="0">
                <a:solidFill>
                  <a:schemeClr val="tx1">
                    <a:lumMod val="50000"/>
                    <a:lumOff val="50000"/>
                  </a:schemeClr>
                </a:solidFill>
                <a:sym typeface="Wingdings" panose="05000000000000000000" pitchFamily="2" charset="2"/>
              </a:rPr>
              <a:t>Alfaraz, 2015; </a:t>
            </a:r>
            <a:r>
              <a:rPr lang="es-ES" sz="2800" dirty="0" err="1">
                <a:solidFill>
                  <a:schemeClr val="tx1">
                    <a:lumMod val="50000"/>
                    <a:lumOff val="50000"/>
                  </a:schemeClr>
                </a:solidFill>
                <a:sym typeface="Wingdings" panose="05000000000000000000" pitchFamily="2" charset="2"/>
              </a:rPr>
              <a:t>Erker</a:t>
            </a:r>
            <a:r>
              <a:rPr lang="es-ES" sz="2800" dirty="0">
                <a:solidFill>
                  <a:schemeClr val="tx1">
                    <a:lumMod val="50000"/>
                    <a:lumOff val="50000"/>
                  </a:schemeClr>
                </a:solidFill>
                <a:sym typeface="Wingdings" panose="05000000000000000000" pitchFamily="2" charset="2"/>
              </a:rPr>
              <a:t> &amp; Guy, 2012; Flores Ferrán, 2004; </a:t>
            </a:r>
            <a:r>
              <a:rPr lang="es-ES" sz="2800" dirty="0" err="1">
                <a:solidFill>
                  <a:schemeClr val="tx1">
                    <a:lumMod val="50000"/>
                    <a:lumOff val="50000"/>
                  </a:schemeClr>
                </a:solidFill>
                <a:sym typeface="Wingdings" panose="05000000000000000000" pitchFamily="2" charset="2"/>
              </a:rPr>
              <a:t>Holmquist</a:t>
            </a:r>
            <a:r>
              <a:rPr lang="es-ES" sz="2800" dirty="0">
                <a:solidFill>
                  <a:schemeClr val="tx1">
                    <a:lumMod val="50000"/>
                    <a:lumOff val="50000"/>
                  </a:schemeClr>
                </a:solidFill>
                <a:sym typeface="Wingdings" panose="05000000000000000000" pitchFamily="2" charset="2"/>
              </a:rPr>
              <a:t>, 2012; </a:t>
            </a:r>
            <a:r>
              <a:rPr lang="es-ES" sz="2800" dirty="0" err="1">
                <a:solidFill>
                  <a:schemeClr val="tx1">
                    <a:lumMod val="50000"/>
                    <a:lumOff val="50000"/>
                  </a:schemeClr>
                </a:solidFill>
                <a:sym typeface="Wingdings" panose="05000000000000000000" pitchFamily="2" charset="2"/>
              </a:rPr>
              <a:t>Shin</a:t>
            </a:r>
            <a:r>
              <a:rPr lang="es-ES" sz="2800" dirty="0">
                <a:solidFill>
                  <a:schemeClr val="tx1">
                    <a:lumMod val="50000"/>
                    <a:lumOff val="50000"/>
                  </a:schemeClr>
                </a:solidFill>
                <a:sym typeface="Wingdings" panose="05000000000000000000" pitchFamily="2" charset="2"/>
              </a:rPr>
              <a:t> &amp; </a:t>
            </a:r>
            <a:r>
              <a:rPr lang="es-ES" sz="2800" dirty="0" err="1">
                <a:solidFill>
                  <a:schemeClr val="tx1">
                    <a:lumMod val="50000"/>
                    <a:lumOff val="50000"/>
                  </a:schemeClr>
                </a:solidFill>
                <a:sym typeface="Wingdings" panose="05000000000000000000" pitchFamily="2" charset="2"/>
              </a:rPr>
              <a:t>Erker</a:t>
            </a:r>
            <a:r>
              <a:rPr lang="es-ES" sz="2800" dirty="0">
                <a:solidFill>
                  <a:schemeClr val="tx1">
                    <a:lumMod val="50000"/>
                    <a:lumOff val="50000"/>
                  </a:schemeClr>
                </a:solidFill>
                <a:sym typeface="Wingdings" panose="05000000000000000000" pitchFamily="2" charset="2"/>
              </a:rPr>
              <a:t>, 2015; </a:t>
            </a:r>
            <a:r>
              <a:rPr lang="es-ES" sz="2800" dirty="0" err="1">
                <a:solidFill>
                  <a:schemeClr val="tx1">
                    <a:lumMod val="50000"/>
                    <a:lumOff val="50000"/>
                  </a:schemeClr>
                </a:solidFill>
                <a:sym typeface="Wingdings" panose="05000000000000000000" pitchFamily="2" charset="2"/>
              </a:rPr>
              <a:t>Shin</a:t>
            </a:r>
            <a:r>
              <a:rPr lang="es-ES" sz="2800" dirty="0">
                <a:solidFill>
                  <a:schemeClr val="tx1">
                    <a:lumMod val="50000"/>
                    <a:lumOff val="50000"/>
                  </a:schemeClr>
                </a:solidFill>
                <a:sym typeface="Wingdings" panose="05000000000000000000" pitchFamily="2" charset="2"/>
              </a:rPr>
              <a:t> &amp; Otheguy, 2009)</a:t>
            </a:r>
          </a:p>
        </p:txBody>
      </p:sp>
      <p:sp>
        <p:nvSpPr>
          <p:cNvPr id="4" name="Slide Number Placeholder 3">
            <a:extLst>
              <a:ext uri="{FF2B5EF4-FFF2-40B4-BE49-F238E27FC236}">
                <a16:creationId xmlns:a16="http://schemas.microsoft.com/office/drawing/2014/main" id="{63ADA130-52D5-4F16-BDFB-42E239E57116}"/>
              </a:ext>
            </a:extLst>
          </p:cNvPr>
          <p:cNvSpPr>
            <a:spLocks noGrp="1"/>
          </p:cNvSpPr>
          <p:nvPr>
            <p:ph type="sldNum" sz="quarter" idx="12"/>
          </p:nvPr>
        </p:nvSpPr>
        <p:spPr/>
        <p:txBody>
          <a:bodyPr/>
          <a:lstStyle/>
          <a:p>
            <a:fld id="{DA19C9E5-B1E0-4113-9387-698A644D0010}" type="slidenum">
              <a:rPr lang="en-US" smtClean="0"/>
              <a:t>9</a:t>
            </a:fld>
            <a:endParaRPr lang="en-US"/>
          </a:p>
        </p:txBody>
      </p:sp>
    </p:spTree>
    <p:extLst>
      <p:ext uri="{BB962C8B-B14F-4D97-AF65-F5344CB8AC3E}">
        <p14:creationId xmlns:p14="http://schemas.microsoft.com/office/powerpoint/2010/main" val="269127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ustom 5">
      <a:dk1>
        <a:sysClr val="windowText" lastClr="000000"/>
      </a:dk1>
      <a:lt1>
        <a:sysClr val="window" lastClr="FFFFFF"/>
      </a:lt1>
      <a:dk2>
        <a:srgbClr val="262626"/>
      </a:dk2>
      <a:lt2>
        <a:srgbClr val="F2F2F2"/>
      </a:lt2>
      <a:accent1>
        <a:srgbClr val="0F6FC6"/>
      </a:accent1>
      <a:accent2>
        <a:srgbClr val="009DD9"/>
      </a:accent2>
      <a:accent3>
        <a:srgbClr val="0BD0D9"/>
      </a:accent3>
      <a:accent4>
        <a:srgbClr val="10CF9B"/>
      </a:accent4>
      <a:accent5>
        <a:srgbClr val="7CCA62"/>
      </a:accent5>
      <a:accent6>
        <a:srgbClr val="000099"/>
      </a:accent6>
      <a:hlink>
        <a:srgbClr val="F49100"/>
      </a:hlink>
      <a:folHlink>
        <a:srgbClr val="85DFD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1101</TotalTime>
  <Words>2522</Words>
  <Application>Microsoft Office PowerPoint</Application>
  <PresentationFormat>Widescreen</PresentationFormat>
  <Paragraphs>486</Paragraphs>
  <Slides>38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Calibri</vt:lpstr>
      <vt:lpstr>Franklin Gothic Book</vt:lpstr>
      <vt:lpstr>Times New Roman</vt:lpstr>
      <vt:lpstr>Wingdings</vt:lpstr>
      <vt:lpstr>Crop</vt:lpstr>
      <vt:lpstr>THE ROLE OF COGNITIVE CONSTRAINTS IN LANGUAGE VARIATION: THE RELATIONSHIP BETWEEN WORKING MEMORY AND SUBJECT EXPRESSION VARIATION IN SPANISH</vt:lpstr>
      <vt:lpstr>PowerPoint Presentation</vt:lpstr>
      <vt:lpstr>Working memory</vt:lpstr>
      <vt:lpstr>Working memory and language</vt:lpstr>
      <vt:lpstr>How can working memory affect linguistic variation?</vt:lpstr>
      <vt:lpstr>Examples</vt:lpstr>
      <vt:lpstr>PowerPoint Presentation</vt:lpstr>
      <vt:lpstr>Goal of the current study</vt:lpstr>
      <vt:lpstr>Subject expression in Spanish</vt:lpstr>
      <vt:lpstr>Switch reference</vt:lpstr>
      <vt:lpstr>Tense-mood-aspect ambiguity</vt:lpstr>
      <vt:lpstr>Distance</vt:lpstr>
      <vt:lpstr>Method</vt:lpstr>
      <vt:lpstr>Linguistic tasks</vt:lpstr>
      <vt:lpstr>Measure of WM</vt:lpstr>
      <vt:lpstr>Coding</vt:lpstr>
      <vt:lpstr>PowerPoint Presentation</vt:lpstr>
      <vt:lpstr>PowerPoint Presentation</vt:lpstr>
      <vt:lpstr>Participants</vt:lpstr>
      <vt:lpstr>WM Groups</vt:lpstr>
      <vt:lpstr>Native speaker participants</vt:lpstr>
      <vt:lpstr>Statistical analysis</vt:lpstr>
      <vt:lpstr>Results</vt:lpstr>
      <vt:lpstr>Rate of subject type</vt:lpstr>
      <vt:lpstr>Regression analyses</vt:lpstr>
      <vt:lpstr>PowerPoint Presentation</vt:lpstr>
      <vt:lpstr>PowerPoint Presentation</vt:lpstr>
      <vt:lpstr>PowerPoint Presentation</vt:lpstr>
      <vt:lpstr>PowerPoint Presentation</vt:lpstr>
      <vt:lpstr>Discussion</vt:lpstr>
      <vt:lpstr>PowerPoint Presentation</vt:lpstr>
      <vt:lpstr>PowerPoint Presentation</vt:lpstr>
      <vt:lpstr>What does this mean?</vt:lpstr>
      <vt:lpstr>What does this mean?</vt:lpstr>
      <vt:lpstr>Role of working memory</vt:lpstr>
      <vt:lpstr>Relationship to language change</vt:lpstr>
      <vt:lpstr>Relationship to language change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WORKING MEMORY AND SOCIOLINGUISTIC VARIATION IN FIRST AND SECOND LANGUAGES: THE CASE OF SPANISH SUBJECT PRONOUNS</dc:title>
  <dc:creator>Anonymous</dc:creator>
  <cp:lastModifiedBy>Anonymous</cp:lastModifiedBy>
  <cp:revision>78</cp:revision>
  <dcterms:created xsi:type="dcterms:W3CDTF">2018-05-28T15:36:31Z</dcterms:created>
  <dcterms:modified xsi:type="dcterms:W3CDTF">2018-10-30T01:33:39Z</dcterms:modified>
</cp:coreProperties>
</file>