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918400" cy="43891200"/>
  <p:notesSz cx="7004050" cy="929005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03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le Daidone" initials="DD" lastIdx="1" clrIdx="0">
    <p:extLst>
      <p:ext uri="{19B8F6BF-5375-455C-9EA6-DF929625EA0E}">
        <p15:presenceInfo xmlns:p15="http://schemas.microsoft.com/office/powerpoint/2012/main" userId="e9b35bf6f26c326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990000"/>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74" autoAdjust="0"/>
    <p:restoredTop sz="96387" autoAdjust="0"/>
  </p:normalViewPr>
  <p:slideViewPr>
    <p:cSldViewPr>
      <p:cViewPr>
        <p:scale>
          <a:sx n="50" d="100"/>
          <a:sy n="50" d="100"/>
        </p:scale>
        <p:origin x="-1428" y="-10866"/>
      </p:cViewPr>
      <p:guideLst>
        <p:guide orient="horz" pos="13824"/>
        <p:guide pos="1036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cap="none" spc="0" baseline="0">
                <a:solidFill>
                  <a:schemeClr val="tx1"/>
                </a:solidFill>
                <a:latin typeface="+mn-lt"/>
                <a:ea typeface="+mn-ea"/>
                <a:cs typeface="+mn-cs"/>
              </a:defRPr>
            </a:pPr>
            <a:r>
              <a:rPr lang="es-ES" sz="2400" cap="none" baseline="0" dirty="0" err="1">
                <a:solidFill>
                  <a:schemeClr val="tx1"/>
                </a:solidFill>
              </a:rPr>
              <a:t>Periphrastic</a:t>
            </a:r>
            <a:r>
              <a:rPr lang="es-ES" sz="2400" cap="none" baseline="0" dirty="0">
                <a:solidFill>
                  <a:schemeClr val="tx1"/>
                </a:solidFill>
              </a:rPr>
              <a:t> </a:t>
            </a:r>
            <a:r>
              <a:rPr lang="es-ES" sz="2400" cap="none" baseline="0" dirty="0" err="1">
                <a:solidFill>
                  <a:schemeClr val="tx1"/>
                </a:solidFill>
              </a:rPr>
              <a:t>variants</a:t>
            </a:r>
            <a:r>
              <a:rPr lang="es-ES" sz="2400" cap="none" baseline="0" dirty="0">
                <a:solidFill>
                  <a:schemeClr val="tx1"/>
                </a:solidFill>
              </a:rPr>
              <a:t> as a </a:t>
            </a:r>
            <a:r>
              <a:rPr lang="es-ES" sz="2400" cap="none" baseline="0" dirty="0" err="1" smtClean="0">
                <a:solidFill>
                  <a:schemeClr val="tx1"/>
                </a:solidFill>
              </a:rPr>
              <a:t>percent</a:t>
            </a:r>
            <a:r>
              <a:rPr lang="es-ES" sz="2400" cap="none" baseline="0" dirty="0" smtClean="0">
                <a:solidFill>
                  <a:schemeClr val="tx1"/>
                </a:solidFill>
              </a:rPr>
              <a:t> </a:t>
            </a:r>
            <a:r>
              <a:rPr lang="es-ES" sz="2400" cap="none" baseline="0" dirty="0">
                <a:solidFill>
                  <a:schemeClr val="tx1"/>
                </a:solidFill>
              </a:rPr>
              <a:t>of total data </a:t>
            </a:r>
            <a:r>
              <a:rPr lang="es-ES" sz="2400" cap="none" baseline="0" dirty="0" err="1">
                <a:solidFill>
                  <a:schemeClr val="tx1"/>
                </a:solidFill>
              </a:rPr>
              <a:t>across</a:t>
            </a:r>
            <a:r>
              <a:rPr lang="es-ES" sz="2400" cap="none" baseline="0" dirty="0">
                <a:solidFill>
                  <a:schemeClr val="tx1"/>
                </a:solidFill>
              </a:rPr>
              <a:t> time</a:t>
            </a:r>
            <a:endParaRPr lang="en-US" sz="2400" cap="none" baseline="0" dirty="0">
              <a:solidFill>
                <a:schemeClr val="tx1"/>
              </a:solidFill>
            </a:endParaRPr>
          </a:p>
        </c:rich>
      </c:tx>
      <c:layout/>
      <c:overlay val="0"/>
      <c:spPr>
        <a:noFill/>
        <a:ln>
          <a:noFill/>
        </a:ln>
        <a:effectLst/>
      </c:spPr>
      <c:txPr>
        <a:bodyPr rot="0" spcFirstLastPara="1" vertOverflow="ellipsis" vert="horz" wrap="square" anchor="ctr" anchorCtr="1"/>
        <a:lstStyle/>
        <a:p>
          <a:pPr>
            <a:defRPr sz="2400" b="0" i="0" u="none" strike="noStrike" kern="1200" cap="none"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Imperfect go-periphrasis</c:v>
                </c:pt>
              </c:strCache>
            </c:strRef>
          </c:tx>
          <c:spPr>
            <a:ln w="50800" cap="rnd" cmpd="sng" algn="ctr">
              <a:solidFill>
                <a:schemeClr val="accent1"/>
              </a:solidFill>
              <a:round/>
            </a:ln>
            <a:effectLst/>
          </c:spPr>
          <c:marker>
            <c:symbol val="none"/>
          </c:marker>
          <c:dLbls>
            <c:dLbl>
              <c:idx val="0"/>
              <c:layout>
                <c:manualLayout>
                  <c:x val="-6.8723016536811843E-2"/>
                  <c:y val="-9.4468046328553962E-3"/>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C787-4F3E-9646-BEA56567162D}"/>
                </c:ext>
                <c:ext xmlns:c15="http://schemas.microsoft.com/office/drawing/2012/chart" uri="{CE6537A1-D6FC-4f65-9D91-7224C49458BB}">
                  <c15:layout/>
                </c:ext>
              </c:extLst>
            </c:dLbl>
            <c:dLbl>
              <c:idx val="1"/>
              <c:layout>
                <c:manualLayout>
                  <c:x val="-6.7920933230962172E-3"/>
                  <c:y val="2.137058177176963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C787-4F3E-9646-BEA56567162D}"/>
                </c:ext>
                <c:ext xmlns:c15="http://schemas.microsoft.com/office/drawing/2012/chart" uri="{CE6537A1-D6FC-4f65-9D91-7224C49458BB}">
                  <c15:layout/>
                </c:ext>
              </c:extLst>
            </c:dLbl>
            <c:dLbl>
              <c:idx val="2"/>
              <c:layout>
                <c:manualLayout>
                  <c:x val="-4.0330630699563661E-3"/>
                  <c:y val="-9.6720829677779362E-3"/>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C787-4F3E-9646-BEA56567162D}"/>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100" b="1" i="0" u="none" strike="noStrike" kern="1200" baseline="0">
                    <a:solidFill>
                      <a:schemeClr val="accent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Sheet1!$A$2:$A$4</c:f>
              <c:strCache>
                <c:ptCount val="3"/>
                <c:pt idx="0">
                  <c:v>1780-1830</c:v>
                </c:pt>
                <c:pt idx="1">
                  <c:v>1980-2004 written</c:v>
                </c:pt>
                <c:pt idx="2">
                  <c:v>1980-2004 oral</c:v>
                </c:pt>
              </c:strCache>
            </c:strRef>
          </c:cat>
          <c:val>
            <c:numRef>
              <c:f>Sheet1!$B$2:$B$4</c:f>
              <c:numCache>
                <c:formatCode>General</c:formatCode>
                <c:ptCount val="3"/>
                <c:pt idx="0">
                  <c:v>11.5</c:v>
                </c:pt>
                <c:pt idx="1">
                  <c:v>27.3</c:v>
                </c:pt>
                <c:pt idx="2">
                  <c:v>73.2</c:v>
                </c:pt>
              </c:numCache>
            </c:numRef>
          </c:val>
          <c:smooth val="0"/>
          <c:extLst xmlns:c16r2="http://schemas.microsoft.com/office/drawing/2015/06/chart">
            <c:ext xmlns:c16="http://schemas.microsoft.com/office/drawing/2014/chart" uri="{C3380CC4-5D6E-409C-BE32-E72D297353CC}">
              <c16:uniqueId val="{00000000-6BEF-4F1D-BE25-F00D54F3B740}"/>
            </c:ext>
          </c:extLst>
        </c:ser>
        <c:ser>
          <c:idx val="1"/>
          <c:order val="1"/>
          <c:tx>
            <c:strRef>
              <c:f>Sheet1!$C$1</c:f>
              <c:strCache>
                <c:ptCount val="1"/>
                <c:pt idx="0">
                  <c:v>Present go-periphrasis</c:v>
                </c:pt>
              </c:strCache>
            </c:strRef>
          </c:tx>
          <c:spPr>
            <a:ln w="50800" cap="rnd" cmpd="sng" algn="ctr">
              <a:solidFill>
                <a:schemeClr val="tx1"/>
              </a:solidFill>
              <a:round/>
            </a:ln>
            <a:effectLst/>
          </c:spPr>
          <c:marker>
            <c:symbol val="none"/>
          </c:marker>
          <c:dLbls>
            <c:dLbl>
              <c:idx val="0"/>
              <c:layout>
                <c:manualLayout>
                  <c:x val="-5.1709418058659355E-2"/>
                  <c:y val="-1.8443415655228747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C787-4F3E-9646-BEA56567162D}"/>
                </c:ext>
                <c:ext xmlns:c15="http://schemas.microsoft.com/office/drawing/2012/chart" uri="{CE6537A1-D6FC-4f65-9D91-7224C49458BB}">
                  <c15:layout/>
                </c:ext>
              </c:extLst>
            </c:dLbl>
            <c:dLbl>
              <c:idx val="1"/>
              <c:layout>
                <c:manualLayout>
                  <c:x val="-6.007962347817445E-2"/>
                  <c:y val="-3.0455547545776725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C787-4F3E-9646-BEA56567162D}"/>
                </c:ext>
                <c:ext xmlns:c15="http://schemas.microsoft.com/office/drawing/2012/chart" uri="{CE6537A1-D6FC-4f65-9D91-7224C49458BB}">
                  <c15:layout/>
                </c:ext>
              </c:extLst>
            </c:dLbl>
            <c:dLbl>
              <c:idx val="2"/>
              <c:layout>
                <c:manualLayout>
                  <c:x val="-2.5702615824707304E-3"/>
                  <c:y val="0"/>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C787-4F3E-9646-BEA56567162D}"/>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1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strRef>
              <c:f>Sheet1!$A$2:$A$4</c:f>
              <c:strCache>
                <c:ptCount val="3"/>
                <c:pt idx="0">
                  <c:v>1780-1830</c:v>
                </c:pt>
                <c:pt idx="1">
                  <c:v>1980-2004 written</c:v>
                </c:pt>
                <c:pt idx="2">
                  <c:v>1980-2004 oral</c:v>
                </c:pt>
              </c:strCache>
            </c:strRef>
          </c:cat>
          <c:val>
            <c:numRef>
              <c:f>Sheet1!$C$2:$C$4</c:f>
              <c:numCache>
                <c:formatCode>General</c:formatCode>
                <c:ptCount val="3"/>
                <c:pt idx="0">
                  <c:v>1.8</c:v>
                </c:pt>
                <c:pt idx="1">
                  <c:v>35.6</c:v>
                </c:pt>
                <c:pt idx="2">
                  <c:v>61.1</c:v>
                </c:pt>
              </c:numCache>
            </c:numRef>
          </c:val>
          <c:smooth val="0"/>
          <c:extLst xmlns:c16r2="http://schemas.microsoft.com/office/drawing/2015/06/chart">
            <c:ext xmlns:c16="http://schemas.microsoft.com/office/drawing/2014/chart" uri="{C3380CC4-5D6E-409C-BE32-E72D297353CC}">
              <c16:uniqueId val="{00000001-6BEF-4F1D-BE25-F00D54F3B740}"/>
            </c:ext>
          </c:extLst>
        </c:ser>
        <c:dLbls>
          <c:showLegendKey val="0"/>
          <c:showVal val="0"/>
          <c:showCatName val="0"/>
          <c:showSerName val="0"/>
          <c:showPercent val="0"/>
          <c:showBubbleSize val="0"/>
        </c:dLbls>
        <c:smooth val="0"/>
        <c:axId val="338394864"/>
        <c:axId val="338391728"/>
      </c:lineChart>
      <c:catAx>
        <c:axId val="33839486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338391728"/>
        <c:crosses val="autoZero"/>
        <c:auto val="1"/>
        <c:lblAlgn val="ctr"/>
        <c:lblOffset val="100"/>
        <c:noMultiLvlLbl val="0"/>
      </c:catAx>
      <c:valAx>
        <c:axId val="338391728"/>
        <c:scaling>
          <c:orientation val="minMax"/>
        </c:scaling>
        <c:delete val="0"/>
        <c:axPos val="l"/>
        <c:majorGridlines>
          <c:spPr>
            <a:ln>
              <a:solidFill>
                <a:schemeClr val="dk1">
                  <a:lumMod val="15000"/>
                  <a:lumOff val="85000"/>
                </a:schemeClr>
              </a:solidFill>
            </a:ln>
            <a:effectLst/>
          </c:spPr>
        </c:majorGridlines>
        <c:title>
          <c:tx>
            <c:rich>
              <a:bodyPr rot="-5400000" spcFirstLastPara="1" vertOverflow="ellipsis" vert="horz" wrap="square" anchor="ctr" anchorCtr="1"/>
              <a:lstStyle/>
              <a:p>
                <a:pPr>
                  <a:defRPr sz="2000" b="0" i="0" u="none" strike="noStrike" kern="1200" baseline="0">
                    <a:solidFill>
                      <a:schemeClr val="tx1"/>
                    </a:solidFill>
                    <a:effectLst/>
                    <a:latin typeface="+mn-lt"/>
                    <a:ea typeface="+mn-ea"/>
                    <a:cs typeface="+mn-cs"/>
                  </a:defRPr>
                </a:pPr>
                <a:r>
                  <a:rPr lang="en-US" sz="2000" baseline="0" dirty="0" smtClean="0">
                    <a:solidFill>
                      <a:schemeClr val="tx1"/>
                    </a:solidFill>
                    <a:effectLst/>
                  </a:rPr>
                  <a:t> % </a:t>
                </a:r>
                <a:r>
                  <a:rPr lang="en-US" sz="2000" dirty="0" smtClean="0">
                    <a:solidFill>
                      <a:schemeClr val="tx1"/>
                    </a:solidFill>
                    <a:effectLst/>
                  </a:rPr>
                  <a:t>periphrastic</a:t>
                </a:r>
                <a:endParaRPr lang="en-US" sz="2000" dirty="0">
                  <a:solidFill>
                    <a:schemeClr val="tx1"/>
                  </a:solidFill>
                  <a:effectLst/>
                </a:endParaRPr>
              </a:p>
            </c:rich>
          </c:tx>
          <c:layout>
            <c:manualLayout>
              <c:xMode val="edge"/>
              <c:yMode val="edge"/>
              <c:x val="1.3108614232209739E-2"/>
              <c:y val="0.32147317696024946"/>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effectLst/>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solidFill>
                <a:latin typeface="+mn-lt"/>
                <a:ea typeface="+mn-ea"/>
                <a:cs typeface="+mn-cs"/>
              </a:defRPr>
            </a:pPr>
            <a:endParaRPr lang="en-US"/>
          </a:p>
        </c:txPr>
        <c:crossAx val="338394864"/>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legendEntry>
      <c:layout>
        <c:manualLayout>
          <c:xMode val="edge"/>
          <c:yMode val="edge"/>
          <c:x val="0"/>
          <c:y val="0.92365016032372405"/>
          <c:w val="0.9"/>
          <c:h val="7.6349839676275996E-2"/>
        </c:manualLayout>
      </c:layout>
      <c:overlay val="0"/>
      <c:spPr>
        <a:noFill/>
        <a:ln cmpd="sng">
          <a:noFill/>
          <a:prstDash val="solid"/>
        </a:ln>
        <a:effectLst/>
      </c:spPr>
      <c:txPr>
        <a:bodyPr rot="0" spcFirstLastPara="1" vertOverflow="ellipsis" vert="horz" wrap="square" anchor="ctr" anchorCtr="1"/>
        <a:lstStyle/>
        <a:p>
          <a:pPr>
            <a:defRPr sz="20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4">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330" kern="120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cs:styleClr val="auto"/>
    </cs:fontRef>
    <cs:spPr/>
    <cs:defRPr sz="1197" b="1" i="0" u="none" strike="noStrike" kern="1200" baseline="0"/>
  </cs:dataLabel>
  <cs:dataLabelCallout>
    <cs:lnRef idx="0"/>
    <cs:fillRef idx="0"/>
    <cs:effectRef idx="0"/>
    <cs:fontRef idx="minor">
      <a:schemeClr val="dk1">
        <a:lumMod val="65000"/>
        <a:lumOff val="35000"/>
      </a:schemeClr>
    </cs:fontRef>
    <cs:spPr>
      <a:solidFill>
        <a:schemeClr val="lt1"/>
      </a:solidFill>
      <a:ln w="9575">
        <a:solidFill>
          <a:schemeClr val="lt1">
            <a:lumMod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19050" cap="rnd" cmpd="sng" algn="ctr">
        <a:solidFill>
          <a:schemeClr val="phClr">
            <a:shade val="95000"/>
            <a:satMod val="105000"/>
          </a:schemeClr>
        </a:solidFill>
        <a:round/>
      </a:ln>
    </cs:spPr>
  </cs:dataPointLine>
  <cs:dataPointMarker>
    <cs:lnRef idx="0"/>
    <cs:fillRef idx="0"/>
    <cs:effectRef idx="0"/>
    <cs:fontRef idx="minor">
      <a:schemeClr val="dk1"/>
    </cs:fontRef>
    <cs:spPr>
      <a:solidFill>
        <a:schemeClr val="lt1"/>
      </a:solidFill>
    </cs:spPr>
  </cs:dataPointMarker>
  <cs:dataPointMarkerLayout symbol="circle" size="17"/>
  <cs:dataPointWireframe>
    <cs:lnRef idx="0">
      <cs:styleClr val="auto"/>
    </cs:lnRef>
    <cs:fillRef idx="1"/>
    <cs:effectRef idx="0"/>
    <cs:fontRef idx="minor">
      <a:schemeClr val="dk1"/>
    </cs:fontRef>
    <cs:spPr>
      <a:ln w="9525">
        <a:solidFill>
          <a:schemeClr val="phClr"/>
        </a:solidFill>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35000"/>
            <a:lumOff val="65000"/>
          </a:schemeClr>
        </a:solidFill>
      </a:ln>
    </cs:spPr>
  </cs:dropLine>
  <cs:errorBar>
    <cs:lnRef idx="0"/>
    <cs:fillRef idx="0"/>
    <cs:effectRef idx="0"/>
    <cs:fontRef idx="minor">
      <a:schemeClr val="dk1"/>
    </cs:fontRef>
    <cs:spPr>
      <a:ln w="9525">
        <a:solidFill>
          <a:schemeClr val="dk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ln>
    </cs:spPr>
  </cs:seriesLine>
  <cs:title>
    <cs:lnRef idx="0"/>
    <cs:fillRef idx="0"/>
    <cs:effectRef idx="0"/>
    <cs:fontRef idx="minor">
      <a:schemeClr val="dk1"/>
    </cs:fontRef>
    <cs:defRPr sz="1915" b="0" kern="1200" cap="all" spc="0" baseline="0">
      <a:gradFill>
        <a:gsLst>
          <a:gs pos="0">
            <a:schemeClr val="dk1">
              <a:lumMod val="50000"/>
              <a:lumOff val="50000"/>
            </a:schemeClr>
          </a:gs>
          <a:gs pos="100000">
            <a:schemeClr val="dk1">
              <a:lumMod val="85000"/>
              <a:lumOff val="15000"/>
            </a:schemeClr>
          </a:gs>
        </a:gsLst>
        <a:lin ang="5400000" scaled="0"/>
      </a:gradFill>
    </cs:defRPr>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50000"/>
            <a:lumOff val="50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a:defRPr sz="1200"/>
            </a:lvl1pPr>
          </a:lstStyle>
          <a:p>
            <a:fld id="{483B3745-85FB-4FF6-B704-D9EB70D9484E}" type="datetimeFigureOut">
              <a:rPr lang="en-US" smtClean="0"/>
              <a:t>9/19/2017</a:t>
            </a:fld>
            <a:endParaRPr lang="en-US"/>
          </a:p>
        </p:txBody>
      </p:sp>
      <p:sp>
        <p:nvSpPr>
          <p:cNvPr id="4" name="Slide Image Placeholder 3"/>
          <p:cNvSpPr>
            <a:spLocks noGrp="1" noRot="1" noChangeAspect="1"/>
          </p:cNvSpPr>
          <p:nvPr>
            <p:ph type="sldImg" idx="2"/>
          </p:nvPr>
        </p:nvSpPr>
        <p:spPr>
          <a:xfrm>
            <a:off x="2325688" y="1162050"/>
            <a:ext cx="2352675" cy="31353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470400"/>
            <a:ext cx="5603875" cy="365918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4913"/>
            <a:ext cx="30353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7163" y="8824913"/>
            <a:ext cx="3035300" cy="465137"/>
          </a:xfrm>
          <a:prstGeom prst="rect">
            <a:avLst/>
          </a:prstGeom>
        </p:spPr>
        <p:txBody>
          <a:bodyPr vert="horz" lIns="91440" tIns="45720" rIns="91440" bIns="45720" rtlCol="0" anchor="b"/>
          <a:lstStyle>
            <a:lvl1pPr algn="r">
              <a:defRPr sz="1200"/>
            </a:lvl1pPr>
          </a:lstStyle>
          <a:p>
            <a:fld id="{BF8CEDB6-8E9B-49FA-8850-D97FE01D8A5F}" type="slidenum">
              <a:rPr lang="en-US" smtClean="0"/>
              <a:t>‹#›</a:t>
            </a:fld>
            <a:endParaRPr lang="en-US"/>
          </a:p>
        </p:txBody>
      </p:sp>
    </p:spTree>
    <p:extLst>
      <p:ext uri="{BB962C8B-B14F-4D97-AF65-F5344CB8AC3E}">
        <p14:creationId xmlns:p14="http://schemas.microsoft.com/office/powerpoint/2010/main" val="2958714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8CEDB6-8E9B-49FA-8850-D97FE01D8A5F}" type="slidenum">
              <a:rPr lang="en-US" smtClean="0"/>
              <a:t>1</a:t>
            </a:fld>
            <a:endParaRPr lang="en-US"/>
          </a:p>
        </p:txBody>
      </p:sp>
    </p:spTree>
    <p:extLst>
      <p:ext uri="{BB962C8B-B14F-4D97-AF65-F5344CB8AC3E}">
        <p14:creationId xmlns:p14="http://schemas.microsoft.com/office/powerpoint/2010/main" val="1716015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32004000" y="0"/>
            <a:ext cx="914400" cy="43891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0"/>
            <a:ext cx="914400" cy="43891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0"/>
            <a:ext cx="32918400" cy="5486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41757600"/>
            <a:ext cx="32918400" cy="21336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nstructions"/>
          <p:cNvSpPr/>
          <p:nvPr userDrawn="1"/>
        </p:nvSpPr>
        <p:spPr>
          <a:xfrm>
            <a:off x="-137160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400"/>
              </a:spcAft>
            </a:pPr>
            <a:r>
              <a:rPr lang="en-US" sz="9600" dirty="0">
                <a:solidFill>
                  <a:srgbClr val="7F7F7F"/>
                </a:solidFill>
                <a:latin typeface="Calibri" pitchFamily="34" charset="0"/>
                <a:cs typeface="Calibri" panose="020F0502020204030204" pitchFamily="34" charset="0"/>
              </a:rPr>
              <a:t>Poster Print Size:</a:t>
            </a:r>
            <a:endParaRPr sz="9600" dirty="0">
              <a:solidFill>
                <a:srgbClr val="7F7F7F"/>
              </a:solidFill>
              <a:latin typeface="Calibri" pitchFamily="34" charset="0"/>
              <a:cs typeface="Calibri" panose="020F0502020204030204" pitchFamily="34" charset="0"/>
            </a:endParaRPr>
          </a:p>
          <a:p>
            <a:pPr lvl="0">
              <a:spcBef>
                <a:spcPts val="0"/>
              </a:spcBef>
              <a:spcAft>
                <a:spcPts val="2400"/>
              </a:spcAft>
            </a:pPr>
            <a:r>
              <a:rPr lang="en-US" sz="6600" dirty="0">
                <a:solidFill>
                  <a:srgbClr val="7F7F7F"/>
                </a:solidFill>
                <a:latin typeface="Calibri" pitchFamily="34" charset="0"/>
                <a:cs typeface="Calibri" panose="020F0502020204030204" pitchFamily="34" charset="0"/>
              </a:rPr>
              <a:t>This poster template is 48” high by 36” wide. It can be used to print any poster with a 4:3 aspect ratio.</a:t>
            </a:r>
          </a:p>
          <a:p>
            <a:pPr lvl="0">
              <a:spcBef>
                <a:spcPts val="0"/>
              </a:spcBef>
              <a:spcAft>
                <a:spcPts val="2400"/>
              </a:spcAft>
            </a:pPr>
            <a:r>
              <a:rPr lang="en-US" sz="9600" dirty="0">
                <a:solidFill>
                  <a:srgbClr val="7F7F7F"/>
                </a:solidFill>
                <a:latin typeface="Calibri" pitchFamily="34" charset="0"/>
                <a:cs typeface="Calibri" panose="020F0502020204030204" pitchFamily="34" charset="0"/>
              </a:rPr>
              <a:t>Placeholders</a:t>
            </a:r>
            <a:r>
              <a:rPr sz="9600" dirty="0">
                <a:solidFill>
                  <a:srgbClr val="7F7F7F"/>
                </a:solidFill>
                <a:latin typeface="Calibri" pitchFamily="34" charset="0"/>
                <a:cs typeface="Calibri" panose="020F0502020204030204" pitchFamily="34" charset="0"/>
              </a:rPr>
              <a:t>:</a:t>
            </a:r>
          </a:p>
          <a:p>
            <a:pPr lvl="0">
              <a:spcBef>
                <a:spcPts val="0"/>
              </a:spcBef>
              <a:spcAft>
                <a:spcPts val="2400"/>
              </a:spcAft>
            </a:pPr>
            <a:r>
              <a:rPr sz="6600" dirty="0">
                <a:solidFill>
                  <a:srgbClr val="7F7F7F"/>
                </a:solidFill>
                <a:latin typeface="Calibri" pitchFamily="34" charset="0"/>
                <a:cs typeface="Calibri" panose="020F0502020204030204" pitchFamily="34" charset="0"/>
              </a:rPr>
              <a:t>The </a:t>
            </a:r>
            <a:r>
              <a:rPr lang="en-US" sz="6600" dirty="0">
                <a:solidFill>
                  <a:srgbClr val="7F7F7F"/>
                </a:solidFill>
                <a:latin typeface="Calibri" pitchFamily="34" charset="0"/>
                <a:cs typeface="Calibri" panose="020F0502020204030204" pitchFamily="34" charset="0"/>
              </a:rPr>
              <a:t>various elements included</a:t>
            </a:r>
            <a:r>
              <a:rPr sz="6600" dirty="0">
                <a:solidFill>
                  <a:srgbClr val="7F7F7F"/>
                </a:solidFill>
                <a:latin typeface="Calibri" pitchFamily="34" charset="0"/>
                <a:cs typeface="Calibri" panose="020F0502020204030204" pitchFamily="34" charset="0"/>
              </a:rPr>
              <a:t> in this </a:t>
            </a:r>
            <a:r>
              <a:rPr lang="en-US" sz="6600" dirty="0">
                <a:solidFill>
                  <a:srgbClr val="7F7F7F"/>
                </a:solidFill>
                <a:latin typeface="Calibri" pitchFamily="34" charset="0"/>
                <a:cs typeface="Calibri" panose="020F0502020204030204" pitchFamily="34" charset="0"/>
              </a:rPr>
              <a:t>poster are ones</a:t>
            </a:r>
            <a:r>
              <a:rPr lang="en-US" sz="6600" baseline="0" dirty="0">
                <a:solidFill>
                  <a:srgbClr val="7F7F7F"/>
                </a:solidFill>
                <a:latin typeface="Calibri" pitchFamily="34" charset="0"/>
                <a:cs typeface="Calibri" panose="020F0502020204030204" pitchFamily="34" charset="0"/>
              </a:rPr>
              <a:t> we often see in medical, research, and scientific posters.</a:t>
            </a:r>
            <a:r>
              <a:rPr sz="6600" dirty="0">
                <a:solidFill>
                  <a:srgbClr val="7F7F7F"/>
                </a:solidFill>
                <a:latin typeface="Calibri" pitchFamily="34" charset="0"/>
                <a:cs typeface="Calibri" panose="020F0502020204030204" pitchFamily="34" charset="0"/>
              </a:rPr>
              <a:t> </a:t>
            </a:r>
            <a:r>
              <a:rPr lang="en-US" sz="6600" dirty="0">
                <a:solidFill>
                  <a:srgbClr val="7F7F7F"/>
                </a:solidFill>
                <a:latin typeface="Calibri" pitchFamily="34" charset="0"/>
                <a:cs typeface="Calibri" panose="020F0502020204030204" pitchFamily="34" charset="0"/>
              </a:rPr>
              <a:t>Feel</a:t>
            </a:r>
            <a:r>
              <a:rPr lang="en-US" sz="66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400"/>
              </a:spcAft>
            </a:pPr>
            <a:r>
              <a:rPr lang="en-US" sz="9600" dirty="0">
                <a:solidFill>
                  <a:srgbClr val="7F7F7F"/>
                </a:solidFill>
                <a:latin typeface="Calibri" pitchFamily="34" charset="0"/>
                <a:cs typeface="Calibri" panose="020F0502020204030204" pitchFamily="34" charset="0"/>
              </a:rPr>
              <a:t>Image</a:t>
            </a:r>
            <a:r>
              <a:rPr lang="en-US" sz="9600" baseline="0" dirty="0">
                <a:solidFill>
                  <a:srgbClr val="7F7F7F"/>
                </a:solidFill>
                <a:latin typeface="Calibri" pitchFamily="34" charset="0"/>
                <a:cs typeface="Calibri" panose="020F0502020204030204" pitchFamily="34" charset="0"/>
              </a:rPr>
              <a:t> Quality</a:t>
            </a:r>
            <a:r>
              <a:rPr lang="en-US" sz="9600" dirty="0">
                <a:solidFill>
                  <a:srgbClr val="7F7F7F"/>
                </a:solidFill>
                <a:latin typeface="Calibri" pitchFamily="34" charset="0"/>
                <a:cs typeface="Calibri" panose="020F0502020204030204" pitchFamily="34" charset="0"/>
              </a:rPr>
              <a:t>:</a:t>
            </a:r>
          </a:p>
          <a:p>
            <a:pPr lvl="0">
              <a:spcBef>
                <a:spcPts val="0"/>
              </a:spcBef>
              <a:spcAft>
                <a:spcPts val="2400"/>
              </a:spcAft>
            </a:pPr>
            <a:r>
              <a:rPr lang="en-US" sz="6600" dirty="0">
                <a:solidFill>
                  <a:srgbClr val="7F7F7F"/>
                </a:solidFill>
                <a:latin typeface="Calibri" pitchFamily="34" charset="0"/>
                <a:cs typeface="Calibri" panose="020F0502020204030204" pitchFamily="34" charset="0"/>
              </a:rPr>
              <a:t>You can place digital photos or logo art in your poster file by selecting the </a:t>
            </a:r>
            <a:r>
              <a:rPr lang="en-US" sz="6600" b="1" dirty="0">
                <a:solidFill>
                  <a:srgbClr val="7F7F7F"/>
                </a:solidFill>
                <a:latin typeface="Calibri" pitchFamily="34" charset="0"/>
                <a:cs typeface="Calibri" panose="020F0502020204030204" pitchFamily="34" charset="0"/>
              </a:rPr>
              <a:t>Insert, Picture</a:t>
            </a:r>
            <a:r>
              <a:rPr lang="en-US" sz="66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600" b="1" dirty="0">
                <a:solidFill>
                  <a:srgbClr val="7F7F7F"/>
                </a:solidFill>
                <a:latin typeface="Calibri" pitchFamily="34" charset="0"/>
                <a:cs typeface="Calibri" panose="020F0502020204030204" pitchFamily="34" charset="0"/>
              </a:rPr>
              <a:t>150-200 pixels per inch in their final printed size</a:t>
            </a:r>
            <a:r>
              <a:rPr lang="en-US" sz="6600" dirty="0">
                <a:solidFill>
                  <a:srgbClr val="7F7F7F"/>
                </a:solidFill>
                <a:latin typeface="Calibri" pitchFamily="34" charset="0"/>
                <a:cs typeface="Calibri" panose="020F0502020204030204" pitchFamily="34" charset="0"/>
              </a:rPr>
              <a:t>. For instance, a 1600 x 1200 pixel</a:t>
            </a:r>
            <a:r>
              <a:rPr lang="en-US" sz="6600" baseline="0" dirty="0">
                <a:solidFill>
                  <a:srgbClr val="7F7F7F"/>
                </a:solidFill>
                <a:latin typeface="Calibri" pitchFamily="34" charset="0"/>
                <a:cs typeface="Calibri" panose="020F0502020204030204" pitchFamily="34" charset="0"/>
              </a:rPr>
              <a:t> photo will usually look fine up to </a:t>
            </a:r>
            <a:r>
              <a:rPr lang="en-US" sz="6600" dirty="0">
                <a:solidFill>
                  <a:srgbClr val="7F7F7F"/>
                </a:solidFill>
                <a:latin typeface="Calibri" pitchFamily="34" charset="0"/>
                <a:cs typeface="Calibri" panose="020F0502020204030204" pitchFamily="34" charset="0"/>
              </a:rPr>
              <a:t>8“-10” wide on your printed poster.</a:t>
            </a:r>
          </a:p>
          <a:p>
            <a:pPr lvl="0">
              <a:spcBef>
                <a:spcPts val="0"/>
              </a:spcBef>
              <a:spcAft>
                <a:spcPts val="2400"/>
              </a:spcAft>
            </a:pPr>
            <a:r>
              <a:rPr lang="en-US" sz="66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400"/>
              </a:spcAft>
            </a:pPr>
            <a:r>
              <a:rPr lang="en-US" sz="6600" dirty="0">
                <a:solidFill>
                  <a:srgbClr val="7F7F7F"/>
                </a:solidFill>
                <a:latin typeface="Calibri" pitchFamily="34" charset="0"/>
                <a:cs typeface="Calibri" panose="020F0502020204030204" pitchFamily="34" charset="0"/>
              </a:rPr>
              <a:t>Please note that graphics from websites (such as the logo on your </a:t>
            </a:r>
            <a:r>
              <a:rPr lang="en-US" sz="6600" dirty="0" err="1" smtClean="0">
                <a:solidFill>
                  <a:srgbClr val="7F7F7F"/>
                </a:solidFill>
                <a:latin typeface="Calibri" pitchFamily="34" charset="0"/>
                <a:cs typeface="Calibri" panose="020F0502020204030204" pitchFamily="34" charset="0"/>
              </a:rPr>
              <a:t>hospital"s</a:t>
            </a:r>
            <a:r>
              <a:rPr lang="en-US" sz="6600" dirty="0" smtClean="0">
                <a:solidFill>
                  <a:srgbClr val="7F7F7F"/>
                </a:solidFill>
                <a:latin typeface="Calibri" pitchFamily="34" charset="0"/>
                <a:cs typeface="Calibri" panose="020F0502020204030204" pitchFamily="34" charset="0"/>
              </a:rPr>
              <a:t> </a:t>
            </a:r>
            <a:r>
              <a:rPr lang="en-US" sz="6600" dirty="0">
                <a:solidFill>
                  <a:srgbClr val="7F7F7F"/>
                </a:solidFill>
                <a:latin typeface="Calibri" pitchFamily="34" charset="0"/>
                <a:cs typeface="Calibri" panose="020F0502020204030204" pitchFamily="34" charset="0"/>
              </a:rPr>
              <a:t>or </a:t>
            </a:r>
            <a:r>
              <a:rPr lang="en-US" sz="6600" dirty="0" err="1" smtClean="0">
                <a:solidFill>
                  <a:srgbClr val="7F7F7F"/>
                </a:solidFill>
                <a:latin typeface="Calibri" pitchFamily="34" charset="0"/>
                <a:cs typeface="Calibri" panose="020F0502020204030204" pitchFamily="34" charset="0"/>
              </a:rPr>
              <a:t>university"s</a:t>
            </a:r>
            <a:r>
              <a:rPr lang="en-US" sz="6600" dirty="0" smtClean="0">
                <a:solidFill>
                  <a:srgbClr val="7F7F7F"/>
                </a:solidFill>
                <a:latin typeface="Calibri" pitchFamily="34" charset="0"/>
                <a:cs typeface="Calibri" panose="020F0502020204030204" pitchFamily="34" charset="0"/>
              </a:rPr>
              <a:t> </a:t>
            </a:r>
            <a:r>
              <a:rPr lang="en-US" sz="6600" dirty="0">
                <a:solidFill>
                  <a:srgbClr val="7F7F7F"/>
                </a:solidFill>
                <a:latin typeface="Calibri" pitchFamily="34" charset="0"/>
                <a:cs typeface="Calibri" panose="020F0502020204030204" pitchFamily="34" charset="0"/>
              </a:rPr>
              <a:t>home page) will only be 72dpi and not suitable for printing.</a:t>
            </a:r>
          </a:p>
          <a:p>
            <a:pPr lvl="0" algn="ctr">
              <a:spcBef>
                <a:spcPts val="0"/>
              </a:spcBef>
              <a:spcAft>
                <a:spcPts val="2400"/>
              </a:spcAft>
            </a:pPr>
            <a:r>
              <a:rPr lang="en-US" sz="4800" dirty="0">
                <a:solidFill>
                  <a:srgbClr val="7F7F7F"/>
                </a:solidFill>
                <a:latin typeface="Calibri" pitchFamily="34" charset="0"/>
                <a:cs typeface="Calibri" panose="020F0502020204030204" pitchFamily="34" charset="0"/>
              </a:rPr>
              <a:t/>
            </a:r>
            <a:br>
              <a:rPr lang="en-US" sz="4800" dirty="0">
                <a:solidFill>
                  <a:srgbClr val="7F7F7F"/>
                </a:solidFill>
                <a:latin typeface="Calibri" pitchFamily="34" charset="0"/>
                <a:cs typeface="Calibri" panose="020F0502020204030204" pitchFamily="34" charset="0"/>
              </a:rPr>
            </a:br>
            <a:r>
              <a:rPr lang="en-US" sz="4800" dirty="0">
                <a:solidFill>
                  <a:srgbClr val="7F7F7F"/>
                </a:solidFill>
                <a:latin typeface="Calibri" pitchFamily="34" charset="0"/>
                <a:cs typeface="Calibri" panose="020F0502020204030204" pitchFamily="34" charset="0"/>
              </a:rPr>
              <a:t>[This sidebar area does not print.]</a:t>
            </a:r>
          </a:p>
        </p:txBody>
      </p:sp>
      <p:grpSp>
        <p:nvGrpSpPr>
          <p:cNvPr id="2" name="Group 1"/>
          <p:cNvGrpSpPr/>
          <p:nvPr userDrawn="1"/>
        </p:nvGrpSpPr>
        <p:grpSpPr>
          <a:xfrm>
            <a:off x="33832800" y="0"/>
            <a:ext cx="12801600" cy="438912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400"/>
                </a:spcAft>
              </a:pPr>
              <a:r>
                <a:rPr lang="en-US" sz="9600" dirty="0">
                  <a:solidFill>
                    <a:schemeClr val="bg1">
                      <a:lumMod val="50000"/>
                    </a:schemeClr>
                  </a:solidFill>
                  <a:latin typeface="Calibri" pitchFamily="34" charset="0"/>
                  <a:cs typeface="Calibri" panose="020F0502020204030204" pitchFamily="34" charset="0"/>
                </a:rPr>
                <a:t>Change</a:t>
              </a:r>
              <a:r>
                <a:rPr lang="en-US" sz="9600" baseline="0" dirty="0">
                  <a:solidFill>
                    <a:schemeClr val="bg1">
                      <a:lumMod val="50000"/>
                    </a:schemeClr>
                  </a:solidFill>
                  <a:latin typeface="Calibri" pitchFamily="34" charset="0"/>
                  <a:cs typeface="Calibri" panose="020F0502020204030204" pitchFamily="34" charset="0"/>
                </a:rPr>
                <a:t> Color Theme</a:t>
              </a:r>
              <a:r>
                <a:rPr lang="en-US" sz="9600" dirty="0">
                  <a:solidFill>
                    <a:schemeClr val="bg1">
                      <a:lumMod val="50000"/>
                    </a:schemeClr>
                  </a:solidFill>
                  <a:latin typeface="Calibri" pitchFamily="34" charset="0"/>
                  <a:cs typeface="Calibri" panose="020F0502020204030204" pitchFamily="34" charset="0"/>
                </a:rPr>
                <a:t>:</a:t>
              </a:r>
              <a:endParaRPr sz="960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r>
                <a:rPr lang="en-US" sz="66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6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400"/>
                </a:spcAft>
              </a:pPr>
              <a:r>
                <a:rPr lang="en-US" sz="6600" baseline="0" dirty="0">
                  <a:solidFill>
                    <a:schemeClr val="bg1">
                      <a:lumMod val="50000"/>
                    </a:schemeClr>
                  </a:solidFill>
                  <a:latin typeface="Calibri" pitchFamily="34" charset="0"/>
                  <a:cs typeface="Calibri" panose="020F0502020204030204" pitchFamily="34" charset="0"/>
                </a:rPr>
                <a:t>To change the color theme, select the </a:t>
              </a:r>
              <a:r>
                <a:rPr lang="en-US" sz="6600" b="1" baseline="0" dirty="0">
                  <a:solidFill>
                    <a:schemeClr val="bg1">
                      <a:lumMod val="50000"/>
                    </a:schemeClr>
                  </a:solidFill>
                  <a:latin typeface="Calibri" pitchFamily="34" charset="0"/>
                  <a:cs typeface="Calibri" panose="020F0502020204030204" pitchFamily="34" charset="0"/>
                </a:rPr>
                <a:t>Design</a:t>
              </a:r>
              <a:r>
                <a:rPr lang="en-US" sz="6600" baseline="0" dirty="0">
                  <a:solidFill>
                    <a:schemeClr val="bg1">
                      <a:lumMod val="50000"/>
                    </a:schemeClr>
                  </a:solidFill>
                  <a:latin typeface="Calibri" pitchFamily="34" charset="0"/>
                  <a:cs typeface="Calibri" panose="020F0502020204030204" pitchFamily="34" charset="0"/>
                </a:rPr>
                <a:t> tab, then select the </a:t>
              </a:r>
              <a:r>
                <a:rPr lang="en-US" sz="6600" b="1" baseline="0" dirty="0">
                  <a:solidFill>
                    <a:schemeClr val="bg1">
                      <a:lumMod val="50000"/>
                    </a:schemeClr>
                  </a:solidFill>
                  <a:latin typeface="Calibri" pitchFamily="34" charset="0"/>
                  <a:cs typeface="Calibri" panose="020F0502020204030204" pitchFamily="34" charset="0"/>
                </a:rPr>
                <a:t>Colors</a:t>
              </a:r>
              <a:r>
                <a:rPr lang="en-US" sz="66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r>
                <a:rPr lang="en-US" sz="66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400"/>
                </a:spcAft>
              </a:pPr>
              <a:r>
                <a:rPr lang="en-US" sz="96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400"/>
                </a:spcAft>
              </a:pPr>
              <a:r>
                <a:rPr lang="en-US" sz="6600" dirty="0">
                  <a:solidFill>
                    <a:schemeClr val="bg1">
                      <a:lumMod val="50000"/>
                    </a:schemeClr>
                  </a:solidFill>
                  <a:latin typeface="Calibri" pitchFamily="34" charset="0"/>
                  <a:cs typeface="Calibri" panose="020F0502020204030204" pitchFamily="34" charset="0"/>
                </a:rPr>
                <a:t>Once your poster file is ready, visit</a:t>
              </a:r>
              <a:r>
                <a:rPr lang="en-US" sz="6600" baseline="0" dirty="0">
                  <a:solidFill>
                    <a:schemeClr val="bg1">
                      <a:lumMod val="50000"/>
                    </a:schemeClr>
                  </a:solidFill>
                  <a:latin typeface="Calibri" pitchFamily="34" charset="0"/>
                  <a:cs typeface="Calibri" panose="020F0502020204030204" pitchFamily="34" charset="0"/>
                </a:rPr>
                <a:t> </a:t>
              </a:r>
              <a:r>
                <a:rPr lang="en-US" sz="6600" b="1" baseline="0" dirty="0">
                  <a:solidFill>
                    <a:schemeClr val="bg1">
                      <a:lumMod val="50000"/>
                    </a:schemeClr>
                  </a:solidFill>
                  <a:latin typeface="Calibri" pitchFamily="34" charset="0"/>
                  <a:cs typeface="Calibri" panose="020F0502020204030204" pitchFamily="34" charset="0"/>
                </a:rPr>
                <a:t>www.genigraphics.com</a:t>
              </a:r>
              <a:r>
                <a:rPr lang="en-US" sz="66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400"/>
                </a:spcAft>
              </a:pPr>
              <a:r>
                <a:rPr lang="en-US" sz="66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6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600" baseline="0" dirty="0">
                  <a:solidFill>
                    <a:schemeClr val="bg1">
                      <a:lumMod val="50000"/>
                    </a:schemeClr>
                  </a:solidFill>
                  <a:latin typeface="Calibri" pitchFamily="34" charset="0"/>
                  <a:cs typeface="Calibri" panose="020F0502020204030204" pitchFamily="34" charset="0"/>
                </a:rPr>
                <a:t>US and Canada:  1-800-790-4001</a:t>
              </a:r>
              <a:br>
                <a:rPr lang="en-US" sz="6600" baseline="0" dirty="0">
                  <a:solidFill>
                    <a:schemeClr val="bg1">
                      <a:lumMod val="50000"/>
                    </a:schemeClr>
                  </a:solidFill>
                  <a:latin typeface="Calibri" pitchFamily="34" charset="0"/>
                  <a:cs typeface="Calibri" panose="020F0502020204030204" pitchFamily="34" charset="0"/>
                </a:rPr>
              </a:br>
              <a:r>
                <a:rPr lang="en-US" sz="66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4800" dirty="0">
                  <a:solidFill>
                    <a:schemeClr val="bg1">
                      <a:lumMod val="50000"/>
                    </a:schemeClr>
                  </a:solidFill>
                  <a:latin typeface="Calibri" pitchFamily="34" charset="0"/>
                  <a:cs typeface="Calibri" panose="020F0502020204030204" pitchFamily="34" charset="0"/>
                </a:rPr>
                <a:t/>
              </a:r>
              <a:br>
                <a:rPr lang="en-US" sz="4800" dirty="0">
                  <a:solidFill>
                    <a:schemeClr val="bg1">
                      <a:lumMod val="50000"/>
                    </a:schemeClr>
                  </a:solidFill>
                  <a:latin typeface="Calibri" pitchFamily="34" charset="0"/>
                  <a:cs typeface="Calibri" panose="020F0502020204030204" pitchFamily="34" charset="0"/>
                </a:rPr>
              </a:br>
              <a:r>
                <a:rPr lang="en-US" sz="48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2400" y="43705272"/>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9/19/2017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757683"/>
            <a:ext cx="29626560" cy="7315200"/>
          </a:xfrm>
          <a:prstGeom prst="rect">
            <a:avLst/>
          </a:prstGeom>
        </p:spPr>
        <p:txBody>
          <a:bodyPr vert="horz" lIns="438912" tIns="219456" rIns="438912" bIns="219456" rtlCol="0" anchor="ctr">
            <a:normAutofit/>
          </a:bodyPr>
          <a:lstStyle/>
          <a:p>
            <a:r>
              <a:rPr lang="en-US" dirty="0"/>
              <a:t>Click to edit Master title style</a:t>
            </a:r>
          </a:p>
        </p:txBody>
      </p:sp>
      <p:sp>
        <p:nvSpPr>
          <p:cNvPr id="3" name="Text Placeholder 2"/>
          <p:cNvSpPr>
            <a:spLocks noGrp="1"/>
          </p:cNvSpPr>
          <p:nvPr>
            <p:ph type="body" idx="1"/>
          </p:nvPr>
        </p:nvSpPr>
        <p:spPr>
          <a:xfrm>
            <a:off x="1645920" y="10241283"/>
            <a:ext cx="29626560" cy="28966163"/>
          </a:xfrm>
          <a:prstGeom prst="rect">
            <a:avLst/>
          </a:prstGeom>
        </p:spPr>
        <p:txBody>
          <a:bodyPr vert="horz" lIns="438912" tIns="219456" rIns="438912" bIns="219456"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45920" y="40680643"/>
            <a:ext cx="7680960" cy="23368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85D6BDF-9D0E-4E2B-85B8-D8F4790360C9}" type="datetimeFigureOut">
              <a:rPr lang="en-US" smtClean="0"/>
              <a:t>9/19/2017</a:t>
            </a:fld>
            <a:endParaRPr lang="en-US" dirty="0"/>
          </a:p>
        </p:txBody>
      </p:sp>
      <p:sp>
        <p:nvSpPr>
          <p:cNvPr id="5" name="Footer Placeholder 4"/>
          <p:cNvSpPr>
            <a:spLocks noGrp="1"/>
          </p:cNvSpPr>
          <p:nvPr>
            <p:ph type="ftr" sz="quarter" idx="3"/>
          </p:nvPr>
        </p:nvSpPr>
        <p:spPr>
          <a:xfrm>
            <a:off x="11247120" y="40680643"/>
            <a:ext cx="10424160" cy="23368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40680643"/>
            <a:ext cx="7680960" cy="23368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4389120" rtl="0" eaLnBrk="1" latinLnBrk="0" hangingPunct="1">
        <a:spcBef>
          <a:spcPct val="0"/>
        </a:spcBef>
        <a:buNone/>
        <a:defRPr sz="8000" kern="1200">
          <a:solidFill>
            <a:schemeClr val="tx1"/>
          </a:solidFill>
          <a:latin typeface="+mj-lt"/>
          <a:ea typeface="+mj-ea"/>
          <a:cs typeface="+mj-cs"/>
        </a:defRPr>
      </a:lvl1pPr>
    </p:titleStyle>
    <p:bodyStyle>
      <a:lvl1pPr marL="4572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9144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2pPr>
      <a:lvl3pPr marL="13716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3pPr>
      <a:lvl4pPr marL="18288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4pPr>
      <a:lvl5pPr marL="22860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chart" Target="../charts/chart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486400" y="43458"/>
            <a:ext cx="21945600"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457200" rIns="182880" bIns="45720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8000" b="1" dirty="0">
                <a:solidFill>
                  <a:schemeClr val="accent3">
                    <a:lumMod val="20000"/>
                    <a:lumOff val="80000"/>
                  </a:schemeClr>
                </a:solidFill>
                <a:latin typeface="+mn-lt"/>
              </a:rPr>
              <a:t>A </a:t>
            </a:r>
            <a:r>
              <a:rPr lang="en-US" sz="8000" b="1" dirty="0" smtClean="0">
                <a:solidFill>
                  <a:schemeClr val="accent3">
                    <a:lumMod val="20000"/>
                    <a:lumOff val="80000"/>
                  </a:schemeClr>
                </a:solidFill>
                <a:latin typeface="+mn-lt"/>
              </a:rPr>
              <a:t>Diachronic </a:t>
            </a:r>
            <a:r>
              <a:rPr lang="en-US" sz="8000" b="1" dirty="0">
                <a:solidFill>
                  <a:schemeClr val="accent3">
                    <a:lumMod val="20000"/>
                    <a:lumOff val="80000"/>
                  </a:schemeClr>
                </a:solidFill>
                <a:latin typeface="+mn-lt"/>
              </a:rPr>
              <a:t>Analysis of Variable Future-in-the-Past and Canonical Future Expression in Spanish</a:t>
            </a:r>
          </a:p>
        </p:txBody>
      </p:sp>
      <p:sp>
        <p:nvSpPr>
          <p:cNvPr id="5" name="Text Box 123"/>
          <p:cNvSpPr txBox="1">
            <a:spLocks noChangeArrowheads="1"/>
          </p:cNvSpPr>
          <p:nvPr/>
        </p:nvSpPr>
        <p:spPr bwMode="auto">
          <a:xfrm>
            <a:off x="5486400" y="3200400"/>
            <a:ext cx="21945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182880" rIns="182880" bIns="18288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800" dirty="0">
                <a:solidFill>
                  <a:schemeClr val="accent3">
                    <a:lumMod val="20000"/>
                    <a:lumOff val="80000"/>
                  </a:schemeClr>
                </a:solidFill>
                <a:latin typeface="+mn-lt"/>
              </a:rPr>
              <a:t>Sara L. </a:t>
            </a:r>
            <a:r>
              <a:rPr lang="en-US" sz="4800" dirty="0" err="1">
                <a:solidFill>
                  <a:schemeClr val="accent3">
                    <a:lumMod val="20000"/>
                    <a:lumOff val="80000"/>
                  </a:schemeClr>
                </a:solidFill>
                <a:latin typeface="+mn-lt"/>
              </a:rPr>
              <a:t>Zahler</a:t>
            </a:r>
            <a:r>
              <a:rPr lang="en-US" sz="4800" dirty="0">
                <a:solidFill>
                  <a:schemeClr val="accent3">
                    <a:lumMod val="20000"/>
                    <a:lumOff val="80000"/>
                  </a:schemeClr>
                </a:solidFill>
                <a:latin typeface="+mn-lt"/>
              </a:rPr>
              <a:t> and Danielle </a:t>
            </a:r>
            <a:r>
              <a:rPr lang="en-US" sz="4800" dirty="0" err="1">
                <a:solidFill>
                  <a:schemeClr val="accent3">
                    <a:lumMod val="20000"/>
                    <a:lumOff val="80000"/>
                  </a:schemeClr>
                </a:solidFill>
                <a:latin typeface="+mn-lt"/>
              </a:rPr>
              <a:t>Daidone</a:t>
            </a:r>
            <a:endParaRPr lang="en-US" sz="4800" baseline="30000" dirty="0">
              <a:solidFill>
                <a:schemeClr val="accent3">
                  <a:lumMod val="20000"/>
                  <a:lumOff val="80000"/>
                </a:schemeClr>
              </a:solidFill>
              <a:latin typeface="+mn-lt"/>
            </a:endParaRPr>
          </a:p>
          <a:p>
            <a:pPr algn="ctr" eaLnBrk="1" hangingPunct="1"/>
            <a:r>
              <a:rPr lang="en-US" sz="4800" dirty="0">
                <a:solidFill>
                  <a:schemeClr val="accent3">
                    <a:lumMod val="20000"/>
                    <a:lumOff val="80000"/>
                  </a:schemeClr>
                </a:solidFill>
                <a:latin typeface="+mn-lt"/>
              </a:rPr>
              <a:t>Indiana University</a:t>
            </a:r>
          </a:p>
        </p:txBody>
      </p:sp>
      <p:sp>
        <p:nvSpPr>
          <p:cNvPr id="24" name="TextBox 23"/>
          <p:cNvSpPr txBox="1"/>
          <p:nvPr/>
        </p:nvSpPr>
        <p:spPr>
          <a:xfrm>
            <a:off x="968560" y="41920400"/>
            <a:ext cx="9035679" cy="1569660"/>
          </a:xfrm>
          <a:prstGeom prst="rect">
            <a:avLst/>
          </a:prstGeom>
          <a:solidFill>
            <a:schemeClr val="accent1">
              <a:lumMod val="40000"/>
              <a:lumOff val="60000"/>
            </a:schemeClr>
          </a:solidFill>
        </p:spPr>
        <p:txBody>
          <a:bodyPr wrap="none" rtlCol="0">
            <a:spAutoFit/>
          </a:bodyPr>
          <a:lstStyle/>
          <a:p>
            <a:r>
              <a:rPr lang="en-US" sz="3200" dirty="0"/>
              <a:t>Sara </a:t>
            </a:r>
            <a:r>
              <a:rPr lang="en-US" sz="3200" dirty="0" err="1"/>
              <a:t>Zahler</a:t>
            </a:r>
            <a:r>
              <a:rPr lang="en-US" sz="3200" dirty="0"/>
              <a:t>, Danielle </a:t>
            </a:r>
            <a:r>
              <a:rPr lang="en-US" sz="3200" dirty="0" err="1"/>
              <a:t>Daidone</a:t>
            </a:r>
            <a:endParaRPr lang="en-US" sz="3200" dirty="0"/>
          </a:p>
          <a:p>
            <a:r>
              <a:rPr lang="en-US" sz="3200" dirty="0"/>
              <a:t>Indiana University</a:t>
            </a:r>
          </a:p>
          <a:p>
            <a:r>
              <a:rPr lang="en-US" sz="3200" dirty="0"/>
              <a:t>Email: </a:t>
            </a:r>
            <a:r>
              <a:rPr lang="en-US" sz="3200" dirty="0" smtClean="0"/>
              <a:t>szahler@indiana.edu</a:t>
            </a:r>
            <a:r>
              <a:rPr lang="en-US" sz="3200" dirty="0"/>
              <a:t>, </a:t>
            </a:r>
            <a:r>
              <a:rPr lang="en-US" sz="3200" dirty="0" smtClean="0"/>
              <a:t>ddaidone@indiana.edu </a:t>
            </a:r>
            <a:endParaRPr lang="en-US" sz="3200" dirty="0"/>
          </a:p>
        </p:txBody>
      </p:sp>
      <p:sp>
        <p:nvSpPr>
          <p:cNvPr id="26" name="TextBox 25"/>
          <p:cNvSpPr txBox="1"/>
          <p:nvPr/>
        </p:nvSpPr>
        <p:spPr>
          <a:xfrm>
            <a:off x="10363200" y="41685763"/>
            <a:ext cx="10651577" cy="2117527"/>
          </a:xfrm>
          <a:prstGeom prst="rect">
            <a:avLst/>
          </a:prstGeom>
          <a:noFill/>
        </p:spPr>
        <p:txBody>
          <a:bodyPr wrap="square" tIns="91440" bIns="91440" numCol="1" spcCol="457200" rtlCol="0">
            <a:noAutofit/>
          </a:bodyPr>
          <a:lstStyle/>
          <a:p>
            <a:pPr marL="457200" indent="-914400"/>
            <a:r>
              <a:rPr lang="en-US" sz="1600" dirty="0"/>
              <a:t>Aaron, J. E. (2006). </a:t>
            </a:r>
            <a:r>
              <a:rPr lang="en-US" sz="1600" i="1" dirty="0"/>
              <a:t>Variation and change in Spanish future temporal expression: Rates, constraints, and </a:t>
            </a:r>
            <a:r>
              <a:rPr lang="en-US" sz="1600" i="1" dirty="0" err="1"/>
              <a:t>grammaticization</a:t>
            </a:r>
            <a:r>
              <a:rPr lang="en-US" sz="1600" i="1" dirty="0"/>
              <a:t>. </a:t>
            </a:r>
            <a:r>
              <a:rPr lang="en-US" sz="1600" dirty="0" smtClean="0"/>
              <a:t>Unpublished doctoral </a:t>
            </a:r>
            <a:r>
              <a:rPr lang="en-US" sz="1600" dirty="0"/>
              <a:t>dissertation. University of New Mexico, Albuquerque. </a:t>
            </a:r>
          </a:p>
          <a:p>
            <a:pPr marL="457200" indent="-914400"/>
            <a:r>
              <a:rPr lang="es-ES" sz="1600" dirty="0"/>
              <a:t>Alarcos Llorach, E. (1973). </a:t>
            </a:r>
            <a:r>
              <a:rPr lang="es-ES" sz="1600" i="1" dirty="0"/>
              <a:t>Gramática de la lengua </a:t>
            </a:r>
            <a:r>
              <a:rPr lang="es-ES" sz="1600" i="1" dirty="0" smtClean="0"/>
              <a:t>española </a:t>
            </a:r>
            <a:r>
              <a:rPr lang="es-ES" sz="1600" dirty="0" smtClean="0"/>
              <a:t>[</a:t>
            </a:r>
            <a:r>
              <a:rPr lang="es-ES" sz="1600" dirty="0" err="1" smtClean="0"/>
              <a:t>Grammar</a:t>
            </a:r>
            <a:r>
              <a:rPr lang="es-ES" sz="1600" dirty="0" smtClean="0"/>
              <a:t> of </a:t>
            </a:r>
            <a:r>
              <a:rPr lang="es-ES" sz="1600" dirty="0" err="1" smtClean="0"/>
              <a:t>the</a:t>
            </a:r>
            <a:r>
              <a:rPr lang="es-ES" sz="1600" dirty="0" smtClean="0"/>
              <a:t> </a:t>
            </a:r>
            <a:r>
              <a:rPr lang="es-ES" sz="1600" dirty="0" err="1" smtClean="0"/>
              <a:t>Spanish</a:t>
            </a:r>
            <a:r>
              <a:rPr lang="es-ES" sz="1600" dirty="0" smtClean="0"/>
              <a:t> </a:t>
            </a:r>
            <a:r>
              <a:rPr lang="es-ES" sz="1600" dirty="0" err="1" smtClean="0"/>
              <a:t>language</a:t>
            </a:r>
            <a:r>
              <a:rPr lang="es-ES" sz="1600" dirty="0" smtClean="0"/>
              <a:t>]</a:t>
            </a:r>
            <a:r>
              <a:rPr lang="es-ES" sz="1600" i="1" dirty="0" smtClean="0"/>
              <a:t>. </a:t>
            </a:r>
            <a:r>
              <a:rPr lang="es-ES" sz="1600" dirty="0" smtClean="0"/>
              <a:t>Madrid, </a:t>
            </a:r>
            <a:r>
              <a:rPr lang="es-ES" sz="1600" dirty="0" err="1" smtClean="0"/>
              <a:t>Spain</a:t>
            </a:r>
            <a:r>
              <a:rPr lang="es-ES" sz="1600" dirty="0" smtClean="0"/>
              <a:t>: </a:t>
            </a:r>
            <a:r>
              <a:rPr lang="es-ES" sz="1600" dirty="0"/>
              <a:t>Espasa Calpe. </a:t>
            </a:r>
            <a:r>
              <a:rPr lang="en-US" sz="1600" dirty="0" smtClean="0"/>
              <a:t> </a:t>
            </a:r>
            <a:endParaRPr lang="en-US" sz="1600" dirty="0"/>
          </a:p>
          <a:p>
            <a:pPr marL="457200" indent="-914400"/>
            <a:r>
              <a:rPr lang="en-US" sz="1600" dirty="0"/>
              <a:t>Daidone, D. &amp; </a:t>
            </a:r>
            <a:r>
              <a:rPr lang="en-US" sz="1600" dirty="0" err="1"/>
              <a:t>Zahler</a:t>
            </a:r>
            <a:r>
              <a:rPr lang="en-US" sz="1600" dirty="0"/>
              <a:t>, S. </a:t>
            </a:r>
            <a:r>
              <a:rPr lang="en-US" sz="1600" dirty="0" smtClean="0"/>
              <a:t>(2016). </a:t>
            </a:r>
            <a:r>
              <a:rPr lang="en-US" sz="1600" dirty="0"/>
              <a:t>The future is in the past: A diachronic analysis of variable future-in-the-past expression in Spanish. In A. </a:t>
            </a:r>
            <a:r>
              <a:rPr lang="en-US" sz="1600" dirty="0" err="1"/>
              <a:t>Cuza</a:t>
            </a:r>
            <a:r>
              <a:rPr lang="en-US" sz="1600" dirty="0"/>
              <a:t>, L. </a:t>
            </a:r>
            <a:r>
              <a:rPr lang="en-US" sz="1600" dirty="0" err="1"/>
              <a:t>Czerwionka</a:t>
            </a:r>
            <a:r>
              <a:rPr lang="en-US" sz="1600" dirty="0"/>
              <a:t>, &amp; D. Olson (Eds.) </a:t>
            </a:r>
            <a:r>
              <a:rPr lang="en-US" sz="1600" i="1" dirty="0" smtClean="0"/>
              <a:t>Inquiries </a:t>
            </a:r>
            <a:r>
              <a:rPr lang="en-US" sz="1600" i="1" dirty="0"/>
              <a:t>in Hispanic linguistics: From theory to empirical evidence </a:t>
            </a:r>
            <a:r>
              <a:rPr lang="en-US" sz="1600" dirty="0"/>
              <a:t>(pp. 317-334).</a:t>
            </a:r>
            <a:r>
              <a:rPr lang="en-US" sz="1600" i="1" dirty="0"/>
              <a:t> </a:t>
            </a:r>
            <a:r>
              <a:rPr lang="en-US" sz="1600" dirty="0"/>
              <a:t>Philadelphia, PA: John </a:t>
            </a:r>
            <a:r>
              <a:rPr lang="en-US" sz="1600" dirty="0" err="1"/>
              <a:t>Benjamins</a:t>
            </a:r>
            <a:r>
              <a:rPr lang="en-US" sz="1600" dirty="0"/>
              <a:t>. </a:t>
            </a:r>
            <a:r>
              <a:rPr lang="en-US" sz="1600" dirty="0" err="1" smtClean="0"/>
              <a:t>doi</a:t>
            </a:r>
            <a:r>
              <a:rPr lang="en-US" sz="1600" dirty="0" smtClean="0"/>
              <a:t>: 10.1075/ihll.12.17dai</a:t>
            </a:r>
          </a:p>
          <a:p>
            <a:pPr indent="-457200"/>
            <a:r>
              <a:rPr lang="en-US" sz="1600" dirty="0" smtClean="0"/>
              <a:t>Davies</a:t>
            </a:r>
            <a:r>
              <a:rPr lang="en-US" sz="1600" dirty="0"/>
              <a:t>, M. (2006). </a:t>
            </a:r>
            <a:r>
              <a:rPr lang="en-US" sz="1600" i="1" dirty="0"/>
              <a:t>A frequency dictionary of Spanish: Core vocabulary for learners</a:t>
            </a:r>
            <a:r>
              <a:rPr lang="en-US" sz="1600" dirty="0"/>
              <a:t>. New York, NY: Routledge. </a:t>
            </a:r>
          </a:p>
          <a:p>
            <a:pPr indent="-457200"/>
            <a:r>
              <a:rPr lang="es-ES" sz="1600" dirty="0"/>
              <a:t>Di </a:t>
            </a:r>
            <a:r>
              <a:rPr lang="es-ES" sz="1600" dirty="0" err="1"/>
              <a:t>Tullio</a:t>
            </a:r>
            <a:r>
              <a:rPr lang="es-ES" sz="1600" dirty="0"/>
              <a:t>, A. (1997). </a:t>
            </a:r>
            <a:r>
              <a:rPr lang="es-ES" sz="1600" i="1" dirty="0"/>
              <a:t>Manual de gramática del </a:t>
            </a:r>
            <a:r>
              <a:rPr lang="es-ES" sz="1600" i="1" dirty="0" smtClean="0"/>
              <a:t>español </a:t>
            </a:r>
            <a:r>
              <a:rPr lang="es-ES" sz="1600" dirty="0" smtClean="0"/>
              <a:t>[Manual of </a:t>
            </a:r>
            <a:r>
              <a:rPr lang="es-ES" sz="1600" dirty="0" err="1" smtClean="0"/>
              <a:t>Spanish</a:t>
            </a:r>
            <a:r>
              <a:rPr lang="es-ES" sz="1600" dirty="0" smtClean="0"/>
              <a:t> </a:t>
            </a:r>
            <a:r>
              <a:rPr lang="es-ES" sz="1600" dirty="0" err="1" smtClean="0"/>
              <a:t>Grammar</a:t>
            </a:r>
            <a:r>
              <a:rPr lang="es-ES" sz="1600" dirty="0" smtClean="0"/>
              <a:t>]</a:t>
            </a:r>
            <a:r>
              <a:rPr lang="es-ES" sz="1600" i="1" dirty="0" smtClean="0"/>
              <a:t>. </a:t>
            </a:r>
            <a:r>
              <a:rPr lang="es-ES" sz="1600" dirty="0"/>
              <a:t>Buenos </a:t>
            </a:r>
            <a:r>
              <a:rPr lang="es-ES" sz="1600" dirty="0" smtClean="0"/>
              <a:t>Aires, Argentina: </a:t>
            </a:r>
            <a:r>
              <a:rPr lang="es-ES" sz="1600" dirty="0" err="1"/>
              <a:t>Edicial</a:t>
            </a:r>
            <a:r>
              <a:rPr lang="es-ES" sz="1600" dirty="0"/>
              <a:t>. </a:t>
            </a:r>
            <a:endParaRPr lang="en-US" sz="1600" dirty="0"/>
          </a:p>
        </p:txBody>
      </p:sp>
      <p:sp>
        <p:nvSpPr>
          <p:cNvPr id="10" name="Text Box 189"/>
          <p:cNvSpPr txBox="1">
            <a:spLocks noChangeArrowheads="1"/>
          </p:cNvSpPr>
          <p:nvPr/>
        </p:nvSpPr>
        <p:spPr bwMode="auto">
          <a:xfrm>
            <a:off x="1828800" y="7149703"/>
            <a:ext cx="14173200" cy="6617196"/>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sz="2400" dirty="0" smtClean="0">
                <a:latin typeface="Calibri" pitchFamily="34" charset="0"/>
              </a:rPr>
              <a:t>Forms used to express canonical future (CF) and future-in-the-past (FP) are claimed to be analogous </a:t>
            </a:r>
            <a:r>
              <a:rPr lang="en-US" sz="2000" dirty="0" smtClean="0">
                <a:solidFill>
                  <a:schemeClr val="tx1">
                    <a:lumMod val="65000"/>
                    <a:lumOff val="35000"/>
                  </a:schemeClr>
                </a:solidFill>
                <a:latin typeface="+mn-lt"/>
              </a:rPr>
              <a:t>(e.g. </a:t>
            </a:r>
            <a:r>
              <a:rPr lang="en-US" sz="2000" dirty="0" err="1" smtClean="0">
                <a:solidFill>
                  <a:schemeClr val="tx1">
                    <a:lumMod val="65000"/>
                    <a:lumOff val="35000"/>
                  </a:schemeClr>
                </a:solidFill>
                <a:latin typeface="+mn-lt"/>
              </a:rPr>
              <a:t>Alarcos</a:t>
            </a:r>
            <a:r>
              <a:rPr lang="en-US" sz="2000" dirty="0" smtClean="0">
                <a:solidFill>
                  <a:schemeClr val="tx1">
                    <a:lumMod val="65000"/>
                    <a:lumOff val="35000"/>
                  </a:schemeClr>
                </a:solidFill>
                <a:latin typeface="+mn-lt"/>
              </a:rPr>
              <a:t> </a:t>
            </a:r>
            <a:r>
              <a:rPr lang="en-US" sz="2000" dirty="0" err="1" smtClean="0">
                <a:solidFill>
                  <a:schemeClr val="tx1">
                    <a:lumMod val="65000"/>
                    <a:lumOff val="35000"/>
                  </a:schemeClr>
                </a:solidFill>
                <a:latin typeface="+mn-lt"/>
              </a:rPr>
              <a:t>Llorach</a:t>
            </a:r>
            <a:r>
              <a:rPr lang="en-US" sz="2000" dirty="0" smtClean="0">
                <a:solidFill>
                  <a:schemeClr val="tx1">
                    <a:lumMod val="65000"/>
                    <a:lumOff val="35000"/>
                  </a:schemeClr>
                </a:solidFill>
                <a:latin typeface="+mn-lt"/>
              </a:rPr>
              <a:t>, 1973; Di </a:t>
            </a:r>
            <a:r>
              <a:rPr lang="en-US" sz="2000" dirty="0" err="1" smtClean="0">
                <a:solidFill>
                  <a:schemeClr val="tx1">
                    <a:lumMod val="65000"/>
                    <a:lumOff val="35000"/>
                  </a:schemeClr>
                </a:solidFill>
                <a:latin typeface="+mn-lt"/>
              </a:rPr>
              <a:t>Tullio</a:t>
            </a:r>
            <a:r>
              <a:rPr lang="en-US" sz="2000" dirty="0" smtClean="0">
                <a:solidFill>
                  <a:schemeClr val="tx1">
                    <a:lumMod val="65000"/>
                    <a:lumOff val="35000"/>
                  </a:schemeClr>
                </a:solidFill>
                <a:latin typeface="+mn-lt"/>
              </a:rPr>
              <a:t>, 1997; Lozano, 1988; </a:t>
            </a:r>
            <a:r>
              <a:rPr lang="en-US" sz="2000" dirty="0" err="1" smtClean="0">
                <a:solidFill>
                  <a:schemeClr val="tx1">
                    <a:lumMod val="65000"/>
                    <a:lumOff val="35000"/>
                  </a:schemeClr>
                </a:solidFill>
                <a:latin typeface="+mn-lt"/>
              </a:rPr>
              <a:t>Radanova-Kusceva</a:t>
            </a:r>
            <a:r>
              <a:rPr lang="en-US" sz="2000" dirty="0" smtClean="0">
                <a:solidFill>
                  <a:schemeClr val="tx1">
                    <a:lumMod val="65000"/>
                    <a:lumOff val="35000"/>
                  </a:schemeClr>
                </a:solidFill>
                <a:latin typeface="+mn-lt"/>
              </a:rPr>
              <a:t> &amp; </a:t>
            </a:r>
            <a:r>
              <a:rPr lang="en-US" sz="2000" dirty="0" err="1" smtClean="0">
                <a:solidFill>
                  <a:schemeClr val="tx1">
                    <a:lumMod val="65000"/>
                    <a:lumOff val="35000"/>
                  </a:schemeClr>
                </a:solidFill>
                <a:latin typeface="+mn-lt"/>
              </a:rPr>
              <a:t>Kitova-Vasileva</a:t>
            </a:r>
            <a:r>
              <a:rPr lang="en-US" sz="2000" dirty="0" smtClean="0">
                <a:solidFill>
                  <a:schemeClr val="tx1">
                    <a:lumMod val="65000"/>
                    <a:lumOff val="35000"/>
                  </a:schemeClr>
                </a:solidFill>
                <a:latin typeface="+mn-lt"/>
              </a:rPr>
              <a:t>, 1985; </a:t>
            </a:r>
            <a:r>
              <a:rPr lang="en-US" sz="2000" dirty="0" err="1" smtClean="0">
                <a:solidFill>
                  <a:schemeClr val="tx1">
                    <a:lumMod val="65000"/>
                    <a:lumOff val="35000"/>
                  </a:schemeClr>
                </a:solidFill>
                <a:latin typeface="+mn-lt"/>
              </a:rPr>
              <a:t>Stockwell</a:t>
            </a:r>
            <a:r>
              <a:rPr lang="en-US" sz="2000" dirty="0" smtClean="0">
                <a:solidFill>
                  <a:schemeClr val="tx1">
                    <a:lumMod val="65000"/>
                    <a:lumOff val="35000"/>
                  </a:schemeClr>
                </a:solidFill>
                <a:latin typeface="+mn-lt"/>
              </a:rPr>
              <a:t>, Bowen, &amp; Martin, 1965</a:t>
            </a:r>
            <a:r>
              <a:rPr lang="en-US" sz="2000" dirty="0">
                <a:solidFill>
                  <a:schemeClr val="tx1">
                    <a:lumMod val="65000"/>
                    <a:lumOff val="35000"/>
                  </a:schemeClr>
                </a:solidFill>
                <a:latin typeface="+mn-lt"/>
              </a:rPr>
              <a:t>)</a:t>
            </a:r>
            <a:r>
              <a:rPr lang="en-US" sz="2000" dirty="0" smtClean="0">
                <a:solidFill>
                  <a:schemeClr val="tx1">
                    <a:lumMod val="65000"/>
                    <a:lumOff val="35000"/>
                  </a:schemeClr>
                </a:solidFill>
                <a:latin typeface="+mn-lt"/>
              </a:rPr>
              <a:t>. </a:t>
            </a:r>
          </a:p>
          <a:p>
            <a:pPr marL="457200" indent="-457200" eaLnBrk="1" hangingPunct="1">
              <a:buFont typeface="Arial" panose="020B0604020202020204" pitchFamily="34" charset="0"/>
              <a:buChar char="•"/>
            </a:pPr>
            <a:r>
              <a:rPr lang="en-US" sz="2400" i="1" dirty="0" err="1">
                <a:latin typeface="Calibri" pitchFamily="34" charset="0"/>
              </a:rPr>
              <a:t>d</a:t>
            </a:r>
            <a:r>
              <a:rPr lang="en-US" sz="2400" i="1" dirty="0" err="1" smtClean="0">
                <a:latin typeface="Calibri" pitchFamily="34" charset="0"/>
              </a:rPr>
              <a:t>aría</a:t>
            </a:r>
            <a:r>
              <a:rPr lang="en-US" sz="2400" i="1" dirty="0" smtClean="0">
                <a:latin typeface="Calibri" pitchFamily="34" charset="0"/>
              </a:rPr>
              <a:t> </a:t>
            </a:r>
            <a:r>
              <a:rPr lang="en-US" sz="2400" dirty="0" smtClean="0">
                <a:latin typeface="Calibri" pitchFamily="34" charset="0"/>
              </a:rPr>
              <a:t>“I would give” ≈ </a:t>
            </a:r>
            <a:r>
              <a:rPr lang="en-US" sz="2400" i="1" dirty="0" err="1">
                <a:latin typeface="Calibri" pitchFamily="34" charset="0"/>
              </a:rPr>
              <a:t>d</a:t>
            </a:r>
            <a:r>
              <a:rPr lang="en-US" sz="2400" i="1" dirty="0" err="1" smtClean="0">
                <a:latin typeface="Calibri" pitchFamily="34" charset="0"/>
              </a:rPr>
              <a:t>aré</a:t>
            </a:r>
            <a:r>
              <a:rPr lang="en-US" sz="2400" dirty="0" smtClean="0">
                <a:latin typeface="Calibri" pitchFamily="34" charset="0"/>
              </a:rPr>
              <a:t> “I will give”</a:t>
            </a:r>
          </a:p>
          <a:p>
            <a:pPr marL="457200" indent="-457200" eaLnBrk="1" hangingPunct="1">
              <a:buFont typeface="Arial" panose="020B0604020202020204" pitchFamily="34" charset="0"/>
              <a:buChar char="•"/>
            </a:pPr>
            <a:r>
              <a:rPr lang="en-US" sz="2400" i="1" dirty="0" err="1">
                <a:latin typeface="Calibri" pitchFamily="34" charset="0"/>
              </a:rPr>
              <a:t>i</a:t>
            </a:r>
            <a:r>
              <a:rPr lang="en-US" sz="2400" i="1" dirty="0" err="1" smtClean="0">
                <a:latin typeface="Calibri" pitchFamily="34" charset="0"/>
              </a:rPr>
              <a:t>ba</a:t>
            </a:r>
            <a:r>
              <a:rPr lang="en-US" sz="2400" i="1" dirty="0" smtClean="0">
                <a:latin typeface="Calibri" pitchFamily="34" charset="0"/>
              </a:rPr>
              <a:t> a </a:t>
            </a:r>
            <a:r>
              <a:rPr lang="en-US" sz="2400" i="1" dirty="0" err="1" smtClean="0">
                <a:latin typeface="Calibri" pitchFamily="34" charset="0"/>
              </a:rPr>
              <a:t>dar</a:t>
            </a:r>
            <a:r>
              <a:rPr lang="en-US" sz="2400" i="1" dirty="0" smtClean="0">
                <a:latin typeface="Calibri" pitchFamily="34" charset="0"/>
              </a:rPr>
              <a:t> </a:t>
            </a:r>
            <a:r>
              <a:rPr lang="en-US" sz="2400" dirty="0" smtClean="0">
                <a:latin typeface="Calibri" pitchFamily="34" charset="0"/>
              </a:rPr>
              <a:t>“I was going to give” ≈</a:t>
            </a:r>
            <a:r>
              <a:rPr lang="en-US" sz="2400" i="1" dirty="0" smtClean="0">
                <a:latin typeface="Calibri" pitchFamily="34" charset="0"/>
              </a:rPr>
              <a:t> </a:t>
            </a:r>
            <a:r>
              <a:rPr lang="en-US" sz="2400" i="1" dirty="0" err="1" smtClean="0">
                <a:latin typeface="Calibri" pitchFamily="34" charset="0"/>
              </a:rPr>
              <a:t>voy</a:t>
            </a:r>
            <a:r>
              <a:rPr lang="en-US" sz="2400" i="1" dirty="0" smtClean="0">
                <a:latin typeface="Calibri" pitchFamily="34" charset="0"/>
              </a:rPr>
              <a:t> a </a:t>
            </a:r>
            <a:r>
              <a:rPr lang="en-US" sz="2400" i="1" dirty="0" err="1" smtClean="0">
                <a:latin typeface="Calibri" pitchFamily="34" charset="0"/>
              </a:rPr>
              <a:t>dar</a:t>
            </a:r>
            <a:r>
              <a:rPr lang="en-US" sz="2400" i="1" dirty="0" smtClean="0">
                <a:latin typeface="Calibri" pitchFamily="34" charset="0"/>
              </a:rPr>
              <a:t> </a:t>
            </a:r>
            <a:r>
              <a:rPr lang="en-US" sz="2400" dirty="0" smtClean="0">
                <a:latin typeface="Calibri" pitchFamily="34" charset="0"/>
              </a:rPr>
              <a:t>“I am going to give”</a:t>
            </a:r>
          </a:p>
          <a:p>
            <a:pPr marL="457200" indent="-457200" eaLnBrk="1" hangingPunct="1">
              <a:buFont typeface="Arial" panose="020B0604020202020204" pitchFamily="34" charset="0"/>
              <a:buChar char="•"/>
            </a:pPr>
            <a:r>
              <a:rPr lang="en-US" sz="2400" i="1" dirty="0" err="1">
                <a:latin typeface="Calibri" pitchFamily="34" charset="0"/>
              </a:rPr>
              <a:t>d</a:t>
            </a:r>
            <a:r>
              <a:rPr lang="en-US" sz="2400" i="1" dirty="0" err="1" smtClean="0">
                <a:latin typeface="Calibri" pitchFamily="34" charset="0"/>
              </a:rPr>
              <a:t>aba</a:t>
            </a:r>
            <a:r>
              <a:rPr lang="en-US" sz="2400" i="1" dirty="0" smtClean="0">
                <a:latin typeface="Calibri" pitchFamily="34" charset="0"/>
              </a:rPr>
              <a:t> </a:t>
            </a:r>
            <a:r>
              <a:rPr lang="en-US" sz="2400" dirty="0" smtClean="0">
                <a:latin typeface="Calibri" pitchFamily="34" charset="0"/>
              </a:rPr>
              <a:t>“I was giving” ≈</a:t>
            </a:r>
            <a:r>
              <a:rPr lang="en-US" sz="2400" i="1" dirty="0" smtClean="0">
                <a:latin typeface="Calibri" pitchFamily="34" charset="0"/>
              </a:rPr>
              <a:t> </a:t>
            </a:r>
            <a:r>
              <a:rPr lang="en-US" sz="2400" i="1" dirty="0" err="1">
                <a:latin typeface="Calibri" pitchFamily="34" charset="0"/>
              </a:rPr>
              <a:t>d</a:t>
            </a:r>
            <a:r>
              <a:rPr lang="en-US" sz="2400" i="1" dirty="0" err="1" smtClean="0">
                <a:latin typeface="Calibri" pitchFamily="34" charset="0"/>
              </a:rPr>
              <a:t>oy</a:t>
            </a:r>
            <a:r>
              <a:rPr lang="en-US" sz="2400" dirty="0" smtClean="0">
                <a:latin typeface="Calibri" pitchFamily="34" charset="0"/>
              </a:rPr>
              <a:t> “I am giving”</a:t>
            </a:r>
          </a:p>
          <a:p>
            <a:pPr marL="457200" indent="-457200" eaLnBrk="1" hangingPunct="1">
              <a:buFont typeface="Arial" panose="020B0604020202020204" pitchFamily="34" charset="0"/>
              <a:buChar char="•"/>
            </a:pPr>
            <a:endParaRPr lang="en-US" sz="1800" dirty="0" smtClean="0">
              <a:latin typeface="Calibri" pitchFamily="34" charset="0"/>
            </a:endParaRPr>
          </a:p>
          <a:p>
            <a:pPr eaLnBrk="1" hangingPunct="1"/>
            <a:r>
              <a:rPr lang="en-US" sz="2400" dirty="0" smtClean="0">
                <a:latin typeface="Calibri" pitchFamily="34" charset="0"/>
              </a:rPr>
              <a:t>Variation in CF forms has been shown to be constrained by numerous linguistic factors in Romance varieties, such as adverbial modification, temporal proximity, polarity, sentence modality, and verb class.</a:t>
            </a:r>
          </a:p>
          <a:p>
            <a:pPr marL="457200" indent="-457200" eaLnBrk="1" hangingPunct="1">
              <a:buFont typeface="Arial" panose="020B0604020202020204" pitchFamily="34" charset="0"/>
              <a:buChar char="•"/>
            </a:pPr>
            <a:r>
              <a:rPr lang="en-US" sz="2400" dirty="0" smtClean="0">
                <a:latin typeface="Calibri" pitchFamily="34" charset="0"/>
              </a:rPr>
              <a:t>Periphrastic forms become more common over time, but their use is dependent on many factors.</a:t>
            </a:r>
          </a:p>
          <a:p>
            <a:pPr marL="457200" indent="-457200" eaLnBrk="1" hangingPunct="1">
              <a:buFont typeface="Arial" panose="020B0604020202020204" pitchFamily="34" charset="0"/>
              <a:buChar char="•"/>
            </a:pPr>
            <a:r>
              <a:rPr lang="en-US" sz="2400" dirty="0" smtClean="0">
                <a:latin typeface="Calibri" pitchFamily="34" charset="0"/>
              </a:rPr>
              <a:t>The effects of these factors change across time.</a:t>
            </a:r>
          </a:p>
          <a:p>
            <a:pPr marL="457200" indent="-457200" eaLnBrk="1" hangingPunct="1">
              <a:buFont typeface="Arial" panose="020B0604020202020204" pitchFamily="34" charset="0"/>
              <a:buChar char="•"/>
            </a:pPr>
            <a:r>
              <a:rPr lang="en-US" sz="2400" dirty="0" smtClean="0">
                <a:latin typeface="Calibri" pitchFamily="34" charset="0"/>
              </a:rPr>
              <a:t>These changes indicate how the forms are </a:t>
            </a:r>
            <a:r>
              <a:rPr lang="en-US" sz="2400" dirty="0" err="1" smtClean="0">
                <a:latin typeface="Calibri" pitchFamily="34" charset="0"/>
              </a:rPr>
              <a:t>grammaticalizing</a:t>
            </a:r>
            <a:r>
              <a:rPr lang="en-US" sz="2400" dirty="0" smtClean="0">
                <a:latin typeface="Calibri" pitchFamily="34" charset="0"/>
              </a:rPr>
              <a:t> </a:t>
            </a:r>
            <a:r>
              <a:rPr lang="en-US" sz="2000" dirty="0" smtClean="0">
                <a:solidFill>
                  <a:schemeClr val="tx1">
                    <a:lumMod val="65000"/>
                    <a:lumOff val="35000"/>
                  </a:schemeClr>
                </a:solidFill>
                <a:latin typeface="Calibri" pitchFamily="34" charset="0"/>
              </a:rPr>
              <a:t>(e.g. Aaron, 2006; </a:t>
            </a:r>
            <a:r>
              <a:rPr lang="en-US" sz="2000" dirty="0" err="1" smtClean="0">
                <a:solidFill>
                  <a:schemeClr val="tx1">
                    <a:lumMod val="65000"/>
                    <a:lumOff val="35000"/>
                  </a:schemeClr>
                </a:solidFill>
                <a:latin typeface="Calibri" pitchFamily="34" charset="0"/>
              </a:rPr>
              <a:t>Poplack</a:t>
            </a:r>
            <a:r>
              <a:rPr lang="en-US" sz="2000" dirty="0" smtClean="0">
                <a:solidFill>
                  <a:schemeClr val="tx1">
                    <a:lumMod val="65000"/>
                    <a:lumOff val="35000"/>
                  </a:schemeClr>
                </a:solidFill>
                <a:latin typeface="Calibri" pitchFamily="34" charset="0"/>
              </a:rPr>
              <a:t> &amp; Dion, 2009; </a:t>
            </a:r>
            <a:r>
              <a:rPr lang="en-US" sz="2000" dirty="0" err="1" smtClean="0">
                <a:solidFill>
                  <a:schemeClr val="tx1">
                    <a:lumMod val="65000"/>
                    <a:lumOff val="35000"/>
                  </a:schemeClr>
                </a:solidFill>
                <a:latin typeface="Calibri" pitchFamily="34" charset="0"/>
              </a:rPr>
              <a:t>Poplack</a:t>
            </a:r>
            <a:r>
              <a:rPr lang="en-US" sz="2000" dirty="0" smtClean="0">
                <a:solidFill>
                  <a:schemeClr val="tx1">
                    <a:lumMod val="65000"/>
                    <a:lumOff val="35000"/>
                  </a:schemeClr>
                </a:solidFill>
                <a:latin typeface="Calibri" pitchFamily="34" charset="0"/>
              </a:rPr>
              <a:t> &amp; </a:t>
            </a:r>
            <a:r>
              <a:rPr lang="en-US" sz="2000" dirty="0" err="1" smtClean="0">
                <a:solidFill>
                  <a:schemeClr val="tx1">
                    <a:lumMod val="65000"/>
                    <a:lumOff val="35000"/>
                  </a:schemeClr>
                </a:solidFill>
                <a:latin typeface="Calibri" pitchFamily="34" charset="0"/>
              </a:rPr>
              <a:t>Malvar</a:t>
            </a:r>
            <a:r>
              <a:rPr lang="en-US" sz="2000" dirty="0" smtClean="0">
                <a:solidFill>
                  <a:schemeClr val="tx1">
                    <a:lumMod val="65000"/>
                    <a:lumOff val="35000"/>
                  </a:schemeClr>
                </a:solidFill>
                <a:latin typeface="Calibri" pitchFamily="34" charset="0"/>
              </a:rPr>
              <a:t>, 2007).</a:t>
            </a:r>
          </a:p>
          <a:p>
            <a:pPr marL="457200" indent="-457200" eaLnBrk="1" hangingPunct="1">
              <a:buFont typeface="Arial" panose="020B0604020202020204" pitchFamily="34" charset="0"/>
              <a:buChar char="•"/>
            </a:pPr>
            <a:endParaRPr lang="en-US" sz="1800" dirty="0" smtClean="0">
              <a:solidFill>
                <a:schemeClr val="tx1">
                  <a:lumMod val="65000"/>
                  <a:lumOff val="35000"/>
                </a:schemeClr>
              </a:solidFill>
              <a:latin typeface="Calibri" pitchFamily="34" charset="0"/>
            </a:endParaRPr>
          </a:p>
          <a:p>
            <a:pPr eaLnBrk="1" hangingPunct="1"/>
            <a:r>
              <a:rPr lang="en-US" sz="2400" dirty="0" smtClean="0">
                <a:solidFill>
                  <a:schemeClr val="tx1">
                    <a:lumMod val="95000"/>
                    <a:lumOff val="5000"/>
                  </a:schemeClr>
                </a:solidFill>
                <a:latin typeface="Calibri" pitchFamily="34" charset="0"/>
              </a:rPr>
              <a:t>Our previous diachronic study of FP forms found they were used at similar rates and were constrained by the same factors as reported for CF in previous research, but not all findings were analogous </a:t>
            </a:r>
            <a:r>
              <a:rPr lang="en-US" sz="2000" dirty="0" smtClean="0">
                <a:solidFill>
                  <a:schemeClr val="tx1">
                    <a:lumMod val="65000"/>
                    <a:lumOff val="35000"/>
                  </a:schemeClr>
                </a:solidFill>
                <a:latin typeface="Calibri" pitchFamily="34" charset="0"/>
              </a:rPr>
              <a:t>(</a:t>
            </a:r>
            <a:r>
              <a:rPr lang="en-US" sz="2000" dirty="0" err="1" smtClean="0">
                <a:solidFill>
                  <a:schemeClr val="tx1">
                    <a:lumMod val="65000"/>
                    <a:lumOff val="35000"/>
                  </a:schemeClr>
                </a:solidFill>
                <a:latin typeface="Calibri" pitchFamily="34" charset="0"/>
              </a:rPr>
              <a:t>Daidone</a:t>
            </a:r>
            <a:r>
              <a:rPr lang="en-US" sz="2000" dirty="0" smtClean="0">
                <a:solidFill>
                  <a:schemeClr val="tx1">
                    <a:lumMod val="65000"/>
                    <a:lumOff val="35000"/>
                  </a:schemeClr>
                </a:solidFill>
                <a:latin typeface="Calibri" pitchFamily="34" charset="0"/>
              </a:rPr>
              <a:t> &amp; </a:t>
            </a:r>
            <a:r>
              <a:rPr lang="en-US" sz="2000" dirty="0" err="1" smtClean="0">
                <a:solidFill>
                  <a:schemeClr val="tx1">
                    <a:lumMod val="65000"/>
                    <a:lumOff val="35000"/>
                  </a:schemeClr>
                </a:solidFill>
                <a:latin typeface="Calibri" pitchFamily="34" charset="0"/>
              </a:rPr>
              <a:t>Zahler</a:t>
            </a:r>
            <a:r>
              <a:rPr lang="en-US" sz="2000" dirty="0" smtClean="0">
                <a:solidFill>
                  <a:schemeClr val="tx1">
                    <a:lumMod val="65000"/>
                    <a:lumOff val="35000"/>
                  </a:schemeClr>
                </a:solidFill>
                <a:latin typeface="Calibri" pitchFamily="34" charset="0"/>
              </a:rPr>
              <a:t>, 2016)</a:t>
            </a:r>
            <a:endParaRPr lang="en-US" sz="2000" dirty="0" smtClean="0">
              <a:solidFill>
                <a:schemeClr val="tx1">
                  <a:lumMod val="95000"/>
                  <a:lumOff val="5000"/>
                </a:schemeClr>
              </a:solidFill>
              <a:latin typeface="Calibri" pitchFamily="34" charset="0"/>
            </a:endParaRPr>
          </a:p>
          <a:p>
            <a:pPr marL="465138" indent="-465138" eaLnBrk="1" hangingPunct="1">
              <a:buFont typeface="Arial" panose="020B0604020202020204" pitchFamily="34" charset="0"/>
              <a:buChar char="•"/>
            </a:pPr>
            <a:r>
              <a:rPr lang="en-US" sz="2400" dirty="0" smtClean="0">
                <a:solidFill>
                  <a:schemeClr val="tx1">
                    <a:lumMod val="95000"/>
                    <a:lumOff val="5000"/>
                  </a:schemeClr>
                </a:solidFill>
                <a:latin typeface="Calibri" pitchFamily="34" charset="0"/>
              </a:rPr>
              <a:t>Possibly due to different methods between </a:t>
            </a:r>
            <a:r>
              <a:rPr lang="en-US" sz="2400" dirty="0" err="1" smtClean="0">
                <a:solidFill>
                  <a:schemeClr val="tx1">
                    <a:lumMod val="95000"/>
                    <a:lumOff val="5000"/>
                  </a:schemeClr>
                </a:solidFill>
                <a:latin typeface="Calibri" pitchFamily="34" charset="0"/>
              </a:rPr>
              <a:t>Daidone</a:t>
            </a:r>
            <a:r>
              <a:rPr lang="en-US" sz="2400" dirty="0" smtClean="0">
                <a:solidFill>
                  <a:schemeClr val="tx1">
                    <a:lumMod val="95000"/>
                    <a:lumOff val="5000"/>
                  </a:schemeClr>
                </a:solidFill>
                <a:latin typeface="Calibri" pitchFamily="34" charset="0"/>
              </a:rPr>
              <a:t> &amp; </a:t>
            </a:r>
            <a:r>
              <a:rPr lang="en-US" sz="2400" dirty="0" err="1" smtClean="0">
                <a:solidFill>
                  <a:schemeClr val="tx1">
                    <a:lumMod val="95000"/>
                    <a:lumOff val="5000"/>
                  </a:schemeClr>
                </a:solidFill>
                <a:latin typeface="Calibri" pitchFamily="34" charset="0"/>
              </a:rPr>
              <a:t>Zahler</a:t>
            </a:r>
            <a:r>
              <a:rPr lang="en-US" sz="2400" dirty="0" smtClean="0">
                <a:solidFill>
                  <a:schemeClr val="tx1">
                    <a:lumMod val="95000"/>
                    <a:lumOff val="5000"/>
                  </a:schemeClr>
                </a:solidFill>
                <a:latin typeface="Calibri" pitchFamily="34" charset="0"/>
              </a:rPr>
              <a:t> (2016) and previous research on CF?</a:t>
            </a:r>
          </a:p>
          <a:p>
            <a:pPr eaLnBrk="1" hangingPunct="1"/>
            <a:endParaRPr lang="en-US" sz="1800" dirty="0">
              <a:solidFill>
                <a:schemeClr val="tx1">
                  <a:lumMod val="95000"/>
                  <a:lumOff val="5000"/>
                </a:schemeClr>
              </a:solidFill>
              <a:latin typeface="Calibri" pitchFamily="34" charset="0"/>
            </a:endParaRPr>
          </a:p>
          <a:p>
            <a:pPr eaLnBrk="1" hangingPunct="1"/>
            <a:r>
              <a:rPr lang="en-US" sz="2400" dirty="0" smtClean="0">
                <a:solidFill>
                  <a:schemeClr val="tx1">
                    <a:lumMod val="95000"/>
                    <a:lumOff val="5000"/>
                  </a:schemeClr>
                </a:solidFill>
                <a:latin typeface="Calibri" pitchFamily="34" charset="0"/>
              </a:rPr>
              <a:t>The current study examines CF variation using the same method as previously employed to look at FP variation</a:t>
            </a:r>
            <a:endParaRPr lang="en-US" sz="2400" dirty="0">
              <a:solidFill>
                <a:schemeClr val="tx1">
                  <a:lumMod val="95000"/>
                  <a:lumOff val="5000"/>
                </a:schemeClr>
              </a:solidFill>
              <a:latin typeface="Calibri" pitchFamily="34" charset="0"/>
            </a:endParaRPr>
          </a:p>
        </p:txBody>
      </p:sp>
      <p:sp>
        <p:nvSpPr>
          <p:cNvPr id="32" name="Rectangle 31"/>
          <p:cNvSpPr/>
          <p:nvPr/>
        </p:nvSpPr>
        <p:spPr>
          <a:xfrm>
            <a:off x="1828800" y="6121569"/>
            <a:ext cx="14173200" cy="1015663"/>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6000" b="1" dirty="0">
                <a:solidFill>
                  <a:schemeClr val="accent3">
                    <a:lumMod val="20000"/>
                    <a:lumOff val="80000"/>
                  </a:schemeClr>
                </a:solidFill>
              </a:rPr>
              <a:t>Introduction</a:t>
            </a:r>
          </a:p>
        </p:txBody>
      </p:sp>
      <p:sp>
        <p:nvSpPr>
          <p:cNvPr id="33" name="Rectangle 32"/>
          <p:cNvSpPr/>
          <p:nvPr/>
        </p:nvSpPr>
        <p:spPr>
          <a:xfrm>
            <a:off x="1828800" y="13976687"/>
            <a:ext cx="14173200" cy="1015663"/>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6000" b="1" dirty="0">
                <a:solidFill>
                  <a:schemeClr val="accent3">
                    <a:lumMod val="20000"/>
                    <a:lumOff val="80000"/>
                  </a:schemeClr>
                </a:solidFill>
              </a:rPr>
              <a:t>Methods</a:t>
            </a:r>
          </a:p>
        </p:txBody>
      </p:sp>
      <p:sp>
        <p:nvSpPr>
          <p:cNvPr id="12" name="Text Box 191"/>
          <p:cNvSpPr txBox="1">
            <a:spLocks noChangeArrowheads="1"/>
          </p:cNvSpPr>
          <p:nvPr/>
        </p:nvSpPr>
        <p:spPr bwMode="auto">
          <a:xfrm>
            <a:off x="16992600" y="35337750"/>
            <a:ext cx="14173200" cy="6278642"/>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mj-lt"/>
              <a:buAutoNum type="arabicPeriod"/>
            </a:pPr>
            <a:r>
              <a:rPr lang="en-US" sz="2400" dirty="0" smtClean="0">
                <a:latin typeface="Calibri" pitchFamily="34" charset="0"/>
              </a:rPr>
              <a:t>Strong similarities between future-in-the-past and canonical future variation across time</a:t>
            </a:r>
          </a:p>
          <a:p>
            <a:pPr marL="1200150" lvl="1" indent="-457200" eaLnBrk="1" hangingPunct="1">
              <a:buFont typeface="Arial" panose="020B0604020202020204" pitchFamily="34" charset="0"/>
              <a:buChar char="•"/>
            </a:pPr>
            <a:r>
              <a:rPr lang="en-US" sz="2400" dirty="0" smtClean="0">
                <a:latin typeface="Calibri" pitchFamily="34" charset="0"/>
              </a:rPr>
              <a:t>Similar rise in periphrastic form in each context</a:t>
            </a:r>
          </a:p>
          <a:p>
            <a:pPr marL="1200150" lvl="1" indent="-457200" eaLnBrk="1" hangingPunct="1">
              <a:buFont typeface="Arial" panose="020B0604020202020204" pitchFamily="34" charset="0"/>
              <a:buChar char="•"/>
            </a:pPr>
            <a:r>
              <a:rPr lang="en-US" sz="2400" dirty="0" smtClean="0">
                <a:latin typeface="Calibri" pitchFamily="34" charset="0"/>
              </a:rPr>
              <a:t>Similar effects of adverbial modification, temporal proximity, verb class, grammatical person</a:t>
            </a:r>
            <a:endParaRPr lang="en-US" sz="2400" dirty="0">
              <a:latin typeface="Calibri" pitchFamily="34" charset="0"/>
            </a:endParaRPr>
          </a:p>
          <a:p>
            <a:pPr marL="457200" indent="-457200" eaLnBrk="1" hangingPunct="1">
              <a:buFont typeface="+mj-lt"/>
              <a:buAutoNum type="arabicPeriod"/>
            </a:pPr>
            <a:r>
              <a:rPr lang="en-US" sz="2400" dirty="0" smtClean="0">
                <a:latin typeface="Calibri" pitchFamily="34" charset="0"/>
              </a:rPr>
              <a:t>Differences between the two contexts may be due to epistemic uses of the synthetic future (</a:t>
            </a:r>
            <a:r>
              <a:rPr lang="en-US" sz="2400" i="1" dirty="0" err="1" smtClean="0">
                <a:latin typeface="Calibri" pitchFamily="34" charset="0"/>
              </a:rPr>
              <a:t>dar</a:t>
            </a:r>
            <a:r>
              <a:rPr lang="es-ES" sz="2400" i="1" dirty="0" smtClean="0">
                <a:latin typeface="Calibri" pitchFamily="34" charset="0"/>
              </a:rPr>
              <a:t>é </a:t>
            </a:r>
            <a:r>
              <a:rPr lang="es-ES" sz="2400" dirty="0" smtClean="0">
                <a:latin typeface="Calibri" pitchFamily="34" charset="0"/>
              </a:rPr>
              <a:t>“I </a:t>
            </a:r>
            <a:r>
              <a:rPr lang="es-ES" sz="2400" dirty="0" err="1" smtClean="0">
                <a:latin typeface="Calibri" pitchFamily="34" charset="0"/>
              </a:rPr>
              <a:t>must</a:t>
            </a:r>
            <a:r>
              <a:rPr lang="es-ES" sz="2400" dirty="0" smtClean="0">
                <a:latin typeface="Calibri" pitchFamily="34" charset="0"/>
              </a:rPr>
              <a:t> </a:t>
            </a:r>
            <a:r>
              <a:rPr lang="es-ES" sz="2400" dirty="0" err="1" smtClean="0">
                <a:latin typeface="Calibri" pitchFamily="34" charset="0"/>
              </a:rPr>
              <a:t>give</a:t>
            </a:r>
            <a:r>
              <a:rPr lang="es-ES" sz="2400" dirty="0" smtClean="0">
                <a:latin typeface="Calibri" pitchFamily="34" charset="0"/>
              </a:rPr>
              <a:t>”) </a:t>
            </a:r>
            <a:r>
              <a:rPr lang="es-ES" sz="2400" dirty="0" err="1" smtClean="0">
                <a:latin typeface="Calibri" pitchFamily="34" charset="0"/>
              </a:rPr>
              <a:t>or</a:t>
            </a:r>
            <a:r>
              <a:rPr lang="es-ES" sz="2400" dirty="0" smtClean="0">
                <a:latin typeface="Calibri" pitchFamily="34" charset="0"/>
              </a:rPr>
              <a:t> </a:t>
            </a:r>
            <a:r>
              <a:rPr lang="es-ES" sz="2400" dirty="0" err="1" smtClean="0">
                <a:latin typeface="Calibri" pitchFamily="34" charset="0"/>
              </a:rPr>
              <a:t>lack</a:t>
            </a:r>
            <a:r>
              <a:rPr lang="es-ES" sz="2400" dirty="0" smtClean="0">
                <a:latin typeface="Calibri" pitchFamily="34" charset="0"/>
              </a:rPr>
              <a:t> of </a:t>
            </a:r>
            <a:r>
              <a:rPr lang="es-ES" sz="2400" dirty="0" err="1" smtClean="0">
                <a:latin typeface="Calibri" pitchFamily="34" charset="0"/>
              </a:rPr>
              <a:t>relevant</a:t>
            </a:r>
            <a:r>
              <a:rPr lang="es-ES" sz="2400" dirty="0" smtClean="0">
                <a:latin typeface="Calibri" pitchFamily="34" charset="0"/>
              </a:rPr>
              <a:t> </a:t>
            </a:r>
            <a:r>
              <a:rPr lang="es-ES" sz="2400" dirty="0" err="1" smtClean="0">
                <a:latin typeface="Calibri" pitchFamily="34" charset="0"/>
              </a:rPr>
              <a:t>contexts</a:t>
            </a:r>
            <a:r>
              <a:rPr lang="es-ES" sz="2400" dirty="0" smtClean="0">
                <a:latin typeface="Calibri" pitchFamily="34" charset="0"/>
              </a:rPr>
              <a:t> </a:t>
            </a:r>
            <a:r>
              <a:rPr lang="es-ES" sz="2400" dirty="0" err="1" smtClean="0">
                <a:latin typeface="Calibri" pitchFamily="34" charset="0"/>
              </a:rPr>
              <a:t>for</a:t>
            </a:r>
            <a:r>
              <a:rPr lang="es-ES" sz="2400" dirty="0" smtClean="0">
                <a:latin typeface="Calibri" pitchFamily="34" charset="0"/>
              </a:rPr>
              <a:t> </a:t>
            </a:r>
            <a:r>
              <a:rPr lang="es-ES" sz="2400" dirty="0" err="1" smtClean="0">
                <a:latin typeface="Calibri" pitchFamily="34" charset="0"/>
              </a:rPr>
              <a:t>future</a:t>
            </a:r>
            <a:r>
              <a:rPr lang="es-ES" sz="2400" dirty="0" smtClean="0">
                <a:latin typeface="Calibri" pitchFamily="34" charset="0"/>
              </a:rPr>
              <a:t>-in-</a:t>
            </a:r>
            <a:r>
              <a:rPr lang="es-ES" sz="2400" dirty="0" err="1" smtClean="0">
                <a:latin typeface="Calibri" pitchFamily="34" charset="0"/>
              </a:rPr>
              <a:t>the</a:t>
            </a:r>
            <a:r>
              <a:rPr lang="es-ES" sz="2400" dirty="0" smtClean="0">
                <a:latin typeface="Calibri" pitchFamily="34" charset="0"/>
              </a:rPr>
              <a:t>-</a:t>
            </a:r>
            <a:r>
              <a:rPr lang="es-ES" sz="2400" dirty="0" err="1" smtClean="0">
                <a:latin typeface="Calibri" pitchFamily="34" charset="0"/>
              </a:rPr>
              <a:t>past</a:t>
            </a:r>
            <a:r>
              <a:rPr lang="es-ES" sz="2400" dirty="0" smtClean="0">
                <a:latin typeface="Calibri" pitchFamily="34" charset="0"/>
              </a:rPr>
              <a:t> </a:t>
            </a:r>
            <a:r>
              <a:rPr lang="es-ES" sz="2400" dirty="0" err="1" smtClean="0">
                <a:latin typeface="Calibri" pitchFamily="34" charset="0"/>
              </a:rPr>
              <a:t>forms</a:t>
            </a:r>
            <a:r>
              <a:rPr lang="es-ES" sz="2400" dirty="0" smtClean="0">
                <a:latin typeface="Calibri" pitchFamily="34" charset="0"/>
              </a:rPr>
              <a:t>.</a:t>
            </a:r>
            <a:endParaRPr lang="en-US" sz="2400" dirty="0">
              <a:latin typeface="Calibri" pitchFamily="34" charset="0"/>
            </a:endParaRPr>
          </a:p>
          <a:p>
            <a:pPr marL="1200150" lvl="1" indent="-457200" eaLnBrk="1" hangingPunct="1">
              <a:buFont typeface="Arial" panose="020B0604020202020204" pitchFamily="34" charset="0"/>
              <a:buChar char="•"/>
            </a:pPr>
            <a:r>
              <a:rPr lang="en-US" sz="2400" dirty="0" smtClean="0">
                <a:latin typeface="Calibri" pitchFamily="34" charset="0"/>
              </a:rPr>
              <a:t>Polarity</a:t>
            </a:r>
          </a:p>
          <a:p>
            <a:pPr marL="1200150" lvl="1" indent="-457200" eaLnBrk="1" hangingPunct="1">
              <a:buFont typeface="Arial" panose="020B0604020202020204" pitchFamily="34" charset="0"/>
              <a:buChar char="•"/>
            </a:pPr>
            <a:r>
              <a:rPr lang="en-US" sz="2400" dirty="0" smtClean="0">
                <a:latin typeface="Calibri" pitchFamily="34" charset="0"/>
              </a:rPr>
              <a:t>Sentence modality</a:t>
            </a:r>
            <a:endParaRPr lang="en-US" sz="2400" dirty="0">
              <a:latin typeface="Calibri" pitchFamily="34" charset="0"/>
            </a:endParaRPr>
          </a:p>
          <a:p>
            <a:pPr marL="457200" indent="-457200" eaLnBrk="1" hangingPunct="1">
              <a:buFont typeface="+mj-lt"/>
              <a:buAutoNum type="arabicPeriod"/>
            </a:pPr>
            <a:r>
              <a:rPr lang="en-US" sz="2400" dirty="0" smtClean="0">
                <a:latin typeface="Calibri" pitchFamily="34" charset="0"/>
              </a:rPr>
              <a:t>Demonstrates the </a:t>
            </a:r>
            <a:r>
              <a:rPr lang="en-US" sz="2400" dirty="0">
                <a:latin typeface="Calibri" pitchFamily="34" charset="0"/>
              </a:rPr>
              <a:t>i</a:t>
            </a:r>
            <a:r>
              <a:rPr lang="en-US" sz="2400" dirty="0" smtClean="0">
                <a:latin typeface="Calibri" pitchFamily="34" charset="0"/>
              </a:rPr>
              <a:t>mportance of methodological consistency. Numerous differences disappeared when employing the same methodology.</a:t>
            </a:r>
          </a:p>
          <a:p>
            <a:pPr marL="457200" indent="-457200" eaLnBrk="1" hangingPunct="1">
              <a:buFont typeface="+mj-lt"/>
              <a:buAutoNum type="arabicPeriod"/>
            </a:pPr>
            <a:r>
              <a:rPr lang="en-US" sz="2400" dirty="0" smtClean="0">
                <a:latin typeface="Calibri" pitchFamily="34" charset="0"/>
              </a:rPr>
              <a:t>Demonstrates the connectedness of the entire tense-mood-aspect system as well as several aspects of </a:t>
            </a:r>
            <a:r>
              <a:rPr lang="en-US" sz="2400" dirty="0" err="1" smtClean="0">
                <a:latin typeface="Calibri" pitchFamily="34" charset="0"/>
              </a:rPr>
              <a:t>grammaticalization</a:t>
            </a:r>
            <a:r>
              <a:rPr lang="en-US" sz="2400" dirty="0" smtClean="0">
                <a:latin typeface="Calibri" pitchFamily="34" charset="0"/>
              </a:rPr>
              <a:t> theory</a:t>
            </a:r>
          </a:p>
          <a:p>
            <a:pPr marL="1200150" lvl="1" indent="-457200" eaLnBrk="1" hangingPunct="1">
              <a:buFont typeface="Arial" panose="020B0604020202020204" pitchFamily="34" charset="0"/>
              <a:buChar char="•"/>
            </a:pPr>
            <a:r>
              <a:rPr lang="en-US" sz="2400" dirty="0" smtClean="0">
                <a:latin typeface="Calibri" pitchFamily="34" charset="0"/>
              </a:rPr>
              <a:t>A change in one variable context can manifest in other variable contexts</a:t>
            </a:r>
          </a:p>
          <a:p>
            <a:pPr marL="1200150" lvl="1" indent="-457200" eaLnBrk="1" hangingPunct="1">
              <a:buFont typeface="Arial" panose="020B0604020202020204" pitchFamily="34" charset="0"/>
              <a:buChar char="•"/>
            </a:pPr>
            <a:r>
              <a:rPr lang="en-US" sz="2400" dirty="0" smtClean="0">
                <a:latin typeface="Calibri" pitchFamily="34" charset="0"/>
              </a:rPr>
              <a:t>Analogous forms undergo similar routes of grammaticalization, largely due to their </a:t>
            </a:r>
            <a:r>
              <a:rPr lang="en-US" sz="2400" dirty="0" err="1" smtClean="0">
                <a:latin typeface="Calibri" pitchFamily="34" charset="0"/>
              </a:rPr>
              <a:t>lexico</a:t>
            </a:r>
            <a:r>
              <a:rPr lang="en-US" sz="2400" dirty="0" smtClean="0">
                <a:latin typeface="Calibri" pitchFamily="34" charset="0"/>
              </a:rPr>
              <a:t>-semantic origins</a:t>
            </a:r>
            <a:endParaRPr lang="en-US" sz="2400" dirty="0">
              <a:latin typeface="Calibri" pitchFamily="34" charset="0"/>
            </a:endParaRPr>
          </a:p>
          <a:p>
            <a:pPr marL="1200150" lvl="1" indent="-457200" eaLnBrk="1" hangingPunct="1">
              <a:buFont typeface="Arial" panose="020B0604020202020204" pitchFamily="34" charset="0"/>
              <a:buChar char="•"/>
            </a:pPr>
            <a:r>
              <a:rPr lang="en-US" sz="2400" dirty="0" smtClean="0">
                <a:latin typeface="Calibri" pitchFamily="34" charset="0"/>
              </a:rPr>
              <a:t>Retention of prior meanings affect later meanings</a:t>
            </a:r>
          </a:p>
          <a:p>
            <a:pPr marL="1200150" lvl="1" indent="-457200" eaLnBrk="1" hangingPunct="1">
              <a:buFont typeface="Arial" panose="020B0604020202020204" pitchFamily="34" charset="0"/>
              <a:buChar char="•"/>
            </a:pPr>
            <a:r>
              <a:rPr lang="en-US" sz="2400" dirty="0" smtClean="0">
                <a:latin typeface="Calibri" pitchFamily="34" charset="0"/>
              </a:rPr>
              <a:t>Forms undergo semantic bleaching as they </a:t>
            </a:r>
            <a:r>
              <a:rPr lang="en-US" sz="2400" dirty="0" err="1" smtClean="0">
                <a:latin typeface="Calibri" pitchFamily="34" charset="0"/>
              </a:rPr>
              <a:t>grammaticalize</a:t>
            </a:r>
            <a:endParaRPr lang="en-US" sz="2400" dirty="0" smtClean="0">
              <a:latin typeface="Calibri" pitchFamily="34" charset="0"/>
            </a:endParaRPr>
          </a:p>
        </p:txBody>
      </p:sp>
      <p:sp>
        <p:nvSpPr>
          <p:cNvPr id="35" name="Rectangle 34"/>
          <p:cNvSpPr/>
          <p:nvPr/>
        </p:nvSpPr>
        <p:spPr>
          <a:xfrm>
            <a:off x="17034987" y="34267126"/>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accent3">
                    <a:lumMod val="20000"/>
                    <a:lumOff val="80000"/>
                  </a:schemeClr>
                </a:solidFill>
              </a:rPr>
              <a:t>Discussion/Conclusions</a:t>
            </a:r>
          </a:p>
        </p:txBody>
      </p:sp>
      <p:sp>
        <p:nvSpPr>
          <p:cNvPr id="11" name="Text Box 190"/>
          <p:cNvSpPr txBox="1">
            <a:spLocks noChangeArrowheads="1"/>
          </p:cNvSpPr>
          <p:nvPr/>
        </p:nvSpPr>
        <p:spPr bwMode="auto">
          <a:xfrm>
            <a:off x="1828800" y="15452839"/>
            <a:ext cx="9012969" cy="7755969"/>
          </a:xfrm>
          <a:prstGeom prst="rect">
            <a:avLst/>
          </a:prstGeom>
          <a:solidFill>
            <a:schemeClr val="bg1"/>
          </a:solidFill>
          <a:ln w="12700">
            <a:solidFill>
              <a:schemeClr val="accent1">
                <a:lumMod val="75000"/>
              </a:schemeClr>
            </a:solidFill>
          </a:ln>
          <a:effectLst/>
        </p:spPr>
        <p:txBody>
          <a:bodyPr wrap="square"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smtClean="0">
                <a:latin typeface="+mj-lt"/>
              </a:rPr>
              <a:t>Corpora</a:t>
            </a:r>
          </a:p>
          <a:p>
            <a:pPr marL="457200" indent="-457200" eaLnBrk="1" hangingPunct="1">
              <a:buFont typeface="Arial" panose="020B0604020202020204" pitchFamily="34" charset="0"/>
              <a:buChar char="•"/>
            </a:pPr>
            <a:r>
              <a:rPr lang="en-US" sz="2400" dirty="0" smtClean="0">
                <a:latin typeface="+mj-lt"/>
              </a:rPr>
              <a:t>Corpus </a:t>
            </a:r>
            <a:r>
              <a:rPr lang="en-US" sz="2400" dirty="0" err="1" smtClean="0">
                <a:latin typeface="+mj-lt"/>
              </a:rPr>
              <a:t>Diacrónico</a:t>
            </a:r>
            <a:r>
              <a:rPr lang="en-US" sz="2400" dirty="0" smtClean="0">
                <a:latin typeface="+mj-lt"/>
              </a:rPr>
              <a:t> del </a:t>
            </a:r>
            <a:r>
              <a:rPr lang="en-US" sz="2400" dirty="0" err="1" smtClean="0">
                <a:latin typeface="+mj-lt"/>
              </a:rPr>
              <a:t>Español</a:t>
            </a:r>
            <a:r>
              <a:rPr lang="en-US" sz="2400" dirty="0" smtClean="0">
                <a:latin typeface="+mj-lt"/>
              </a:rPr>
              <a:t> (CORDE)</a:t>
            </a:r>
          </a:p>
          <a:p>
            <a:pPr marL="1200150" lvl="1" indent="-457200" eaLnBrk="1" hangingPunct="1">
              <a:buFont typeface="Arial" panose="020B0604020202020204" pitchFamily="34" charset="0"/>
              <a:buChar char="•"/>
            </a:pPr>
            <a:r>
              <a:rPr lang="en-US" sz="2400" dirty="0" smtClean="0">
                <a:latin typeface="+mj-lt"/>
              </a:rPr>
              <a:t>1580-1630 theater and narrative</a:t>
            </a:r>
          </a:p>
          <a:p>
            <a:pPr marL="1200150" lvl="1" indent="-457200" eaLnBrk="1" hangingPunct="1">
              <a:buFont typeface="Arial" panose="020B0604020202020204" pitchFamily="34" charset="0"/>
              <a:buChar char="•"/>
            </a:pPr>
            <a:r>
              <a:rPr lang="en-US" sz="2400" dirty="0" smtClean="0">
                <a:latin typeface="+mj-lt"/>
              </a:rPr>
              <a:t>1780-1830 theater and narrative</a:t>
            </a:r>
          </a:p>
          <a:p>
            <a:pPr marL="457200" indent="-457200" eaLnBrk="1" hangingPunct="1">
              <a:buFont typeface="Arial" panose="020B0604020202020204" pitchFamily="34" charset="0"/>
              <a:buChar char="•"/>
            </a:pPr>
            <a:r>
              <a:rPr lang="en-US" sz="2400" dirty="0" smtClean="0">
                <a:latin typeface="+mj-lt"/>
              </a:rPr>
              <a:t>Corpus de </a:t>
            </a:r>
            <a:r>
              <a:rPr lang="en-US" sz="2400" dirty="0" err="1" smtClean="0">
                <a:latin typeface="+mj-lt"/>
              </a:rPr>
              <a:t>Referencia</a:t>
            </a:r>
            <a:r>
              <a:rPr lang="en-US" sz="2400" dirty="0" smtClean="0">
                <a:latin typeface="+mj-lt"/>
              </a:rPr>
              <a:t> del </a:t>
            </a:r>
            <a:r>
              <a:rPr lang="en-US" sz="2400" dirty="0" err="1" smtClean="0">
                <a:latin typeface="+mj-lt"/>
              </a:rPr>
              <a:t>Español</a:t>
            </a:r>
            <a:r>
              <a:rPr lang="en-US" sz="2400" dirty="0" smtClean="0">
                <a:latin typeface="+mj-lt"/>
              </a:rPr>
              <a:t> Actual (CREA)</a:t>
            </a:r>
          </a:p>
          <a:p>
            <a:pPr marL="1200150" lvl="1" indent="-457200" eaLnBrk="1" hangingPunct="1">
              <a:buFont typeface="Arial" panose="020B0604020202020204" pitchFamily="34" charset="0"/>
              <a:buChar char="•"/>
            </a:pPr>
            <a:r>
              <a:rPr lang="en-US" sz="2400" dirty="0" smtClean="0">
                <a:latin typeface="+mj-lt"/>
              </a:rPr>
              <a:t>1980-2004 theater and narrative</a:t>
            </a:r>
          </a:p>
          <a:p>
            <a:pPr marL="1200150" lvl="1" indent="-457200" eaLnBrk="1" hangingPunct="1">
              <a:buFont typeface="Arial" panose="020B0604020202020204" pitchFamily="34" charset="0"/>
              <a:buChar char="•"/>
            </a:pPr>
            <a:r>
              <a:rPr lang="en-US" sz="2400" dirty="0" smtClean="0">
                <a:latin typeface="+mj-lt"/>
              </a:rPr>
              <a:t>1980-2004 oral</a:t>
            </a:r>
          </a:p>
          <a:p>
            <a:pPr eaLnBrk="1" hangingPunct="1"/>
            <a:endParaRPr lang="en-US" sz="2400" dirty="0" smtClean="0">
              <a:latin typeface="+mj-lt"/>
            </a:endParaRPr>
          </a:p>
          <a:p>
            <a:pPr eaLnBrk="1" hangingPunct="1"/>
            <a:r>
              <a:rPr lang="en-US" sz="2400" dirty="0" smtClean="0">
                <a:latin typeface="+mj-lt"/>
              </a:rPr>
              <a:t>Dependent variables</a:t>
            </a:r>
          </a:p>
          <a:p>
            <a:pPr marL="1200150" lvl="1" indent="-457200" eaLnBrk="1" hangingPunct="1">
              <a:buFont typeface="Arial" panose="020B0604020202020204" pitchFamily="34" charset="0"/>
              <a:buChar char="•"/>
            </a:pPr>
            <a:r>
              <a:rPr lang="en-US" sz="2400" dirty="0" smtClean="0">
                <a:latin typeface="+mj-lt"/>
              </a:rPr>
              <a:t>Canonical future (CF)</a:t>
            </a:r>
          </a:p>
          <a:p>
            <a:pPr marL="1600200" lvl="2" indent="-457200" eaLnBrk="1" hangingPunct="1">
              <a:buFont typeface="Arial" panose="020B0604020202020204" pitchFamily="34" charset="0"/>
              <a:buChar char="•"/>
            </a:pPr>
            <a:r>
              <a:rPr lang="en-US" sz="2400" dirty="0" smtClean="0">
                <a:latin typeface="+mj-lt"/>
              </a:rPr>
              <a:t>Synthetic future – </a:t>
            </a:r>
            <a:r>
              <a:rPr lang="en-US" sz="2400" i="1" dirty="0" err="1" smtClean="0">
                <a:latin typeface="+mj-lt"/>
              </a:rPr>
              <a:t>daré</a:t>
            </a:r>
            <a:r>
              <a:rPr lang="en-US" sz="2400" dirty="0" smtClean="0">
                <a:latin typeface="+mj-lt"/>
              </a:rPr>
              <a:t> “I will give”</a:t>
            </a:r>
          </a:p>
          <a:p>
            <a:pPr marL="1600200" lvl="2" indent="-457200" eaLnBrk="1" hangingPunct="1">
              <a:buFont typeface="Arial" panose="020B0604020202020204" pitchFamily="34" charset="0"/>
              <a:buChar char="•"/>
            </a:pPr>
            <a:r>
              <a:rPr lang="en-US" sz="2400" dirty="0" smtClean="0">
                <a:latin typeface="+mj-lt"/>
              </a:rPr>
              <a:t>Present </a:t>
            </a:r>
            <a:r>
              <a:rPr lang="en-US" sz="2400" i="1" dirty="0" smtClean="0">
                <a:latin typeface="+mj-lt"/>
              </a:rPr>
              <a:t>go</a:t>
            </a:r>
            <a:r>
              <a:rPr lang="en-US" sz="2400" dirty="0" smtClean="0">
                <a:latin typeface="+mj-lt"/>
              </a:rPr>
              <a:t>-periphrasis – </a:t>
            </a:r>
            <a:r>
              <a:rPr lang="en-US" sz="2400" i="1" dirty="0" err="1" smtClean="0">
                <a:latin typeface="+mj-lt"/>
              </a:rPr>
              <a:t>voy</a:t>
            </a:r>
            <a:r>
              <a:rPr lang="en-US" sz="2400" i="1" dirty="0" smtClean="0">
                <a:latin typeface="+mj-lt"/>
              </a:rPr>
              <a:t> a </a:t>
            </a:r>
            <a:r>
              <a:rPr lang="en-US" sz="2400" i="1" dirty="0" err="1" smtClean="0">
                <a:latin typeface="+mj-lt"/>
              </a:rPr>
              <a:t>dar</a:t>
            </a:r>
            <a:r>
              <a:rPr lang="en-US" sz="2400" dirty="0" smtClean="0">
                <a:latin typeface="+mj-lt"/>
              </a:rPr>
              <a:t> “I am going to give”</a:t>
            </a:r>
          </a:p>
          <a:p>
            <a:pPr marL="1200150" lvl="1" indent="-457200" eaLnBrk="1" hangingPunct="1">
              <a:buFont typeface="Arial" panose="020B0604020202020204" pitchFamily="34" charset="0"/>
              <a:buChar char="•"/>
            </a:pPr>
            <a:r>
              <a:rPr lang="en-US" sz="2400" dirty="0" smtClean="0">
                <a:latin typeface="+mj-lt"/>
              </a:rPr>
              <a:t>Future-in-the-past (FP)</a:t>
            </a:r>
          </a:p>
          <a:p>
            <a:pPr marL="1600200" lvl="2" indent="-457200" eaLnBrk="1" hangingPunct="1">
              <a:buFont typeface="Arial" panose="020B0604020202020204" pitchFamily="34" charset="0"/>
              <a:buChar char="•"/>
            </a:pPr>
            <a:r>
              <a:rPr lang="en-US" sz="2400" dirty="0" smtClean="0">
                <a:latin typeface="+mj-lt"/>
              </a:rPr>
              <a:t>Conditional – </a:t>
            </a:r>
            <a:r>
              <a:rPr lang="en-US" sz="2400" i="1" dirty="0" err="1" smtClean="0">
                <a:latin typeface="+mj-lt"/>
              </a:rPr>
              <a:t>daría</a:t>
            </a:r>
            <a:r>
              <a:rPr lang="en-US" sz="2400" dirty="0" smtClean="0">
                <a:latin typeface="+mj-lt"/>
              </a:rPr>
              <a:t> “I would give”</a:t>
            </a:r>
          </a:p>
          <a:p>
            <a:pPr marL="1600200" lvl="2" indent="-457200" eaLnBrk="1" hangingPunct="1">
              <a:buFont typeface="Arial" panose="020B0604020202020204" pitchFamily="34" charset="0"/>
              <a:buChar char="•"/>
            </a:pPr>
            <a:r>
              <a:rPr lang="en-US" sz="2400" dirty="0" smtClean="0">
                <a:latin typeface="+mj-lt"/>
              </a:rPr>
              <a:t>Imperfect </a:t>
            </a:r>
            <a:r>
              <a:rPr lang="en-US" sz="2400" i="1" dirty="0" smtClean="0">
                <a:latin typeface="+mj-lt"/>
              </a:rPr>
              <a:t>go</a:t>
            </a:r>
            <a:r>
              <a:rPr lang="en-US" sz="2400" dirty="0" smtClean="0">
                <a:latin typeface="+mj-lt"/>
              </a:rPr>
              <a:t>-periphrasis – </a:t>
            </a:r>
            <a:r>
              <a:rPr lang="en-US" sz="2400" i="1" dirty="0" err="1" smtClean="0">
                <a:latin typeface="+mj-lt"/>
              </a:rPr>
              <a:t>iba</a:t>
            </a:r>
            <a:r>
              <a:rPr lang="en-US" sz="2400" i="1" dirty="0" smtClean="0">
                <a:latin typeface="+mj-lt"/>
              </a:rPr>
              <a:t> a </a:t>
            </a:r>
            <a:r>
              <a:rPr lang="en-US" sz="2400" i="1" dirty="0" err="1" smtClean="0">
                <a:latin typeface="+mj-lt"/>
              </a:rPr>
              <a:t>dar</a:t>
            </a:r>
            <a:r>
              <a:rPr lang="en-US" sz="2400" i="1" dirty="0" smtClean="0">
                <a:latin typeface="+mj-lt"/>
              </a:rPr>
              <a:t> </a:t>
            </a:r>
            <a:r>
              <a:rPr lang="en-US" sz="2400" dirty="0" smtClean="0">
                <a:latin typeface="+mj-lt"/>
              </a:rPr>
              <a:t>“I was going to give”</a:t>
            </a:r>
          </a:p>
          <a:p>
            <a:pPr eaLnBrk="1" hangingPunct="1"/>
            <a:endParaRPr lang="en-US" sz="2400" dirty="0" smtClean="0">
              <a:latin typeface="+mj-lt"/>
            </a:endParaRPr>
          </a:p>
          <a:p>
            <a:pPr eaLnBrk="1" hangingPunct="1"/>
            <a:r>
              <a:rPr lang="en-US" sz="2400" dirty="0" smtClean="0">
                <a:latin typeface="+mj-lt"/>
              </a:rPr>
              <a:t>Extraction</a:t>
            </a:r>
          </a:p>
          <a:p>
            <a:pPr marL="1200150" lvl="1" indent="-457200" eaLnBrk="1" hangingPunct="1">
              <a:buFont typeface="Arial" panose="020B0604020202020204" pitchFamily="34" charset="0"/>
              <a:buChar char="•"/>
            </a:pPr>
            <a:r>
              <a:rPr lang="en-US" sz="2400" dirty="0" smtClean="0">
                <a:latin typeface="+mj-lt"/>
              </a:rPr>
              <a:t>Only subordinate clauses</a:t>
            </a:r>
          </a:p>
          <a:p>
            <a:pPr marL="1200150" lvl="1" indent="-457200" eaLnBrk="1" hangingPunct="1">
              <a:buFont typeface="Arial" panose="020B0604020202020204" pitchFamily="34" charset="0"/>
              <a:buChar char="•"/>
            </a:pPr>
            <a:r>
              <a:rPr lang="en-US" sz="2400" dirty="0" smtClean="0">
                <a:latin typeface="+mj-lt"/>
              </a:rPr>
              <a:t>All grammatical person/number combinations considered</a:t>
            </a:r>
          </a:p>
          <a:p>
            <a:pPr marL="1200150" lvl="1" indent="-457200" eaLnBrk="1" hangingPunct="1">
              <a:buFont typeface="Arial" panose="020B0604020202020204" pitchFamily="34" charset="0"/>
              <a:buChar char="•"/>
            </a:pPr>
            <a:r>
              <a:rPr lang="en-US" sz="2400" dirty="0" smtClean="0">
                <a:latin typeface="+mj-lt"/>
              </a:rPr>
              <a:t>Tokens with meanings apart from CF or FP disregarded</a:t>
            </a:r>
            <a:endParaRPr lang="en-US" sz="2400" dirty="0">
              <a:latin typeface="+mj-lt"/>
            </a:endParaRPr>
          </a:p>
        </p:txBody>
      </p:sp>
      <p:sp>
        <p:nvSpPr>
          <p:cNvPr id="45" name="Rectangle 44"/>
          <p:cNvSpPr/>
          <p:nvPr/>
        </p:nvSpPr>
        <p:spPr>
          <a:xfrm>
            <a:off x="16916400" y="6172200"/>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accent3">
                    <a:lumMod val="20000"/>
                    <a:lumOff val="80000"/>
                  </a:schemeClr>
                </a:solidFill>
              </a:rPr>
              <a:t>Results</a:t>
            </a:r>
          </a:p>
        </p:txBody>
      </p:sp>
      <p:sp>
        <p:nvSpPr>
          <p:cNvPr id="53" name="Text Box 180"/>
          <p:cNvSpPr txBox="1">
            <a:spLocks noChangeArrowheads="1"/>
          </p:cNvSpPr>
          <p:nvPr/>
        </p:nvSpPr>
        <p:spPr bwMode="auto">
          <a:xfrm>
            <a:off x="1866900" y="23839065"/>
            <a:ext cx="1417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smtClean="0">
                <a:latin typeface="Calibri" pitchFamily="34" charset="0"/>
              </a:rPr>
              <a:t>Verbs extracted for future-in-the-past and canonical future</a:t>
            </a:r>
          </a:p>
        </p:txBody>
      </p:sp>
      <p:graphicFrame>
        <p:nvGraphicFramePr>
          <p:cNvPr id="2" name="Object 1"/>
          <p:cNvGraphicFramePr>
            <a:graphicFrameLocks noChangeAspect="1"/>
          </p:cNvGraphicFramePr>
          <p:nvPr>
            <p:extLst>
              <p:ext uri="{D42A27DB-BD31-4B8C-83A1-F6EECF244321}">
                <p14:modId xmlns:p14="http://schemas.microsoft.com/office/powerpoint/2010/main" val="3262984066"/>
              </p:ext>
            </p:extLst>
          </p:nvPr>
        </p:nvGraphicFramePr>
        <p:xfrm>
          <a:off x="1029843" y="1066800"/>
          <a:ext cx="2627757" cy="2885155"/>
        </p:xfrm>
        <a:graphic>
          <a:graphicData uri="http://schemas.openxmlformats.org/presentationml/2006/ole">
            <mc:AlternateContent xmlns:mc="http://schemas.openxmlformats.org/markup-compatibility/2006">
              <mc:Choice xmlns:v="urn:schemas-microsoft-com:vml" Requires="v">
                <p:oleObj spid="_x0000_s1282" name="Acrobat Document" r:id="rId4" imgW="2171594" imgH="2384878" progId="AcroExch.Document.DC">
                  <p:embed/>
                </p:oleObj>
              </mc:Choice>
              <mc:Fallback>
                <p:oleObj name="Acrobat Document" r:id="rId4" imgW="2171594" imgH="2384878" progId="AcroExch.Document.DC">
                  <p:embed/>
                  <p:pic>
                    <p:nvPicPr>
                      <p:cNvPr id="0" name=""/>
                      <p:cNvPicPr/>
                      <p:nvPr/>
                    </p:nvPicPr>
                    <p:blipFill>
                      <a:blip r:embed="rId5"/>
                      <a:stretch>
                        <a:fillRect/>
                      </a:stretch>
                    </p:blipFill>
                    <p:spPr>
                      <a:xfrm>
                        <a:off x="1029843" y="1066800"/>
                        <a:ext cx="2627757" cy="2885155"/>
                      </a:xfrm>
                      <a:prstGeom prst="rect">
                        <a:avLst/>
                      </a:prstGeom>
                    </p:spPr>
                  </p:pic>
                </p:oleObj>
              </mc:Fallback>
            </mc:AlternateContent>
          </a:graphicData>
        </a:graphic>
      </p:graphicFrame>
      <p:graphicFrame>
        <p:nvGraphicFramePr>
          <p:cNvPr id="46" name="Object 45"/>
          <p:cNvGraphicFramePr>
            <a:graphicFrameLocks noChangeAspect="1"/>
          </p:cNvGraphicFramePr>
          <p:nvPr>
            <p:extLst>
              <p:ext uri="{D42A27DB-BD31-4B8C-83A1-F6EECF244321}">
                <p14:modId xmlns:p14="http://schemas.microsoft.com/office/powerpoint/2010/main" val="1578350368"/>
              </p:ext>
            </p:extLst>
          </p:nvPr>
        </p:nvGraphicFramePr>
        <p:xfrm>
          <a:off x="29260800" y="1061768"/>
          <a:ext cx="2627757" cy="2885155"/>
        </p:xfrm>
        <a:graphic>
          <a:graphicData uri="http://schemas.openxmlformats.org/presentationml/2006/ole">
            <mc:AlternateContent xmlns:mc="http://schemas.openxmlformats.org/markup-compatibility/2006">
              <mc:Choice xmlns:v="urn:schemas-microsoft-com:vml" Requires="v">
                <p:oleObj spid="_x0000_s1283" name="Acrobat Document" r:id="rId6" imgW="2171594" imgH="2384878" progId="AcroExch.Document.DC">
                  <p:embed/>
                </p:oleObj>
              </mc:Choice>
              <mc:Fallback>
                <p:oleObj name="Acrobat Document" r:id="rId6" imgW="2171594" imgH="2384878" progId="AcroExch.Document.DC">
                  <p:embed/>
                  <p:pic>
                    <p:nvPicPr>
                      <p:cNvPr id="2" name="Object 1"/>
                      <p:cNvPicPr/>
                      <p:nvPr/>
                    </p:nvPicPr>
                    <p:blipFill>
                      <a:blip r:embed="rId5"/>
                      <a:stretch>
                        <a:fillRect/>
                      </a:stretch>
                    </p:blipFill>
                    <p:spPr>
                      <a:xfrm>
                        <a:off x="29260800" y="1061768"/>
                        <a:ext cx="2627757" cy="2885155"/>
                      </a:xfrm>
                      <a:prstGeom prst="rect">
                        <a:avLst/>
                      </a:prstGeom>
                    </p:spPr>
                  </p:pic>
                </p:oleObj>
              </mc:Fallback>
            </mc:AlternateContent>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14236941"/>
              </p:ext>
            </p:extLst>
          </p:nvPr>
        </p:nvGraphicFramePr>
        <p:xfrm>
          <a:off x="1828800" y="24383101"/>
          <a:ext cx="14173200" cy="2468880"/>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xmlns="" val="663398550"/>
                    </a:ext>
                  </a:extLst>
                </a:gridCol>
                <a:gridCol w="2286000">
                  <a:extLst>
                    <a:ext uri="{9D8B030D-6E8A-4147-A177-3AD203B41FA5}">
                      <a16:colId xmlns:a16="http://schemas.microsoft.com/office/drawing/2014/main" xmlns="" val="3322175046"/>
                    </a:ext>
                  </a:extLst>
                </a:gridCol>
                <a:gridCol w="2667000">
                  <a:extLst>
                    <a:ext uri="{9D8B030D-6E8A-4147-A177-3AD203B41FA5}">
                      <a16:colId xmlns:a16="http://schemas.microsoft.com/office/drawing/2014/main" xmlns="" val="1376115365"/>
                    </a:ext>
                  </a:extLst>
                </a:gridCol>
                <a:gridCol w="3429000">
                  <a:extLst>
                    <a:ext uri="{9D8B030D-6E8A-4147-A177-3AD203B41FA5}">
                      <a16:colId xmlns:a16="http://schemas.microsoft.com/office/drawing/2014/main" xmlns="" val="2588969398"/>
                    </a:ext>
                  </a:extLst>
                </a:gridCol>
                <a:gridCol w="3886200">
                  <a:extLst>
                    <a:ext uri="{9D8B030D-6E8A-4147-A177-3AD203B41FA5}">
                      <a16:colId xmlns:a16="http://schemas.microsoft.com/office/drawing/2014/main" xmlns="" val="504564650"/>
                    </a:ext>
                  </a:extLst>
                </a:gridCol>
              </a:tblGrid>
              <a:tr h="370840">
                <a:tc>
                  <a:txBody>
                    <a:bodyPr/>
                    <a:lstStyle/>
                    <a:p>
                      <a:endParaRPr lang="en-US" sz="2400" b="1" dirty="0"/>
                    </a:p>
                  </a:txBody>
                  <a:tcPr/>
                </a:tc>
                <a:tc>
                  <a:txBody>
                    <a:bodyPr/>
                    <a:lstStyle/>
                    <a:p>
                      <a:r>
                        <a:rPr lang="es-ES" sz="2400" b="1" dirty="0" err="1"/>
                        <a:t>Motion</a:t>
                      </a:r>
                      <a:endParaRPr lang="en-US" sz="2400" b="1" dirty="0"/>
                    </a:p>
                  </a:txBody>
                  <a:tcPr/>
                </a:tc>
                <a:tc>
                  <a:txBody>
                    <a:bodyPr/>
                    <a:lstStyle/>
                    <a:p>
                      <a:r>
                        <a:rPr lang="es-ES" sz="2400" b="1" dirty="0" err="1"/>
                        <a:t>Dynamic</a:t>
                      </a:r>
                      <a:r>
                        <a:rPr lang="es-ES" sz="2400" b="1" dirty="0"/>
                        <a:t> </a:t>
                      </a:r>
                      <a:endParaRPr lang="es-ES" sz="2400" b="1" dirty="0" smtClean="0"/>
                    </a:p>
                    <a:p>
                      <a:r>
                        <a:rPr lang="es-ES" sz="2400" b="1" dirty="0" smtClean="0"/>
                        <a:t>non-</a:t>
                      </a:r>
                      <a:r>
                        <a:rPr lang="es-ES" sz="2400" b="1" dirty="0" err="1" smtClean="0"/>
                        <a:t>motion</a:t>
                      </a:r>
                      <a:endParaRPr lang="en-US" sz="2400" b="1" dirty="0"/>
                    </a:p>
                  </a:txBody>
                  <a:tcPr/>
                </a:tc>
                <a:tc>
                  <a:txBody>
                    <a:bodyPr/>
                    <a:lstStyle/>
                    <a:p>
                      <a:r>
                        <a:rPr lang="es-ES" sz="2400" b="1" dirty="0" err="1"/>
                        <a:t>Psychological</a:t>
                      </a:r>
                      <a:endParaRPr lang="en-US" sz="2400" b="1" dirty="0"/>
                    </a:p>
                  </a:txBody>
                  <a:tcPr/>
                </a:tc>
                <a:tc>
                  <a:txBody>
                    <a:bodyPr/>
                    <a:lstStyle/>
                    <a:p>
                      <a:r>
                        <a:rPr lang="es-ES" sz="2400" b="1" dirty="0" err="1"/>
                        <a:t>Stative</a:t>
                      </a:r>
                      <a:endParaRPr lang="en-US" sz="2400" b="1" dirty="0"/>
                    </a:p>
                  </a:txBody>
                  <a:tcPr/>
                </a:tc>
                <a:extLst>
                  <a:ext uri="{0D108BD9-81ED-4DB2-BD59-A6C34878D82A}">
                    <a16:rowId xmlns:a16="http://schemas.microsoft.com/office/drawing/2014/main" xmlns="" val="3626683444"/>
                  </a:ext>
                </a:extLst>
              </a:tr>
              <a:tr h="370840">
                <a:tc>
                  <a:txBody>
                    <a:bodyPr/>
                    <a:lstStyle/>
                    <a:p>
                      <a:r>
                        <a:rPr lang="es-ES" sz="2400" b="1" dirty="0"/>
                        <a:t>High </a:t>
                      </a:r>
                      <a:r>
                        <a:rPr lang="es-ES" sz="2400" b="1" dirty="0" err="1"/>
                        <a:t>frequency</a:t>
                      </a:r>
                      <a:endParaRPr lang="en-US" sz="2400" b="1" dirty="0"/>
                    </a:p>
                  </a:txBody>
                  <a:tcPr/>
                </a:tc>
                <a:tc>
                  <a:txBody>
                    <a:bodyPr/>
                    <a:lstStyle/>
                    <a:p>
                      <a:r>
                        <a:rPr lang="es-ES" sz="2400" i="1" dirty="0" smtClean="0"/>
                        <a:t>ir  </a:t>
                      </a:r>
                      <a:r>
                        <a:rPr lang="es-ES" sz="2400" i="0" dirty="0" smtClean="0"/>
                        <a:t>“to </a:t>
                      </a:r>
                      <a:r>
                        <a:rPr lang="es-ES" sz="2400" i="0" dirty="0" err="1" smtClean="0"/>
                        <a:t>go</a:t>
                      </a:r>
                      <a:r>
                        <a:rPr lang="es-ES" sz="2400" i="0" dirty="0" smtClean="0"/>
                        <a:t>”</a:t>
                      </a:r>
                      <a:endParaRPr lang="es-ES" sz="2400" i="1" dirty="0"/>
                    </a:p>
                    <a:p>
                      <a:r>
                        <a:rPr lang="es-ES" sz="2400" i="1" dirty="0" smtClean="0"/>
                        <a:t>llegar </a:t>
                      </a:r>
                      <a:r>
                        <a:rPr lang="es-ES" sz="2400" i="0" dirty="0" smtClean="0"/>
                        <a:t>“to </a:t>
                      </a:r>
                      <a:r>
                        <a:rPr lang="es-ES" sz="2400" i="0" dirty="0" err="1" smtClean="0"/>
                        <a:t>arrive</a:t>
                      </a:r>
                      <a:r>
                        <a:rPr lang="es-ES" sz="2400" i="0" dirty="0" smtClean="0"/>
                        <a:t>”</a:t>
                      </a:r>
                      <a:endParaRPr lang="en-US" sz="2400" i="0" dirty="0"/>
                    </a:p>
                  </a:txBody>
                  <a:tcPr/>
                </a:tc>
                <a:tc>
                  <a:txBody>
                    <a:bodyPr/>
                    <a:lstStyle/>
                    <a:p>
                      <a:r>
                        <a:rPr lang="es-ES" sz="2400" i="1" dirty="0" smtClean="0"/>
                        <a:t>hacer </a:t>
                      </a:r>
                      <a:r>
                        <a:rPr lang="es-ES" sz="2400" i="0" dirty="0" smtClean="0"/>
                        <a:t>“to do/</a:t>
                      </a:r>
                      <a:r>
                        <a:rPr lang="es-ES" sz="2400" i="0" dirty="0" err="1" smtClean="0"/>
                        <a:t>make</a:t>
                      </a:r>
                      <a:r>
                        <a:rPr lang="es-ES" sz="2400" i="0" dirty="0" smtClean="0"/>
                        <a:t>”</a:t>
                      </a:r>
                      <a:endParaRPr lang="es-ES" sz="2400" i="1" dirty="0"/>
                    </a:p>
                    <a:p>
                      <a:r>
                        <a:rPr lang="es-ES" sz="2400" i="1" dirty="0" smtClean="0"/>
                        <a:t>dar </a:t>
                      </a:r>
                      <a:r>
                        <a:rPr lang="es-ES" sz="2400" i="0" dirty="0" smtClean="0"/>
                        <a:t>“to </a:t>
                      </a:r>
                      <a:r>
                        <a:rPr lang="es-ES" sz="2400" i="0" dirty="0" err="1" smtClean="0"/>
                        <a:t>give</a:t>
                      </a:r>
                      <a:r>
                        <a:rPr lang="es-ES" sz="2400" i="0" dirty="0" smtClean="0"/>
                        <a:t>”</a:t>
                      </a:r>
                      <a:endParaRPr lang="en-US" sz="2400" i="1" dirty="0"/>
                    </a:p>
                  </a:txBody>
                  <a:tcPr/>
                </a:tc>
                <a:tc>
                  <a:txBody>
                    <a:bodyPr/>
                    <a:lstStyle/>
                    <a:p>
                      <a:r>
                        <a:rPr lang="es-ES" sz="2400" i="1" dirty="0" err="1"/>
                        <a:t>q</a:t>
                      </a:r>
                      <a:r>
                        <a:rPr lang="es-ES" sz="2400" i="1" dirty="0" err="1" smtClean="0"/>
                        <a:t>uere</a:t>
                      </a:r>
                      <a:r>
                        <a:rPr lang="en-US" sz="2400" i="1" dirty="0" smtClean="0"/>
                        <a:t>r “</a:t>
                      </a:r>
                      <a:r>
                        <a:rPr lang="en-US" sz="2400" i="0" dirty="0" smtClean="0"/>
                        <a:t>to want”</a:t>
                      </a:r>
                      <a:endParaRPr lang="en-US" sz="2400" i="1" dirty="0"/>
                    </a:p>
                    <a:p>
                      <a:r>
                        <a:rPr lang="es-ES" sz="2400" i="1" dirty="0" smtClean="0"/>
                        <a:t>saber </a:t>
                      </a:r>
                      <a:r>
                        <a:rPr lang="es-ES" sz="2400" i="0" dirty="0" smtClean="0"/>
                        <a:t>“to </a:t>
                      </a:r>
                      <a:r>
                        <a:rPr lang="es-ES" sz="2400" i="0" dirty="0" err="1" smtClean="0"/>
                        <a:t>know</a:t>
                      </a:r>
                      <a:r>
                        <a:rPr lang="es-ES" sz="2400" i="0" dirty="0" smtClean="0"/>
                        <a:t>”</a:t>
                      </a:r>
                      <a:endParaRPr lang="es-ES" sz="2400" i="1" dirty="0"/>
                    </a:p>
                  </a:txBody>
                  <a:tcPr/>
                </a:tc>
                <a:tc>
                  <a:txBody>
                    <a:bodyPr/>
                    <a:lstStyle/>
                    <a:p>
                      <a:r>
                        <a:rPr lang="es-ES" sz="2400" i="1" dirty="0" smtClean="0"/>
                        <a:t>ser </a:t>
                      </a:r>
                      <a:r>
                        <a:rPr lang="es-ES" sz="2400" i="0" dirty="0" smtClean="0"/>
                        <a:t>“to be”</a:t>
                      </a:r>
                      <a:endParaRPr lang="es-ES" sz="2400" i="1" dirty="0"/>
                    </a:p>
                    <a:p>
                      <a:r>
                        <a:rPr lang="es-ES" sz="2400" i="1" dirty="0" smtClean="0"/>
                        <a:t>estar </a:t>
                      </a:r>
                      <a:r>
                        <a:rPr lang="es-ES" sz="2400" i="0" dirty="0" smtClean="0"/>
                        <a:t>“to be”</a:t>
                      </a:r>
                      <a:endParaRPr lang="en-US" sz="2400" i="1" dirty="0"/>
                    </a:p>
                  </a:txBody>
                  <a:tcPr/>
                </a:tc>
                <a:extLst>
                  <a:ext uri="{0D108BD9-81ED-4DB2-BD59-A6C34878D82A}">
                    <a16:rowId xmlns:a16="http://schemas.microsoft.com/office/drawing/2014/main" xmlns="" val="2749369310"/>
                  </a:ext>
                </a:extLst>
              </a:tr>
              <a:tr h="370840">
                <a:tc>
                  <a:txBody>
                    <a:bodyPr/>
                    <a:lstStyle/>
                    <a:p>
                      <a:r>
                        <a:rPr lang="es-ES" sz="2400" b="1" dirty="0" err="1" smtClean="0"/>
                        <a:t>Moderate</a:t>
                      </a:r>
                      <a:r>
                        <a:rPr lang="es-ES" sz="2400" b="1" dirty="0" smtClean="0"/>
                        <a:t> </a:t>
                      </a:r>
                      <a:r>
                        <a:rPr lang="es-ES" sz="2400" b="1" dirty="0" err="1"/>
                        <a:t>frequency</a:t>
                      </a:r>
                      <a:endParaRPr lang="en-US" sz="2400" b="1" dirty="0"/>
                    </a:p>
                  </a:txBody>
                  <a:tcPr/>
                </a:tc>
                <a:tc>
                  <a:txBody>
                    <a:bodyPr/>
                    <a:lstStyle/>
                    <a:p>
                      <a:r>
                        <a:rPr lang="es-ES" sz="2400" i="1" dirty="0" smtClean="0"/>
                        <a:t>correr </a:t>
                      </a:r>
                      <a:r>
                        <a:rPr lang="es-ES" sz="2400" i="0" dirty="0" smtClean="0"/>
                        <a:t>“to run”</a:t>
                      </a:r>
                      <a:endParaRPr lang="es-ES" sz="2400" i="1" dirty="0"/>
                    </a:p>
                    <a:p>
                      <a:r>
                        <a:rPr lang="es-ES" sz="2400" i="1" dirty="0" smtClean="0"/>
                        <a:t>caer </a:t>
                      </a:r>
                      <a:r>
                        <a:rPr lang="es-ES" sz="2400" i="0" dirty="0" smtClean="0"/>
                        <a:t>“to </a:t>
                      </a:r>
                      <a:r>
                        <a:rPr lang="es-ES" sz="2400" i="0" dirty="0" err="1" smtClean="0"/>
                        <a:t>fall</a:t>
                      </a:r>
                      <a:r>
                        <a:rPr lang="es-ES" sz="2400" i="0" dirty="0" smtClean="0"/>
                        <a:t>”</a:t>
                      </a:r>
                      <a:endParaRPr lang="en-US" sz="2400" i="1" dirty="0"/>
                    </a:p>
                  </a:txBody>
                  <a:tcPr/>
                </a:tc>
                <a:tc>
                  <a:txBody>
                    <a:bodyPr/>
                    <a:lstStyle/>
                    <a:p>
                      <a:r>
                        <a:rPr lang="es-ES" sz="2400" i="1" dirty="0" smtClean="0"/>
                        <a:t>sacar </a:t>
                      </a:r>
                      <a:r>
                        <a:rPr lang="es-ES" sz="2400" i="0" dirty="0" smtClean="0"/>
                        <a:t>“to </a:t>
                      </a:r>
                      <a:r>
                        <a:rPr lang="es-ES" sz="2400" i="0" dirty="0" err="1" smtClean="0"/>
                        <a:t>take</a:t>
                      </a:r>
                      <a:r>
                        <a:rPr lang="es-ES" sz="2400" i="0" dirty="0" smtClean="0"/>
                        <a:t>”</a:t>
                      </a:r>
                      <a:endParaRPr lang="es-ES" sz="2400" i="1" dirty="0"/>
                    </a:p>
                    <a:p>
                      <a:r>
                        <a:rPr lang="es-ES" sz="2400" i="1" dirty="0" smtClean="0"/>
                        <a:t>recibir </a:t>
                      </a:r>
                      <a:r>
                        <a:rPr lang="es-ES" sz="2400" i="0" dirty="0" smtClean="0"/>
                        <a:t>“to </a:t>
                      </a:r>
                      <a:r>
                        <a:rPr lang="es-ES" sz="2400" i="0" dirty="0" err="1" smtClean="0"/>
                        <a:t>receive</a:t>
                      </a:r>
                      <a:r>
                        <a:rPr lang="es-ES" sz="2400" i="0" dirty="0" smtClean="0"/>
                        <a:t>”</a:t>
                      </a:r>
                      <a:endParaRPr lang="en-US" sz="2400" i="1" dirty="0"/>
                    </a:p>
                  </a:txBody>
                  <a:tcPr/>
                </a:tc>
                <a:tc>
                  <a:txBody>
                    <a:bodyPr/>
                    <a:lstStyle/>
                    <a:p>
                      <a:r>
                        <a:rPr lang="es-ES" sz="2400" i="1" dirty="0" smtClean="0"/>
                        <a:t>entender </a:t>
                      </a:r>
                      <a:r>
                        <a:rPr lang="es-ES" sz="2400" i="0" dirty="0" smtClean="0"/>
                        <a:t>“to </a:t>
                      </a:r>
                      <a:r>
                        <a:rPr lang="es-ES" sz="2400" i="0" dirty="0" err="1" smtClean="0"/>
                        <a:t>understand</a:t>
                      </a:r>
                      <a:r>
                        <a:rPr lang="es-ES" sz="2400" i="0" dirty="0" smtClean="0"/>
                        <a:t>”</a:t>
                      </a:r>
                      <a:endParaRPr lang="es-ES" sz="2400" i="1" dirty="0"/>
                    </a:p>
                    <a:p>
                      <a:r>
                        <a:rPr lang="es-ES" sz="2400" i="1" dirty="0" smtClean="0"/>
                        <a:t>recordar “</a:t>
                      </a:r>
                      <a:r>
                        <a:rPr lang="es-ES" sz="2400" i="0" dirty="0" smtClean="0"/>
                        <a:t>to </a:t>
                      </a:r>
                      <a:r>
                        <a:rPr lang="es-ES" sz="2400" i="0" dirty="0" err="1" smtClean="0"/>
                        <a:t>remember</a:t>
                      </a:r>
                      <a:r>
                        <a:rPr lang="es-ES" sz="2400" i="0" dirty="0" smtClean="0"/>
                        <a:t>”</a:t>
                      </a:r>
                      <a:endParaRPr lang="es-ES" sz="2400" i="1" dirty="0"/>
                    </a:p>
                  </a:txBody>
                  <a:tcPr/>
                </a:tc>
                <a:tc>
                  <a:txBody>
                    <a:bodyPr/>
                    <a:lstStyle/>
                    <a:p>
                      <a:r>
                        <a:rPr lang="es-ES" sz="2400" i="1" dirty="0" smtClean="0"/>
                        <a:t>resultar </a:t>
                      </a:r>
                      <a:r>
                        <a:rPr lang="es-ES" sz="2400" i="0" dirty="0" smtClean="0"/>
                        <a:t>“to </a:t>
                      </a:r>
                      <a:r>
                        <a:rPr lang="es-ES" sz="2400" i="0" dirty="0" err="1" smtClean="0"/>
                        <a:t>result</a:t>
                      </a:r>
                      <a:r>
                        <a:rPr lang="es-ES" sz="2400" i="0" dirty="0" smtClean="0"/>
                        <a:t>”</a:t>
                      </a:r>
                      <a:endParaRPr lang="es-ES" sz="2400" i="1" dirty="0"/>
                    </a:p>
                    <a:p>
                      <a:r>
                        <a:rPr lang="es-ES" sz="2400" i="1" dirty="0" smtClean="0"/>
                        <a:t>corresponder </a:t>
                      </a:r>
                      <a:r>
                        <a:rPr lang="es-ES" sz="2400" i="0" dirty="0" smtClean="0"/>
                        <a:t>“to </a:t>
                      </a:r>
                      <a:r>
                        <a:rPr lang="es-ES" sz="2400" i="0" dirty="0" err="1" smtClean="0"/>
                        <a:t>correspond</a:t>
                      </a:r>
                      <a:r>
                        <a:rPr lang="es-ES" sz="2400" i="0" dirty="0" smtClean="0"/>
                        <a:t>”</a:t>
                      </a:r>
                      <a:endParaRPr lang="en-US" sz="2400" i="1" dirty="0"/>
                    </a:p>
                  </a:txBody>
                  <a:tcPr/>
                </a:tc>
                <a:extLst>
                  <a:ext uri="{0D108BD9-81ED-4DB2-BD59-A6C34878D82A}">
                    <a16:rowId xmlns:a16="http://schemas.microsoft.com/office/drawing/2014/main" xmlns="" val="4276583464"/>
                  </a:ext>
                </a:extLst>
              </a:tr>
            </a:tbl>
          </a:graphicData>
        </a:graphic>
      </p:graphicFrame>
      <p:graphicFrame>
        <p:nvGraphicFramePr>
          <p:cNvPr id="49" name="Content Placeholder 6"/>
          <p:cNvGraphicFramePr>
            <a:graphicFrameLocks/>
          </p:cNvGraphicFramePr>
          <p:nvPr>
            <p:extLst>
              <p:ext uri="{D42A27DB-BD31-4B8C-83A1-F6EECF244321}">
                <p14:modId xmlns:p14="http://schemas.microsoft.com/office/powerpoint/2010/main" val="1924868981"/>
              </p:ext>
            </p:extLst>
          </p:nvPr>
        </p:nvGraphicFramePr>
        <p:xfrm>
          <a:off x="11153491" y="15174709"/>
          <a:ext cx="4848510" cy="8599691"/>
        </p:xfrm>
        <a:graphic>
          <a:graphicData uri="http://schemas.openxmlformats.org/drawingml/2006/table">
            <a:tbl>
              <a:tblPr firstRow="1" firstCol="1" bandRow="1">
                <a:tableStyleId>{5C22544A-7EE6-4342-B048-85BDC9FD1C3A}</a:tableStyleId>
              </a:tblPr>
              <a:tblGrid>
                <a:gridCol w="2249246">
                  <a:extLst>
                    <a:ext uri="{9D8B030D-6E8A-4147-A177-3AD203B41FA5}">
                      <a16:colId xmlns:a16="http://schemas.microsoft.com/office/drawing/2014/main" xmlns="" val="20000"/>
                    </a:ext>
                  </a:extLst>
                </a:gridCol>
                <a:gridCol w="2599264">
                  <a:extLst>
                    <a:ext uri="{9D8B030D-6E8A-4147-A177-3AD203B41FA5}">
                      <a16:colId xmlns:a16="http://schemas.microsoft.com/office/drawing/2014/main" xmlns="" val="20001"/>
                    </a:ext>
                  </a:extLst>
                </a:gridCol>
              </a:tblGrid>
              <a:tr h="718456">
                <a:tc>
                  <a:txBody>
                    <a:bodyPr/>
                    <a:lstStyle/>
                    <a:p>
                      <a:pPr>
                        <a:spcAft>
                          <a:spcPts val="0"/>
                        </a:spcAft>
                      </a:pPr>
                      <a:r>
                        <a:rPr lang="en-US" sz="2400" noProof="0" dirty="0">
                          <a:effectLst/>
                          <a:latin typeface="+mn-lt"/>
                        </a:rPr>
                        <a:t>Independent Variables</a:t>
                      </a:r>
                      <a:endParaRPr lang="en-US" sz="2400" noProof="0" dirty="0">
                        <a:effectLst/>
                        <a:latin typeface="+mn-lt"/>
                        <a:cs typeface="Times New Roman"/>
                      </a:endParaRPr>
                    </a:p>
                  </a:txBody>
                  <a:tcPr marL="68580" marR="68580" marT="0" marB="0"/>
                </a:tc>
                <a:tc>
                  <a:txBody>
                    <a:bodyPr/>
                    <a:lstStyle/>
                    <a:p>
                      <a:pPr algn="just">
                        <a:spcAft>
                          <a:spcPts val="0"/>
                        </a:spcAft>
                      </a:pPr>
                      <a:r>
                        <a:rPr lang="en-US" sz="2400" noProof="0" dirty="0">
                          <a:effectLst/>
                          <a:latin typeface="+mn-lt"/>
                        </a:rPr>
                        <a:t>Categories</a:t>
                      </a:r>
                      <a:endParaRPr lang="en-US" sz="2400" noProof="0" dirty="0">
                        <a:effectLst/>
                        <a:latin typeface="+mn-lt"/>
                        <a:cs typeface="Times New Roman"/>
                      </a:endParaRPr>
                    </a:p>
                  </a:txBody>
                  <a:tcPr marL="68580" marR="68580" marT="0" marB="0" anchor="ctr"/>
                </a:tc>
                <a:extLst>
                  <a:ext uri="{0D108BD9-81ED-4DB2-BD59-A6C34878D82A}">
                    <a16:rowId xmlns:a16="http://schemas.microsoft.com/office/drawing/2014/main" xmlns="" val="10000"/>
                  </a:ext>
                </a:extLst>
              </a:tr>
              <a:tr h="1077684">
                <a:tc>
                  <a:txBody>
                    <a:bodyPr/>
                    <a:lstStyle/>
                    <a:p>
                      <a:pPr marL="342900" indent="-342900">
                        <a:spcAft>
                          <a:spcPts val="0"/>
                        </a:spcAft>
                      </a:pPr>
                      <a:r>
                        <a:rPr lang="en-US" sz="2400" noProof="0" dirty="0">
                          <a:effectLst/>
                          <a:latin typeface="+mn-lt"/>
                        </a:rPr>
                        <a:t>1. </a:t>
                      </a:r>
                      <a:r>
                        <a:rPr lang="en-US" sz="2400" noProof="0" dirty="0" smtClean="0">
                          <a:effectLst/>
                          <a:latin typeface="+mn-lt"/>
                        </a:rPr>
                        <a:t> Adverbial     Modification</a:t>
                      </a:r>
                      <a:endParaRPr lang="en-US" sz="2400" noProof="0" dirty="0">
                        <a:effectLst/>
                        <a:latin typeface="+mn-lt"/>
                        <a:cs typeface="Times New Roman"/>
                      </a:endParaRPr>
                    </a:p>
                  </a:txBody>
                  <a:tcPr marL="68580" marR="68580" marT="0" marB="0" anchor="ctr"/>
                </a:tc>
                <a:tc>
                  <a:txBody>
                    <a:bodyPr/>
                    <a:lstStyle/>
                    <a:p>
                      <a:pPr algn="just">
                        <a:spcAft>
                          <a:spcPts val="0"/>
                        </a:spcAft>
                      </a:pPr>
                      <a:r>
                        <a:rPr lang="en-US" sz="2400" noProof="0" dirty="0">
                          <a:effectLst/>
                          <a:latin typeface="+mn-lt"/>
                        </a:rPr>
                        <a:t>None</a:t>
                      </a:r>
                    </a:p>
                    <a:p>
                      <a:pPr algn="just">
                        <a:spcAft>
                          <a:spcPts val="0"/>
                        </a:spcAft>
                      </a:pPr>
                      <a:r>
                        <a:rPr lang="en-US" sz="2400" noProof="0" dirty="0">
                          <a:effectLst/>
                          <a:latin typeface="+mn-lt"/>
                        </a:rPr>
                        <a:t>Specific</a:t>
                      </a:r>
                    </a:p>
                    <a:p>
                      <a:pPr algn="just">
                        <a:spcAft>
                          <a:spcPts val="0"/>
                        </a:spcAft>
                      </a:pPr>
                      <a:r>
                        <a:rPr lang="en-US" sz="2400" noProof="0" dirty="0">
                          <a:effectLst/>
                          <a:latin typeface="+mn-lt"/>
                        </a:rPr>
                        <a:t>Non-specific</a:t>
                      </a:r>
                      <a:endParaRPr lang="en-US" sz="2400" noProof="0" dirty="0">
                        <a:effectLst/>
                        <a:latin typeface="+mn-lt"/>
                        <a:cs typeface="Times New Roman"/>
                      </a:endParaRPr>
                    </a:p>
                  </a:txBody>
                  <a:tcPr marL="68580" marR="68580" marT="0" marB="0" anchor="ctr"/>
                </a:tc>
                <a:extLst>
                  <a:ext uri="{0D108BD9-81ED-4DB2-BD59-A6C34878D82A}">
                    <a16:rowId xmlns:a16="http://schemas.microsoft.com/office/drawing/2014/main" xmlns="" val="10001"/>
                  </a:ext>
                </a:extLst>
              </a:tr>
              <a:tr h="1436912">
                <a:tc>
                  <a:txBody>
                    <a:bodyPr/>
                    <a:lstStyle/>
                    <a:p>
                      <a:pPr marL="342900" indent="-342900">
                        <a:spcAft>
                          <a:spcPts val="0"/>
                        </a:spcAft>
                        <a:tabLst>
                          <a:tab pos="342900" algn="l"/>
                        </a:tabLst>
                      </a:pPr>
                      <a:r>
                        <a:rPr lang="en-US" sz="2400" noProof="0" dirty="0" smtClean="0">
                          <a:effectLst/>
                          <a:latin typeface="+mn-lt"/>
                        </a:rPr>
                        <a:t>2. Temporal Proximity</a:t>
                      </a:r>
                    </a:p>
                  </a:txBody>
                  <a:tcPr marL="68580" marR="68580" marT="0" marB="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400" noProof="0" dirty="0">
                          <a:effectLst/>
                          <a:latin typeface="+mn-lt"/>
                          <a:cs typeface="Times New Roman"/>
                        </a:rPr>
                        <a:t>Proximate                             Unknown</a:t>
                      </a:r>
                    </a:p>
                    <a:p>
                      <a:pPr marL="0" marR="0" indent="0" algn="just" defTabSz="914400" rtl="0" eaLnBrk="1" fontAlgn="auto" latinLnBrk="0" hangingPunct="1">
                        <a:lnSpc>
                          <a:spcPct val="100000"/>
                        </a:lnSpc>
                        <a:spcBef>
                          <a:spcPts val="0"/>
                        </a:spcBef>
                        <a:spcAft>
                          <a:spcPts val="0"/>
                        </a:spcAft>
                        <a:buClrTx/>
                        <a:buSzTx/>
                        <a:buFontTx/>
                        <a:buNone/>
                        <a:tabLst/>
                        <a:defRPr/>
                      </a:pPr>
                      <a:r>
                        <a:rPr lang="en-US" sz="2400" noProof="0" dirty="0">
                          <a:effectLst/>
                          <a:latin typeface="+mn-lt"/>
                          <a:cs typeface="Times New Roman"/>
                        </a:rPr>
                        <a:t>Distant/attenuated             Indeterminate</a:t>
                      </a:r>
                    </a:p>
                  </a:txBody>
                  <a:tcPr marL="68580" marR="68580" marT="0" marB="0" anchor="ctr"/>
                </a:tc>
                <a:extLst>
                  <a:ext uri="{0D108BD9-81ED-4DB2-BD59-A6C34878D82A}">
                    <a16:rowId xmlns:a16="http://schemas.microsoft.com/office/drawing/2014/main" xmlns="" val="10002"/>
                  </a:ext>
                </a:extLst>
              </a:tr>
              <a:tr h="718456">
                <a:tc>
                  <a:txBody>
                    <a:bodyPr/>
                    <a:lstStyle/>
                    <a:p>
                      <a:pPr marL="0" indent="0">
                        <a:spcAft>
                          <a:spcPts val="0"/>
                        </a:spcAft>
                        <a:buAutoNum type="arabicPeriod" startAt="3"/>
                      </a:pPr>
                      <a:r>
                        <a:rPr lang="en-US" sz="2400" noProof="0" dirty="0" smtClean="0">
                          <a:effectLst/>
                          <a:latin typeface="+mn-lt"/>
                        </a:rPr>
                        <a:t>  Polarity</a:t>
                      </a:r>
                      <a:endParaRPr lang="en-US" sz="2400" noProof="0" dirty="0">
                        <a:effectLst/>
                        <a:latin typeface="+mn-lt"/>
                        <a:cs typeface="Times New Roman"/>
                      </a:endParaRPr>
                    </a:p>
                  </a:txBody>
                  <a:tcPr marL="68580" marR="68580" marT="0" marB="0" anchor="ctr"/>
                </a:tc>
                <a:tc>
                  <a:txBody>
                    <a:bodyPr/>
                    <a:lstStyle/>
                    <a:p>
                      <a:pPr algn="just">
                        <a:spcAft>
                          <a:spcPts val="0"/>
                        </a:spcAft>
                      </a:pPr>
                      <a:r>
                        <a:rPr lang="en-US" sz="2400" noProof="0" dirty="0">
                          <a:effectLst/>
                          <a:latin typeface="+mn-lt"/>
                        </a:rPr>
                        <a:t>Affirmative</a:t>
                      </a:r>
                    </a:p>
                    <a:p>
                      <a:pPr algn="just">
                        <a:spcAft>
                          <a:spcPts val="0"/>
                        </a:spcAft>
                      </a:pPr>
                      <a:r>
                        <a:rPr lang="en-US" sz="2400" noProof="0" dirty="0">
                          <a:effectLst/>
                          <a:latin typeface="+mn-lt"/>
                        </a:rPr>
                        <a:t>Negative</a:t>
                      </a:r>
                      <a:endParaRPr lang="en-US" sz="2400" noProof="0" dirty="0">
                        <a:effectLst/>
                        <a:latin typeface="+mn-lt"/>
                        <a:cs typeface="Times New Roman"/>
                      </a:endParaRPr>
                    </a:p>
                  </a:txBody>
                  <a:tcPr marL="68580" marR="68580" marT="0" marB="0" anchor="ctr"/>
                </a:tc>
                <a:extLst>
                  <a:ext uri="{0D108BD9-81ED-4DB2-BD59-A6C34878D82A}">
                    <a16:rowId xmlns:a16="http://schemas.microsoft.com/office/drawing/2014/main" xmlns="" val="10003"/>
                  </a:ext>
                </a:extLst>
              </a:tr>
              <a:tr h="718456">
                <a:tc>
                  <a:txBody>
                    <a:bodyPr/>
                    <a:lstStyle/>
                    <a:p>
                      <a:pPr marL="342900" indent="-342900">
                        <a:spcAft>
                          <a:spcPts val="0"/>
                        </a:spcAft>
                      </a:pPr>
                      <a:r>
                        <a:rPr lang="en-US" sz="2400" noProof="0" dirty="0">
                          <a:effectLst/>
                          <a:latin typeface="+mn-lt"/>
                        </a:rPr>
                        <a:t>4. </a:t>
                      </a:r>
                      <a:r>
                        <a:rPr lang="en-US" sz="1400" noProof="0" dirty="0" smtClean="0">
                          <a:effectLst/>
                          <a:latin typeface="+mn-lt"/>
                        </a:rPr>
                        <a:t> </a:t>
                      </a:r>
                      <a:r>
                        <a:rPr lang="en-US" sz="2400" noProof="0" dirty="0" smtClean="0">
                          <a:effectLst/>
                          <a:latin typeface="+mn-lt"/>
                        </a:rPr>
                        <a:t>Sentence Modality</a:t>
                      </a:r>
                      <a:endParaRPr lang="en-US" sz="2400" noProof="0" dirty="0">
                        <a:effectLst/>
                        <a:latin typeface="+mn-lt"/>
                        <a:cs typeface="Times New Roman"/>
                      </a:endParaRPr>
                    </a:p>
                  </a:txBody>
                  <a:tcPr marL="68580" marR="68580" marT="0" marB="0" anchor="ctr"/>
                </a:tc>
                <a:tc>
                  <a:txBody>
                    <a:bodyPr/>
                    <a:lstStyle/>
                    <a:p>
                      <a:pPr algn="just">
                        <a:spcAft>
                          <a:spcPts val="0"/>
                        </a:spcAft>
                      </a:pPr>
                      <a:r>
                        <a:rPr lang="en-US" sz="2400" noProof="0" dirty="0">
                          <a:effectLst/>
                          <a:latin typeface="+mn-lt"/>
                        </a:rPr>
                        <a:t>Declarative</a:t>
                      </a:r>
                    </a:p>
                    <a:p>
                      <a:pPr algn="just">
                        <a:spcAft>
                          <a:spcPts val="0"/>
                        </a:spcAft>
                      </a:pPr>
                      <a:r>
                        <a:rPr lang="en-US" sz="2400" noProof="0" dirty="0">
                          <a:effectLst/>
                          <a:latin typeface="+mn-lt"/>
                        </a:rPr>
                        <a:t>Interrogative</a:t>
                      </a:r>
                      <a:endParaRPr lang="en-US" sz="2400" noProof="0" dirty="0">
                        <a:effectLst/>
                        <a:latin typeface="+mn-lt"/>
                        <a:cs typeface="Times New Roman"/>
                      </a:endParaRPr>
                    </a:p>
                  </a:txBody>
                  <a:tcPr marL="68580" marR="68580" marT="0" marB="0" anchor="ctr"/>
                </a:tc>
                <a:extLst>
                  <a:ext uri="{0D108BD9-81ED-4DB2-BD59-A6C34878D82A}">
                    <a16:rowId xmlns:a16="http://schemas.microsoft.com/office/drawing/2014/main" xmlns="" val="10004"/>
                  </a:ext>
                </a:extLst>
              </a:tr>
              <a:tr h="1436912">
                <a:tc>
                  <a:txBody>
                    <a:bodyPr/>
                    <a:lstStyle/>
                    <a:p>
                      <a:pPr algn="just">
                        <a:spcAft>
                          <a:spcPts val="0"/>
                        </a:spcAft>
                      </a:pPr>
                      <a:r>
                        <a:rPr lang="en-US" sz="2400" noProof="0" dirty="0">
                          <a:effectLst/>
                          <a:latin typeface="+mn-lt"/>
                        </a:rPr>
                        <a:t>5. Verb</a:t>
                      </a:r>
                      <a:r>
                        <a:rPr lang="en-US" sz="2400" baseline="0" noProof="0" dirty="0">
                          <a:effectLst/>
                          <a:latin typeface="+mn-lt"/>
                        </a:rPr>
                        <a:t> class</a:t>
                      </a:r>
                      <a:endParaRPr lang="en-US" sz="2400" noProof="0" dirty="0">
                        <a:effectLst/>
                        <a:latin typeface="+mn-lt"/>
                        <a:cs typeface="Times New Roman"/>
                      </a:endParaRPr>
                    </a:p>
                  </a:txBody>
                  <a:tcPr marL="68580" marR="68580" marT="0" marB="0" anchor="ctr"/>
                </a:tc>
                <a:tc>
                  <a:txBody>
                    <a:bodyPr/>
                    <a:lstStyle/>
                    <a:p>
                      <a:pPr algn="just">
                        <a:spcAft>
                          <a:spcPts val="0"/>
                        </a:spcAft>
                      </a:pPr>
                      <a:r>
                        <a:rPr lang="en-US" sz="2400" noProof="0" dirty="0" smtClean="0">
                          <a:effectLst/>
                          <a:latin typeface="+mn-lt"/>
                        </a:rPr>
                        <a:t>Motion                                  Psychological</a:t>
                      </a:r>
                    </a:p>
                    <a:p>
                      <a:pPr algn="just">
                        <a:spcAft>
                          <a:spcPts val="0"/>
                        </a:spcAft>
                      </a:pPr>
                      <a:r>
                        <a:rPr lang="en-US" sz="2400" noProof="0" dirty="0" smtClean="0">
                          <a:effectLst/>
                          <a:latin typeface="+mn-lt"/>
                        </a:rPr>
                        <a:t>Dynamic          </a:t>
                      </a:r>
                    </a:p>
                    <a:p>
                      <a:pPr algn="just">
                        <a:spcAft>
                          <a:spcPts val="0"/>
                        </a:spcAft>
                      </a:pPr>
                      <a:r>
                        <a:rPr lang="en-US" sz="2400" noProof="0" dirty="0" err="1" smtClean="0">
                          <a:effectLst/>
                          <a:latin typeface="+mn-lt"/>
                        </a:rPr>
                        <a:t>Stative</a:t>
                      </a:r>
                      <a:endParaRPr lang="en-US" sz="2400" noProof="0" dirty="0">
                        <a:effectLst/>
                        <a:latin typeface="+mn-lt"/>
                      </a:endParaRPr>
                    </a:p>
                  </a:txBody>
                  <a:tcPr marL="68580" marR="68580" marT="0" marB="0" anchor="ctr"/>
                </a:tc>
                <a:extLst>
                  <a:ext uri="{0D108BD9-81ED-4DB2-BD59-A6C34878D82A}">
                    <a16:rowId xmlns:a16="http://schemas.microsoft.com/office/drawing/2014/main" xmlns="" val="10005"/>
                  </a:ext>
                </a:extLst>
              </a:tr>
              <a:tr h="1436912">
                <a:tc>
                  <a:txBody>
                    <a:bodyPr/>
                    <a:lstStyle/>
                    <a:p>
                      <a:pPr algn="just">
                        <a:spcAft>
                          <a:spcPts val="0"/>
                        </a:spcAft>
                      </a:pPr>
                      <a:r>
                        <a:rPr lang="en-US" sz="2400" noProof="0" dirty="0" smtClean="0">
                          <a:effectLst/>
                          <a:latin typeface="+mn-lt"/>
                          <a:cs typeface="Times New Roman"/>
                        </a:rPr>
                        <a:t>6. Grammatical</a:t>
                      </a:r>
                    </a:p>
                    <a:p>
                      <a:pPr marL="342900" indent="-342900" algn="just">
                        <a:spcAft>
                          <a:spcPts val="0"/>
                        </a:spcAft>
                      </a:pPr>
                      <a:r>
                        <a:rPr lang="en-US" sz="2400" noProof="0" dirty="0" smtClean="0">
                          <a:effectLst/>
                          <a:latin typeface="+mn-lt"/>
                          <a:cs typeface="Times New Roman"/>
                        </a:rPr>
                        <a:t>    </a:t>
                      </a:r>
                      <a:r>
                        <a:rPr lang="en-US" sz="1600" noProof="0" dirty="0" smtClean="0">
                          <a:effectLst/>
                          <a:latin typeface="+mn-lt"/>
                          <a:cs typeface="Times New Roman"/>
                        </a:rPr>
                        <a:t> </a:t>
                      </a:r>
                      <a:r>
                        <a:rPr lang="en-US" sz="2400" noProof="0" dirty="0" smtClean="0">
                          <a:effectLst/>
                          <a:latin typeface="+mn-lt"/>
                          <a:cs typeface="Times New Roman"/>
                        </a:rPr>
                        <a:t>Person</a:t>
                      </a:r>
                      <a:endParaRPr lang="en-US" sz="2400" noProof="0" dirty="0">
                        <a:effectLst/>
                        <a:latin typeface="+mn-lt"/>
                        <a:cs typeface="Times New Roman"/>
                      </a:endParaRPr>
                    </a:p>
                  </a:txBody>
                  <a:tcPr marL="68580" marR="68580" marT="0" marB="0" anchor="ctr"/>
                </a:tc>
                <a:tc>
                  <a:txBody>
                    <a:bodyPr/>
                    <a:lstStyle/>
                    <a:p>
                      <a:pPr algn="just">
                        <a:spcAft>
                          <a:spcPts val="0"/>
                        </a:spcAft>
                      </a:pPr>
                      <a:r>
                        <a:rPr lang="en-US" sz="2400" noProof="0" dirty="0" smtClean="0">
                          <a:effectLst/>
                          <a:latin typeface="+mn-lt"/>
                        </a:rPr>
                        <a:t>1st person</a:t>
                      </a:r>
                    </a:p>
                    <a:p>
                      <a:pPr algn="just">
                        <a:spcAft>
                          <a:spcPts val="0"/>
                        </a:spcAft>
                      </a:pPr>
                      <a:r>
                        <a:rPr lang="en-US" sz="2400" noProof="0" dirty="0" smtClean="0">
                          <a:effectLst/>
                          <a:latin typeface="+mn-lt"/>
                        </a:rPr>
                        <a:t>2nd person</a:t>
                      </a:r>
                    </a:p>
                    <a:p>
                      <a:pPr algn="just">
                        <a:spcAft>
                          <a:spcPts val="0"/>
                        </a:spcAft>
                      </a:pPr>
                      <a:r>
                        <a:rPr lang="en-US" sz="2400" noProof="0" dirty="0" smtClean="0">
                          <a:effectLst/>
                          <a:latin typeface="+mn-lt"/>
                        </a:rPr>
                        <a:t>3rd animate</a:t>
                      </a:r>
                    </a:p>
                    <a:p>
                      <a:pPr algn="just">
                        <a:spcAft>
                          <a:spcPts val="0"/>
                        </a:spcAft>
                      </a:pPr>
                      <a:r>
                        <a:rPr lang="en-US" sz="2400" noProof="0" dirty="0" smtClean="0">
                          <a:effectLst/>
                          <a:latin typeface="+mn-lt"/>
                        </a:rPr>
                        <a:t>3rd inanimate</a:t>
                      </a:r>
                      <a:endParaRPr lang="en-US" sz="2400" noProof="0" dirty="0">
                        <a:effectLst/>
                        <a:latin typeface="+mn-lt"/>
                      </a:endParaRPr>
                    </a:p>
                  </a:txBody>
                  <a:tcPr marL="68580" marR="68580" marT="0" marB="0" anchor="ctr"/>
                </a:tc>
                <a:extLst>
                  <a:ext uri="{0D108BD9-81ED-4DB2-BD59-A6C34878D82A}">
                    <a16:rowId xmlns:a16="http://schemas.microsoft.com/office/drawing/2014/main" xmlns="" val="2146668924"/>
                  </a:ext>
                </a:extLst>
              </a:tr>
              <a:tr h="918731">
                <a:tc>
                  <a:txBody>
                    <a:bodyPr/>
                    <a:lstStyle/>
                    <a:p>
                      <a:pPr marL="342900" indent="-342900" algn="l">
                        <a:spcAft>
                          <a:spcPts val="0"/>
                        </a:spcAft>
                      </a:pPr>
                      <a:r>
                        <a:rPr lang="en-US" sz="2400" noProof="0" dirty="0" smtClean="0">
                          <a:effectLst/>
                          <a:latin typeface="+mn-lt"/>
                          <a:cs typeface="Times New Roman"/>
                        </a:rPr>
                        <a:t>7.</a:t>
                      </a:r>
                      <a:r>
                        <a:rPr lang="en-US" sz="2400" baseline="0" noProof="0" dirty="0" smtClean="0">
                          <a:effectLst/>
                          <a:latin typeface="+mn-lt"/>
                          <a:cs typeface="Times New Roman"/>
                        </a:rPr>
                        <a:t> </a:t>
                      </a:r>
                      <a:r>
                        <a:rPr lang="en-US" sz="1200" baseline="0" noProof="0" dirty="0" smtClean="0">
                          <a:effectLst/>
                          <a:latin typeface="+mn-lt"/>
                          <a:cs typeface="Times New Roman"/>
                        </a:rPr>
                        <a:t> </a:t>
                      </a:r>
                      <a:r>
                        <a:rPr lang="en-US" sz="2400" noProof="0" dirty="0" smtClean="0">
                          <a:effectLst/>
                          <a:latin typeface="+mn-lt"/>
                          <a:cs typeface="Times New Roman"/>
                        </a:rPr>
                        <a:t>Verb Frequency</a:t>
                      </a:r>
                      <a:endParaRPr lang="en-US" sz="2400" noProof="0" dirty="0">
                        <a:effectLst/>
                        <a:latin typeface="+mn-lt"/>
                        <a:cs typeface="Times New Roman"/>
                      </a:endParaRPr>
                    </a:p>
                  </a:txBody>
                  <a:tcPr marL="68580" marR="68580" marT="0" marB="0" anchor="ctr"/>
                </a:tc>
                <a:tc>
                  <a:txBody>
                    <a:bodyPr/>
                    <a:lstStyle/>
                    <a:p>
                      <a:pPr algn="just">
                        <a:spcAft>
                          <a:spcPts val="0"/>
                        </a:spcAft>
                      </a:pPr>
                      <a:r>
                        <a:rPr lang="en-US" sz="2400" noProof="0" dirty="0" smtClean="0">
                          <a:effectLst/>
                          <a:latin typeface="+mn-lt"/>
                        </a:rPr>
                        <a:t>Moderate</a:t>
                      </a:r>
                    </a:p>
                    <a:p>
                      <a:pPr algn="just">
                        <a:spcAft>
                          <a:spcPts val="0"/>
                        </a:spcAft>
                      </a:pPr>
                      <a:r>
                        <a:rPr lang="en-US" sz="2400" noProof="0" dirty="0" smtClean="0">
                          <a:effectLst/>
                          <a:latin typeface="+mn-lt"/>
                        </a:rPr>
                        <a:t>High</a:t>
                      </a:r>
                      <a:endParaRPr lang="en-US" sz="2400" noProof="0" dirty="0">
                        <a:effectLst/>
                        <a:latin typeface="+mn-lt"/>
                      </a:endParaRPr>
                    </a:p>
                  </a:txBody>
                  <a:tcPr marL="68580" marR="68580" marT="0" marB="0" anchor="ctr"/>
                </a:tc>
                <a:extLst>
                  <a:ext uri="{0D108BD9-81ED-4DB2-BD59-A6C34878D82A}">
                    <a16:rowId xmlns:a16="http://schemas.microsoft.com/office/drawing/2014/main" xmlns="" val="10007"/>
                  </a:ext>
                </a:extLst>
              </a:tr>
            </a:tbl>
          </a:graphicData>
        </a:graphic>
      </p:graphicFrame>
      <p:graphicFrame>
        <p:nvGraphicFramePr>
          <p:cNvPr id="9" name="Chart 8"/>
          <p:cNvGraphicFramePr/>
          <p:nvPr>
            <p:extLst>
              <p:ext uri="{D42A27DB-BD31-4B8C-83A1-F6EECF244321}">
                <p14:modId xmlns:p14="http://schemas.microsoft.com/office/powerpoint/2010/main" val="820734499"/>
              </p:ext>
            </p:extLst>
          </p:nvPr>
        </p:nvGraphicFramePr>
        <p:xfrm>
          <a:off x="1859279" y="28717789"/>
          <a:ext cx="9096312" cy="5957995"/>
        </p:xfrm>
        <a:graphic>
          <a:graphicData uri="http://schemas.openxmlformats.org/drawingml/2006/chart">
            <c:chart xmlns:c="http://schemas.openxmlformats.org/drawingml/2006/chart" xmlns:r="http://schemas.openxmlformats.org/officeDocument/2006/relationships" r:id="rId7"/>
          </a:graphicData>
        </a:graphic>
      </p:graphicFrame>
      <p:sp>
        <p:nvSpPr>
          <p:cNvPr id="52" name="Rectangle 51"/>
          <p:cNvSpPr/>
          <p:nvPr/>
        </p:nvSpPr>
        <p:spPr>
          <a:xfrm>
            <a:off x="1859279" y="27508621"/>
            <a:ext cx="14173200" cy="9144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chemeClr val="accent3">
                    <a:lumMod val="20000"/>
                    <a:lumOff val="80000"/>
                  </a:schemeClr>
                </a:solidFill>
              </a:rPr>
              <a:t>Results</a:t>
            </a:r>
          </a:p>
        </p:txBody>
      </p:sp>
      <p:sp>
        <p:nvSpPr>
          <p:cNvPr id="55" name="Text Box 191"/>
          <p:cNvSpPr txBox="1">
            <a:spLocks noChangeArrowheads="1"/>
          </p:cNvSpPr>
          <p:nvPr/>
        </p:nvSpPr>
        <p:spPr bwMode="auto">
          <a:xfrm>
            <a:off x="11323388" y="28727400"/>
            <a:ext cx="4780590" cy="6278642"/>
          </a:xfrm>
          <a:prstGeom prst="rect">
            <a:avLst/>
          </a:prstGeom>
          <a:solidFill>
            <a:schemeClr val="bg1"/>
          </a:solidFill>
          <a:ln w="12700">
            <a:solidFill>
              <a:schemeClr val="accent1">
                <a:lumMod val="75000"/>
              </a:schemeClr>
            </a:solidFill>
          </a:ln>
          <a:effectLst/>
        </p:spPr>
        <p:txBody>
          <a:bodyPr wrap="square"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00" dirty="0" smtClean="0">
                <a:latin typeface="Calibri" pitchFamily="34" charset="0"/>
              </a:rPr>
              <a:t>Differences between periphrastic rate of </a:t>
            </a:r>
            <a:r>
              <a:rPr lang="en-US" sz="2400" dirty="0" smtClean="0">
                <a:latin typeface="+mj-lt"/>
              </a:rPr>
              <a:t>use are significant for:</a:t>
            </a:r>
          </a:p>
          <a:p>
            <a:pPr marL="342900" lvl="1" indent="-342900" eaLnBrk="1" hangingPunct="1">
              <a:buFont typeface="Arial" panose="020B0604020202020204" pitchFamily="34" charset="0"/>
              <a:buChar char="•"/>
            </a:pPr>
            <a:r>
              <a:rPr lang="en-US" sz="2400" dirty="0" smtClean="0">
                <a:latin typeface="+mj-lt"/>
              </a:rPr>
              <a:t>Canonical future across time periods. </a:t>
            </a:r>
            <a:r>
              <a:rPr lang="el-GR" sz="2400" dirty="0" smtClean="0">
                <a:latin typeface="+mj-lt"/>
              </a:rPr>
              <a:t>χ</a:t>
            </a:r>
            <a:r>
              <a:rPr lang="pt-BR" sz="2400" baseline="30000" dirty="0" smtClean="0">
                <a:latin typeface="+mj-lt"/>
              </a:rPr>
              <a:t>2</a:t>
            </a:r>
            <a:r>
              <a:rPr lang="pt-BR" sz="2400" dirty="0" smtClean="0">
                <a:latin typeface="+mj-lt"/>
              </a:rPr>
              <a:t>(2,</a:t>
            </a:r>
            <a:r>
              <a:rPr lang="pt-BR" sz="2400" dirty="0">
                <a:latin typeface="+mj-lt"/>
              </a:rPr>
              <a:t> </a:t>
            </a:r>
            <a:r>
              <a:rPr lang="pt-BR" sz="2400" i="1" dirty="0">
                <a:latin typeface="+mj-lt"/>
              </a:rPr>
              <a:t>N</a:t>
            </a:r>
            <a:r>
              <a:rPr lang="pt-BR" sz="2400" dirty="0">
                <a:latin typeface="+mj-lt"/>
              </a:rPr>
              <a:t> = </a:t>
            </a:r>
            <a:r>
              <a:rPr lang="pt-BR" sz="2400" dirty="0" smtClean="0">
                <a:latin typeface="+mj-lt"/>
              </a:rPr>
              <a:t>1661) </a:t>
            </a:r>
            <a:r>
              <a:rPr lang="pt-BR" sz="2400" dirty="0">
                <a:latin typeface="+mj-lt"/>
              </a:rPr>
              <a:t>= </a:t>
            </a:r>
            <a:r>
              <a:rPr lang="pt-BR" sz="2400" dirty="0" smtClean="0">
                <a:latin typeface="+mj-lt"/>
              </a:rPr>
              <a:t>281.73,</a:t>
            </a:r>
            <a:r>
              <a:rPr lang="pt-BR" sz="2400" dirty="0">
                <a:latin typeface="+mj-lt"/>
              </a:rPr>
              <a:t> </a:t>
            </a:r>
            <a:r>
              <a:rPr lang="pt-BR" sz="2400" i="1" dirty="0">
                <a:latin typeface="+mj-lt"/>
              </a:rPr>
              <a:t>p</a:t>
            </a:r>
            <a:r>
              <a:rPr lang="pt-BR" sz="2400" dirty="0">
                <a:latin typeface="+mj-lt"/>
              </a:rPr>
              <a:t> &lt; .</a:t>
            </a:r>
            <a:r>
              <a:rPr lang="pt-BR" sz="2400" dirty="0" smtClean="0">
                <a:latin typeface="+mj-lt"/>
              </a:rPr>
              <a:t>001</a:t>
            </a:r>
            <a:endParaRPr lang="en-US" sz="2400" dirty="0" smtClean="0">
              <a:latin typeface="+mj-lt"/>
            </a:endParaRPr>
          </a:p>
          <a:p>
            <a:pPr marL="342900" lvl="1" indent="-342900" eaLnBrk="1" hangingPunct="1">
              <a:buFont typeface="Arial" panose="020B0604020202020204" pitchFamily="34" charset="0"/>
              <a:buChar char="•"/>
            </a:pPr>
            <a:r>
              <a:rPr lang="en-US" sz="2400" dirty="0" smtClean="0">
                <a:latin typeface="+mj-lt"/>
              </a:rPr>
              <a:t>Future-in-the-past across time periods. </a:t>
            </a:r>
            <a:r>
              <a:rPr lang="el-GR" sz="2400" dirty="0">
                <a:latin typeface="+mj-lt"/>
              </a:rPr>
              <a:t>χ</a:t>
            </a:r>
            <a:r>
              <a:rPr lang="pt-BR" sz="2400" baseline="30000" dirty="0" smtClean="0">
                <a:latin typeface="+mj-lt"/>
              </a:rPr>
              <a:t>2</a:t>
            </a:r>
            <a:r>
              <a:rPr lang="pt-BR" sz="2400" dirty="0" smtClean="0">
                <a:latin typeface="+mj-lt"/>
              </a:rPr>
              <a:t>(2,</a:t>
            </a:r>
            <a:r>
              <a:rPr lang="pt-BR" sz="2400" dirty="0">
                <a:latin typeface="+mj-lt"/>
              </a:rPr>
              <a:t> </a:t>
            </a:r>
            <a:r>
              <a:rPr lang="pt-BR" sz="2400" i="1" dirty="0">
                <a:latin typeface="+mj-lt"/>
              </a:rPr>
              <a:t>N</a:t>
            </a:r>
            <a:r>
              <a:rPr lang="pt-BR" sz="2400" dirty="0">
                <a:latin typeface="+mj-lt"/>
              </a:rPr>
              <a:t> = </a:t>
            </a:r>
            <a:r>
              <a:rPr lang="pt-BR" sz="2400" dirty="0" smtClean="0">
                <a:latin typeface="+mj-lt"/>
              </a:rPr>
              <a:t>457) </a:t>
            </a:r>
            <a:r>
              <a:rPr lang="pt-BR" sz="2400" dirty="0">
                <a:latin typeface="+mj-lt"/>
              </a:rPr>
              <a:t>= </a:t>
            </a:r>
            <a:r>
              <a:rPr lang="pt-BR" sz="2400" dirty="0" smtClean="0">
                <a:latin typeface="+mj-lt"/>
              </a:rPr>
              <a:t>127.05,</a:t>
            </a:r>
            <a:r>
              <a:rPr lang="pt-BR" sz="2400" dirty="0">
                <a:latin typeface="+mj-lt"/>
              </a:rPr>
              <a:t> </a:t>
            </a:r>
            <a:r>
              <a:rPr lang="pt-BR" sz="2400" i="1" dirty="0">
                <a:latin typeface="+mj-lt"/>
              </a:rPr>
              <a:t>p</a:t>
            </a:r>
            <a:r>
              <a:rPr lang="pt-BR" sz="2400" dirty="0">
                <a:latin typeface="+mj-lt"/>
              </a:rPr>
              <a:t> &lt; .</a:t>
            </a:r>
            <a:r>
              <a:rPr lang="pt-BR" sz="2400" dirty="0" smtClean="0">
                <a:latin typeface="+mj-lt"/>
              </a:rPr>
              <a:t>001</a:t>
            </a:r>
            <a:endParaRPr lang="en-US" sz="2400" dirty="0" smtClean="0">
              <a:latin typeface="+mj-lt"/>
            </a:endParaRPr>
          </a:p>
          <a:p>
            <a:pPr marL="342900" indent="-342900" eaLnBrk="1" hangingPunct="1">
              <a:buFont typeface="Arial" panose="020B0604020202020204" pitchFamily="34" charset="0"/>
              <a:buChar char="•"/>
            </a:pPr>
            <a:r>
              <a:rPr lang="en-US" sz="2400" dirty="0" smtClean="0">
                <a:latin typeface="+mj-lt"/>
              </a:rPr>
              <a:t>Between CF and FP in each time period</a:t>
            </a:r>
          </a:p>
          <a:p>
            <a:pPr marL="1085850" lvl="1" indent="-342900" eaLnBrk="1" hangingPunct="1">
              <a:buFont typeface="Arial" panose="020B0604020202020204" pitchFamily="34" charset="0"/>
              <a:buChar char="•"/>
            </a:pPr>
            <a:r>
              <a:rPr lang="en-US" sz="2400" dirty="0" smtClean="0">
                <a:latin typeface="+mj-lt"/>
              </a:rPr>
              <a:t>18</a:t>
            </a:r>
            <a:r>
              <a:rPr lang="en-US" sz="2400" baseline="30000" dirty="0" smtClean="0">
                <a:latin typeface="+mj-lt"/>
              </a:rPr>
              <a:t>th</a:t>
            </a:r>
            <a:r>
              <a:rPr lang="en-US" sz="2400" dirty="0" smtClean="0">
                <a:latin typeface="+mj-lt"/>
              </a:rPr>
              <a:t>: </a:t>
            </a:r>
            <a:r>
              <a:rPr lang="el-GR" sz="2400" dirty="0">
                <a:latin typeface="+mj-lt"/>
              </a:rPr>
              <a:t>χ</a:t>
            </a:r>
            <a:r>
              <a:rPr lang="pt-BR" sz="2400" baseline="30000" dirty="0" smtClean="0">
                <a:latin typeface="+mj-lt"/>
              </a:rPr>
              <a:t>2</a:t>
            </a:r>
            <a:r>
              <a:rPr lang="pt-BR" sz="2400" dirty="0" smtClean="0">
                <a:latin typeface="+mj-lt"/>
              </a:rPr>
              <a:t>(1</a:t>
            </a:r>
            <a:r>
              <a:rPr lang="pt-BR" sz="2400" dirty="0">
                <a:latin typeface="+mj-lt"/>
              </a:rPr>
              <a:t>, </a:t>
            </a:r>
            <a:r>
              <a:rPr lang="pt-BR" sz="2400" i="1" dirty="0">
                <a:latin typeface="+mj-lt"/>
              </a:rPr>
              <a:t>N</a:t>
            </a:r>
            <a:r>
              <a:rPr lang="pt-BR" sz="2400" dirty="0">
                <a:latin typeface="+mj-lt"/>
              </a:rPr>
              <a:t> = </a:t>
            </a:r>
            <a:r>
              <a:rPr lang="pt-BR" sz="2400" dirty="0" smtClean="0">
                <a:latin typeface="+mj-lt"/>
              </a:rPr>
              <a:t>335) </a:t>
            </a:r>
            <a:r>
              <a:rPr lang="pt-BR" sz="2400" dirty="0">
                <a:latin typeface="+mj-lt"/>
              </a:rPr>
              <a:t>= </a:t>
            </a:r>
            <a:r>
              <a:rPr lang="pt-BR" sz="2400" dirty="0" smtClean="0">
                <a:latin typeface="+mj-lt"/>
              </a:rPr>
              <a:t>14.63,</a:t>
            </a:r>
            <a:r>
              <a:rPr lang="pt-BR" sz="2400" dirty="0">
                <a:latin typeface="+mj-lt"/>
              </a:rPr>
              <a:t> </a:t>
            </a:r>
            <a:r>
              <a:rPr lang="pt-BR" sz="2400" i="1" dirty="0">
                <a:latin typeface="+mj-lt"/>
              </a:rPr>
              <a:t>p</a:t>
            </a:r>
            <a:r>
              <a:rPr lang="pt-BR" sz="2400" dirty="0">
                <a:latin typeface="+mj-lt"/>
              </a:rPr>
              <a:t> </a:t>
            </a:r>
            <a:r>
              <a:rPr lang="pt-BR" sz="2400" dirty="0" smtClean="0">
                <a:latin typeface="+mj-lt"/>
              </a:rPr>
              <a:t>&lt; .001</a:t>
            </a:r>
          </a:p>
          <a:p>
            <a:pPr marL="1085850" lvl="1" indent="-342900" eaLnBrk="1" hangingPunct="1">
              <a:buFont typeface="Arial" panose="020B0604020202020204" pitchFamily="34" charset="0"/>
              <a:buChar char="•"/>
            </a:pPr>
            <a:r>
              <a:rPr lang="pt-BR" sz="2400" dirty="0" smtClean="0">
                <a:latin typeface="+mj-lt"/>
              </a:rPr>
              <a:t>20</a:t>
            </a:r>
            <a:r>
              <a:rPr lang="pt-BR" sz="2400" baseline="30000" dirty="0" smtClean="0">
                <a:latin typeface="+mj-lt"/>
              </a:rPr>
              <a:t>th</a:t>
            </a:r>
            <a:r>
              <a:rPr lang="pt-BR" sz="2400" dirty="0" smtClean="0">
                <a:latin typeface="+mj-lt"/>
              </a:rPr>
              <a:t> written: </a:t>
            </a:r>
            <a:r>
              <a:rPr lang="el-GR" sz="2400" dirty="0">
                <a:latin typeface="+mj-lt"/>
              </a:rPr>
              <a:t>χ</a:t>
            </a:r>
            <a:r>
              <a:rPr lang="pt-BR" sz="2400" baseline="30000" dirty="0" smtClean="0">
                <a:latin typeface="+mj-lt"/>
              </a:rPr>
              <a:t>2</a:t>
            </a:r>
            <a:r>
              <a:rPr lang="pt-BR" sz="2400" dirty="0" smtClean="0">
                <a:latin typeface="+mj-lt"/>
              </a:rPr>
              <a:t>(1</a:t>
            </a:r>
            <a:r>
              <a:rPr lang="pt-BR" sz="2400" dirty="0">
                <a:latin typeface="+mj-lt"/>
              </a:rPr>
              <a:t>, </a:t>
            </a:r>
            <a:r>
              <a:rPr lang="pt-BR" sz="2400" i="1" dirty="0">
                <a:latin typeface="+mj-lt"/>
              </a:rPr>
              <a:t>N</a:t>
            </a:r>
            <a:r>
              <a:rPr lang="pt-BR" sz="2400" dirty="0">
                <a:latin typeface="+mj-lt"/>
              </a:rPr>
              <a:t> = </a:t>
            </a:r>
            <a:r>
              <a:rPr lang="pt-BR" sz="2400" dirty="0" smtClean="0">
                <a:latin typeface="+mj-lt"/>
              </a:rPr>
              <a:t>693) </a:t>
            </a:r>
            <a:r>
              <a:rPr lang="pt-BR" sz="2400" dirty="0">
                <a:latin typeface="+mj-lt"/>
              </a:rPr>
              <a:t>= </a:t>
            </a:r>
            <a:r>
              <a:rPr lang="pt-BR" sz="2400" dirty="0" smtClean="0">
                <a:latin typeface="+mj-lt"/>
              </a:rPr>
              <a:t>4.08,</a:t>
            </a:r>
            <a:r>
              <a:rPr lang="pt-BR" sz="2400" dirty="0">
                <a:latin typeface="+mj-lt"/>
              </a:rPr>
              <a:t> </a:t>
            </a:r>
            <a:r>
              <a:rPr lang="pt-BR" sz="2400" i="1" dirty="0">
                <a:latin typeface="+mj-lt"/>
              </a:rPr>
              <a:t>p</a:t>
            </a:r>
            <a:r>
              <a:rPr lang="pt-BR" sz="2400" dirty="0">
                <a:latin typeface="+mj-lt"/>
              </a:rPr>
              <a:t> </a:t>
            </a:r>
            <a:r>
              <a:rPr lang="pt-BR" sz="2400" dirty="0" smtClean="0">
                <a:latin typeface="+mj-lt"/>
              </a:rPr>
              <a:t>= .043</a:t>
            </a:r>
          </a:p>
          <a:p>
            <a:pPr marL="1085850" lvl="1" indent="-342900" eaLnBrk="1" hangingPunct="1">
              <a:buFont typeface="Arial" panose="020B0604020202020204" pitchFamily="34" charset="0"/>
              <a:buChar char="•"/>
            </a:pPr>
            <a:r>
              <a:rPr lang="pt-BR" sz="2400" dirty="0" smtClean="0">
                <a:latin typeface="+mj-lt"/>
              </a:rPr>
              <a:t>20</a:t>
            </a:r>
            <a:r>
              <a:rPr lang="pt-BR" sz="2400" baseline="30000" dirty="0" smtClean="0">
                <a:latin typeface="+mj-lt"/>
              </a:rPr>
              <a:t>th</a:t>
            </a:r>
            <a:r>
              <a:rPr lang="pt-BR" sz="2400" dirty="0" smtClean="0">
                <a:latin typeface="+mj-lt"/>
              </a:rPr>
              <a:t> oral: </a:t>
            </a:r>
            <a:r>
              <a:rPr lang="el-GR" sz="2400" dirty="0">
                <a:latin typeface="+mj-lt"/>
              </a:rPr>
              <a:t>χ</a:t>
            </a:r>
            <a:r>
              <a:rPr lang="pt-BR" sz="2400" baseline="30000" dirty="0" smtClean="0">
                <a:latin typeface="+mj-lt"/>
              </a:rPr>
              <a:t>2</a:t>
            </a:r>
            <a:r>
              <a:rPr lang="pt-BR" sz="2400" dirty="0" smtClean="0">
                <a:latin typeface="+mj-lt"/>
              </a:rPr>
              <a:t>(1</a:t>
            </a:r>
            <a:r>
              <a:rPr lang="pt-BR" sz="2400" dirty="0">
                <a:latin typeface="+mj-lt"/>
              </a:rPr>
              <a:t>, </a:t>
            </a:r>
            <a:r>
              <a:rPr lang="pt-BR" sz="2400" i="1" dirty="0">
                <a:latin typeface="+mj-lt"/>
              </a:rPr>
              <a:t>N</a:t>
            </a:r>
            <a:r>
              <a:rPr lang="pt-BR" sz="2400" dirty="0">
                <a:latin typeface="+mj-lt"/>
              </a:rPr>
              <a:t> = </a:t>
            </a:r>
            <a:r>
              <a:rPr lang="pt-BR" sz="2400" dirty="0" smtClean="0">
                <a:latin typeface="+mj-lt"/>
              </a:rPr>
              <a:t>1090) </a:t>
            </a:r>
            <a:r>
              <a:rPr lang="pt-BR" sz="2400" dirty="0">
                <a:latin typeface="+mj-lt"/>
              </a:rPr>
              <a:t>= </a:t>
            </a:r>
            <a:r>
              <a:rPr lang="pt-BR" sz="2400" dirty="0" smtClean="0">
                <a:latin typeface="+mj-lt"/>
              </a:rPr>
              <a:t>8.99,</a:t>
            </a:r>
            <a:r>
              <a:rPr lang="pt-BR" sz="2400" dirty="0">
                <a:latin typeface="+mj-lt"/>
              </a:rPr>
              <a:t> </a:t>
            </a:r>
            <a:r>
              <a:rPr lang="pt-BR" sz="2400" i="1" dirty="0">
                <a:latin typeface="+mj-lt"/>
              </a:rPr>
              <a:t>p</a:t>
            </a:r>
            <a:r>
              <a:rPr lang="pt-BR" sz="2400" dirty="0">
                <a:latin typeface="+mj-lt"/>
              </a:rPr>
              <a:t> = .</a:t>
            </a:r>
            <a:r>
              <a:rPr lang="pt-BR" sz="2400" dirty="0" smtClean="0">
                <a:latin typeface="+mj-lt"/>
              </a:rPr>
              <a:t>003</a:t>
            </a:r>
            <a:endParaRPr lang="pt-BR" sz="2400" dirty="0">
              <a:latin typeface="+mj-lt"/>
            </a:endParaRPr>
          </a:p>
        </p:txBody>
      </p:sp>
      <p:sp>
        <p:nvSpPr>
          <p:cNvPr id="3" name="TextBox 2"/>
          <p:cNvSpPr txBox="1"/>
          <p:nvPr/>
        </p:nvSpPr>
        <p:spPr>
          <a:xfrm>
            <a:off x="21459698" y="7096049"/>
            <a:ext cx="5257800" cy="523220"/>
          </a:xfrm>
          <a:prstGeom prst="rect">
            <a:avLst/>
          </a:prstGeom>
          <a:noFill/>
        </p:spPr>
        <p:txBody>
          <a:bodyPr wrap="square" rtlCol="0">
            <a:spAutoFit/>
          </a:bodyPr>
          <a:lstStyle/>
          <a:p>
            <a:pPr algn="ctr"/>
            <a:r>
              <a:rPr lang="en-US" sz="2800" b="1" dirty="0" smtClean="0"/>
              <a:t>1. Adverbial Modification</a:t>
            </a:r>
            <a:endParaRPr lang="en-US" sz="2800" b="1" dirty="0"/>
          </a:p>
        </p:txBody>
      </p:sp>
      <p:sp>
        <p:nvSpPr>
          <p:cNvPr id="8" name="TextBox 7"/>
          <p:cNvSpPr txBox="1"/>
          <p:nvPr/>
        </p:nvSpPr>
        <p:spPr>
          <a:xfrm>
            <a:off x="16974913" y="9694858"/>
            <a:ext cx="2743200" cy="461665"/>
          </a:xfrm>
          <a:prstGeom prst="rect">
            <a:avLst/>
          </a:prstGeom>
          <a:noFill/>
        </p:spPr>
        <p:txBody>
          <a:bodyPr wrap="square" rtlCol="0">
            <a:spAutoFit/>
          </a:bodyPr>
          <a:lstStyle/>
          <a:p>
            <a:pPr algn="ctr"/>
            <a:r>
              <a:rPr lang="en-US" sz="2400" dirty="0" smtClean="0"/>
              <a:t>1580-1630</a:t>
            </a:r>
            <a:endParaRPr lang="en-US" sz="2400" dirty="0"/>
          </a:p>
        </p:txBody>
      </p:sp>
      <p:sp>
        <p:nvSpPr>
          <p:cNvPr id="72" name="TextBox 71"/>
          <p:cNvSpPr txBox="1"/>
          <p:nvPr/>
        </p:nvSpPr>
        <p:spPr>
          <a:xfrm>
            <a:off x="20352465" y="9684711"/>
            <a:ext cx="2743200" cy="461665"/>
          </a:xfrm>
          <a:prstGeom prst="rect">
            <a:avLst/>
          </a:prstGeom>
          <a:noFill/>
        </p:spPr>
        <p:txBody>
          <a:bodyPr wrap="square" rtlCol="0">
            <a:spAutoFit/>
          </a:bodyPr>
          <a:lstStyle/>
          <a:p>
            <a:pPr algn="ctr"/>
            <a:r>
              <a:rPr lang="en-US" sz="2400" dirty="0" smtClean="0"/>
              <a:t>1780-1830</a:t>
            </a:r>
            <a:endParaRPr lang="en-US" sz="2400" dirty="0"/>
          </a:p>
        </p:txBody>
      </p:sp>
      <p:sp>
        <p:nvSpPr>
          <p:cNvPr id="73" name="TextBox 72"/>
          <p:cNvSpPr txBox="1"/>
          <p:nvPr/>
        </p:nvSpPr>
        <p:spPr>
          <a:xfrm>
            <a:off x="24765033" y="9648407"/>
            <a:ext cx="2743200" cy="461665"/>
          </a:xfrm>
          <a:prstGeom prst="rect">
            <a:avLst/>
          </a:prstGeom>
          <a:noFill/>
        </p:spPr>
        <p:txBody>
          <a:bodyPr wrap="square" rtlCol="0">
            <a:spAutoFit/>
          </a:bodyPr>
          <a:lstStyle/>
          <a:p>
            <a:pPr algn="ctr"/>
            <a:r>
              <a:rPr lang="en-US" sz="2400" dirty="0" smtClean="0"/>
              <a:t>1980-2004 written</a:t>
            </a:r>
            <a:endParaRPr lang="en-US" sz="2400" dirty="0"/>
          </a:p>
        </p:txBody>
      </p:sp>
      <p:sp>
        <p:nvSpPr>
          <p:cNvPr id="74" name="TextBox 73"/>
          <p:cNvSpPr txBox="1"/>
          <p:nvPr/>
        </p:nvSpPr>
        <p:spPr>
          <a:xfrm>
            <a:off x="28291335" y="9615632"/>
            <a:ext cx="2743200" cy="461665"/>
          </a:xfrm>
          <a:prstGeom prst="rect">
            <a:avLst/>
          </a:prstGeom>
          <a:noFill/>
        </p:spPr>
        <p:txBody>
          <a:bodyPr wrap="square" rtlCol="0">
            <a:spAutoFit/>
          </a:bodyPr>
          <a:lstStyle/>
          <a:p>
            <a:pPr algn="ctr"/>
            <a:r>
              <a:rPr lang="en-US" sz="2400" dirty="0" smtClean="0"/>
              <a:t>1980-2004 oral</a:t>
            </a:r>
            <a:endParaRPr lang="en-US" sz="2400" dirty="0"/>
          </a:p>
        </p:txBody>
      </p:sp>
      <p:grpSp>
        <p:nvGrpSpPr>
          <p:cNvPr id="77" name="Group 76"/>
          <p:cNvGrpSpPr/>
          <p:nvPr/>
        </p:nvGrpSpPr>
        <p:grpSpPr>
          <a:xfrm>
            <a:off x="16928068" y="7935254"/>
            <a:ext cx="2665672" cy="1692400"/>
            <a:chOff x="11452" y="807889"/>
            <a:chExt cx="3422972" cy="2053783"/>
          </a:xfrm>
        </p:grpSpPr>
        <p:sp>
          <p:nvSpPr>
            <p:cNvPr id="78" name="Rounded Rectangle 77"/>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9"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smtClean="0"/>
                <a:t>Periphrastic </a:t>
              </a:r>
              <a:r>
                <a:rPr lang="en-US" sz="2200" dirty="0"/>
                <a:t>form </a:t>
              </a:r>
              <a:r>
                <a:rPr lang="en-US" sz="2200" dirty="0" smtClean="0"/>
                <a:t>did </a:t>
              </a:r>
              <a:r>
                <a:rPr lang="en-US" sz="2200" dirty="0"/>
                <a:t>not occur with any adverbial </a:t>
              </a:r>
              <a:r>
                <a:rPr lang="en-US" sz="2200" dirty="0" smtClean="0"/>
                <a:t>modification</a:t>
              </a:r>
              <a:endParaRPr lang="en-US" sz="2200" kern="1200" dirty="0"/>
            </a:p>
          </p:txBody>
        </p:sp>
      </p:grpSp>
      <p:grpSp>
        <p:nvGrpSpPr>
          <p:cNvPr id="80" name="Group 79"/>
          <p:cNvGrpSpPr/>
          <p:nvPr/>
        </p:nvGrpSpPr>
        <p:grpSpPr>
          <a:xfrm>
            <a:off x="19751557" y="7936866"/>
            <a:ext cx="4520187" cy="1724936"/>
            <a:chOff x="11452" y="807889"/>
            <a:chExt cx="3422972" cy="2053783"/>
          </a:xfrm>
        </p:grpSpPr>
        <p:sp>
          <p:nvSpPr>
            <p:cNvPr id="81" name="Rounded Rectangle 80"/>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2"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lvl="0" algn="ctr"/>
              <a:r>
                <a:rPr lang="en-US" sz="2200" dirty="0"/>
                <a:t>First appearance of periphrastic form with adverbial modification, </a:t>
              </a:r>
              <a:r>
                <a:rPr lang="en-US" sz="2200" dirty="0" smtClean="0"/>
                <a:t>occurred </a:t>
              </a:r>
              <a:r>
                <a:rPr lang="en-US" sz="2200" dirty="0"/>
                <a:t>with </a:t>
              </a:r>
              <a:r>
                <a:rPr lang="en-US" sz="2200" dirty="0" smtClean="0"/>
                <a:t>1 specific (FP) and 1 non-specific (CF) adverbial</a:t>
              </a:r>
              <a:endParaRPr lang="en-US" sz="2200" dirty="0"/>
            </a:p>
          </p:txBody>
        </p:sp>
      </p:grpSp>
      <p:grpSp>
        <p:nvGrpSpPr>
          <p:cNvPr id="83" name="Group 82"/>
          <p:cNvGrpSpPr/>
          <p:nvPr/>
        </p:nvGrpSpPr>
        <p:grpSpPr>
          <a:xfrm>
            <a:off x="24504281" y="7973331"/>
            <a:ext cx="3299700" cy="1669182"/>
            <a:chOff x="11452" y="807889"/>
            <a:chExt cx="3422972" cy="2053783"/>
          </a:xfrm>
        </p:grpSpPr>
        <p:sp>
          <p:nvSpPr>
            <p:cNvPr id="84" name="Rounded Rectangle 83"/>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5"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a:r>
                <a:rPr lang="en-US" sz="2200" dirty="0"/>
                <a:t>Periphrastic form </a:t>
              </a:r>
              <a:r>
                <a:rPr lang="en-US" sz="2200" dirty="0" smtClean="0"/>
                <a:t>occurred most with a specific adverbial, then none; least with non-specific</a:t>
              </a:r>
              <a:endParaRPr lang="en-US" sz="2200" dirty="0"/>
            </a:p>
          </p:txBody>
        </p:sp>
      </p:grpSp>
      <p:grpSp>
        <p:nvGrpSpPr>
          <p:cNvPr id="86" name="Group 85"/>
          <p:cNvGrpSpPr/>
          <p:nvPr/>
        </p:nvGrpSpPr>
        <p:grpSpPr>
          <a:xfrm>
            <a:off x="27962856" y="7918107"/>
            <a:ext cx="3126744" cy="1709547"/>
            <a:chOff x="11452" y="807889"/>
            <a:chExt cx="3422972" cy="2053783"/>
          </a:xfrm>
        </p:grpSpPr>
        <p:sp>
          <p:nvSpPr>
            <p:cNvPr id="87" name="Rounded Rectangle 86"/>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8"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a:r>
                <a:rPr lang="en-US" sz="2200" dirty="0"/>
                <a:t>Periphrastic form </a:t>
              </a:r>
              <a:r>
                <a:rPr lang="en-US" sz="2200" dirty="0" smtClean="0"/>
                <a:t>occurred </a:t>
              </a:r>
              <a:r>
                <a:rPr lang="en-US" sz="2200" dirty="0"/>
                <a:t>most </a:t>
              </a:r>
              <a:r>
                <a:rPr lang="en-US" sz="2200" dirty="0" smtClean="0"/>
                <a:t>without an adverbial, then specific; least with non-specific</a:t>
              </a:r>
              <a:endParaRPr lang="en-US" sz="2200" dirty="0"/>
            </a:p>
          </p:txBody>
        </p:sp>
      </p:grpSp>
      <p:sp>
        <p:nvSpPr>
          <p:cNvPr id="19" name="Right Arrow 18"/>
          <p:cNvSpPr/>
          <p:nvPr/>
        </p:nvSpPr>
        <p:spPr>
          <a:xfrm>
            <a:off x="19415031" y="8391172"/>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ight Arrow 88"/>
          <p:cNvSpPr/>
          <p:nvPr/>
        </p:nvSpPr>
        <p:spPr>
          <a:xfrm>
            <a:off x="24049395" y="8428855"/>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ight Arrow 89"/>
          <p:cNvSpPr/>
          <p:nvPr/>
        </p:nvSpPr>
        <p:spPr>
          <a:xfrm>
            <a:off x="27546333" y="8410415"/>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Box 106"/>
          <p:cNvSpPr txBox="1"/>
          <p:nvPr/>
        </p:nvSpPr>
        <p:spPr>
          <a:xfrm>
            <a:off x="21315764" y="10048625"/>
            <a:ext cx="5257800" cy="523220"/>
          </a:xfrm>
          <a:prstGeom prst="rect">
            <a:avLst/>
          </a:prstGeom>
          <a:noFill/>
        </p:spPr>
        <p:txBody>
          <a:bodyPr wrap="square" rtlCol="0">
            <a:spAutoFit/>
          </a:bodyPr>
          <a:lstStyle/>
          <a:p>
            <a:pPr algn="ctr"/>
            <a:r>
              <a:rPr lang="en-US" sz="2800" b="1" dirty="0" smtClean="0"/>
              <a:t>2. Temporal Proximity</a:t>
            </a:r>
            <a:endParaRPr lang="en-US" sz="2800" b="1" dirty="0"/>
          </a:p>
        </p:txBody>
      </p:sp>
      <p:grpSp>
        <p:nvGrpSpPr>
          <p:cNvPr id="114" name="Group 113"/>
          <p:cNvGrpSpPr/>
          <p:nvPr/>
        </p:nvGrpSpPr>
        <p:grpSpPr>
          <a:xfrm>
            <a:off x="16894452" y="10923472"/>
            <a:ext cx="3211737" cy="1787855"/>
            <a:chOff x="11452" y="807889"/>
            <a:chExt cx="3422972" cy="2053783"/>
          </a:xfrm>
        </p:grpSpPr>
        <p:sp>
          <p:nvSpPr>
            <p:cNvPr id="115" name="Rounded Rectangle 114"/>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6"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smtClean="0"/>
                <a:t>Periphrastic </a:t>
              </a:r>
              <a:r>
                <a:rPr lang="en-US" sz="2200" dirty="0"/>
                <a:t>form </a:t>
              </a:r>
              <a:r>
                <a:rPr lang="en-US" sz="2200" dirty="0" smtClean="0"/>
                <a:t>occurred with proximate or unknown proximity</a:t>
              </a:r>
              <a:endParaRPr lang="en-US" sz="2200" kern="1200" dirty="0"/>
            </a:p>
          </p:txBody>
        </p:sp>
      </p:grpSp>
      <p:grpSp>
        <p:nvGrpSpPr>
          <p:cNvPr id="117" name="Group 116"/>
          <p:cNvGrpSpPr/>
          <p:nvPr/>
        </p:nvGrpSpPr>
        <p:grpSpPr>
          <a:xfrm>
            <a:off x="20208009" y="10925083"/>
            <a:ext cx="3262414" cy="1787855"/>
            <a:chOff x="11452" y="807889"/>
            <a:chExt cx="3422972" cy="2053783"/>
          </a:xfrm>
        </p:grpSpPr>
        <p:sp>
          <p:nvSpPr>
            <p:cNvPr id="118" name="Rounded Rectangle 117"/>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9"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a:t>
              </a:r>
              <a:r>
                <a:rPr lang="en-US" sz="2200" dirty="0" smtClean="0"/>
                <a:t>occurred </a:t>
              </a:r>
              <a:r>
                <a:rPr lang="en-US" sz="2200" dirty="0"/>
                <a:t>with </a:t>
              </a:r>
              <a:r>
                <a:rPr lang="en-US" sz="2200" dirty="0" smtClean="0"/>
                <a:t>proximate (CF) or unknown proximity (FP &amp; CF)</a:t>
              </a:r>
              <a:endParaRPr lang="en-US" sz="2200" dirty="0"/>
            </a:p>
          </p:txBody>
        </p:sp>
      </p:grpSp>
      <p:grpSp>
        <p:nvGrpSpPr>
          <p:cNvPr id="120" name="Group 119"/>
          <p:cNvGrpSpPr/>
          <p:nvPr/>
        </p:nvGrpSpPr>
        <p:grpSpPr>
          <a:xfrm>
            <a:off x="23572243" y="10903480"/>
            <a:ext cx="3638501" cy="1777694"/>
            <a:chOff x="11452" y="807889"/>
            <a:chExt cx="3422972" cy="2053783"/>
          </a:xfrm>
        </p:grpSpPr>
        <p:sp>
          <p:nvSpPr>
            <p:cNvPr id="121" name="Rounded Rectangle 120"/>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2"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a:t>
              </a:r>
              <a:r>
                <a:rPr lang="en-US" sz="2200" dirty="0" smtClean="0"/>
                <a:t>occurred with higher proportion in proximate &gt; unknown &gt; indeterminate &gt; distant/attenuated</a:t>
              </a:r>
              <a:endParaRPr lang="en-US" sz="2200" dirty="0"/>
            </a:p>
          </p:txBody>
        </p:sp>
      </p:grpSp>
      <p:grpSp>
        <p:nvGrpSpPr>
          <p:cNvPr id="123" name="Group 122"/>
          <p:cNvGrpSpPr/>
          <p:nvPr/>
        </p:nvGrpSpPr>
        <p:grpSpPr>
          <a:xfrm>
            <a:off x="27312564" y="10906325"/>
            <a:ext cx="3724371" cy="1774849"/>
            <a:chOff x="11452" y="807889"/>
            <a:chExt cx="3422972" cy="2053783"/>
          </a:xfrm>
        </p:grpSpPr>
        <p:sp>
          <p:nvSpPr>
            <p:cNvPr id="124" name="Rounded Rectangle 123"/>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5"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a:t>
              </a:r>
              <a:r>
                <a:rPr lang="en-US" sz="2200" dirty="0" smtClean="0"/>
                <a:t>occurred </a:t>
              </a:r>
              <a:r>
                <a:rPr lang="en-US" sz="2200" dirty="0"/>
                <a:t>with </a:t>
              </a:r>
              <a:r>
                <a:rPr lang="en-US" sz="2200" dirty="0" smtClean="0"/>
                <a:t>higher </a:t>
              </a:r>
              <a:r>
                <a:rPr lang="en-US" sz="2200" dirty="0"/>
                <a:t>proportion </a:t>
              </a:r>
              <a:r>
                <a:rPr lang="en-US" sz="2200" dirty="0" smtClean="0"/>
                <a:t>in proximate </a:t>
              </a:r>
              <a:r>
                <a:rPr lang="en-US" sz="2200" dirty="0"/>
                <a:t>&gt; unknown &gt; indeterminate &gt; distant/attenuated</a:t>
              </a:r>
            </a:p>
          </p:txBody>
        </p:sp>
      </p:grpSp>
      <p:sp>
        <p:nvSpPr>
          <p:cNvPr id="126" name="Right Arrow 125"/>
          <p:cNvSpPr/>
          <p:nvPr/>
        </p:nvSpPr>
        <p:spPr>
          <a:xfrm>
            <a:off x="19871078" y="11397282"/>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ight Arrow 126"/>
          <p:cNvSpPr/>
          <p:nvPr/>
        </p:nvSpPr>
        <p:spPr>
          <a:xfrm>
            <a:off x="23197094" y="11417274"/>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Arrow 127"/>
          <p:cNvSpPr/>
          <p:nvPr/>
        </p:nvSpPr>
        <p:spPr>
          <a:xfrm>
            <a:off x="26943012" y="11397282"/>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TextBox 175"/>
          <p:cNvSpPr txBox="1"/>
          <p:nvPr/>
        </p:nvSpPr>
        <p:spPr>
          <a:xfrm>
            <a:off x="21240046" y="7530939"/>
            <a:ext cx="5244916" cy="461665"/>
          </a:xfrm>
          <a:prstGeom prst="rect">
            <a:avLst/>
          </a:prstGeom>
          <a:noFill/>
        </p:spPr>
        <p:txBody>
          <a:bodyPr wrap="square" rtlCol="0">
            <a:spAutoFit/>
          </a:bodyPr>
          <a:lstStyle/>
          <a:p>
            <a:pPr algn="ctr"/>
            <a:r>
              <a:rPr lang="en-US" sz="2400" dirty="0" smtClean="0"/>
              <a:t>Future-in-the-past &amp; Canonical Future</a:t>
            </a:r>
            <a:endParaRPr lang="en-US" sz="2400" dirty="0"/>
          </a:p>
        </p:txBody>
      </p:sp>
      <p:sp>
        <p:nvSpPr>
          <p:cNvPr id="177" name="TextBox 176"/>
          <p:cNvSpPr txBox="1"/>
          <p:nvPr/>
        </p:nvSpPr>
        <p:spPr>
          <a:xfrm>
            <a:off x="21365977" y="10496643"/>
            <a:ext cx="5244916" cy="461665"/>
          </a:xfrm>
          <a:prstGeom prst="rect">
            <a:avLst/>
          </a:prstGeom>
          <a:noFill/>
        </p:spPr>
        <p:txBody>
          <a:bodyPr wrap="square" rtlCol="0">
            <a:spAutoFit/>
          </a:bodyPr>
          <a:lstStyle/>
          <a:p>
            <a:pPr algn="ctr"/>
            <a:r>
              <a:rPr lang="en-US" sz="2400" dirty="0" smtClean="0"/>
              <a:t>Future-in-the-past &amp; Canonical Future</a:t>
            </a:r>
            <a:endParaRPr lang="en-US" sz="2400" dirty="0"/>
          </a:p>
        </p:txBody>
      </p:sp>
      <p:sp>
        <p:nvSpPr>
          <p:cNvPr id="178" name="TextBox 177"/>
          <p:cNvSpPr txBox="1"/>
          <p:nvPr/>
        </p:nvSpPr>
        <p:spPr>
          <a:xfrm>
            <a:off x="21227162" y="13048363"/>
            <a:ext cx="5257800" cy="523220"/>
          </a:xfrm>
          <a:prstGeom prst="rect">
            <a:avLst/>
          </a:prstGeom>
          <a:noFill/>
        </p:spPr>
        <p:txBody>
          <a:bodyPr wrap="square" rtlCol="0">
            <a:spAutoFit/>
          </a:bodyPr>
          <a:lstStyle/>
          <a:p>
            <a:pPr algn="ctr"/>
            <a:r>
              <a:rPr lang="en-US" sz="2800" b="1" dirty="0" smtClean="0"/>
              <a:t>3. Polarity</a:t>
            </a:r>
            <a:endParaRPr lang="en-US" sz="2800" b="1" dirty="0"/>
          </a:p>
        </p:txBody>
      </p:sp>
      <p:grpSp>
        <p:nvGrpSpPr>
          <p:cNvPr id="179" name="Group 178"/>
          <p:cNvGrpSpPr/>
          <p:nvPr/>
        </p:nvGrpSpPr>
        <p:grpSpPr>
          <a:xfrm>
            <a:off x="16911645" y="13937915"/>
            <a:ext cx="3211737" cy="1320931"/>
            <a:chOff x="11452" y="807889"/>
            <a:chExt cx="3422972" cy="2053783"/>
          </a:xfrm>
        </p:grpSpPr>
        <p:sp>
          <p:nvSpPr>
            <p:cNvPr id="180" name="Rounded Rectangle 179"/>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1"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smtClean="0"/>
                <a:t>Periphrastic </a:t>
              </a:r>
              <a:r>
                <a:rPr lang="en-US" sz="2200" dirty="0"/>
                <a:t>form </a:t>
              </a:r>
              <a:r>
                <a:rPr lang="en-US" sz="2200" dirty="0" smtClean="0"/>
                <a:t>occurred only in affirmative contexts</a:t>
              </a:r>
              <a:endParaRPr lang="en-US" sz="2200" kern="1200" dirty="0"/>
            </a:p>
          </p:txBody>
        </p:sp>
      </p:grpSp>
      <p:grpSp>
        <p:nvGrpSpPr>
          <p:cNvPr id="182" name="Group 181"/>
          <p:cNvGrpSpPr/>
          <p:nvPr/>
        </p:nvGrpSpPr>
        <p:grpSpPr>
          <a:xfrm>
            <a:off x="20225202" y="13939527"/>
            <a:ext cx="3262414" cy="1377916"/>
            <a:chOff x="11452" y="807889"/>
            <a:chExt cx="3422972" cy="2053783"/>
          </a:xfrm>
        </p:grpSpPr>
        <p:sp>
          <p:nvSpPr>
            <p:cNvPr id="183" name="Rounded Rectangle 182"/>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4"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a:t>
              </a:r>
              <a:r>
                <a:rPr lang="en-US" sz="2200" dirty="0" smtClean="0"/>
                <a:t>occurred only in affirmative contexts</a:t>
              </a:r>
              <a:endParaRPr lang="en-US" sz="2200" dirty="0"/>
            </a:p>
          </p:txBody>
        </p:sp>
      </p:grpSp>
      <p:grpSp>
        <p:nvGrpSpPr>
          <p:cNvPr id="185" name="Group 184"/>
          <p:cNvGrpSpPr/>
          <p:nvPr/>
        </p:nvGrpSpPr>
        <p:grpSpPr>
          <a:xfrm>
            <a:off x="23589436" y="13917923"/>
            <a:ext cx="3638501" cy="1400090"/>
            <a:chOff x="11452" y="807889"/>
            <a:chExt cx="3422972" cy="2053783"/>
          </a:xfrm>
        </p:grpSpPr>
        <p:sp>
          <p:nvSpPr>
            <p:cNvPr id="186" name="Rounded Rectangle 185"/>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7"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a:t>
              </a:r>
              <a:r>
                <a:rPr lang="en-US" sz="2200" dirty="0" smtClean="0"/>
                <a:t>occurred with a higher proportion in negative contexts </a:t>
              </a:r>
              <a:endParaRPr lang="en-US" sz="2200" dirty="0"/>
            </a:p>
          </p:txBody>
        </p:sp>
      </p:grpSp>
      <p:grpSp>
        <p:nvGrpSpPr>
          <p:cNvPr id="188" name="Group 187"/>
          <p:cNvGrpSpPr/>
          <p:nvPr/>
        </p:nvGrpSpPr>
        <p:grpSpPr>
          <a:xfrm>
            <a:off x="27329757" y="13920768"/>
            <a:ext cx="3724371" cy="1418059"/>
            <a:chOff x="11452" y="807889"/>
            <a:chExt cx="3422972" cy="2053783"/>
          </a:xfrm>
        </p:grpSpPr>
        <p:sp>
          <p:nvSpPr>
            <p:cNvPr id="189" name="Rounded Rectangle 188"/>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0"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a:t>
              </a:r>
              <a:r>
                <a:rPr lang="en-US" sz="2200" dirty="0" smtClean="0"/>
                <a:t>trended towards a higher proportion in affirmative contexts</a:t>
              </a:r>
              <a:endParaRPr lang="en-US" sz="2200" dirty="0"/>
            </a:p>
          </p:txBody>
        </p:sp>
      </p:grpSp>
      <p:sp>
        <p:nvSpPr>
          <p:cNvPr id="191" name="Right Arrow 190"/>
          <p:cNvSpPr/>
          <p:nvPr/>
        </p:nvSpPr>
        <p:spPr>
          <a:xfrm>
            <a:off x="19870718" y="14260562"/>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ight Arrow 191"/>
          <p:cNvSpPr/>
          <p:nvPr/>
        </p:nvSpPr>
        <p:spPr>
          <a:xfrm>
            <a:off x="23196734" y="14280554"/>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ight Arrow 192"/>
          <p:cNvSpPr/>
          <p:nvPr/>
        </p:nvSpPr>
        <p:spPr>
          <a:xfrm>
            <a:off x="26942652" y="14260562"/>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TextBox 193"/>
          <p:cNvSpPr txBox="1"/>
          <p:nvPr/>
        </p:nvSpPr>
        <p:spPr>
          <a:xfrm>
            <a:off x="21332957" y="13454530"/>
            <a:ext cx="5244916" cy="461665"/>
          </a:xfrm>
          <a:prstGeom prst="rect">
            <a:avLst/>
          </a:prstGeom>
          <a:noFill/>
        </p:spPr>
        <p:txBody>
          <a:bodyPr wrap="square" rtlCol="0">
            <a:spAutoFit/>
          </a:bodyPr>
          <a:lstStyle/>
          <a:p>
            <a:pPr algn="ctr"/>
            <a:r>
              <a:rPr lang="en-US" sz="2400" dirty="0" smtClean="0"/>
              <a:t>Future-in-the-past</a:t>
            </a:r>
            <a:endParaRPr lang="en-US" sz="2400" dirty="0"/>
          </a:p>
        </p:txBody>
      </p:sp>
      <p:sp>
        <p:nvSpPr>
          <p:cNvPr id="195" name="TextBox 194"/>
          <p:cNvSpPr txBox="1"/>
          <p:nvPr/>
        </p:nvSpPr>
        <p:spPr>
          <a:xfrm>
            <a:off x="21257154" y="17711792"/>
            <a:ext cx="5257800" cy="523220"/>
          </a:xfrm>
          <a:prstGeom prst="rect">
            <a:avLst/>
          </a:prstGeom>
          <a:noFill/>
        </p:spPr>
        <p:txBody>
          <a:bodyPr wrap="square" rtlCol="0">
            <a:spAutoFit/>
          </a:bodyPr>
          <a:lstStyle/>
          <a:p>
            <a:pPr algn="ctr"/>
            <a:r>
              <a:rPr lang="en-US" sz="2800" b="1" dirty="0" smtClean="0"/>
              <a:t>4. Sentence Modality</a:t>
            </a:r>
            <a:endParaRPr lang="en-US" sz="2800" b="1" dirty="0"/>
          </a:p>
        </p:txBody>
      </p:sp>
      <p:grpSp>
        <p:nvGrpSpPr>
          <p:cNvPr id="196" name="Group 195"/>
          <p:cNvGrpSpPr/>
          <p:nvPr/>
        </p:nvGrpSpPr>
        <p:grpSpPr>
          <a:xfrm>
            <a:off x="16971556" y="18634600"/>
            <a:ext cx="3675268" cy="1154449"/>
            <a:chOff x="11452" y="807889"/>
            <a:chExt cx="3422972" cy="2053783"/>
          </a:xfrm>
        </p:grpSpPr>
        <p:sp>
          <p:nvSpPr>
            <p:cNvPr id="197" name="Rounded Rectangle 196"/>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8"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smtClean="0"/>
                <a:t>Periphrastic </a:t>
              </a:r>
              <a:r>
                <a:rPr lang="en-US" sz="2200" dirty="0"/>
                <a:t>form </a:t>
              </a:r>
              <a:r>
                <a:rPr lang="en-US" sz="2200" dirty="0" smtClean="0"/>
                <a:t>occurred in declarative and interrogative contexts</a:t>
              </a:r>
              <a:endParaRPr lang="en-US" sz="2200" kern="1200" dirty="0"/>
            </a:p>
          </p:txBody>
        </p:sp>
      </p:grpSp>
      <p:grpSp>
        <p:nvGrpSpPr>
          <p:cNvPr id="199" name="Group 198"/>
          <p:cNvGrpSpPr/>
          <p:nvPr/>
        </p:nvGrpSpPr>
        <p:grpSpPr>
          <a:xfrm>
            <a:off x="20748501" y="18627815"/>
            <a:ext cx="2911590" cy="1162664"/>
            <a:chOff x="11452" y="807889"/>
            <a:chExt cx="3422972" cy="2053783"/>
          </a:xfrm>
        </p:grpSpPr>
        <p:sp>
          <p:nvSpPr>
            <p:cNvPr id="200" name="Rounded Rectangle 199"/>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1"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a:t>
              </a:r>
              <a:r>
                <a:rPr lang="en-US" sz="2200" dirty="0" smtClean="0"/>
                <a:t>occurred in </a:t>
              </a:r>
              <a:r>
                <a:rPr lang="en-US" sz="2200" dirty="0"/>
                <a:t>declarative </a:t>
              </a:r>
              <a:r>
                <a:rPr lang="en-US" sz="2200" dirty="0" smtClean="0"/>
                <a:t>contexts</a:t>
              </a:r>
              <a:endParaRPr lang="en-US" sz="2200" dirty="0"/>
            </a:p>
          </p:txBody>
        </p:sp>
      </p:grpSp>
      <p:grpSp>
        <p:nvGrpSpPr>
          <p:cNvPr id="202" name="Group 201"/>
          <p:cNvGrpSpPr/>
          <p:nvPr/>
        </p:nvGrpSpPr>
        <p:grpSpPr>
          <a:xfrm>
            <a:off x="23761768" y="18614607"/>
            <a:ext cx="3638501" cy="1249797"/>
            <a:chOff x="11452" y="807889"/>
            <a:chExt cx="3422972" cy="2053783"/>
          </a:xfrm>
        </p:grpSpPr>
        <p:sp>
          <p:nvSpPr>
            <p:cNvPr id="203" name="Rounded Rectangle 202"/>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4"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a:t>
              </a:r>
              <a:r>
                <a:rPr lang="en-US" sz="2200" dirty="0" smtClean="0"/>
                <a:t>occurred in declarative and interrogative contexts</a:t>
              </a:r>
              <a:endParaRPr lang="en-US" sz="2200" dirty="0"/>
            </a:p>
          </p:txBody>
        </p:sp>
      </p:grpSp>
      <p:grpSp>
        <p:nvGrpSpPr>
          <p:cNvPr id="205" name="Group 204"/>
          <p:cNvGrpSpPr/>
          <p:nvPr/>
        </p:nvGrpSpPr>
        <p:grpSpPr>
          <a:xfrm>
            <a:off x="27496896" y="18608815"/>
            <a:ext cx="3617143" cy="1255589"/>
            <a:chOff x="11452" y="807889"/>
            <a:chExt cx="3422972" cy="2053783"/>
          </a:xfrm>
        </p:grpSpPr>
        <p:sp>
          <p:nvSpPr>
            <p:cNvPr id="206" name="Rounded Rectangle 205"/>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7"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smtClean="0"/>
                <a:t>Periphrastic </a:t>
              </a:r>
              <a:r>
                <a:rPr lang="en-US" sz="2200" dirty="0"/>
                <a:t>form occurred in declarative and interrogative </a:t>
              </a:r>
              <a:r>
                <a:rPr lang="en-US" sz="2200" dirty="0" smtClean="0"/>
                <a:t>contexts</a:t>
              </a:r>
              <a:endParaRPr lang="en-US" sz="2200" dirty="0"/>
            </a:p>
          </p:txBody>
        </p:sp>
      </p:grpSp>
      <p:sp>
        <p:nvSpPr>
          <p:cNvPr id="208" name="Right Arrow 207"/>
          <p:cNvSpPr/>
          <p:nvPr/>
        </p:nvSpPr>
        <p:spPr>
          <a:xfrm>
            <a:off x="20353316" y="18821936"/>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ight Arrow 208"/>
          <p:cNvSpPr/>
          <p:nvPr/>
        </p:nvSpPr>
        <p:spPr>
          <a:xfrm>
            <a:off x="23278443" y="18841928"/>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Right Arrow 209"/>
          <p:cNvSpPr/>
          <p:nvPr/>
        </p:nvSpPr>
        <p:spPr>
          <a:xfrm>
            <a:off x="27024361" y="18821936"/>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210"/>
          <p:cNvSpPr txBox="1"/>
          <p:nvPr/>
        </p:nvSpPr>
        <p:spPr>
          <a:xfrm>
            <a:off x="21392868" y="18151214"/>
            <a:ext cx="5244916" cy="461665"/>
          </a:xfrm>
          <a:prstGeom prst="rect">
            <a:avLst/>
          </a:prstGeom>
          <a:noFill/>
        </p:spPr>
        <p:txBody>
          <a:bodyPr wrap="square" rtlCol="0">
            <a:spAutoFit/>
          </a:bodyPr>
          <a:lstStyle/>
          <a:p>
            <a:pPr algn="ctr"/>
            <a:r>
              <a:rPr lang="en-US" sz="2400" dirty="0" smtClean="0"/>
              <a:t>Future-in-the-past</a:t>
            </a:r>
            <a:endParaRPr lang="en-US" sz="2400" dirty="0"/>
          </a:p>
        </p:txBody>
      </p:sp>
      <p:sp>
        <p:nvSpPr>
          <p:cNvPr id="212" name="TextBox 211"/>
          <p:cNvSpPr txBox="1"/>
          <p:nvPr/>
        </p:nvSpPr>
        <p:spPr>
          <a:xfrm>
            <a:off x="16998656" y="12736606"/>
            <a:ext cx="2743200" cy="461665"/>
          </a:xfrm>
          <a:prstGeom prst="rect">
            <a:avLst/>
          </a:prstGeom>
          <a:noFill/>
        </p:spPr>
        <p:txBody>
          <a:bodyPr wrap="square" rtlCol="0">
            <a:spAutoFit/>
          </a:bodyPr>
          <a:lstStyle/>
          <a:p>
            <a:pPr algn="ctr"/>
            <a:r>
              <a:rPr lang="en-US" sz="2400" dirty="0" smtClean="0"/>
              <a:t>1580-1630</a:t>
            </a:r>
            <a:endParaRPr lang="en-US" sz="2400" dirty="0"/>
          </a:p>
        </p:txBody>
      </p:sp>
      <p:sp>
        <p:nvSpPr>
          <p:cNvPr id="213" name="TextBox 212"/>
          <p:cNvSpPr txBox="1"/>
          <p:nvPr/>
        </p:nvSpPr>
        <p:spPr>
          <a:xfrm>
            <a:off x="20348992" y="12688931"/>
            <a:ext cx="2743200" cy="461665"/>
          </a:xfrm>
          <a:prstGeom prst="rect">
            <a:avLst/>
          </a:prstGeom>
          <a:noFill/>
        </p:spPr>
        <p:txBody>
          <a:bodyPr wrap="square" rtlCol="0">
            <a:spAutoFit/>
          </a:bodyPr>
          <a:lstStyle/>
          <a:p>
            <a:pPr algn="ctr"/>
            <a:r>
              <a:rPr lang="en-US" sz="2400" dirty="0" smtClean="0"/>
              <a:t>1780-1830</a:t>
            </a:r>
            <a:endParaRPr lang="en-US" sz="2400" dirty="0"/>
          </a:p>
        </p:txBody>
      </p:sp>
      <p:sp>
        <p:nvSpPr>
          <p:cNvPr id="214" name="TextBox 213"/>
          <p:cNvSpPr txBox="1"/>
          <p:nvPr/>
        </p:nvSpPr>
        <p:spPr>
          <a:xfrm>
            <a:off x="24048341" y="12689554"/>
            <a:ext cx="2743200" cy="461665"/>
          </a:xfrm>
          <a:prstGeom prst="rect">
            <a:avLst/>
          </a:prstGeom>
          <a:noFill/>
        </p:spPr>
        <p:txBody>
          <a:bodyPr wrap="square" rtlCol="0">
            <a:spAutoFit/>
          </a:bodyPr>
          <a:lstStyle/>
          <a:p>
            <a:pPr algn="ctr"/>
            <a:r>
              <a:rPr lang="en-US" sz="2400" dirty="0" smtClean="0"/>
              <a:t>1980-2004 written</a:t>
            </a:r>
            <a:endParaRPr lang="en-US" sz="2400" dirty="0"/>
          </a:p>
        </p:txBody>
      </p:sp>
      <p:sp>
        <p:nvSpPr>
          <p:cNvPr id="215" name="TextBox 214"/>
          <p:cNvSpPr txBox="1"/>
          <p:nvPr/>
        </p:nvSpPr>
        <p:spPr>
          <a:xfrm>
            <a:off x="27841249" y="12715502"/>
            <a:ext cx="2743200" cy="461665"/>
          </a:xfrm>
          <a:prstGeom prst="rect">
            <a:avLst/>
          </a:prstGeom>
          <a:noFill/>
        </p:spPr>
        <p:txBody>
          <a:bodyPr wrap="square" rtlCol="0">
            <a:spAutoFit/>
          </a:bodyPr>
          <a:lstStyle/>
          <a:p>
            <a:pPr algn="ctr"/>
            <a:r>
              <a:rPr lang="en-US" sz="2400" dirty="0" smtClean="0"/>
              <a:t>1980-2004 oral</a:t>
            </a:r>
            <a:endParaRPr lang="en-US" sz="2400" dirty="0"/>
          </a:p>
        </p:txBody>
      </p:sp>
      <p:sp>
        <p:nvSpPr>
          <p:cNvPr id="102" name="TextBox 101"/>
          <p:cNvSpPr txBox="1"/>
          <p:nvPr/>
        </p:nvSpPr>
        <p:spPr>
          <a:xfrm>
            <a:off x="21303788" y="28460150"/>
            <a:ext cx="5257800" cy="523220"/>
          </a:xfrm>
          <a:prstGeom prst="rect">
            <a:avLst/>
          </a:prstGeom>
          <a:noFill/>
        </p:spPr>
        <p:txBody>
          <a:bodyPr wrap="square" rtlCol="0">
            <a:spAutoFit/>
          </a:bodyPr>
          <a:lstStyle/>
          <a:p>
            <a:pPr algn="ctr"/>
            <a:r>
              <a:rPr lang="en-US" sz="2800" b="1" dirty="0" smtClean="0"/>
              <a:t>7. Verb frequency</a:t>
            </a:r>
            <a:endParaRPr lang="en-US" sz="2800" b="1" dirty="0"/>
          </a:p>
        </p:txBody>
      </p:sp>
      <p:grpSp>
        <p:nvGrpSpPr>
          <p:cNvPr id="103" name="Group 102"/>
          <p:cNvGrpSpPr/>
          <p:nvPr/>
        </p:nvGrpSpPr>
        <p:grpSpPr>
          <a:xfrm>
            <a:off x="16991667" y="29276276"/>
            <a:ext cx="3211737" cy="1787855"/>
            <a:chOff x="11452" y="807889"/>
            <a:chExt cx="3422972" cy="2053783"/>
          </a:xfrm>
        </p:grpSpPr>
        <p:sp>
          <p:nvSpPr>
            <p:cNvPr id="104" name="Rounded Rectangle 103"/>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5"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smtClean="0"/>
                <a:t>Moderate and high frequency verbs occurred with periphrastic</a:t>
              </a:r>
              <a:endParaRPr lang="en-US" sz="2200" kern="1200" dirty="0"/>
            </a:p>
          </p:txBody>
        </p:sp>
      </p:grpSp>
      <p:grpSp>
        <p:nvGrpSpPr>
          <p:cNvPr id="106" name="Group 105"/>
          <p:cNvGrpSpPr/>
          <p:nvPr/>
        </p:nvGrpSpPr>
        <p:grpSpPr>
          <a:xfrm>
            <a:off x="20305224" y="29277887"/>
            <a:ext cx="3262414" cy="1787855"/>
            <a:chOff x="11452" y="807889"/>
            <a:chExt cx="3422972" cy="2053783"/>
          </a:xfrm>
        </p:grpSpPr>
        <p:sp>
          <p:nvSpPr>
            <p:cNvPr id="108" name="Rounded Rectangle 107"/>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9"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Moderate and high frequency verbs occurred with </a:t>
              </a:r>
              <a:r>
                <a:rPr lang="en-US" sz="2200" dirty="0" smtClean="0"/>
                <a:t>periphrastic</a:t>
              </a:r>
              <a:endParaRPr lang="en-US" sz="2200" dirty="0"/>
            </a:p>
          </p:txBody>
        </p:sp>
      </p:grpSp>
      <p:grpSp>
        <p:nvGrpSpPr>
          <p:cNvPr id="110" name="Group 109"/>
          <p:cNvGrpSpPr/>
          <p:nvPr/>
        </p:nvGrpSpPr>
        <p:grpSpPr>
          <a:xfrm>
            <a:off x="23669458" y="29286786"/>
            <a:ext cx="3638501" cy="1777694"/>
            <a:chOff x="11452" y="807889"/>
            <a:chExt cx="3422972" cy="2053783"/>
          </a:xfrm>
        </p:grpSpPr>
        <p:sp>
          <p:nvSpPr>
            <p:cNvPr id="111" name="Rounded Rectangle 110"/>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2"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smtClean="0"/>
                <a:t>Higher proportion of periphrastic form with moderate frequency verbs </a:t>
              </a:r>
              <a:endParaRPr lang="en-US" sz="2200" dirty="0"/>
            </a:p>
          </p:txBody>
        </p:sp>
      </p:grpSp>
      <p:grpSp>
        <p:nvGrpSpPr>
          <p:cNvPr id="113" name="Group 112"/>
          <p:cNvGrpSpPr/>
          <p:nvPr/>
        </p:nvGrpSpPr>
        <p:grpSpPr>
          <a:xfrm>
            <a:off x="27440751" y="29289282"/>
            <a:ext cx="3724371" cy="1774849"/>
            <a:chOff x="11452" y="807889"/>
            <a:chExt cx="3422972" cy="2053783"/>
          </a:xfrm>
        </p:grpSpPr>
        <p:sp>
          <p:nvSpPr>
            <p:cNvPr id="129" name="Rounded Rectangle 128"/>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0"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smtClean="0"/>
                <a:t>Tendency </a:t>
              </a:r>
              <a:r>
                <a:rPr lang="en-US" sz="2200" dirty="0"/>
                <a:t>towards </a:t>
              </a:r>
              <a:r>
                <a:rPr lang="en-US" sz="2200" dirty="0" smtClean="0"/>
                <a:t>higher </a:t>
              </a:r>
              <a:r>
                <a:rPr lang="en-US" sz="2200" dirty="0"/>
                <a:t>proportion of periphrastic form with moderate frequency verbs </a:t>
              </a:r>
            </a:p>
          </p:txBody>
        </p:sp>
      </p:grpSp>
      <p:sp>
        <p:nvSpPr>
          <p:cNvPr id="131" name="Right Arrow 130"/>
          <p:cNvSpPr/>
          <p:nvPr/>
        </p:nvSpPr>
        <p:spPr>
          <a:xfrm>
            <a:off x="19968293" y="29750086"/>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ight Arrow 131"/>
          <p:cNvSpPr/>
          <p:nvPr/>
        </p:nvSpPr>
        <p:spPr>
          <a:xfrm>
            <a:off x="23294309" y="29770078"/>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ight Arrow 132"/>
          <p:cNvSpPr/>
          <p:nvPr/>
        </p:nvSpPr>
        <p:spPr>
          <a:xfrm>
            <a:off x="27040227" y="29750086"/>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p:cNvSpPr txBox="1"/>
          <p:nvPr/>
        </p:nvSpPr>
        <p:spPr>
          <a:xfrm>
            <a:off x="21282111" y="28851863"/>
            <a:ext cx="5244916" cy="461665"/>
          </a:xfrm>
          <a:prstGeom prst="rect">
            <a:avLst/>
          </a:prstGeom>
          <a:noFill/>
        </p:spPr>
        <p:txBody>
          <a:bodyPr wrap="square" rtlCol="0">
            <a:spAutoFit/>
          </a:bodyPr>
          <a:lstStyle/>
          <a:p>
            <a:pPr algn="ctr"/>
            <a:r>
              <a:rPr lang="en-US" sz="2400" dirty="0" smtClean="0"/>
              <a:t>Future-in-the-past</a:t>
            </a:r>
            <a:endParaRPr lang="en-US" sz="2400" dirty="0"/>
          </a:p>
        </p:txBody>
      </p:sp>
      <p:sp>
        <p:nvSpPr>
          <p:cNvPr id="135" name="TextBox 134"/>
          <p:cNvSpPr txBox="1"/>
          <p:nvPr/>
        </p:nvSpPr>
        <p:spPr>
          <a:xfrm>
            <a:off x="17225093" y="31024601"/>
            <a:ext cx="2743200" cy="461665"/>
          </a:xfrm>
          <a:prstGeom prst="rect">
            <a:avLst/>
          </a:prstGeom>
          <a:noFill/>
        </p:spPr>
        <p:txBody>
          <a:bodyPr wrap="square" rtlCol="0">
            <a:spAutoFit/>
          </a:bodyPr>
          <a:lstStyle/>
          <a:p>
            <a:pPr algn="ctr"/>
            <a:r>
              <a:rPr lang="en-US" sz="2400" dirty="0" smtClean="0"/>
              <a:t>1580-1630</a:t>
            </a:r>
            <a:endParaRPr lang="en-US" sz="2400" dirty="0"/>
          </a:p>
        </p:txBody>
      </p:sp>
      <p:sp>
        <p:nvSpPr>
          <p:cNvPr id="136" name="TextBox 135"/>
          <p:cNvSpPr txBox="1"/>
          <p:nvPr/>
        </p:nvSpPr>
        <p:spPr>
          <a:xfrm>
            <a:off x="20575429" y="31034921"/>
            <a:ext cx="2743200" cy="461665"/>
          </a:xfrm>
          <a:prstGeom prst="rect">
            <a:avLst/>
          </a:prstGeom>
          <a:noFill/>
        </p:spPr>
        <p:txBody>
          <a:bodyPr wrap="square" rtlCol="0">
            <a:spAutoFit/>
          </a:bodyPr>
          <a:lstStyle/>
          <a:p>
            <a:pPr algn="ctr"/>
            <a:r>
              <a:rPr lang="en-US" sz="2400" dirty="0" smtClean="0"/>
              <a:t>1780-1830</a:t>
            </a:r>
            <a:endParaRPr lang="en-US" sz="2400" dirty="0"/>
          </a:p>
        </p:txBody>
      </p:sp>
      <p:sp>
        <p:nvSpPr>
          <p:cNvPr id="137" name="TextBox 136"/>
          <p:cNvSpPr txBox="1"/>
          <p:nvPr/>
        </p:nvSpPr>
        <p:spPr>
          <a:xfrm>
            <a:off x="24419366" y="31034921"/>
            <a:ext cx="2743200" cy="461665"/>
          </a:xfrm>
          <a:prstGeom prst="rect">
            <a:avLst/>
          </a:prstGeom>
          <a:noFill/>
        </p:spPr>
        <p:txBody>
          <a:bodyPr wrap="square" rtlCol="0">
            <a:spAutoFit/>
          </a:bodyPr>
          <a:lstStyle/>
          <a:p>
            <a:pPr algn="ctr"/>
            <a:r>
              <a:rPr lang="en-US" sz="2400" dirty="0" smtClean="0"/>
              <a:t>1980-2004 written</a:t>
            </a:r>
            <a:endParaRPr lang="en-US" sz="2400" dirty="0"/>
          </a:p>
        </p:txBody>
      </p:sp>
      <p:sp>
        <p:nvSpPr>
          <p:cNvPr id="138" name="TextBox 137"/>
          <p:cNvSpPr txBox="1"/>
          <p:nvPr/>
        </p:nvSpPr>
        <p:spPr>
          <a:xfrm>
            <a:off x="28067686" y="31003497"/>
            <a:ext cx="2743200" cy="461665"/>
          </a:xfrm>
          <a:prstGeom prst="rect">
            <a:avLst/>
          </a:prstGeom>
          <a:noFill/>
        </p:spPr>
        <p:txBody>
          <a:bodyPr wrap="square" rtlCol="0">
            <a:spAutoFit/>
          </a:bodyPr>
          <a:lstStyle/>
          <a:p>
            <a:pPr algn="ctr"/>
            <a:r>
              <a:rPr lang="en-US" sz="2400" dirty="0" smtClean="0"/>
              <a:t>1980-2004 oral</a:t>
            </a:r>
            <a:endParaRPr lang="en-US" sz="2400" dirty="0"/>
          </a:p>
        </p:txBody>
      </p:sp>
      <p:sp>
        <p:nvSpPr>
          <p:cNvPr id="139" name="TextBox 138"/>
          <p:cNvSpPr txBox="1"/>
          <p:nvPr/>
        </p:nvSpPr>
        <p:spPr>
          <a:xfrm>
            <a:off x="17069285" y="15351691"/>
            <a:ext cx="2743200" cy="461665"/>
          </a:xfrm>
          <a:prstGeom prst="rect">
            <a:avLst/>
          </a:prstGeom>
          <a:noFill/>
        </p:spPr>
        <p:txBody>
          <a:bodyPr wrap="square" rtlCol="0">
            <a:spAutoFit/>
          </a:bodyPr>
          <a:lstStyle/>
          <a:p>
            <a:pPr algn="ctr"/>
            <a:r>
              <a:rPr lang="en-US" sz="2400" dirty="0" smtClean="0"/>
              <a:t>1580-1630</a:t>
            </a:r>
            <a:endParaRPr lang="en-US" sz="2400" dirty="0"/>
          </a:p>
        </p:txBody>
      </p:sp>
      <p:sp>
        <p:nvSpPr>
          <p:cNvPr id="140" name="TextBox 139"/>
          <p:cNvSpPr txBox="1"/>
          <p:nvPr/>
        </p:nvSpPr>
        <p:spPr>
          <a:xfrm>
            <a:off x="20419621" y="15304016"/>
            <a:ext cx="2743200" cy="461665"/>
          </a:xfrm>
          <a:prstGeom prst="rect">
            <a:avLst/>
          </a:prstGeom>
          <a:noFill/>
        </p:spPr>
        <p:txBody>
          <a:bodyPr wrap="square" rtlCol="0">
            <a:spAutoFit/>
          </a:bodyPr>
          <a:lstStyle/>
          <a:p>
            <a:pPr algn="ctr"/>
            <a:r>
              <a:rPr lang="en-US" sz="2400" dirty="0" smtClean="0"/>
              <a:t>1780-1830</a:t>
            </a:r>
            <a:endParaRPr lang="en-US" sz="2400" dirty="0"/>
          </a:p>
        </p:txBody>
      </p:sp>
      <p:sp>
        <p:nvSpPr>
          <p:cNvPr id="141" name="TextBox 140"/>
          <p:cNvSpPr txBox="1"/>
          <p:nvPr/>
        </p:nvSpPr>
        <p:spPr>
          <a:xfrm>
            <a:off x="24118970" y="15304639"/>
            <a:ext cx="2743200" cy="461665"/>
          </a:xfrm>
          <a:prstGeom prst="rect">
            <a:avLst/>
          </a:prstGeom>
          <a:noFill/>
        </p:spPr>
        <p:txBody>
          <a:bodyPr wrap="square" rtlCol="0">
            <a:spAutoFit/>
          </a:bodyPr>
          <a:lstStyle/>
          <a:p>
            <a:pPr algn="ctr"/>
            <a:r>
              <a:rPr lang="en-US" sz="2400" dirty="0" smtClean="0"/>
              <a:t>1980-2004 written</a:t>
            </a:r>
            <a:endParaRPr lang="en-US" sz="2400" dirty="0"/>
          </a:p>
        </p:txBody>
      </p:sp>
      <p:sp>
        <p:nvSpPr>
          <p:cNvPr id="142" name="TextBox 141"/>
          <p:cNvSpPr txBox="1"/>
          <p:nvPr/>
        </p:nvSpPr>
        <p:spPr>
          <a:xfrm>
            <a:off x="27911878" y="15330587"/>
            <a:ext cx="2743200" cy="461665"/>
          </a:xfrm>
          <a:prstGeom prst="rect">
            <a:avLst/>
          </a:prstGeom>
          <a:noFill/>
        </p:spPr>
        <p:txBody>
          <a:bodyPr wrap="square" rtlCol="0">
            <a:spAutoFit/>
          </a:bodyPr>
          <a:lstStyle/>
          <a:p>
            <a:pPr algn="ctr"/>
            <a:r>
              <a:rPr lang="en-US" sz="2400" dirty="0" smtClean="0"/>
              <a:t>1980-2004 oral</a:t>
            </a:r>
            <a:endParaRPr lang="en-US" sz="2400" dirty="0"/>
          </a:p>
        </p:txBody>
      </p:sp>
      <p:grpSp>
        <p:nvGrpSpPr>
          <p:cNvPr id="143" name="Group 142"/>
          <p:cNvGrpSpPr/>
          <p:nvPr/>
        </p:nvGrpSpPr>
        <p:grpSpPr>
          <a:xfrm>
            <a:off x="16982231" y="16008652"/>
            <a:ext cx="3211737" cy="1252433"/>
            <a:chOff x="11452" y="807889"/>
            <a:chExt cx="3422972" cy="2053783"/>
          </a:xfrm>
        </p:grpSpPr>
        <p:sp>
          <p:nvSpPr>
            <p:cNvPr id="144" name="Rounded Rectangle 143"/>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5"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smtClean="0"/>
                <a:t>Periphrastic </a:t>
              </a:r>
              <a:r>
                <a:rPr lang="en-US" sz="2200" dirty="0"/>
                <a:t>form </a:t>
              </a:r>
              <a:r>
                <a:rPr lang="en-US" sz="2200" dirty="0" smtClean="0"/>
                <a:t>occurred only in affirmative contexts</a:t>
              </a:r>
              <a:endParaRPr lang="en-US" sz="2200" kern="1200" dirty="0"/>
            </a:p>
          </p:txBody>
        </p:sp>
      </p:grpSp>
      <p:grpSp>
        <p:nvGrpSpPr>
          <p:cNvPr id="146" name="Group 145"/>
          <p:cNvGrpSpPr/>
          <p:nvPr/>
        </p:nvGrpSpPr>
        <p:grpSpPr>
          <a:xfrm>
            <a:off x="20295788" y="16010264"/>
            <a:ext cx="3262414" cy="1272448"/>
            <a:chOff x="11452" y="807889"/>
            <a:chExt cx="3422972" cy="2053783"/>
          </a:xfrm>
        </p:grpSpPr>
        <p:sp>
          <p:nvSpPr>
            <p:cNvPr id="147" name="Rounded Rectangle 146"/>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8"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a:t>
              </a:r>
              <a:r>
                <a:rPr lang="en-US" sz="2200" dirty="0" smtClean="0"/>
                <a:t>occurred only in affirmative contexts</a:t>
              </a:r>
              <a:endParaRPr lang="en-US" sz="2200" dirty="0"/>
            </a:p>
          </p:txBody>
        </p:sp>
      </p:grpSp>
      <p:grpSp>
        <p:nvGrpSpPr>
          <p:cNvPr id="149" name="Group 148"/>
          <p:cNvGrpSpPr/>
          <p:nvPr/>
        </p:nvGrpSpPr>
        <p:grpSpPr>
          <a:xfrm>
            <a:off x="23660022" y="15988660"/>
            <a:ext cx="3638501" cy="1310818"/>
            <a:chOff x="11452" y="807889"/>
            <a:chExt cx="3422972" cy="2053783"/>
          </a:xfrm>
        </p:grpSpPr>
        <p:sp>
          <p:nvSpPr>
            <p:cNvPr id="150" name="Rounded Rectangle 149"/>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1"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trended towards a higher proportion in affirmative contexts</a:t>
              </a:r>
            </a:p>
          </p:txBody>
        </p:sp>
      </p:grpSp>
      <p:grpSp>
        <p:nvGrpSpPr>
          <p:cNvPr id="152" name="Group 151"/>
          <p:cNvGrpSpPr/>
          <p:nvPr/>
        </p:nvGrpSpPr>
        <p:grpSpPr>
          <a:xfrm>
            <a:off x="27400343" y="15991505"/>
            <a:ext cx="3724371" cy="1333921"/>
            <a:chOff x="11452" y="807889"/>
            <a:chExt cx="3422972" cy="2053783"/>
          </a:xfrm>
        </p:grpSpPr>
        <p:sp>
          <p:nvSpPr>
            <p:cNvPr id="153" name="Rounded Rectangle 152"/>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4"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occurred </a:t>
              </a:r>
              <a:r>
                <a:rPr lang="en-US" sz="2200" dirty="0" smtClean="0"/>
                <a:t>with a higher proportion </a:t>
              </a:r>
              <a:r>
                <a:rPr lang="en-US" sz="2200" dirty="0"/>
                <a:t>in negative contexts </a:t>
              </a:r>
            </a:p>
          </p:txBody>
        </p:sp>
      </p:grpSp>
      <p:sp>
        <p:nvSpPr>
          <p:cNvPr id="155" name="Right Arrow 154"/>
          <p:cNvSpPr/>
          <p:nvPr/>
        </p:nvSpPr>
        <p:spPr>
          <a:xfrm>
            <a:off x="19923840" y="16273175"/>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ight Arrow 155"/>
          <p:cNvSpPr/>
          <p:nvPr/>
        </p:nvSpPr>
        <p:spPr>
          <a:xfrm>
            <a:off x="23249856" y="16293167"/>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ight Arrow 156"/>
          <p:cNvSpPr/>
          <p:nvPr/>
        </p:nvSpPr>
        <p:spPr>
          <a:xfrm>
            <a:off x="26995774" y="16273175"/>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TextBox 157"/>
          <p:cNvSpPr txBox="1"/>
          <p:nvPr/>
        </p:nvSpPr>
        <p:spPr>
          <a:xfrm>
            <a:off x="21273723" y="15574434"/>
            <a:ext cx="5244916" cy="461665"/>
          </a:xfrm>
          <a:prstGeom prst="rect">
            <a:avLst/>
          </a:prstGeom>
          <a:noFill/>
        </p:spPr>
        <p:txBody>
          <a:bodyPr wrap="square" rtlCol="0">
            <a:spAutoFit/>
          </a:bodyPr>
          <a:lstStyle/>
          <a:p>
            <a:pPr algn="ctr"/>
            <a:r>
              <a:rPr lang="en-US" sz="2400" dirty="0" smtClean="0"/>
              <a:t>Canonical Future</a:t>
            </a:r>
            <a:endParaRPr lang="en-US" sz="2400" dirty="0"/>
          </a:p>
        </p:txBody>
      </p:sp>
      <p:sp>
        <p:nvSpPr>
          <p:cNvPr id="159" name="TextBox 158"/>
          <p:cNvSpPr txBox="1"/>
          <p:nvPr/>
        </p:nvSpPr>
        <p:spPr>
          <a:xfrm>
            <a:off x="17132093" y="17327562"/>
            <a:ext cx="2743200" cy="461665"/>
          </a:xfrm>
          <a:prstGeom prst="rect">
            <a:avLst/>
          </a:prstGeom>
          <a:noFill/>
        </p:spPr>
        <p:txBody>
          <a:bodyPr wrap="square" rtlCol="0">
            <a:spAutoFit/>
          </a:bodyPr>
          <a:lstStyle/>
          <a:p>
            <a:pPr algn="ctr"/>
            <a:r>
              <a:rPr lang="en-US" sz="2400" dirty="0" smtClean="0"/>
              <a:t>1580-1630</a:t>
            </a:r>
            <a:endParaRPr lang="en-US" sz="2400" dirty="0"/>
          </a:p>
        </p:txBody>
      </p:sp>
      <p:sp>
        <p:nvSpPr>
          <p:cNvPr id="160" name="TextBox 159"/>
          <p:cNvSpPr txBox="1"/>
          <p:nvPr/>
        </p:nvSpPr>
        <p:spPr>
          <a:xfrm>
            <a:off x="20482429" y="17279887"/>
            <a:ext cx="2743200" cy="461665"/>
          </a:xfrm>
          <a:prstGeom prst="rect">
            <a:avLst/>
          </a:prstGeom>
          <a:noFill/>
        </p:spPr>
        <p:txBody>
          <a:bodyPr wrap="square" rtlCol="0">
            <a:spAutoFit/>
          </a:bodyPr>
          <a:lstStyle/>
          <a:p>
            <a:pPr algn="ctr"/>
            <a:r>
              <a:rPr lang="en-US" sz="2400" dirty="0" smtClean="0"/>
              <a:t>1780-1830</a:t>
            </a:r>
            <a:endParaRPr lang="en-US" sz="2400" dirty="0"/>
          </a:p>
        </p:txBody>
      </p:sp>
      <p:sp>
        <p:nvSpPr>
          <p:cNvPr id="161" name="TextBox 160"/>
          <p:cNvSpPr txBox="1"/>
          <p:nvPr/>
        </p:nvSpPr>
        <p:spPr>
          <a:xfrm>
            <a:off x="24181778" y="17280510"/>
            <a:ext cx="2743200" cy="461665"/>
          </a:xfrm>
          <a:prstGeom prst="rect">
            <a:avLst/>
          </a:prstGeom>
          <a:noFill/>
        </p:spPr>
        <p:txBody>
          <a:bodyPr wrap="square" rtlCol="0">
            <a:spAutoFit/>
          </a:bodyPr>
          <a:lstStyle/>
          <a:p>
            <a:pPr algn="ctr"/>
            <a:r>
              <a:rPr lang="en-US" sz="2400" dirty="0" smtClean="0"/>
              <a:t>1980-2004 written</a:t>
            </a:r>
            <a:endParaRPr lang="en-US" sz="2400" dirty="0"/>
          </a:p>
        </p:txBody>
      </p:sp>
      <p:sp>
        <p:nvSpPr>
          <p:cNvPr id="162" name="TextBox 161"/>
          <p:cNvSpPr txBox="1"/>
          <p:nvPr/>
        </p:nvSpPr>
        <p:spPr>
          <a:xfrm>
            <a:off x="27974686" y="17306458"/>
            <a:ext cx="2743200" cy="461665"/>
          </a:xfrm>
          <a:prstGeom prst="rect">
            <a:avLst/>
          </a:prstGeom>
          <a:noFill/>
        </p:spPr>
        <p:txBody>
          <a:bodyPr wrap="square" rtlCol="0">
            <a:spAutoFit/>
          </a:bodyPr>
          <a:lstStyle/>
          <a:p>
            <a:pPr algn="ctr"/>
            <a:r>
              <a:rPr lang="en-US" sz="2400" dirty="0" smtClean="0"/>
              <a:t>1980-2004 oral</a:t>
            </a:r>
            <a:endParaRPr lang="en-US" sz="2400" dirty="0"/>
          </a:p>
        </p:txBody>
      </p:sp>
      <p:sp>
        <p:nvSpPr>
          <p:cNvPr id="163" name="TextBox 162"/>
          <p:cNvSpPr txBox="1"/>
          <p:nvPr/>
        </p:nvSpPr>
        <p:spPr>
          <a:xfrm>
            <a:off x="17272610" y="19865643"/>
            <a:ext cx="2743200" cy="461665"/>
          </a:xfrm>
          <a:prstGeom prst="rect">
            <a:avLst/>
          </a:prstGeom>
          <a:noFill/>
        </p:spPr>
        <p:txBody>
          <a:bodyPr wrap="square" rtlCol="0">
            <a:spAutoFit/>
          </a:bodyPr>
          <a:lstStyle/>
          <a:p>
            <a:pPr algn="ctr"/>
            <a:r>
              <a:rPr lang="en-US" sz="2400" dirty="0" smtClean="0"/>
              <a:t>1580-1630</a:t>
            </a:r>
            <a:endParaRPr lang="en-US" sz="2400" dirty="0"/>
          </a:p>
        </p:txBody>
      </p:sp>
      <p:sp>
        <p:nvSpPr>
          <p:cNvPr id="164" name="TextBox 163"/>
          <p:cNvSpPr txBox="1"/>
          <p:nvPr/>
        </p:nvSpPr>
        <p:spPr>
          <a:xfrm>
            <a:off x="20622946" y="19817968"/>
            <a:ext cx="2743200" cy="461665"/>
          </a:xfrm>
          <a:prstGeom prst="rect">
            <a:avLst/>
          </a:prstGeom>
          <a:noFill/>
        </p:spPr>
        <p:txBody>
          <a:bodyPr wrap="square" rtlCol="0">
            <a:spAutoFit/>
          </a:bodyPr>
          <a:lstStyle/>
          <a:p>
            <a:pPr algn="ctr"/>
            <a:r>
              <a:rPr lang="en-US" sz="2400" dirty="0" smtClean="0"/>
              <a:t>1780-1830</a:t>
            </a:r>
            <a:endParaRPr lang="en-US" sz="2400" dirty="0"/>
          </a:p>
        </p:txBody>
      </p:sp>
      <p:sp>
        <p:nvSpPr>
          <p:cNvPr id="165" name="TextBox 164"/>
          <p:cNvSpPr txBox="1"/>
          <p:nvPr/>
        </p:nvSpPr>
        <p:spPr>
          <a:xfrm>
            <a:off x="24322295" y="19818591"/>
            <a:ext cx="2743200" cy="461665"/>
          </a:xfrm>
          <a:prstGeom prst="rect">
            <a:avLst/>
          </a:prstGeom>
          <a:noFill/>
        </p:spPr>
        <p:txBody>
          <a:bodyPr wrap="square" rtlCol="0">
            <a:spAutoFit/>
          </a:bodyPr>
          <a:lstStyle/>
          <a:p>
            <a:pPr algn="ctr"/>
            <a:r>
              <a:rPr lang="en-US" sz="2400" dirty="0" smtClean="0"/>
              <a:t>1980-2004 written</a:t>
            </a:r>
            <a:endParaRPr lang="en-US" sz="2400" dirty="0"/>
          </a:p>
        </p:txBody>
      </p:sp>
      <p:sp>
        <p:nvSpPr>
          <p:cNvPr id="166" name="TextBox 165"/>
          <p:cNvSpPr txBox="1"/>
          <p:nvPr/>
        </p:nvSpPr>
        <p:spPr>
          <a:xfrm>
            <a:off x="28115203" y="19844539"/>
            <a:ext cx="2743200" cy="461665"/>
          </a:xfrm>
          <a:prstGeom prst="rect">
            <a:avLst/>
          </a:prstGeom>
          <a:noFill/>
        </p:spPr>
        <p:txBody>
          <a:bodyPr wrap="square" rtlCol="0">
            <a:spAutoFit/>
          </a:bodyPr>
          <a:lstStyle/>
          <a:p>
            <a:pPr algn="ctr"/>
            <a:r>
              <a:rPr lang="en-US" sz="2400" dirty="0" smtClean="0"/>
              <a:t>1980-2004 oral</a:t>
            </a:r>
            <a:endParaRPr lang="en-US" sz="2400" dirty="0"/>
          </a:p>
        </p:txBody>
      </p:sp>
      <p:grpSp>
        <p:nvGrpSpPr>
          <p:cNvPr id="168" name="Group 167"/>
          <p:cNvGrpSpPr/>
          <p:nvPr/>
        </p:nvGrpSpPr>
        <p:grpSpPr>
          <a:xfrm>
            <a:off x="16978770" y="20563830"/>
            <a:ext cx="3211737" cy="1489851"/>
            <a:chOff x="11452" y="807889"/>
            <a:chExt cx="3422972" cy="2053783"/>
          </a:xfrm>
        </p:grpSpPr>
        <p:sp>
          <p:nvSpPr>
            <p:cNvPr id="169" name="Rounded Rectangle 168"/>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0"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smtClean="0"/>
                <a:t>Periphrastic </a:t>
              </a:r>
              <a:r>
                <a:rPr lang="en-US" sz="2200" dirty="0"/>
                <a:t>form </a:t>
              </a:r>
              <a:r>
                <a:rPr lang="en-US" sz="2200" dirty="0" smtClean="0"/>
                <a:t>occurred in declarative contexts</a:t>
              </a:r>
              <a:endParaRPr lang="en-US" sz="2200" kern="1200" dirty="0"/>
            </a:p>
          </p:txBody>
        </p:sp>
      </p:grpSp>
      <p:grpSp>
        <p:nvGrpSpPr>
          <p:cNvPr id="171" name="Group 170"/>
          <p:cNvGrpSpPr/>
          <p:nvPr/>
        </p:nvGrpSpPr>
        <p:grpSpPr>
          <a:xfrm>
            <a:off x="20292327" y="20565441"/>
            <a:ext cx="3262414" cy="1507133"/>
            <a:chOff x="11452" y="807889"/>
            <a:chExt cx="3422972" cy="2053783"/>
          </a:xfrm>
        </p:grpSpPr>
        <p:sp>
          <p:nvSpPr>
            <p:cNvPr id="172" name="Rounded Rectangle 171"/>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3"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a:t>
              </a:r>
              <a:r>
                <a:rPr lang="en-US" sz="2200" dirty="0" smtClean="0"/>
                <a:t>occurred in </a:t>
              </a:r>
              <a:r>
                <a:rPr lang="en-US" sz="2200" dirty="0"/>
                <a:t>declarative </a:t>
              </a:r>
              <a:r>
                <a:rPr lang="en-US" sz="2200" dirty="0" smtClean="0"/>
                <a:t>and interrogative contexts</a:t>
              </a:r>
              <a:endParaRPr lang="en-US" sz="2200" dirty="0"/>
            </a:p>
          </p:txBody>
        </p:sp>
      </p:grpSp>
      <p:grpSp>
        <p:nvGrpSpPr>
          <p:cNvPr id="174" name="Group 173"/>
          <p:cNvGrpSpPr/>
          <p:nvPr/>
        </p:nvGrpSpPr>
        <p:grpSpPr>
          <a:xfrm>
            <a:off x="23656561" y="20543838"/>
            <a:ext cx="3638501" cy="1509843"/>
            <a:chOff x="11452" y="807889"/>
            <a:chExt cx="3422972" cy="2053783"/>
          </a:xfrm>
        </p:grpSpPr>
        <p:sp>
          <p:nvSpPr>
            <p:cNvPr id="175" name="Rounded Rectangle 174"/>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6"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trended towards a higher proportion in interrogative </a:t>
              </a:r>
              <a:r>
                <a:rPr lang="en-US" sz="2200" dirty="0" smtClean="0"/>
                <a:t>contexts</a:t>
              </a:r>
              <a:endParaRPr lang="en-US" sz="2200" dirty="0"/>
            </a:p>
          </p:txBody>
        </p:sp>
      </p:grpSp>
      <p:grpSp>
        <p:nvGrpSpPr>
          <p:cNvPr id="217" name="Group 216"/>
          <p:cNvGrpSpPr/>
          <p:nvPr/>
        </p:nvGrpSpPr>
        <p:grpSpPr>
          <a:xfrm>
            <a:off x="27396882" y="20546683"/>
            <a:ext cx="3724371" cy="1525891"/>
            <a:chOff x="11452" y="807889"/>
            <a:chExt cx="3422972" cy="2053783"/>
          </a:xfrm>
        </p:grpSpPr>
        <p:sp>
          <p:nvSpPr>
            <p:cNvPr id="218" name="Rounded Rectangle 217"/>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9"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trended towards a higher proportion in</a:t>
              </a:r>
              <a:r>
                <a:rPr lang="en-US" sz="2200" dirty="0" smtClean="0"/>
                <a:t> interrogative contexts</a:t>
              </a:r>
              <a:endParaRPr lang="en-US" sz="2200" dirty="0"/>
            </a:p>
          </p:txBody>
        </p:sp>
      </p:grpSp>
      <p:sp>
        <p:nvSpPr>
          <p:cNvPr id="220" name="Right Arrow 219"/>
          <p:cNvSpPr/>
          <p:nvPr/>
        </p:nvSpPr>
        <p:spPr>
          <a:xfrm>
            <a:off x="19954338" y="20924289"/>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ight Arrow 220"/>
          <p:cNvSpPr/>
          <p:nvPr/>
        </p:nvSpPr>
        <p:spPr>
          <a:xfrm>
            <a:off x="23280354" y="20944281"/>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Right Arrow 221"/>
          <p:cNvSpPr/>
          <p:nvPr/>
        </p:nvSpPr>
        <p:spPr>
          <a:xfrm>
            <a:off x="27026272" y="20924289"/>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TextBox 222"/>
          <p:cNvSpPr txBox="1"/>
          <p:nvPr/>
        </p:nvSpPr>
        <p:spPr>
          <a:xfrm>
            <a:off x="21400082" y="20080445"/>
            <a:ext cx="5244916" cy="461665"/>
          </a:xfrm>
          <a:prstGeom prst="rect">
            <a:avLst/>
          </a:prstGeom>
          <a:noFill/>
        </p:spPr>
        <p:txBody>
          <a:bodyPr wrap="square" rtlCol="0">
            <a:spAutoFit/>
          </a:bodyPr>
          <a:lstStyle/>
          <a:p>
            <a:pPr algn="ctr"/>
            <a:r>
              <a:rPr lang="en-US" sz="2400" dirty="0" smtClean="0"/>
              <a:t>Canonical Future</a:t>
            </a:r>
            <a:endParaRPr lang="en-US" sz="2400" dirty="0"/>
          </a:p>
        </p:txBody>
      </p:sp>
      <p:sp>
        <p:nvSpPr>
          <p:cNvPr id="224" name="TextBox 223"/>
          <p:cNvSpPr txBox="1"/>
          <p:nvPr/>
        </p:nvSpPr>
        <p:spPr>
          <a:xfrm>
            <a:off x="17124729" y="22076573"/>
            <a:ext cx="2743200" cy="461665"/>
          </a:xfrm>
          <a:prstGeom prst="rect">
            <a:avLst/>
          </a:prstGeom>
          <a:noFill/>
        </p:spPr>
        <p:txBody>
          <a:bodyPr wrap="square" rtlCol="0">
            <a:spAutoFit/>
          </a:bodyPr>
          <a:lstStyle/>
          <a:p>
            <a:pPr algn="ctr"/>
            <a:r>
              <a:rPr lang="en-US" sz="2400" dirty="0" smtClean="0"/>
              <a:t>1580-1630</a:t>
            </a:r>
            <a:endParaRPr lang="en-US" sz="2400" dirty="0"/>
          </a:p>
        </p:txBody>
      </p:sp>
      <p:sp>
        <p:nvSpPr>
          <p:cNvPr id="225" name="TextBox 224"/>
          <p:cNvSpPr txBox="1"/>
          <p:nvPr/>
        </p:nvSpPr>
        <p:spPr>
          <a:xfrm>
            <a:off x="20410592" y="22093215"/>
            <a:ext cx="2743200" cy="461665"/>
          </a:xfrm>
          <a:prstGeom prst="rect">
            <a:avLst/>
          </a:prstGeom>
          <a:noFill/>
        </p:spPr>
        <p:txBody>
          <a:bodyPr wrap="square" rtlCol="0">
            <a:spAutoFit/>
          </a:bodyPr>
          <a:lstStyle/>
          <a:p>
            <a:pPr algn="ctr"/>
            <a:r>
              <a:rPr lang="en-US" sz="2400" dirty="0" smtClean="0"/>
              <a:t>1780-1830</a:t>
            </a:r>
            <a:endParaRPr lang="en-US" sz="2400" dirty="0"/>
          </a:p>
        </p:txBody>
      </p:sp>
      <p:sp>
        <p:nvSpPr>
          <p:cNvPr id="226" name="TextBox 225"/>
          <p:cNvSpPr txBox="1"/>
          <p:nvPr/>
        </p:nvSpPr>
        <p:spPr>
          <a:xfrm>
            <a:off x="24199452" y="22061527"/>
            <a:ext cx="2743200" cy="461665"/>
          </a:xfrm>
          <a:prstGeom prst="rect">
            <a:avLst/>
          </a:prstGeom>
          <a:noFill/>
        </p:spPr>
        <p:txBody>
          <a:bodyPr wrap="square" rtlCol="0">
            <a:spAutoFit/>
          </a:bodyPr>
          <a:lstStyle/>
          <a:p>
            <a:pPr algn="ctr"/>
            <a:r>
              <a:rPr lang="en-US" sz="2400" dirty="0" smtClean="0"/>
              <a:t>1980-2004 written</a:t>
            </a:r>
            <a:endParaRPr lang="en-US" sz="2400" dirty="0"/>
          </a:p>
        </p:txBody>
      </p:sp>
      <p:sp>
        <p:nvSpPr>
          <p:cNvPr id="227" name="TextBox 226"/>
          <p:cNvSpPr txBox="1"/>
          <p:nvPr/>
        </p:nvSpPr>
        <p:spPr>
          <a:xfrm>
            <a:off x="27931336" y="22086479"/>
            <a:ext cx="2743200" cy="461665"/>
          </a:xfrm>
          <a:prstGeom prst="rect">
            <a:avLst/>
          </a:prstGeom>
          <a:noFill/>
        </p:spPr>
        <p:txBody>
          <a:bodyPr wrap="square" rtlCol="0">
            <a:spAutoFit/>
          </a:bodyPr>
          <a:lstStyle/>
          <a:p>
            <a:pPr algn="ctr"/>
            <a:r>
              <a:rPr lang="en-US" sz="2400" dirty="0" smtClean="0"/>
              <a:t>1980-2004 oral</a:t>
            </a:r>
            <a:endParaRPr lang="en-US" sz="2400" dirty="0"/>
          </a:p>
        </p:txBody>
      </p:sp>
      <p:sp>
        <p:nvSpPr>
          <p:cNvPr id="228" name="TextBox 227"/>
          <p:cNvSpPr txBox="1"/>
          <p:nvPr/>
        </p:nvSpPr>
        <p:spPr>
          <a:xfrm>
            <a:off x="21014777" y="22350921"/>
            <a:ext cx="5257800" cy="523220"/>
          </a:xfrm>
          <a:prstGeom prst="rect">
            <a:avLst/>
          </a:prstGeom>
          <a:noFill/>
        </p:spPr>
        <p:txBody>
          <a:bodyPr wrap="square" rtlCol="0">
            <a:spAutoFit/>
          </a:bodyPr>
          <a:lstStyle/>
          <a:p>
            <a:pPr algn="ctr"/>
            <a:r>
              <a:rPr lang="en-US" sz="2800" b="1" dirty="0" smtClean="0"/>
              <a:t>5. Verb Class</a:t>
            </a:r>
            <a:endParaRPr lang="en-US" sz="2800" b="1" dirty="0"/>
          </a:p>
        </p:txBody>
      </p:sp>
      <p:grpSp>
        <p:nvGrpSpPr>
          <p:cNvPr id="229" name="Group 228"/>
          <p:cNvGrpSpPr/>
          <p:nvPr/>
        </p:nvGrpSpPr>
        <p:grpSpPr>
          <a:xfrm>
            <a:off x="16971528" y="23172924"/>
            <a:ext cx="4995107" cy="1787855"/>
            <a:chOff x="11452" y="807889"/>
            <a:chExt cx="3422972" cy="2053783"/>
          </a:xfrm>
        </p:grpSpPr>
        <p:sp>
          <p:nvSpPr>
            <p:cNvPr id="230" name="Rounded Rectangle 229"/>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1"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smtClean="0"/>
                <a:t>All verb classes appeared in periphrastic for FP, only motion and dynamic non-motion in periphrastic for CF,  dynamic non-motion largest proportion of periphrastic for both</a:t>
              </a:r>
              <a:endParaRPr lang="en-US" sz="2200" kern="1200" dirty="0"/>
            </a:p>
          </p:txBody>
        </p:sp>
      </p:grpSp>
      <p:grpSp>
        <p:nvGrpSpPr>
          <p:cNvPr id="232" name="Group 231"/>
          <p:cNvGrpSpPr/>
          <p:nvPr/>
        </p:nvGrpSpPr>
        <p:grpSpPr>
          <a:xfrm>
            <a:off x="22289899" y="23213636"/>
            <a:ext cx="2800968" cy="1787855"/>
            <a:chOff x="11452" y="807889"/>
            <a:chExt cx="3422972" cy="2053783"/>
          </a:xfrm>
        </p:grpSpPr>
        <p:sp>
          <p:nvSpPr>
            <p:cNvPr id="233" name="Rounded Rectangle 232"/>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4"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smtClean="0"/>
                <a:t>Periphrastic form occurred with all verb types; no discernable pattern</a:t>
              </a:r>
              <a:endParaRPr lang="en-US" sz="2200" dirty="0"/>
            </a:p>
          </p:txBody>
        </p:sp>
      </p:grpSp>
      <p:grpSp>
        <p:nvGrpSpPr>
          <p:cNvPr id="235" name="Group 234"/>
          <p:cNvGrpSpPr/>
          <p:nvPr/>
        </p:nvGrpSpPr>
        <p:grpSpPr>
          <a:xfrm>
            <a:off x="25255880" y="23172221"/>
            <a:ext cx="2882199" cy="1777694"/>
            <a:chOff x="11452" y="807889"/>
            <a:chExt cx="3422972" cy="2053783"/>
          </a:xfrm>
        </p:grpSpPr>
        <p:sp>
          <p:nvSpPr>
            <p:cNvPr id="236" name="Rounded Rectangle 235"/>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7"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smtClean="0"/>
                <a:t>Periphrastic form occurred with a higher proportion in dynamic non-motion  verbs</a:t>
              </a:r>
              <a:endParaRPr lang="en-US" sz="2200" dirty="0"/>
            </a:p>
          </p:txBody>
        </p:sp>
      </p:grpSp>
      <p:grpSp>
        <p:nvGrpSpPr>
          <p:cNvPr id="238" name="Group 237"/>
          <p:cNvGrpSpPr/>
          <p:nvPr/>
        </p:nvGrpSpPr>
        <p:grpSpPr>
          <a:xfrm>
            <a:off x="28280102" y="23155777"/>
            <a:ext cx="2833909" cy="1752637"/>
            <a:chOff x="11452" y="807889"/>
            <a:chExt cx="3422972" cy="2053783"/>
          </a:xfrm>
        </p:grpSpPr>
        <p:sp>
          <p:nvSpPr>
            <p:cNvPr id="239" name="Rounded Rectangle 238"/>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0"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occurred with a higher proportion in dynamic non-motion  verbs</a:t>
              </a:r>
            </a:p>
          </p:txBody>
        </p:sp>
      </p:grpSp>
      <p:sp>
        <p:nvSpPr>
          <p:cNvPr id="241" name="Right Arrow 240"/>
          <p:cNvSpPr/>
          <p:nvPr/>
        </p:nvSpPr>
        <p:spPr>
          <a:xfrm>
            <a:off x="21853963" y="23705794"/>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Right Arrow 241"/>
          <p:cNvSpPr/>
          <p:nvPr/>
        </p:nvSpPr>
        <p:spPr>
          <a:xfrm>
            <a:off x="24856355" y="23687420"/>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ight Arrow 242"/>
          <p:cNvSpPr/>
          <p:nvPr/>
        </p:nvSpPr>
        <p:spPr>
          <a:xfrm>
            <a:off x="27897547" y="23646734"/>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TextBox 243"/>
          <p:cNvSpPr txBox="1"/>
          <p:nvPr/>
        </p:nvSpPr>
        <p:spPr>
          <a:xfrm>
            <a:off x="21303788" y="22777568"/>
            <a:ext cx="5244916" cy="461665"/>
          </a:xfrm>
          <a:prstGeom prst="rect">
            <a:avLst/>
          </a:prstGeom>
          <a:noFill/>
        </p:spPr>
        <p:txBody>
          <a:bodyPr wrap="square" rtlCol="0">
            <a:spAutoFit/>
          </a:bodyPr>
          <a:lstStyle/>
          <a:p>
            <a:pPr algn="ctr"/>
            <a:r>
              <a:rPr lang="en-US" sz="2400" dirty="0" smtClean="0"/>
              <a:t>Future-in-the-past &amp; Canonical Future</a:t>
            </a:r>
            <a:endParaRPr lang="en-US" sz="2400" dirty="0"/>
          </a:p>
        </p:txBody>
      </p:sp>
      <p:sp>
        <p:nvSpPr>
          <p:cNvPr id="245" name="TextBox 244"/>
          <p:cNvSpPr txBox="1"/>
          <p:nvPr/>
        </p:nvSpPr>
        <p:spPr>
          <a:xfrm>
            <a:off x="18099124" y="24903015"/>
            <a:ext cx="2743200" cy="461665"/>
          </a:xfrm>
          <a:prstGeom prst="rect">
            <a:avLst/>
          </a:prstGeom>
          <a:noFill/>
        </p:spPr>
        <p:txBody>
          <a:bodyPr wrap="square" rtlCol="0">
            <a:spAutoFit/>
          </a:bodyPr>
          <a:lstStyle/>
          <a:p>
            <a:pPr algn="ctr"/>
            <a:r>
              <a:rPr lang="en-US" sz="2400" dirty="0" smtClean="0"/>
              <a:t>1580-1630</a:t>
            </a:r>
            <a:endParaRPr lang="en-US" sz="2400" dirty="0"/>
          </a:p>
        </p:txBody>
      </p:sp>
      <p:sp>
        <p:nvSpPr>
          <p:cNvPr id="246" name="TextBox 245"/>
          <p:cNvSpPr txBox="1"/>
          <p:nvPr/>
        </p:nvSpPr>
        <p:spPr>
          <a:xfrm>
            <a:off x="22290795" y="24948918"/>
            <a:ext cx="2743200" cy="461665"/>
          </a:xfrm>
          <a:prstGeom prst="rect">
            <a:avLst/>
          </a:prstGeom>
          <a:noFill/>
        </p:spPr>
        <p:txBody>
          <a:bodyPr wrap="square" rtlCol="0">
            <a:spAutoFit/>
          </a:bodyPr>
          <a:lstStyle/>
          <a:p>
            <a:pPr algn="ctr"/>
            <a:r>
              <a:rPr lang="en-US" sz="2400" dirty="0" smtClean="0"/>
              <a:t>1780-1830</a:t>
            </a:r>
            <a:endParaRPr lang="en-US" sz="2400" dirty="0"/>
          </a:p>
        </p:txBody>
      </p:sp>
      <p:sp>
        <p:nvSpPr>
          <p:cNvPr id="247" name="TextBox 246"/>
          <p:cNvSpPr txBox="1"/>
          <p:nvPr/>
        </p:nvSpPr>
        <p:spPr>
          <a:xfrm>
            <a:off x="25493688" y="24950408"/>
            <a:ext cx="2743200" cy="461665"/>
          </a:xfrm>
          <a:prstGeom prst="rect">
            <a:avLst/>
          </a:prstGeom>
          <a:noFill/>
        </p:spPr>
        <p:txBody>
          <a:bodyPr wrap="square" rtlCol="0">
            <a:spAutoFit/>
          </a:bodyPr>
          <a:lstStyle/>
          <a:p>
            <a:pPr algn="ctr"/>
            <a:r>
              <a:rPr lang="en-US" sz="2400" dirty="0" smtClean="0"/>
              <a:t>1980-2004 written</a:t>
            </a:r>
            <a:endParaRPr lang="en-US" sz="2400" dirty="0"/>
          </a:p>
        </p:txBody>
      </p:sp>
      <p:sp>
        <p:nvSpPr>
          <p:cNvPr id="248" name="TextBox 247"/>
          <p:cNvSpPr txBox="1"/>
          <p:nvPr/>
        </p:nvSpPr>
        <p:spPr>
          <a:xfrm>
            <a:off x="28280102" y="24903015"/>
            <a:ext cx="2743200" cy="461665"/>
          </a:xfrm>
          <a:prstGeom prst="rect">
            <a:avLst/>
          </a:prstGeom>
          <a:noFill/>
        </p:spPr>
        <p:txBody>
          <a:bodyPr wrap="square" rtlCol="0">
            <a:spAutoFit/>
          </a:bodyPr>
          <a:lstStyle/>
          <a:p>
            <a:pPr algn="ctr"/>
            <a:r>
              <a:rPr lang="en-US" sz="2400" dirty="0" smtClean="0"/>
              <a:t>1980-2004 oral</a:t>
            </a:r>
            <a:endParaRPr lang="en-US" sz="2400" dirty="0"/>
          </a:p>
        </p:txBody>
      </p:sp>
      <p:sp>
        <p:nvSpPr>
          <p:cNvPr id="287" name="TextBox 286"/>
          <p:cNvSpPr txBox="1"/>
          <p:nvPr/>
        </p:nvSpPr>
        <p:spPr>
          <a:xfrm>
            <a:off x="21240046" y="25354375"/>
            <a:ext cx="5257800" cy="523220"/>
          </a:xfrm>
          <a:prstGeom prst="rect">
            <a:avLst/>
          </a:prstGeom>
          <a:noFill/>
        </p:spPr>
        <p:txBody>
          <a:bodyPr wrap="square" rtlCol="0">
            <a:spAutoFit/>
          </a:bodyPr>
          <a:lstStyle/>
          <a:p>
            <a:pPr algn="ctr"/>
            <a:r>
              <a:rPr lang="en-US" sz="2800" b="1" dirty="0" smtClean="0"/>
              <a:t>6. Grammatical Person</a:t>
            </a:r>
            <a:endParaRPr lang="en-US" sz="2800" b="1" dirty="0"/>
          </a:p>
        </p:txBody>
      </p:sp>
      <p:grpSp>
        <p:nvGrpSpPr>
          <p:cNvPr id="288" name="Group 287"/>
          <p:cNvGrpSpPr/>
          <p:nvPr/>
        </p:nvGrpSpPr>
        <p:grpSpPr>
          <a:xfrm>
            <a:off x="17002925" y="26243493"/>
            <a:ext cx="3211737" cy="1787855"/>
            <a:chOff x="11452" y="807889"/>
            <a:chExt cx="3422972" cy="2053783"/>
          </a:xfrm>
        </p:grpSpPr>
        <p:sp>
          <p:nvSpPr>
            <p:cNvPr id="289" name="Rounded Rectangle 288"/>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0"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smtClean="0"/>
                <a:t>Periphrastic form occurred with both 1</a:t>
              </a:r>
              <a:r>
                <a:rPr lang="en-US" sz="2200" baseline="30000" dirty="0" smtClean="0"/>
                <a:t>st</a:t>
              </a:r>
              <a:r>
                <a:rPr lang="en-US" sz="2200" dirty="0" smtClean="0"/>
                <a:t> person and other animate and inanimate subjects</a:t>
              </a:r>
              <a:endParaRPr lang="en-US" sz="2200" kern="1200" dirty="0"/>
            </a:p>
          </p:txBody>
        </p:sp>
      </p:grpSp>
      <p:grpSp>
        <p:nvGrpSpPr>
          <p:cNvPr id="291" name="Group 290"/>
          <p:cNvGrpSpPr/>
          <p:nvPr/>
        </p:nvGrpSpPr>
        <p:grpSpPr>
          <a:xfrm>
            <a:off x="20316482" y="26245104"/>
            <a:ext cx="3262414" cy="1787855"/>
            <a:chOff x="11452" y="807889"/>
            <a:chExt cx="3422972" cy="2053783"/>
          </a:xfrm>
        </p:grpSpPr>
        <p:sp>
          <p:nvSpPr>
            <p:cNvPr id="292" name="Rounded Rectangle 291"/>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3"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occurred with both 1</a:t>
              </a:r>
              <a:r>
                <a:rPr lang="en-US" sz="2200" baseline="30000" dirty="0"/>
                <a:t>st</a:t>
              </a:r>
              <a:r>
                <a:rPr lang="en-US" sz="2200" dirty="0"/>
                <a:t> person and other animate and inanimate </a:t>
              </a:r>
              <a:r>
                <a:rPr lang="en-US" sz="2200" dirty="0" smtClean="0"/>
                <a:t>subjects. </a:t>
              </a:r>
              <a:endParaRPr lang="en-US" sz="2200" dirty="0"/>
            </a:p>
          </p:txBody>
        </p:sp>
      </p:grpSp>
      <p:grpSp>
        <p:nvGrpSpPr>
          <p:cNvPr id="294" name="Group 293"/>
          <p:cNvGrpSpPr/>
          <p:nvPr/>
        </p:nvGrpSpPr>
        <p:grpSpPr>
          <a:xfrm>
            <a:off x="23680716" y="26223501"/>
            <a:ext cx="3638501" cy="1777694"/>
            <a:chOff x="11452" y="807889"/>
            <a:chExt cx="3422972" cy="2053783"/>
          </a:xfrm>
        </p:grpSpPr>
        <p:sp>
          <p:nvSpPr>
            <p:cNvPr id="295" name="Rounded Rectangle 294"/>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6"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smtClean="0"/>
                <a:t>Periphrastic form trended towards (PF) or occurred with (CF)  a higher proportion in 1</a:t>
              </a:r>
              <a:r>
                <a:rPr lang="en-US" sz="2200" baseline="30000" dirty="0" smtClean="0"/>
                <a:t>st</a:t>
              </a:r>
              <a:r>
                <a:rPr lang="en-US" sz="2200" dirty="0" smtClean="0"/>
                <a:t> person contexts</a:t>
              </a:r>
              <a:endParaRPr lang="en-US" sz="2200" dirty="0"/>
            </a:p>
          </p:txBody>
        </p:sp>
      </p:grpSp>
      <p:grpSp>
        <p:nvGrpSpPr>
          <p:cNvPr id="297" name="Group 296"/>
          <p:cNvGrpSpPr/>
          <p:nvPr/>
        </p:nvGrpSpPr>
        <p:grpSpPr>
          <a:xfrm>
            <a:off x="27421037" y="26226346"/>
            <a:ext cx="3724371" cy="1774849"/>
            <a:chOff x="11452" y="807889"/>
            <a:chExt cx="3422972" cy="2053783"/>
          </a:xfrm>
        </p:grpSpPr>
        <p:sp>
          <p:nvSpPr>
            <p:cNvPr id="298" name="Rounded Rectangle 297"/>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9"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Periphrastic form trended towards (PF) or occurred with (CF)  a higher proportion in 1</a:t>
              </a:r>
              <a:r>
                <a:rPr lang="en-US" sz="2200" baseline="30000" dirty="0"/>
                <a:t>st</a:t>
              </a:r>
              <a:r>
                <a:rPr lang="en-US" sz="2200" dirty="0"/>
                <a:t> person contexts</a:t>
              </a:r>
            </a:p>
          </p:txBody>
        </p:sp>
      </p:grpSp>
      <p:sp>
        <p:nvSpPr>
          <p:cNvPr id="300" name="Right Arrow 299"/>
          <p:cNvSpPr/>
          <p:nvPr/>
        </p:nvSpPr>
        <p:spPr>
          <a:xfrm>
            <a:off x="19979551" y="26717303"/>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Right Arrow 300"/>
          <p:cNvSpPr/>
          <p:nvPr/>
        </p:nvSpPr>
        <p:spPr>
          <a:xfrm>
            <a:off x="23305567" y="26737295"/>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Right Arrow 301"/>
          <p:cNvSpPr/>
          <p:nvPr/>
        </p:nvSpPr>
        <p:spPr>
          <a:xfrm>
            <a:off x="27051485" y="26717303"/>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TextBox 302"/>
          <p:cNvSpPr txBox="1"/>
          <p:nvPr/>
        </p:nvSpPr>
        <p:spPr>
          <a:xfrm>
            <a:off x="21348509" y="25825691"/>
            <a:ext cx="5244916" cy="461665"/>
          </a:xfrm>
          <a:prstGeom prst="rect">
            <a:avLst/>
          </a:prstGeom>
          <a:noFill/>
        </p:spPr>
        <p:txBody>
          <a:bodyPr wrap="square" rtlCol="0">
            <a:spAutoFit/>
          </a:bodyPr>
          <a:lstStyle/>
          <a:p>
            <a:pPr algn="ctr"/>
            <a:r>
              <a:rPr lang="en-US" sz="2400" dirty="0" smtClean="0"/>
              <a:t>Future-in-the-past &amp; Canonical Future</a:t>
            </a:r>
            <a:endParaRPr lang="en-US" sz="2400" dirty="0"/>
          </a:p>
        </p:txBody>
      </p:sp>
      <p:sp>
        <p:nvSpPr>
          <p:cNvPr id="304" name="TextBox 303"/>
          <p:cNvSpPr txBox="1"/>
          <p:nvPr/>
        </p:nvSpPr>
        <p:spPr>
          <a:xfrm>
            <a:off x="17238924" y="28013229"/>
            <a:ext cx="2743200" cy="461665"/>
          </a:xfrm>
          <a:prstGeom prst="rect">
            <a:avLst/>
          </a:prstGeom>
          <a:noFill/>
        </p:spPr>
        <p:txBody>
          <a:bodyPr wrap="square" rtlCol="0">
            <a:spAutoFit/>
          </a:bodyPr>
          <a:lstStyle/>
          <a:p>
            <a:pPr algn="ctr"/>
            <a:r>
              <a:rPr lang="en-US" sz="2400" dirty="0" smtClean="0"/>
              <a:t>1580-1630</a:t>
            </a:r>
            <a:endParaRPr lang="en-US" sz="2400" dirty="0"/>
          </a:p>
        </p:txBody>
      </p:sp>
      <p:sp>
        <p:nvSpPr>
          <p:cNvPr id="305" name="TextBox 304"/>
          <p:cNvSpPr txBox="1"/>
          <p:nvPr/>
        </p:nvSpPr>
        <p:spPr>
          <a:xfrm>
            <a:off x="20589260" y="27965554"/>
            <a:ext cx="2743200" cy="461665"/>
          </a:xfrm>
          <a:prstGeom prst="rect">
            <a:avLst/>
          </a:prstGeom>
          <a:noFill/>
        </p:spPr>
        <p:txBody>
          <a:bodyPr wrap="square" rtlCol="0">
            <a:spAutoFit/>
          </a:bodyPr>
          <a:lstStyle/>
          <a:p>
            <a:pPr algn="ctr"/>
            <a:r>
              <a:rPr lang="en-US" sz="2400" dirty="0" smtClean="0"/>
              <a:t>1780-1830</a:t>
            </a:r>
            <a:endParaRPr lang="en-US" sz="2400" dirty="0"/>
          </a:p>
        </p:txBody>
      </p:sp>
      <p:sp>
        <p:nvSpPr>
          <p:cNvPr id="306" name="TextBox 305"/>
          <p:cNvSpPr txBox="1"/>
          <p:nvPr/>
        </p:nvSpPr>
        <p:spPr>
          <a:xfrm>
            <a:off x="24288609" y="27966177"/>
            <a:ext cx="2743200" cy="461665"/>
          </a:xfrm>
          <a:prstGeom prst="rect">
            <a:avLst/>
          </a:prstGeom>
          <a:noFill/>
        </p:spPr>
        <p:txBody>
          <a:bodyPr wrap="square" rtlCol="0">
            <a:spAutoFit/>
          </a:bodyPr>
          <a:lstStyle/>
          <a:p>
            <a:pPr algn="ctr"/>
            <a:r>
              <a:rPr lang="en-US" sz="2400" dirty="0" smtClean="0"/>
              <a:t>1980-2004 written</a:t>
            </a:r>
            <a:endParaRPr lang="en-US" sz="2400" dirty="0"/>
          </a:p>
        </p:txBody>
      </p:sp>
      <p:sp>
        <p:nvSpPr>
          <p:cNvPr id="307" name="TextBox 306"/>
          <p:cNvSpPr txBox="1"/>
          <p:nvPr/>
        </p:nvSpPr>
        <p:spPr>
          <a:xfrm>
            <a:off x="28081517" y="27992125"/>
            <a:ext cx="2743200" cy="461665"/>
          </a:xfrm>
          <a:prstGeom prst="rect">
            <a:avLst/>
          </a:prstGeom>
          <a:noFill/>
        </p:spPr>
        <p:txBody>
          <a:bodyPr wrap="square" rtlCol="0">
            <a:spAutoFit/>
          </a:bodyPr>
          <a:lstStyle/>
          <a:p>
            <a:pPr algn="ctr"/>
            <a:r>
              <a:rPr lang="en-US" sz="2400" dirty="0" smtClean="0"/>
              <a:t>1980-2004 oral</a:t>
            </a:r>
            <a:endParaRPr lang="en-US" sz="2400" dirty="0"/>
          </a:p>
        </p:txBody>
      </p:sp>
      <p:grpSp>
        <p:nvGrpSpPr>
          <p:cNvPr id="328" name="Group 327"/>
          <p:cNvGrpSpPr/>
          <p:nvPr/>
        </p:nvGrpSpPr>
        <p:grpSpPr>
          <a:xfrm>
            <a:off x="17042710" y="31834729"/>
            <a:ext cx="3211737" cy="1787855"/>
            <a:chOff x="11452" y="807889"/>
            <a:chExt cx="3422972" cy="2053783"/>
          </a:xfrm>
        </p:grpSpPr>
        <p:sp>
          <p:nvSpPr>
            <p:cNvPr id="329" name="Rounded Rectangle 328"/>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0"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smtClean="0"/>
                <a:t>Moderate and high frequency verbs occurred with periphrastic</a:t>
              </a:r>
              <a:endParaRPr lang="en-US" sz="2200" kern="1200" dirty="0"/>
            </a:p>
          </p:txBody>
        </p:sp>
      </p:grpSp>
      <p:grpSp>
        <p:nvGrpSpPr>
          <p:cNvPr id="331" name="Group 330"/>
          <p:cNvGrpSpPr/>
          <p:nvPr/>
        </p:nvGrpSpPr>
        <p:grpSpPr>
          <a:xfrm>
            <a:off x="20356267" y="31836340"/>
            <a:ext cx="3262414" cy="1787855"/>
            <a:chOff x="11452" y="807889"/>
            <a:chExt cx="3422972" cy="2053783"/>
          </a:xfrm>
        </p:grpSpPr>
        <p:sp>
          <p:nvSpPr>
            <p:cNvPr id="332" name="Rounded Rectangle 331"/>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3"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Higher proportion of periphrastic form with moderate frequency verbs </a:t>
              </a:r>
            </a:p>
          </p:txBody>
        </p:sp>
      </p:grpSp>
      <p:grpSp>
        <p:nvGrpSpPr>
          <p:cNvPr id="334" name="Group 333"/>
          <p:cNvGrpSpPr/>
          <p:nvPr/>
        </p:nvGrpSpPr>
        <p:grpSpPr>
          <a:xfrm>
            <a:off x="23720501" y="31858600"/>
            <a:ext cx="3638501" cy="1777694"/>
            <a:chOff x="11452" y="807889"/>
            <a:chExt cx="3422972" cy="2053783"/>
          </a:xfrm>
        </p:grpSpPr>
        <p:sp>
          <p:nvSpPr>
            <p:cNvPr id="335" name="Rounded Rectangle 334"/>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6"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Moderate and high frequency verbs occurred in periphrastic</a:t>
              </a:r>
            </a:p>
          </p:txBody>
        </p:sp>
      </p:grpSp>
      <p:grpSp>
        <p:nvGrpSpPr>
          <p:cNvPr id="337" name="Group 336"/>
          <p:cNvGrpSpPr/>
          <p:nvPr/>
        </p:nvGrpSpPr>
        <p:grpSpPr>
          <a:xfrm>
            <a:off x="27460822" y="31817582"/>
            <a:ext cx="3724371" cy="1774849"/>
            <a:chOff x="11452" y="807889"/>
            <a:chExt cx="3422972" cy="2053783"/>
          </a:xfrm>
        </p:grpSpPr>
        <p:sp>
          <p:nvSpPr>
            <p:cNvPr id="338" name="Rounded Rectangle 337"/>
            <p:cNvSpPr/>
            <p:nvPr/>
          </p:nvSpPr>
          <p:spPr>
            <a:xfrm>
              <a:off x="11452" y="807889"/>
              <a:ext cx="3422972" cy="2053783"/>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39" name="Rounded Rectangle 4"/>
            <p:cNvSpPr txBox="1"/>
            <p:nvPr/>
          </p:nvSpPr>
          <p:spPr>
            <a:xfrm>
              <a:off x="71605" y="868042"/>
              <a:ext cx="3302666" cy="193347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7650" tIns="247650" rIns="247650" bIns="247650" numCol="1" spcCol="1270" anchor="ctr" anchorCtr="0">
              <a:noAutofit/>
            </a:bodyPr>
            <a:lstStyle/>
            <a:p>
              <a:pPr algn="ctr" defTabSz="2889250">
                <a:lnSpc>
                  <a:spcPct val="90000"/>
                </a:lnSpc>
                <a:spcBef>
                  <a:spcPct val="0"/>
                </a:spcBef>
                <a:spcAft>
                  <a:spcPct val="35000"/>
                </a:spcAft>
              </a:pPr>
              <a:r>
                <a:rPr lang="en-US" sz="2200" dirty="0"/>
                <a:t>Moderate and high frequency verbs occurred in periphrastic</a:t>
              </a:r>
            </a:p>
          </p:txBody>
        </p:sp>
      </p:grpSp>
      <p:sp>
        <p:nvSpPr>
          <p:cNvPr id="340" name="Right Arrow 339"/>
          <p:cNvSpPr/>
          <p:nvPr/>
        </p:nvSpPr>
        <p:spPr>
          <a:xfrm>
            <a:off x="20019336" y="32308539"/>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1" name="Right Arrow 340"/>
          <p:cNvSpPr/>
          <p:nvPr/>
        </p:nvSpPr>
        <p:spPr>
          <a:xfrm>
            <a:off x="23345352" y="32328531"/>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2" name="Right Arrow 341"/>
          <p:cNvSpPr/>
          <p:nvPr/>
        </p:nvSpPr>
        <p:spPr>
          <a:xfrm>
            <a:off x="27091270" y="32308539"/>
            <a:ext cx="699447" cy="800249"/>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3" name="TextBox 342"/>
          <p:cNvSpPr txBox="1"/>
          <p:nvPr/>
        </p:nvSpPr>
        <p:spPr>
          <a:xfrm>
            <a:off x="21296870" y="31420386"/>
            <a:ext cx="5244916" cy="461665"/>
          </a:xfrm>
          <a:prstGeom prst="rect">
            <a:avLst/>
          </a:prstGeom>
          <a:noFill/>
        </p:spPr>
        <p:txBody>
          <a:bodyPr wrap="square" rtlCol="0">
            <a:spAutoFit/>
          </a:bodyPr>
          <a:lstStyle/>
          <a:p>
            <a:pPr algn="ctr"/>
            <a:r>
              <a:rPr lang="en-US" sz="2400" dirty="0" smtClean="0"/>
              <a:t>Canonical Future</a:t>
            </a:r>
            <a:endParaRPr lang="en-US" sz="2400" dirty="0"/>
          </a:p>
        </p:txBody>
      </p:sp>
      <p:sp>
        <p:nvSpPr>
          <p:cNvPr id="344" name="TextBox 343"/>
          <p:cNvSpPr txBox="1"/>
          <p:nvPr/>
        </p:nvSpPr>
        <p:spPr>
          <a:xfrm>
            <a:off x="17330674" y="33630186"/>
            <a:ext cx="2743200" cy="461665"/>
          </a:xfrm>
          <a:prstGeom prst="rect">
            <a:avLst/>
          </a:prstGeom>
          <a:noFill/>
        </p:spPr>
        <p:txBody>
          <a:bodyPr wrap="square" rtlCol="0">
            <a:spAutoFit/>
          </a:bodyPr>
          <a:lstStyle/>
          <a:p>
            <a:pPr algn="ctr"/>
            <a:r>
              <a:rPr lang="en-US" sz="2400" dirty="0" smtClean="0"/>
              <a:t>1580-1630</a:t>
            </a:r>
            <a:endParaRPr lang="en-US" sz="2400" dirty="0"/>
          </a:p>
        </p:txBody>
      </p:sp>
      <p:sp>
        <p:nvSpPr>
          <p:cNvPr id="345" name="TextBox 344"/>
          <p:cNvSpPr txBox="1"/>
          <p:nvPr/>
        </p:nvSpPr>
        <p:spPr>
          <a:xfrm>
            <a:off x="20681010" y="33630186"/>
            <a:ext cx="2743200" cy="461665"/>
          </a:xfrm>
          <a:prstGeom prst="rect">
            <a:avLst/>
          </a:prstGeom>
          <a:noFill/>
        </p:spPr>
        <p:txBody>
          <a:bodyPr wrap="square" rtlCol="0">
            <a:spAutoFit/>
          </a:bodyPr>
          <a:lstStyle/>
          <a:p>
            <a:pPr algn="ctr"/>
            <a:r>
              <a:rPr lang="en-US" sz="2400" dirty="0" smtClean="0"/>
              <a:t>1780-1830</a:t>
            </a:r>
            <a:endParaRPr lang="en-US" sz="2400" dirty="0"/>
          </a:p>
        </p:txBody>
      </p:sp>
      <p:sp>
        <p:nvSpPr>
          <p:cNvPr id="346" name="TextBox 345"/>
          <p:cNvSpPr txBox="1"/>
          <p:nvPr/>
        </p:nvSpPr>
        <p:spPr>
          <a:xfrm>
            <a:off x="24380359" y="33630809"/>
            <a:ext cx="2743200" cy="461665"/>
          </a:xfrm>
          <a:prstGeom prst="rect">
            <a:avLst/>
          </a:prstGeom>
          <a:noFill/>
        </p:spPr>
        <p:txBody>
          <a:bodyPr wrap="square" rtlCol="0">
            <a:spAutoFit/>
          </a:bodyPr>
          <a:lstStyle/>
          <a:p>
            <a:pPr algn="ctr"/>
            <a:r>
              <a:rPr lang="en-US" sz="2400" dirty="0" smtClean="0"/>
              <a:t>1980-2004 written</a:t>
            </a:r>
            <a:endParaRPr lang="en-US" sz="2400" dirty="0"/>
          </a:p>
        </p:txBody>
      </p:sp>
      <p:sp>
        <p:nvSpPr>
          <p:cNvPr id="347" name="TextBox 346"/>
          <p:cNvSpPr txBox="1"/>
          <p:nvPr/>
        </p:nvSpPr>
        <p:spPr>
          <a:xfrm>
            <a:off x="27999037" y="33609712"/>
            <a:ext cx="2743200" cy="461665"/>
          </a:xfrm>
          <a:prstGeom prst="rect">
            <a:avLst/>
          </a:prstGeom>
          <a:noFill/>
        </p:spPr>
        <p:txBody>
          <a:bodyPr wrap="square" rtlCol="0">
            <a:spAutoFit/>
          </a:bodyPr>
          <a:lstStyle/>
          <a:p>
            <a:pPr algn="ctr"/>
            <a:r>
              <a:rPr lang="en-US" sz="2400" dirty="0" smtClean="0"/>
              <a:t>1980-2004 oral</a:t>
            </a:r>
            <a:endParaRPr lang="en-US" sz="2400" dirty="0"/>
          </a:p>
        </p:txBody>
      </p:sp>
      <p:graphicFrame>
        <p:nvGraphicFramePr>
          <p:cNvPr id="13" name="Table 12"/>
          <p:cNvGraphicFramePr>
            <a:graphicFrameLocks noGrp="1"/>
          </p:cNvGraphicFramePr>
          <p:nvPr>
            <p:extLst>
              <p:ext uri="{D42A27DB-BD31-4B8C-83A1-F6EECF244321}">
                <p14:modId xmlns:p14="http://schemas.microsoft.com/office/powerpoint/2010/main" val="267701998"/>
              </p:ext>
            </p:extLst>
          </p:nvPr>
        </p:nvGraphicFramePr>
        <p:xfrm>
          <a:off x="1676400" y="35539680"/>
          <a:ext cx="14554200" cy="2560320"/>
        </p:xfrm>
        <a:graphic>
          <a:graphicData uri="http://schemas.openxmlformats.org/drawingml/2006/table">
            <a:tbl>
              <a:tblPr firstRow="1" bandRow="1">
                <a:tableStyleId>{5C22544A-7EE6-4342-B048-85BDC9FD1C3A}</a:tableStyleId>
              </a:tblPr>
              <a:tblGrid>
                <a:gridCol w="1723582">
                  <a:extLst>
                    <a:ext uri="{9D8B030D-6E8A-4147-A177-3AD203B41FA5}">
                      <a16:colId xmlns:a16="http://schemas.microsoft.com/office/drawing/2014/main" xmlns="" val="20000"/>
                    </a:ext>
                  </a:extLst>
                </a:gridCol>
                <a:gridCol w="1221964">
                  <a:extLst>
                    <a:ext uri="{9D8B030D-6E8A-4147-A177-3AD203B41FA5}">
                      <a16:colId xmlns:a16="http://schemas.microsoft.com/office/drawing/2014/main" xmlns="" val="20001"/>
                    </a:ext>
                  </a:extLst>
                </a:gridCol>
                <a:gridCol w="1985691">
                  <a:extLst>
                    <a:ext uri="{9D8B030D-6E8A-4147-A177-3AD203B41FA5}">
                      <a16:colId xmlns:a16="http://schemas.microsoft.com/office/drawing/2014/main" xmlns="" val="20002"/>
                    </a:ext>
                  </a:extLst>
                </a:gridCol>
                <a:gridCol w="1680200">
                  <a:extLst>
                    <a:ext uri="{9D8B030D-6E8A-4147-A177-3AD203B41FA5}">
                      <a16:colId xmlns:a16="http://schemas.microsoft.com/office/drawing/2014/main" xmlns="" val="20003"/>
                    </a:ext>
                  </a:extLst>
                </a:gridCol>
                <a:gridCol w="1298336">
                  <a:extLst>
                    <a:ext uri="{9D8B030D-6E8A-4147-A177-3AD203B41FA5}">
                      <a16:colId xmlns:a16="http://schemas.microsoft.com/office/drawing/2014/main" xmlns="" val="20004"/>
                    </a:ext>
                  </a:extLst>
                </a:gridCol>
                <a:gridCol w="1603827">
                  <a:extLst>
                    <a:ext uri="{9D8B030D-6E8A-4147-A177-3AD203B41FA5}">
                      <a16:colId xmlns:a16="http://schemas.microsoft.com/office/drawing/2014/main" xmlns="" val="20005"/>
                    </a:ext>
                  </a:extLst>
                </a:gridCol>
                <a:gridCol w="1603827">
                  <a:extLst>
                    <a:ext uri="{9D8B030D-6E8A-4147-A177-3AD203B41FA5}">
                      <a16:colId xmlns:a16="http://schemas.microsoft.com/office/drawing/2014/main" xmlns="" val="20006"/>
                    </a:ext>
                  </a:extLst>
                </a:gridCol>
                <a:gridCol w="1909318">
                  <a:extLst>
                    <a:ext uri="{9D8B030D-6E8A-4147-A177-3AD203B41FA5}">
                      <a16:colId xmlns:a16="http://schemas.microsoft.com/office/drawing/2014/main" xmlns="" val="20007"/>
                    </a:ext>
                  </a:extLst>
                </a:gridCol>
                <a:gridCol w="1527455">
                  <a:extLst>
                    <a:ext uri="{9D8B030D-6E8A-4147-A177-3AD203B41FA5}">
                      <a16:colId xmlns:a16="http://schemas.microsoft.com/office/drawing/2014/main" xmlns="" val="20008"/>
                    </a:ext>
                  </a:extLst>
                </a:gridCol>
              </a:tblGrid>
              <a:tr h="384244">
                <a:tc>
                  <a:txBody>
                    <a:bodyPr/>
                    <a:lstStyle/>
                    <a:p>
                      <a:r>
                        <a:rPr lang="en-US" sz="2400" dirty="0" smtClean="0"/>
                        <a:t>Context</a:t>
                      </a:r>
                      <a:endParaRPr lang="en-US" sz="2400" dirty="0"/>
                    </a:p>
                  </a:txBody>
                  <a:tcPr/>
                </a:tc>
                <a:tc>
                  <a:txBody>
                    <a:bodyPr/>
                    <a:lstStyle/>
                    <a:p>
                      <a:r>
                        <a:rPr lang="en-US" sz="2400" dirty="0" smtClean="0"/>
                        <a:t>Century</a:t>
                      </a:r>
                      <a:endParaRPr lang="en-US" sz="2400" dirty="0"/>
                    </a:p>
                  </a:txBody>
                  <a:tcPr/>
                </a:tc>
                <a:tc>
                  <a:txBody>
                    <a:bodyPr/>
                    <a:lstStyle/>
                    <a:p>
                      <a:r>
                        <a:rPr lang="en-US" sz="2400" dirty="0" smtClean="0"/>
                        <a:t>Adverbial</a:t>
                      </a:r>
                    </a:p>
                    <a:p>
                      <a:r>
                        <a:rPr lang="en-US" sz="2400" dirty="0" smtClean="0"/>
                        <a:t>Modification</a:t>
                      </a:r>
                      <a:endParaRPr lang="en-US" sz="2400" dirty="0"/>
                    </a:p>
                  </a:txBody>
                  <a:tcPr/>
                </a:tc>
                <a:tc>
                  <a:txBody>
                    <a:bodyPr/>
                    <a:lstStyle/>
                    <a:p>
                      <a:r>
                        <a:rPr lang="en-US" sz="2400" dirty="0" smtClean="0"/>
                        <a:t>Temporal</a:t>
                      </a:r>
                      <a:r>
                        <a:rPr lang="en-US" sz="2400" baseline="0" dirty="0" smtClean="0"/>
                        <a:t> Proximity</a:t>
                      </a:r>
                      <a:endParaRPr lang="en-US" sz="2400" dirty="0"/>
                    </a:p>
                  </a:txBody>
                  <a:tcPr/>
                </a:tc>
                <a:tc>
                  <a:txBody>
                    <a:bodyPr/>
                    <a:lstStyle/>
                    <a:p>
                      <a:r>
                        <a:rPr lang="en-US" sz="2400" dirty="0" smtClean="0"/>
                        <a:t>Polarity</a:t>
                      </a:r>
                      <a:endParaRPr lang="en-US" sz="2400" dirty="0"/>
                    </a:p>
                  </a:txBody>
                  <a:tcPr/>
                </a:tc>
                <a:tc>
                  <a:txBody>
                    <a:bodyPr/>
                    <a:lstStyle/>
                    <a:p>
                      <a:r>
                        <a:rPr lang="en-US" sz="2400" dirty="0" smtClean="0"/>
                        <a:t>Sentence Modality</a:t>
                      </a:r>
                      <a:endParaRPr lang="en-US" sz="2400" dirty="0"/>
                    </a:p>
                  </a:txBody>
                  <a:tcPr/>
                </a:tc>
                <a:tc>
                  <a:txBody>
                    <a:bodyPr/>
                    <a:lstStyle/>
                    <a:p>
                      <a:r>
                        <a:rPr lang="en-US" sz="2400" dirty="0" smtClean="0"/>
                        <a:t>Verb Class</a:t>
                      </a:r>
                      <a:endParaRPr lang="en-US" sz="2400" dirty="0"/>
                    </a:p>
                  </a:txBody>
                  <a:tcPr/>
                </a:tc>
                <a:tc>
                  <a:txBody>
                    <a:bodyPr/>
                    <a:lstStyle/>
                    <a:p>
                      <a:r>
                        <a:rPr lang="en-US" sz="2400" dirty="0" smtClean="0"/>
                        <a:t>Grammatical</a:t>
                      </a:r>
                    </a:p>
                    <a:p>
                      <a:r>
                        <a:rPr lang="en-US" sz="2400" dirty="0" smtClean="0"/>
                        <a:t>Person</a:t>
                      </a:r>
                      <a:endParaRPr lang="en-US" sz="2400" dirty="0"/>
                    </a:p>
                  </a:txBody>
                  <a:tcPr/>
                </a:tc>
                <a:tc>
                  <a:txBody>
                    <a:bodyPr/>
                    <a:lstStyle/>
                    <a:p>
                      <a:r>
                        <a:rPr lang="en-US" sz="2400" dirty="0" smtClean="0"/>
                        <a:t>Frequency</a:t>
                      </a:r>
                      <a:endParaRPr lang="en-US" sz="2400" dirty="0"/>
                    </a:p>
                  </a:txBody>
                  <a:tcPr/>
                </a:tc>
                <a:extLst>
                  <a:ext uri="{0D108BD9-81ED-4DB2-BD59-A6C34878D82A}">
                    <a16:rowId xmlns:a16="http://schemas.microsoft.com/office/drawing/2014/main" xmlns="" val="10000"/>
                  </a:ext>
                </a:extLst>
              </a:tr>
              <a:tr h="384244">
                <a:tc rowSpan="3">
                  <a:txBody>
                    <a:bodyPr/>
                    <a:lstStyle/>
                    <a:p>
                      <a:pPr algn="ctr"/>
                      <a:endParaRPr lang="en-US" sz="2400" dirty="0" smtClean="0"/>
                    </a:p>
                    <a:p>
                      <a:pPr algn="ctr"/>
                      <a:r>
                        <a:rPr lang="en-US" sz="2400" dirty="0" smtClean="0"/>
                        <a:t>Future-in-the-past</a:t>
                      </a:r>
                      <a:endParaRPr lang="en-US" sz="2400" dirty="0"/>
                    </a:p>
                  </a:txBody>
                  <a:tcPr/>
                </a:tc>
                <a:tc>
                  <a:txBody>
                    <a:bodyPr/>
                    <a:lstStyle/>
                    <a:p>
                      <a:pPr algn="ctr"/>
                      <a:r>
                        <a:rPr lang="en-US" sz="2400" dirty="0" smtClean="0"/>
                        <a:t>18</a:t>
                      </a:r>
                      <a:r>
                        <a:rPr lang="en-US" sz="2400" baseline="30000" dirty="0" smtClean="0"/>
                        <a:t>th</a:t>
                      </a:r>
                      <a:endParaRPr lang="en-US" sz="2400" dirty="0"/>
                    </a:p>
                  </a:txBody>
                  <a:tcPr/>
                </a:tc>
                <a:tc>
                  <a:txBody>
                    <a:bodyPr/>
                    <a:lstStyle/>
                    <a:p>
                      <a:pPr algn="ctr"/>
                      <a:r>
                        <a:rPr lang="en-US" sz="2400" dirty="0" smtClean="0"/>
                        <a:t>--</a:t>
                      </a:r>
                      <a:endParaRPr lang="en-US" sz="2400" dirty="0"/>
                    </a:p>
                  </a:txBody>
                  <a:tcPr/>
                </a:tc>
                <a:tc>
                  <a:txBody>
                    <a:bodyPr/>
                    <a:lstStyle/>
                    <a:p>
                      <a:pPr algn="ctr"/>
                      <a:r>
                        <a:rPr lang="en-US" sz="2400" dirty="0" smtClean="0"/>
                        <a:t>--</a:t>
                      </a:r>
                      <a:endParaRPr lang="en-US" sz="2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txBody>
                  <a:tcPr/>
                </a:tc>
                <a:tc>
                  <a:txBody>
                    <a:bodyPr/>
                    <a:lstStyle/>
                    <a:p>
                      <a:pPr algn="ctr"/>
                      <a:r>
                        <a:rPr lang="en-US" sz="2400" dirty="0" smtClean="0"/>
                        <a:t>--</a:t>
                      </a:r>
                      <a:endParaRPr lang="en-US" sz="2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txBody>
                  <a:tcPr/>
                </a:tc>
                <a:tc>
                  <a:txBody>
                    <a:bodyPr/>
                    <a:lstStyle/>
                    <a:p>
                      <a:pPr algn="ctr"/>
                      <a:r>
                        <a:rPr lang="en-US" sz="2400" dirty="0" smtClean="0"/>
                        <a:t>--</a:t>
                      </a:r>
                      <a:endParaRPr lang="en-US" sz="2400" dirty="0"/>
                    </a:p>
                  </a:txBody>
                  <a:tcPr/>
                </a:tc>
                <a:tc>
                  <a:txBody>
                    <a:bodyPr/>
                    <a:lstStyle/>
                    <a:p>
                      <a:pPr algn="ctr"/>
                      <a:r>
                        <a:rPr lang="en-US" sz="2400" dirty="0" smtClean="0"/>
                        <a:t>--</a:t>
                      </a:r>
                      <a:endParaRPr lang="en-US" sz="2400" dirty="0"/>
                    </a:p>
                  </a:txBody>
                  <a:tcPr/>
                </a:tc>
                <a:extLst>
                  <a:ext uri="{0D108BD9-81ED-4DB2-BD59-A6C34878D82A}">
                    <a16:rowId xmlns:a16="http://schemas.microsoft.com/office/drawing/2014/main" xmlns="" val="10001"/>
                  </a:ext>
                </a:extLst>
              </a:tr>
              <a:tr h="384244">
                <a:tc vMerge="1">
                  <a:txBody>
                    <a:bodyPr/>
                    <a:lstStyle/>
                    <a:p>
                      <a:endParaRPr lang="en-US" sz="2400" dirty="0"/>
                    </a:p>
                  </a:txBody>
                  <a:tcPr/>
                </a:tc>
                <a:tc>
                  <a:txBody>
                    <a:bodyPr/>
                    <a:lstStyle/>
                    <a:p>
                      <a:pPr algn="ctr"/>
                      <a:r>
                        <a:rPr lang="en-US" sz="2400" dirty="0" smtClean="0"/>
                        <a:t>20</a:t>
                      </a:r>
                      <a:r>
                        <a:rPr lang="en-US" sz="2400" baseline="30000" dirty="0" smtClean="0"/>
                        <a:t>th</a:t>
                      </a:r>
                      <a:r>
                        <a:rPr lang="en-US" sz="2400" baseline="0" dirty="0" smtClean="0"/>
                        <a:t> written</a:t>
                      </a:r>
                      <a:endParaRPr lang="en-US" sz="2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p>
                      <a:pPr algn="ctr"/>
                      <a:endParaRPr lang="en-US" sz="2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txBody>
                  <a:tcPr/>
                </a:tc>
                <a:tc>
                  <a:txBody>
                    <a:bodyPr/>
                    <a:lstStyle/>
                    <a:p>
                      <a:r>
                        <a:rPr lang="en-US" sz="2400" i="1" dirty="0" smtClean="0"/>
                        <a:t>p</a:t>
                      </a:r>
                      <a:r>
                        <a:rPr lang="en-US" sz="2400" dirty="0" smtClean="0"/>
                        <a:t> = .009</a:t>
                      </a:r>
                      <a:endParaRPr lang="en-US" sz="2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txBody>
                  <a:tcPr/>
                </a:tc>
                <a:tc>
                  <a:txBody>
                    <a:bodyPr/>
                    <a:lstStyle/>
                    <a:p>
                      <a:r>
                        <a:rPr lang="en-US" sz="2400" i="1" dirty="0" smtClean="0"/>
                        <a:t>p</a:t>
                      </a:r>
                      <a:r>
                        <a:rPr lang="en-US" sz="2400" dirty="0" smtClean="0"/>
                        <a:t> = .001</a:t>
                      </a:r>
                      <a:endParaRPr lang="en-US" sz="2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txBody>
                  <a:tcPr/>
                </a:tc>
                <a:extLst>
                  <a:ext uri="{0D108BD9-81ED-4DB2-BD59-A6C34878D82A}">
                    <a16:rowId xmlns:a16="http://schemas.microsoft.com/office/drawing/2014/main" xmlns="" val="10002"/>
                  </a:ext>
                </a:extLst>
              </a:tr>
              <a:tr h="384244">
                <a:tc vMerge="1">
                  <a:txBody>
                    <a:bodyPr/>
                    <a:lstStyle/>
                    <a:p>
                      <a:endParaRPr lang="en-US" sz="2400" dirty="0"/>
                    </a:p>
                  </a:txBody>
                  <a:tcPr/>
                </a:tc>
                <a:tc>
                  <a:txBody>
                    <a:bodyPr/>
                    <a:lstStyle/>
                    <a:p>
                      <a:pPr algn="ctr"/>
                      <a:r>
                        <a:rPr lang="en-US" sz="2400" dirty="0" smtClean="0"/>
                        <a:t>20</a:t>
                      </a:r>
                      <a:r>
                        <a:rPr lang="en-US" sz="2400" baseline="30000" dirty="0" smtClean="0"/>
                        <a:t>th</a:t>
                      </a:r>
                      <a:r>
                        <a:rPr lang="en-US" sz="2400" baseline="0" dirty="0" smtClean="0"/>
                        <a:t> oral</a:t>
                      </a:r>
                      <a:endParaRPr lang="en-US" sz="2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txBody>
                  <a:tcPr/>
                </a:tc>
                <a:tc>
                  <a:txBody>
                    <a:bodyPr/>
                    <a:lstStyle/>
                    <a:p>
                      <a:r>
                        <a:rPr lang="en-US" sz="2400" i="1" dirty="0" smtClean="0"/>
                        <a:t>p</a:t>
                      </a:r>
                      <a:r>
                        <a:rPr lang="en-US" sz="2400" dirty="0" smtClean="0"/>
                        <a:t> &lt; .001</a:t>
                      </a:r>
                      <a:endParaRPr lang="en-US" sz="2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txBody>
                  <a:tcPr/>
                </a:tc>
                <a:tc>
                  <a:txBody>
                    <a:bodyPr/>
                    <a:lstStyle/>
                    <a:p>
                      <a:r>
                        <a:rPr lang="en-US" sz="2400" i="1" dirty="0" smtClean="0"/>
                        <a:t>p</a:t>
                      </a:r>
                      <a:r>
                        <a:rPr lang="en-US" sz="2400" dirty="0" smtClean="0"/>
                        <a:t> &lt; .001</a:t>
                      </a:r>
                      <a:endParaRPr lang="en-US" sz="2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txBody>
                  <a:tcPr/>
                </a:tc>
                <a:tc>
                  <a:txBody>
                    <a:bodyPr/>
                    <a:lstStyle/>
                    <a:p>
                      <a:r>
                        <a:rPr lang="en-US" sz="2400" i="1" dirty="0" smtClean="0"/>
                        <a:t>p</a:t>
                      </a:r>
                      <a:r>
                        <a:rPr lang="en-US" sz="2400" dirty="0" smtClean="0"/>
                        <a:t> = .036</a:t>
                      </a:r>
                      <a:endParaRPr lang="en-US" sz="2400" dirty="0"/>
                    </a:p>
                  </a:txBody>
                  <a:tcPr/>
                </a:tc>
                <a:extLst>
                  <a:ext uri="{0D108BD9-81ED-4DB2-BD59-A6C34878D82A}">
                    <a16:rowId xmlns:a16="http://schemas.microsoft.com/office/drawing/2014/main" xmlns="" val="10003"/>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268545397"/>
              </p:ext>
            </p:extLst>
          </p:nvPr>
        </p:nvGraphicFramePr>
        <p:xfrm>
          <a:off x="1644278" y="38740080"/>
          <a:ext cx="14554200" cy="2560320"/>
        </p:xfrm>
        <a:graphic>
          <a:graphicData uri="http://schemas.openxmlformats.org/drawingml/2006/table">
            <a:tbl>
              <a:tblPr firstRow="1" bandRow="1">
                <a:tableStyleId>{5C22544A-7EE6-4342-B048-85BDC9FD1C3A}</a:tableStyleId>
              </a:tblPr>
              <a:tblGrid>
                <a:gridCol w="1723582">
                  <a:extLst>
                    <a:ext uri="{9D8B030D-6E8A-4147-A177-3AD203B41FA5}">
                      <a16:colId xmlns:a16="http://schemas.microsoft.com/office/drawing/2014/main" xmlns="" val="20000"/>
                    </a:ext>
                  </a:extLst>
                </a:gridCol>
                <a:gridCol w="1221964">
                  <a:extLst>
                    <a:ext uri="{9D8B030D-6E8A-4147-A177-3AD203B41FA5}">
                      <a16:colId xmlns:a16="http://schemas.microsoft.com/office/drawing/2014/main" xmlns="" val="20001"/>
                    </a:ext>
                  </a:extLst>
                </a:gridCol>
                <a:gridCol w="1985691">
                  <a:extLst>
                    <a:ext uri="{9D8B030D-6E8A-4147-A177-3AD203B41FA5}">
                      <a16:colId xmlns:a16="http://schemas.microsoft.com/office/drawing/2014/main" xmlns="" val="20002"/>
                    </a:ext>
                  </a:extLst>
                </a:gridCol>
                <a:gridCol w="1680200">
                  <a:extLst>
                    <a:ext uri="{9D8B030D-6E8A-4147-A177-3AD203B41FA5}">
                      <a16:colId xmlns:a16="http://schemas.microsoft.com/office/drawing/2014/main" xmlns="" val="20003"/>
                    </a:ext>
                  </a:extLst>
                </a:gridCol>
                <a:gridCol w="1298336">
                  <a:extLst>
                    <a:ext uri="{9D8B030D-6E8A-4147-A177-3AD203B41FA5}">
                      <a16:colId xmlns:a16="http://schemas.microsoft.com/office/drawing/2014/main" xmlns="" val="20004"/>
                    </a:ext>
                  </a:extLst>
                </a:gridCol>
                <a:gridCol w="1603827">
                  <a:extLst>
                    <a:ext uri="{9D8B030D-6E8A-4147-A177-3AD203B41FA5}">
                      <a16:colId xmlns:a16="http://schemas.microsoft.com/office/drawing/2014/main" xmlns="" val="20005"/>
                    </a:ext>
                  </a:extLst>
                </a:gridCol>
                <a:gridCol w="1603827">
                  <a:extLst>
                    <a:ext uri="{9D8B030D-6E8A-4147-A177-3AD203B41FA5}">
                      <a16:colId xmlns:a16="http://schemas.microsoft.com/office/drawing/2014/main" xmlns="" val="20006"/>
                    </a:ext>
                  </a:extLst>
                </a:gridCol>
                <a:gridCol w="1909318">
                  <a:extLst>
                    <a:ext uri="{9D8B030D-6E8A-4147-A177-3AD203B41FA5}">
                      <a16:colId xmlns:a16="http://schemas.microsoft.com/office/drawing/2014/main" xmlns="" val="20007"/>
                    </a:ext>
                  </a:extLst>
                </a:gridCol>
                <a:gridCol w="1527455">
                  <a:extLst>
                    <a:ext uri="{9D8B030D-6E8A-4147-A177-3AD203B41FA5}">
                      <a16:colId xmlns:a16="http://schemas.microsoft.com/office/drawing/2014/main" xmlns="" val="20008"/>
                    </a:ext>
                  </a:extLst>
                </a:gridCol>
              </a:tblGrid>
              <a:tr h="384244">
                <a:tc>
                  <a:txBody>
                    <a:bodyPr/>
                    <a:lstStyle/>
                    <a:p>
                      <a:r>
                        <a:rPr lang="en-US" sz="2400" dirty="0" smtClean="0"/>
                        <a:t>Context</a:t>
                      </a:r>
                      <a:endParaRPr lang="en-US" sz="2400" dirty="0"/>
                    </a:p>
                  </a:txBody>
                  <a:tcPr/>
                </a:tc>
                <a:tc>
                  <a:txBody>
                    <a:bodyPr/>
                    <a:lstStyle/>
                    <a:p>
                      <a:r>
                        <a:rPr lang="en-US" sz="2400" dirty="0" smtClean="0"/>
                        <a:t>Century</a:t>
                      </a:r>
                      <a:endParaRPr lang="en-US" sz="2400" dirty="0"/>
                    </a:p>
                  </a:txBody>
                  <a:tcPr/>
                </a:tc>
                <a:tc>
                  <a:txBody>
                    <a:bodyPr/>
                    <a:lstStyle/>
                    <a:p>
                      <a:r>
                        <a:rPr lang="en-US" sz="2400" dirty="0" smtClean="0"/>
                        <a:t>Adverbial</a:t>
                      </a:r>
                    </a:p>
                    <a:p>
                      <a:r>
                        <a:rPr lang="en-US" sz="2400" dirty="0" smtClean="0"/>
                        <a:t>Modification</a:t>
                      </a:r>
                      <a:endParaRPr lang="en-US" sz="2400" dirty="0"/>
                    </a:p>
                  </a:txBody>
                  <a:tcPr/>
                </a:tc>
                <a:tc>
                  <a:txBody>
                    <a:bodyPr/>
                    <a:lstStyle/>
                    <a:p>
                      <a:r>
                        <a:rPr lang="en-US" sz="2400" dirty="0" smtClean="0"/>
                        <a:t>Temporal</a:t>
                      </a:r>
                      <a:r>
                        <a:rPr lang="en-US" sz="2400" baseline="0" dirty="0" smtClean="0"/>
                        <a:t> Proximity</a:t>
                      </a:r>
                      <a:endParaRPr lang="en-US" sz="2400" dirty="0"/>
                    </a:p>
                  </a:txBody>
                  <a:tcPr/>
                </a:tc>
                <a:tc>
                  <a:txBody>
                    <a:bodyPr/>
                    <a:lstStyle/>
                    <a:p>
                      <a:r>
                        <a:rPr lang="en-US" sz="2400" dirty="0" smtClean="0"/>
                        <a:t>Polarity</a:t>
                      </a:r>
                      <a:endParaRPr lang="en-US" sz="2400" dirty="0"/>
                    </a:p>
                  </a:txBody>
                  <a:tcPr/>
                </a:tc>
                <a:tc>
                  <a:txBody>
                    <a:bodyPr/>
                    <a:lstStyle/>
                    <a:p>
                      <a:r>
                        <a:rPr lang="en-US" sz="2400" dirty="0" smtClean="0"/>
                        <a:t>Sentence Modality</a:t>
                      </a:r>
                      <a:endParaRPr lang="en-US" sz="2400" dirty="0"/>
                    </a:p>
                  </a:txBody>
                  <a:tcPr/>
                </a:tc>
                <a:tc>
                  <a:txBody>
                    <a:bodyPr/>
                    <a:lstStyle/>
                    <a:p>
                      <a:r>
                        <a:rPr lang="en-US" sz="2400" dirty="0" smtClean="0"/>
                        <a:t>Verb Class</a:t>
                      </a:r>
                      <a:endParaRPr lang="en-US" sz="2400" dirty="0"/>
                    </a:p>
                  </a:txBody>
                  <a:tcPr/>
                </a:tc>
                <a:tc>
                  <a:txBody>
                    <a:bodyPr/>
                    <a:lstStyle/>
                    <a:p>
                      <a:r>
                        <a:rPr lang="en-US" sz="2400" dirty="0" smtClean="0"/>
                        <a:t>Grammatical</a:t>
                      </a:r>
                    </a:p>
                    <a:p>
                      <a:r>
                        <a:rPr lang="en-US" sz="2400" dirty="0" smtClean="0"/>
                        <a:t>Person</a:t>
                      </a:r>
                      <a:endParaRPr lang="en-US" sz="2400" dirty="0"/>
                    </a:p>
                  </a:txBody>
                  <a:tcPr/>
                </a:tc>
                <a:tc>
                  <a:txBody>
                    <a:bodyPr/>
                    <a:lstStyle/>
                    <a:p>
                      <a:r>
                        <a:rPr lang="en-US" sz="2400" dirty="0" smtClean="0"/>
                        <a:t>Frequency</a:t>
                      </a:r>
                      <a:endParaRPr lang="en-US" sz="2400" dirty="0"/>
                    </a:p>
                  </a:txBody>
                  <a:tcPr/>
                </a:tc>
                <a:extLst>
                  <a:ext uri="{0D108BD9-81ED-4DB2-BD59-A6C34878D82A}">
                    <a16:rowId xmlns:a16="http://schemas.microsoft.com/office/drawing/2014/main" xmlns="" val="10000"/>
                  </a:ext>
                </a:extLst>
              </a:tr>
              <a:tr h="384244">
                <a:tc rowSpan="3">
                  <a:txBody>
                    <a:bodyPr/>
                    <a:lstStyle/>
                    <a:p>
                      <a:pPr algn="ctr"/>
                      <a:endParaRPr lang="en-US" sz="2400" dirty="0" smtClean="0"/>
                    </a:p>
                    <a:p>
                      <a:pPr algn="ctr"/>
                      <a:r>
                        <a:rPr lang="en-US" sz="2400" dirty="0" smtClean="0"/>
                        <a:t>Canonical</a:t>
                      </a:r>
                      <a:r>
                        <a:rPr lang="en-US" sz="2400" baseline="0" dirty="0" smtClean="0"/>
                        <a:t> Future</a:t>
                      </a:r>
                      <a:endParaRPr lang="en-US" sz="2400" dirty="0"/>
                    </a:p>
                  </a:txBody>
                  <a:tcPr/>
                </a:tc>
                <a:tc>
                  <a:txBody>
                    <a:bodyPr/>
                    <a:lstStyle/>
                    <a:p>
                      <a:pPr algn="ctr"/>
                      <a:r>
                        <a:rPr lang="en-US" sz="2400" dirty="0" smtClean="0"/>
                        <a:t>18</a:t>
                      </a:r>
                      <a:r>
                        <a:rPr lang="en-US" sz="2400" baseline="30000" dirty="0" smtClean="0"/>
                        <a:t>th</a:t>
                      </a:r>
                      <a:endParaRPr lang="en-US" sz="2400" dirty="0"/>
                    </a:p>
                  </a:txBody>
                  <a:tcPr/>
                </a:tc>
                <a:tc>
                  <a:txBody>
                    <a:bodyPr/>
                    <a:lstStyle/>
                    <a:p>
                      <a:pPr algn="ctr"/>
                      <a:r>
                        <a:rPr lang="en-US" sz="2400" dirty="0" smtClean="0"/>
                        <a:t>--</a:t>
                      </a:r>
                      <a:endParaRPr lang="en-US" sz="2400" dirty="0"/>
                    </a:p>
                  </a:txBody>
                  <a:tcPr/>
                </a:tc>
                <a:tc>
                  <a:txBody>
                    <a:bodyPr/>
                    <a:lstStyle/>
                    <a:p>
                      <a:r>
                        <a:rPr lang="en-US" sz="2400" i="1" dirty="0" smtClean="0"/>
                        <a:t>p</a:t>
                      </a:r>
                      <a:r>
                        <a:rPr lang="en-US" sz="2400" dirty="0" smtClean="0"/>
                        <a:t> = .003</a:t>
                      </a:r>
                      <a:endParaRPr lang="en-US" sz="2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txBody>
                  <a:tcPr/>
                </a:tc>
                <a:tc>
                  <a:txBody>
                    <a:bodyPr/>
                    <a:lstStyle/>
                    <a:p>
                      <a:pPr algn="ctr"/>
                      <a:r>
                        <a:rPr lang="en-US" sz="2400" dirty="0" smtClean="0"/>
                        <a:t>--</a:t>
                      </a:r>
                      <a:endParaRPr lang="en-US" sz="2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txBody>
                  <a:tcPr/>
                </a:tc>
                <a:tc>
                  <a:txBody>
                    <a:bodyPr/>
                    <a:lstStyle/>
                    <a:p>
                      <a:r>
                        <a:rPr lang="en-US" sz="2400" i="1" dirty="0" smtClean="0"/>
                        <a:t>p</a:t>
                      </a:r>
                      <a:r>
                        <a:rPr lang="en-US" sz="2400" baseline="0" dirty="0" smtClean="0"/>
                        <a:t> = .031</a:t>
                      </a:r>
                      <a:endParaRPr lang="en-US" sz="2400" dirty="0"/>
                    </a:p>
                  </a:txBody>
                  <a:tcPr/>
                </a:tc>
                <a:tc>
                  <a:txBody>
                    <a:bodyPr/>
                    <a:lstStyle/>
                    <a:p>
                      <a:r>
                        <a:rPr lang="en-US" sz="2400" i="1" dirty="0" smtClean="0"/>
                        <a:t>p</a:t>
                      </a:r>
                      <a:r>
                        <a:rPr lang="en-US" sz="2400" dirty="0" smtClean="0"/>
                        <a:t> = .046</a:t>
                      </a:r>
                      <a:endParaRPr lang="en-US" sz="2400" dirty="0"/>
                    </a:p>
                  </a:txBody>
                  <a:tcPr/>
                </a:tc>
                <a:extLst>
                  <a:ext uri="{0D108BD9-81ED-4DB2-BD59-A6C34878D82A}">
                    <a16:rowId xmlns:a16="http://schemas.microsoft.com/office/drawing/2014/main" xmlns="" val="10001"/>
                  </a:ext>
                </a:extLst>
              </a:tr>
              <a:tr h="384244">
                <a:tc vMerge="1">
                  <a:txBody>
                    <a:bodyPr/>
                    <a:lstStyle/>
                    <a:p>
                      <a:endParaRPr lang="en-US" sz="2400"/>
                    </a:p>
                  </a:txBody>
                  <a:tcPr/>
                </a:tc>
                <a:tc>
                  <a:txBody>
                    <a:bodyPr/>
                    <a:lstStyle/>
                    <a:p>
                      <a:pPr algn="ctr"/>
                      <a:r>
                        <a:rPr lang="en-US" sz="2400" dirty="0" smtClean="0"/>
                        <a:t>20</a:t>
                      </a:r>
                      <a:r>
                        <a:rPr lang="en-US" sz="2400" baseline="30000" dirty="0" smtClean="0"/>
                        <a:t>th</a:t>
                      </a:r>
                      <a:r>
                        <a:rPr lang="en-US" sz="2400" baseline="0" dirty="0" smtClean="0"/>
                        <a:t> written</a:t>
                      </a:r>
                      <a:endParaRPr lang="en-US" sz="2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txBody>
                  <a:tcPr/>
                </a:tc>
                <a:tc>
                  <a:txBody>
                    <a:bodyPr/>
                    <a:lstStyle/>
                    <a:p>
                      <a:r>
                        <a:rPr lang="en-US" sz="2400" i="1" dirty="0" smtClean="0"/>
                        <a:t>p</a:t>
                      </a:r>
                      <a:r>
                        <a:rPr lang="en-US" sz="2400" dirty="0" smtClean="0"/>
                        <a:t> &lt; .001</a:t>
                      </a:r>
                      <a:endParaRPr lang="en-US" sz="2400" dirty="0"/>
                    </a:p>
                  </a:txBody>
                  <a:tcPr/>
                </a:tc>
                <a:tc>
                  <a:txBody>
                    <a:bodyPr/>
                    <a:lstStyle/>
                    <a:p>
                      <a:r>
                        <a:rPr lang="en-US" sz="2400" i="1" dirty="0" smtClean="0"/>
                        <a:t>p</a:t>
                      </a:r>
                      <a:r>
                        <a:rPr lang="en-US" sz="2400" dirty="0" smtClean="0"/>
                        <a:t> = .052</a:t>
                      </a:r>
                      <a:endParaRPr lang="en-US" sz="2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txBody>
                  <a:tcPr/>
                </a:tc>
                <a:tc>
                  <a:txBody>
                    <a:bodyPr/>
                    <a:lstStyle/>
                    <a:p>
                      <a:r>
                        <a:rPr lang="en-US" sz="2400" i="1" dirty="0" smtClean="0"/>
                        <a:t>p</a:t>
                      </a:r>
                      <a:r>
                        <a:rPr lang="en-US" sz="2400" i="1" baseline="0" dirty="0" smtClean="0"/>
                        <a:t> </a:t>
                      </a:r>
                      <a:r>
                        <a:rPr lang="en-US" sz="2400" baseline="0" dirty="0" smtClean="0"/>
                        <a:t>= .010</a:t>
                      </a:r>
                      <a:endParaRPr lang="en-US" sz="2400" dirty="0"/>
                    </a:p>
                  </a:txBody>
                  <a:tcPr/>
                </a:tc>
                <a:tc>
                  <a:txBody>
                    <a:bodyPr/>
                    <a:lstStyle/>
                    <a:p>
                      <a:r>
                        <a:rPr lang="en-US" sz="2400" i="1" dirty="0" smtClean="0"/>
                        <a:t>p</a:t>
                      </a:r>
                      <a:r>
                        <a:rPr lang="en-US" sz="2400" dirty="0" smtClean="0"/>
                        <a:t> = .007</a:t>
                      </a:r>
                      <a:endParaRPr lang="en-US" sz="2400" dirty="0"/>
                    </a:p>
                  </a:txBody>
                  <a:tcPr/>
                </a:tc>
                <a:tc>
                  <a:txBody>
                    <a:bodyPr/>
                    <a:lstStyle/>
                    <a:p>
                      <a:pPr algn="ctr"/>
                      <a:r>
                        <a:rPr lang="en-US" sz="2400" dirty="0" smtClean="0"/>
                        <a:t>--</a:t>
                      </a:r>
                      <a:endParaRPr lang="en-US" sz="2400" dirty="0"/>
                    </a:p>
                  </a:txBody>
                  <a:tcPr/>
                </a:tc>
                <a:extLst>
                  <a:ext uri="{0D108BD9-81ED-4DB2-BD59-A6C34878D82A}">
                    <a16:rowId xmlns:a16="http://schemas.microsoft.com/office/drawing/2014/main" xmlns="" val="10002"/>
                  </a:ext>
                </a:extLst>
              </a:tr>
              <a:tr h="384244">
                <a:tc vMerge="1">
                  <a:txBody>
                    <a:bodyPr/>
                    <a:lstStyle/>
                    <a:p>
                      <a:endParaRPr lang="en-US" sz="2400" dirty="0"/>
                    </a:p>
                  </a:txBody>
                  <a:tcPr/>
                </a:tc>
                <a:tc>
                  <a:txBody>
                    <a:bodyPr/>
                    <a:lstStyle/>
                    <a:p>
                      <a:pPr algn="ctr"/>
                      <a:r>
                        <a:rPr lang="en-US" sz="2400" dirty="0" smtClean="0"/>
                        <a:t>20</a:t>
                      </a:r>
                      <a:r>
                        <a:rPr lang="en-US" sz="2400" baseline="30000" dirty="0" smtClean="0"/>
                        <a:t>th</a:t>
                      </a:r>
                      <a:r>
                        <a:rPr lang="en-US" sz="2400" baseline="0" dirty="0" smtClean="0"/>
                        <a:t> oral</a:t>
                      </a:r>
                      <a:endParaRPr lang="en-US" sz="2400" dirty="0"/>
                    </a:p>
                  </a:txBody>
                  <a:tcPr/>
                </a:tc>
                <a:tc>
                  <a:txBody>
                    <a:bodyPr/>
                    <a:lstStyle/>
                    <a:p>
                      <a:r>
                        <a:rPr lang="en-US" sz="2400" i="1" dirty="0" smtClean="0"/>
                        <a:t>p</a:t>
                      </a:r>
                      <a:r>
                        <a:rPr lang="en-US" sz="2400" dirty="0" smtClean="0"/>
                        <a:t> &lt; .001</a:t>
                      </a:r>
                      <a:endParaRPr lang="en-US" sz="2400" dirty="0"/>
                    </a:p>
                  </a:txBody>
                  <a:tcPr/>
                </a:tc>
                <a:tc>
                  <a:txBody>
                    <a:bodyPr/>
                    <a:lstStyle/>
                    <a:p>
                      <a:r>
                        <a:rPr lang="en-US" sz="2400" i="1" dirty="0" smtClean="0"/>
                        <a:t>p</a:t>
                      </a:r>
                      <a:r>
                        <a:rPr lang="en-US" sz="2400" dirty="0" smtClean="0"/>
                        <a:t> = .048</a:t>
                      </a:r>
                      <a:endParaRPr lang="en-US" sz="2400" dirty="0"/>
                    </a:p>
                  </a:txBody>
                  <a:tcPr/>
                </a:tc>
                <a:tc>
                  <a:txBody>
                    <a:bodyPr/>
                    <a:lstStyle/>
                    <a:p>
                      <a:r>
                        <a:rPr lang="en-US" sz="2400" i="1" dirty="0" smtClean="0"/>
                        <a:t>p</a:t>
                      </a:r>
                      <a:r>
                        <a:rPr lang="en-US" sz="2400" dirty="0" smtClean="0"/>
                        <a:t> = .006</a:t>
                      </a:r>
                      <a:endParaRPr lang="en-US" sz="2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txBody>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400" i="1" dirty="0" smtClean="0"/>
                        <a:t>p</a:t>
                      </a:r>
                      <a:r>
                        <a:rPr lang="en-US" sz="2400" baseline="0" dirty="0" smtClean="0"/>
                        <a:t> &lt; .001</a:t>
                      </a:r>
                      <a:endParaRPr lang="en-US" sz="2400" dirty="0" smtClean="0"/>
                    </a:p>
                  </a:txBody>
                  <a:tcPr/>
                </a:tc>
                <a:tc>
                  <a:txBody>
                    <a:bodyPr/>
                    <a:lstStyle/>
                    <a:p>
                      <a:r>
                        <a:rPr lang="en-US" sz="2400" i="1" dirty="0" smtClean="0"/>
                        <a:t>p </a:t>
                      </a:r>
                      <a:r>
                        <a:rPr lang="en-US" sz="2400" dirty="0" smtClean="0"/>
                        <a:t>= .001</a:t>
                      </a:r>
                      <a:endParaRPr lang="en-US" sz="2400" dirty="0"/>
                    </a:p>
                  </a:txBody>
                  <a:tcPr/>
                </a:tc>
                <a:tc>
                  <a:txBody>
                    <a:bodyPr/>
                    <a:lstStyle/>
                    <a:p>
                      <a:pPr marL="0" marR="0" lvl="0" indent="0" algn="ctr" defTabSz="4389120" rtl="0" eaLnBrk="1" fontAlgn="auto" latinLnBrk="0" hangingPunct="1">
                        <a:lnSpc>
                          <a:spcPct val="100000"/>
                        </a:lnSpc>
                        <a:spcBef>
                          <a:spcPts val="0"/>
                        </a:spcBef>
                        <a:spcAft>
                          <a:spcPts val="0"/>
                        </a:spcAft>
                        <a:buClrTx/>
                        <a:buSzTx/>
                        <a:buFontTx/>
                        <a:buNone/>
                        <a:tabLst/>
                        <a:defRPr/>
                      </a:pPr>
                      <a:r>
                        <a:rPr lang="en-US" sz="2400" dirty="0" smtClean="0"/>
                        <a:t>--</a:t>
                      </a:r>
                    </a:p>
                  </a:txBody>
                  <a:tcPr/>
                </a:tc>
                <a:extLst>
                  <a:ext uri="{0D108BD9-81ED-4DB2-BD59-A6C34878D82A}">
                    <a16:rowId xmlns:a16="http://schemas.microsoft.com/office/drawing/2014/main" xmlns="" val="10003"/>
                  </a:ext>
                </a:extLst>
              </a:tr>
            </a:tbl>
          </a:graphicData>
        </a:graphic>
      </p:graphicFrame>
      <p:sp>
        <p:nvSpPr>
          <p:cNvPr id="249" name="Text Box 180"/>
          <p:cNvSpPr txBox="1">
            <a:spLocks noChangeArrowheads="1"/>
          </p:cNvSpPr>
          <p:nvPr/>
        </p:nvSpPr>
        <p:spPr bwMode="auto">
          <a:xfrm>
            <a:off x="2499288" y="35018712"/>
            <a:ext cx="1369919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smtClean="0">
                <a:latin typeface="Calibri" pitchFamily="34" charset="0"/>
              </a:rPr>
              <a:t>Significant distributions from chi-square analyses for future-in-the-past</a:t>
            </a:r>
            <a:endParaRPr lang="en-US" sz="2400" b="1" i="1" dirty="0">
              <a:latin typeface="Calibri" pitchFamily="34" charset="0"/>
            </a:endParaRPr>
          </a:p>
        </p:txBody>
      </p:sp>
      <p:sp>
        <p:nvSpPr>
          <p:cNvPr id="250" name="Text Box 180"/>
          <p:cNvSpPr txBox="1">
            <a:spLocks noChangeArrowheads="1"/>
          </p:cNvSpPr>
          <p:nvPr/>
        </p:nvSpPr>
        <p:spPr bwMode="auto">
          <a:xfrm>
            <a:off x="2103905" y="38247935"/>
            <a:ext cx="1369919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smtClean="0">
                <a:latin typeface="Calibri" pitchFamily="34" charset="0"/>
              </a:rPr>
              <a:t>Significant distributions from chi-square analyses for canonical future</a:t>
            </a:r>
            <a:endParaRPr lang="en-US" sz="2400" b="1" i="1" dirty="0">
              <a:latin typeface="Calibri" pitchFamily="34" charset="0"/>
            </a:endParaRPr>
          </a:p>
        </p:txBody>
      </p:sp>
      <p:sp>
        <p:nvSpPr>
          <p:cNvPr id="7" name="Rectangle 6"/>
          <p:cNvSpPr/>
          <p:nvPr/>
        </p:nvSpPr>
        <p:spPr>
          <a:xfrm>
            <a:off x="21353014" y="41797289"/>
            <a:ext cx="10650986" cy="2062103"/>
          </a:xfrm>
          <a:prstGeom prst="rect">
            <a:avLst/>
          </a:prstGeom>
        </p:spPr>
        <p:txBody>
          <a:bodyPr wrap="square">
            <a:spAutoFit/>
          </a:bodyPr>
          <a:lstStyle/>
          <a:p>
            <a:pPr marL="463550" indent="-463550"/>
            <a:r>
              <a:rPr lang="en-US" sz="1600" dirty="0"/>
              <a:t>Lozano, A. G. (1988). The semantics of the Spanish conditional in discourse. </a:t>
            </a:r>
            <a:r>
              <a:rPr lang="en-US" sz="1600" i="1" dirty="0"/>
              <a:t>Hispania</a:t>
            </a:r>
            <a:r>
              <a:rPr lang="en-US" sz="1600" dirty="0"/>
              <a:t>, </a:t>
            </a:r>
            <a:r>
              <a:rPr lang="en-US" sz="1600" i="1" dirty="0"/>
              <a:t>71</a:t>
            </a:r>
            <a:r>
              <a:rPr lang="en-US" sz="1600" dirty="0"/>
              <a:t>, 675–680. </a:t>
            </a:r>
            <a:r>
              <a:rPr lang="en-US" sz="1600" dirty="0" err="1"/>
              <a:t>doi</a:t>
            </a:r>
            <a:r>
              <a:rPr lang="en-US" sz="1600" dirty="0"/>
              <a:t>: 10.2307/342931 </a:t>
            </a:r>
          </a:p>
          <a:p>
            <a:pPr marL="463550" indent="-463550"/>
            <a:r>
              <a:rPr lang="en-US" sz="1600" dirty="0" err="1" smtClean="0"/>
              <a:t>Poplack</a:t>
            </a:r>
            <a:r>
              <a:rPr lang="en-US" sz="1600" dirty="0"/>
              <a:t>, S., &amp; Dion, N. (2009). Prescription vs. praxis: The evolution of future temporal reference in French. </a:t>
            </a:r>
            <a:r>
              <a:rPr lang="en-US" sz="1600" i="1" dirty="0"/>
              <a:t>Language</a:t>
            </a:r>
            <a:r>
              <a:rPr lang="en-US" sz="1600" dirty="0"/>
              <a:t>, </a:t>
            </a:r>
            <a:r>
              <a:rPr lang="en-US" sz="1600" i="1" dirty="0"/>
              <a:t>85</a:t>
            </a:r>
            <a:r>
              <a:rPr lang="en-US" sz="1600" dirty="0"/>
              <a:t>, 557–587. </a:t>
            </a:r>
            <a:r>
              <a:rPr lang="en-US" sz="1600" dirty="0" err="1"/>
              <a:t>doi</a:t>
            </a:r>
            <a:r>
              <a:rPr lang="en-US" sz="1600" dirty="0"/>
              <a:t>: 10.1353/lan.0.0149 </a:t>
            </a:r>
          </a:p>
          <a:p>
            <a:pPr marL="463550" indent="-463550"/>
            <a:r>
              <a:rPr lang="en-US" sz="1600" dirty="0" err="1"/>
              <a:t>Poplack</a:t>
            </a:r>
            <a:r>
              <a:rPr lang="en-US" sz="1600" dirty="0"/>
              <a:t>, S., &amp; </a:t>
            </a:r>
            <a:r>
              <a:rPr lang="en-US" sz="1600" dirty="0" err="1"/>
              <a:t>Malvar</a:t>
            </a:r>
            <a:r>
              <a:rPr lang="en-US" sz="1600" dirty="0"/>
              <a:t>, E. (2007). Elucidating the transition period in linguistic change: The expression of the future in Brazilian Portuguese. </a:t>
            </a:r>
            <a:r>
              <a:rPr lang="en-US" sz="1600" i="1" dirty="0" err="1"/>
              <a:t>Probus</a:t>
            </a:r>
            <a:r>
              <a:rPr lang="en-US" sz="1600" dirty="0"/>
              <a:t>, </a:t>
            </a:r>
            <a:r>
              <a:rPr lang="en-US" sz="1600" i="1" dirty="0"/>
              <a:t>19</a:t>
            </a:r>
            <a:r>
              <a:rPr lang="en-US" sz="1600" dirty="0"/>
              <a:t>, 121–169. </a:t>
            </a:r>
            <a:r>
              <a:rPr lang="en-US" sz="1600" dirty="0" err="1" smtClean="0"/>
              <a:t>doi</a:t>
            </a:r>
            <a:r>
              <a:rPr lang="en-US" sz="1600" dirty="0" smtClean="0"/>
              <a:t>: </a:t>
            </a:r>
            <a:r>
              <a:rPr lang="en-US" sz="1600" dirty="0"/>
              <a:t>10.1515/PROBUS.2007.005</a:t>
            </a:r>
          </a:p>
          <a:p>
            <a:pPr marL="463550" indent="-463550"/>
            <a:r>
              <a:rPr lang="it-IT" sz="1600" dirty="0"/>
              <a:t>Radanova-Kusceva, N., &amp; Kitova-Vasileva, M. (1985). Forme esprimenti </a:t>
            </a:r>
            <a:r>
              <a:rPr lang="it-IT" sz="1600" dirty="0" smtClean="0"/>
              <a:t>un’azione </a:t>
            </a:r>
            <a:r>
              <a:rPr lang="it-IT" sz="1600" dirty="0"/>
              <a:t>futura rispetto a un momento di riferimento al passato </a:t>
            </a:r>
            <a:r>
              <a:rPr lang="it-IT" sz="1600" dirty="0" smtClean="0"/>
              <a:t>nell’italiano </a:t>
            </a:r>
            <a:r>
              <a:rPr lang="it-IT" sz="1600" dirty="0"/>
              <a:t>e nello spagnolo contemporaneo [Forms expressing future action with a reference point in the past in contemporary Italian and Spanish]. </a:t>
            </a:r>
            <a:r>
              <a:rPr lang="it-IT" sz="1600" i="1" dirty="0"/>
              <a:t>Rassegna Italiana di Linguistica Applicata, 17</a:t>
            </a:r>
            <a:r>
              <a:rPr lang="it-IT" sz="1600" dirty="0"/>
              <a:t>(1), 1–31. </a:t>
            </a:r>
          </a:p>
        </p:txBody>
      </p:sp>
      <p:sp>
        <p:nvSpPr>
          <p:cNvPr id="251" name="Text Box 180"/>
          <p:cNvSpPr txBox="1">
            <a:spLocks noChangeArrowheads="1"/>
          </p:cNvSpPr>
          <p:nvPr/>
        </p:nvSpPr>
        <p:spPr bwMode="auto">
          <a:xfrm>
            <a:off x="1811990" y="26915916"/>
            <a:ext cx="14173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i="1" dirty="0" smtClean="0">
                <a:latin typeface="Calibri" pitchFamily="34" charset="0"/>
              </a:rPr>
              <a:t>Frequency was determined using Davies´ (2006) A frequency dictionary of Spanish: Core vocabulary for learners</a:t>
            </a:r>
            <a:endParaRPr lang="en-US" sz="2400" i="1" dirty="0">
              <a:latin typeface="Calibri" pitchFamily="34" charset="0"/>
            </a:endParaRP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4574</TotalTime>
  <Words>1797</Words>
  <Application>Microsoft Office PowerPoint</Application>
  <PresentationFormat>Custom</PresentationFormat>
  <Paragraphs>308</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Times New Roman</vt:lpstr>
      <vt:lpstr>Office Theme</vt:lpstr>
      <vt:lpstr>Acrobat Document</vt:lpstr>
      <vt:lpstr>PowerPoint Presentation</vt:lpstr>
    </vt:vector>
  </TitlesOfParts>
  <Company>Genigraphics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48x36</dc:title>
  <dc:creator>Jay Larson</dc:creator>
  <dc:description>Quality poster printing
www.genigraphics.com
1-800-790-4001</dc:description>
  <cp:lastModifiedBy>Sara Zahler</cp:lastModifiedBy>
  <cp:revision>185</cp:revision>
  <cp:lastPrinted>2013-02-12T02:21:55Z</cp:lastPrinted>
  <dcterms:created xsi:type="dcterms:W3CDTF">2013-02-10T21:14:48Z</dcterms:created>
  <dcterms:modified xsi:type="dcterms:W3CDTF">2017-09-20T02:23:25Z</dcterms:modified>
</cp:coreProperties>
</file>