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64" r:id="rId3"/>
    <p:sldId id="257" r:id="rId4"/>
    <p:sldId id="266" r:id="rId5"/>
    <p:sldId id="258" r:id="rId6"/>
    <p:sldId id="260" r:id="rId7"/>
    <p:sldId id="261" r:id="rId8"/>
    <p:sldId id="262" r:id="rId9"/>
    <p:sldId id="259" r:id="rId10"/>
    <p:sldId id="268" r:id="rId11"/>
    <p:sldId id="269" r:id="rId12"/>
    <p:sldId id="270" r:id="rId13"/>
    <p:sldId id="271" r:id="rId14"/>
    <p:sldId id="272" r:id="rId15"/>
    <p:sldId id="273" r:id="rId16"/>
    <p:sldId id="274" r:id="rId17"/>
    <p:sldId id="275" r:id="rId18"/>
    <p:sldId id="276" r:id="rId19"/>
    <p:sldId id="277" r:id="rId20"/>
    <p:sldId id="278" r:id="rId21"/>
    <p:sldId id="267" r:id="rId22"/>
    <p:sldId id="263" r:id="rId23"/>
    <p:sldId id="265"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936" autoAdjust="0"/>
  </p:normalViewPr>
  <p:slideViewPr>
    <p:cSldViewPr>
      <p:cViewPr varScale="1">
        <p:scale>
          <a:sx n="52" d="100"/>
          <a:sy n="52" d="100"/>
        </p:scale>
        <p:origin x="192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313EC8-AFFE-49FA-A861-6750396702FD}" type="datetimeFigureOut">
              <a:rPr lang="en-US" smtClean="0"/>
              <a:t>9/25/2017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818F9A-A44E-4141-A13E-2CF3EDC34ABB}" type="slidenum">
              <a:rPr lang="en-US" smtClean="0"/>
              <a:t>‹#›</a:t>
            </a:fld>
            <a:endParaRPr lang="en-US"/>
          </a:p>
        </p:txBody>
      </p:sp>
    </p:spTree>
    <p:extLst>
      <p:ext uri="{BB962C8B-B14F-4D97-AF65-F5344CB8AC3E}">
        <p14:creationId xmlns:p14="http://schemas.microsoft.com/office/powerpoint/2010/main" val="4253644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1</a:t>
            </a:fld>
            <a:endParaRPr lang="en-US"/>
          </a:p>
        </p:txBody>
      </p:sp>
    </p:spTree>
    <p:extLst>
      <p:ext uri="{BB962C8B-B14F-4D97-AF65-F5344CB8AC3E}">
        <p14:creationId xmlns:p14="http://schemas.microsoft.com/office/powerpoint/2010/main" val="2195511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amongst</a:t>
            </a:r>
            <a:r>
              <a:rPr lang="en-US" baseline="0" dirty="0"/>
              <a:t> the theoretical discussions surrounding subject doubling, there are some factors that have either been proposed to affect variation between subject doubling and absence thereof or have been statistically shown to affect it. The first I will talk about is strong agreement: So, subject </a:t>
            </a:r>
            <a:r>
              <a:rPr lang="en-US" baseline="0" dirty="0" err="1"/>
              <a:t>clitics</a:t>
            </a:r>
            <a:r>
              <a:rPr lang="en-US" baseline="0" dirty="0"/>
              <a:t> are markers of person and number, whether they are considered affixes or syntactic subjects, as such, subject doubling can be considered a type of strong agreement because there is both an expressed subject and a pronominal </a:t>
            </a:r>
            <a:r>
              <a:rPr lang="en-US" baseline="0" dirty="0" err="1"/>
              <a:t>clitic</a:t>
            </a:r>
            <a:r>
              <a:rPr lang="en-US" baseline="0" dirty="0"/>
              <a:t>. According to Auger 1996, there are a several linguistic constraints that can be related to strong agreement, such as subject specificity or whether it is definite or indefinite. Other studies have shown similar effects. </a:t>
            </a:r>
            <a:r>
              <a:rPr lang="en-US" baseline="0" dirty="0" err="1"/>
              <a:t>Maracz</a:t>
            </a:r>
            <a:r>
              <a:rPr lang="en-US" baseline="0" dirty="0"/>
              <a:t> shows agreement b/t verbs and objects only with definite objects in </a:t>
            </a:r>
            <a:r>
              <a:rPr lang="en-US" baseline="0" dirty="0" err="1"/>
              <a:t>hungarian</a:t>
            </a:r>
            <a:r>
              <a:rPr lang="en-US" baseline="0" dirty="0"/>
              <a:t>, and </a:t>
            </a:r>
            <a:r>
              <a:rPr lang="en-US" baseline="0" dirty="0" err="1"/>
              <a:t>wald</a:t>
            </a:r>
            <a:r>
              <a:rPr lang="en-US" baseline="0" dirty="0"/>
              <a:t> shows the same for </a:t>
            </a:r>
            <a:r>
              <a:rPr lang="en-US" baseline="0" dirty="0" err="1"/>
              <a:t>zoulo</a:t>
            </a:r>
            <a:r>
              <a:rPr lang="en-US" baseline="0" dirty="0"/>
              <a:t>. </a:t>
            </a:r>
            <a:r>
              <a:rPr lang="en-US" baseline="0" dirty="0" err="1"/>
              <a:t>Vasseur</a:t>
            </a:r>
            <a:r>
              <a:rPr lang="en-US" baseline="0" dirty="0"/>
              <a:t> showed a relationship between subject doubling and subject specificity in Picard.</a:t>
            </a:r>
          </a:p>
          <a:p>
            <a:endParaRPr lang="en-US" baseline="0" dirty="0"/>
          </a:p>
          <a:p>
            <a:r>
              <a:rPr lang="en-US" baseline="0" dirty="0"/>
              <a:t>However, while this has been suggested often, as </a:t>
            </a:r>
            <a:r>
              <a:rPr lang="en-US" baseline="0" dirty="0" err="1"/>
              <a:t>Nadasdi</a:t>
            </a:r>
            <a:r>
              <a:rPr lang="en-US" baseline="0" dirty="0"/>
              <a:t> 1995 points out, many studies have proposed this relationship between SD and a meaning of strong agreement with subjects but none have quantitatively studied it. </a:t>
            </a:r>
          </a:p>
          <a:p>
            <a:endParaRPr lang="en-US" baseline="0" dirty="0"/>
          </a:p>
          <a:p>
            <a:r>
              <a:rPr lang="en-US" baseline="0" dirty="0"/>
              <a:t>Additionally, when this subjects has been statistically proven to have an effect, there have been mixed results with regards to whether definite subjects or indefinite subjects favoring doubling and whether specific subjects or unspecific subjects favor doubling. Therefore, it’s worth studying to see the effect in Parisian colloquial French.</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10</a:t>
            </a:fld>
            <a:endParaRPr lang="en-US"/>
          </a:p>
        </p:txBody>
      </p:sp>
    </p:spTree>
    <p:extLst>
      <p:ext uri="{BB962C8B-B14F-4D97-AF65-F5344CB8AC3E}">
        <p14:creationId xmlns:p14="http://schemas.microsoft.com/office/powerpoint/2010/main" val="3396378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Barlow 1996 says that Arabic,</a:t>
            </a:r>
            <a:r>
              <a:rPr lang="en-US" baseline="0" dirty="0"/>
              <a:t> Abkhaz, </a:t>
            </a:r>
            <a:r>
              <a:rPr lang="en-US" baseline="0" dirty="0" err="1"/>
              <a:t>Peul</a:t>
            </a:r>
            <a:r>
              <a:rPr lang="en-US" baseline="0" dirty="0"/>
              <a:t>, </a:t>
            </a:r>
            <a:r>
              <a:rPr lang="en-US" baseline="0" dirty="0" err="1"/>
              <a:t>Manam</a:t>
            </a:r>
            <a:r>
              <a:rPr lang="en-US" baseline="0" dirty="0"/>
              <a:t>, Turkana, and Greenlandic use </a:t>
            </a:r>
            <a:r>
              <a:rPr lang="en-US" baseline="0" dirty="0" err="1"/>
              <a:t>animacy</a:t>
            </a:r>
            <a:r>
              <a:rPr lang="en-US" baseline="0" dirty="0"/>
              <a:t> for noun agreement. Auger 1996 proposes this as a factor for Quebec French. Auger &amp; Villeneuve confirms this proposition statistically. On the other hand, Nagy, </a:t>
            </a:r>
            <a:r>
              <a:rPr lang="en-US" baseline="0" dirty="0" err="1"/>
              <a:t>Blondeau</a:t>
            </a:r>
            <a:r>
              <a:rPr lang="en-US" baseline="0" dirty="0"/>
              <a:t> &amp; Auger 2003 did not show a statistically significant effect in Anglophone French in Montreal while </a:t>
            </a:r>
            <a:r>
              <a:rPr lang="en-US" baseline="0" dirty="0" err="1"/>
              <a:t>Pooley</a:t>
            </a:r>
            <a:r>
              <a:rPr lang="en-US" baseline="0" dirty="0"/>
              <a:t> also demonstrated no effect in northern French varieties.</a:t>
            </a:r>
          </a:p>
          <a:p>
            <a:endParaRPr lang="en-US" baseline="0" dirty="0"/>
          </a:p>
          <a:p>
            <a:r>
              <a:rPr lang="en-US" baseline="0" dirty="0"/>
              <a:t>Additionally, plurality has been shown to effect subject doubling, at least for Ontarian French, so I decided to incorporate it into Grammatical person.</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12</a:t>
            </a:fld>
            <a:endParaRPr lang="en-US"/>
          </a:p>
        </p:txBody>
      </p:sp>
    </p:spTree>
    <p:extLst>
      <p:ext uri="{BB962C8B-B14F-4D97-AF65-F5344CB8AC3E}">
        <p14:creationId xmlns:p14="http://schemas.microsoft.com/office/powerpoint/2010/main" val="1566773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 of subjects has been studied</a:t>
            </a:r>
            <a:r>
              <a:rPr lang="en-US" baseline="0" dirty="0"/>
              <a:t> in previous quantitative studies and have been shown to have an effect. All three studies cited above showed strong pronouns and proper names were favorable while common nouns were </a:t>
            </a:r>
            <a:r>
              <a:rPr lang="en-US" baseline="0" dirty="0" err="1"/>
              <a:t>disfavorable</a:t>
            </a:r>
            <a:r>
              <a:rPr lang="en-US" baseline="0" dirty="0"/>
              <a:t>.</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13</a:t>
            </a:fld>
            <a:endParaRPr lang="en-US"/>
          </a:p>
        </p:txBody>
      </p:sp>
    </p:spTree>
    <p:extLst>
      <p:ext uri="{BB962C8B-B14F-4D97-AF65-F5344CB8AC3E}">
        <p14:creationId xmlns:p14="http://schemas.microsoft.com/office/powerpoint/2010/main" val="3830673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Subject complexity is thought</a:t>
            </a:r>
            <a:r>
              <a:rPr lang="en-US" baseline="0" dirty="0"/>
              <a:t> to possibly affect subject doubling. More complex subjects are thought to require more processing and therefore agreement is used to reinforce the subject. Auger &amp; Villeneuve studied this factor and found that more complex subjects such as coordination, relative complements, etc. favor doubling.</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14</a:t>
            </a:fld>
            <a:endParaRPr lang="en-US"/>
          </a:p>
        </p:txBody>
      </p:sp>
    </p:spTree>
    <p:extLst>
      <p:ext uri="{BB962C8B-B14F-4D97-AF65-F5344CB8AC3E}">
        <p14:creationId xmlns:p14="http://schemas.microsoft.com/office/powerpoint/2010/main" val="2187028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Additionally,</a:t>
            </a:r>
            <a:r>
              <a:rPr lang="en-US" baseline="0" dirty="0"/>
              <a:t> intervening elements have been proposed to require more processing and therefore, doubling is expected to increase. Auger &amp; Villeneuve studied this factor as well as Nagy, </a:t>
            </a:r>
            <a:r>
              <a:rPr lang="en-US" baseline="0" dirty="0" err="1"/>
              <a:t>Blondeau</a:t>
            </a:r>
            <a:r>
              <a:rPr lang="en-US" baseline="0" dirty="0"/>
              <a:t> &amp; Auger. Both found that all intervening elements favor doubling while the absence of intervening elements were </a:t>
            </a:r>
            <a:r>
              <a:rPr lang="en-US" baseline="0" dirty="0" err="1"/>
              <a:t>disfavorable</a:t>
            </a:r>
            <a:r>
              <a:rPr lang="en-US" baseline="0" dirty="0"/>
              <a:t>.</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15</a:t>
            </a:fld>
            <a:endParaRPr lang="en-US"/>
          </a:p>
        </p:txBody>
      </p:sp>
    </p:spTree>
    <p:extLst>
      <p:ext uri="{BB962C8B-B14F-4D97-AF65-F5344CB8AC3E}">
        <p14:creationId xmlns:p14="http://schemas.microsoft.com/office/powerpoint/2010/main" val="4213451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Additionally, clause type has been studied previously and shown</a:t>
            </a:r>
            <a:r>
              <a:rPr lang="en-US" baseline="0" dirty="0"/>
              <a:t> to affect the use of subject doubling. SD is favored by main clauses and all subordinates disfavor SD.</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16</a:t>
            </a:fld>
            <a:endParaRPr lang="en-US"/>
          </a:p>
        </p:txBody>
      </p:sp>
    </p:spTree>
    <p:extLst>
      <p:ext uri="{BB962C8B-B14F-4D97-AF65-F5344CB8AC3E}">
        <p14:creationId xmlns:p14="http://schemas.microsoft.com/office/powerpoint/2010/main" val="853204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verb type, the results are varied.</a:t>
            </a:r>
            <a:r>
              <a:rPr lang="en-US" baseline="0" dirty="0"/>
              <a:t> It has been found to be both a non-significant factor and significant. For the studies in which it has been favorable, one commonality is that passives disfavor the use of SD.</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17</a:t>
            </a:fld>
            <a:endParaRPr lang="en-US"/>
          </a:p>
        </p:txBody>
      </p:sp>
    </p:spTree>
    <p:extLst>
      <p:ext uri="{BB962C8B-B14F-4D97-AF65-F5344CB8AC3E}">
        <p14:creationId xmlns:p14="http://schemas.microsoft.com/office/powerpoint/2010/main" val="2439159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studies have shown an inverse relationship b/t subject doubling and the use of </a:t>
            </a:r>
            <a:r>
              <a:rPr lang="en-US" i="1" dirty="0"/>
              <a:t>ne, </a:t>
            </a:r>
            <a:r>
              <a:rPr lang="en-US" i="0" dirty="0"/>
              <a:t>a marker of negation. I divided it as below.</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18</a:t>
            </a:fld>
            <a:endParaRPr lang="en-US"/>
          </a:p>
        </p:txBody>
      </p:sp>
    </p:spTree>
    <p:extLst>
      <p:ext uri="{BB962C8B-B14F-4D97-AF65-F5344CB8AC3E}">
        <p14:creationId xmlns:p14="http://schemas.microsoft.com/office/powerpoint/2010/main" val="1688307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 corpus I used is the Corpus de </a:t>
            </a:r>
            <a:r>
              <a:rPr lang="en-US" baseline="0" dirty="0" err="1"/>
              <a:t>Francais</a:t>
            </a:r>
            <a:r>
              <a:rPr lang="en-US" baseline="0" dirty="0"/>
              <a:t> Parle </a:t>
            </a:r>
            <a:r>
              <a:rPr lang="en-US" baseline="0" dirty="0" err="1"/>
              <a:t>Parisien</a:t>
            </a:r>
            <a:r>
              <a:rPr lang="en-US" baseline="0" dirty="0"/>
              <a:t> des </a:t>
            </a:r>
            <a:r>
              <a:rPr lang="en-US" baseline="0" dirty="0" err="1"/>
              <a:t>Annees</a:t>
            </a:r>
            <a:r>
              <a:rPr lang="en-US" baseline="0" dirty="0"/>
              <a:t> 2000, an oral corpus of 30 sociolinguistic interviews from 13 different areas of Paris.</a:t>
            </a:r>
            <a:endParaRPr lang="en-US" dirty="0"/>
          </a:p>
          <a:p>
            <a:r>
              <a:rPr lang="en-US" dirty="0"/>
              <a:t>These areas ranged from the </a:t>
            </a:r>
            <a:r>
              <a:rPr lang="en-US" dirty="0" err="1"/>
              <a:t>arrondissements</a:t>
            </a:r>
            <a:r>
              <a:rPr lang="en-US" dirty="0"/>
              <a:t> surrounding the Seine to outer suburbs such as Montreuil and </a:t>
            </a:r>
            <a:r>
              <a:rPr lang="en-US" dirty="0" err="1"/>
              <a:t>Suresnes</a:t>
            </a:r>
            <a:r>
              <a:rPr lang="en-US" dirty="0"/>
              <a:t>.</a:t>
            </a:r>
          </a:p>
        </p:txBody>
      </p:sp>
      <p:sp>
        <p:nvSpPr>
          <p:cNvPr id="4" name="Slide Number Placeholder 3"/>
          <p:cNvSpPr>
            <a:spLocks noGrp="1"/>
          </p:cNvSpPr>
          <p:nvPr>
            <p:ph type="sldNum" sz="quarter" idx="10"/>
          </p:nvPr>
        </p:nvSpPr>
        <p:spPr/>
        <p:txBody>
          <a:bodyPr/>
          <a:lstStyle/>
          <a:p>
            <a:fld id="{54818F9A-A44E-4141-A13E-2CF3EDC34ABB}" type="slidenum">
              <a:rPr lang="en-US" smtClean="0"/>
              <a:t>21</a:t>
            </a:fld>
            <a:endParaRPr lang="en-US"/>
          </a:p>
        </p:txBody>
      </p:sp>
    </p:spTree>
    <p:extLst>
      <p:ext uri="{BB962C8B-B14F-4D97-AF65-F5344CB8AC3E}">
        <p14:creationId xmlns:p14="http://schemas.microsoft.com/office/powerpoint/2010/main" val="4723785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3</a:t>
            </a:r>
            <a:r>
              <a:rPr lang="en-US" baseline="30000" dirty="0"/>
              <a:t>rd</a:t>
            </a:r>
            <a:r>
              <a:rPr lang="en-US" dirty="0"/>
              <a:t> person preverbal subjects that</a:t>
            </a:r>
            <a:r>
              <a:rPr lang="en-US" baseline="0" dirty="0"/>
              <a:t> could be doubled were considered. What does this mean? Full noun phrases, proper names, strong pronouns and other pronouns were accepted as subjects. </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22</a:t>
            </a:fld>
            <a:endParaRPr lang="en-US"/>
          </a:p>
        </p:txBody>
      </p:sp>
    </p:spTree>
    <p:extLst>
      <p:ext uri="{BB962C8B-B14F-4D97-AF65-F5344CB8AC3E}">
        <p14:creationId xmlns:p14="http://schemas.microsoft.com/office/powerpoint/2010/main" val="4066177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first, I’m going to discuss</a:t>
            </a:r>
            <a:r>
              <a:rPr lang="en-US" baseline="0" dirty="0"/>
              <a:t> subject doubling, which </a:t>
            </a:r>
            <a:r>
              <a:rPr lang="en-US" baseline="0" dirty="0" err="1"/>
              <a:t>Nadasdi</a:t>
            </a:r>
            <a:r>
              <a:rPr lang="en-US" baseline="0" dirty="0"/>
              <a:t> defines as the co-occurrence of subject </a:t>
            </a:r>
            <a:r>
              <a:rPr lang="en-US" baseline="0" dirty="0" err="1"/>
              <a:t>clitics</a:t>
            </a:r>
            <a:r>
              <a:rPr lang="en-US" baseline="0" dirty="0"/>
              <a:t> and a noun phrase. On the slide, I have two examples from the corpus that I use, which I will describe later. The first one has the noun phrase, </a:t>
            </a:r>
            <a:r>
              <a:rPr lang="en-US" i="1" baseline="0" dirty="0" err="1"/>
              <a:t>mes</a:t>
            </a:r>
            <a:r>
              <a:rPr lang="en-US" i="1" baseline="0" dirty="0"/>
              <a:t> parents</a:t>
            </a:r>
            <a:r>
              <a:rPr lang="en-US" i="0" baseline="0" dirty="0"/>
              <a:t>. The corresponding subject </a:t>
            </a:r>
            <a:r>
              <a:rPr lang="en-US" i="0" baseline="0" dirty="0" err="1"/>
              <a:t>clitic</a:t>
            </a:r>
            <a:r>
              <a:rPr lang="en-US" i="0" baseline="0" dirty="0"/>
              <a:t> is absent. However, in the second sentence, the exact same noun phrase is expressed concurrently with a subject </a:t>
            </a:r>
            <a:r>
              <a:rPr lang="en-US" i="0" baseline="0" dirty="0" err="1"/>
              <a:t>clitic</a:t>
            </a:r>
            <a:r>
              <a:rPr lang="en-US" i="0" baseline="0" dirty="0"/>
              <a:t>, </a:t>
            </a:r>
            <a:r>
              <a:rPr lang="en-US" i="1" baseline="0" dirty="0" err="1"/>
              <a:t>ils</a:t>
            </a:r>
            <a:r>
              <a:rPr lang="en-US" i="1" baseline="0" dirty="0"/>
              <a:t>.</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2</a:t>
            </a:fld>
            <a:endParaRPr lang="en-US"/>
          </a:p>
        </p:txBody>
      </p:sp>
    </p:spTree>
    <p:extLst>
      <p:ext uri="{BB962C8B-B14F-4D97-AF65-F5344CB8AC3E}">
        <p14:creationId xmlns:p14="http://schemas.microsoft.com/office/powerpoint/2010/main" val="3505382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Weak pronouns and </a:t>
            </a:r>
            <a:r>
              <a:rPr lang="en-US" dirty="0" err="1"/>
              <a:t>clitics</a:t>
            </a:r>
            <a:r>
              <a:rPr lang="en-US" dirty="0"/>
              <a:t> aren’t used because they can’t be doubled. You can’t double the </a:t>
            </a:r>
            <a:r>
              <a:rPr lang="en-US" dirty="0" err="1"/>
              <a:t>clitics</a:t>
            </a:r>
            <a:r>
              <a:rPr lang="en-US" baseline="0" dirty="0"/>
              <a:t> and have some like “Il </a:t>
            </a:r>
            <a:r>
              <a:rPr lang="en-US" baseline="0" dirty="0" err="1"/>
              <a:t>il</a:t>
            </a:r>
            <a:r>
              <a:rPr lang="en-US" baseline="0" dirty="0"/>
              <a:t> </a:t>
            </a:r>
            <a:r>
              <a:rPr lang="en-US" baseline="0" dirty="0" err="1"/>
              <a:t>pense</a:t>
            </a:r>
            <a:r>
              <a:rPr lang="en-US" baseline="0" dirty="0"/>
              <a:t> </a:t>
            </a:r>
            <a:r>
              <a:rPr lang="en-US" baseline="0" dirty="0" err="1"/>
              <a:t>que</a:t>
            </a:r>
            <a:r>
              <a:rPr lang="en-US" baseline="0" dirty="0"/>
              <a:t>”. Also, while the other strong pronouns were considered such as </a:t>
            </a:r>
            <a:r>
              <a:rPr lang="en-US" i="1" baseline="0" dirty="0" err="1"/>
              <a:t>lui</a:t>
            </a:r>
            <a:r>
              <a:rPr lang="en-US" i="0" baseline="0" dirty="0"/>
              <a:t> or </a:t>
            </a:r>
            <a:r>
              <a:rPr lang="en-US" i="1" baseline="0" dirty="0" err="1"/>
              <a:t>eux</a:t>
            </a:r>
            <a:r>
              <a:rPr lang="en-US" i="1" baseline="0" dirty="0"/>
              <a:t>-memes</a:t>
            </a:r>
            <a:r>
              <a:rPr lang="en-US" i="0" baseline="0" dirty="0"/>
              <a:t>, </a:t>
            </a:r>
            <a:r>
              <a:rPr lang="en-US" i="1" baseline="0" dirty="0" err="1"/>
              <a:t>elle</a:t>
            </a:r>
            <a:r>
              <a:rPr lang="en-US" i="1" baseline="0" dirty="0"/>
              <a:t>(s)</a:t>
            </a:r>
            <a:r>
              <a:rPr lang="en-US" i="0" baseline="0" dirty="0"/>
              <a:t> was not considered since it is nearly identical to the </a:t>
            </a:r>
            <a:r>
              <a:rPr lang="en-US" i="0" baseline="0" dirty="0" err="1"/>
              <a:t>clitic</a:t>
            </a:r>
            <a:r>
              <a:rPr lang="en-US" i="0" baseline="0" dirty="0"/>
              <a:t> form. Consequently, a doubling of </a:t>
            </a:r>
            <a:r>
              <a:rPr lang="en-US" i="1" baseline="0" dirty="0" err="1"/>
              <a:t>elle</a:t>
            </a:r>
            <a:r>
              <a:rPr lang="en-US" i="1" baseline="0" dirty="0"/>
              <a:t> </a:t>
            </a:r>
            <a:r>
              <a:rPr lang="en-US" i="1" baseline="0" dirty="0" err="1"/>
              <a:t>elle</a:t>
            </a:r>
            <a:r>
              <a:rPr lang="en-US" i="0" baseline="0" dirty="0"/>
              <a:t> could just be a repetition.</a:t>
            </a:r>
          </a:p>
          <a:p>
            <a:r>
              <a:rPr lang="en-US" i="0" baseline="0" dirty="0"/>
              <a:t>1</a:t>
            </a:r>
            <a:r>
              <a:rPr lang="en-US" i="0" baseline="30000" dirty="0"/>
              <a:t>st</a:t>
            </a:r>
            <a:r>
              <a:rPr lang="en-US" i="0" baseline="0" dirty="0"/>
              <a:t> and 2</a:t>
            </a:r>
            <a:r>
              <a:rPr lang="en-US" i="0" baseline="30000" dirty="0"/>
              <a:t>nd</a:t>
            </a:r>
            <a:r>
              <a:rPr lang="en-US" i="0" baseline="0" dirty="0"/>
              <a:t> persons were excluded because they can only be doubled with strong pronouns. In the case of the singular, the strong pronouns MUST co-occur with the subject </a:t>
            </a:r>
            <a:r>
              <a:rPr lang="en-US" i="0" baseline="0" dirty="0" err="1"/>
              <a:t>clitic</a:t>
            </a:r>
            <a:r>
              <a:rPr lang="en-US" i="0" baseline="0" dirty="0"/>
              <a:t>. For the plural forms, </a:t>
            </a:r>
            <a:r>
              <a:rPr lang="en-US" i="1" baseline="0" dirty="0" err="1"/>
              <a:t>vous</a:t>
            </a:r>
            <a:r>
              <a:rPr lang="en-US" i="1" baseline="0" dirty="0"/>
              <a:t> </a:t>
            </a:r>
            <a:r>
              <a:rPr lang="en-US" i="0" baseline="0" dirty="0"/>
              <a:t> and </a:t>
            </a:r>
            <a:r>
              <a:rPr lang="en-US" i="1" baseline="0" dirty="0"/>
              <a:t>nous</a:t>
            </a:r>
            <a:r>
              <a:rPr lang="en-US" i="0" baseline="0" dirty="0"/>
              <a:t> the strong pronouns and subject </a:t>
            </a:r>
            <a:r>
              <a:rPr lang="en-US" i="0" baseline="0" dirty="0" err="1"/>
              <a:t>clitics</a:t>
            </a:r>
            <a:r>
              <a:rPr lang="en-US" i="0" baseline="0" dirty="0"/>
              <a:t> are identical, so the difference between doubling and repetition can not be made.</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23</a:t>
            </a:fld>
            <a:endParaRPr lang="en-US"/>
          </a:p>
        </p:txBody>
      </p:sp>
    </p:spTree>
    <p:extLst>
      <p:ext uri="{BB962C8B-B14F-4D97-AF65-F5344CB8AC3E}">
        <p14:creationId xmlns:p14="http://schemas.microsoft.com/office/powerpoint/2010/main" val="15412457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Right dislocation</a:t>
            </a:r>
            <a:r>
              <a:rPr lang="en-US" baseline="0" dirty="0"/>
              <a:t> was not considered, nor were uses of </a:t>
            </a:r>
            <a:r>
              <a:rPr lang="en-US" baseline="0" dirty="0" err="1"/>
              <a:t>ca</a:t>
            </a:r>
            <a:r>
              <a:rPr lang="en-US" baseline="0" dirty="0"/>
              <a:t> as a strong pronoun because it is indistinguishable from its corresponding subject </a:t>
            </a:r>
            <a:r>
              <a:rPr lang="en-US" baseline="0" dirty="0" err="1"/>
              <a:t>clitic</a:t>
            </a:r>
            <a:r>
              <a:rPr lang="en-US" baseline="0" dirty="0"/>
              <a:t> ca. Also, doubling of </a:t>
            </a:r>
            <a:r>
              <a:rPr lang="en-US" baseline="0" dirty="0" err="1"/>
              <a:t>ca</a:t>
            </a:r>
            <a:r>
              <a:rPr lang="en-US" baseline="0" dirty="0"/>
              <a:t> with the verb </a:t>
            </a:r>
            <a:r>
              <a:rPr lang="en-US" baseline="0" dirty="0" err="1"/>
              <a:t>etre</a:t>
            </a:r>
            <a:r>
              <a:rPr lang="en-US" baseline="0" dirty="0"/>
              <a:t> is nearly categorical, such as example 2b. </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24</a:t>
            </a:fld>
            <a:endParaRPr lang="en-US"/>
          </a:p>
        </p:txBody>
      </p:sp>
    </p:spTree>
    <p:extLst>
      <p:ext uri="{BB962C8B-B14F-4D97-AF65-F5344CB8AC3E}">
        <p14:creationId xmlns:p14="http://schemas.microsoft.com/office/powerpoint/2010/main" val="1725605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 see here is a possible</a:t>
            </a:r>
            <a:r>
              <a:rPr lang="en-US" baseline="0" dirty="0"/>
              <a:t> frequency effect. The most frequent verbs are the ones with the highest percentage of SD. With more frequent verbs and therefore more frequent collocations of subject </a:t>
            </a:r>
            <a:r>
              <a:rPr lang="en-US" baseline="0" dirty="0" err="1"/>
              <a:t>clitic</a:t>
            </a:r>
            <a:r>
              <a:rPr lang="en-US" baseline="0" dirty="0"/>
              <a:t>-verb, there is more likely to be phonological reduction, and consequential restructuring and fusion of the grammatical structures. If that is the case, then a clitic pronoun is more likely to function as an affix with more frequent verbs. Thus, frequency, could be a possible factor to study in the future with regards to the debate whether or not these clitics are losing their syntactic meaning and behaving more as affixes. </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30</a:t>
            </a:fld>
            <a:endParaRPr lang="en-US"/>
          </a:p>
        </p:txBody>
      </p:sp>
    </p:spTree>
    <p:extLst>
      <p:ext uri="{BB962C8B-B14F-4D97-AF65-F5344CB8AC3E}">
        <p14:creationId xmlns:p14="http://schemas.microsoft.com/office/powerpoint/2010/main" val="4090510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32</a:t>
            </a:fld>
            <a:endParaRPr lang="en-US"/>
          </a:p>
        </p:txBody>
      </p:sp>
    </p:spTree>
    <p:extLst>
      <p:ext uri="{BB962C8B-B14F-4D97-AF65-F5344CB8AC3E}">
        <p14:creationId xmlns:p14="http://schemas.microsoft.com/office/powerpoint/2010/main" val="2875564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Subject complexity was shown to be similar to previous studies. In general, the more</a:t>
            </a:r>
            <a:r>
              <a:rPr lang="en-US" baseline="0" dirty="0"/>
              <a:t> complex the subject, the higher the rate of SD. Intervening elements also caused a higher rate of SD. This implies processing constraints: the harder the processing and mapping of subject onto the verb, the most likely strong agreement will be used. Also, the lack of </a:t>
            </a:r>
            <a:r>
              <a:rPr lang="en-US" i="1" baseline="0" dirty="0"/>
              <a:t>ne</a:t>
            </a:r>
            <a:r>
              <a:rPr lang="en-US" i="0" baseline="0" dirty="0"/>
              <a:t> as shown in other studies overwhelmingly favors Sd. Clause type also showed many similarities to previous studies: subordinate clauses disfavor SD. Additionally, as shown in several studies, passive verbs are </a:t>
            </a:r>
            <a:r>
              <a:rPr lang="en-US" i="0" baseline="0" dirty="0" err="1"/>
              <a:t>disfavorable</a:t>
            </a:r>
            <a:r>
              <a:rPr lang="en-US" i="0" baseline="0" dirty="0"/>
              <a:t> to reduplication. Lastly, subject was exactly the same as the two previous studies that considered it. Strong pronouns and proper names favor SD while common nouns do not. </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33</a:t>
            </a:fld>
            <a:endParaRPr lang="en-US"/>
          </a:p>
        </p:txBody>
      </p:sp>
    </p:spTree>
    <p:extLst>
      <p:ext uri="{BB962C8B-B14F-4D97-AF65-F5344CB8AC3E}">
        <p14:creationId xmlns:p14="http://schemas.microsoft.com/office/powerpoint/2010/main" val="2050700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noun phrase</a:t>
            </a:r>
            <a:r>
              <a:rPr lang="en-US" baseline="0" dirty="0"/>
              <a:t> can manifest its self in many ways: from a lexical noun phrase as in 1 and 2. Sentence 1 is an example of a non-doubled noun phrase while sentence two contains both the </a:t>
            </a:r>
            <a:r>
              <a:rPr lang="en-US" baseline="0" dirty="0" err="1"/>
              <a:t>clitic</a:t>
            </a:r>
            <a:r>
              <a:rPr lang="en-US" baseline="0" dirty="0"/>
              <a:t> and the corresponding noun. In sentence 3, the subject manifests itself as a doubled full NP with a strong pronoun </a:t>
            </a:r>
            <a:r>
              <a:rPr lang="en-US" i="1" baseline="0" dirty="0" err="1"/>
              <a:t>lui</a:t>
            </a:r>
            <a:r>
              <a:rPr lang="en-US" i="0" baseline="0" dirty="0"/>
              <a:t> </a:t>
            </a:r>
            <a:r>
              <a:rPr lang="en-US" i="0" baseline="0" dirty="0" err="1"/>
              <a:t>inbetween</a:t>
            </a:r>
            <a:r>
              <a:rPr lang="en-US" i="0" baseline="0" dirty="0"/>
              <a:t> the noun and the </a:t>
            </a:r>
            <a:r>
              <a:rPr lang="en-US" i="0" baseline="0" dirty="0" err="1"/>
              <a:t>clitic</a:t>
            </a:r>
            <a:r>
              <a:rPr lang="en-US" i="0" baseline="0" dirty="0"/>
              <a:t>. </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3</a:t>
            </a:fld>
            <a:endParaRPr lang="en-US"/>
          </a:p>
        </p:txBody>
      </p:sp>
    </p:spTree>
    <p:extLst>
      <p:ext uri="{BB962C8B-B14F-4D97-AF65-F5344CB8AC3E}">
        <p14:creationId xmlns:p14="http://schemas.microsoft.com/office/powerpoint/2010/main" val="2275442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examples of pronouns</a:t>
            </a:r>
            <a:r>
              <a:rPr lang="en-US" baseline="0" dirty="0"/>
              <a:t> both with and without co-occurring </a:t>
            </a:r>
            <a:r>
              <a:rPr lang="en-US" baseline="0" dirty="0" err="1"/>
              <a:t>clitics</a:t>
            </a:r>
            <a:r>
              <a:rPr lang="en-US" baseline="0" dirty="0"/>
              <a:t>. Lastly, we also see examples of strong pronouns functioning as subjects alone, as in 5.</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4</a:t>
            </a:fld>
            <a:endParaRPr lang="en-US"/>
          </a:p>
        </p:txBody>
      </p:sp>
    </p:spTree>
    <p:extLst>
      <p:ext uri="{BB962C8B-B14F-4D97-AF65-F5344CB8AC3E}">
        <p14:creationId xmlns:p14="http://schemas.microsoft.com/office/powerpoint/2010/main" val="1849415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Subject doubling in French is one of the phenomena that has been taking as evidence for</a:t>
            </a:r>
            <a:r>
              <a:rPr lang="en-US" baseline="0" dirty="0"/>
              <a:t> considering French a null subject language with preverbal affixes. However, there has been a significant debate with regards to this topic in linguistics. Here I provide a small sample of the many different articles that have approached this topic.</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5</a:t>
            </a:fld>
            <a:endParaRPr lang="en-US"/>
          </a:p>
        </p:txBody>
      </p:sp>
    </p:spTree>
    <p:extLst>
      <p:ext uri="{BB962C8B-B14F-4D97-AF65-F5344CB8AC3E}">
        <p14:creationId xmlns:p14="http://schemas.microsoft.com/office/powerpoint/2010/main" val="3827913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 research on subject doubling has shown its</a:t>
            </a:r>
            <a:r>
              <a:rPr lang="en-US" baseline="0" dirty="0"/>
              <a:t> rate of occurrence to be highly variable across dialects, ranging from 21% in metropolitan middle class French (from France) to 96.4% in the speech of youth from Villejuif, a Parisian suburb. Additionally, there are many </a:t>
            </a:r>
            <a:r>
              <a:rPr lang="en-US" baseline="0" dirty="0" err="1"/>
              <a:t>porcentages</a:t>
            </a:r>
            <a:r>
              <a:rPr lang="en-US" baseline="0" dirty="0"/>
              <a:t> ranging in between.</a:t>
            </a:r>
          </a:p>
          <a:p>
            <a:endParaRPr lang="en-US" baseline="0" dirty="0"/>
          </a:p>
          <a:p>
            <a:r>
              <a:rPr lang="en-US" baseline="0" dirty="0"/>
              <a:t>However, this is just again a sample of the studies that have investigated this phenomenon in French. Again, it has been frequently discussed.</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6</a:t>
            </a:fld>
            <a:endParaRPr lang="en-US"/>
          </a:p>
        </p:txBody>
      </p:sp>
    </p:spTree>
    <p:extLst>
      <p:ext uri="{BB962C8B-B14F-4D97-AF65-F5344CB8AC3E}">
        <p14:creationId xmlns:p14="http://schemas.microsoft.com/office/powerpoint/2010/main" val="3660823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most previous</a:t>
            </a:r>
            <a:r>
              <a:rPr lang="en-US" baseline="0" dirty="0"/>
              <a:t> studies of subject doubling in French either focus on dialects outside of France or minority languages and dialects within the country.</a:t>
            </a:r>
          </a:p>
          <a:p>
            <a:r>
              <a:rPr lang="en-US" baseline="0" dirty="0"/>
              <a:t>Additionally, while most studies of SD discuss possible influencing factors, few of the studies are variationist in nature: that is, few of the studies statistically analyze the influence and patterning of the factors underlying this variation.</a:t>
            </a:r>
          </a:p>
          <a:p>
            <a:endParaRPr lang="en-US" baseline="0" dirty="0"/>
          </a:p>
          <a:p>
            <a:r>
              <a:rPr lang="en-US" baseline="0" dirty="0"/>
              <a:t>In fact, many studies present the overall percentage of subject doubling in the respective French varieties they examined. Pre-selected examples of the phenomenon from both oral and written texts are shown with the co-</a:t>
            </a:r>
            <a:r>
              <a:rPr lang="en-US" baseline="0" dirty="0" err="1"/>
              <a:t>occuring</a:t>
            </a:r>
            <a:r>
              <a:rPr lang="en-US" baseline="0" dirty="0"/>
              <a:t> factors that are thought to influence its use, but this only represents a small, pre-determined sampling of the phenomenon. </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7</a:t>
            </a:fld>
            <a:endParaRPr lang="en-US"/>
          </a:p>
        </p:txBody>
      </p:sp>
    </p:spTree>
    <p:extLst>
      <p:ext uri="{BB962C8B-B14F-4D97-AF65-F5344CB8AC3E}">
        <p14:creationId xmlns:p14="http://schemas.microsoft.com/office/powerpoint/2010/main" val="3732812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those</a:t>
            </a:r>
            <a:r>
              <a:rPr lang="en-US" baseline="0" dirty="0"/>
              <a:t> studies that do quantitatively and statistically discuss the factors constraining this variation, most generally only study a few factors, and generally these are social ones. For example, Ashby 1980 investigated SD in metropolitan middle-class French for various social factors, but no linguistic ones. </a:t>
            </a:r>
            <a:r>
              <a:rPr lang="en-US" baseline="0" dirty="0" err="1"/>
              <a:t>Coveney</a:t>
            </a:r>
            <a:r>
              <a:rPr lang="en-US" baseline="0" dirty="0"/>
              <a:t> 2003 studied Picardie, a regional language in France closely related to French, but only considered the presence or absence of the negative marker </a:t>
            </a:r>
            <a:r>
              <a:rPr lang="en-US" i="1" baseline="0" dirty="0"/>
              <a:t>ne</a:t>
            </a:r>
            <a:r>
              <a:rPr lang="en-US" i="0" baseline="0" dirty="0"/>
              <a:t> and different social factors. Lastly, Barnes 1985 only statistically analyzed the information status of the subject, whether it was new information or previously mentioned.</a:t>
            </a:r>
          </a:p>
          <a:p>
            <a:endParaRPr lang="en-US" i="0" baseline="0" dirty="0"/>
          </a:p>
          <a:p>
            <a:r>
              <a:rPr lang="en-US" i="0" baseline="0" dirty="0"/>
              <a:t>Those that are variationist &amp; study a multitude of factors investigate the previously mentioned minority dialects or dialects outside of France. For example, </a:t>
            </a:r>
            <a:r>
              <a:rPr lang="en-US" i="0" baseline="0" dirty="0" err="1"/>
              <a:t>Pooley</a:t>
            </a:r>
            <a:r>
              <a:rPr lang="en-US" i="0" baseline="0" dirty="0"/>
              <a:t>, who studied the effects of seven different linguistic factors on </a:t>
            </a:r>
            <a:r>
              <a:rPr lang="en-US" i="0" baseline="0" dirty="0" err="1"/>
              <a:t>Chtimi</a:t>
            </a:r>
            <a:r>
              <a:rPr lang="en-US" i="0" baseline="0" dirty="0"/>
              <a:t>, a regional variety of northern France).</a:t>
            </a:r>
          </a:p>
          <a:p>
            <a:r>
              <a:rPr lang="en-US" i="0" baseline="0" dirty="0" err="1"/>
              <a:t>Nadasi</a:t>
            </a:r>
            <a:r>
              <a:rPr lang="en-US" i="0" baseline="0" dirty="0"/>
              <a:t> 2000 studied several linguistic factors as well. </a:t>
            </a:r>
            <a:endParaRPr lang="en-US" dirty="0"/>
          </a:p>
          <a:p>
            <a:endParaRPr lang="en-US" dirty="0"/>
          </a:p>
          <a:p>
            <a:r>
              <a:rPr lang="en-US" dirty="0"/>
              <a:t>In fact, Auger &amp; Villeneuve is</a:t>
            </a:r>
            <a:r>
              <a:rPr lang="en-US" baseline="0" dirty="0"/>
              <a:t> the first study on native speaker French that studied numerous linguistic and social factors. They look at 9 linguistic factors and two social ones. </a:t>
            </a:r>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8</a:t>
            </a:fld>
            <a:endParaRPr lang="en-US"/>
          </a:p>
        </p:txBody>
      </p:sp>
    </p:spTree>
    <p:extLst>
      <p:ext uri="{BB962C8B-B14F-4D97-AF65-F5344CB8AC3E}">
        <p14:creationId xmlns:p14="http://schemas.microsoft.com/office/powerpoint/2010/main" val="2593563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Consequently, what is lacking is a detailed variationist study of the factors claimed to influence subject doubling in colloquial varieties of standard French. So this leads me to my research</a:t>
            </a:r>
            <a:r>
              <a:rPr lang="en-US" baseline="0" dirty="0"/>
              <a:t> question “What are the social and linguistic factors affecting subject doubling in Parisian Colloquial French?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54818F9A-A44E-4141-A13E-2CF3EDC34ABB}" type="slidenum">
              <a:rPr lang="en-US" smtClean="0"/>
              <a:t>9</a:t>
            </a:fld>
            <a:endParaRPr lang="en-US"/>
          </a:p>
        </p:txBody>
      </p:sp>
    </p:spTree>
    <p:extLst>
      <p:ext uri="{BB962C8B-B14F-4D97-AF65-F5344CB8AC3E}">
        <p14:creationId xmlns:p14="http://schemas.microsoft.com/office/powerpoint/2010/main" val="1655433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F8C0BA-85ED-4B1B-B470-82FAA0BD917A}"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CA4E3-9B19-4A5F-AD64-627314828A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F8C0BA-85ED-4B1B-B470-82FAA0BD917A}"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CA4E3-9B19-4A5F-AD64-627314828A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8F8C0BA-85ED-4B1B-B470-82FAA0BD917A}"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CA4E3-9B19-4A5F-AD64-627314828A2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F8C0BA-85ED-4B1B-B470-82FAA0BD917A}"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CA4E3-9B19-4A5F-AD64-627314828A25}"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F8C0BA-85ED-4B1B-B470-82FAA0BD917A}" type="datetimeFigureOut">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CA4E3-9B19-4A5F-AD64-627314828A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38F8C0BA-85ED-4B1B-B470-82FAA0BD917A}"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CA4E3-9B19-4A5F-AD64-627314828A2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F8C0BA-85ED-4B1B-B470-82FAA0BD917A}" type="datetimeFigureOut">
              <a:rPr lang="en-US" smtClean="0"/>
              <a:t>9/25/2017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CA4E3-9B19-4A5F-AD64-627314828A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F8C0BA-85ED-4B1B-B470-82FAA0BD917A}" type="datetimeFigureOut">
              <a:rPr lang="en-US" smtClean="0"/>
              <a:t>9/25/2017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CA4E3-9B19-4A5F-AD64-627314828A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8F8C0BA-85ED-4B1B-B470-82FAA0BD917A}" type="datetimeFigureOut">
              <a:rPr lang="en-US" smtClean="0"/>
              <a:t>9/25/2017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CA4E3-9B19-4A5F-AD64-627314828A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8F8C0BA-85ED-4B1B-B470-82FAA0BD917A}"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CA4E3-9B19-4A5F-AD64-627314828A2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F8C0BA-85ED-4B1B-B470-82FAA0BD917A}" type="datetimeFigureOut">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CA4E3-9B19-4A5F-AD64-627314828A2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8F8C0BA-85ED-4B1B-B470-82FAA0BD917A}" type="datetimeFigureOut">
              <a:rPr lang="en-US" smtClean="0"/>
              <a:t>9/25/2017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67CA4E3-9B19-4A5F-AD64-627314828A25}"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cfpp2000.univ-paris3.fr/"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cfpp2000.univ-paris3.fr/"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individual.utoronto.ca/tagliamonte/Goldvarb/GV_index.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609851"/>
          </a:xfrm>
        </p:spPr>
        <p:txBody>
          <a:bodyPr>
            <a:normAutofit/>
          </a:bodyPr>
          <a:lstStyle/>
          <a:p>
            <a:r>
              <a:rPr lang="en-US" dirty="0"/>
              <a:t>A sociolinguistic study of subject doubling in Parisian colloquial French</a:t>
            </a:r>
          </a:p>
        </p:txBody>
      </p:sp>
      <p:sp>
        <p:nvSpPr>
          <p:cNvPr id="3" name="Subtitle 2"/>
          <p:cNvSpPr>
            <a:spLocks noGrp="1"/>
          </p:cNvSpPr>
          <p:nvPr>
            <p:ph type="subTitle" idx="1"/>
          </p:nvPr>
        </p:nvSpPr>
        <p:spPr>
          <a:xfrm>
            <a:off x="1371600" y="4114800"/>
            <a:ext cx="6400800" cy="1676400"/>
          </a:xfrm>
        </p:spPr>
        <p:txBody>
          <a:bodyPr>
            <a:normAutofit/>
          </a:bodyPr>
          <a:lstStyle/>
          <a:p>
            <a:r>
              <a:rPr lang="en-US" sz="2400" dirty="0"/>
              <a:t>Sara </a:t>
            </a:r>
            <a:r>
              <a:rPr lang="en-US" sz="2400" dirty="0" err="1"/>
              <a:t>Zahler</a:t>
            </a:r>
            <a:endParaRPr lang="en-US" sz="2400" dirty="0"/>
          </a:p>
          <a:p>
            <a:r>
              <a:rPr lang="en-US" sz="2400" dirty="0"/>
              <a:t>Indiana University</a:t>
            </a:r>
          </a:p>
          <a:p>
            <a:r>
              <a:rPr lang="en-US" sz="2400" dirty="0"/>
              <a:t>October 26</a:t>
            </a:r>
            <a:r>
              <a:rPr lang="en-US" sz="2400" baseline="30000" dirty="0"/>
              <a:t>th</a:t>
            </a:r>
            <a:r>
              <a:rPr lang="en-US" sz="2400" dirty="0"/>
              <a:t>, 2012</a:t>
            </a:r>
          </a:p>
          <a:p>
            <a:endParaRPr lang="en-US" dirty="0"/>
          </a:p>
        </p:txBody>
      </p:sp>
    </p:spTree>
    <p:extLst>
      <p:ext uri="{BB962C8B-B14F-4D97-AF65-F5344CB8AC3E}">
        <p14:creationId xmlns:p14="http://schemas.microsoft.com/office/powerpoint/2010/main" val="2332246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068763"/>
          </a:xfrm>
        </p:spPr>
        <p:txBody>
          <a:bodyPr>
            <a:normAutofit fontScale="92500" lnSpcReduction="10000"/>
          </a:bodyPr>
          <a:lstStyle/>
          <a:p>
            <a:r>
              <a:rPr lang="en-US" dirty="0"/>
              <a:t>Strong agreement affects verb-subject agreement.</a:t>
            </a:r>
          </a:p>
          <a:p>
            <a:pPr lvl="1"/>
            <a:r>
              <a:rPr lang="en-US" dirty="0"/>
              <a:t>Definitude/definiteness and specificity of subject </a:t>
            </a:r>
            <a:r>
              <a:rPr lang="en-US" dirty="0">
                <a:sym typeface="Wingdings" pitchFamily="2" charset="2"/>
              </a:rPr>
              <a:t> more subject doubling </a:t>
            </a:r>
            <a:r>
              <a:rPr lang="en-US" dirty="0"/>
              <a:t>(Auger 1996; </a:t>
            </a:r>
            <a:r>
              <a:rPr lang="en-US" dirty="0" err="1"/>
              <a:t>Marácz</a:t>
            </a:r>
            <a:r>
              <a:rPr lang="en-US" dirty="0"/>
              <a:t> 1987; Wald 1979; </a:t>
            </a:r>
            <a:r>
              <a:rPr lang="en-US" dirty="0" err="1"/>
              <a:t>Vasseur</a:t>
            </a:r>
            <a:r>
              <a:rPr lang="en-US" dirty="0"/>
              <a:t> 1969).</a:t>
            </a:r>
          </a:p>
          <a:p>
            <a:pPr marL="0" indent="0">
              <a:buNone/>
            </a:pPr>
            <a:endParaRPr lang="en-US" dirty="0"/>
          </a:p>
          <a:p>
            <a:r>
              <a:rPr lang="en-US" dirty="0" err="1"/>
              <a:t>Nadasdi</a:t>
            </a:r>
            <a:r>
              <a:rPr lang="en-US" dirty="0"/>
              <a:t> 1995: Many studies have proposed this relationship between SD and a meaning of strong agreement with subjects, but none have quantitatively studied it.</a:t>
            </a:r>
          </a:p>
          <a:p>
            <a:endParaRPr lang="en-US" dirty="0"/>
          </a:p>
          <a:p>
            <a:r>
              <a:rPr lang="en-US" dirty="0"/>
              <a:t>Mixed results: </a:t>
            </a:r>
            <a:r>
              <a:rPr lang="en-US" dirty="0" err="1"/>
              <a:t>Nadasdi</a:t>
            </a:r>
            <a:r>
              <a:rPr lang="en-US" dirty="0"/>
              <a:t> 1995 &amp; Nagy, </a:t>
            </a:r>
            <a:r>
              <a:rPr lang="en-US" dirty="0" err="1"/>
              <a:t>Blondeau</a:t>
            </a:r>
            <a:r>
              <a:rPr lang="en-US" dirty="0"/>
              <a:t> &amp; Auger 2003 versus Auger &amp; Villeneuve 2010</a:t>
            </a:r>
          </a:p>
        </p:txBody>
      </p:sp>
      <p:sp>
        <p:nvSpPr>
          <p:cNvPr id="3" name="Title 2"/>
          <p:cNvSpPr>
            <a:spLocks noGrp="1"/>
          </p:cNvSpPr>
          <p:nvPr>
            <p:ph type="title"/>
          </p:nvPr>
        </p:nvSpPr>
        <p:spPr/>
        <p:txBody>
          <a:bodyPr/>
          <a:lstStyle/>
          <a:p>
            <a:r>
              <a:rPr lang="en-US" dirty="0"/>
              <a:t>Factor: Strong agreement</a:t>
            </a:r>
          </a:p>
        </p:txBody>
      </p:sp>
    </p:spTree>
    <p:extLst>
      <p:ext uri="{BB962C8B-B14F-4D97-AF65-F5344CB8AC3E}">
        <p14:creationId xmlns:p14="http://schemas.microsoft.com/office/powerpoint/2010/main" val="84726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33115257"/>
              </p:ext>
            </p:extLst>
          </p:nvPr>
        </p:nvGraphicFramePr>
        <p:xfrm>
          <a:off x="914400" y="2590800"/>
          <a:ext cx="7408862" cy="3474720"/>
        </p:xfrm>
        <a:graphic>
          <a:graphicData uri="http://schemas.openxmlformats.org/drawingml/2006/table">
            <a:tbl>
              <a:tblPr firstRow="1" bandRow="1">
                <a:tableStyleId>{5C22544A-7EE6-4342-B048-85BDC9FD1C3A}</a:tableStyleId>
              </a:tblPr>
              <a:tblGrid>
                <a:gridCol w="3704431">
                  <a:extLst>
                    <a:ext uri="{9D8B030D-6E8A-4147-A177-3AD203B41FA5}">
                      <a16:colId xmlns:a16="http://schemas.microsoft.com/office/drawing/2014/main" val="20000"/>
                    </a:ext>
                  </a:extLst>
                </a:gridCol>
                <a:gridCol w="3704431">
                  <a:extLst>
                    <a:ext uri="{9D8B030D-6E8A-4147-A177-3AD203B41FA5}">
                      <a16:colId xmlns:a16="http://schemas.microsoft.com/office/drawing/2014/main" val="20001"/>
                    </a:ext>
                  </a:extLst>
                </a:gridCol>
              </a:tblGrid>
              <a:tr h="866140">
                <a:tc>
                  <a:txBody>
                    <a:bodyPr/>
                    <a:lstStyle/>
                    <a:p>
                      <a:r>
                        <a:rPr lang="en-US" dirty="0"/>
                        <a:t>Definite and Specific:</a:t>
                      </a:r>
                    </a:p>
                    <a:p>
                      <a:r>
                        <a:rPr lang="en-US" dirty="0"/>
                        <a:t>Mark’s brother</a:t>
                      </a:r>
                    </a:p>
                    <a:p>
                      <a:r>
                        <a:rPr lang="en-US" dirty="0"/>
                        <a:t>André</a:t>
                      </a:r>
                    </a:p>
                    <a:p>
                      <a:r>
                        <a:rPr lang="en-US" dirty="0"/>
                        <a:t>Their</a:t>
                      </a:r>
                      <a:r>
                        <a:rPr lang="en-US" baseline="0" dirty="0"/>
                        <a:t> house</a:t>
                      </a:r>
                      <a:endParaRPr lang="en-US" dirty="0"/>
                    </a:p>
                    <a:p>
                      <a:r>
                        <a:rPr lang="en-US" dirty="0"/>
                        <a:t>The city of Montréal</a:t>
                      </a:r>
                    </a:p>
                    <a:p>
                      <a:r>
                        <a:rPr lang="en-US" dirty="0"/>
                        <a:t>Those things there (</a:t>
                      </a:r>
                      <a:r>
                        <a:rPr lang="en-US" i="1" dirty="0" err="1"/>
                        <a:t>Ces</a:t>
                      </a:r>
                      <a:r>
                        <a:rPr lang="en-US" i="1" dirty="0"/>
                        <a:t> choses-</a:t>
                      </a:r>
                      <a:r>
                        <a:rPr lang="en-US" i="1" dirty="0" err="1"/>
                        <a:t>là</a:t>
                      </a:r>
                      <a:r>
                        <a:rPr lang="en-US" dirty="0"/>
                        <a:t>)</a:t>
                      </a:r>
                    </a:p>
                    <a:p>
                      <a:endParaRPr lang="en-US" dirty="0"/>
                    </a:p>
                  </a:txBody>
                  <a:tcPr/>
                </a:tc>
                <a:tc>
                  <a:txBody>
                    <a:bodyPr/>
                    <a:lstStyle/>
                    <a:p>
                      <a:r>
                        <a:rPr lang="en-US" dirty="0"/>
                        <a:t>Definite and Non-specific:</a:t>
                      </a:r>
                    </a:p>
                    <a:p>
                      <a:r>
                        <a:rPr lang="en-US" i="0" dirty="0"/>
                        <a:t>Those, the ones (</a:t>
                      </a:r>
                      <a:r>
                        <a:rPr lang="en-US" i="1" dirty="0" err="1"/>
                        <a:t>ceux</a:t>
                      </a:r>
                      <a:r>
                        <a:rPr lang="en-US" i="0" dirty="0"/>
                        <a:t>)</a:t>
                      </a:r>
                    </a:p>
                    <a:p>
                      <a:r>
                        <a:rPr lang="en-US" i="0" dirty="0"/>
                        <a:t>Three of my cousins</a:t>
                      </a:r>
                    </a:p>
                  </a:txBody>
                  <a:tcPr/>
                </a:tc>
                <a:extLst>
                  <a:ext uri="{0D108BD9-81ED-4DB2-BD59-A6C34878D82A}">
                    <a16:rowId xmlns:a16="http://schemas.microsoft.com/office/drawing/2014/main" val="10000"/>
                  </a:ext>
                </a:extLst>
              </a:tr>
              <a:tr h="866140">
                <a:tc>
                  <a:txBody>
                    <a:bodyPr/>
                    <a:lstStyle/>
                    <a:p>
                      <a:r>
                        <a:rPr lang="en-US" dirty="0"/>
                        <a:t>Definite</a:t>
                      </a:r>
                      <a:r>
                        <a:rPr lang="en-US" baseline="0" dirty="0"/>
                        <a:t> and Non-specific:</a:t>
                      </a:r>
                    </a:p>
                    <a:p>
                      <a:r>
                        <a:rPr lang="en-US" dirty="0"/>
                        <a:t>The average worker</a:t>
                      </a:r>
                    </a:p>
                    <a:p>
                      <a:r>
                        <a:rPr lang="en-US" dirty="0"/>
                        <a:t>Today’s youth</a:t>
                      </a:r>
                    </a:p>
                    <a:p>
                      <a:r>
                        <a:rPr lang="en-US" dirty="0"/>
                        <a:t>(the) People</a:t>
                      </a:r>
                    </a:p>
                    <a:p>
                      <a:r>
                        <a:rPr lang="en-US" dirty="0"/>
                        <a:t>Everyone</a:t>
                      </a:r>
                    </a:p>
                  </a:txBody>
                  <a:tcPr/>
                </a:tc>
                <a:tc>
                  <a:txBody>
                    <a:bodyPr/>
                    <a:lstStyle/>
                    <a:p>
                      <a:r>
                        <a:rPr lang="en-US" dirty="0"/>
                        <a:t>Indefinite and Non-specific:</a:t>
                      </a:r>
                    </a:p>
                    <a:p>
                      <a:r>
                        <a:rPr lang="en-US" dirty="0"/>
                        <a:t>A man</a:t>
                      </a:r>
                    </a:p>
                    <a:p>
                      <a:r>
                        <a:rPr lang="en-US" dirty="0"/>
                        <a:t>Someone</a:t>
                      </a:r>
                    </a:p>
                    <a:p>
                      <a:r>
                        <a:rPr lang="en-US" dirty="0"/>
                        <a:t>Some funny stories</a:t>
                      </a:r>
                    </a:p>
                    <a:p>
                      <a:r>
                        <a:rPr lang="en-US" dirty="0"/>
                        <a:t>Whoever</a:t>
                      </a:r>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lstStyle/>
          <a:p>
            <a:r>
              <a:rPr lang="en-US" dirty="0"/>
              <a:t>Factor: definiteness &amp; specificity</a:t>
            </a:r>
          </a:p>
        </p:txBody>
      </p:sp>
      <p:sp>
        <p:nvSpPr>
          <p:cNvPr id="2" name="TextBox 1"/>
          <p:cNvSpPr txBox="1"/>
          <p:nvPr/>
        </p:nvSpPr>
        <p:spPr>
          <a:xfrm>
            <a:off x="751114" y="2057400"/>
            <a:ext cx="8001000" cy="400110"/>
          </a:xfrm>
          <a:prstGeom prst="rect">
            <a:avLst/>
          </a:prstGeom>
          <a:noFill/>
        </p:spPr>
        <p:txBody>
          <a:bodyPr wrap="square" rtlCol="0">
            <a:spAutoFit/>
          </a:bodyPr>
          <a:lstStyle/>
          <a:p>
            <a:r>
              <a:rPr lang="en-US" sz="2000" dirty="0" err="1"/>
              <a:t>Thibault</a:t>
            </a:r>
            <a:r>
              <a:rPr lang="en-US" sz="2000" dirty="0"/>
              <a:t> 1983:</a:t>
            </a:r>
          </a:p>
        </p:txBody>
      </p:sp>
    </p:spTree>
    <p:extLst>
      <p:ext uri="{BB962C8B-B14F-4D97-AF65-F5344CB8AC3E}">
        <p14:creationId xmlns:p14="http://schemas.microsoft.com/office/powerpoint/2010/main" val="1648285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4114800"/>
          </a:xfrm>
        </p:spPr>
        <p:txBody>
          <a:bodyPr/>
          <a:lstStyle/>
          <a:p>
            <a:r>
              <a:rPr lang="en-US" dirty="0" err="1"/>
              <a:t>Animacy</a:t>
            </a:r>
            <a:r>
              <a:rPr lang="en-US" dirty="0"/>
              <a:t> has been proposed to affect subject agreement (Barlow 1988; Auger 1996).</a:t>
            </a:r>
          </a:p>
          <a:p>
            <a:pPr lvl="1"/>
            <a:r>
              <a:rPr lang="en-US" dirty="0"/>
              <a:t>Auger &amp; Villeneuve 2010:</a:t>
            </a:r>
          </a:p>
          <a:p>
            <a:pPr lvl="2"/>
            <a:r>
              <a:rPr lang="en-US" dirty="0"/>
              <a:t>Animate subjects favor doubling</a:t>
            </a:r>
          </a:p>
          <a:p>
            <a:pPr lvl="1"/>
            <a:r>
              <a:rPr lang="en-US" dirty="0"/>
              <a:t>Nagy, </a:t>
            </a:r>
            <a:r>
              <a:rPr lang="en-US" dirty="0" err="1"/>
              <a:t>Blondeau</a:t>
            </a:r>
            <a:r>
              <a:rPr lang="en-US" dirty="0"/>
              <a:t> &amp; Auger 2003; </a:t>
            </a:r>
            <a:r>
              <a:rPr lang="en-US" dirty="0" err="1"/>
              <a:t>Pooley</a:t>
            </a:r>
            <a:r>
              <a:rPr lang="en-US" dirty="0"/>
              <a:t> 1996:</a:t>
            </a:r>
          </a:p>
          <a:p>
            <a:pPr lvl="2"/>
            <a:r>
              <a:rPr lang="en-US" dirty="0"/>
              <a:t>Not statistically significant</a:t>
            </a:r>
          </a:p>
          <a:p>
            <a:r>
              <a:rPr lang="en-US" dirty="0"/>
              <a:t>Plurality has been shown to effect SD </a:t>
            </a:r>
          </a:p>
          <a:p>
            <a:pPr lvl="1"/>
            <a:r>
              <a:rPr lang="en-US" dirty="0"/>
              <a:t>King &amp; </a:t>
            </a:r>
            <a:r>
              <a:rPr lang="en-US" dirty="0" err="1"/>
              <a:t>Nadasdi</a:t>
            </a:r>
            <a:r>
              <a:rPr lang="en-US" dirty="0"/>
              <a:t> 1997 </a:t>
            </a:r>
            <a:r>
              <a:rPr lang="en-US" dirty="0">
                <a:sym typeface="Wingdings" pitchFamily="2" charset="2"/>
              </a:rPr>
              <a:t> Ontarian French</a:t>
            </a:r>
            <a:endParaRPr lang="en-US" dirty="0"/>
          </a:p>
        </p:txBody>
      </p:sp>
      <p:sp>
        <p:nvSpPr>
          <p:cNvPr id="3" name="Title 2"/>
          <p:cNvSpPr>
            <a:spLocks noGrp="1"/>
          </p:cNvSpPr>
          <p:nvPr>
            <p:ph type="title"/>
          </p:nvPr>
        </p:nvSpPr>
        <p:spPr/>
        <p:txBody>
          <a:bodyPr/>
          <a:lstStyle/>
          <a:p>
            <a:r>
              <a:rPr lang="en-US" dirty="0"/>
              <a:t>Factors: Grammatical Person</a:t>
            </a:r>
          </a:p>
        </p:txBody>
      </p:sp>
    </p:spTree>
    <p:extLst>
      <p:ext uri="{BB962C8B-B14F-4D97-AF65-F5344CB8AC3E}">
        <p14:creationId xmlns:p14="http://schemas.microsoft.com/office/powerpoint/2010/main" val="138448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0"/>
            <a:ext cx="7408333" cy="4038600"/>
          </a:xfrm>
        </p:spPr>
        <p:txBody>
          <a:bodyPr>
            <a:normAutofit/>
          </a:bodyPr>
          <a:lstStyle/>
          <a:p>
            <a:r>
              <a:rPr lang="en-US" sz="2800" dirty="0"/>
              <a:t>Type of subject (</a:t>
            </a:r>
            <a:r>
              <a:rPr lang="en-US" sz="2800" dirty="0" err="1"/>
              <a:t>Nadasdi</a:t>
            </a:r>
            <a:r>
              <a:rPr lang="en-US" sz="2800" dirty="0"/>
              <a:t> 1995; Nagy, </a:t>
            </a:r>
            <a:r>
              <a:rPr lang="en-US" sz="2800" dirty="0" err="1"/>
              <a:t>Blondeau</a:t>
            </a:r>
            <a:r>
              <a:rPr lang="en-US" sz="2800" dirty="0"/>
              <a:t> &amp; Auger 2003; Auger &amp; Villeneuve 2010)</a:t>
            </a:r>
          </a:p>
          <a:p>
            <a:pPr lvl="1"/>
            <a:r>
              <a:rPr lang="en-US" sz="2800" dirty="0"/>
              <a:t>Strong pronouns, Other pronouns, Proper names, Common nouns, and propositions.</a:t>
            </a:r>
          </a:p>
          <a:p>
            <a:pPr lvl="1"/>
            <a:r>
              <a:rPr lang="en-US" sz="2800" dirty="0"/>
              <a:t>Found that strong pronouns and proper names were favorable while common nouns were </a:t>
            </a:r>
            <a:r>
              <a:rPr lang="en-US" sz="2800" dirty="0" err="1"/>
              <a:t>disfavorable</a:t>
            </a:r>
            <a:r>
              <a:rPr lang="en-US" sz="2800" dirty="0"/>
              <a:t>.</a:t>
            </a:r>
          </a:p>
        </p:txBody>
      </p:sp>
      <p:sp>
        <p:nvSpPr>
          <p:cNvPr id="3" name="Title 2"/>
          <p:cNvSpPr>
            <a:spLocks noGrp="1"/>
          </p:cNvSpPr>
          <p:nvPr>
            <p:ph type="title"/>
          </p:nvPr>
        </p:nvSpPr>
        <p:spPr/>
        <p:txBody>
          <a:bodyPr>
            <a:normAutofit/>
          </a:bodyPr>
          <a:lstStyle/>
          <a:p>
            <a:r>
              <a:rPr lang="en-US" dirty="0"/>
              <a:t>Factor: Subject type</a:t>
            </a:r>
          </a:p>
        </p:txBody>
      </p:sp>
    </p:spTree>
    <p:extLst>
      <p:ext uri="{BB962C8B-B14F-4D97-AF65-F5344CB8AC3E}">
        <p14:creationId xmlns:p14="http://schemas.microsoft.com/office/powerpoint/2010/main" val="1849129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a:t>Complexity (Auger &amp; Villeneuve 2010):</a:t>
            </a:r>
          </a:p>
          <a:p>
            <a:pPr lvl="1"/>
            <a:r>
              <a:rPr lang="en-US" sz="2800" dirty="0"/>
              <a:t>Pre- and </a:t>
            </a:r>
            <a:r>
              <a:rPr lang="en-US" sz="2800" dirty="0" err="1"/>
              <a:t>Postnominal</a:t>
            </a:r>
            <a:r>
              <a:rPr lang="en-US" sz="2800" dirty="0"/>
              <a:t> adjective, Apposition, Coordination, Prepositional complement, Relative complement, Pre- and </a:t>
            </a:r>
            <a:r>
              <a:rPr lang="en-US" sz="2800" dirty="0" err="1"/>
              <a:t>Postnominal</a:t>
            </a:r>
            <a:r>
              <a:rPr lang="en-US" sz="2800" dirty="0"/>
              <a:t> modifier, More than one complement, and no complement.</a:t>
            </a:r>
          </a:p>
          <a:p>
            <a:pPr lvl="1"/>
            <a:r>
              <a:rPr lang="en-US" sz="2800" dirty="0"/>
              <a:t>Found that more complex subjects favored doubling.</a:t>
            </a:r>
          </a:p>
          <a:p>
            <a:endParaRPr lang="en-US" dirty="0"/>
          </a:p>
        </p:txBody>
      </p:sp>
      <p:sp>
        <p:nvSpPr>
          <p:cNvPr id="3" name="Title 2"/>
          <p:cNvSpPr>
            <a:spLocks noGrp="1"/>
          </p:cNvSpPr>
          <p:nvPr>
            <p:ph type="title"/>
          </p:nvPr>
        </p:nvSpPr>
        <p:spPr/>
        <p:txBody>
          <a:bodyPr/>
          <a:lstStyle/>
          <a:p>
            <a:r>
              <a:rPr lang="en-US" dirty="0"/>
              <a:t>Factor: Subject complexity</a:t>
            </a:r>
          </a:p>
        </p:txBody>
      </p:sp>
    </p:spTree>
    <p:extLst>
      <p:ext uri="{BB962C8B-B14F-4D97-AF65-F5344CB8AC3E}">
        <p14:creationId xmlns:p14="http://schemas.microsoft.com/office/powerpoint/2010/main" val="2696378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Auger &amp; Villeneuve 2010, Nagy, </a:t>
            </a:r>
            <a:r>
              <a:rPr lang="en-US" sz="2800" dirty="0" err="1"/>
              <a:t>Blondeau</a:t>
            </a:r>
            <a:r>
              <a:rPr lang="en-US" sz="2800" dirty="0"/>
              <a:t> et Auger 2003:</a:t>
            </a:r>
          </a:p>
          <a:p>
            <a:pPr lvl="1"/>
            <a:r>
              <a:rPr lang="en-US" sz="2800" dirty="0"/>
              <a:t>All intervening elements favor doubling.</a:t>
            </a:r>
          </a:p>
          <a:p>
            <a:pPr lvl="1"/>
            <a:r>
              <a:rPr lang="en-US" sz="2800" dirty="0"/>
              <a:t>Absence of intervening elements were </a:t>
            </a:r>
            <a:r>
              <a:rPr lang="en-US" sz="2800" dirty="0" err="1"/>
              <a:t>disfavorable</a:t>
            </a:r>
            <a:r>
              <a:rPr lang="en-US" sz="2800" dirty="0"/>
              <a:t>.</a:t>
            </a:r>
          </a:p>
        </p:txBody>
      </p:sp>
      <p:sp>
        <p:nvSpPr>
          <p:cNvPr id="3" name="Title 2"/>
          <p:cNvSpPr>
            <a:spLocks noGrp="1"/>
          </p:cNvSpPr>
          <p:nvPr>
            <p:ph type="title"/>
          </p:nvPr>
        </p:nvSpPr>
        <p:spPr/>
        <p:txBody>
          <a:bodyPr/>
          <a:lstStyle/>
          <a:p>
            <a:r>
              <a:rPr lang="en-US" dirty="0"/>
              <a:t>Factor: Intervening elements</a:t>
            </a:r>
          </a:p>
        </p:txBody>
      </p:sp>
    </p:spTree>
    <p:extLst>
      <p:ext uri="{BB962C8B-B14F-4D97-AF65-F5344CB8AC3E}">
        <p14:creationId xmlns:p14="http://schemas.microsoft.com/office/powerpoint/2010/main" val="1561858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Auger &amp; Villeneuve 2010, Nagy, </a:t>
            </a:r>
            <a:r>
              <a:rPr lang="en-US" sz="2800" dirty="0" err="1"/>
              <a:t>Blondeau</a:t>
            </a:r>
            <a:r>
              <a:rPr lang="en-US" sz="2800" dirty="0"/>
              <a:t> &amp; Auger 2003:</a:t>
            </a:r>
          </a:p>
          <a:p>
            <a:pPr lvl="1"/>
            <a:r>
              <a:rPr lang="en-US" sz="2800" dirty="0"/>
              <a:t>SD favored by main clauses.</a:t>
            </a:r>
          </a:p>
          <a:p>
            <a:pPr lvl="1"/>
            <a:r>
              <a:rPr lang="en-US" sz="2800" dirty="0"/>
              <a:t>All subordinates disfavored SD.</a:t>
            </a:r>
          </a:p>
        </p:txBody>
      </p:sp>
      <p:sp>
        <p:nvSpPr>
          <p:cNvPr id="3" name="Title 2"/>
          <p:cNvSpPr>
            <a:spLocks noGrp="1"/>
          </p:cNvSpPr>
          <p:nvPr>
            <p:ph type="title"/>
          </p:nvPr>
        </p:nvSpPr>
        <p:spPr/>
        <p:txBody>
          <a:bodyPr/>
          <a:lstStyle/>
          <a:p>
            <a:r>
              <a:rPr lang="en-US" dirty="0"/>
              <a:t>Factor: clause type</a:t>
            </a:r>
          </a:p>
        </p:txBody>
      </p:sp>
    </p:spTree>
    <p:extLst>
      <p:ext uri="{BB962C8B-B14F-4D97-AF65-F5344CB8AC3E}">
        <p14:creationId xmlns:p14="http://schemas.microsoft.com/office/powerpoint/2010/main" val="396197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Nagy, </a:t>
            </a:r>
            <a:r>
              <a:rPr lang="en-US" dirty="0" err="1"/>
              <a:t>Blondeau</a:t>
            </a:r>
            <a:r>
              <a:rPr lang="en-US" dirty="0"/>
              <a:t> et Auger 2003:</a:t>
            </a:r>
          </a:p>
          <a:p>
            <a:pPr lvl="1"/>
            <a:r>
              <a:rPr lang="en-US" dirty="0"/>
              <a:t>Not significant</a:t>
            </a:r>
          </a:p>
          <a:p>
            <a:r>
              <a:rPr lang="en-US" dirty="0" err="1"/>
              <a:t>Nadasdi</a:t>
            </a:r>
            <a:r>
              <a:rPr lang="en-US" dirty="0"/>
              <a:t> 1995:</a:t>
            </a:r>
          </a:p>
          <a:p>
            <a:pPr lvl="1"/>
            <a:r>
              <a:rPr lang="en-US" dirty="0"/>
              <a:t>Passives disfavor SD noticeably</a:t>
            </a:r>
          </a:p>
          <a:p>
            <a:r>
              <a:rPr lang="en-US" dirty="0"/>
              <a:t>Auger &amp; Villeneuve 2010:</a:t>
            </a:r>
          </a:p>
          <a:p>
            <a:pPr lvl="1"/>
            <a:r>
              <a:rPr lang="en-US" dirty="0" err="1"/>
              <a:t>Inergatives</a:t>
            </a:r>
            <a:r>
              <a:rPr lang="en-US" dirty="0"/>
              <a:t>, copular verbs and transitive verbs favor SD</a:t>
            </a:r>
          </a:p>
          <a:p>
            <a:pPr lvl="1"/>
            <a:r>
              <a:rPr lang="en-US" dirty="0" err="1"/>
              <a:t>Intranstives</a:t>
            </a:r>
            <a:r>
              <a:rPr lang="en-US" dirty="0"/>
              <a:t> &amp; passives disfavor SD</a:t>
            </a:r>
          </a:p>
        </p:txBody>
      </p:sp>
      <p:sp>
        <p:nvSpPr>
          <p:cNvPr id="3" name="Title 2"/>
          <p:cNvSpPr>
            <a:spLocks noGrp="1"/>
          </p:cNvSpPr>
          <p:nvPr>
            <p:ph type="title"/>
          </p:nvPr>
        </p:nvSpPr>
        <p:spPr/>
        <p:txBody>
          <a:bodyPr/>
          <a:lstStyle/>
          <a:p>
            <a:r>
              <a:rPr lang="en-US" dirty="0"/>
              <a:t>Factor: Verb type</a:t>
            </a:r>
          </a:p>
        </p:txBody>
      </p:sp>
    </p:spTree>
    <p:extLst>
      <p:ext uri="{BB962C8B-B14F-4D97-AF65-F5344CB8AC3E}">
        <p14:creationId xmlns:p14="http://schemas.microsoft.com/office/powerpoint/2010/main" val="409134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Inverse relationship between subject doubling and the use of </a:t>
            </a:r>
            <a:r>
              <a:rPr lang="en-US" i="1" dirty="0"/>
              <a:t>ne</a:t>
            </a:r>
            <a:r>
              <a:rPr lang="en-US" dirty="0"/>
              <a:t>, a marker of negation (</a:t>
            </a:r>
            <a:r>
              <a:rPr lang="en-US" dirty="0" err="1"/>
              <a:t>Conveney</a:t>
            </a:r>
            <a:r>
              <a:rPr lang="en-US" dirty="0"/>
              <a:t> 2003; Nagy, </a:t>
            </a:r>
            <a:r>
              <a:rPr lang="en-US" dirty="0" err="1"/>
              <a:t>Blondeau</a:t>
            </a:r>
            <a:r>
              <a:rPr lang="en-US" dirty="0"/>
              <a:t> &amp; Auger 2003, </a:t>
            </a:r>
            <a:r>
              <a:rPr lang="en-US" dirty="0" err="1"/>
              <a:t>Nadasdi</a:t>
            </a:r>
            <a:r>
              <a:rPr lang="en-US" dirty="0"/>
              <a:t> 1995, among others)</a:t>
            </a:r>
          </a:p>
          <a:p>
            <a:pPr lvl="1"/>
            <a:r>
              <a:rPr lang="en-US" dirty="0"/>
              <a:t>Affirmative</a:t>
            </a:r>
          </a:p>
          <a:p>
            <a:pPr lvl="1"/>
            <a:r>
              <a:rPr lang="en-US" dirty="0"/>
              <a:t>Negative with </a:t>
            </a:r>
            <a:r>
              <a:rPr lang="en-US" i="1" dirty="0"/>
              <a:t>ne</a:t>
            </a:r>
            <a:endParaRPr lang="en-US" dirty="0"/>
          </a:p>
          <a:p>
            <a:pPr lvl="1"/>
            <a:r>
              <a:rPr lang="en-US" dirty="0"/>
              <a:t>Negative without </a:t>
            </a:r>
            <a:r>
              <a:rPr lang="en-US" i="1" dirty="0"/>
              <a:t>ne</a:t>
            </a:r>
            <a:endParaRPr lang="en-US" dirty="0"/>
          </a:p>
        </p:txBody>
      </p:sp>
      <p:sp>
        <p:nvSpPr>
          <p:cNvPr id="3" name="Title 2"/>
          <p:cNvSpPr>
            <a:spLocks noGrp="1"/>
          </p:cNvSpPr>
          <p:nvPr>
            <p:ph type="title"/>
          </p:nvPr>
        </p:nvSpPr>
        <p:spPr/>
        <p:txBody>
          <a:bodyPr/>
          <a:lstStyle/>
          <a:p>
            <a:r>
              <a:rPr lang="en-US" dirty="0"/>
              <a:t>Factor: Polarity</a:t>
            </a:r>
          </a:p>
        </p:txBody>
      </p:sp>
    </p:spTree>
    <p:extLst>
      <p:ext uri="{BB962C8B-B14F-4D97-AF65-F5344CB8AC3E}">
        <p14:creationId xmlns:p14="http://schemas.microsoft.com/office/powerpoint/2010/main" val="3239241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New vs. previously mentioned</a:t>
            </a:r>
          </a:p>
          <a:p>
            <a:r>
              <a:rPr lang="en-US" dirty="0"/>
              <a:t>Barnes 1985:</a:t>
            </a:r>
          </a:p>
          <a:p>
            <a:pPr lvl="1"/>
            <a:r>
              <a:rPr lang="en-US" dirty="0"/>
              <a:t>Subject doubling is more frequent with new subjects than previously mentioned subjects, indicating strong agreement</a:t>
            </a:r>
          </a:p>
        </p:txBody>
      </p:sp>
      <p:sp>
        <p:nvSpPr>
          <p:cNvPr id="3" name="Title 2"/>
          <p:cNvSpPr>
            <a:spLocks noGrp="1"/>
          </p:cNvSpPr>
          <p:nvPr>
            <p:ph type="title"/>
          </p:nvPr>
        </p:nvSpPr>
        <p:spPr/>
        <p:txBody>
          <a:bodyPr/>
          <a:lstStyle/>
          <a:p>
            <a:r>
              <a:rPr lang="en-US" dirty="0"/>
              <a:t>Factor: Information status</a:t>
            </a:r>
          </a:p>
        </p:txBody>
      </p:sp>
    </p:spTree>
    <p:extLst>
      <p:ext uri="{BB962C8B-B14F-4D97-AF65-F5344CB8AC3E}">
        <p14:creationId xmlns:p14="http://schemas.microsoft.com/office/powerpoint/2010/main" val="885429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r-FR" dirty="0"/>
              <a:t>The </a:t>
            </a:r>
            <a:r>
              <a:rPr lang="fr-FR" dirty="0" err="1"/>
              <a:t>co-occurrence</a:t>
            </a:r>
            <a:r>
              <a:rPr lang="fr-FR" dirty="0"/>
              <a:t> of a </a:t>
            </a:r>
            <a:r>
              <a:rPr lang="fr-FR" dirty="0" err="1"/>
              <a:t>subject</a:t>
            </a:r>
            <a:r>
              <a:rPr lang="fr-FR" dirty="0"/>
              <a:t> </a:t>
            </a:r>
            <a:r>
              <a:rPr lang="fr-FR" dirty="0" err="1"/>
              <a:t>clitic</a:t>
            </a:r>
            <a:r>
              <a:rPr lang="fr-FR" dirty="0"/>
              <a:t> and a </a:t>
            </a:r>
            <a:r>
              <a:rPr lang="fr-FR" dirty="0" err="1"/>
              <a:t>noun</a:t>
            </a:r>
            <a:r>
              <a:rPr lang="fr-FR" dirty="0"/>
              <a:t> phrase (</a:t>
            </a:r>
            <a:r>
              <a:rPr lang="fr-FR" dirty="0" err="1"/>
              <a:t>Nadasdi</a:t>
            </a:r>
            <a:r>
              <a:rPr lang="fr-FR" dirty="0"/>
              <a:t> 1995).</a:t>
            </a:r>
          </a:p>
          <a:p>
            <a:endParaRPr lang="fr-FR" dirty="0"/>
          </a:p>
          <a:p>
            <a:r>
              <a:rPr lang="fr-FR" dirty="0"/>
              <a:t>Dans le septième arrondissement </a:t>
            </a:r>
            <a:r>
              <a:rPr lang="fr-FR" u="sng" dirty="0">
                <a:solidFill>
                  <a:schemeClr val="accent5">
                    <a:lumMod val="75000"/>
                  </a:schemeClr>
                </a:solidFill>
              </a:rPr>
              <a:t>mes parents</a:t>
            </a:r>
            <a:r>
              <a:rPr lang="fr-FR" dirty="0">
                <a:solidFill>
                  <a:schemeClr val="accent5">
                    <a:lumMod val="75000"/>
                  </a:schemeClr>
                </a:solidFill>
              </a:rPr>
              <a:t> </a:t>
            </a:r>
            <a:r>
              <a:rPr lang="fr-FR" dirty="0"/>
              <a:t>sont arrivés (7.1.2)</a:t>
            </a:r>
          </a:p>
          <a:p>
            <a:pPr lvl="1"/>
            <a:r>
              <a:rPr lang="fr-FR" i="1" dirty="0"/>
              <a:t>To the 7th arrondissement </a:t>
            </a:r>
            <a:r>
              <a:rPr lang="fr-FR" i="1" u="sng" dirty="0" err="1"/>
              <a:t>my</a:t>
            </a:r>
            <a:r>
              <a:rPr lang="fr-FR" i="1" u="sng" dirty="0"/>
              <a:t> parents</a:t>
            </a:r>
            <a:r>
              <a:rPr lang="fr-FR" i="1" dirty="0"/>
              <a:t> </a:t>
            </a:r>
            <a:r>
              <a:rPr lang="fr-FR" i="1" dirty="0" err="1"/>
              <a:t>arrived</a:t>
            </a:r>
            <a:r>
              <a:rPr lang="fr-FR" i="1" dirty="0"/>
              <a:t>.</a:t>
            </a:r>
          </a:p>
          <a:p>
            <a:r>
              <a:rPr lang="fr-FR" u="sng" dirty="0">
                <a:solidFill>
                  <a:schemeClr val="accent5">
                    <a:lumMod val="75000"/>
                  </a:schemeClr>
                </a:solidFill>
              </a:rPr>
              <a:t>Mes parents</a:t>
            </a:r>
            <a:r>
              <a:rPr lang="fr-FR" dirty="0">
                <a:solidFill>
                  <a:schemeClr val="accent5">
                    <a:lumMod val="75000"/>
                  </a:schemeClr>
                </a:solidFill>
              </a:rPr>
              <a:t> </a:t>
            </a:r>
            <a:r>
              <a:rPr lang="fr-FR" i="1" dirty="0"/>
              <a:t>ils</a:t>
            </a:r>
            <a:r>
              <a:rPr lang="fr-FR" dirty="0"/>
              <a:t> se sont séparés quand j'avais trois ou quatre ans (7.3.1)</a:t>
            </a:r>
          </a:p>
          <a:p>
            <a:pPr lvl="1"/>
            <a:r>
              <a:rPr lang="fr-FR" i="1" u="sng" dirty="0" err="1">
                <a:effectLst/>
              </a:rPr>
              <a:t>My</a:t>
            </a:r>
            <a:r>
              <a:rPr lang="fr-FR" i="1" u="sng" dirty="0">
                <a:effectLst/>
              </a:rPr>
              <a:t> parents</a:t>
            </a:r>
            <a:r>
              <a:rPr lang="fr-FR" i="1" dirty="0">
                <a:effectLst/>
              </a:rPr>
              <a:t> </a:t>
            </a:r>
            <a:r>
              <a:rPr lang="fr-FR" i="1" dirty="0" err="1">
                <a:effectLst/>
              </a:rPr>
              <a:t>got</a:t>
            </a:r>
            <a:r>
              <a:rPr lang="fr-FR" i="1" dirty="0">
                <a:effectLst/>
              </a:rPr>
              <a:t> </a:t>
            </a:r>
            <a:r>
              <a:rPr lang="fr-FR" i="1" dirty="0" err="1">
                <a:effectLst/>
              </a:rPr>
              <a:t>separated</a:t>
            </a:r>
            <a:r>
              <a:rPr lang="fr-FR" i="1" dirty="0">
                <a:effectLst/>
              </a:rPr>
              <a:t> </a:t>
            </a:r>
            <a:r>
              <a:rPr lang="fr-FR" i="1" dirty="0" err="1">
                <a:effectLst/>
              </a:rPr>
              <a:t>when</a:t>
            </a:r>
            <a:r>
              <a:rPr lang="fr-FR" i="1" dirty="0">
                <a:effectLst/>
              </a:rPr>
              <a:t> I </a:t>
            </a:r>
            <a:r>
              <a:rPr lang="fr-FR" i="1" dirty="0" err="1">
                <a:effectLst/>
              </a:rPr>
              <a:t>was</a:t>
            </a:r>
            <a:r>
              <a:rPr lang="fr-FR" i="1" dirty="0">
                <a:effectLst/>
              </a:rPr>
              <a:t> 3 or 4</a:t>
            </a:r>
            <a:endParaRPr lang="en-US" i="1" dirty="0">
              <a:effectLst/>
            </a:endParaRPr>
          </a:p>
        </p:txBody>
      </p:sp>
      <p:sp>
        <p:nvSpPr>
          <p:cNvPr id="2" name="Title 1"/>
          <p:cNvSpPr>
            <a:spLocks noGrp="1"/>
          </p:cNvSpPr>
          <p:nvPr>
            <p:ph type="title"/>
          </p:nvPr>
        </p:nvSpPr>
        <p:spPr/>
        <p:txBody>
          <a:bodyPr/>
          <a:lstStyle/>
          <a:p>
            <a:r>
              <a:rPr lang="en-US" dirty="0"/>
              <a:t>What is subject doubling (SD)?</a:t>
            </a:r>
          </a:p>
        </p:txBody>
      </p:sp>
    </p:spTree>
    <p:extLst>
      <p:ext uri="{BB962C8B-B14F-4D97-AF65-F5344CB8AC3E}">
        <p14:creationId xmlns:p14="http://schemas.microsoft.com/office/powerpoint/2010/main" val="75643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Age</a:t>
            </a:r>
          </a:p>
          <a:p>
            <a:r>
              <a:rPr lang="en-US" dirty="0"/>
              <a:t>Sex</a:t>
            </a:r>
          </a:p>
          <a:p>
            <a:pPr marL="0" indent="0">
              <a:buNone/>
            </a:pPr>
            <a:endParaRPr lang="en-US" dirty="0"/>
          </a:p>
        </p:txBody>
      </p:sp>
      <p:sp>
        <p:nvSpPr>
          <p:cNvPr id="3" name="Title 2"/>
          <p:cNvSpPr>
            <a:spLocks noGrp="1"/>
          </p:cNvSpPr>
          <p:nvPr>
            <p:ph type="title"/>
          </p:nvPr>
        </p:nvSpPr>
        <p:spPr/>
        <p:txBody>
          <a:bodyPr/>
          <a:lstStyle/>
          <a:p>
            <a:r>
              <a:rPr lang="en-US" dirty="0"/>
              <a:t>Social factors</a:t>
            </a:r>
          </a:p>
        </p:txBody>
      </p:sp>
    </p:spTree>
    <p:extLst>
      <p:ext uri="{BB962C8B-B14F-4D97-AF65-F5344CB8AC3E}">
        <p14:creationId xmlns:p14="http://schemas.microsoft.com/office/powerpoint/2010/main" val="1784389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4525963"/>
          </a:xfrm>
        </p:spPr>
        <p:txBody>
          <a:bodyPr/>
          <a:lstStyle/>
          <a:p>
            <a:r>
              <a:rPr lang="en-US" dirty="0"/>
              <a:t>Corpus de </a:t>
            </a:r>
            <a:r>
              <a:rPr lang="en-US" dirty="0" err="1"/>
              <a:t>Français</a:t>
            </a:r>
            <a:r>
              <a:rPr lang="en-US" dirty="0"/>
              <a:t> </a:t>
            </a:r>
            <a:r>
              <a:rPr lang="en-US" dirty="0" err="1"/>
              <a:t>Parlé</a:t>
            </a:r>
            <a:r>
              <a:rPr lang="en-US" dirty="0"/>
              <a:t> </a:t>
            </a:r>
            <a:r>
              <a:rPr lang="en-US" dirty="0" err="1"/>
              <a:t>Parisien</a:t>
            </a:r>
            <a:r>
              <a:rPr lang="en-US" dirty="0"/>
              <a:t> des </a:t>
            </a:r>
            <a:r>
              <a:rPr lang="en-US" dirty="0" err="1"/>
              <a:t>Années</a:t>
            </a:r>
            <a:r>
              <a:rPr lang="en-US" dirty="0"/>
              <a:t> 2000 (CFPP2000) </a:t>
            </a:r>
            <a:r>
              <a:rPr lang="fr-FR" u="sng" dirty="0">
                <a:hlinkClick r:id="rId3"/>
              </a:rPr>
              <a:t>http://cfpp2000.univ-paris3.fr/</a:t>
            </a:r>
            <a:endParaRPr lang="en-US" dirty="0"/>
          </a:p>
          <a:p>
            <a:endParaRPr lang="en-US" dirty="0"/>
          </a:p>
        </p:txBody>
      </p:sp>
      <p:sp>
        <p:nvSpPr>
          <p:cNvPr id="3" name="Title 2"/>
          <p:cNvSpPr>
            <a:spLocks noGrp="1"/>
          </p:cNvSpPr>
          <p:nvPr>
            <p:ph type="title"/>
          </p:nvPr>
        </p:nvSpPr>
        <p:spPr/>
        <p:txBody>
          <a:bodyPr/>
          <a:lstStyle/>
          <a:p>
            <a:r>
              <a:rPr lang="en-US" dirty="0"/>
              <a:t>The corpus</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536728"/>
            <a:ext cx="6791325" cy="4254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5736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09800"/>
            <a:ext cx="7408333" cy="4343400"/>
          </a:xfrm>
        </p:spPr>
        <p:txBody>
          <a:bodyPr>
            <a:noAutofit/>
          </a:bodyPr>
          <a:lstStyle/>
          <a:p>
            <a:r>
              <a:rPr lang="en-US" sz="1800" dirty="0"/>
              <a:t>Only third person preverbal subjects that can be doubled are considered: full NPs (a), proper names (b), strong pronouns such as </a:t>
            </a:r>
            <a:r>
              <a:rPr lang="en-US" sz="1800" i="1" dirty="0" err="1"/>
              <a:t>lui</a:t>
            </a:r>
            <a:r>
              <a:rPr lang="en-US" sz="1800" dirty="0"/>
              <a:t>, </a:t>
            </a:r>
            <a:r>
              <a:rPr lang="en-US" sz="1800" i="1" dirty="0" err="1"/>
              <a:t>eux</a:t>
            </a:r>
            <a:r>
              <a:rPr lang="en-US" sz="1800" dirty="0"/>
              <a:t>(</a:t>
            </a:r>
            <a:r>
              <a:rPr lang="en-US" sz="1800" i="1" dirty="0"/>
              <a:t>-</a:t>
            </a:r>
            <a:r>
              <a:rPr lang="en-US" sz="1800" i="1" dirty="0" err="1"/>
              <a:t>autres</a:t>
            </a:r>
            <a:r>
              <a:rPr lang="en-US" sz="1800" dirty="0"/>
              <a:t>) (c), and other pronouns such as </a:t>
            </a:r>
            <a:r>
              <a:rPr lang="en-US" sz="1800" i="1" dirty="0" err="1"/>
              <a:t>quelqu’un</a:t>
            </a:r>
            <a:r>
              <a:rPr lang="en-US" sz="1800" dirty="0"/>
              <a:t> and </a:t>
            </a:r>
            <a:r>
              <a:rPr lang="en-US" sz="1800" i="1" dirty="0" err="1"/>
              <a:t>personne</a:t>
            </a:r>
            <a:r>
              <a:rPr lang="en-US" sz="1800" i="1" dirty="0"/>
              <a:t> </a:t>
            </a:r>
            <a:r>
              <a:rPr lang="en-US" sz="1800" dirty="0"/>
              <a:t>(d)</a:t>
            </a:r>
            <a:r>
              <a:rPr lang="en-US" sz="1800" i="1" dirty="0"/>
              <a:t>. </a:t>
            </a:r>
          </a:p>
          <a:p>
            <a:pPr lvl="1"/>
            <a:r>
              <a:rPr lang="fr-FR" sz="1800" dirty="0"/>
              <a:t>a. </a:t>
            </a:r>
            <a:r>
              <a:rPr lang="fr-FR" sz="1800" u="sng" dirty="0">
                <a:solidFill>
                  <a:schemeClr val="accent5">
                    <a:lumMod val="75000"/>
                  </a:schemeClr>
                </a:solidFill>
              </a:rPr>
              <a:t>Les résidences</a:t>
            </a:r>
            <a:r>
              <a:rPr lang="fr-FR" sz="1800" b="1" dirty="0">
                <a:solidFill>
                  <a:schemeClr val="accent5">
                    <a:lumMod val="75000"/>
                  </a:schemeClr>
                </a:solidFill>
              </a:rPr>
              <a:t> </a:t>
            </a:r>
            <a:r>
              <a:rPr lang="fr-FR" sz="1800" dirty="0"/>
              <a:t>ça s’fait dans les hôpitaux.</a:t>
            </a:r>
          </a:p>
          <a:p>
            <a:pPr lvl="2"/>
            <a:r>
              <a:rPr lang="en-US" sz="1800" i="1" u="sng" dirty="0"/>
              <a:t>Residencies </a:t>
            </a:r>
            <a:r>
              <a:rPr lang="en-US" sz="1800" i="1" dirty="0"/>
              <a:t>are done in hospitals.</a:t>
            </a:r>
            <a:endParaRPr lang="en-US" sz="1800" i="1" u="sng" dirty="0">
              <a:effectLst/>
            </a:endParaRPr>
          </a:p>
          <a:p>
            <a:pPr lvl="1"/>
            <a:r>
              <a:rPr lang="fr-FR" sz="1800" dirty="0"/>
              <a:t>b. Cette année, </a:t>
            </a:r>
            <a:r>
              <a:rPr lang="fr-FR" sz="1800" u="sng" dirty="0">
                <a:solidFill>
                  <a:schemeClr val="accent5">
                    <a:lumMod val="75000"/>
                  </a:schemeClr>
                </a:solidFill>
              </a:rPr>
              <a:t>Magalie</a:t>
            </a:r>
            <a:r>
              <a:rPr lang="fr-FR" sz="1800" b="1" dirty="0"/>
              <a:t> </a:t>
            </a:r>
            <a:r>
              <a:rPr lang="fr-FR" sz="1800" dirty="0"/>
              <a:t>va à Lafontaine. </a:t>
            </a:r>
          </a:p>
          <a:p>
            <a:pPr lvl="2"/>
            <a:r>
              <a:rPr lang="fr-FR" sz="1600" i="1" dirty="0"/>
              <a:t>This yeah, </a:t>
            </a:r>
            <a:r>
              <a:rPr lang="fr-FR" sz="1600" i="1" u="sng" dirty="0"/>
              <a:t>Magalie</a:t>
            </a:r>
            <a:r>
              <a:rPr lang="fr-FR" sz="1600" i="1" dirty="0"/>
              <a:t> </a:t>
            </a:r>
            <a:r>
              <a:rPr lang="fr-FR" sz="1600" i="1" dirty="0" err="1"/>
              <a:t>is</a:t>
            </a:r>
            <a:r>
              <a:rPr lang="fr-FR" sz="1600" i="1" dirty="0"/>
              <a:t> </a:t>
            </a:r>
            <a:r>
              <a:rPr lang="fr-FR" sz="1600" i="1" dirty="0" err="1"/>
              <a:t>going</a:t>
            </a:r>
            <a:r>
              <a:rPr lang="fr-FR" sz="1600" i="1" dirty="0"/>
              <a:t> to Lafontaine.</a:t>
            </a:r>
          </a:p>
          <a:p>
            <a:pPr lvl="1"/>
            <a:r>
              <a:rPr lang="fr-FR" sz="1800" dirty="0"/>
              <a:t>c. Mais </a:t>
            </a:r>
            <a:r>
              <a:rPr lang="fr-FR" sz="1800" u="sng" dirty="0">
                <a:solidFill>
                  <a:schemeClr val="accent5">
                    <a:lumMod val="75000"/>
                  </a:schemeClr>
                </a:solidFill>
              </a:rPr>
              <a:t>eux-autres</a:t>
            </a:r>
            <a:r>
              <a:rPr lang="fr-FR" sz="1800" b="1" dirty="0"/>
              <a:t> </a:t>
            </a:r>
            <a:r>
              <a:rPr lang="fr-FR" sz="1800" dirty="0"/>
              <a:t>s’en rendent pas compte. </a:t>
            </a:r>
          </a:p>
          <a:p>
            <a:pPr lvl="2"/>
            <a:r>
              <a:rPr lang="fr-FR" sz="1600" i="1" dirty="0"/>
              <a:t>But </a:t>
            </a:r>
            <a:r>
              <a:rPr lang="fr-FR" sz="1600" i="1" u="sng" dirty="0" err="1"/>
              <a:t>they</a:t>
            </a:r>
            <a:r>
              <a:rPr lang="fr-FR" sz="1600" i="1" dirty="0"/>
              <a:t> </a:t>
            </a:r>
            <a:r>
              <a:rPr lang="fr-FR" sz="1600" i="1" dirty="0" err="1"/>
              <a:t>don’t</a:t>
            </a:r>
            <a:r>
              <a:rPr lang="fr-FR" sz="1600" i="1" dirty="0"/>
              <a:t> </a:t>
            </a:r>
            <a:r>
              <a:rPr lang="fr-FR" sz="1600" i="1" dirty="0" err="1"/>
              <a:t>realize</a:t>
            </a:r>
            <a:r>
              <a:rPr lang="fr-FR" sz="1600" i="1" dirty="0"/>
              <a:t> </a:t>
            </a:r>
            <a:r>
              <a:rPr lang="fr-FR" sz="1600" i="1" dirty="0" err="1"/>
              <a:t>it</a:t>
            </a:r>
            <a:r>
              <a:rPr lang="fr-FR" sz="1600" i="1" dirty="0"/>
              <a:t>. </a:t>
            </a:r>
          </a:p>
          <a:p>
            <a:pPr lvl="1"/>
            <a:r>
              <a:rPr lang="fr-FR" sz="1800" dirty="0"/>
              <a:t>(Auger &amp; Villeneuve 2010).</a:t>
            </a:r>
          </a:p>
          <a:p>
            <a:pPr lvl="1"/>
            <a:r>
              <a:rPr lang="fr-FR" sz="1800" dirty="0"/>
              <a:t>e. </a:t>
            </a:r>
            <a:r>
              <a:rPr lang="fr-FR" sz="1800" u="sng" dirty="0">
                <a:solidFill>
                  <a:schemeClr val="accent5">
                    <a:lumMod val="75000"/>
                  </a:schemeClr>
                </a:solidFill>
              </a:rPr>
              <a:t>Autres</a:t>
            </a:r>
            <a:r>
              <a:rPr lang="fr-FR" sz="1800" dirty="0"/>
              <a:t> donc </a:t>
            </a:r>
            <a:r>
              <a:rPr lang="fr-FR" sz="1800" u="sng" dirty="0"/>
              <a:t>ils</a:t>
            </a:r>
            <a:r>
              <a:rPr lang="fr-FR" sz="1800" b="1" dirty="0"/>
              <a:t> </a:t>
            </a:r>
            <a:r>
              <a:rPr lang="fr-FR" sz="1800" dirty="0"/>
              <a:t>ont aussi quelque chose finalement de lointain </a:t>
            </a:r>
          </a:p>
          <a:p>
            <a:pPr lvl="2"/>
            <a:r>
              <a:rPr lang="fr-FR" sz="1600" i="1" u="sng" dirty="0" err="1"/>
              <a:t>Others</a:t>
            </a:r>
            <a:r>
              <a:rPr lang="fr-FR" sz="1600" i="1" dirty="0"/>
              <a:t> </a:t>
            </a:r>
            <a:r>
              <a:rPr lang="fr-FR" sz="1600" i="1" dirty="0" err="1"/>
              <a:t>also</a:t>
            </a:r>
            <a:r>
              <a:rPr lang="fr-FR" sz="1600" i="1" dirty="0"/>
              <a:t> </a:t>
            </a:r>
            <a:r>
              <a:rPr lang="fr-FR" sz="1600" i="1" dirty="0" err="1"/>
              <a:t>finally</a:t>
            </a:r>
            <a:r>
              <a:rPr lang="fr-FR" sz="1600" i="1" dirty="0"/>
              <a:t> have </a:t>
            </a:r>
            <a:r>
              <a:rPr lang="fr-FR" sz="1600" i="1" dirty="0" err="1"/>
              <a:t>something</a:t>
            </a:r>
            <a:r>
              <a:rPr lang="fr-FR" sz="1600" i="1" dirty="0"/>
              <a:t> </a:t>
            </a:r>
            <a:r>
              <a:rPr lang="fr-FR" sz="1600" i="1" dirty="0" err="1"/>
              <a:t>from</a:t>
            </a:r>
            <a:r>
              <a:rPr lang="fr-FR" sz="1600" i="1" dirty="0"/>
              <a:t> far </a:t>
            </a:r>
            <a:r>
              <a:rPr lang="fr-FR" sz="1600" i="1" dirty="0" err="1"/>
              <a:t>away</a:t>
            </a:r>
            <a:r>
              <a:rPr lang="fr-FR" sz="1600" i="1" dirty="0"/>
              <a:t>.</a:t>
            </a:r>
          </a:p>
          <a:p>
            <a:pPr lvl="1"/>
            <a:r>
              <a:rPr lang="fr-FR" sz="1800" dirty="0"/>
              <a:t>(9.1.3; </a:t>
            </a:r>
            <a:r>
              <a:rPr lang="fr-FR" sz="1800" dirty="0" err="1"/>
              <a:t>Example</a:t>
            </a:r>
            <a:r>
              <a:rPr lang="fr-FR" sz="1800" dirty="0"/>
              <a:t> </a:t>
            </a:r>
            <a:r>
              <a:rPr lang="fr-FR" sz="1800" dirty="0" err="1"/>
              <a:t>taken</a:t>
            </a:r>
            <a:r>
              <a:rPr lang="fr-FR" sz="1800" dirty="0"/>
              <a:t> </a:t>
            </a:r>
            <a:r>
              <a:rPr lang="fr-FR" sz="1800" dirty="0" err="1"/>
              <a:t>from</a:t>
            </a:r>
            <a:r>
              <a:rPr lang="fr-FR" sz="1800" dirty="0"/>
              <a:t> the corpus CFPP2000)</a:t>
            </a:r>
            <a:endParaRPr lang="en-US" sz="1600" dirty="0"/>
          </a:p>
          <a:p>
            <a:endParaRPr lang="en-US" sz="1600" dirty="0"/>
          </a:p>
        </p:txBody>
      </p:sp>
      <p:sp>
        <p:nvSpPr>
          <p:cNvPr id="2" name="Title 1"/>
          <p:cNvSpPr>
            <a:spLocks noGrp="1"/>
          </p:cNvSpPr>
          <p:nvPr>
            <p:ph type="title"/>
          </p:nvPr>
        </p:nvSpPr>
        <p:spPr/>
        <p:txBody>
          <a:bodyPr>
            <a:normAutofit/>
          </a:bodyPr>
          <a:lstStyle/>
          <a:p>
            <a:r>
              <a:rPr lang="en-US" dirty="0"/>
              <a:t>Variable context</a:t>
            </a:r>
          </a:p>
        </p:txBody>
      </p:sp>
    </p:spTree>
    <p:extLst>
      <p:ext uri="{BB962C8B-B14F-4D97-AF65-F5344CB8AC3E}">
        <p14:creationId xmlns:p14="http://schemas.microsoft.com/office/powerpoint/2010/main" val="941071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Weak pronouns/ </a:t>
            </a:r>
            <a:r>
              <a:rPr lang="en-US" dirty="0" err="1"/>
              <a:t>clitics</a:t>
            </a:r>
            <a:r>
              <a:rPr lang="en-US" dirty="0"/>
              <a:t> are not used because they can’t be doubled.</a:t>
            </a:r>
          </a:p>
          <a:p>
            <a:r>
              <a:rPr lang="en-US" dirty="0"/>
              <a:t>While strong pronouns were considered, </a:t>
            </a:r>
            <a:r>
              <a:rPr lang="en-US" i="1" dirty="0" err="1"/>
              <a:t>elle</a:t>
            </a:r>
            <a:r>
              <a:rPr lang="en-US" i="1" dirty="0"/>
              <a:t>(s)</a:t>
            </a:r>
            <a:r>
              <a:rPr lang="en-US" dirty="0"/>
              <a:t> [</a:t>
            </a:r>
            <a:r>
              <a:rPr lang="fr-FR" dirty="0" err="1"/>
              <a:t>ɛl</a:t>
            </a:r>
            <a:r>
              <a:rPr lang="fr-FR" dirty="0"/>
              <a:t>], </a:t>
            </a:r>
            <a:r>
              <a:rPr lang="en-US" dirty="0"/>
              <a:t>3</a:t>
            </a:r>
            <a:r>
              <a:rPr lang="en-US" baseline="30000" dirty="0"/>
              <a:t>rd</a:t>
            </a:r>
            <a:r>
              <a:rPr lang="en-US" dirty="0"/>
              <a:t> person feminine, were not considered because it is difficult to distinguish from the pronoun </a:t>
            </a:r>
            <a:r>
              <a:rPr lang="en-US" dirty="0" err="1"/>
              <a:t>clitic</a:t>
            </a:r>
            <a:r>
              <a:rPr lang="en-US" dirty="0"/>
              <a:t> </a:t>
            </a:r>
            <a:r>
              <a:rPr lang="en-US" i="1" dirty="0" err="1"/>
              <a:t>elle</a:t>
            </a:r>
            <a:r>
              <a:rPr lang="en-US" i="1" dirty="0"/>
              <a:t>(s) </a:t>
            </a:r>
            <a:r>
              <a:rPr lang="en-US" dirty="0"/>
              <a:t>[al] or [a]. </a:t>
            </a:r>
          </a:p>
          <a:p>
            <a:r>
              <a:rPr lang="en-US" dirty="0"/>
              <a:t>1</a:t>
            </a:r>
            <a:r>
              <a:rPr lang="en-US" baseline="30000" dirty="0"/>
              <a:t>st</a:t>
            </a:r>
            <a:r>
              <a:rPr lang="en-US" dirty="0"/>
              <a:t> &amp; 2</a:t>
            </a:r>
            <a:r>
              <a:rPr lang="en-US" baseline="30000" dirty="0"/>
              <a:t>nd</a:t>
            </a:r>
            <a:r>
              <a:rPr lang="en-US" dirty="0"/>
              <a:t> person subjects can only be doubled with strong pronouns (</a:t>
            </a:r>
            <a:r>
              <a:rPr lang="en-US" i="1" dirty="0" err="1"/>
              <a:t>moi</a:t>
            </a:r>
            <a:r>
              <a:rPr lang="en-US" i="1" dirty="0"/>
              <a:t>, </a:t>
            </a:r>
            <a:r>
              <a:rPr lang="en-US" i="1" dirty="0" err="1"/>
              <a:t>toi</a:t>
            </a:r>
            <a:r>
              <a:rPr lang="en-US" i="1" dirty="0"/>
              <a:t>, </a:t>
            </a:r>
            <a:r>
              <a:rPr lang="en-US" i="1" dirty="0" err="1"/>
              <a:t>vous</a:t>
            </a:r>
            <a:r>
              <a:rPr lang="en-US" dirty="0"/>
              <a:t> &amp; </a:t>
            </a:r>
            <a:r>
              <a:rPr lang="en-US" i="1" dirty="0"/>
              <a:t>nous</a:t>
            </a:r>
            <a:r>
              <a:rPr lang="en-US" dirty="0"/>
              <a:t>). However, </a:t>
            </a:r>
            <a:r>
              <a:rPr lang="en-US" i="1" dirty="0" err="1"/>
              <a:t>moi</a:t>
            </a:r>
            <a:r>
              <a:rPr lang="en-US" dirty="0"/>
              <a:t> categorically co-occurs with </a:t>
            </a:r>
            <a:r>
              <a:rPr lang="en-US" i="1" dirty="0"/>
              <a:t>je</a:t>
            </a:r>
            <a:r>
              <a:rPr lang="en-US" dirty="0"/>
              <a:t>:</a:t>
            </a:r>
          </a:p>
          <a:p>
            <a:r>
              <a:rPr lang="fr-FR" u="sng" dirty="0">
                <a:solidFill>
                  <a:schemeClr val="accent5">
                    <a:lumMod val="75000"/>
                  </a:schemeClr>
                </a:solidFill>
              </a:rPr>
              <a:t>Moi je</a:t>
            </a:r>
            <a:r>
              <a:rPr lang="fr-FR" dirty="0">
                <a:solidFill>
                  <a:schemeClr val="accent5">
                    <a:lumMod val="75000"/>
                  </a:schemeClr>
                </a:solidFill>
              </a:rPr>
              <a:t> </a:t>
            </a:r>
            <a:r>
              <a:rPr lang="fr-FR" dirty="0"/>
              <a:t>pense qu’un professeur… (7.1.1)</a:t>
            </a:r>
          </a:p>
          <a:p>
            <a:pPr lvl="1"/>
            <a:r>
              <a:rPr lang="fr-FR" b="1" i="1" u="sng" dirty="0"/>
              <a:t>I</a:t>
            </a:r>
            <a:r>
              <a:rPr lang="fr-FR" i="1" u="sng" dirty="0"/>
              <a:t> </a:t>
            </a:r>
            <a:r>
              <a:rPr lang="fr-FR" i="1" dirty="0" err="1"/>
              <a:t>think</a:t>
            </a:r>
            <a:r>
              <a:rPr lang="fr-FR" i="1" dirty="0"/>
              <a:t> </a:t>
            </a:r>
            <a:r>
              <a:rPr lang="fr-FR" i="1" dirty="0" err="1"/>
              <a:t>that</a:t>
            </a:r>
            <a:r>
              <a:rPr lang="fr-FR" i="1" dirty="0"/>
              <a:t> a </a:t>
            </a:r>
            <a:r>
              <a:rPr lang="fr-FR" i="1" dirty="0" err="1"/>
              <a:t>professor</a:t>
            </a:r>
            <a:r>
              <a:rPr lang="fr-FR" i="1" dirty="0"/>
              <a:t>…</a:t>
            </a:r>
            <a:endParaRPr lang="fr-FR" i="1" u="sng" dirty="0"/>
          </a:p>
          <a:p>
            <a:r>
              <a:rPr lang="fr-FR" dirty="0"/>
              <a:t>*</a:t>
            </a:r>
            <a:r>
              <a:rPr lang="fr-FR" u="sng" dirty="0">
                <a:solidFill>
                  <a:schemeClr val="accent5">
                    <a:lumMod val="75000"/>
                  </a:schemeClr>
                </a:solidFill>
              </a:rPr>
              <a:t>Moi</a:t>
            </a:r>
            <a:r>
              <a:rPr lang="fr-FR" u="sng" dirty="0"/>
              <a:t> </a:t>
            </a:r>
            <a:r>
              <a:rPr lang="fr-FR" dirty="0"/>
              <a:t>pense qu’un professeur… (</a:t>
            </a:r>
            <a:r>
              <a:rPr lang="fr-FR" dirty="0" err="1"/>
              <a:t>fabricated</a:t>
            </a:r>
            <a:r>
              <a:rPr lang="fr-FR" dirty="0"/>
              <a:t> </a:t>
            </a:r>
            <a:r>
              <a:rPr lang="fr-FR" dirty="0" err="1"/>
              <a:t>example</a:t>
            </a:r>
            <a:r>
              <a:rPr lang="fr-FR" dirty="0"/>
              <a:t>)</a:t>
            </a:r>
            <a:endParaRPr lang="en-US" dirty="0"/>
          </a:p>
          <a:p>
            <a:pPr lvl="1"/>
            <a:endParaRPr lang="en-US" dirty="0"/>
          </a:p>
        </p:txBody>
      </p:sp>
      <p:sp>
        <p:nvSpPr>
          <p:cNvPr id="2" name="Title 1"/>
          <p:cNvSpPr>
            <a:spLocks noGrp="1"/>
          </p:cNvSpPr>
          <p:nvPr>
            <p:ph type="title"/>
          </p:nvPr>
        </p:nvSpPr>
        <p:spPr/>
        <p:txBody>
          <a:bodyPr/>
          <a:lstStyle/>
          <a:p>
            <a:r>
              <a:rPr lang="en-US" dirty="0"/>
              <a:t>Variable context</a:t>
            </a:r>
          </a:p>
        </p:txBody>
      </p:sp>
    </p:spTree>
    <p:extLst>
      <p:ext uri="{BB962C8B-B14F-4D97-AF65-F5344CB8AC3E}">
        <p14:creationId xmlns:p14="http://schemas.microsoft.com/office/powerpoint/2010/main" val="178519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0"/>
            <a:ext cx="7408333" cy="3687763"/>
          </a:xfrm>
        </p:spPr>
        <p:txBody>
          <a:bodyPr>
            <a:normAutofit fontScale="92500" lnSpcReduction="20000"/>
          </a:bodyPr>
          <a:lstStyle/>
          <a:p>
            <a:r>
              <a:rPr lang="en-US" dirty="0"/>
              <a:t>Post-verbal subjects, or right dislocation were not considered.</a:t>
            </a:r>
          </a:p>
          <a:p>
            <a:r>
              <a:rPr lang="en-US" dirty="0"/>
              <a:t>Nor were uses of </a:t>
            </a:r>
            <a:r>
              <a:rPr lang="fr-FR" i="1" dirty="0"/>
              <a:t>ça</a:t>
            </a:r>
            <a:r>
              <a:rPr lang="fr-FR" dirty="0"/>
              <a:t> </a:t>
            </a:r>
            <a:r>
              <a:rPr lang="fr-FR" dirty="0" err="1"/>
              <a:t>used</a:t>
            </a:r>
            <a:r>
              <a:rPr lang="fr-FR" dirty="0"/>
              <a:t> as a </a:t>
            </a:r>
            <a:r>
              <a:rPr lang="fr-FR" dirty="0" err="1"/>
              <a:t>strong</a:t>
            </a:r>
            <a:r>
              <a:rPr lang="fr-FR" dirty="0"/>
              <a:t> </a:t>
            </a:r>
            <a:r>
              <a:rPr lang="fr-FR" dirty="0" err="1"/>
              <a:t>pronoun</a:t>
            </a:r>
            <a:r>
              <a:rPr lang="fr-FR" dirty="0"/>
              <a:t> (2a) and </a:t>
            </a:r>
            <a:r>
              <a:rPr lang="fr-FR" i="1" dirty="0"/>
              <a:t>ça</a:t>
            </a:r>
            <a:r>
              <a:rPr lang="fr-FR" dirty="0"/>
              <a:t> </a:t>
            </a:r>
            <a:r>
              <a:rPr lang="fr-FR" dirty="0" err="1"/>
              <a:t>used</a:t>
            </a:r>
            <a:r>
              <a:rPr lang="fr-FR" dirty="0"/>
              <a:t> </a:t>
            </a:r>
            <a:r>
              <a:rPr lang="fr-FR" dirty="0" err="1"/>
              <a:t>with</a:t>
            </a:r>
            <a:r>
              <a:rPr lang="fr-FR" dirty="0"/>
              <a:t> the </a:t>
            </a:r>
            <a:r>
              <a:rPr lang="fr-FR" dirty="0" err="1"/>
              <a:t>verb</a:t>
            </a:r>
            <a:r>
              <a:rPr lang="fr-FR" dirty="0"/>
              <a:t> </a:t>
            </a:r>
            <a:r>
              <a:rPr lang="fr-FR" i="1" dirty="0"/>
              <a:t>être </a:t>
            </a:r>
            <a:r>
              <a:rPr lang="fr-FR" dirty="0"/>
              <a:t>(2b).</a:t>
            </a:r>
            <a:endParaRPr lang="en-US" i="1" dirty="0"/>
          </a:p>
          <a:p>
            <a:r>
              <a:rPr lang="fr-FR" dirty="0"/>
              <a:t>(1) a. Ils étaient jeunes, </a:t>
            </a:r>
            <a:r>
              <a:rPr lang="fr-FR" u="sng" dirty="0">
                <a:solidFill>
                  <a:schemeClr val="accent5">
                    <a:lumMod val="75000"/>
                  </a:schemeClr>
                </a:solidFill>
              </a:rPr>
              <a:t>eux-autres</a:t>
            </a:r>
            <a:r>
              <a:rPr lang="fr-FR" dirty="0"/>
              <a:t>. </a:t>
            </a:r>
          </a:p>
          <a:p>
            <a:pPr lvl="1"/>
            <a:r>
              <a:rPr lang="fr-FR" i="1" dirty="0" err="1"/>
              <a:t>They</a:t>
            </a:r>
            <a:r>
              <a:rPr lang="fr-FR" i="1" dirty="0"/>
              <a:t> </a:t>
            </a:r>
            <a:r>
              <a:rPr lang="fr-FR" i="1" dirty="0" err="1"/>
              <a:t>were</a:t>
            </a:r>
            <a:r>
              <a:rPr lang="fr-FR" i="1" dirty="0"/>
              <a:t> </a:t>
            </a:r>
            <a:r>
              <a:rPr lang="fr-FR" i="1" dirty="0" err="1"/>
              <a:t>young</a:t>
            </a:r>
            <a:r>
              <a:rPr lang="fr-FR" i="1" dirty="0"/>
              <a:t>, </a:t>
            </a:r>
            <a:r>
              <a:rPr lang="fr-FR" i="1" u="sng" dirty="0" err="1"/>
              <a:t>them</a:t>
            </a:r>
            <a:r>
              <a:rPr lang="fr-FR" i="1" dirty="0"/>
              <a:t>.</a:t>
            </a:r>
            <a:endParaRPr lang="en-US" i="1" dirty="0"/>
          </a:p>
          <a:p>
            <a:r>
              <a:rPr lang="fr-FR" dirty="0"/>
              <a:t>(2) a. </a:t>
            </a:r>
            <a:r>
              <a:rPr lang="fr-FR" u="sng" dirty="0">
                <a:solidFill>
                  <a:schemeClr val="accent5">
                    <a:lumMod val="75000"/>
                  </a:schemeClr>
                </a:solidFill>
              </a:rPr>
              <a:t>Ça, ça</a:t>
            </a:r>
            <a:r>
              <a:rPr lang="fr-FR" dirty="0">
                <a:solidFill>
                  <a:schemeClr val="accent5">
                    <a:lumMod val="75000"/>
                  </a:schemeClr>
                </a:solidFill>
              </a:rPr>
              <a:t> </a:t>
            </a:r>
            <a:r>
              <a:rPr lang="fr-FR" dirty="0"/>
              <a:t>a été l’fun comme expérience. </a:t>
            </a:r>
          </a:p>
          <a:p>
            <a:pPr lvl="1"/>
            <a:r>
              <a:rPr lang="fr-FR" i="1" u="sng" dirty="0"/>
              <a:t>That, </a:t>
            </a:r>
            <a:r>
              <a:rPr lang="fr-FR" i="1" u="sng" dirty="0" err="1"/>
              <a:t>that</a:t>
            </a:r>
            <a:r>
              <a:rPr lang="fr-FR" i="1" dirty="0"/>
              <a:t> </a:t>
            </a:r>
            <a:r>
              <a:rPr lang="fr-FR" i="1" dirty="0" err="1"/>
              <a:t>was</a:t>
            </a:r>
            <a:r>
              <a:rPr lang="fr-FR" i="1" dirty="0"/>
              <a:t> fun as an </a:t>
            </a:r>
            <a:r>
              <a:rPr lang="fr-FR" i="1" dirty="0" err="1"/>
              <a:t>experience</a:t>
            </a:r>
            <a:r>
              <a:rPr lang="fr-FR" i="1" dirty="0"/>
              <a:t>.</a:t>
            </a:r>
            <a:endParaRPr lang="en-US" i="1" u="sng" dirty="0"/>
          </a:p>
          <a:p>
            <a:r>
              <a:rPr lang="fr-FR" dirty="0"/>
              <a:t>      b. Mais </a:t>
            </a:r>
            <a:r>
              <a:rPr lang="fr-FR" u="sng" dirty="0"/>
              <a:t>ça, c’</a:t>
            </a:r>
            <a:r>
              <a:rPr lang="fr-FR" dirty="0"/>
              <a:t>est une chose qui nous blesse. </a:t>
            </a:r>
          </a:p>
          <a:p>
            <a:pPr lvl="1"/>
            <a:r>
              <a:rPr lang="fr-FR" i="1" dirty="0"/>
              <a:t>But, </a:t>
            </a:r>
            <a:r>
              <a:rPr lang="fr-FR" i="1" u="sng" dirty="0" err="1"/>
              <a:t>that</a:t>
            </a:r>
            <a:r>
              <a:rPr lang="fr-FR" i="1" dirty="0"/>
              <a:t> </a:t>
            </a:r>
            <a:r>
              <a:rPr lang="fr-FR" i="1" dirty="0" err="1"/>
              <a:t>is</a:t>
            </a:r>
            <a:r>
              <a:rPr lang="fr-FR" i="1" dirty="0"/>
              <a:t> </a:t>
            </a:r>
            <a:r>
              <a:rPr lang="fr-FR" i="1" dirty="0" err="1"/>
              <a:t>something</a:t>
            </a:r>
            <a:r>
              <a:rPr lang="fr-FR" i="1" dirty="0"/>
              <a:t> </a:t>
            </a:r>
            <a:r>
              <a:rPr lang="fr-FR" i="1" dirty="0" err="1"/>
              <a:t>that</a:t>
            </a:r>
            <a:r>
              <a:rPr lang="fr-FR" i="1" dirty="0"/>
              <a:t> blesses us</a:t>
            </a:r>
            <a:r>
              <a:rPr lang="fr-FR" dirty="0"/>
              <a:t>.</a:t>
            </a:r>
            <a:endParaRPr lang="en-US" i="1" dirty="0"/>
          </a:p>
          <a:p>
            <a:r>
              <a:rPr lang="fr-FR" dirty="0"/>
              <a:t>     (Exemples </a:t>
            </a:r>
            <a:r>
              <a:rPr lang="fr-FR" dirty="0" err="1"/>
              <a:t>taken</a:t>
            </a:r>
            <a:r>
              <a:rPr lang="fr-FR" dirty="0"/>
              <a:t> </a:t>
            </a:r>
            <a:r>
              <a:rPr lang="fr-FR" dirty="0" err="1"/>
              <a:t>from</a:t>
            </a:r>
            <a:r>
              <a:rPr lang="fr-FR" dirty="0"/>
              <a:t> Auger &amp; Villeneuve 2010)</a:t>
            </a:r>
            <a:endParaRPr lang="en-US" dirty="0"/>
          </a:p>
          <a:p>
            <a:endParaRPr lang="en-US" dirty="0"/>
          </a:p>
        </p:txBody>
      </p:sp>
      <p:sp>
        <p:nvSpPr>
          <p:cNvPr id="3" name="Title 2"/>
          <p:cNvSpPr>
            <a:spLocks noGrp="1"/>
          </p:cNvSpPr>
          <p:nvPr>
            <p:ph type="title"/>
          </p:nvPr>
        </p:nvSpPr>
        <p:spPr/>
        <p:txBody>
          <a:bodyPr/>
          <a:lstStyle/>
          <a:p>
            <a:r>
              <a:rPr lang="en-US" dirty="0"/>
              <a:t>Variable context</a:t>
            </a:r>
          </a:p>
        </p:txBody>
      </p:sp>
    </p:spTree>
    <p:extLst>
      <p:ext uri="{BB962C8B-B14F-4D97-AF65-F5344CB8AC3E}">
        <p14:creationId xmlns:p14="http://schemas.microsoft.com/office/powerpoint/2010/main" val="1685884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1097 tokens of doubled and non-doubled subjects were extracted from 17 of the 30 interviews, at least one from every  Parisian neighborhood.</a:t>
            </a:r>
          </a:p>
          <a:p>
            <a:r>
              <a:rPr lang="en-US" dirty="0"/>
              <a:t>The tokens were coded according to the factors already outlined.</a:t>
            </a:r>
          </a:p>
          <a:p>
            <a:r>
              <a:rPr lang="en-US" dirty="0"/>
              <a:t>The data were then analyzed with </a:t>
            </a:r>
            <a:r>
              <a:rPr lang="en-US" dirty="0" err="1"/>
              <a:t>GoldvarbX</a:t>
            </a:r>
            <a:r>
              <a:rPr lang="en-US" dirty="0"/>
              <a:t> (</a:t>
            </a:r>
            <a:r>
              <a:rPr lang="en-US" dirty="0" err="1"/>
              <a:t>Sankoff</a:t>
            </a:r>
            <a:r>
              <a:rPr lang="en-US" dirty="0"/>
              <a:t> et al., 2005)</a:t>
            </a:r>
          </a:p>
        </p:txBody>
      </p:sp>
      <p:sp>
        <p:nvSpPr>
          <p:cNvPr id="3" name="Title 2"/>
          <p:cNvSpPr>
            <a:spLocks noGrp="1"/>
          </p:cNvSpPr>
          <p:nvPr>
            <p:ph type="title"/>
          </p:nvPr>
        </p:nvSpPr>
        <p:spPr/>
        <p:txBody>
          <a:bodyPr/>
          <a:lstStyle/>
          <a:p>
            <a:r>
              <a:rPr lang="en-US" dirty="0"/>
              <a:t>Methods</a:t>
            </a:r>
          </a:p>
        </p:txBody>
      </p:sp>
    </p:spTree>
    <p:extLst>
      <p:ext uri="{BB962C8B-B14F-4D97-AF65-F5344CB8AC3E}">
        <p14:creationId xmlns:p14="http://schemas.microsoft.com/office/powerpoint/2010/main" val="180754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22% of subjects were doubled.</a:t>
            </a:r>
          </a:p>
          <a:p>
            <a:endParaRPr lang="en-US" dirty="0"/>
          </a:p>
          <a:p>
            <a:r>
              <a:rPr lang="en-US" dirty="0"/>
              <a:t>Only 8 of the nine factors were considered in the statistical analysis</a:t>
            </a:r>
          </a:p>
          <a:p>
            <a:pPr lvl="1"/>
            <a:r>
              <a:rPr lang="en-US" dirty="0"/>
              <a:t>Subject type interacted with </a:t>
            </a:r>
            <a:r>
              <a:rPr lang="en-US" dirty="0" err="1"/>
              <a:t>animacy</a:t>
            </a:r>
            <a:r>
              <a:rPr lang="en-US" dirty="0"/>
              <a:t>, definiteness, specificity so it was not considered. </a:t>
            </a:r>
          </a:p>
        </p:txBody>
      </p:sp>
      <p:sp>
        <p:nvSpPr>
          <p:cNvPr id="3" name="Title 2"/>
          <p:cNvSpPr>
            <a:spLocks noGrp="1"/>
          </p:cNvSpPr>
          <p:nvPr>
            <p:ph type="title"/>
          </p:nvPr>
        </p:nvSpPr>
        <p:spPr/>
        <p:txBody>
          <a:bodyPr/>
          <a:lstStyle/>
          <a:p>
            <a:r>
              <a:rPr lang="en-US" dirty="0"/>
              <a:t>Results</a:t>
            </a:r>
          </a:p>
        </p:txBody>
      </p:sp>
    </p:spTree>
    <p:extLst>
      <p:ext uri="{BB962C8B-B14F-4D97-AF65-F5344CB8AC3E}">
        <p14:creationId xmlns:p14="http://schemas.microsoft.com/office/powerpoint/2010/main" val="179813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4269201"/>
              </p:ext>
            </p:extLst>
          </p:nvPr>
        </p:nvGraphicFramePr>
        <p:xfrm>
          <a:off x="990600" y="1676400"/>
          <a:ext cx="7408860" cy="4972171"/>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855660">
                  <a:extLst>
                    <a:ext uri="{9D8B030D-6E8A-4147-A177-3AD203B41FA5}">
                      <a16:colId xmlns:a16="http://schemas.microsoft.com/office/drawing/2014/main" val="20004"/>
                    </a:ext>
                  </a:extLst>
                </a:gridCol>
              </a:tblGrid>
              <a:tr h="583051">
                <a:tc>
                  <a:txBody>
                    <a:bodyPr/>
                    <a:lstStyle/>
                    <a:p>
                      <a:r>
                        <a:rPr lang="en-US" dirty="0"/>
                        <a:t>Factor</a:t>
                      </a:r>
                    </a:p>
                  </a:txBody>
                  <a:tcPr/>
                </a:tc>
                <a:tc>
                  <a:txBody>
                    <a:bodyPr/>
                    <a:lstStyle/>
                    <a:p>
                      <a:r>
                        <a:rPr lang="en-US" dirty="0"/>
                        <a:t>Number</a:t>
                      </a:r>
                    </a:p>
                  </a:txBody>
                  <a:tcPr/>
                </a:tc>
                <a:tc>
                  <a:txBody>
                    <a:bodyPr/>
                    <a:lstStyle/>
                    <a:p>
                      <a:r>
                        <a:rPr lang="en-US" dirty="0"/>
                        <a:t>%SD</a:t>
                      </a:r>
                    </a:p>
                  </a:txBody>
                  <a:tcPr/>
                </a:tc>
                <a:tc>
                  <a:txBody>
                    <a:bodyPr/>
                    <a:lstStyle/>
                    <a:p>
                      <a:r>
                        <a:rPr lang="en-US" dirty="0"/>
                        <a:t>Weight</a:t>
                      </a:r>
                    </a:p>
                  </a:txBody>
                  <a:tcPr/>
                </a:tc>
                <a:tc>
                  <a:txBody>
                    <a:bodyPr/>
                    <a:lstStyle/>
                    <a:p>
                      <a:r>
                        <a:rPr lang="en-US" dirty="0"/>
                        <a:t>%Total</a:t>
                      </a:r>
                    </a:p>
                  </a:txBody>
                  <a:tcPr/>
                </a:tc>
                <a:extLst>
                  <a:ext uri="{0D108BD9-81ED-4DB2-BD59-A6C34878D82A}">
                    <a16:rowId xmlns:a16="http://schemas.microsoft.com/office/drawing/2014/main" val="10000"/>
                  </a:ext>
                </a:extLst>
              </a:tr>
              <a:tr h="349038">
                <a:tc>
                  <a:txBody>
                    <a:bodyPr/>
                    <a:lstStyle/>
                    <a:p>
                      <a:r>
                        <a:rPr lang="en-US" b="1" dirty="0"/>
                        <a:t>Polarity</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49038">
                <a:tc>
                  <a:txBody>
                    <a:bodyPr/>
                    <a:lstStyle/>
                    <a:p>
                      <a:r>
                        <a:rPr lang="en-US" b="0" dirty="0"/>
                        <a:t>Negative without </a:t>
                      </a:r>
                      <a:r>
                        <a:rPr lang="en-US" b="0" i="1" dirty="0"/>
                        <a:t>ne</a:t>
                      </a:r>
                      <a:endParaRPr lang="en-US" b="0" dirty="0"/>
                    </a:p>
                  </a:txBody>
                  <a:tcPr/>
                </a:tc>
                <a:tc>
                  <a:txBody>
                    <a:bodyPr/>
                    <a:lstStyle/>
                    <a:p>
                      <a:r>
                        <a:rPr lang="en-US" dirty="0"/>
                        <a:t>24</a:t>
                      </a:r>
                    </a:p>
                  </a:txBody>
                  <a:tcPr/>
                </a:tc>
                <a:tc>
                  <a:txBody>
                    <a:bodyPr/>
                    <a:lstStyle/>
                    <a:p>
                      <a:r>
                        <a:rPr lang="en-US" dirty="0"/>
                        <a:t>35%</a:t>
                      </a:r>
                    </a:p>
                  </a:txBody>
                  <a:tcPr/>
                </a:tc>
                <a:tc>
                  <a:txBody>
                    <a:bodyPr/>
                    <a:lstStyle/>
                    <a:p>
                      <a:r>
                        <a:rPr lang="en-US" dirty="0"/>
                        <a:t>0.71</a:t>
                      </a:r>
                    </a:p>
                  </a:txBody>
                  <a:tcPr/>
                </a:tc>
                <a:tc>
                  <a:txBody>
                    <a:bodyPr/>
                    <a:lstStyle/>
                    <a:p>
                      <a:r>
                        <a:rPr lang="en-US" dirty="0"/>
                        <a:t>6</a:t>
                      </a:r>
                    </a:p>
                  </a:txBody>
                  <a:tcPr/>
                </a:tc>
                <a:extLst>
                  <a:ext uri="{0D108BD9-81ED-4DB2-BD59-A6C34878D82A}">
                    <a16:rowId xmlns:a16="http://schemas.microsoft.com/office/drawing/2014/main" val="10002"/>
                  </a:ext>
                </a:extLst>
              </a:tr>
              <a:tr h="349038">
                <a:tc>
                  <a:txBody>
                    <a:bodyPr/>
                    <a:lstStyle/>
                    <a:p>
                      <a:r>
                        <a:rPr lang="en-US" dirty="0"/>
                        <a:t>Affirmative</a:t>
                      </a:r>
                    </a:p>
                  </a:txBody>
                  <a:tcPr/>
                </a:tc>
                <a:tc>
                  <a:txBody>
                    <a:bodyPr/>
                    <a:lstStyle/>
                    <a:p>
                      <a:r>
                        <a:rPr lang="en-US" dirty="0"/>
                        <a:t>218</a:t>
                      </a:r>
                    </a:p>
                  </a:txBody>
                  <a:tcPr/>
                </a:tc>
                <a:tc>
                  <a:txBody>
                    <a:bodyPr/>
                    <a:lstStyle/>
                    <a:p>
                      <a:r>
                        <a:rPr lang="en-US" dirty="0"/>
                        <a:t>23%</a:t>
                      </a:r>
                    </a:p>
                  </a:txBody>
                  <a:tcPr/>
                </a:tc>
                <a:tc>
                  <a:txBody>
                    <a:bodyPr/>
                    <a:lstStyle/>
                    <a:p>
                      <a:r>
                        <a:rPr lang="en-US" dirty="0"/>
                        <a:t>0.53</a:t>
                      </a:r>
                    </a:p>
                  </a:txBody>
                  <a:tcPr/>
                </a:tc>
                <a:tc>
                  <a:txBody>
                    <a:bodyPr/>
                    <a:lstStyle/>
                    <a:p>
                      <a:r>
                        <a:rPr lang="en-US" dirty="0"/>
                        <a:t>87</a:t>
                      </a:r>
                    </a:p>
                  </a:txBody>
                  <a:tcPr/>
                </a:tc>
                <a:extLst>
                  <a:ext uri="{0D108BD9-81ED-4DB2-BD59-A6C34878D82A}">
                    <a16:rowId xmlns:a16="http://schemas.microsoft.com/office/drawing/2014/main" val="10003"/>
                  </a:ext>
                </a:extLst>
              </a:tr>
              <a:tr h="349038">
                <a:tc>
                  <a:txBody>
                    <a:bodyPr/>
                    <a:lstStyle/>
                    <a:p>
                      <a:r>
                        <a:rPr lang="en-US" dirty="0"/>
                        <a:t>Negative with </a:t>
                      </a:r>
                      <a:r>
                        <a:rPr lang="en-US" i="1" dirty="0"/>
                        <a:t>ne</a:t>
                      </a:r>
                      <a:endParaRPr lang="en-US" dirty="0"/>
                    </a:p>
                  </a:txBody>
                  <a:tcPr/>
                </a:tc>
                <a:tc>
                  <a:txBody>
                    <a:bodyPr/>
                    <a:lstStyle/>
                    <a:p>
                      <a:r>
                        <a:rPr lang="en-US" dirty="0"/>
                        <a:t>2</a:t>
                      </a:r>
                    </a:p>
                  </a:txBody>
                  <a:tcPr/>
                </a:tc>
                <a:tc>
                  <a:txBody>
                    <a:bodyPr/>
                    <a:lstStyle/>
                    <a:p>
                      <a:r>
                        <a:rPr lang="en-US" dirty="0"/>
                        <a:t>3%</a:t>
                      </a:r>
                    </a:p>
                  </a:txBody>
                  <a:tcPr/>
                </a:tc>
                <a:tc>
                  <a:txBody>
                    <a:bodyPr/>
                    <a:lstStyle/>
                    <a:p>
                      <a:r>
                        <a:rPr lang="en-US" dirty="0"/>
                        <a:t>0.09</a:t>
                      </a:r>
                    </a:p>
                  </a:txBody>
                  <a:tcPr/>
                </a:tc>
                <a:tc>
                  <a:txBody>
                    <a:bodyPr/>
                    <a:lstStyle/>
                    <a:p>
                      <a:r>
                        <a:rPr lang="en-US" dirty="0"/>
                        <a:t>7</a:t>
                      </a:r>
                    </a:p>
                  </a:txBody>
                  <a:tcPr/>
                </a:tc>
                <a:extLst>
                  <a:ext uri="{0D108BD9-81ED-4DB2-BD59-A6C34878D82A}">
                    <a16:rowId xmlns:a16="http://schemas.microsoft.com/office/drawing/2014/main" val="10004"/>
                  </a:ext>
                </a:extLst>
              </a:tr>
              <a:tr h="349038">
                <a:tc>
                  <a:txBody>
                    <a:bodyPr/>
                    <a:lstStyle/>
                    <a:p>
                      <a:r>
                        <a:rPr lang="en-US" i="1" dirty="0"/>
                        <a:t>Range</a:t>
                      </a:r>
                    </a:p>
                  </a:txBody>
                  <a:tcPr/>
                </a:tc>
                <a:tc>
                  <a:txBody>
                    <a:bodyPr/>
                    <a:lstStyle/>
                    <a:p>
                      <a:endParaRPr lang="en-US" dirty="0"/>
                    </a:p>
                  </a:txBody>
                  <a:tcPr/>
                </a:tc>
                <a:tc>
                  <a:txBody>
                    <a:bodyPr/>
                    <a:lstStyle/>
                    <a:p>
                      <a:endParaRPr lang="en-US" dirty="0"/>
                    </a:p>
                  </a:txBody>
                  <a:tcPr/>
                </a:tc>
                <a:tc>
                  <a:txBody>
                    <a:bodyPr/>
                    <a:lstStyle/>
                    <a:p>
                      <a:r>
                        <a:rPr lang="en-US" i="1" dirty="0"/>
                        <a:t>62</a:t>
                      </a:r>
                    </a:p>
                  </a:txBody>
                  <a:tcPr/>
                </a:tc>
                <a:tc>
                  <a:txBody>
                    <a:bodyPr/>
                    <a:lstStyle/>
                    <a:p>
                      <a:endParaRPr lang="en-US"/>
                    </a:p>
                  </a:txBody>
                  <a:tcPr/>
                </a:tc>
                <a:extLst>
                  <a:ext uri="{0D108BD9-81ED-4DB2-BD59-A6C34878D82A}">
                    <a16:rowId xmlns:a16="http://schemas.microsoft.com/office/drawing/2014/main" val="10005"/>
                  </a:ext>
                </a:extLst>
              </a:tr>
              <a:tr h="349038">
                <a:tc>
                  <a:txBody>
                    <a:bodyPr/>
                    <a:lstStyle/>
                    <a:p>
                      <a:r>
                        <a:rPr lang="en-US" b="1" dirty="0"/>
                        <a:t>Subject complexity</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6"/>
                  </a:ext>
                </a:extLst>
              </a:tr>
              <a:tr h="349038">
                <a:tc>
                  <a:txBody>
                    <a:bodyPr/>
                    <a:lstStyle/>
                    <a:p>
                      <a:r>
                        <a:rPr lang="en-US" dirty="0"/>
                        <a:t>Relative clause/multiple elements</a:t>
                      </a:r>
                    </a:p>
                  </a:txBody>
                  <a:tcPr/>
                </a:tc>
                <a:tc>
                  <a:txBody>
                    <a:bodyPr/>
                    <a:lstStyle/>
                    <a:p>
                      <a:r>
                        <a:rPr lang="en-US" dirty="0"/>
                        <a:t>21</a:t>
                      </a:r>
                    </a:p>
                  </a:txBody>
                  <a:tcPr/>
                </a:tc>
                <a:tc>
                  <a:txBody>
                    <a:bodyPr/>
                    <a:lstStyle/>
                    <a:p>
                      <a:r>
                        <a:rPr lang="en-US" dirty="0"/>
                        <a:t>40%</a:t>
                      </a:r>
                    </a:p>
                  </a:txBody>
                  <a:tcPr/>
                </a:tc>
                <a:tc>
                  <a:txBody>
                    <a:bodyPr/>
                    <a:lstStyle/>
                    <a:p>
                      <a:r>
                        <a:rPr lang="en-US" dirty="0"/>
                        <a:t>0.71</a:t>
                      </a:r>
                    </a:p>
                  </a:txBody>
                  <a:tcPr/>
                </a:tc>
                <a:tc>
                  <a:txBody>
                    <a:bodyPr/>
                    <a:lstStyle/>
                    <a:p>
                      <a:r>
                        <a:rPr lang="en-US" dirty="0"/>
                        <a:t>5</a:t>
                      </a:r>
                    </a:p>
                  </a:txBody>
                  <a:tcPr/>
                </a:tc>
                <a:extLst>
                  <a:ext uri="{0D108BD9-81ED-4DB2-BD59-A6C34878D82A}">
                    <a16:rowId xmlns:a16="http://schemas.microsoft.com/office/drawing/2014/main" val="10007"/>
                  </a:ext>
                </a:extLst>
              </a:tr>
              <a:tr h="349038">
                <a:tc>
                  <a:txBody>
                    <a:bodyPr/>
                    <a:lstStyle/>
                    <a:p>
                      <a:r>
                        <a:rPr lang="en-US" dirty="0" err="1"/>
                        <a:t>Post</a:t>
                      </a:r>
                      <a:r>
                        <a:rPr lang="en-US" baseline="0" dirty="0" err="1"/>
                        <a:t>nominal</a:t>
                      </a:r>
                      <a:r>
                        <a:rPr lang="en-US" baseline="0" dirty="0"/>
                        <a:t> adj. or modifier</a:t>
                      </a:r>
                      <a:endParaRPr lang="en-US" dirty="0"/>
                    </a:p>
                  </a:txBody>
                  <a:tcPr/>
                </a:tc>
                <a:tc>
                  <a:txBody>
                    <a:bodyPr/>
                    <a:lstStyle/>
                    <a:p>
                      <a:r>
                        <a:rPr lang="en-US" dirty="0"/>
                        <a:t>23</a:t>
                      </a:r>
                    </a:p>
                  </a:txBody>
                  <a:tcPr/>
                </a:tc>
                <a:tc>
                  <a:txBody>
                    <a:bodyPr/>
                    <a:lstStyle/>
                    <a:p>
                      <a:r>
                        <a:rPr lang="en-US" dirty="0"/>
                        <a:t>39%</a:t>
                      </a:r>
                    </a:p>
                  </a:txBody>
                  <a:tcPr/>
                </a:tc>
                <a:tc>
                  <a:txBody>
                    <a:bodyPr/>
                    <a:lstStyle/>
                    <a:p>
                      <a:r>
                        <a:rPr lang="en-US" dirty="0"/>
                        <a:t>0.69</a:t>
                      </a:r>
                    </a:p>
                  </a:txBody>
                  <a:tcPr/>
                </a:tc>
                <a:tc>
                  <a:txBody>
                    <a:bodyPr/>
                    <a:lstStyle/>
                    <a:p>
                      <a:r>
                        <a:rPr lang="en-US" dirty="0"/>
                        <a:t>5</a:t>
                      </a:r>
                    </a:p>
                  </a:txBody>
                  <a:tcPr/>
                </a:tc>
                <a:extLst>
                  <a:ext uri="{0D108BD9-81ED-4DB2-BD59-A6C34878D82A}">
                    <a16:rowId xmlns:a16="http://schemas.microsoft.com/office/drawing/2014/main" val="10008"/>
                  </a:ext>
                </a:extLst>
              </a:tr>
              <a:tr h="349038">
                <a:tc>
                  <a:txBody>
                    <a:bodyPr/>
                    <a:lstStyle/>
                    <a:p>
                      <a:r>
                        <a:rPr lang="en-US" dirty="0"/>
                        <a:t>Prepositional complement</a:t>
                      </a:r>
                    </a:p>
                  </a:txBody>
                  <a:tcPr/>
                </a:tc>
                <a:tc>
                  <a:txBody>
                    <a:bodyPr/>
                    <a:lstStyle/>
                    <a:p>
                      <a:r>
                        <a:rPr lang="en-US" dirty="0"/>
                        <a:t>16</a:t>
                      </a:r>
                    </a:p>
                  </a:txBody>
                  <a:tcPr/>
                </a:tc>
                <a:tc>
                  <a:txBody>
                    <a:bodyPr/>
                    <a:lstStyle/>
                    <a:p>
                      <a:r>
                        <a:rPr lang="en-US" dirty="0"/>
                        <a:t>24%</a:t>
                      </a:r>
                    </a:p>
                  </a:txBody>
                  <a:tcPr/>
                </a:tc>
                <a:tc>
                  <a:txBody>
                    <a:bodyPr/>
                    <a:lstStyle/>
                    <a:p>
                      <a:r>
                        <a:rPr lang="en-US" dirty="0"/>
                        <a:t>0.60</a:t>
                      </a:r>
                    </a:p>
                  </a:txBody>
                  <a:tcPr/>
                </a:tc>
                <a:tc>
                  <a:txBody>
                    <a:bodyPr/>
                    <a:lstStyle/>
                    <a:p>
                      <a:r>
                        <a:rPr lang="en-US" dirty="0"/>
                        <a:t>6</a:t>
                      </a:r>
                    </a:p>
                  </a:txBody>
                  <a:tcPr/>
                </a:tc>
                <a:extLst>
                  <a:ext uri="{0D108BD9-81ED-4DB2-BD59-A6C34878D82A}">
                    <a16:rowId xmlns:a16="http://schemas.microsoft.com/office/drawing/2014/main" val="10009"/>
                  </a:ext>
                </a:extLst>
              </a:tr>
              <a:tr h="349038">
                <a:tc>
                  <a:txBody>
                    <a:bodyPr/>
                    <a:lstStyle/>
                    <a:p>
                      <a:r>
                        <a:rPr lang="en-US" dirty="0"/>
                        <a:t>No element</a:t>
                      </a:r>
                    </a:p>
                  </a:txBody>
                  <a:tcPr/>
                </a:tc>
                <a:tc>
                  <a:txBody>
                    <a:bodyPr/>
                    <a:lstStyle/>
                    <a:p>
                      <a:r>
                        <a:rPr lang="en-US" dirty="0"/>
                        <a:t>180</a:t>
                      </a:r>
                    </a:p>
                  </a:txBody>
                  <a:tcPr/>
                </a:tc>
                <a:tc>
                  <a:txBody>
                    <a:bodyPr/>
                    <a:lstStyle/>
                    <a:p>
                      <a:r>
                        <a:rPr lang="en-US" dirty="0"/>
                        <a:t>21%</a:t>
                      </a:r>
                    </a:p>
                  </a:txBody>
                  <a:tcPr/>
                </a:tc>
                <a:tc>
                  <a:txBody>
                    <a:bodyPr/>
                    <a:lstStyle/>
                    <a:p>
                      <a:r>
                        <a:rPr lang="en-US" dirty="0"/>
                        <a:t>0.48</a:t>
                      </a:r>
                    </a:p>
                  </a:txBody>
                  <a:tcPr/>
                </a:tc>
                <a:tc>
                  <a:txBody>
                    <a:bodyPr/>
                    <a:lstStyle/>
                    <a:p>
                      <a:r>
                        <a:rPr lang="en-US" dirty="0"/>
                        <a:t>80</a:t>
                      </a:r>
                    </a:p>
                  </a:txBody>
                  <a:tcPr/>
                </a:tc>
                <a:extLst>
                  <a:ext uri="{0D108BD9-81ED-4DB2-BD59-A6C34878D82A}">
                    <a16:rowId xmlns:a16="http://schemas.microsoft.com/office/drawing/2014/main" val="10010"/>
                  </a:ext>
                </a:extLst>
              </a:tr>
              <a:tr h="349038">
                <a:tc>
                  <a:txBody>
                    <a:bodyPr/>
                    <a:lstStyle/>
                    <a:p>
                      <a:r>
                        <a:rPr lang="en-US" dirty="0"/>
                        <a:t>Pre.</a:t>
                      </a:r>
                      <a:r>
                        <a:rPr lang="en-US" baseline="0" dirty="0"/>
                        <a:t> Modifier, apposition, </a:t>
                      </a:r>
                      <a:r>
                        <a:rPr lang="en-US" baseline="0" dirty="0" err="1"/>
                        <a:t>coord</a:t>
                      </a:r>
                      <a:r>
                        <a:rPr lang="en-US" baseline="0" dirty="0"/>
                        <a:t>.</a:t>
                      </a:r>
                      <a:endParaRPr lang="en-US" dirty="0"/>
                    </a:p>
                  </a:txBody>
                  <a:tcPr/>
                </a:tc>
                <a:tc>
                  <a:txBody>
                    <a:bodyPr/>
                    <a:lstStyle/>
                    <a:p>
                      <a:r>
                        <a:rPr lang="en-US" dirty="0"/>
                        <a:t>4</a:t>
                      </a:r>
                    </a:p>
                  </a:txBody>
                  <a:tcPr/>
                </a:tc>
                <a:tc>
                  <a:txBody>
                    <a:bodyPr/>
                    <a:lstStyle/>
                    <a:p>
                      <a:r>
                        <a:rPr lang="en-US" dirty="0"/>
                        <a:t>9%</a:t>
                      </a:r>
                    </a:p>
                  </a:txBody>
                  <a:tcPr/>
                </a:tc>
                <a:tc>
                  <a:txBody>
                    <a:bodyPr/>
                    <a:lstStyle/>
                    <a:p>
                      <a:r>
                        <a:rPr lang="en-US" dirty="0"/>
                        <a:t>0.30</a:t>
                      </a:r>
                    </a:p>
                  </a:txBody>
                  <a:tcPr/>
                </a:tc>
                <a:tc>
                  <a:txBody>
                    <a:bodyPr/>
                    <a:lstStyle/>
                    <a:p>
                      <a:r>
                        <a:rPr lang="en-US" dirty="0"/>
                        <a:t>4</a:t>
                      </a:r>
                    </a:p>
                  </a:txBody>
                  <a:tcPr/>
                </a:tc>
                <a:extLst>
                  <a:ext uri="{0D108BD9-81ED-4DB2-BD59-A6C34878D82A}">
                    <a16:rowId xmlns:a16="http://schemas.microsoft.com/office/drawing/2014/main" val="10011"/>
                  </a:ext>
                </a:extLst>
              </a:tr>
              <a:tr h="349038">
                <a:tc>
                  <a:txBody>
                    <a:bodyPr/>
                    <a:lstStyle/>
                    <a:p>
                      <a:r>
                        <a:rPr lang="en-US" i="1" dirty="0"/>
                        <a:t>Range</a:t>
                      </a:r>
                    </a:p>
                  </a:txBody>
                  <a:tcPr/>
                </a:tc>
                <a:tc>
                  <a:txBody>
                    <a:bodyPr/>
                    <a:lstStyle/>
                    <a:p>
                      <a:endParaRPr lang="en-US" dirty="0"/>
                    </a:p>
                  </a:txBody>
                  <a:tcPr/>
                </a:tc>
                <a:tc>
                  <a:txBody>
                    <a:bodyPr/>
                    <a:lstStyle/>
                    <a:p>
                      <a:endParaRPr lang="en-US" dirty="0"/>
                    </a:p>
                  </a:txBody>
                  <a:tcPr/>
                </a:tc>
                <a:tc>
                  <a:txBody>
                    <a:bodyPr/>
                    <a:lstStyle/>
                    <a:p>
                      <a:r>
                        <a:rPr lang="en-US" i="1" dirty="0"/>
                        <a:t>47</a:t>
                      </a:r>
                    </a:p>
                  </a:txBody>
                  <a:tcPr/>
                </a:tc>
                <a:tc>
                  <a:txBody>
                    <a:bodyPr/>
                    <a:lstStyle/>
                    <a:p>
                      <a:endParaRPr lang="en-US" dirty="0"/>
                    </a:p>
                  </a:txBody>
                  <a:tcPr/>
                </a:tc>
                <a:extLst>
                  <a:ext uri="{0D108BD9-81ED-4DB2-BD59-A6C34878D82A}">
                    <a16:rowId xmlns:a16="http://schemas.microsoft.com/office/drawing/2014/main" val="10012"/>
                  </a:ext>
                </a:extLst>
              </a:tr>
            </a:tbl>
          </a:graphicData>
        </a:graphic>
      </p:graphicFrame>
      <p:sp>
        <p:nvSpPr>
          <p:cNvPr id="3" name="Title 2"/>
          <p:cNvSpPr>
            <a:spLocks noGrp="1"/>
          </p:cNvSpPr>
          <p:nvPr>
            <p:ph type="title"/>
          </p:nvPr>
        </p:nvSpPr>
        <p:spPr/>
        <p:txBody>
          <a:bodyPr>
            <a:normAutofit fontScale="90000"/>
          </a:bodyPr>
          <a:lstStyle/>
          <a:p>
            <a:r>
              <a:rPr lang="en-US" dirty="0"/>
              <a:t>Results: Polarity &amp; Subject complexity</a:t>
            </a:r>
          </a:p>
        </p:txBody>
      </p:sp>
    </p:spTree>
    <p:extLst>
      <p:ext uri="{BB962C8B-B14F-4D97-AF65-F5344CB8AC3E}">
        <p14:creationId xmlns:p14="http://schemas.microsoft.com/office/powerpoint/2010/main" val="221319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88046115"/>
              </p:ext>
            </p:extLst>
          </p:nvPr>
        </p:nvGraphicFramePr>
        <p:xfrm>
          <a:off x="838200" y="2438400"/>
          <a:ext cx="7899399" cy="370840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0000"/>
                    </a:ext>
                  </a:extLst>
                </a:gridCol>
                <a:gridCol w="1019075">
                  <a:extLst>
                    <a:ext uri="{9D8B030D-6E8A-4147-A177-3AD203B41FA5}">
                      <a16:colId xmlns:a16="http://schemas.microsoft.com/office/drawing/2014/main" val="20001"/>
                    </a:ext>
                  </a:extLst>
                </a:gridCol>
                <a:gridCol w="893697">
                  <a:extLst>
                    <a:ext uri="{9D8B030D-6E8A-4147-A177-3AD203B41FA5}">
                      <a16:colId xmlns:a16="http://schemas.microsoft.com/office/drawing/2014/main" val="20002"/>
                    </a:ext>
                  </a:extLst>
                </a:gridCol>
                <a:gridCol w="1218678">
                  <a:extLst>
                    <a:ext uri="{9D8B030D-6E8A-4147-A177-3AD203B41FA5}">
                      <a16:colId xmlns:a16="http://schemas.microsoft.com/office/drawing/2014/main" val="20003"/>
                    </a:ext>
                  </a:extLst>
                </a:gridCol>
                <a:gridCol w="1110349">
                  <a:extLst>
                    <a:ext uri="{9D8B030D-6E8A-4147-A177-3AD203B41FA5}">
                      <a16:colId xmlns:a16="http://schemas.microsoft.com/office/drawing/2014/main" val="20004"/>
                    </a:ext>
                  </a:extLst>
                </a:gridCol>
              </a:tblGrid>
              <a:tr h="370840">
                <a:tc>
                  <a:txBody>
                    <a:bodyPr/>
                    <a:lstStyle/>
                    <a:p>
                      <a:r>
                        <a:rPr lang="en-US" dirty="0"/>
                        <a:t>Factor</a:t>
                      </a:r>
                    </a:p>
                  </a:txBody>
                  <a:tcPr/>
                </a:tc>
                <a:tc>
                  <a:txBody>
                    <a:bodyPr/>
                    <a:lstStyle/>
                    <a:p>
                      <a:r>
                        <a:rPr lang="en-US" dirty="0"/>
                        <a:t>N</a:t>
                      </a:r>
                    </a:p>
                  </a:txBody>
                  <a:tcPr/>
                </a:tc>
                <a:tc>
                  <a:txBody>
                    <a:bodyPr/>
                    <a:lstStyle/>
                    <a:p>
                      <a:r>
                        <a:rPr lang="en-US" dirty="0"/>
                        <a:t>%SD</a:t>
                      </a:r>
                    </a:p>
                  </a:txBody>
                  <a:tcPr/>
                </a:tc>
                <a:tc>
                  <a:txBody>
                    <a:bodyPr/>
                    <a:lstStyle/>
                    <a:p>
                      <a:r>
                        <a:rPr lang="en-US" dirty="0"/>
                        <a:t>Weight</a:t>
                      </a:r>
                    </a:p>
                  </a:txBody>
                  <a:tcPr/>
                </a:tc>
                <a:tc>
                  <a:txBody>
                    <a:bodyPr/>
                    <a:lstStyle/>
                    <a:p>
                      <a:r>
                        <a:rPr lang="en-US" dirty="0"/>
                        <a:t>%Total</a:t>
                      </a:r>
                    </a:p>
                  </a:txBody>
                  <a:tcPr/>
                </a:tc>
                <a:extLst>
                  <a:ext uri="{0D108BD9-81ED-4DB2-BD59-A6C34878D82A}">
                    <a16:rowId xmlns:a16="http://schemas.microsoft.com/office/drawing/2014/main" val="10000"/>
                  </a:ext>
                </a:extLst>
              </a:tr>
              <a:tr h="370840">
                <a:tc>
                  <a:txBody>
                    <a:bodyPr/>
                    <a:lstStyle/>
                    <a:p>
                      <a:r>
                        <a:rPr lang="en-US" b="1" dirty="0"/>
                        <a:t>Intervening elements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Pronoun, parenthetical, </a:t>
                      </a:r>
                      <a:r>
                        <a:rPr lang="en-US" dirty="0" err="1"/>
                        <a:t>oui</a:t>
                      </a:r>
                      <a:r>
                        <a:rPr lang="en-US" dirty="0"/>
                        <a:t>, clause</a:t>
                      </a:r>
                    </a:p>
                  </a:txBody>
                  <a:tcPr/>
                </a:tc>
                <a:tc>
                  <a:txBody>
                    <a:bodyPr/>
                    <a:lstStyle/>
                    <a:p>
                      <a:r>
                        <a:rPr lang="en-US" dirty="0"/>
                        <a:t>24</a:t>
                      </a:r>
                    </a:p>
                  </a:txBody>
                  <a:tcPr/>
                </a:tc>
                <a:tc>
                  <a:txBody>
                    <a:bodyPr/>
                    <a:lstStyle/>
                    <a:p>
                      <a:r>
                        <a:rPr lang="en-US" dirty="0"/>
                        <a:t>57%</a:t>
                      </a:r>
                    </a:p>
                  </a:txBody>
                  <a:tcPr/>
                </a:tc>
                <a:tc>
                  <a:txBody>
                    <a:bodyPr/>
                    <a:lstStyle/>
                    <a:p>
                      <a:r>
                        <a:rPr lang="en-US" dirty="0"/>
                        <a:t>0.82</a:t>
                      </a:r>
                    </a:p>
                  </a:txBody>
                  <a:tcPr/>
                </a:tc>
                <a:tc>
                  <a:txBody>
                    <a:bodyPr/>
                    <a:lstStyle/>
                    <a:p>
                      <a:r>
                        <a:rPr lang="en-US" dirty="0"/>
                        <a:t>4</a:t>
                      </a:r>
                    </a:p>
                  </a:txBody>
                  <a:tcPr/>
                </a:tc>
                <a:extLst>
                  <a:ext uri="{0D108BD9-81ED-4DB2-BD59-A6C34878D82A}">
                    <a16:rowId xmlns:a16="http://schemas.microsoft.com/office/drawing/2014/main" val="10002"/>
                  </a:ext>
                </a:extLst>
              </a:tr>
              <a:tr h="370840">
                <a:tc>
                  <a:txBody>
                    <a:bodyPr/>
                    <a:lstStyle/>
                    <a:p>
                      <a:r>
                        <a:rPr lang="en-US" dirty="0"/>
                        <a:t>Hesitation, adverb, multiple</a:t>
                      </a:r>
                      <a:r>
                        <a:rPr lang="en-US" baseline="0" dirty="0"/>
                        <a:t> elem.</a:t>
                      </a:r>
                      <a:endParaRPr lang="en-US" dirty="0"/>
                    </a:p>
                  </a:txBody>
                  <a:tcPr/>
                </a:tc>
                <a:tc>
                  <a:txBody>
                    <a:bodyPr/>
                    <a:lstStyle/>
                    <a:p>
                      <a:r>
                        <a:rPr lang="en-US" dirty="0"/>
                        <a:t>23</a:t>
                      </a:r>
                    </a:p>
                  </a:txBody>
                  <a:tcPr/>
                </a:tc>
                <a:tc>
                  <a:txBody>
                    <a:bodyPr/>
                    <a:lstStyle/>
                    <a:p>
                      <a:r>
                        <a:rPr lang="en-US" dirty="0"/>
                        <a:t>31%</a:t>
                      </a:r>
                    </a:p>
                  </a:txBody>
                  <a:tcPr/>
                </a:tc>
                <a:tc>
                  <a:txBody>
                    <a:bodyPr/>
                    <a:lstStyle/>
                    <a:p>
                      <a:r>
                        <a:rPr lang="en-US" dirty="0"/>
                        <a:t>0.59</a:t>
                      </a:r>
                    </a:p>
                  </a:txBody>
                  <a:tcPr/>
                </a:tc>
                <a:tc>
                  <a:txBody>
                    <a:bodyPr/>
                    <a:lstStyle/>
                    <a:p>
                      <a:r>
                        <a:rPr lang="en-US" dirty="0"/>
                        <a:t>7</a:t>
                      </a:r>
                    </a:p>
                  </a:txBody>
                  <a:tcPr/>
                </a:tc>
                <a:extLst>
                  <a:ext uri="{0D108BD9-81ED-4DB2-BD59-A6C34878D82A}">
                    <a16:rowId xmlns:a16="http://schemas.microsoft.com/office/drawing/2014/main" val="10003"/>
                  </a:ext>
                </a:extLst>
              </a:tr>
              <a:tr h="370840">
                <a:tc>
                  <a:txBody>
                    <a:bodyPr/>
                    <a:lstStyle/>
                    <a:p>
                      <a:r>
                        <a:rPr lang="en-US" dirty="0"/>
                        <a:t>No element</a:t>
                      </a:r>
                    </a:p>
                  </a:txBody>
                  <a:tcPr/>
                </a:tc>
                <a:tc>
                  <a:txBody>
                    <a:bodyPr/>
                    <a:lstStyle/>
                    <a:p>
                      <a:r>
                        <a:rPr lang="en-US" dirty="0"/>
                        <a:t>197</a:t>
                      </a:r>
                    </a:p>
                  </a:txBody>
                  <a:tcPr/>
                </a:tc>
                <a:tc>
                  <a:txBody>
                    <a:bodyPr/>
                    <a:lstStyle/>
                    <a:p>
                      <a:r>
                        <a:rPr lang="en-US" dirty="0"/>
                        <a:t>20%</a:t>
                      </a:r>
                    </a:p>
                  </a:txBody>
                  <a:tcPr/>
                </a:tc>
                <a:tc>
                  <a:txBody>
                    <a:bodyPr/>
                    <a:lstStyle/>
                    <a:p>
                      <a:r>
                        <a:rPr lang="en-US" dirty="0"/>
                        <a:t>0.48</a:t>
                      </a:r>
                    </a:p>
                  </a:txBody>
                  <a:tcPr/>
                </a:tc>
                <a:tc>
                  <a:txBody>
                    <a:bodyPr/>
                    <a:lstStyle/>
                    <a:p>
                      <a:r>
                        <a:rPr lang="en-US" dirty="0"/>
                        <a:t>89</a:t>
                      </a:r>
                    </a:p>
                  </a:txBody>
                  <a:tcPr/>
                </a:tc>
                <a:extLst>
                  <a:ext uri="{0D108BD9-81ED-4DB2-BD59-A6C34878D82A}">
                    <a16:rowId xmlns:a16="http://schemas.microsoft.com/office/drawing/2014/main" val="10004"/>
                  </a:ext>
                </a:extLst>
              </a:tr>
              <a:tr h="370840">
                <a:tc>
                  <a:txBody>
                    <a:bodyPr/>
                    <a:lstStyle/>
                    <a:p>
                      <a:r>
                        <a:rPr lang="en-US" i="1" dirty="0"/>
                        <a:t>Range</a:t>
                      </a:r>
                    </a:p>
                  </a:txBody>
                  <a:tcPr/>
                </a:tc>
                <a:tc>
                  <a:txBody>
                    <a:bodyPr/>
                    <a:lstStyle/>
                    <a:p>
                      <a:endParaRPr lang="en-US" dirty="0"/>
                    </a:p>
                  </a:txBody>
                  <a:tcPr/>
                </a:tc>
                <a:tc>
                  <a:txBody>
                    <a:bodyPr/>
                    <a:lstStyle/>
                    <a:p>
                      <a:endParaRPr lang="en-US" dirty="0"/>
                    </a:p>
                  </a:txBody>
                  <a:tcPr/>
                </a:tc>
                <a:tc>
                  <a:txBody>
                    <a:bodyPr/>
                    <a:lstStyle/>
                    <a:p>
                      <a:r>
                        <a:rPr lang="en-US" i="1" dirty="0"/>
                        <a:t>34</a:t>
                      </a:r>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b="1" dirty="0"/>
                        <a:t>Grammatical person</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r h="370840">
                <a:tc>
                  <a:txBody>
                    <a:bodyPr/>
                    <a:lstStyle/>
                    <a:p>
                      <a:r>
                        <a:rPr lang="en-US" dirty="0"/>
                        <a:t>Singular (animate</a:t>
                      </a:r>
                      <a:r>
                        <a:rPr lang="en-US" baseline="0" dirty="0"/>
                        <a:t> and inanimate)</a:t>
                      </a:r>
                      <a:endParaRPr lang="en-US" dirty="0"/>
                    </a:p>
                  </a:txBody>
                  <a:tcPr/>
                </a:tc>
                <a:tc>
                  <a:txBody>
                    <a:bodyPr/>
                    <a:lstStyle/>
                    <a:p>
                      <a:r>
                        <a:rPr lang="en-US" dirty="0"/>
                        <a:t>183</a:t>
                      </a:r>
                    </a:p>
                  </a:txBody>
                  <a:tcPr/>
                </a:tc>
                <a:tc>
                  <a:txBody>
                    <a:bodyPr/>
                    <a:lstStyle/>
                    <a:p>
                      <a:r>
                        <a:rPr lang="en-US" dirty="0"/>
                        <a:t>30%</a:t>
                      </a:r>
                    </a:p>
                  </a:txBody>
                  <a:tcPr/>
                </a:tc>
                <a:tc>
                  <a:txBody>
                    <a:bodyPr/>
                    <a:lstStyle/>
                    <a:p>
                      <a:r>
                        <a:rPr lang="en-US" dirty="0"/>
                        <a:t>0.62</a:t>
                      </a:r>
                    </a:p>
                  </a:txBody>
                  <a:tcPr/>
                </a:tc>
                <a:tc>
                  <a:txBody>
                    <a:bodyPr/>
                    <a:lstStyle/>
                    <a:p>
                      <a:r>
                        <a:rPr lang="en-US" dirty="0"/>
                        <a:t>56</a:t>
                      </a:r>
                    </a:p>
                  </a:txBody>
                  <a:tcPr/>
                </a:tc>
                <a:extLst>
                  <a:ext uri="{0D108BD9-81ED-4DB2-BD59-A6C34878D82A}">
                    <a16:rowId xmlns:a16="http://schemas.microsoft.com/office/drawing/2014/main" val="10007"/>
                  </a:ext>
                </a:extLst>
              </a:tr>
              <a:tr h="370840">
                <a:tc>
                  <a:txBody>
                    <a:bodyPr/>
                    <a:lstStyle/>
                    <a:p>
                      <a:r>
                        <a:rPr lang="en-US" dirty="0"/>
                        <a:t>Plural (animate and inanimate)</a:t>
                      </a:r>
                    </a:p>
                  </a:txBody>
                  <a:tcPr/>
                </a:tc>
                <a:tc>
                  <a:txBody>
                    <a:bodyPr/>
                    <a:lstStyle/>
                    <a:p>
                      <a:r>
                        <a:rPr lang="en-US" dirty="0"/>
                        <a:t>61</a:t>
                      </a:r>
                    </a:p>
                  </a:txBody>
                  <a:tcPr/>
                </a:tc>
                <a:tc>
                  <a:txBody>
                    <a:bodyPr/>
                    <a:lstStyle/>
                    <a:p>
                      <a:r>
                        <a:rPr lang="en-US" dirty="0"/>
                        <a:t>13</a:t>
                      </a:r>
                    </a:p>
                  </a:txBody>
                  <a:tcPr/>
                </a:tc>
                <a:tc>
                  <a:txBody>
                    <a:bodyPr/>
                    <a:lstStyle/>
                    <a:p>
                      <a:r>
                        <a:rPr lang="en-US" dirty="0"/>
                        <a:t>0.35</a:t>
                      </a:r>
                    </a:p>
                  </a:txBody>
                  <a:tcPr/>
                </a:tc>
                <a:tc>
                  <a:txBody>
                    <a:bodyPr/>
                    <a:lstStyle/>
                    <a:p>
                      <a:r>
                        <a:rPr lang="en-US" dirty="0"/>
                        <a:t>44</a:t>
                      </a:r>
                    </a:p>
                  </a:txBody>
                  <a:tcPr/>
                </a:tc>
                <a:extLst>
                  <a:ext uri="{0D108BD9-81ED-4DB2-BD59-A6C34878D82A}">
                    <a16:rowId xmlns:a16="http://schemas.microsoft.com/office/drawing/2014/main" val="10008"/>
                  </a:ext>
                </a:extLst>
              </a:tr>
              <a:tr h="370840">
                <a:tc>
                  <a:txBody>
                    <a:bodyPr/>
                    <a:lstStyle/>
                    <a:p>
                      <a:r>
                        <a:rPr lang="en-US" i="1" dirty="0"/>
                        <a:t>Range</a:t>
                      </a:r>
                    </a:p>
                  </a:txBody>
                  <a:tcPr/>
                </a:tc>
                <a:tc>
                  <a:txBody>
                    <a:bodyPr/>
                    <a:lstStyle/>
                    <a:p>
                      <a:endParaRPr lang="en-US" dirty="0"/>
                    </a:p>
                  </a:txBody>
                  <a:tcPr/>
                </a:tc>
                <a:tc>
                  <a:txBody>
                    <a:bodyPr/>
                    <a:lstStyle/>
                    <a:p>
                      <a:endParaRPr lang="en-US"/>
                    </a:p>
                  </a:txBody>
                  <a:tcPr/>
                </a:tc>
                <a:tc>
                  <a:txBody>
                    <a:bodyPr/>
                    <a:lstStyle/>
                    <a:p>
                      <a:r>
                        <a:rPr lang="en-US" i="1" dirty="0"/>
                        <a:t>27</a:t>
                      </a:r>
                    </a:p>
                  </a:txBody>
                  <a:tcPr/>
                </a:tc>
                <a:tc>
                  <a:txBody>
                    <a:bodyPr/>
                    <a:lstStyle/>
                    <a:p>
                      <a:endParaRPr lang="en-US" dirty="0"/>
                    </a:p>
                  </a:txBody>
                  <a:tcPr/>
                </a:tc>
                <a:extLst>
                  <a:ext uri="{0D108BD9-81ED-4DB2-BD59-A6C34878D82A}">
                    <a16:rowId xmlns:a16="http://schemas.microsoft.com/office/drawing/2014/main" val="10009"/>
                  </a:ext>
                </a:extLst>
              </a:tr>
            </a:tbl>
          </a:graphicData>
        </a:graphic>
      </p:graphicFrame>
      <p:sp>
        <p:nvSpPr>
          <p:cNvPr id="3" name="Title 2"/>
          <p:cNvSpPr>
            <a:spLocks noGrp="1"/>
          </p:cNvSpPr>
          <p:nvPr>
            <p:ph type="title"/>
          </p:nvPr>
        </p:nvSpPr>
        <p:spPr>
          <a:xfrm>
            <a:off x="457200" y="338328"/>
            <a:ext cx="8229600" cy="1642872"/>
          </a:xfrm>
        </p:spPr>
        <p:txBody>
          <a:bodyPr>
            <a:normAutofit/>
          </a:bodyPr>
          <a:lstStyle/>
          <a:p>
            <a:r>
              <a:rPr lang="en-US" dirty="0"/>
              <a:t>Results: Intervening elements &amp; grammatical person </a:t>
            </a:r>
          </a:p>
        </p:txBody>
      </p:sp>
    </p:spTree>
    <p:extLst>
      <p:ext uri="{BB962C8B-B14F-4D97-AF65-F5344CB8AC3E}">
        <p14:creationId xmlns:p14="http://schemas.microsoft.com/office/powerpoint/2010/main" val="955431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56238738"/>
              </p:ext>
            </p:extLst>
          </p:nvPr>
        </p:nvGraphicFramePr>
        <p:xfrm>
          <a:off x="762000" y="2362200"/>
          <a:ext cx="7594598" cy="3708400"/>
        </p:xfrm>
        <a:graphic>
          <a:graphicData uri="http://schemas.openxmlformats.org/drawingml/2006/table">
            <a:tbl>
              <a:tblPr firstRow="1" bandRow="1">
                <a:tableStyleId>{5C22544A-7EE6-4342-B048-85BDC9FD1C3A}</a:tableStyleId>
              </a:tblPr>
              <a:tblGrid>
                <a:gridCol w="3324570">
                  <a:extLst>
                    <a:ext uri="{9D8B030D-6E8A-4147-A177-3AD203B41FA5}">
                      <a16:colId xmlns:a16="http://schemas.microsoft.com/office/drawing/2014/main" val="20000"/>
                    </a:ext>
                  </a:extLst>
                </a:gridCol>
                <a:gridCol w="1015434">
                  <a:extLst>
                    <a:ext uri="{9D8B030D-6E8A-4147-A177-3AD203B41FA5}">
                      <a16:colId xmlns:a16="http://schemas.microsoft.com/office/drawing/2014/main" val="20001"/>
                    </a:ext>
                  </a:extLst>
                </a:gridCol>
                <a:gridCol w="859213">
                  <a:extLst>
                    <a:ext uri="{9D8B030D-6E8A-4147-A177-3AD203B41FA5}">
                      <a16:colId xmlns:a16="http://schemas.microsoft.com/office/drawing/2014/main" val="20002"/>
                    </a:ext>
                  </a:extLst>
                </a:gridCol>
                <a:gridCol w="1327875">
                  <a:extLst>
                    <a:ext uri="{9D8B030D-6E8A-4147-A177-3AD203B41FA5}">
                      <a16:colId xmlns:a16="http://schemas.microsoft.com/office/drawing/2014/main" val="20003"/>
                    </a:ext>
                  </a:extLst>
                </a:gridCol>
                <a:gridCol w="1067506">
                  <a:extLst>
                    <a:ext uri="{9D8B030D-6E8A-4147-A177-3AD203B41FA5}">
                      <a16:colId xmlns:a16="http://schemas.microsoft.com/office/drawing/2014/main" val="20004"/>
                    </a:ext>
                  </a:extLst>
                </a:gridCol>
              </a:tblGrid>
              <a:tr h="370840">
                <a:tc>
                  <a:txBody>
                    <a:bodyPr/>
                    <a:lstStyle/>
                    <a:p>
                      <a:r>
                        <a:rPr lang="en-US" dirty="0"/>
                        <a:t>Factor</a:t>
                      </a:r>
                    </a:p>
                  </a:txBody>
                  <a:tcPr/>
                </a:tc>
                <a:tc>
                  <a:txBody>
                    <a:bodyPr/>
                    <a:lstStyle/>
                    <a:p>
                      <a:r>
                        <a:rPr lang="en-US" dirty="0"/>
                        <a:t>N</a:t>
                      </a:r>
                    </a:p>
                  </a:txBody>
                  <a:tcPr/>
                </a:tc>
                <a:tc>
                  <a:txBody>
                    <a:bodyPr/>
                    <a:lstStyle/>
                    <a:p>
                      <a:r>
                        <a:rPr lang="en-US" dirty="0"/>
                        <a:t>%SD</a:t>
                      </a:r>
                    </a:p>
                  </a:txBody>
                  <a:tcPr/>
                </a:tc>
                <a:tc>
                  <a:txBody>
                    <a:bodyPr/>
                    <a:lstStyle/>
                    <a:p>
                      <a:r>
                        <a:rPr lang="en-US" dirty="0"/>
                        <a:t>Weight</a:t>
                      </a:r>
                    </a:p>
                  </a:txBody>
                  <a:tcPr/>
                </a:tc>
                <a:tc>
                  <a:txBody>
                    <a:bodyPr/>
                    <a:lstStyle/>
                    <a:p>
                      <a:r>
                        <a:rPr lang="en-US" dirty="0"/>
                        <a:t>%Total</a:t>
                      </a:r>
                    </a:p>
                  </a:txBody>
                  <a:tcPr/>
                </a:tc>
                <a:extLst>
                  <a:ext uri="{0D108BD9-81ED-4DB2-BD59-A6C34878D82A}">
                    <a16:rowId xmlns:a16="http://schemas.microsoft.com/office/drawing/2014/main" val="10000"/>
                  </a:ext>
                </a:extLst>
              </a:tr>
              <a:tr h="370840">
                <a:tc>
                  <a:txBody>
                    <a:bodyPr/>
                    <a:lstStyle/>
                    <a:p>
                      <a:r>
                        <a:rPr lang="en-US" b="1" dirty="0"/>
                        <a:t>Clause</a:t>
                      </a:r>
                      <a:r>
                        <a:rPr lang="en-US" b="1" baseline="0" dirty="0"/>
                        <a:t> type</a:t>
                      </a:r>
                      <a:endParaRPr lang="en-US" b="1"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Main clause</a:t>
                      </a:r>
                    </a:p>
                  </a:txBody>
                  <a:tcPr/>
                </a:tc>
                <a:tc>
                  <a:txBody>
                    <a:bodyPr/>
                    <a:lstStyle/>
                    <a:p>
                      <a:r>
                        <a:rPr lang="en-US" dirty="0"/>
                        <a:t>203</a:t>
                      </a:r>
                    </a:p>
                  </a:txBody>
                  <a:tcPr/>
                </a:tc>
                <a:tc>
                  <a:txBody>
                    <a:bodyPr/>
                    <a:lstStyle/>
                    <a:p>
                      <a:r>
                        <a:rPr lang="en-US" dirty="0"/>
                        <a:t>27%</a:t>
                      </a:r>
                    </a:p>
                  </a:txBody>
                  <a:tcPr/>
                </a:tc>
                <a:tc>
                  <a:txBody>
                    <a:bodyPr/>
                    <a:lstStyle/>
                    <a:p>
                      <a:r>
                        <a:rPr lang="en-US" dirty="0"/>
                        <a:t>0.58</a:t>
                      </a:r>
                    </a:p>
                  </a:txBody>
                  <a:tcPr/>
                </a:tc>
                <a:tc>
                  <a:txBody>
                    <a:bodyPr/>
                    <a:lstStyle/>
                    <a:p>
                      <a:r>
                        <a:rPr lang="en-US" dirty="0"/>
                        <a:t>69</a:t>
                      </a:r>
                    </a:p>
                  </a:txBody>
                  <a:tcPr/>
                </a:tc>
                <a:extLst>
                  <a:ext uri="{0D108BD9-81ED-4DB2-BD59-A6C34878D82A}">
                    <a16:rowId xmlns:a16="http://schemas.microsoft.com/office/drawing/2014/main" val="10002"/>
                  </a:ext>
                </a:extLst>
              </a:tr>
              <a:tr h="370840">
                <a:tc>
                  <a:txBody>
                    <a:bodyPr/>
                    <a:lstStyle/>
                    <a:p>
                      <a:r>
                        <a:rPr lang="en-US" dirty="0"/>
                        <a:t>Adverbial</a:t>
                      </a:r>
                    </a:p>
                  </a:txBody>
                  <a:tcPr/>
                </a:tc>
                <a:tc>
                  <a:txBody>
                    <a:bodyPr/>
                    <a:lstStyle/>
                    <a:p>
                      <a:r>
                        <a:rPr lang="en-US" dirty="0"/>
                        <a:t>19</a:t>
                      </a:r>
                    </a:p>
                  </a:txBody>
                  <a:tcPr/>
                </a:tc>
                <a:tc>
                  <a:txBody>
                    <a:bodyPr/>
                    <a:lstStyle/>
                    <a:p>
                      <a:r>
                        <a:rPr lang="en-US" dirty="0"/>
                        <a:t>14%</a:t>
                      </a:r>
                    </a:p>
                  </a:txBody>
                  <a:tcPr/>
                </a:tc>
                <a:tc>
                  <a:txBody>
                    <a:bodyPr/>
                    <a:lstStyle/>
                    <a:p>
                      <a:r>
                        <a:rPr lang="en-US" dirty="0"/>
                        <a:t>0.40</a:t>
                      </a:r>
                    </a:p>
                  </a:txBody>
                  <a:tcPr/>
                </a:tc>
                <a:tc>
                  <a:txBody>
                    <a:bodyPr/>
                    <a:lstStyle/>
                    <a:p>
                      <a:r>
                        <a:rPr lang="en-US" dirty="0"/>
                        <a:t>12</a:t>
                      </a:r>
                    </a:p>
                  </a:txBody>
                  <a:tcPr/>
                </a:tc>
                <a:extLst>
                  <a:ext uri="{0D108BD9-81ED-4DB2-BD59-A6C34878D82A}">
                    <a16:rowId xmlns:a16="http://schemas.microsoft.com/office/drawing/2014/main" val="10003"/>
                  </a:ext>
                </a:extLst>
              </a:tr>
              <a:tr h="370840">
                <a:tc>
                  <a:txBody>
                    <a:bodyPr/>
                    <a:lstStyle/>
                    <a:p>
                      <a:r>
                        <a:rPr lang="en-US" dirty="0"/>
                        <a:t>Relative, object, prep, cond.</a:t>
                      </a:r>
                    </a:p>
                  </a:txBody>
                  <a:tcPr/>
                </a:tc>
                <a:tc>
                  <a:txBody>
                    <a:bodyPr/>
                    <a:lstStyle/>
                    <a:p>
                      <a:r>
                        <a:rPr lang="en-US" dirty="0"/>
                        <a:t>22</a:t>
                      </a:r>
                    </a:p>
                  </a:txBody>
                  <a:tcPr/>
                </a:tc>
                <a:tc>
                  <a:txBody>
                    <a:bodyPr/>
                    <a:lstStyle/>
                    <a:p>
                      <a:r>
                        <a:rPr lang="en-US" dirty="0"/>
                        <a:t>11%</a:t>
                      </a:r>
                    </a:p>
                  </a:txBody>
                  <a:tcPr/>
                </a:tc>
                <a:tc>
                  <a:txBody>
                    <a:bodyPr/>
                    <a:lstStyle/>
                    <a:p>
                      <a:r>
                        <a:rPr lang="en-US" dirty="0"/>
                        <a:t>0.29</a:t>
                      </a:r>
                    </a:p>
                  </a:txBody>
                  <a:tcPr/>
                </a:tc>
                <a:tc>
                  <a:txBody>
                    <a:bodyPr/>
                    <a:lstStyle/>
                    <a:p>
                      <a:r>
                        <a:rPr lang="en-US" dirty="0"/>
                        <a:t>19</a:t>
                      </a:r>
                    </a:p>
                  </a:txBody>
                  <a:tcPr/>
                </a:tc>
                <a:extLst>
                  <a:ext uri="{0D108BD9-81ED-4DB2-BD59-A6C34878D82A}">
                    <a16:rowId xmlns:a16="http://schemas.microsoft.com/office/drawing/2014/main" val="10004"/>
                  </a:ext>
                </a:extLst>
              </a:tr>
              <a:tr h="370840">
                <a:tc>
                  <a:txBody>
                    <a:bodyPr/>
                    <a:lstStyle/>
                    <a:p>
                      <a:r>
                        <a:rPr lang="en-US" i="1" dirty="0"/>
                        <a:t>Range</a:t>
                      </a:r>
                    </a:p>
                  </a:txBody>
                  <a:tcPr/>
                </a:tc>
                <a:tc>
                  <a:txBody>
                    <a:bodyPr/>
                    <a:lstStyle/>
                    <a:p>
                      <a:endParaRPr lang="en-US" dirty="0"/>
                    </a:p>
                  </a:txBody>
                  <a:tcPr/>
                </a:tc>
                <a:tc>
                  <a:txBody>
                    <a:bodyPr/>
                    <a:lstStyle/>
                    <a:p>
                      <a:endParaRPr lang="en-US" dirty="0"/>
                    </a:p>
                  </a:txBody>
                  <a:tcPr/>
                </a:tc>
                <a:tc>
                  <a:txBody>
                    <a:bodyPr/>
                    <a:lstStyle/>
                    <a:p>
                      <a:r>
                        <a:rPr lang="en-US" i="1" dirty="0"/>
                        <a:t>29</a:t>
                      </a:r>
                    </a:p>
                  </a:txBody>
                  <a:tcPr/>
                </a:tc>
                <a:tc>
                  <a:txBody>
                    <a:bodyPr/>
                    <a:lstStyle/>
                    <a:p>
                      <a:endParaRPr lang="en-US"/>
                    </a:p>
                  </a:txBody>
                  <a:tcPr/>
                </a:tc>
                <a:extLst>
                  <a:ext uri="{0D108BD9-81ED-4DB2-BD59-A6C34878D82A}">
                    <a16:rowId xmlns:a16="http://schemas.microsoft.com/office/drawing/2014/main" val="10005"/>
                  </a:ext>
                </a:extLst>
              </a:tr>
              <a:tr h="370840">
                <a:tc>
                  <a:txBody>
                    <a:bodyPr/>
                    <a:lstStyle/>
                    <a:p>
                      <a:r>
                        <a:rPr lang="en-US" b="1" dirty="0"/>
                        <a:t>Information</a:t>
                      </a:r>
                      <a:r>
                        <a:rPr lang="en-US" b="1" baseline="0" dirty="0"/>
                        <a:t> status</a:t>
                      </a:r>
                      <a:endParaRPr lang="en-US" b="1"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r h="370840">
                <a:tc>
                  <a:txBody>
                    <a:bodyPr/>
                    <a:lstStyle/>
                    <a:p>
                      <a:r>
                        <a:rPr lang="en-US" dirty="0"/>
                        <a:t>Previously</a:t>
                      </a:r>
                      <a:r>
                        <a:rPr lang="en-US" baseline="0" dirty="0"/>
                        <a:t> mentioned</a:t>
                      </a:r>
                      <a:endParaRPr lang="en-US" dirty="0"/>
                    </a:p>
                  </a:txBody>
                  <a:tcPr/>
                </a:tc>
                <a:tc>
                  <a:txBody>
                    <a:bodyPr/>
                    <a:lstStyle/>
                    <a:p>
                      <a:r>
                        <a:rPr lang="en-US" dirty="0"/>
                        <a:t>104</a:t>
                      </a:r>
                    </a:p>
                  </a:txBody>
                  <a:tcPr/>
                </a:tc>
                <a:tc>
                  <a:txBody>
                    <a:bodyPr/>
                    <a:lstStyle/>
                    <a:p>
                      <a:r>
                        <a:rPr lang="en-US" dirty="0"/>
                        <a:t>30%</a:t>
                      </a:r>
                    </a:p>
                  </a:txBody>
                  <a:tcPr/>
                </a:tc>
                <a:tc>
                  <a:txBody>
                    <a:bodyPr/>
                    <a:lstStyle/>
                    <a:p>
                      <a:r>
                        <a:rPr lang="en-US" dirty="0"/>
                        <a:t>0.61</a:t>
                      </a:r>
                    </a:p>
                  </a:txBody>
                  <a:tcPr/>
                </a:tc>
                <a:tc>
                  <a:txBody>
                    <a:bodyPr/>
                    <a:lstStyle/>
                    <a:p>
                      <a:r>
                        <a:rPr lang="en-US" dirty="0"/>
                        <a:t>32</a:t>
                      </a:r>
                    </a:p>
                  </a:txBody>
                  <a:tcPr/>
                </a:tc>
                <a:extLst>
                  <a:ext uri="{0D108BD9-81ED-4DB2-BD59-A6C34878D82A}">
                    <a16:rowId xmlns:a16="http://schemas.microsoft.com/office/drawing/2014/main" val="10007"/>
                  </a:ext>
                </a:extLst>
              </a:tr>
              <a:tr h="370840">
                <a:tc>
                  <a:txBody>
                    <a:bodyPr/>
                    <a:lstStyle/>
                    <a:p>
                      <a:r>
                        <a:rPr lang="en-US" dirty="0"/>
                        <a:t>New information</a:t>
                      </a:r>
                    </a:p>
                  </a:txBody>
                  <a:tcPr/>
                </a:tc>
                <a:tc>
                  <a:txBody>
                    <a:bodyPr/>
                    <a:lstStyle/>
                    <a:p>
                      <a:r>
                        <a:rPr lang="en-US" dirty="0"/>
                        <a:t>140</a:t>
                      </a:r>
                    </a:p>
                  </a:txBody>
                  <a:tcPr/>
                </a:tc>
                <a:tc>
                  <a:txBody>
                    <a:bodyPr/>
                    <a:lstStyle/>
                    <a:p>
                      <a:r>
                        <a:rPr lang="en-US" dirty="0"/>
                        <a:t>19%</a:t>
                      </a:r>
                    </a:p>
                  </a:txBody>
                  <a:tcPr/>
                </a:tc>
                <a:tc>
                  <a:txBody>
                    <a:bodyPr/>
                    <a:lstStyle/>
                    <a:p>
                      <a:r>
                        <a:rPr lang="en-US" dirty="0"/>
                        <a:t>0.45</a:t>
                      </a:r>
                    </a:p>
                  </a:txBody>
                  <a:tcPr/>
                </a:tc>
                <a:tc>
                  <a:txBody>
                    <a:bodyPr/>
                    <a:lstStyle/>
                    <a:p>
                      <a:r>
                        <a:rPr lang="en-US" dirty="0"/>
                        <a:t>68</a:t>
                      </a:r>
                    </a:p>
                  </a:txBody>
                  <a:tcPr/>
                </a:tc>
                <a:extLst>
                  <a:ext uri="{0D108BD9-81ED-4DB2-BD59-A6C34878D82A}">
                    <a16:rowId xmlns:a16="http://schemas.microsoft.com/office/drawing/2014/main" val="10008"/>
                  </a:ext>
                </a:extLst>
              </a:tr>
              <a:tr h="370840">
                <a:tc>
                  <a:txBody>
                    <a:bodyPr/>
                    <a:lstStyle/>
                    <a:p>
                      <a:r>
                        <a:rPr lang="en-US" i="1" dirty="0"/>
                        <a:t>Range</a:t>
                      </a:r>
                    </a:p>
                  </a:txBody>
                  <a:tcPr/>
                </a:tc>
                <a:tc>
                  <a:txBody>
                    <a:bodyPr/>
                    <a:lstStyle/>
                    <a:p>
                      <a:endParaRPr lang="en-US" dirty="0"/>
                    </a:p>
                  </a:txBody>
                  <a:tcPr/>
                </a:tc>
                <a:tc>
                  <a:txBody>
                    <a:bodyPr/>
                    <a:lstStyle/>
                    <a:p>
                      <a:endParaRPr lang="en-US" dirty="0"/>
                    </a:p>
                  </a:txBody>
                  <a:tcPr/>
                </a:tc>
                <a:tc>
                  <a:txBody>
                    <a:bodyPr/>
                    <a:lstStyle/>
                    <a:p>
                      <a:r>
                        <a:rPr lang="en-US" i="1" dirty="0"/>
                        <a:t>16</a:t>
                      </a:r>
                    </a:p>
                  </a:txBody>
                  <a:tcPr/>
                </a:tc>
                <a:tc>
                  <a:txBody>
                    <a:bodyPr/>
                    <a:lstStyle/>
                    <a:p>
                      <a:endParaRPr lang="en-US" dirty="0"/>
                    </a:p>
                  </a:txBody>
                  <a:tcPr/>
                </a:tc>
                <a:extLst>
                  <a:ext uri="{0D108BD9-81ED-4DB2-BD59-A6C34878D82A}">
                    <a16:rowId xmlns:a16="http://schemas.microsoft.com/office/drawing/2014/main" val="10009"/>
                  </a:ext>
                </a:extLst>
              </a:tr>
            </a:tbl>
          </a:graphicData>
        </a:graphic>
      </p:graphicFrame>
      <p:sp>
        <p:nvSpPr>
          <p:cNvPr id="3" name="Title 2"/>
          <p:cNvSpPr>
            <a:spLocks noGrp="1"/>
          </p:cNvSpPr>
          <p:nvPr>
            <p:ph type="title"/>
          </p:nvPr>
        </p:nvSpPr>
        <p:spPr/>
        <p:txBody>
          <a:bodyPr>
            <a:normAutofit fontScale="90000"/>
          </a:bodyPr>
          <a:lstStyle/>
          <a:p>
            <a:r>
              <a:rPr lang="en-US" dirty="0"/>
              <a:t>Results: Clause type &amp; information status</a:t>
            </a:r>
          </a:p>
        </p:txBody>
      </p:sp>
    </p:spTree>
    <p:extLst>
      <p:ext uri="{BB962C8B-B14F-4D97-AF65-F5344CB8AC3E}">
        <p14:creationId xmlns:p14="http://schemas.microsoft.com/office/powerpoint/2010/main" val="1731115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2675467"/>
            <a:ext cx="8077200" cy="3450696"/>
          </a:xfrm>
        </p:spPr>
        <p:txBody>
          <a:bodyPr>
            <a:normAutofit lnSpcReduction="10000"/>
          </a:bodyPr>
          <a:lstStyle/>
          <a:p>
            <a:r>
              <a:rPr lang="fr-FR" dirty="0"/>
              <a:t>1. Et je crois que même </a:t>
            </a:r>
            <a:r>
              <a:rPr lang="fr-FR" u="sng" dirty="0">
                <a:solidFill>
                  <a:schemeClr val="accent5">
                    <a:lumMod val="75000"/>
                  </a:schemeClr>
                </a:solidFill>
              </a:rPr>
              <a:t>ma mère </a:t>
            </a:r>
            <a:r>
              <a:rPr lang="fr-FR" dirty="0"/>
              <a:t>se souvient pas vraiment   pourquoi (7.1.2)</a:t>
            </a:r>
          </a:p>
          <a:p>
            <a:pPr lvl="1"/>
            <a:r>
              <a:rPr lang="fr-FR" i="1" dirty="0"/>
              <a:t>And I </a:t>
            </a:r>
            <a:r>
              <a:rPr lang="fr-FR" i="1" dirty="0" err="1"/>
              <a:t>think</a:t>
            </a:r>
            <a:r>
              <a:rPr lang="fr-FR" i="1" dirty="0"/>
              <a:t> </a:t>
            </a:r>
            <a:r>
              <a:rPr lang="fr-FR" i="1" dirty="0" err="1"/>
              <a:t>that</a:t>
            </a:r>
            <a:r>
              <a:rPr lang="fr-FR" i="1" dirty="0"/>
              <a:t> </a:t>
            </a:r>
            <a:r>
              <a:rPr lang="fr-FR" i="1" dirty="0" err="1"/>
              <a:t>even</a:t>
            </a:r>
            <a:r>
              <a:rPr lang="fr-FR" i="1" dirty="0"/>
              <a:t> </a:t>
            </a:r>
            <a:r>
              <a:rPr lang="fr-FR" i="1" u="sng" dirty="0" err="1">
                <a:solidFill>
                  <a:srgbClr val="002060"/>
                </a:solidFill>
              </a:rPr>
              <a:t>my</a:t>
            </a:r>
            <a:r>
              <a:rPr lang="fr-FR" i="1" u="sng" dirty="0">
                <a:solidFill>
                  <a:srgbClr val="002060"/>
                </a:solidFill>
              </a:rPr>
              <a:t> </a:t>
            </a:r>
            <a:r>
              <a:rPr lang="fr-FR" i="1" u="sng" dirty="0" err="1">
                <a:solidFill>
                  <a:srgbClr val="002060"/>
                </a:solidFill>
              </a:rPr>
              <a:t>mother</a:t>
            </a:r>
            <a:r>
              <a:rPr lang="fr-FR" i="1" u="sng" dirty="0">
                <a:solidFill>
                  <a:srgbClr val="002060"/>
                </a:solidFill>
              </a:rPr>
              <a:t> </a:t>
            </a:r>
            <a:r>
              <a:rPr lang="fr-FR" i="1" dirty="0" err="1"/>
              <a:t>does</a:t>
            </a:r>
            <a:r>
              <a:rPr lang="fr-FR" i="1" dirty="0"/>
              <a:t> not </a:t>
            </a:r>
            <a:r>
              <a:rPr lang="fr-FR" i="1" dirty="0" err="1"/>
              <a:t>really</a:t>
            </a:r>
            <a:r>
              <a:rPr lang="fr-FR" i="1" dirty="0"/>
              <a:t> </a:t>
            </a:r>
            <a:r>
              <a:rPr lang="fr-FR" i="1" dirty="0" err="1"/>
              <a:t>remember</a:t>
            </a:r>
            <a:r>
              <a:rPr lang="fr-FR" i="1" dirty="0"/>
              <a:t> </a:t>
            </a:r>
            <a:r>
              <a:rPr lang="fr-FR" i="1" dirty="0" err="1"/>
              <a:t>why</a:t>
            </a:r>
            <a:r>
              <a:rPr lang="fr-FR" i="1" dirty="0"/>
              <a:t>.</a:t>
            </a:r>
          </a:p>
          <a:p>
            <a:r>
              <a:rPr lang="fr-FR" dirty="0">
                <a:solidFill>
                  <a:srgbClr val="002060"/>
                </a:solidFill>
              </a:rPr>
              <a:t>2. </a:t>
            </a:r>
            <a:r>
              <a:rPr lang="fr-FR" u="sng" dirty="0">
                <a:solidFill>
                  <a:schemeClr val="accent5">
                    <a:lumMod val="75000"/>
                  </a:schemeClr>
                </a:solidFill>
              </a:rPr>
              <a:t>Ma mère elle </a:t>
            </a:r>
            <a:r>
              <a:rPr lang="fr-FR" dirty="0"/>
              <a:t>connaît pas les paroles (7.2.2)</a:t>
            </a:r>
          </a:p>
          <a:p>
            <a:pPr lvl="1"/>
            <a:r>
              <a:rPr lang="fr-FR" i="1" u="sng" dirty="0" err="1">
                <a:solidFill>
                  <a:srgbClr val="002060"/>
                </a:solidFill>
              </a:rPr>
              <a:t>My</a:t>
            </a:r>
            <a:r>
              <a:rPr lang="fr-FR" i="1" u="sng" dirty="0">
                <a:solidFill>
                  <a:srgbClr val="002060"/>
                </a:solidFill>
              </a:rPr>
              <a:t> </a:t>
            </a:r>
            <a:r>
              <a:rPr lang="fr-FR" i="1" u="sng" dirty="0" err="1">
                <a:solidFill>
                  <a:srgbClr val="002060"/>
                </a:solidFill>
              </a:rPr>
              <a:t>mother</a:t>
            </a:r>
            <a:r>
              <a:rPr lang="fr-FR" i="1" u="sng" dirty="0">
                <a:solidFill>
                  <a:srgbClr val="002060"/>
                </a:solidFill>
              </a:rPr>
              <a:t> </a:t>
            </a:r>
            <a:r>
              <a:rPr lang="fr-FR" i="1" dirty="0" err="1"/>
              <a:t>did</a:t>
            </a:r>
            <a:r>
              <a:rPr lang="fr-FR" i="1" dirty="0"/>
              <a:t> not know the </a:t>
            </a:r>
            <a:r>
              <a:rPr lang="fr-FR" i="1" dirty="0" err="1"/>
              <a:t>words</a:t>
            </a:r>
            <a:r>
              <a:rPr lang="fr-FR" i="1" dirty="0"/>
              <a:t>.</a:t>
            </a:r>
          </a:p>
          <a:p>
            <a:r>
              <a:rPr lang="fr-FR" dirty="0"/>
              <a:t>3. Mais c'est tout bon </a:t>
            </a:r>
            <a:r>
              <a:rPr lang="fr-FR" u="sng" dirty="0">
                <a:solidFill>
                  <a:schemeClr val="accent5">
                    <a:lumMod val="75000"/>
                  </a:schemeClr>
                </a:solidFill>
              </a:rPr>
              <a:t>mon mari lui il</a:t>
            </a:r>
            <a:r>
              <a:rPr lang="fr-FR" u="sng" dirty="0"/>
              <a:t> </a:t>
            </a:r>
            <a:r>
              <a:rPr lang="fr-FR" dirty="0"/>
              <a:t>aime bien un peu mais le peu qu'on fait ça </a:t>
            </a:r>
            <a:r>
              <a:rPr lang="fr-FR" dirty="0" err="1"/>
              <a:t>ça</a:t>
            </a:r>
            <a:r>
              <a:rPr lang="fr-FR" dirty="0"/>
              <a:t> suffit donc (7.1.2)</a:t>
            </a:r>
          </a:p>
          <a:p>
            <a:pPr lvl="1"/>
            <a:r>
              <a:rPr lang="fr-FR" i="1" dirty="0"/>
              <a:t>But </a:t>
            </a:r>
            <a:r>
              <a:rPr lang="fr-FR" i="1" dirty="0" err="1"/>
              <a:t>it’s</a:t>
            </a:r>
            <a:r>
              <a:rPr lang="fr-FR" i="1" dirty="0"/>
              <a:t> fine. </a:t>
            </a:r>
            <a:r>
              <a:rPr lang="fr-FR" i="1" u="sng" dirty="0" err="1">
                <a:solidFill>
                  <a:srgbClr val="002060"/>
                </a:solidFill>
              </a:rPr>
              <a:t>My</a:t>
            </a:r>
            <a:r>
              <a:rPr lang="fr-FR" i="1" u="sng" dirty="0">
                <a:solidFill>
                  <a:srgbClr val="002060"/>
                </a:solidFill>
              </a:rPr>
              <a:t> </a:t>
            </a:r>
            <a:r>
              <a:rPr lang="fr-FR" i="1" u="sng" dirty="0" err="1">
                <a:solidFill>
                  <a:srgbClr val="002060"/>
                </a:solidFill>
              </a:rPr>
              <a:t>husband</a:t>
            </a:r>
            <a:r>
              <a:rPr lang="fr-FR" i="1" u="sng" dirty="0">
                <a:solidFill>
                  <a:srgbClr val="002060"/>
                </a:solidFill>
              </a:rPr>
              <a:t> </a:t>
            </a:r>
            <a:r>
              <a:rPr lang="fr-FR" i="1" dirty="0" err="1"/>
              <a:t>likes</a:t>
            </a:r>
            <a:r>
              <a:rPr lang="fr-FR" i="1" dirty="0"/>
              <a:t> </a:t>
            </a:r>
            <a:r>
              <a:rPr lang="fr-FR" i="1" dirty="0" err="1"/>
              <a:t>very</a:t>
            </a:r>
            <a:r>
              <a:rPr lang="fr-FR" i="1" dirty="0"/>
              <a:t> </a:t>
            </a:r>
            <a:r>
              <a:rPr lang="fr-FR" i="1" dirty="0" err="1"/>
              <a:t>little</a:t>
            </a:r>
            <a:r>
              <a:rPr lang="fr-FR" i="1" dirty="0"/>
              <a:t> but </a:t>
            </a:r>
            <a:r>
              <a:rPr lang="fr-FR" i="1" dirty="0" err="1"/>
              <a:t>that</a:t>
            </a:r>
            <a:r>
              <a:rPr lang="fr-FR" i="1" dirty="0"/>
              <a:t> </a:t>
            </a:r>
            <a:r>
              <a:rPr lang="fr-FR" i="1" dirty="0" err="1"/>
              <a:t>which</a:t>
            </a:r>
            <a:r>
              <a:rPr lang="fr-FR" i="1" dirty="0"/>
              <a:t> </a:t>
            </a:r>
            <a:r>
              <a:rPr lang="fr-FR" i="1" dirty="0" err="1"/>
              <a:t>he</a:t>
            </a:r>
            <a:r>
              <a:rPr lang="fr-FR" i="1" dirty="0"/>
              <a:t> </a:t>
            </a:r>
            <a:r>
              <a:rPr lang="fr-FR" i="1" dirty="0" err="1"/>
              <a:t>does</a:t>
            </a:r>
            <a:r>
              <a:rPr lang="fr-FR" i="1" dirty="0"/>
              <a:t> </a:t>
            </a:r>
            <a:r>
              <a:rPr lang="fr-FR" i="1" dirty="0" err="1"/>
              <a:t>like</a:t>
            </a:r>
            <a:r>
              <a:rPr lang="fr-FR" i="1" dirty="0"/>
              <a:t>, </a:t>
            </a:r>
            <a:r>
              <a:rPr lang="fr-FR" i="1" dirty="0" err="1"/>
              <a:t>it’s</a:t>
            </a:r>
            <a:r>
              <a:rPr lang="fr-FR" i="1" dirty="0"/>
              <a:t> </a:t>
            </a:r>
            <a:r>
              <a:rPr lang="fr-FR" i="1" dirty="0" err="1"/>
              <a:t>enough</a:t>
            </a:r>
            <a:r>
              <a:rPr lang="fr-FR" dirty="0"/>
              <a:t>.</a:t>
            </a:r>
            <a:endParaRPr lang="fr-FR" i="1" dirty="0"/>
          </a:p>
        </p:txBody>
      </p:sp>
      <p:sp>
        <p:nvSpPr>
          <p:cNvPr id="2" name="Title 1"/>
          <p:cNvSpPr>
            <a:spLocks noGrp="1"/>
          </p:cNvSpPr>
          <p:nvPr>
            <p:ph type="title"/>
          </p:nvPr>
        </p:nvSpPr>
        <p:spPr/>
        <p:txBody>
          <a:bodyPr/>
          <a:lstStyle/>
          <a:p>
            <a:r>
              <a:rPr lang="en-US" dirty="0"/>
              <a:t>Subject Doubling in French</a:t>
            </a:r>
          </a:p>
        </p:txBody>
      </p:sp>
    </p:spTree>
    <p:extLst>
      <p:ext uri="{BB962C8B-B14F-4D97-AF65-F5344CB8AC3E}">
        <p14:creationId xmlns:p14="http://schemas.microsoft.com/office/powerpoint/2010/main" val="25723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88605242"/>
              </p:ext>
            </p:extLst>
          </p:nvPr>
        </p:nvGraphicFramePr>
        <p:xfrm>
          <a:off x="914400" y="2590800"/>
          <a:ext cx="7408860" cy="249428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60460">
                  <a:extLst>
                    <a:ext uri="{9D8B030D-6E8A-4147-A177-3AD203B41FA5}">
                      <a16:colId xmlns:a16="http://schemas.microsoft.com/office/drawing/2014/main" val="20004"/>
                    </a:ext>
                  </a:extLst>
                </a:gridCol>
              </a:tblGrid>
              <a:tr h="370840">
                <a:tc>
                  <a:txBody>
                    <a:bodyPr/>
                    <a:lstStyle/>
                    <a:p>
                      <a:r>
                        <a:rPr lang="en-US" b="1" dirty="0"/>
                        <a:t>Verb</a:t>
                      </a:r>
                      <a:r>
                        <a:rPr lang="en-US" b="1" baseline="0" dirty="0"/>
                        <a:t> type</a:t>
                      </a:r>
                      <a:endParaRPr lang="en-US" b="1" dirty="0"/>
                    </a:p>
                  </a:txBody>
                  <a:tcPr/>
                </a:tc>
                <a:tc>
                  <a:txBody>
                    <a:bodyPr/>
                    <a:lstStyle/>
                    <a:p>
                      <a:r>
                        <a:rPr lang="en-US" dirty="0"/>
                        <a:t>N</a:t>
                      </a:r>
                    </a:p>
                  </a:txBody>
                  <a:tcPr/>
                </a:tc>
                <a:tc>
                  <a:txBody>
                    <a:bodyPr/>
                    <a:lstStyle/>
                    <a:p>
                      <a:r>
                        <a:rPr lang="en-US" dirty="0"/>
                        <a:t>%SD</a:t>
                      </a:r>
                    </a:p>
                  </a:txBody>
                  <a:tcPr/>
                </a:tc>
                <a:tc>
                  <a:txBody>
                    <a:bodyPr/>
                    <a:lstStyle/>
                    <a:p>
                      <a:r>
                        <a:rPr lang="en-US" dirty="0"/>
                        <a:t>Weight</a:t>
                      </a:r>
                    </a:p>
                  </a:txBody>
                  <a:tcPr/>
                </a:tc>
                <a:tc>
                  <a:txBody>
                    <a:bodyPr/>
                    <a:lstStyle/>
                    <a:p>
                      <a:r>
                        <a:rPr lang="en-US" dirty="0"/>
                        <a:t>%Total</a:t>
                      </a:r>
                    </a:p>
                  </a:txBody>
                  <a:tcPr/>
                </a:tc>
                <a:extLst>
                  <a:ext uri="{0D108BD9-81ED-4DB2-BD59-A6C34878D82A}">
                    <a16:rowId xmlns:a16="http://schemas.microsoft.com/office/drawing/2014/main" val="10000"/>
                  </a:ext>
                </a:extLst>
              </a:tr>
              <a:tr h="370840">
                <a:tc>
                  <a:txBody>
                    <a:bodyPr/>
                    <a:lstStyle/>
                    <a:p>
                      <a:r>
                        <a:rPr lang="en-US" dirty="0" err="1"/>
                        <a:t>Avoir</a:t>
                      </a:r>
                      <a:r>
                        <a:rPr lang="en-US" dirty="0"/>
                        <a:t>, </a:t>
                      </a:r>
                      <a:r>
                        <a:rPr lang="en-US" dirty="0" err="1"/>
                        <a:t>aller</a:t>
                      </a:r>
                      <a:r>
                        <a:rPr lang="en-US" dirty="0"/>
                        <a:t>, faire</a:t>
                      </a:r>
                    </a:p>
                  </a:txBody>
                  <a:tcPr/>
                </a:tc>
                <a:tc>
                  <a:txBody>
                    <a:bodyPr/>
                    <a:lstStyle/>
                    <a:p>
                      <a:r>
                        <a:rPr lang="en-US" dirty="0"/>
                        <a:t>53</a:t>
                      </a:r>
                    </a:p>
                  </a:txBody>
                  <a:tcPr/>
                </a:tc>
                <a:tc>
                  <a:txBody>
                    <a:bodyPr/>
                    <a:lstStyle/>
                    <a:p>
                      <a:r>
                        <a:rPr lang="en-US" dirty="0"/>
                        <a:t>30%</a:t>
                      </a:r>
                    </a:p>
                  </a:txBody>
                  <a:tcPr/>
                </a:tc>
                <a:tc>
                  <a:txBody>
                    <a:bodyPr/>
                    <a:lstStyle/>
                    <a:p>
                      <a:r>
                        <a:rPr lang="en-US" dirty="0"/>
                        <a:t>0.65</a:t>
                      </a:r>
                    </a:p>
                  </a:txBody>
                  <a:tcPr/>
                </a:tc>
                <a:tc>
                  <a:txBody>
                    <a:bodyPr/>
                    <a:lstStyle/>
                    <a:p>
                      <a:r>
                        <a:rPr lang="en-US" dirty="0"/>
                        <a:t>16</a:t>
                      </a:r>
                    </a:p>
                  </a:txBody>
                  <a:tcPr/>
                </a:tc>
                <a:extLst>
                  <a:ext uri="{0D108BD9-81ED-4DB2-BD59-A6C34878D82A}">
                    <a16:rowId xmlns:a16="http://schemas.microsoft.com/office/drawing/2014/main" val="10001"/>
                  </a:ext>
                </a:extLst>
              </a:tr>
              <a:tr h="370840">
                <a:tc>
                  <a:txBody>
                    <a:bodyPr/>
                    <a:lstStyle/>
                    <a:p>
                      <a:r>
                        <a:rPr lang="en-US" dirty="0"/>
                        <a:t>Intransitive</a:t>
                      </a:r>
                    </a:p>
                  </a:txBody>
                  <a:tcPr/>
                </a:tc>
                <a:tc>
                  <a:txBody>
                    <a:bodyPr/>
                    <a:lstStyle/>
                    <a:p>
                      <a:r>
                        <a:rPr lang="en-US" dirty="0"/>
                        <a:t>48</a:t>
                      </a:r>
                    </a:p>
                  </a:txBody>
                  <a:tcPr/>
                </a:tc>
                <a:tc>
                  <a:txBody>
                    <a:bodyPr/>
                    <a:lstStyle/>
                    <a:p>
                      <a:r>
                        <a:rPr lang="en-US" dirty="0"/>
                        <a:t>24%</a:t>
                      </a:r>
                    </a:p>
                  </a:txBody>
                  <a:tcPr/>
                </a:tc>
                <a:tc>
                  <a:txBody>
                    <a:bodyPr/>
                    <a:lstStyle/>
                    <a:p>
                      <a:r>
                        <a:rPr lang="en-US" dirty="0"/>
                        <a:t>0.55</a:t>
                      </a:r>
                    </a:p>
                  </a:txBody>
                  <a:tcPr/>
                </a:tc>
                <a:tc>
                  <a:txBody>
                    <a:bodyPr/>
                    <a:lstStyle/>
                    <a:p>
                      <a:r>
                        <a:rPr lang="en-US" dirty="0"/>
                        <a:t>18</a:t>
                      </a:r>
                    </a:p>
                  </a:txBody>
                  <a:tcPr/>
                </a:tc>
                <a:extLst>
                  <a:ext uri="{0D108BD9-81ED-4DB2-BD59-A6C34878D82A}">
                    <a16:rowId xmlns:a16="http://schemas.microsoft.com/office/drawing/2014/main" val="10002"/>
                  </a:ext>
                </a:extLst>
              </a:tr>
              <a:tr h="370840">
                <a:tc>
                  <a:txBody>
                    <a:bodyPr/>
                    <a:lstStyle/>
                    <a:p>
                      <a:r>
                        <a:rPr lang="en-US" dirty="0"/>
                        <a:t>Transitive,</a:t>
                      </a:r>
                      <a:r>
                        <a:rPr lang="en-US" baseline="0" dirty="0"/>
                        <a:t> pronominal</a:t>
                      </a:r>
                      <a:endParaRPr lang="en-US" dirty="0"/>
                    </a:p>
                  </a:txBody>
                  <a:tcPr/>
                </a:tc>
                <a:tc>
                  <a:txBody>
                    <a:bodyPr/>
                    <a:lstStyle/>
                    <a:p>
                      <a:r>
                        <a:rPr lang="en-US" dirty="0"/>
                        <a:t>58</a:t>
                      </a:r>
                    </a:p>
                  </a:txBody>
                  <a:tcPr/>
                </a:tc>
                <a:tc>
                  <a:txBody>
                    <a:bodyPr/>
                    <a:lstStyle/>
                    <a:p>
                      <a:r>
                        <a:rPr lang="en-US" dirty="0"/>
                        <a:t>22%</a:t>
                      </a:r>
                    </a:p>
                  </a:txBody>
                  <a:tcPr/>
                </a:tc>
                <a:tc>
                  <a:txBody>
                    <a:bodyPr/>
                    <a:lstStyle/>
                    <a:p>
                      <a:r>
                        <a:rPr lang="en-US" dirty="0"/>
                        <a:t>0.51</a:t>
                      </a:r>
                    </a:p>
                  </a:txBody>
                  <a:tcPr/>
                </a:tc>
                <a:tc>
                  <a:txBody>
                    <a:bodyPr/>
                    <a:lstStyle/>
                    <a:p>
                      <a:r>
                        <a:rPr lang="en-US" dirty="0"/>
                        <a:t>18</a:t>
                      </a:r>
                    </a:p>
                  </a:txBody>
                  <a:tcPr/>
                </a:tc>
                <a:extLst>
                  <a:ext uri="{0D108BD9-81ED-4DB2-BD59-A6C34878D82A}">
                    <a16:rowId xmlns:a16="http://schemas.microsoft.com/office/drawing/2014/main" val="10003"/>
                  </a:ext>
                </a:extLst>
              </a:tr>
              <a:tr h="370840">
                <a:tc>
                  <a:txBody>
                    <a:bodyPr/>
                    <a:lstStyle/>
                    <a:p>
                      <a:r>
                        <a:rPr lang="en-US" dirty="0"/>
                        <a:t>Copular, modal, prep.,</a:t>
                      </a:r>
                      <a:r>
                        <a:rPr lang="en-US" baseline="0" dirty="0"/>
                        <a:t> periphrastic, passive</a:t>
                      </a:r>
                      <a:endParaRPr lang="en-US" dirty="0"/>
                    </a:p>
                  </a:txBody>
                  <a:tcPr/>
                </a:tc>
                <a:tc>
                  <a:txBody>
                    <a:bodyPr/>
                    <a:lstStyle/>
                    <a:p>
                      <a:r>
                        <a:rPr lang="en-US" dirty="0"/>
                        <a:t>85</a:t>
                      </a:r>
                    </a:p>
                  </a:txBody>
                  <a:tcPr/>
                </a:tc>
                <a:tc>
                  <a:txBody>
                    <a:bodyPr/>
                    <a:lstStyle/>
                    <a:p>
                      <a:r>
                        <a:rPr lang="en-US" dirty="0"/>
                        <a:t>19%</a:t>
                      </a:r>
                    </a:p>
                  </a:txBody>
                  <a:tcPr/>
                </a:tc>
                <a:tc>
                  <a:txBody>
                    <a:bodyPr/>
                    <a:lstStyle/>
                    <a:p>
                      <a:r>
                        <a:rPr lang="en-US" dirty="0"/>
                        <a:t>0.41</a:t>
                      </a:r>
                    </a:p>
                  </a:txBody>
                  <a:tcPr/>
                </a:tc>
                <a:tc>
                  <a:txBody>
                    <a:bodyPr/>
                    <a:lstStyle/>
                    <a:p>
                      <a:r>
                        <a:rPr lang="en-US" dirty="0"/>
                        <a:t>42</a:t>
                      </a:r>
                    </a:p>
                  </a:txBody>
                  <a:tcPr/>
                </a:tc>
                <a:extLst>
                  <a:ext uri="{0D108BD9-81ED-4DB2-BD59-A6C34878D82A}">
                    <a16:rowId xmlns:a16="http://schemas.microsoft.com/office/drawing/2014/main" val="10004"/>
                  </a:ext>
                </a:extLst>
              </a:tr>
              <a:tr h="370840">
                <a:tc>
                  <a:txBody>
                    <a:bodyPr/>
                    <a:lstStyle/>
                    <a:p>
                      <a:r>
                        <a:rPr lang="en-US" i="1" dirty="0"/>
                        <a:t>Range</a:t>
                      </a:r>
                    </a:p>
                  </a:txBody>
                  <a:tcPr/>
                </a:tc>
                <a:tc>
                  <a:txBody>
                    <a:bodyPr/>
                    <a:lstStyle/>
                    <a:p>
                      <a:endParaRPr lang="en-US" dirty="0"/>
                    </a:p>
                  </a:txBody>
                  <a:tcPr/>
                </a:tc>
                <a:tc>
                  <a:txBody>
                    <a:bodyPr/>
                    <a:lstStyle/>
                    <a:p>
                      <a:endParaRPr lang="en-US" dirty="0"/>
                    </a:p>
                  </a:txBody>
                  <a:tcPr/>
                </a:tc>
                <a:tc>
                  <a:txBody>
                    <a:bodyPr/>
                    <a:lstStyle/>
                    <a:p>
                      <a:r>
                        <a:rPr lang="en-US" i="1" dirty="0"/>
                        <a:t>24</a:t>
                      </a:r>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
        <p:nvSpPr>
          <p:cNvPr id="3" name="Title 2"/>
          <p:cNvSpPr>
            <a:spLocks noGrp="1"/>
          </p:cNvSpPr>
          <p:nvPr>
            <p:ph type="title"/>
          </p:nvPr>
        </p:nvSpPr>
        <p:spPr/>
        <p:txBody>
          <a:bodyPr>
            <a:normAutofit fontScale="90000"/>
          </a:bodyPr>
          <a:lstStyle/>
          <a:p>
            <a:r>
              <a:rPr lang="en-US" dirty="0"/>
              <a:t>Results: Verb type &amp; Definiteness/Specificity</a:t>
            </a:r>
          </a:p>
        </p:txBody>
      </p:sp>
      <p:sp>
        <p:nvSpPr>
          <p:cNvPr id="6" name="TextBox 5"/>
          <p:cNvSpPr txBox="1"/>
          <p:nvPr/>
        </p:nvSpPr>
        <p:spPr>
          <a:xfrm>
            <a:off x="533400" y="5334000"/>
            <a:ext cx="8229600" cy="923330"/>
          </a:xfrm>
          <a:prstGeom prst="rect">
            <a:avLst/>
          </a:prstGeom>
          <a:noFill/>
        </p:spPr>
        <p:txBody>
          <a:bodyPr wrap="square" rtlCol="0">
            <a:spAutoFit/>
          </a:bodyPr>
          <a:lstStyle/>
          <a:p>
            <a:r>
              <a:rPr lang="en-US" b="1" dirty="0"/>
              <a:t>Interestingly, definiteness and specificity were not significant factors. This shows the importance of combining intuitions and qualitative analyses of variable phenomena with quantitative statistical methods and approaches.</a:t>
            </a:r>
          </a:p>
        </p:txBody>
      </p:sp>
    </p:spTree>
    <p:extLst>
      <p:ext uri="{BB962C8B-B14F-4D97-AF65-F5344CB8AC3E}">
        <p14:creationId xmlns:p14="http://schemas.microsoft.com/office/powerpoint/2010/main" val="33726251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52582086"/>
              </p:ext>
            </p:extLst>
          </p:nvPr>
        </p:nvGraphicFramePr>
        <p:xfrm>
          <a:off x="871538" y="2674938"/>
          <a:ext cx="7408864" cy="1483360"/>
        </p:xfrm>
        <a:graphic>
          <a:graphicData uri="http://schemas.openxmlformats.org/drawingml/2006/table">
            <a:tbl>
              <a:tblPr firstRow="1" bandRow="1">
                <a:tableStyleId>{5C22544A-7EE6-4342-B048-85BDC9FD1C3A}</a:tableStyleId>
              </a:tblPr>
              <a:tblGrid>
                <a:gridCol w="2786062">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422402">
                  <a:extLst>
                    <a:ext uri="{9D8B030D-6E8A-4147-A177-3AD203B41FA5}">
                      <a16:colId xmlns:a16="http://schemas.microsoft.com/office/drawing/2014/main" val="20003"/>
                    </a:ext>
                  </a:extLst>
                </a:gridCol>
              </a:tblGrid>
              <a:tr h="370840">
                <a:tc>
                  <a:txBody>
                    <a:bodyPr/>
                    <a:lstStyle/>
                    <a:p>
                      <a:r>
                        <a:rPr lang="en-US" dirty="0"/>
                        <a:t>Factor</a:t>
                      </a:r>
                    </a:p>
                  </a:txBody>
                  <a:tcPr/>
                </a:tc>
                <a:tc>
                  <a:txBody>
                    <a:bodyPr/>
                    <a:lstStyle/>
                    <a:p>
                      <a:r>
                        <a:rPr lang="en-US" dirty="0"/>
                        <a:t>Number</a:t>
                      </a:r>
                    </a:p>
                  </a:txBody>
                  <a:tcPr/>
                </a:tc>
                <a:tc>
                  <a:txBody>
                    <a:bodyPr/>
                    <a:lstStyle/>
                    <a:p>
                      <a:r>
                        <a:rPr lang="en-US" dirty="0"/>
                        <a:t>%SD</a:t>
                      </a:r>
                    </a:p>
                  </a:txBody>
                  <a:tcPr/>
                </a:tc>
                <a:tc>
                  <a:txBody>
                    <a:bodyPr/>
                    <a:lstStyle/>
                    <a:p>
                      <a:r>
                        <a:rPr lang="en-US" dirty="0"/>
                        <a:t>%Total</a:t>
                      </a:r>
                    </a:p>
                  </a:txBody>
                  <a:tcPr/>
                </a:tc>
                <a:extLst>
                  <a:ext uri="{0D108BD9-81ED-4DB2-BD59-A6C34878D82A}">
                    <a16:rowId xmlns:a16="http://schemas.microsoft.com/office/drawing/2014/main" val="10000"/>
                  </a:ext>
                </a:extLst>
              </a:tr>
              <a:tr h="370840">
                <a:tc>
                  <a:txBody>
                    <a:bodyPr/>
                    <a:lstStyle/>
                    <a:p>
                      <a:r>
                        <a:rPr lang="en-US" dirty="0"/>
                        <a:t>Strong pronouns</a:t>
                      </a:r>
                    </a:p>
                  </a:txBody>
                  <a:tcPr/>
                </a:tc>
                <a:tc>
                  <a:txBody>
                    <a:bodyPr/>
                    <a:lstStyle/>
                    <a:p>
                      <a:r>
                        <a:rPr lang="en-US" dirty="0"/>
                        <a:t>100</a:t>
                      </a:r>
                    </a:p>
                  </a:txBody>
                  <a:tcPr/>
                </a:tc>
                <a:tc>
                  <a:txBody>
                    <a:bodyPr/>
                    <a:lstStyle/>
                    <a:p>
                      <a:r>
                        <a:rPr lang="en-US" dirty="0"/>
                        <a:t>70%</a:t>
                      </a:r>
                    </a:p>
                  </a:txBody>
                  <a:tcPr/>
                </a:tc>
                <a:tc>
                  <a:txBody>
                    <a:bodyPr/>
                    <a:lstStyle/>
                    <a:p>
                      <a:r>
                        <a:rPr lang="en-US" dirty="0"/>
                        <a:t>12</a:t>
                      </a:r>
                    </a:p>
                  </a:txBody>
                  <a:tcPr/>
                </a:tc>
                <a:extLst>
                  <a:ext uri="{0D108BD9-81ED-4DB2-BD59-A6C34878D82A}">
                    <a16:rowId xmlns:a16="http://schemas.microsoft.com/office/drawing/2014/main" val="10001"/>
                  </a:ext>
                </a:extLst>
              </a:tr>
              <a:tr h="370840">
                <a:tc>
                  <a:txBody>
                    <a:bodyPr/>
                    <a:lstStyle/>
                    <a:p>
                      <a:r>
                        <a:rPr lang="en-US" dirty="0"/>
                        <a:t>Les </a:t>
                      </a:r>
                      <a:r>
                        <a:rPr lang="en-US" dirty="0" err="1"/>
                        <a:t>noms</a:t>
                      </a:r>
                      <a:r>
                        <a:rPr lang="en-US" dirty="0"/>
                        <a:t> </a:t>
                      </a:r>
                      <a:r>
                        <a:rPr lang="en-US" dirty="0" err="1"/>
                        <a:t>propres</a:t>
                      </a:r>
                      <a:endParaRPr lang="en-US" dirty="0"/>
                    </a:p>
                  </a:txBody>
                  <a:tcPr/>
                </a:tc>
                <a:tc>
                  <a:txBody>
                    <a:bodyPr/>
                    <a:lstStyle/>
                    <a:p>
                      <a:r>
                        <a:rPr lang="en-US" dirty="0"/>
                        <a:t>35</a:t>
                      </a:r>
                    </a:p>
                  </a:txBody>
                  <a:tcPr/>
                </a:tc>
                <a:tc>
                  <a:txBody>
                    <a:bodyPr/>
                    <a:lstStyle/>
                    <a:p>
                      <a:r>
                        <a:rPr lang="en-US" dirty="0"/>
                        <a:t>32%</a:t>
                      </a:r>
                    </a:p>
                  </a:txBody>
                  <a:tcPr/>
                </a:tc>
                <a:tc>
                  <a:txBody>
                    <a:bodyPr/>
                    <a:lstStyle/>
                    <a:p>
                      <a:r>
                        <a:rPr lang="en-US" dirty="0"/>
                        <a:t>9</a:t>
                      </a:r>
                    </a:p>
                  </a:txBody>
                  <a:tcPr/>
                </a:tc>
                <a:extLst>
                  <a:ext uri="{0D108BD9-81ED-4DB2-BD59-A6C34878D82A}">
                    <a16:rowId xmlns:a16="http://schemas.microsoft.com/office/drawing/2014/main" val="10002"/>
                  </a:ext>
                </a:extLst>
              </a:tr>
              <a:tr h="370840">
                <a:tc>
                  <a:txBody>
                    <a:bodyPr/>
                    <a:lstStyle/>
                    <a:p>
                      <a:r>
                        <a:rPr lang="en-US" dirty="0"/>
                        <a:t>Common</a:t>
                      </a:r>
                      <a:r>
                        <a:rPr lang="en-US" baseline="0" dirty="0"/>
                        <a:t> nouns/ other pro.</a:t>
                      </a:r>
                      <a:endParaRPr lang="en-US" dirty="0"/>
                    </a:p>
                  </a:txBody>
                  <a:tcPr/>
                </a:tc>
                <a:tc>
                  <a:txBody>
                    <a:bodyPr/>
                    <a:lstStyle/>
                    <a:p>
                      <a:r>
                        <a:rPr lang="en-US" dirty="0"/>
                        <a:t>188</a:t>
                      </a:r>
                    </a:p>
                  </a:txBody>
                  <a:tcPr/>
                </a:tc>
                <a:tc>
                  <a:txBody>
                    <a:bodyPr/>
                    <a:lstStyle/>
                    <a:p>
                      <a:r>
                        <a:rPr lang="en-US" dirty="0"/>
                        <a:t>20%</a:t>
                      </a:r>
                    </a:p>
                  </a:txBody>
                  <a:tcPr/>
                </a:tc>
                <a:tc>
                  <a:txBody>
                    <a:bodyPr/>
                    <a:lstStyle/>
                    <a:p>
                      <a:r>
                        <a:rPr lang="en-US" dirty="0"/>
                        <a:t>79</a:t>
                      </a:r>
                    </a:p>
                  </a:txBody>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p:txBody>
          <a:bodyPr>
            <a:normAutofit fontScale="90000"/>
          </a:bodyPr>
          <a:lstStyle/>
          <a:p>
            <a:r>
              <a:rPr lang="en-US" dirty="0"/>
              <a:t>Subject type: preliminary percentages</a:t>
            </a:r>
          </a:p>
        </p:txBody>
      </p:sp>
      <p:sp>
        <p:nvSpPr>
          <p:cNvPr id="5" name="TextBox 4"/>
          <p:cNvSpPr txBox="1"/>
          <p:nvPr/>
        </p:nvSpPr>
        <p:spPr>
          <a:xfrm>
            <a:off x="838200" y="4953000"/>
            <a:ext cx="7315200" cy="400110"/>
          </a:xfrm>
          <a:prstGeom prst="rect">
            <a:avLst/>
          </a:prstGeom>
          <a:noFill/>
        </p:spPr>
        <p:txBody>
          <a:bodyPr wrap="square" rtlCol="0">
            <a:spAutoFit/>
          </a:bodyPr>
          <a:lstStyle/>
          <a:p>
            <a:r>
              <a:rPr lang="en-US" sz="2000" b="1" dirty="0"/>
              <a:t>Possibly due to analogy with </a:t>
            </a:r>
            <a:r>
              <a:rPr lang="en-US" sz="2000" b="1" i="1" dirty="0" err="1"/>
              <a:t>moi</a:t>
            </a:r>
            <a:r>
              <a:rPr lang="en-US" sz="2000" b="1" i="1" dirty="0"/>
              <a:t> je.</a:t>
            </a:r>
            <a:endParaRPr lang="en-US" sz="2000" b="1" dirty="0"/>
          </a:p>
        </p:txBody>
      </p:sp>
    </p:spTree>
    <p:extLst>
      <p:ext uri="{BB962C8B-B14F-4D97-AF65-F5344CB8AC3E}">
        <p14:creationId xmlns:p14="http://schemas.microsoft.com/office/powerpoint/2010/main" val="2590451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22136424"/>
              </p:ext>
            </p:extLst>
          </p:nvPr>
        </p:nvGraphicFramePr>
        <p:xfrm>
          <a:off x="871538" y="2674938"/>
          <a:ext cx="7408860" cy="1854200"/>
        </p:xfrm>
        <a:graphic>
          <a:graphicData uri="http://schemas.openxmlformats.org/drawingml/2006/table">
            <a:tbl>
              <a:tblPr firstRow="1" bandRow="1">
                <a:tableStyleId>{5C22544A-7EE6-4342-B048-85BDC9FD1C3A}</a:tableStyleId>
              </a:tblPr>
              <a:tblGrid>
                <a:gridCol w="1481772">
                  <a:extLst>
                    <a:ext uri="{9D8B030D-6E8A-4147-A177-3AD203B41FA5}">
                      <a16:colId xmlns:a16="http://schemas.microsoft.com/office/drawing/2014/main" val="20000"/>
                    </a:ext>
                  </a:extLst>
                </a:gridCol>
                <a:gridCol w="1481772">
                  <a:extLst>
                    <a:ext uri="{9D8B030D-6E8A-4147-A177-3AD203B41FA5}">
                      <a16:colId xmlns:a16="http://schemas.microsoft.com/office/drawing/2014/main" val="20001"/>
                    </a:ext>
                  </a:extLst>
                </a:gridCol>
                <a:gridCol w="1481772">
                  <a:extLst>
                    <a:ext uri="{9D8B030D-6E8A-4147-A177-3AD203B41FA5}">
                      <a16:colId xmlns:a16="http://schemas.microsoft.com/office/drawing/2014/main" val="20002"/>
                    </a:ext>
                  </a:extLst>
                </a:gridCol>
                <a:gridCol w="1481772">
                  <a:extLst>
                    <a:ext uri="{9D8B030D-6E8A-4147-A177-3AD203B41FA5}">
                      <a16:colId xmlns:a16="http://schemas.microsoft.com/office/drawing/2014/main" val="20003"/>
                    </a:ext>
                  </a:extLst>
                </a:gridCol>
                <a:gridCol w="1481772">
                  <a:extLst>
                    <a:ext uri="{9D8B030D-6E8A-4147-A177-3AD203B41FA5}">
                      <a16:colId xmlns:a16="http://schemas.microsoft.com/office/drawing/2014/main" val="20004"/>
                    </a:ext>
                  </a:extLst>
                </a:gridCol>
              </a:tblGrid>
              <a:tr h="370840">
                <a:tc>
                  <a:txBody>
                    <a:bodyPr/>
                    <a:lstStyle/>
                    <a:p>
                      <a:r>
                        <a:rPr lang="en-US" dirty="0"/>
                        <a:t>Age</a:t>
                      </a:r>
                    </a:p>
                  </a:txBody>
                  <a:tcPr/>
                </a:tc>
                <a:tc>
                  <a:txBody>
                    <a:bodyPr/>
                    <a:lstStyle/>
                    <a:p>
                      <a:r>
                        <a:rPr lang="en-US" dirty="0"/>
                        <a:t>N</a:t>
                      </a:r>
                    </a:p>
                  </a:txBody>
                  <a:tcPr/>
                </a:tc>
                <a:tc>
                  <a:txBody>
                    <a:bodyPr/>
                    <a:lstStyle/>
                    <a:p>
                      <a:r>
                        <a:rPr lang="en-US" dirty="0"/>
                        <a:t>%SD</a:t>
                      </a:r>
                    </a:p>
                  </a:txBody>
                  <a:tcPr/>
                </a:tc>
                <a:tc>
                  <a:txBody>
                    <a:bodyPr/>
                    <a:lstStyle/>
                    <a:p>
                      <a:r>
                        <a:rPr lang="en-US" dirty="0"/>
                        <a:t>Weight</a:t>
                      </a:r>
                    </a:p>
                  </a:txBody>
                  <a:tcPr/>
                </a:tc>
                <a:tc>
                  <a:txBody>
                    <a:bodyPr/>
                    <a:lstStyle/>
                    <a:p>
                      <a:r>
                        <a:rPr lang="en-US" dirty="0"/>
                        <a:t>%Total</a:t>
                      </a:r>
                    </a:p>
                  </a:txBody>
                  <a:tcPr/>
                </a:tc>
                <a:extLst>
                  <a:ext uri="{0D108BD9-81ED-4DB2-BD59-A6C34878D82A}">
                    <a16:rowId xmlns:a16="http://schemas.microsoft.com/office/drawing/2014/main" val="10000"/>
                  </a:ext>
                </a:extLst>
              </a:tr>
              <a:tr h="370840">
                <a:tc>
                  <a:txBody>
                    <a:bodyPr/>
                    <a:lstStyle/>
                    <a:p>
                      <a:r>
                        <a:rPr lang="en-US" dirty="0"/>
                        <a:t>56+</a:t>
                      </a:r>
                    </a:p>
                  </a:txBody>
                  <a:tcPr/>
                </a:tc>
                <a:tc>
                  <a:txBody>
                    <a:bodyPr/>
                    <a:lstStyle/>
                    <a:p>
                      <a:r>
                        <a:rPr lang="en-US" dirty="0"/>
                        <a:t>106</a:t>
                      </a:r>
                    </a:p>
                  </a:txBody>
                  <a:tcPr/>
                </a:tc>
                <a:tc>
                  <a:txBody>
                    <a:bodyPr/>
                    <a:lstStyle/>
                    <a:p>
                      <a:r>
                        <a:rPr lang="en-US" dirty="0"/>
                        <a:t>29</a:t>
                      </a:r>
                    </a:p>
                  </a:txBody>
                  <a:tcPr/>
                </a:tc>
                <a:tc>
                  <a:txBody>
                    <a:bodyPr/>
                    <a:lstStyle/>
                    <a:p>
                      <a:r>
                        <a:rPr lang="en-US" dirty="0"/>
                        <a:t>0.63</a:t>
                      </a:r>
                    </a:p>
                  </a:txBody>
                  <a:tcPr/>
                </a:tc>
                <a:tc>
                  <a:txBody>
                    <a:bodyPr/>
                    <a:lstStyle/>
                    <a:p>
                      <a:r>
                        <a:rPr lang="en-US" dirty="0"/>
                        <a:t>47</a:t>
                      </a:r>
                    </a:p>
                  </a:txBody>
                  <a:tcPr/>
                </a:tc>
                <a:extLst>
                  <a:ext uri="{0D108BD9-81ED-4DB2-BD59-A6C34878D82A}">
                    <a16:rowId xmlns:a16="http://schemas.microsoft.com/office/drawing/2014/main" val="10001"/>
                  </a:ext>
                </a:extLst>
              </a:tr>
              <a:tr h="370840">
                <a:tc>
                  <a:txBody>
                    <a:bodyPr/>
                    <a:lstStyle/>
                    <a:p>
                      <a:r>
                        <a:rPr lang="en-US" dirty="0"/>
                        <a:t>31-55</a:t>
                      </a:r>
                    </a:p>
                  </a:txBody>
                  <a:tcPr/>
                </a:tc>
                <a:tc>
                  <a:txBody>
                    <a:bodyPr/>
                    <a:lstStyle/>
                    <a:p>
                      <a:r>
                        <a:rPr lang="en-US" dirty="0"/>
                        <a:t>44</a:t>
                      </a:r>
                    </a:p>
                  </a:txBody>
                  <a:tcPr/>
                </a:tc>
                <a:tc>
                  <a:txBody>
                    <a:bodyPr/>
                    <a:lstStyle/>
                    <a:p>
                      <a:r>
                        <a:rPr lang="en-US" dirty="0"/>
                        <a:t>14</a:t>
                      </a:r>
                    </a:p>
                  </a:txBody>
                  <a:tcPr/>
                </a:tc>
                <a:tc>
                  <a:txBody>
                    <a:bodyPr/>
                    <a:lstStyle/>
                    <a:p>
                      <a:r>
                        <a:rPr lang="en-US" dirty="0"/>
                        <a:t>0.40</a:t>
                      </a:r>
                    </a:p>
                  </a:txBody>
                  <a:tcPr/>
                </a:tc>
                <a:tc>
                  <a:txBody>
                    <a:bodyPr/>
                    <a:lstStyle/>
                    <a:p>
                      <a:r>
                        <a:rPr lang="en-US" dirty="0"/>
                        <a:t>41</a:t>
                      </a:r>
                    </a:p>
                  </a:txBody>
                  <a:tcPr/>
                </a:tc>
                <a:extLst>
                  <a:ext uri="{0D108BD9-81ED-4DB2-BD59-A6C34878D82A}">
                    <a16:rowId xmlns:a16="http://schemas.microsoft.com/office/drawing/2014/main" val="10002"/>
                  </a:ext>
                </a:extLst>
              </a:tr>
              <a:tr h="370840">
                <a:tc>
                  <a:txBody>
                    <a:bodyPr/>
                    <a:lstStyle/>
                    <a:p>
                      <a:r>
                        <a:rPr lang="en-US" dirty="0"/>
                        <a:t>0-30</a:t>
                      </a:r>
                    </a:p>
                  </a:txBody>
                  <a:tcPr/>
                </a:tc>
                <a:tc>
                  <a:txBody>
                    <a:bodyPr/>
                    <a:lstStyle/>
                    <a:p>
                      <a:r>
                        <a:rPr lang="en-US" dirty="0"/>
                        <a:t>10</a:t>
                      </a:r>
                    </a:p>
                  </a:txBody>
                  <a:tcPr/>
                </a:tc>
                <a:tc>
                  <a:txBody>
                    <a:bodyPr/>
                    <a:lstStyle/>
                    <a:p>
                      <a:r>
                        <a:rPr lang="en-US" dirty="0"/>
                        <a:t>11</a:t>
                      </a:r>
                    </a:p>
                  </a:txBody>
                  <a:tcPr/>
                </a:tc>
                <a:tc>
                  <a:txBody>
                    <a:bodyPr/>
                    <a:lstStyle/>
                    <a:p>
                      <a:r>
                        <a:rPr lang="en-US" dirty="0"/>
                        <a:t>0.33</a:t>
                      </a:r>
                    </a:p>
                  </a:txBody>
                  <a:tcPr/>
                </a:tc>
                <a:tc>
                  <a:txBody>
                    <a:bodyPr/>
                    <a:lstStyle/>
                    <a:p>
                      <a:r>
                        <a:rPr lang="en-US" dirty="0"/>
                        <a:t>12</a:t>
                      </a:r>
                    </a:p>
                  </a:txBody>
                  <a:tcPr/>
                </a:tc>
                <a:extLst>
                  <a:ext uri="{0D108BD9-81ED-4DB2-BD59-A6C34878D82A}">
                    <a16:rowId xmlns:a16="http://schemas.microsoft.com/office/drawing/2014/main" val="10003"/>
                  </a:ext>
                </a:extLst>
              </a:tr>
              <a:tr h="370840">
                <a:tc>
                  <a:txBody>
                    <a:bodyPr/>
                    <a:lstStyle/>
                    <a:p>
                      <a:r>
                        <a:rPr lang="en-US" i="1" dirty="0"/>
                        <a:t>Range</a:t>
                      </a:r>
                    </a:p>
                  </a:txBody>
                  <a:tcPr/>
                </a:tc>
                <a:tc>
                  <a:txBody>
                    <a:bodyPr/>
                    <a:lstStyle/>
                    <a:p>
                      <a:endParaRPr lang="en-US" dirty="0"/>
                    </a:p>
                  </a:txBody>
                  <a:tcPr/>
                </a:tc>
                <a:tc>
                  <a:txBody>
                    <a:bodyPr/>
                    <a:lstStyle/>
                    <a:p>
                      <a:endParaRPr lang="en-US" dirty="0"/>
                    </a:p>
                  </a:txBody>
                  <a:tcPr/>
                </a:tc>
                <a:tc>
                  <a:txBody>
                    <a:bodyPr/>
                    <a:lstStyle/>
                    <a:p>
                      <a:r>
                        <a:rPr lang="en-US" i="1" dirty="0"/>
                        <a:t>21</a:t>
                      </a:r>
                    </a:p>
                  </a:txBody>
                  <a:tcPr/>
                </a:tc>
                <a:tc>
                  <a:txBody>
                    <a:bodyPr/>
                    <a:lstStyle/>
                    <a:p>
                      <a:endParaRPr lang="en-US"/>
                    </a:p>
                  </a:txBody>
                  <a:tcPr/>
                </a:tc>
                <a:extLst>
                  <a:ext uri="{0D108BD9-81ED-4DB2-BD59-A6C34878D82A}">
                    <a16:rowId xmlns:a16="http://schemas.microsoft.com/office/drawing/2014/main" val="10004"/>
                  </a:ext>
                </a:extLst>
              </a:tr>
            </a:tbl>
          </a:graphicData>
        </a:graphic>
      </p:graphicFrame>
      <p:sp>
        <p:nvSpPr>
          <p:cNvPr id="3" name="Title 2"/>
          <p:cNvSpPr>
            <a:spLocks noGrp="1"/>
          </p:cNvSpPr>
          <p:nvPr>
            <p:ph type="title"/>
          </p:nvPr>
        </p:nvSpPr>
        <p:spPr/>
        <p:txBody>
          <a:bodyPr/>
          <a:lstStyle/>
          <a:p>
            <a:r>
              <a:rPr lang="en-US" dirty="0"/>
              <a:t>Results: social factors</a:t>
            </a:r>
          </a:p>
        </p:txBody>
      </p:sp>
      <p:sp>
        <p:nvSpPr>
          <p:cNvPr id="5" name="TextBox 4"/>
          <p:cNvSpPr txBox="1"/>
          <p:nvPr/>
        </p:nvSpPr>
        <p:spPr>
          <a:xfrm>
            <a:off x="838200" y="5029200"/>
            <a:ext cx="7543800" cy="400110"/>
          </a:xfrm>
          <a:prstGeom prst="rect">
            <a:avLst/>
          </a:prstGeom>
          <a:noFill/>
        </p:spPr>
        <p:txBody>
          <a:bodyPr wrap="square" rtlCol="0">
            <a:spAutoFit/>
          </a:bodyPr>
          <a:lstStyle/>
          <a:p>
            <a:r>
              <a:rPr lang="en-US" sz="2000" b="1" dirty="0"/>
              <a:t>Possibly in decline?</a:t>
            </a:r>
          </a:p>
        </p:txBody>
      </p:sp>
    </p:spTree>
    <p:extLst>
      <p:ext uri="{BB962C8B-B14F-4D97-AF65-F5344CB8AC3E}">
        <p14:creationId xmlns:p14="http://schemas.microsoft.com/office/powerpoint/2010/main" val="1063308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4038600"/>
          </a:xfrm>
        </p:spPr>
        <p:txBody>
          <a:bodyPr>
            <a:normAutofit fontScale="92500" lnSpcReduction="10000"/>
          </a:bodyPr>
          <a:lstStyle/>
          <a:p>
            <a:r>
              <a:rPr lang="en-US" dirty="0"/>
              <a:t>There are a lot of cross-dialectal similarities in regards to linguistic factors affecting SD:</a:t>
            </a:r>
          </a:p>
          <a:p>
            <a:pPr lvl="1"/>
            <a:r>
              <a:rPr lang="en-US" dirty="0"/>
              <a:t>Subject complexity</a:t>
            </a:r>
          </a:p>
          <a:p>
            <a:pPr lvl="1"/>
            <a:r>
              <a:rPr lang="en-US" dirty="0"/>
              <a:t>Intervening elements</a:t>
            </a:r>
          </a:p>
          <a:p>
            <a:pPr lvl="1"/>
            <a:r>
              <a:rPr lang="en-US" dirty="0"/>
              <a:t>Lack of </a:t>
            </a:r>
            <a:r>
              <a:rPr lang="en-US" i="1" dirty="0"/>
              <a:t>ne</a:t>
            </a:r>
            <a:endParaRPr lang="en-US" dirty="0"/>
          </a:p>
          <a:p>
            <a:pPr lvl="1"/>
            <a:r>
              <a:rPr lang="en-US" dirty="0"/>
              <a:t>Clause type</a:t>
            </a:r>
          </a:p>
          <a:p>
            <a:pPr lvl="1"/>
            <a:r>
              <a:rPr lang="en-US" dirty="0"/>
              <a:t>Passive verbs</a:t>
            </a:r>
          </a:p>
          <a:p>
            <a:pPr lvl="1"/>
            <a:r>
              <a:rPr lang="en-US" dirty="0"/>
              <a:t>Subject type</a:t>
            </a:r>
          </a:p>
          <a:p>
            <a:r>
              <a:rPr lang="en-US" dirty="0"/>
              <a:t>It is important to supplement qualitative analyses with quantitative evidence from a variety of dialects.</a:t>
            </a:r>
          </a:p>
          <a:p>
            <a:pPr lvl="1"/>
            <a:r>
              <a:rPr lang="en-US" dirty="0"/>
              <a:t>Subject definiteness, specificity and </a:t>
            </a:r>
            <a:r>
              <a:rPr lang="en-US" dirty="0" err="1"/>
              <a:t>animacy</a:t>
            </a:r>
            <a:endParaRPr lang="en-US" dirty="0"/>
          </a:p>
        </p:txBody>
      </p:sp>
      <p:sp>
        <p:nvSpPr>
          <p:cNvPr id="3" name="Title 2"/>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3903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social factors differ from previous studies:</a:t>
            </a:r>
          </a:p>
          <a:p>
            <a:pPr lvl="1"/>
            <a:r>
              <a:rPr lang="en-US" dirty="0"/>
              <a:t>Sex was not significant in this study. It was significant in previous studies (Auger &amp; Villeneuve 2010; Nagy, </a:t>
            </a:r>
            <a:r>
              <a:rPr lang="en-US" dirty="0" err="1"/>
              <a:t>Blondeau</a:t>
            </a:r>
            <a:r>
              <a:rPr lang="en-US" dirty="0"/>
              <a:t> &amp; Auger 2003; Ashby 1980).</a:t>
            </a:r>
          </a:p>
          <a:p>
            <a:pPr lvl="1"/>
            <a:r>
              <a:rPr lang="en-US" dirty="0"/>
              <a:t>Age was significant. The older generation use more SD. However, the opposite was found in Auger et Villeneuve 2010.</a:t>
            </a:r>
          </a:p>
          <a:p>
            <a:r>
              <a:rPr lang="en-US" dirty="0"/>
              <a:t>In general, this shows that while a variable phenomenon may have many similar underlying linguistic constraints in different dialects, it may nevertheless manifest itself differently with regards to its social function. </a:t>
            </a:r>
          </a:p>
        </p:txBody>
      </p:sp>
      <p:sp>
        <p:nvSpPr>
          <p:cNvPr id="3" name="Title 2"/>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4193169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Frequency effects</a:t>
            </a:r>
          </a:p>
          <a:p>
            <a:r>
              <a:rPr lang="en-US" dirty="0"/>
              <a:t>Socioeconomic class</a:t>
            </a:r>
          </a:p>
          <a:p>
            <a:r>
              <a:rPr lang="en-US" dirty="0"/>
              <a:t>Study factors indicating affixation versus syntactic independence of subject </a:t>
            </a:r>
            <a:r>
              <a:rPr lang="en-US" dirty="0" err="1"/>
              <a:t>clitics</a:t>
            </a:r>
            <a:endParaRPr lang="en-US" dirty="0"/>
          </a:p>
        </p:txBody>
      </p:sp>
      <p:sp>
        <p:nvSpPr>
          <p:cNvPr id="3" name="Title 2"/>
          <p:cNvSpPr>
            <a:spLocks noGrp="1"/>
          </p:cNvSpPr>
          <p:nvPr>
            <p:ph type="title"/>
          </p:nvPr>
        </p:nvSpPr>
        <p:spPr/>
        <p:txBody>
          <a:bodyPr/>
          <a:lstStyle/>
          <a:p>
            <a:r>
              <a:rPr lang="en-US" dirty="0"/>
              <a:t>Future studies</a:t>
            </a:r>
          </a:p>
        </p:txBody>
      </p:sp>
    </p:spTree>
    <p:extLst>
      <p:ext uri="{BB962C8B-B14F-4D97-AF65-F5344CB8AC3E}">
        <p14:creationId xmlns:p14="http://schemas.microsoft.com/office/powerpoint/2010/main" val="25385419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4267199"/>
          </a:xfrm>
        </p:spPr>
        <p:txBody>
          <a:bodyPr>
            <a:normAutofit fontScale="55000" lnSpcReduction="20000"/>
          </a:bodyPr>
          <a:lstStyle/>
          <a:p>
            <a:r>
              <a:rPr lang="en-US" dirty="0"/>
              <a:t>Ashby, William J. (1980), « Prefixed conjugation in Parisian French », </a:t>
            </a:r>
            <a:r>
              <a:rPr lang="en-US" dirty="0" err="1"/>
              <a:t>dans</a:t>
            </a:r>
            <a:r>
              <a:rPr lang="en-US" dirty="0"/>
              <a:t> Herbert J. </a:t>
            </a:r>
            <a:r>
              <a:rPr lang="en-US" dirty="0" err="1"/>
              <a:t>Izzo</a:t>
            </a:r>
            <a:r>
              <a:rPr lang="en-US" dirty="0"/>
              <a:t> (</a:t>
            </a:r>
            <a:r>
              <a:rPr lang="en-US" dirty="0" err="1"/>
              <a:t>éd</a:t>
            </a:r>
            <a:r>
              <a:rPr lang="en-US" dirty="0"/>
              <a:t>.) </a:t>
            </a:r>
            <a:r>
              <a:rPr lang="en-US" i="1" dirty="0"/>
              <a:t>Italic and Romance : linguistic studies in honor of Ernst </a:t>
            </a:r>
            <a:r>
              <a:rPr lang="en-US" i="1" dirty="0" err="1"/>
              <a:t>Pulgram</a:t>
            </a:r>
            <a:r>
              <a:rPr lang="en-US" dirty="0"/>
              <a:t>, Amsterdam, John </a:t>
            </a:r>
            <a:r>
              <a:rPr lang="en-US" dirty="0" err="1"/>
              <a:t>Benjamins</a:t>
            </a:r>
            <a:r>
              <a:rPr lang="en-US" dirty="0"/>
              <a:t>, p. 195-207.</a:t>
            </a:r>
          </a:p>
          <a:p>
            <a:r>
              <a:rPr lang="en-US" dirty="0"/>
              <a:t>Auger, Julie. (1991). "Variation and syntactic theory: Agreement-marking vs. dislocation in Québec Colloquial French". Paper presented at the NWAVE XX meeting, Washington, D.C.</a:t>
            </a:r>
          </a:p>
          <a:p>
            <a:r>
              <a:rPr lang="en-US" dirty="0"/>
              <a:t>________(1993). More evidence for verbal agreement-marking in colloquial French in W. J. Ashby, M. </a:t>
            </a:r>
            <a:r>
              <a:rPr lang="en-US" dirty="0" err="1"/>
              <a:t>Mithun</a:t>
            </a:r>
            <a:r>
              <a:rPr lang="en-US" dirty="0"/>
              <a:t>, G. </a:t>
            </a:r>
            <a:r>
              <a:rPr lang="en-US" dirty="0" err="1"/>
              <a:t>Perissinotto</a:t>
            </a:r>
            <a:r>
              <a:rPr lang="en-US" dirty="0"/>
              <a:t> et E. </a:t>
            </a:r>
            <a:r>
              <a:rPr lang="en-US" dirty="0" err="1"/>
              <a:t>Raposo</a:t>
            </a:r>
            <a:r>
              <a:rPr lang="en-US" dirty="0"/>
              <a:t> (</a:t>
            </a:r>
            <a:r>
              <a:rPr lang="en-US" dirty="0" err="1"/>
              <a:t>éds</a:t>
            </a:r>
            <a:r>
              <a:rPr lang="en-US" dirty="0"/>
              <a:t>) Linguistic Perspectives on the Romance Languages, Amsterdam, J. </a:t>
            </a:r>
            <a:r>
              <a:rPr lang="en-US" dirty="0" err="1"/>
              <a:t>Benjamins</a:t>
            </a:r>
            <a:r>
              <a:rPr lang="en-US" dirty="0"/>
              <a:t>, p. 177-197</a:t>
            </a:r>
          </a:p>
          <a:p>
            <a:r>
              <a:rPr lang="en-US" dirty="0"/>
              <a:t>------ (1994). </a:t>
            </a:r>
            <a:r>
              <a:rPr lang="en-US" i="1" dirty="0"/>
              <a:t>Pronominal </a:t>
            </a:r>
            <a:r>
              <a:rPr lang="en-US" i="1" dirty="0" err="1"/>
              <a:t>clitics</a:t>
            </a:r>
            <a:r>
              <a:rPr lang="en-US" i="1" dirty="0"/>
              <a:t> in colloquial Québec French : a morphological approach</a:t>
            </a:r>
            <a:r>
              <a:rPr lang="en-US" dirty="0"/>
              <a:t>, </a:t>
            </a:r>
            <a:r>
              <a:rPr lang="en-US" dirty="0" err="1"/>
              <a:t>Philadelphie</a:t>
            </a:r>
            <a:r>
              <a:rPr lang="en-US" dirty="0"/>
              <a:t>, </a:t>
            </a:r>
            <a:r>
              <a:rPr lang="en-US" dirty="0" err="1"/>
              <a:t>thèse</a:t>
            </a:r>
            <a:r>
              <a:rPr lang="en-US" dirty="0"/>
              <a:t> de </a:t>
            </a:r>
            <a:r>
              <a:rPr lang="en-US" dirty="0" err="1"/>
              <a:t>doctorat</a:t>
            </a:r>
            <a:r>
              <a:rPr lang="en-US" dirty="0"/>
              <a:t>, University of Pennsylvania, xii- 377 p.</a:t>
            </a:r>
          </a:p>
          <a:p>
            <a:r>
              <a:rPr lang="en-US" dirty="0"/>
              <a:t>------- (1995). A morphological analysis of Quebec Colloquial French pronominal </a:t>
            </a:r>
            <a:r>
              <a:rPr lang="en-US" dirty="0" err="1"/>
              <a:t>clitics</a:t>
            </a:r>
            <a:r>
              <a:rPr lang="en-US" dirty="0"/>
              <a:t>. In A. </a:t>
            </a:r>
            <a:r>
              <a:rPr lang="en-US" dirty="0" err="1"/>
              <a:t>Dainora</a:t>
            </a:r>
            <a:r>
              <a:rPr lang="en-US" dirty="0"/>
              <a:t> et al. (eds.), </a:t>
            </a:r>
            <a:r>
              <a:rPr lang="en-US" i="1" dirty="0"/>
              <a:t>CLS 31-II: Papers from the </a:t>
            </a:r>
            <a:r>
              <a:rPr lang="en-US" i="1" dirty="0" err="1"/>
              <a:t>parasession</a:t>
            </a:r>
            <a:r>
              <a:rPr lang="en-US" i="1" dirty="0"/>
              <a:t> on </a:t>
            </a:r>
            <a:r>
              <a:rPr lang="en-US" i="1" dirty="0" err="1"/>
              <a:t>clitics</a:t>
            </a:r>
            <a:r>
              <a:rPr lang="en-US" dirty="0"/>
              <a:t>. Chicago: Chicago Linguistic Society. 32– 49.</a:t>
            </a:r>
          </a:p>
          <a:p>
            <a:r>
              <a:rPr lang="en-US" dirty="0"/>
              <a:t>------- (1996). Variation data and linguistic theory:  Grammatical agreement and subject doubling.  In A. D. Green &amp; V. </a:t>
            </a:r>
            <a:r>
              <a:rPr lang="en-US" dirty="0" err="1"/>
              <a:t>Motapanyane</a:t>
            </a:r>
            <a:r>
              <a:rPr lang="en-US" dirty="0"/>
              <a:t> (eds.), </a:t>
            </a:r>
            <a:r>
              <a:rPr lang="en-US" i="1" dirty="0"/>
              <a:t>Proceedings of the Thirteenth Eastern States Conference on Linguistics '96</a:t>
            </a:r>
            <a:r>
              <a:rPr lang="en-US" dirty="0"/>
              <a:t>. </a:t>
            </a:r>
            <a:r>
              <a:rPr lang="fr-FR" dirty="0"/>
              <a:t>Ithaca: </a:t>
            </a:r>
            <a:r>
              <a:rPr lang="fr-FR" dirty="0" err="1"/>
              <a:t>Cornell</a:t>
            </a:r>
            <a:r>
              <a:rPr lang="fr-FR" dirty="0"/>
              <a:t> </a:t>
            </a:r>
            <a:r>
              <a:rPr lang="fr-FR" dirty="0" err="1"/>
              <a:t>University</a:t>
            </a:r>
            <a:r>
              <a:rPr lang="fr-FR" dirty="0"/>
              <a:t>, pp. 1-11</a:t>
            </a:r>
          </a:p>
          <a:p>
            <a:r>
              <a:rPr lang="fr-FR" dirty="0"/>
              <a:t>Auger, J. et Villeneuve, A.J. 2010. « La double expression des sujets en français saguenéen », dans </a:t>
            </a:r>
            <a:r>
              <a:rPr lang="fr-FR" dirty="0" err="1"/>
              <a:t>Remysen</a:t>
            </a:r>
            <a:r>
              <a:rPr lang="fr-FR" dirty="0"/>
              <a:t>, W. et Vincent, D. (</a:t>
            </a:r>
            <a:r>
              <a:rPr lang="fr-FR" dirty="0" err="1"/>
              <a:t>eds</a:t>
            </a:r>
            <a:r>
              <a:rPr lang="fr-FR" dirty="0"/>
              <a:t>,) </a:t>
            </a:r>
            <a:r>
              <a:rPr lang="fr-FR" i="1" dirty="0"/>
              <a:t>Hétérogénéité et homogénéité dans les pratiques langagières : Mélanges offerts à Denise </a:t>
            </a:r>
            <a:r>
              <a:rPr lang="fr-FR" i="1" dirty="0" err="1"/>
              <a:t>Deshaies</a:t>
            </a:r>
            <a:r>
              <a:rPr lang="fr-FR" dirty="0"/>
              <a:t>. Québec : Presse d l »université Laval. 67-86. </a:t>
            </a:r>
          </a:p>
          <a:p>
            <a:r>
              <a:rPr lang="fr-FR" dirty="0"/>
              <a:t>Bally, C. (1932) Linguistique générale et linguistique française, Berne, France.</a:t>
            </a:r>
          </a:p>
          <a:p>
            <a:r>
              <a:rPr lang="en-US" dirty="0"/>
              <a:t>Barlow, M. (1988) A situated theory of agreement. Ph.D. diss., Stanford University. Published 1992, New York: Garland.</a:t>
            </a:r>
          </a:p>
          <a:p>
            <a:r>
              <a:rPr lang="en-US" dirty="0"/>
              <a:t>Barnes, Betsy K. 1985. </a:t>
            </a:r>
            <a:r>
              <a:rPr lang="en-US" i="1" dirty="0"/>
              <a:t>The Pragmatics of Left-Detachment in Spoken Standard French</a:t>
            </a:r>
            <a:r>
              <a:rPr lang="en-US" dirty="0"/>
              <a:t>. </a:t>
            </a:r>
            <a:r>
              <a:rPr lang="fr-FR" dirty="0"/>
              <a:t>Amsterdam: Benjamins</a:t>
            </a:r>
            <a:r>
              <a:rPr lang="en-US" dirty="0"/>
              <a:t>.</a:t>
            </a:r>
          </a:p>
          <a:p>
            <a:endParaRPr lang="en-US" dirty="0"/>
          </a:p>
        </p:txBody>
      </p:sp>
      <p:sp>
        <p:nvSpPr>
          <p:cNvPr id="3" name="Title 2"/>
          <p:cNvSpPr>
            <a:spLocks noGrp="1"/>
          </p:cNvSpPr>
          <p:nvPr>
            <p:ph type="title"/>
          </p:nvPr>
        </p:nvSpPr>
        <p:spPr/>
        <p:txBody>
          <a:bodyPr/>
          <a:lstStyle/>
          <a:p>
            <a:r>
              <a:rPr lang="en-US" dirty="0"/>
              <a:t>Bibliography</a:t>
            </a:r>
          </a:p>
        </p:txBody>
      </p:sp>
    </p:spTree>
    <p:extLst>
      <p:ext uri="{BB962C8B-B14F-4D97-AF65-F5344CB8AC3E}">
        <p14:creationId xmlns:p14="http://schemas.microsoft.com/office/powerpoint/2010/main" val="2519202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09800"/>
            <a:ext cx="7408333" cy="4419600"/>
          </a:xfrm>
        </p:spPr>
        <p:txBody>
          <a:bodyPr>
            <a:normAutofit fontScale="62500" lnSpcReduction="20000"/>
          </a:bodyPr>
          <a:lstStyle/>
          <a:p>
            <a:r>
              <a:rPr lang="fr-FR" dirty="0" err="1"/>
              <a:t>Branca-Rosoff</a:t>
            </a:r>
            <a:r>
              <a:rPr lang="fr-FR" dirty="0"/>
              <a:t>, S; Fleury, S; Lefeuvre, F; Pires, M. </a:t>
            </a:r>
            <a:r>
              <a:rPr lang="fr-FR" i="1" dirty="0"/>
              <a:t>Discours dur la ville Corpus de Français Parlé Parisien des années 2000 (CFPP2000)</a:t>
            </a:r>
            <a:r>
              <a:rPr lang="fr-FR" dirty="0"/>
              <a:t> </a:t>
            </a:r>
            <a:r>
              <a:rPr lang="fr-FR" u="sng" dirty="0">
                <a:hlinkClick r:id="rId2"/>
              </a:rPr>
              <a:t>http://cfpp2000.univ-paris3.fr/</a:t>
            </a:r>
            <a:endParaRPr lang="fr-FR" dirty="0"/>
          </a:p>
          <a:p>
            <a:r>
              <a:rPr lang="fr-FR" dirty="0"/>
              <a:t>Campion, E. (1984) </a:t>
            </a:r>
            <a:r>
              <a:rPr lang="fr-FR" dirty="0" err="1"/>
              <a:t>Left</a:t>
            </a:r>
            <a:r>
              <a:rPr lang="fr-FR" dirty="0"/>
              <a:t> Dislocation in Montréal French, thèse de doctorat inédite, </a:t>
            </a:r>
            <a:r>
              <a:rPr lang="fr-FR" dirty="0" err="1"/>
              <a:t>University</a:t>
            </a:r>
            <a:r>
              <a:rPr lang="fr-FR" dirty="0"/>
              <a:t> of </a:t>
            </a:r>
            <a:r>
              <a:rPr lang="fr-FR" dirty="0" err="1"/>
              <a:t>Pennsylvania</a:t>
            </a:r>
            <a:endParaRPr lang="en-US" dirty="0"/>
          </a:p>
          <a:p>
            <a:r>
              <a:rPr lang="fr-FR" dirty="0" err="1"/>
              <a:t>Coveney</a:t>
            </a:r>
            <a:r>
              <a:rPr lang="fr-FR" dirty="0"/>
              <a:t>, </a:t>
            </a:r>
            <a:r>
              <a:rPr lang="fr-FR" dirty="0" err="1"/>
              <a:t>Aidan</a:t>
            </a:r>
            <a:r>
              <a:rPr lang="fr-FR" dirty="0"/>
              <a:t> (2003), « Le redoublement du sujet en français parlé : une approche </a:t>
            </a:r>
            <a:r>
              <a:rPr lang="fr-FR" dirty="0" err="1"/>
              <a:t>variationniste</a:t>
            </a:r>
            <a:r>
              <a:rPr lang="fr-FR" dirty="0"/>
              <a:t> », dans Anita </a:t>
            </a:r>
            <a:r>
              <a:rPr lang="fr-FR" dirty="0" err="1"/>
              <a:t>Berit</a:t>
            </a:r>
            <a:r>
              <a:rPr lang="fr-FR" dirty="0"/>
              <a:t> Hansen et </a:t>
            </a:r>
            <a:r>
              <a:rPr lang="fr-FR" dirty="0" err="1"/>
              <a:t>Maj-Britt</a:t>
            </a:r>
            <a:r>
              <a:rPr lang="fr-FR" dirty="0"/>
              <a:t> </a:t>
            </a:r>
            <a:r>
              <a:rPr lang="fr-FR" dirty="0" err="1"/>
              <a:t>Mosegaard</a:t>
            </a:r>
            <a:r>
              <a:rPr lang="fr-FR" dirty="0"/>
              <a:t> Hansen (éd.), </a:t>
            </a:r>
            <a:r>
              <a:rPr lang="fr-FR" i="1" dirty="0"/>
              <a:t>Structures linguistiques et interactionnelles du français parlé</a:t>
            </a:r>
            <a:r>
              <a:rPr lang="fr-FR" dirty="0"/>
              <a:t>, Copenhague, Museum </a:t>
            </a:r>
            <a:r>
              <a:rPr lang="fr-FR" dirty="0" err="1"/>
              <a:t>Tusculanum</a:t>
            </a:r>
            <a:r>
              <a:rPr lang="fr-FR" dirty="0"/>
              <a:t> </a:t>
            </a:r>
            <a:r>
              <a:rPr lang="fr-FR" dirty="0" err="1"/>
              <a:t>Press</a:t>
            </a:r>
            <a:r>
              <a:rPr lang="fr-FR" dirty="0"/>
              <a:t>, p. 111-143.</a:t>
            </a:r>
            <a:endParaRPr lang="en-US" dirty="0"/>
          </a:p>
          <a:p>
            <a:r>
              <a:rPr lang="en-US" dirty="0"/>
              <a:t>––– (2005), « Subject doubling in spoken French : a sociolinguistic approach », </a:t>
            </a:r>
            <a:r>
              <a:rPr lang="en-US" i="1" dirty="0"/>
              <a:t>The French review</a:t>
            </a:r>
            <a:r>
              <a:rPr lang="en-US" dirty="0"/>
              <a:t>, New York, vol. 79, no 1, p. 96-111.</a:t>
            </a:r>
          </a:p>
          <a:p>
            <a:r>
              <a:rPr lang="en-US" dirty="0"/>
              <a:t>Harris, M. (1978) The Evolution of French Syntax, London, Longman</a:t>
            </a:r>
          </a:p>
          <a:p>
            <a:r>
              <a:rPr lang="fr-FR" dirty="0" err="1"/>
              <a:t>Hirschbühler</a:t>
            </a:r>
            <a:r>
              <a:rPr lang="fr-FR" dirty="0"/>
              <a:t>, P. (1971) «Contribution à une étude transformationnelle de l'interrogation en français», Le langage et </a:t>
            </a:r>
            <a:r>
              <a:rPr lang="en-US" dirty="0"/>
              <a:t>Г</a:t>
            </a:r>
            <a:r>
              <a:rPr lang="fr-FR" dirty="0"/>
              <a:t>homme, vol. 16, p. 28-35</a:t>
            </a:r>
            <a:endParaRPr lang="en-US" dirty="0"/>
          </a:p>
          <a:p>
            <a:r>
              <a:rPr lang="en-US" dirty="0"/>
              <a:t>Hulk, A. (1986) «Subject </a:t>
            </a:r>
            <a:r>
              <a:rPr lang="en-US" dirty="0" err="1"/>
              <a:t>clitics</a:t>
            </a:r>
            <a:r>
              <a:rPr lang="en-US" dirty="0"/>
              <a:t> and the PRO-drop parameter», in P. </a:t>
            </a:r>
            <a:r>
              <a:rPr lang="en-US" dirty="0" err="1"/>
              <a:t>Coopmans</a:t>
            </a:r>
            <a:r>
              <a:rPr lang="en-US" dirty="0"/>
              <a:t>, I. </a:t>
            </a:r>
            <a:r>
              <a:rPr lang="en-US" dirty="0" err="1"/>
              <a:t>Bordelois</a:t>
            </a:r>
            <a:r>
              <a:rPr lang="en-US" dirty="0"/>
              <a:t> &amp; B. Dotson Smith (red.), Formal Parameters of Generative Grammar, H: Going Romance, p. 107-119</a:t>
            </a:r>
          </a:p>
          <a:p>
            <a:r>
              <a:rPr lang="en-US" dirty="0"/>
              <a:t>Н</a:t>
            </a:r>
            <a:r>
              <a:rPr lang="fr-FR" dirty="0" err="1"/>
              <a:t>uot</a:t>
            </a:r>
            <a:r>
              <a:rPr lang="fr-FR" dirty="0"/>
              <a:t>, H. (1987) «Morphosyntaxe du verbe français et inversion du clitique sujet», Travaux de linguistique, vol. 14/15, p. 159-176</a:t>
            </a:r>
            <a:endParaRPr lang="en-US" dirty="0"/>
          </a:p>
          <a:p>
            <a:r>
              <a:rPr lang="en-US" dirty="0"/>
              <a:t>Kaiser, G. A. (1994) «More about INFL-</a:t>
            </a:r>
            <a:r>
              <a:rPr lang="en-US" dirty="0" err="1"/>
              <a:t>ection</a:t>
            </a:r>
            <a:r>
              <a:rPr lang="en-US" dirty="0"/>
              <a:t>; The acquisition of </a:t>
            </a:r>
            <a:r>
              <a:rPr lang="en-US" dirty="0" err="1"/>
              <a:t>clitic</a:t>
            </a:r>
            <a:r>
              <a:rPr lang="en-US" dirty="0"/>
              <a:t> pronouns in French», in J. M. </a:t>
            </a:r>
            <a:r>
              <a:rPr lang="en-US" dirty="0" err="1"/>
              <a:t>Meisel</a:t>
            </a:r>
            <a:r>
              <a:rPr lang="en-US" dirty="0"/>
              <a:t> (red.), Bilingual First Language Acquisition. French and German Grammatical Development, Amsterdam, </a:t>
            </a:r>
            <a:r>
              <a:rPr lang="en-US" dirty="0" err="1"/>
              <a:t>Benjamins</a:t>
            </a:r>
            <a:r>
              <a:rPr lang="en-US" dirty="0"/>
              <a:t>, p. 131-159.</a:t>
            </a:r>
          </a:p>
          <a:p>
            <a:endParaRPr lang="en-US" dirty="0"/>
          </a:p>
        </p:txBody>
      </p:sp>
      <p:sp>
        <p:nvSpPr>
          <p:cNvPr id="3" name="Title 2"/>
          <p:cNvSpPr>
            <a:spLocks noGrp="1"/>
          </p:cNvSpPr>
          <p:nvPr>
            <p:ph type="title"/>
          </p:nvPr>
        </p:nvSpPr>
        <p:spPr/>
        <p:txBody>
          <a:bodyPr/>
          <a:lstStyle/>
          <a:p>
            <a:r>
              <a:rPr lang="en-US" dirty="0"/>
              <a:t>Bibliography</a:t>
            </a:r>
          </a:p>
        </p:txBody>
      </p:sp>
    </p:spTree>
    <p:extLst>
      <p:ext uri="{BB962C8B-B14F-4D97-AF65-F5344CB8AC3E}">
        <p14:creationId xmlns:p14="http://schemas.microsoft.com/office/powerpoint/2010/main" val="1546918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343400"/>
          </a:xfrm>
        </p:spPr>
        <p:txBody>
          <a:bodyPr>
            <a:normAutofit fontScale="62500" lnSpcReduction="20000"/>
          </a:bodyPr>
          <a:lstStyle/>
          <a:p>
            <a:r>
              <a:rPr lang="en-US" dirty="0"/>
              <a:t>King, Ruth, et Terry </a:t>
            </a:r>
            <a:r>
              <a:rPr lang="en-US" dirty="0" err="1"/>
              <a:t>Nadasdi</a:t>
            </a:r>
            <a:r>
              <a:rPr lang="en-US" dirty="0"/>
              <a:t> (1997), « Left dislocation, number marking and Canadian French», </a:t>
            </a:r>
            <a:r>
              <a:rPr lang="en-US" i="1" dirty="0" err="1"/>
              <a:t>Probus</a:t>
            </a:r>
            <a:r>
              <a:rPr lang="en-US" dirty="0"/>
              <a:t>, Berlin, vol. 9, p. 267-284.</a:t>
            </a:r>
          </a:p>
          <a:p>
            <a:r>
              <a:rPr lang="en-US" dirty="0" err="1"/>
              <a:t>Lambrecht</a:t>
            </a:r>
            <a:r>
              <a:rPr lang="en-US" dirty="0"/>
              <a:t>, K. (1981) Topic, </a:t>
            </a:r>
            <a:r>
              <a:rPr lang="en-US" dirty="0" err="1"/>
              <a:t>Antitopic</a:t>
            </a:r>
            <a:r>
              <a:rPr lang="en-US" dirty="0"/>
              <a:t> and Verb Agreement in Non-Standard French, Amsterdam, </a:t>
            </a:r>
            <a:r>
              <a:rPr lang="en-US" dirty="0" err="1"/>
              <a:t>Benjamins</a:t>
            </a:r>
            <a:r>
              <a:rPr lang="en-US" dirty="0"/>
              <a:t>.</a:t>
            </a:r>
          </a:p>
          <a:p>
            <a:r>
              <a:rPr lang="en-US" dirty="0"/>
              <a:t>Matthews, S. J. (1989) «French in flux: Typological shift and sociolinguistic variation», in T. J. Walsh (red.), Synchronic and Diachronic Approaches to Linguistic Variation and Change, Washington, D. C, Georgetown University Press, p. 188-203.</a:t>
            </a:r>
          </a:p>
          <a:p>
            <a:r>
              <a:rPr lang="en-US" dirty="0" err="1"/>
              <a:t>Marácz</a:t>
            </a:r>
            <a:r>
              <a:rPr lang="en-US" dirty="0"/>
              <a:t>, L. (1987) On the status of the Projection Principle in Hungarian grammar. In I. </a:t>
            </a:r>
            <a:r>
              <a:rPr lang="en-US" dirty="0" err="1"/>
              <a:t>Kensei</a:t>
            </a:r>
            <a:r>
              <a:rPr lang="en-US" dirty="0"/>
              <a:t> (ed.), </a:t>
            </a:r>
            <a:r>
              <a:rPr lang="en-US" i="1" dirty="0"/>
              <a:t>Approaches to Hungarian; Volume 2</a:t>
            </a:r>
            <a:r>
              <a:rPr lang="en-US" dirty="0"/>
              <a:t>, 87-112. Szeged: </a:t>
            </a:r>
            <a:r>
              <a:rPr lang="en-US" dirty="0" err="1"/>
              <a:t>Jate</a:t>
            </a:r>
            <a:r>
              <a:rPr lang="en-US" dirty="0"/>
              <a:t> Szeged.</a:t>
            </a:r>
          </a:p>
          <a:p>
            <a:r>
              <a:rPr lang="fr-FR" dirty="0"/>
              <a:t>Miller, P H. (1991) </a:t>
            </a:r>
            <a:r>
              <a:rPr lang="fr-FR" dirty="0" err="1"/>
              <a:t>Clitics</a:t>
            </a:r>
            <a:r>
              <a:rPr lang="fr-FR" dirty="0"/>
              <a:t> and </a:t>
            </a:r>
            <a:r>
              <a:rPr lang="fr-FR" dirty="0" err="1"/>
              <a:t>Constituents</a:t>
            </a:r>
            <a:r>
              <a:rPr lang="fr-FR" dirty="0"/>
              <a:t> in Phrase Structure </a:t>
            </a:r>
            <a:r>
              <a:rPr lang="fr-FR" dirty="0" err="1"/>
              <a:t>Grammar</a:t>
            </a:r>
            <a:r>
              <a:rPr lang="fr-FR" dirty="0"/>
              <a:t>, thèse de doctorat inédite, </a:t>
            </a:r>
            <a:r>
              <a:rPr lang="fr-FR" dirty="0" err="1"/>
              <a:t>Rijksuniversiteit</a:t>
            </a:r>
            <a:r>
              <a:rPr lang="fr-FR" dirty="0"/>
              <a:t> te </a:t>
            </a:r>
            <a:r>
              <a:rPr lang="fr-FR" dirty="0" err="1"/>
              <a:t>Urecht</a:t>
            </a:r>
            <a:r>
              <a:rPr lang="fr-FR" dirty="0"/>
              <a:t>, publiée par Garland en 1992.</a:t>
            </a:r>
          </a:p>
          <a:p>
            <a:r>
              <a:rPr lang="en-US" dirty="0" err="1"/>
              <a:t>Nadasdi</a:t>
            </a:r>
            <a:r>
              <a:rPr lang="en-US" dirty="0"/>
              <a:t>, Terry (1995), « Subject NP doubling, matching, and minority French », </a:t>
            </a:r>
            <a:r>
              <a:rPr lang="en-US" i="1" dirty="0"/>
              <a:t>Language variation and change</a:t>
            </a:r>
            <a:r>
              <a:rPr lang="en-US" dirty="0"/>
              <a:t>, Cambridge, no 7, p. 1-14.</a:t>
            </a:r>
          </a:p>
          <a:p>
            <a:r>
              <a:rPr lang="fr-FR" dirty="0"/>
              <a:t>––– (2000), </a:t>
            </a:r>
            <a:r>
              <a:rPr lang="fr-FR" i="1" dirty="0"/>
              <a:t>Variation grammaticale et langue minoritaire : le cas des pronoms clitiques en français ontarien</a:t>
            </a:r>
            <a:r>
              <a:rPr lang="fr-FR" dirty="0"/>
              <a:t>, Munich, LINCOM Europa, v-158 p.</a:t>
            </a:r>
            <a:endParaRPr lang="en-US" dirty="0"/>
          </a:p>
          <a:p>
            <a:r>
              <a:rPr lang="en-US" dirty="0"/>
              <a:t>Nagy, Naomi, Hélène </a:t>
            </a:r>
            <a:r>
              <a:rPr lang="en-US" dirty="0" err="1"/>
              <a:t>Blondeau</a:t>
            </a:r>
            <a:r>
              <a:rPr lang="en-US" dirty="0"/>
              <a:t>, et Julie Auger (2003), « Second language acquisition and “real” French : an investigation of subject doubling in the French of Montreal Anglophones », </a:t>
            </a:r>
            <a:r>
              <a:rPr lang="en-US" i="1" dirty="0"/>
              <a:t>Language variation and change</a:t>
            </a:r>
            <a:r>
              <a:rPr lang="en-US" dirty="0"/>
              <a:t>, Cambridge, no 15, p. 73-103.</a:t>
            </a:r>
          </a:p>
          <a:p>
            <a:r>
              <a:rPr lang="en-US" dirty="0" err="1"/>
              <a:t>Ossipov</a:t>
            </a:r>
            <a:r>
              <a:rPr lang="en-US" dirty="0"/>
              <a:t>, H. (1990) A GPSG Account of Doubling and Dislocation in French, </a:t>
            </a:r>
            <a:r>
              <a:rPr lang="en-US" dirty="0" err="1"/>
              <a:t>thèse</a:t>
            </a:r>
            <a:r>
              <a:rPr lang="en-US" dirty="0"/>
              <a:t> de </a:t>
            </a:r>
            <a:r>
              <a:rPr lang="en-US" dirty="0" err="1"/>
              <a:t>doctorat</a:t>
            </a:r>
            <a:r>
              <a:rPr lang="en-US" dirty="0"/>
              <a:t> </a:t>
            </a:r>
            <a:r>
              <a:rPr lang="en-US" dirty="0" err="1"/>
              <a:t>inédite</a:t>
            </a:r>
            <a:r>
              <a:rPr lang="en-US" dirty="0"/>
              <a:t>, Indiana University.</a:t>
            </a:r>
          </a:p>
          <a:p>
            <a:endParaRPr lang="en-US" dirty="0"/>
          </a:p>
        </p:txBody>
      </p:sp>
      <p:sp>
        <p:nvSpPr>
          <p:cNvPr id="3" name="Title 2"/>
          <p:cNvSpPr>
            <a:spLocks noGrp="1"/>
          </p:cNvSpPr>
          <p:nvPr>
            <p:ph type="title"/>
          </p:nvPr>
        </p:nvSpPr>
        <p:spPr/>
        <p:txBody>
          <a:bodyPr/>
          <a:lstStyle/>
          <a:p>
            <a:r>
              <a:rPr lang="en-US" dirty="0"/>
              <a:t>Bibliography</a:t>
            </a:r>
          </a:p>
        </p:txBody>
      </p:sp>
    </p:spTree>
    <p:extLst>
      <p:ext uri="{BB962C8B-B14F-4D97-AF65-F5344CB8AC3E}">
        <p14:creationId xmlns:p14="http://schemas.microsoft.com/office/powerpoint/2010/main" val="2980936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noAutofit/>
          </a:bodyPr>
          <a:lstStyle/>
          <a:p>
            <a:r>
              <a:rPr lang="en-US" sz="1300" dirty="0" err="1"/>
              <a:t>Pooley</a:t>
            </a:r>
            <a:r>
              <a:rPr lang="en-US" sz="1300" dirty="0"/>
              <a:t>, T. (1996) </a:t>
            </a:r>
            <a:r>
              <a:rPr lang="en-US" sz="1300" dirty="0" err="1"/>
              <a:t>Chtimi</a:t>
            </a:r>
            <a:r>
              <a:rPr lang="en-US" sz="1300" dirty="0"/>
              <a:t> : The Urban Vernaculars of Northern France. </a:t>
            </a:r>
            <a:r>
              <a:rPr lang="en-US" sz="1300" dirty="0" err="1"/>
              <a:t>Clevedon:Multilingual</a:t>
            </a:r>
            <a:r>
              <a:rPr lang="en-US" sz="1300" dirty="0"/>
              <a:t> Matters.</a:t>
            </a:r>
          </a:p>
          <a:p>
            <a:r>
              <a:rPr lang="en-US" sz="1300" dirty="0" err="1"/>
              <a:t>Roberge</a:t>
            </a:r>
            <a:r>
              <a:rPr lang="en-US" sz="1300" dirty="0"/>
              <a:t>, Y. (1990) The Syntactic Recover ability of Null Arguments, Kingston, </a:t>
            </a:r>
            <a:r>
              <a:rPr lang="en-US" sz="1300" dirty="0" err="1"/>
              <a:t>McGiIlQueen's</a:t>
            </a:r>
            <a:r>
              <a:rPr lang="en-US" sz="1300" dirty="0"/>
              <a:t> University Press</a:t>
            </a:r>
          </a:p>
          <a:p>
            <a:r>
              <a:rPr lang="en-US" sz="1300" dirty="0" err="1"/>
              <a:t>Rohrbacher</a:t>
            </a:r>
            <a:r>
              <a:rPr lang="en-US" sz="1300" dirty="0"/>
              <a:t>, B. W. (1994) The </a:t>
            </a:r>
            <a:r>
              <a:rPr lang="en-US" sz="1300" dirty="0" err="1"/>
              <a:t>Germanie</a:t>
            </a:r>
            <a:r>
              <a:rPr lang="en-US" sz="1300" dirty="0"/>
              <a:t> VO Languages and the Full Paradigm: A Theory of V to I Raising, </a:t>
            </a:r>
            <a:r>
              <a:rPr lang="en-US" sz="1300" dirty="0" err="1"/>
              <a:t>thèse</a:t>
            </a:r>
            <a:r>
              <a:rPr lang="en-US" sz="1300" dirty="0"/>
              <a:t> de </a:t>
            </a:r>
            <a:r>
              <a:rPr lang="en-US" sz="1300" dirty="0" err="1"/>
              <a:t>doctorat</a:t>
            </a:r>
            <a:r>
              <a:rPr lang="en-US" sz="1300" dirty="0"/>
              <a:t> </a:t>
            </a:r>
            <a:r>
              <a:rPr lang="en-US" sz="1300" dirty="0" err="1"/>
              <a:t>inédite</a:t>
            </a:r>
            <a:r>
              <a:rPr lang="en-US" sz="1300" dirty="0"/>
              <a:t>, University of Massachusetts, Amherst</a:t>
            </a:r>
          </a:p>
          <a:p>
            <a:r>
              <a:rPr lang="fr-FR" sz="1300" dirty="0" err="1"/>
              <a:t>Sankoff</a:t>
            </a:r>
            <a:r>
              <a:rPr lang="fr-FR" sz="1300" dirty="0"/>
              <a:t>, Gillian (1982), « Usage linguistique et grammaticalisation : les clitiques sujets en français », dans Norbert </a:t>
            </a:r>
            <a:r>
              <a:rPr lang="fr-FR" sz="1300" dirty="0" err="1"/>
              <a:t>Dittmar</a:t>
            </a:r>
            <a:r>
              <a:rPr lang="fr-FR" sz="1300" dirty="0"/>
              <a:t> et Brigitte </a:t>
            </a:r>
            <a:r>
              <a:rPr lang="fr-FR" sz="1300" dirty="0" err="1"/>
              <a:t>Schlieben</a:t>
            </a:r>
            <a:r>
              <a:rPr lang="fr-FR" sz="1300" dirty="0"/>
              <a:t>-Lange (éd.), </a:t>
            </a:r>
            <a:r>
              <a:rPr lang="fr-FR" sz="1300" i="1" dirty="0"/>
              <a:t>La</a:t>
            </a:r>
            <a:r>
              <a:rPr lang="fr-FR" sz="1300" dirty="0"/>
              <a:t> </a:t>
            </a:r>
            <a:r>
              <a:rPr lang="fr-FR" sz="1300" i="1" dirty="0"/>
              <a:t>sociolinguistique dans les pays de langue romane</a:t>
            </a:r>
            <a:r>
              <a:rPr lang="fr-FR" sz="1300" dirty="0"/>
              <a:t>, Tübingen, </a:t>
            </a:r>
            <a:r>
              <a:rPr lang="fr-FR" sz="1300" dirty="0" err="1"/>
              <a:t>Gunter</a:t>
            </a:r>
            <a:r>
              <a:rPr lang="fr-FR" sz="1300" dirty="0"/>
              <a:t> </a:t>
            </a:r>
            <a:r>
              <a:rPr lang="fr-FR" sz="1300" dirty="0" err="1"/>
              <a:t>Narr</a:t>
            </a:r>
            <a:r>
              <a:rPr lang="fr-FR" sz="1300" dirty="0"/>
              <a:t>, p. 81-85.</a:t>
            </a:r>
            <a:endParaRPr lang="en-US" sz="1300" dirty="0"/>
          </a:p>
          <a:p>
            <a:r>
              <a:rPr lang="en-US" sz="1300" dirty="0" err="1"/>
              <a:t>Sankoff</a:t>
            </a:r>
            <a:r>
              <a:rPr lang="en-US" sz="1300" dirty="0"/>
              <a:t>, David, </a:t>
            </a:r>
            <a:r>
              <a:rPr lang="en-US" sz="1300" dirty="0" err="1"/>
              <a:t>Tagliamonte</a:t>
            </a:r>
            <a:r>
              <a:rPr lang="en-US" sz="1300" dirty="0"/>
              <a:t>, </a:t>
            </a:r>
            <a:r>
              <a:rPr lang="en-US" sz="1300" dirty="0" err="1"/>
              <a:t>Sali</a:t>
            </a:r>
            <a:r>
              <a:rPr lang="en-US" sz="1300" dirty="0"/>
              <a:t> A., &amp; Smith, Eric. (2005). "</a:t>
            </a:r>
            <a:r>
              <a:rPr lang="en-US" sz="1300" dirty="0" err="1"/>
              <a:t>Goldvarb</a:t>
            </a:r>
            <a:r>
              <a:rPr lang="en-US" sz="1300" dirty="0"/>
              <a:t> X: A Multivariate Analysis Application." Dept. of Linguistics, Univ. of Toronto. </a:t>
            </a:r>
            <a:r>
              <a:rPr lang="fr-FR" sz="1300" u="sng" dirty="0">
                <a:hlinkClick r:id="rId2"/>
              </a:rPr>
              <a:t>http://individual.utoronto.ca/tagliamonte/Goldvarb/GV_index.htm</a:t>
            </a:r>
            <a:endParaRPr lang="en-US" sz="1300" dirty="0"/>
          </a:p>
          <a:p>
            <a:r>
              <a:rPr lang="fr-FR" sz="1300" dirty="0" err="1"/>
              <a:t>Tesnière</a:t>
            </a:r>
            <a:r>
              <a:rPr lang="fr-FR" sz="1300" dirty="0"/>
              <a:t>, L. (1959) Éléments de syntaxe structurale, Paris, </a:t>
            </a:r>
            <a:r>
              <a:rPr lang="fr-FR" sz="1300" dirty="0" err="1"/>
              <a:t>Klincksieck</a:t>
            </a:r>
            <a:endParaRPr lang="en-US" sz="1300" dirty="0"/>
          </a:p>
          <a:p>
            <a:r>
              <a:rPr lang="fr-FR" sz="1300" dirty="0"/>
              <a:t>Thibault, Pierrette (1983) Equivalence et grammaticalisation. Dissertation, Université de Montréal.</a:t>
            </a:r>
            <a:endParaRPr lang="en-US" sz="1300" dirty="0"/>
          </a:p>
          <a:p>
            <a:r>
              <a:rPr lang="fr-FR" sz="1300" dirty="0"/>
              <a:t>Vasseur, G. (1969) </a:t>
            </a:r>
            <a:r>
              <a:rPr lang="fr-FR" sz="1300" i="1" dirty="0" err="1"/>
              <a:t>Histoéres</a:t>
            </a:r>
            <a:r>
              <a:rPr lang="fr-FR" sz="1300" i="1" dirty="0"/>
              <a:t> du </a:t>
            </a:r>
            <a:r>
              <a:rPr lang="fr-FR" sz="1300" i="1" dirty="0" err="1"/>
              <a:t>Viu</a:t>
            </a:r>
            <a:r>
              <a:rPr lang="fr-FR" sz="1300" i="1" dirty="0"/>
              <a:t> temps</a:t>
            </a:r>
            <a:r>
              <a:rPr lang="fr-FR" sz="1300" dirty="0"/>
              <a:t>. Abbeville : Imprimerie Lafosse.</a:t>
            </a:r>
            <a:endParaRPr lang="en-US" sz="1300" dirty="0"/>
          </a:p>
          <a:p>
            <a:r>
              <a:rPr lang="en-US" sz="1300" dirty="0"/>
              <a:t>Von Wartburg, W.  (1943) </a:t>
            </a:r>
            <a:r>
              <a:rPr lang="en-US" sz="1300" dirty="0" err="1"/>
              <a:t>Einführung</a:t>
            </a:r>
            <a:r>
              <a:rPr lang="en-US" sz="1300" dirty="0"/>
              <a:t> in </a:t>
            </a:r>
            <a:r>
              <a:rPr lang="en-US" sz="1300" dirty="0" err="1"/>
              <a:t>Problematik</a:t>
            </a:r>
            <a:r>
              <a:rPr lang="en-US" sz="1300" dirty="0"/>
              <a:t> und </a:t>
            </a:r>
            <a:r>
              <a:rPr lang="en-US" sz="1300" dirty="0" err="1"/>
              <a:t>Methodik</a:t>
            </a:r>
            <a:r>
              <a:rPr lang="en-US" sz="1300" dirty="0"/>
              <a:t> der </a:t>
            </a:r>
            <a:r>
              <a:rPr lang="en-US" sz="1300" dirty="0" err="1"/>
              <a:t>Sprachwissenschaft</a:t>
            </a:r>
            <a:r>
              <a:rPr lang="en-US" sz="1300" dirty="0"/>
              <a:t>, Halle an der Salle, </a:t>
            </a:r>
            <a:r>
              <a:rPr lang="en-US" sz="1300" dirty="0" err="1"/>
              <a:t>Verlag</a:t>
            </a:r>
            <a:r>
              <a:rPr lang="en-US" sz="1300" dirty="0"/>
              <a:t> von Max </a:t>
            </a:r>
            <a:r>
              <a:rPr lang="en-US" sz="1300" dirty="0" err="1"/>
              <a:t>Niemeye</a:t>
            </a:r>
            <a:r>
              <a:rPr lang="en-US" sz="1300" dirty="0"/>
              <a:t>.</a:t>
            </a:r>
          </a:p>
          <a:p>
            <a:r>
              <a:rPr lang="en-US" sz="1300" dirty="0"/>
              <a:t>Wald, B. (1979) The development of the Swahili object marker: a study of the interaction of syntax and discourse. In T. </a:t>
            </a:r>
            <a:r>
              <a:rPr lang="en-US" sz="1300" dirty="0" err="1"/>
              <a:t>Givón</a:t>
            </a:r>
            <a:r>
              <a:rPr lang="en-US" sz="1300" dirty="0"/>
              <a:t>. (ed.). </a:t>
            </a:r>
            <a:r>
              <a:rPr lang="en-US" sz="1300" i="1" dirty="0"/>
              <a:t>Syntax and Semantics, vol. 12: Discourse and Syntax, </a:t>
            </a:r>
            <a:r>
              <a:rPr lang="en-US" sz="1300" dirty="0"/>
              <a:t>505-24. New York: Academic Press.</a:t>
            </a:r>
          </a:p>
        </p:txBody>
      </p:sp>
      <p:sp>
        <p:nvSpPr>
          <p:cNvPr id="3" name="Title 2"/>
          <p:cNvSpPr>
            <a:spLocks noGrp="1"/>
          </p:cNvSpPr>
          <p:nvPr>
            <p:ph type="title"/>
          </p:nvPr>
        </p:nvSpPr>
        <p:spPr/>
        <p:txBody>
          <a:bodyPr/>
          <a:lstStyle/>
          <a:p>
            <a:r>
              <a:rPr lang="en-US" dirty="0"/>
              <a:t>Bibliography</a:t>
            </a:r>
          </a:p>
        </p:txBody>
      </p:sp>
    </p:spTree>
    <p:extLst>
      <p:ext uri="{BB962C8B-B14F-4D97-AF65-F5344CB8AC3E}">
        <p14:creationId xmlns:p14="http://schemas.microsoft.com/office/powerpoint/2010/main" val="591559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FR" dirty="0">
                <a:solidFill>
                  <a:srgbClr val="002060"/>
                </a:solidFill>
              </a:rPr>
              <a:t>4. </a:t>
            </a:r>
            <a:r>
              <a:rPr lang="fr-FR" u="sng" dirty="0">
                <a:solidFill>
                  <a:schemeClr val="accent5">
                    <a:lumMod val="75000"/>
                  </a:schemeClr>
                </a:solidFill>
              </a:rPr>
              <a:t>Certains</a:t>
            </a:r>
            <a:r>
              <a:rPr lang="fr-FR" dirty="0">
                <a:solidFill>
                  <a:schemeClr val="accent5">
                    <a:lumMod val="75000"/>
                  </a:schemeClr>
                </a:solidFill>
              </a:rPr>
              <a:t> </a:t>
            </a:r>
            <a:r>
              <a:rPr lang="fr-FR" dirty="0">
                <a:solidFill>
                  <a:srgbClr val="002060"/>
                </a:solidFill>
              </a:rPr>
              <a:t>ont des papier en règle. </a:t>
            </a:r>
            <a:r>
              <a:rPr lang="fr-FR" dirty="0"/>
              <a:t>(5.1.2)</a:t>
            </a:r>
          </a:p>
          <a:p>
            <a:pPr lvl="1"/>
            <a:r>
              <a:rPr lang="fr-FR" i="1" u="sng" dirty="0">
                <a:solidFill>
                  <a:srgbClr val="002060"/>
                </a:solidFill>
              </a:rPr>
              <a:t>Certain </a:t>
            </a:r>
            <a:r>
              <a:rPr lang="fr-FR" i="1" u="sng" dirty="0" err="1">
                <a:solidFill>
                  <a:srgbClr val="002060"/>
                </a:solidFill>
              </a:rPr>
              <a:t>ones</a:t>
            </a:r>
            <a:r>
              <a:rPr lang="fr-FR" i="1" u="sng" dirty="0">
                <a:solidFill>
                  <a:srgbClr val="002060"/>
                </a:solidFill>
              </a:rPr>
              <a:t> </a:t>
            </a:r>
            <a:r>
              <a:rPr lang="fr-FR" i="1" dirty="0"/>
              <a:t>have </a:t>
            </a:r>
            <a:r>
              <a:rPr lang="fr-FR" i="1" dirty="0" err="1"/>
              <a:t>their</a:t>
            </a:r>
            <a:r>
              <a:rPr lang="fr-FR" i="1" dirty="0"/>
              <a:t> </a:t>
            </a:r>
            <a:r>
              <a:rPr lang="fr-FR" i="1" dirty="0" err="1"/>
              <a:t>papers</a:t>
            </a:r>
            <a:r>
              <a:rPr lang="fr-FR" i="1" dirty="0"/>
              <a:t> in </a:t>
            </a:r>
            <a:r>
              <a:rPr lang="fr-FR" i="1" dirty="0" err="1"/>
              <a:t>order</a:t>
            </a:r>
            <a:r>
              <a:rPr lang="fr-FR" i="1" dirty="0"/>
              <a:t>.</a:t>
            </a:r>
          </a:p>
          <a:p>
            <a:r>
              <a:rPr lang="fr-FR" dirty="0"/>
              <a:t>5. Mais </a:t>
            </a:r>
            <a:r>
              <a:rPr lang="fr-FR" u="sng" dirty="0">
                <a:solidFill>
                  <a:schemeClr val="accent5">
                    <a:lumMod val="75000"/>
                  </a:schemeClr>
                </a:solidFill>
              </a:rPr>
              <a:t>le troisième il </a:t>
            </a:r>
            <a:r>
              <a:rPr lang="fr-FR" dirty="0"/>
              <a:t>a beaucoup changé (3.1.1)</a:t>
            </a:r>
          </a:p>
          <a:p>
            <a:pPr lvl="1"/>
            <a:r>
              <a:rPr lang="fr-FR" i="1" dirty="0"/>
              <a:t>But </a:t>
            </a:r>
            <a:r>
              <a:rPr lang="fr-FR" i="1" u="sng" dirty="0">
                <a:solidFill>
                  <a:srgbClr val="002060"/>
                </a:solidFill>
              </a:rPr>
              <a:t>the 13th </a:t>
            </a:r>
            <a:r>
              <a:rPr lang="fr-FR" i="1" dirty="0"/>
              <a:t>(arrondissement) has </a:t>
            </a:r>
            <a:r>
              <a:rPr lang="fr-FR" i="1" dirty="0" err="1"/>
              <a:t>changed</a:t>
            </a:r>
            <a:r>
              <a:rPr lang="fr-FR" i="1" dirty="0"/>
              <a:t>.</a:t>
            </a:r>
          </a:p>
          <a:p>
            <a:r>
              <a:rPr lang="fr-FR" dirty="0"/>
              <a:t>5. Même si </a:t>
            </a:r>
            <a:r>
              <a:rPr lang="fr-FR" u="sng" dirty="0">
                <a:solidFill>
                  <a:schemeClr val="accent5">
                    <a:lumMod val="75000"/>
                  </a:schemeClr>
                </a:solidFill>
              </a:rPr>
              <a:t>eux</a:t>
            </a:r>
            <a:r>
              <a:rPr lang="fr-FR" dirty="0"/>
              <a:t> n'ont pas fait d'études. (9.1.3)</a:t>
            </a:r>
          </a:p>
          <a:p>
            <a:pPr lvl="1"/>
            <a:r>
              <a:rPr lang="fr-FR" i="1" dirty="0" err="1"/>
              <a:t>Even</a:t>
            </a:r>
            <a:r>
              <a:rPr lang="fr-FR" i="1" dirty="0"/>
              <a:t> if </a:t>
            </a:r>
            <a:r>
              <a:rPr lang="fr-FR" i="1" u="sng" dirty="0" err="1">
                <a:solidFill>
                  <a:srgbClr val="002060"/>
                </a:solidFill>
              </a:rPr>
              <a:t>they</a:t>
            </a:r>
            <a:r>
              <a:rPr lang="fr-FR" i="1" u="sng" dirty="0">
                <a:solidFill>
                  <a:srgbClr val="002060"/>
                </a:solidFill>
              </a:rPr>
              <a:t> </a:t>
            </a:r>
            <a:r>
              <a:rPr lang="fr-FR" i="1" dirty="0" err="1"/>
              <a:t>did</a:t>
            </a:r>
            <a:r>
              <a:rPr lang="fr-FR" i="1" dirty="0"/>
              <a:t> </a:t>
            </a:r>
            <a:r>
              <a:rPr lang="fr-FR" i="1" dirty="0" err="1"/>
              <a:t>pursue</a:t>
            </a:r>
            <a:r>
              <a:rPr lang="fr-FR" i="1" dirty="0"/>
              <a:t> an </a:t>
            </a:r>
            <a:r>
              <a:rPr lang="fr-FR" i="1" dirty="0" err="1"/>
              <a:t>education</a:t>
            </a:r>
            <a:r>
              <a:rPr lang="fr-FR" i="1" dirty="0"/>
              <a:t>.</a:t>
            </a:r>
          </a:p>
          <a:p>
            <a:r>
              <a:rPr lang="fr-FR" dirty="0">
                <a:solidFill>
                  <a:srgbClr val="002060"/>
                </a:solidFill>
              </a:rPr>
              <a:t>6. </a:t>
            </a:r>
            <a:r>
              <a:rPr lang="fr-FR" u="sng" dirty="0">
                <a:solidFill>
                  <a:schemeClr val="accent5">
                    <a:lumMod val="75000"/>
                  </a:schemeClr>
                </a:solidFill>
              </a:rPr>
              <a:t>Lui il</a:t>
            </a:r>
            <a:r>
              <a:rPr lang="fr-FR" dirty="0">
                <a:solidFill>
                  <a:schemeClr val="accent5">
                    <a:lumMod val="75000"/>
                  </a:schemeClr>
                </a:solidFill>
              </a:rPr>
              <a:t> </a:t>
            </a:r>
            <a:r>
              <a:rPr lang="fr-FR" dirty="0"/>
              <a:t>avait son certificat d'études. (5.1.3)</a:t>
            </a:r>
          </a:p>
          <a:p>
            <a:pPr lvl="1"/>
            <a:r>
              <a:rPr lang="fr-FR" i="1" u="sng" dirty="0">
                <a:solidFill>
                  <a:srgbClr val="002060"/>
                </a:solidFill>
              </a:rPr>
              <a:t>He</a:t>
            </a:r>
            <a:r>
              <a:rPr lang="fr-FR" i="1" dirty="0"/>
              <a:t> </a:t>
            </a:r>
            <a:r>
              <a:rPr lang="fr-FR" i="1" dirty="0" err="1"/>
              <a:t>had</a:t>
            </a:r>
            <a:r>
              <a:rPr lang="fr-FR" i="1" dirty="0"/>
              <a:t> </a:t>
            </a:r>
            <a:r>
              <a:rPr lang="fr-FR" i="1" dirty="0" err="1"/>
              <a:t>his</a:t>
            </a:r>
            <a:r>
              <a:rPr lang="fr-FR" i="1" dirty="0"/>
              <a:t> </a:t>
            </a:r>
            <a:r>
              <a:rPr lang="fr-FR" i="1" dirty="0" err="1"/>
              <a:t>certificate</a:t>
            </a:r>
            <a:r>
              <a:rPr lang="fr-FR" i="1" dirty="0"/>
              <a:t> of </a:t>
            </a:r>
            <a:r>
              <a:rPr lang="fr-FR" i="1" dirty="0" err="1"/>
              <a:t>education</a:t>
            </a:r>
            <a:r>
              <a:rPr lang="fr-FR" i="1" dirty="0"/>
              <a:t>.</a:t>
            </a:r>
          </a:p>
          <a:p>
            <a:endParaRPr lang="en-US" dirty="0"/>
          </a:p>
        </p:txBody>
      </p:sp>
      <p:sp>
        <p:nvSpPr>
          <p:cNvPr id="3" name="Title 2"/>
          <p:cNvSpPr>
            <a:spLocks noGrp="1"/>
          </p:cNvSpPr>
          <p:nvPr>
            <p:ph type="title"/>
          </p:nvPr>
        </p:nvSpPr>
        <p:spPr/>
        <p:txBody>
          <a:bodyPr/>
          <a:lstStyle/>
          <a:p>
            <a:r>
              <a:rPr lang="en-US" dirty="0"/>
              <a:t>Subject Doubling in French</a:t>
            </a:r>
          </a:p>
        </p:txBody>
      </p:sp>
    </p:spTree>
    <p:extLst>
      <p:ext uri="{BB962C8B-B14F-4D97-AF65-F5344CB8AC3E}">
        <p14:creationId xmlns:p14="http://schemas.microsoft.com/office/powerpoint/2010/main" val="280664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Dr. </a:t>
            </a:r>
            <a:r>
              <a:rPr lang="en-US" dirty="0" err="1"/>
              <a:t>Helène</a:t>
            </a:r>
            <a:r>
              <a:rPr lang="en-US" dirty="0"/>
              <a:t> </a:t>
            </a:r>
            <a:r>
              <a:rPr lang="en-US" dirty="0" err="1"/>
              <a:t>Blondeau</a:t>
            </a:r>
            <a:r>
              <a:rPr lang="en-US" dirty="0"/>
              <a:t>, University of Florida</a:t>
            </a:r>
          </a:p>
        </p:txBody>
      </p:sp>
      <p:sp>
        <p:nvSpPr>
          <p:cNvPr id="3" name="Title 2"/>
          <p:cNvSpPr>
            <a:spLocks noGrp="1"/>
          </p:cNvSpPr>
          <p:nvPr>
            <p:ph type="title"/>
          </p:nvPr>
        </p:nvSpPr>
        <p:spPr/>
        <p:txBody>
          <a:bodyPr/>
          <a:lstStyle/>
          <a:p>
            <a:r>
              <a:rPr lang="en-US" dirty="0"/>
              <a:t>Acknowledgements</a:t>
            </a:r>
          </a:p>
        </p:txBody>
      </p:sp>
    </p:spTree>
    <p:extLst>
      <p:ext uri="{BB962C8B-B14F-4D97-AF65-F5344CB8AC3E}">
        <p14:creationId xmlns:p14="http://schemas.microsoft.com/office/powerpoint/2010/main" val="280892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90800"/>
            <a:ext cx="7408333" cy="3535363"/>
          </a:xfrm>
        </p:spPr>
        <p:txBody>
          <a:bodyPr>
            <a:normAutofit fontScale="92500" lnSpcReduction="20000"/>
          </a:bodyPr>
          <a:lstStyle/>
          <a:p>
            <a:r>
              <a:rPr lang="en-US" dirty="0"/>
              <a:t>This has caused a debate with regards to whether subject pronouns in French are preverbal affixes and consequently, whether French can be considered a null subject language or if these subject pronouns are indeed syntactic subjects. </a:t>
            </a:r>
          </a:p>
          <a:p>
            <a:endParaRPr lang="en-US" dirty="0"/>
          </a:p>
          <a:p>
            <a:r>
              <a:rPr lang="en-US" dirty="0"/>
              <a:t>(</a:t>
            </a:r>
            <a:r>
              <a:rPr lang="fr-FR" dirty="0"/>
              <a:t>Auger (1993,1994, 1995), Bally (1932), Harris (1978), </a:t>
            </a:r>
            <a:r>
              <a:rPr lang="fr-FR" dirty="0" err="1"/>
              <a:t>Hirschbühler</a:t>
            </a:r>
            <a:r>
              <a:rPr lang="fr-FR" dirty="0"/>
              <a:t> (1971), </a:t>
            </a:r>
            <a:r>
              <a:rPr lang="fr-FR" dirty="0" err="1"/>
              <a:t>Hulk</a:t>
            </a:r>
            <a:r>
              <a:rPr lang="fr-FR" dirty="0"/>
              <a:t> (1986), </a:t>
            </a:r>
            <a:r>
              <a:rPr lang="fr-FR" dirty="0" err="1"/>
              <a:t>Huot</a:t>
            </a:r>
            <a:r>
              <a:rPr lang="fr-FR" dirty="0"/>
              <a:t> (1987), Kaiser (1994), </a:t>
            </a:r>
            <a:r>
              <a:rPr lang="fr-FR" dirty="0" err="1"/>
              <a:t>Lambrecht</a:t>
            </a:r>
            <a:r>
              <a:rPr lang="fr-FR" dirty="0"/>
              <a:t> (1981), Matthews (1989), Miller (1991), </a:t>
            </a:r>
            <a:r>
              <a:rPr lang="fr-FR" dirty="0" err="1"/>
              <a:t>Ossipov</a:t>
            </a:r>
            <a:r>
              <a:rPr lang="fr-FR" dirty="0"/>
              <a:t> (1990), Roberge (1990), </a:t>
            </a:r>
            <a:r>
              <a:rPr lang="fr-FR" dirty="0" err="1"/>
              <a:t>Rohrbacher</a:t>
            </a:r>
            <a:r>
              <a:rPr lang="fr-FR" dirty="0"/>
              <a:t> (1994), </a:t>
            </a:r>
            <a:r>
              <a:rPr lang="fr-FR" dirty="0" err="1"/>
              <a:t>Tesnière</a:t>
            </a:r>
            <a:r>
              <a:rPr lang="fr-FR" dirty="0"/>
              <a:t> (1959) &amp; </a:t>
            </a:r>
            <a:r>
              <a:rPr lang="fr-FR" dirty="0" err="1"/>
              <a:t>von</a:t>
            </a:r>
            <a:r>
              <a:rPr lang="fr-FR" dirty="0"/>
              <a:t> Wartburg (1943)</a:t>
            </a:r>
            <a:endParaRPr lang="en-US" dirty="0"/>
          </a:p>
        </p:txBody>
      </p:sp>
      <p:sp>
        <p:nvSpPr>
          <p:cNvPr id="2" name="Title 1"/>
          <p:cNvSpPr>
            <a:spLocks noGrp="1"/>
          </p:cNvSpPr>
          <p:nvPr>
            <p:ph type="title"/>
          </p:nvPr>
        </p:nvSpPr>
        <p:spPr/>
        <p:txBody>
          <a:bodyPr>
            <a:normAutofit/>
          </a:bodyPr>
          <a:lstStyle/>
          <a:p>
            <a:r>
              <a:rPr lang="en-US" dirty="0"/>
              <a:t>Syntactic status of subject </a:t>
            </a:r>
            <a:r>
              <a:rPr lang="en-US" dirty="0" err="1"/>
              <a:t>clitics</a:t>
            </a:r>
            <a:endParaRPr lang="en-US" dirty="0"/>
          </a:p>
        </p:txBody>
      </p:sp>
    </p:spTree>
    <p:extLst>
      <p:ext uri="{BB962C8B-B14F-4D97-AF65-F5344CB8AC3E}">
        <p14:creationId xmlns:p14="http://schemas.microsoft.com/office/powerpoint/2010/main" val="416730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96.4% in the speech of youth from Villejuif, a Paris suburb (Campion 1984)</a:t>
            </a:r>
          </a:p>
          <a:p>
            <a:r>
              <a:rPr lang="en-US" dirty="0"/>
              <a:t>55% in Montreal (</a:t>
            </a:r>
            <a:r>
              <a:rPr lang="en-US" dirty="0" err="1"/>
              <a:t>Sankoff</a:t>
            </a:r>
            <a:r>
              <a:rPr lang="en-US" dirty="0"/>
              <a:t> 1982)</a:t>
            </a:r>
          </a:p>
          <a:p>
            <a:r>
              <a:rPr lang="en-US" dirty="0"/>
              <a:t>70% in two Montreal speakers (Auger 1991)</a:t>
            </a:r>
          </a:p>
          <a:p>
            <a:r>
              <a:rPr lang="en-US" dirty="0"/>
              <a:t>27% in Ontario (</a:t>
            </a:r>
            <a:r>
              <a:rPr lang="en-US" dirty="0" err="1"/>
              <a:t>Nadasdi</a:t>
            </a:r>
            <a:r>
              <a:rPr lang="en-US" dirty="0"/>
              <a:t> 2000)</a:t>
            </a:r>
          </a:p>
          <a:p>
            <a:r>
              <a:rPr lang="en-US" dirty="0"/>
              <a:t>More than 80% in the speech of two speakers from Marseilles (</a:t>
            </a:r>
            <a:r>
              <a:rPr lang="en-US" dirty="0" err="1"/>
              <a:t>Sankoff</a:t>
            </a:r>
            <a:r>
              <a:rPr lang="en-US" dirty="0"/>
              <a:t> 1982)</a:t>
            </a:r>
          </a:p>
          <a:p>
            <a:r>
              <a:rPr lang="en-US" dirty="0"/>
              <a:t>24.4% in Picardie (</a:t>
            </a:r>
            <a:r>
              <a:rPr lang="en-US" dirty="0" err="1"/>
              <a:t>Conveney</a:t>
            </a:r>
            <a:r>
              <a:rPr lang="en-US" dirty="0"/>
              <a:t> 2003,2005)</a:t>
            </a:r>
          </a:p>
          <a:p>
            <a:r>
              <a:rPr lang="en-US" dirty="0"/>
              <a:t>21% in metropolitan middle class French (Ashby, 1980) </a:t>
            </a:r>
          </a:p>
          <a:p>
            <a:endParaRPr lang="en-US" dirty="0"/>
          </a:p>
        </p:txBody>
      </p:sp>
      <p:sp>
        <p:nvSpPr>
          <p:cNvPr id="2" name="Title 1"/>
          <p:cNvSpPr>
            <a:spLocks noGrp="1"/>
          </p:cNvSpPr>
          <p:nvPr>
            <p:ph type="title"/>
          </p:nvPr>
        </p:nvSpPr>
        <p:spPr/>
        <p:txBody>
          <a:bodyPr>
            <a:normAutofit/>
          </a:bodyPr>
          <a:lstStyle/>
          <a:p>
            <a:r>
              <a:rPr lang="en-US" dirty="0"/>
              <a:t>Previous research</a:t>
            </a:r>
          </a:p>
        </p:txBody>
      </p:sp>
    </p:spTree>
    <p:extLst>
      <p:ext uri="{BB962C8B-B14F-4D97-AF65-F5344CB8AC3E}">
        <p14:creationId xmlns:p14="http://schemas.microsoft.com/office/powerpoint/2010/main" val="611372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However, most of the previous studies of SD in French either focus on dialects outside of France or minority languages and dialects within the country. </a:t>
            </a:r>
          </a:p>
          <a:p>
            <a:r>
              <a:rPr lang="en-US" dirty="0"/>
              <a:t>Additionally, while most studies of SD discuss influencing factors, few of the studies are variationist in nature.</a:t>
            </a:r>
          </a:p>
          <a:p>
            <a:r>
              <a:rPr lang="en-US" dirty="0"/>
              <a:t>In fact, many studies are qualitative in nature and don’t present a quantitative analysis.</a:t>
            </a:r>
          </a:p>
        </p:txBody>
      </p:sp>
      <p:sp>
        <p:nvSpPr>
          <p:cNvPr id="2" name="Title 1"/>
          <p:cNvSpPr>
            <a:spLocks noGrp="1"/>
          </p:cNvSpPr>
          <p:nvPr>
            <p:ph type="title"/>
          </p:nvPr>
        </p:nvSpPr>
        <p:spPr/>
        <p:txBody>
          <a:bodyPr>
            <a:normAutofit/>
          </a:bodyPr>
          <a:lstStyle/>
          <a:p>
            <a:r>
              <a:rPr lang="en-US" dirty="0"/>
              <a:t>Previous research</a:t>
            </a:r>
          </a:p>
        </p:txBody>
      </p:sp>
    </p:spTree>
    <p:extLst>
      <p:ext uri="{BB962C8B-B14F-4D97-AF65-F5344CB8AC3E}">
        <p14:creationId xmlns:p14="http://schemas.microsoft.com/office/powerpoint/2010/main" val="22936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Those that are variationist in nature generally study only a few factors.</a:t>
            </a:r>
          </a:p>
          <a:p>
            <a:pPr lvl="1"/>
            <a:r>
              <a:rPr lang="en-US" dirty="0"/>
              <a:t>Ashby 1980 (metropolitan middle-class French) </a:t>
            </a:r>
            <a:r>
              <a:rPr lang="en-US" dirty="0">
                <a:sym typeface="Wingdings" pitchFamily="2" charset="2"/>
              </a:rPr>
              <a:t> social factors</a:t>
            </a:r>
          </a:p>
          <a:p>
            <a:pPr lvl="1"/>
            <a:r>
              <a:rPr lang="en-US" dirty="0" err="1">
                <a:sym typeface="Wingdings" pitchFamily="2" charset="2"/>
              </a:rPr>
              <a:t>Coveney</a:t>
            </a:r>
            <a:r>
              <a:rPr lang="en-US" dirty="0">
                <a:sym typeface="Wingdings" pitchFamily="2" charset="2"/>
              </a:rPr>
              <a:t> 2003 (Picardie)  use of </a:t>
            </a:r>
            <a:r>
              <a:rPr lang="en-US" i="1" dirty="0">
                <a:sym typeface="Wingdings" pitchFamily="2" charset="2"/>
              </a:rPr>
              <a:t>ne</a:t>
            </a:r>
            <a:r>
              <a:rPr lang="en-US" dirty="0">
                <a:sym typeface="Wingdings" pitchFamily="2" charset="2"/>
              </a:rPr>
              <a:t> and social factors</a:t>
            </a:r>
          </a:p>
          <a:p>
            <a:pPr lvl="1"/>
            <a:r>
              <a:rPr lang="en-US" dirty="0">
                <a:sym typeface="Wingdings" pitchFamily="2" charset="2"/>
              </a:rPr>
              <a:t>Barnes 1985 (Spoken Standard French)  information status</a:t>
            </a:r>
          </a:p>
          <a:p>
            <a:r>
              <a:rPr lang="en-US" dirty="0"/>
              <a:t>Those that are variationist and study a multitude of factors investigate the previously mentioned minority dialects or dialects outside of France.</a:t>
            </a:r>
          </a:p>
          <a:p>
            <a:pPr lvl="1"/>
            <a:r>
              <a:rPr lang="en-US" dirty="0" err="1"/>
              <a:t>Pooley</a:t>
            </a:r>
            <a:r>
              <a:rPr lang="en-US" dirty="0"/>
              <a:t> 1996 (</a:t>
            </a:r>
            <a:r>
              <a:rPr lang="en-US" dirty="0" err="1"/>
              <a:t>Chtimi</a:t>
            </a:r>
            <a:r>
              <a:rPr lang="en-US" dirty="0"/>
              <a:t> a regional variety in northern France) </a:t>
            </a:r>
          </a:p>
          <a:p>
            <a:pPr lvl="1"/>
            <a:r>
              <a:rPr lang="en-US" dirty="0" err="1"/>
              <a:t>Nadasdi</a:t>
            </a:r>
            <a:r>
              <a:rPr lang="en-US" dirty="0"/>
              <a:t> 2000 (Ontario French)</a:t>
            </a:r>
          </a:p>
          <a:p>
            <a:pPr lvl="1"/>
            <a:r>
              <a:rPr lang="en-US" dirty="0"/>
              <a:t>Auger &amp; Villeneuve 2010 (Chicoutimi-Jonquière, Québec, Canada)</a:t>
            </a:r>
          </a:p>
          <a:p>
            <a:pPr lvl="1"/>
            <a:r>
              <a:rPr lang="en-US" dirty="0"/>
              <a:t>Nagy, </a:t>
            </a:r>
            <a:r>
              <a:rPr lang="en-US" dirty="0" err="1"/>
              <a:t>Blondeau</a:t>
            </a:r>
            <a:r>
              <a:rPr lang="en-US" dirty="0"/>
              <a:t>, Auger 2003 (French of Montreal Anglophones)</a:t>
            </a:r>
          </a:p>
          <a:p>
            <a:endParaRPr lang="en-US" dirty="0"/>
          </a:p>
        </p:txBody>
      </p:sp>
      <p:sp>
        <p:nvSpPr>
          <p:cNvPr id="2" name="Title 1"/>
          <p:cNvSpPr>
            <a:spLocks noGrp="1"/>
          </p:cNvSpPr>
          <p:nvPr>
            <p:ph type="title"/>
          </p:nvPr>
        </p:nvSpPr>
        <p:spPr/>
        <p:txBody>
          <a:bodyPr/>
          <a:lstStyle/>
          <a:p>
            <a:r>
              <a:rPr lang="en-US" dirty="0"/>
              <a:t>Previous research</a:t>
            </a:r>
          </a:p>
        </p:txBody>
      </p:sp>
    </p:spTree>
    <p:extLst>
      <p:ext uri="{BB962C8B-B14F-4D97-AF65-F5344CB8AC3E}">
        <p14:creationId xmlns:p14="http://schemas.microsoft.com/office/powerpoint/2010/main" val="189699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743200"/>
            <a:ext cx="7408333" cy="3450696"/>
          </a:xfrm>
        </p:spPr>
        <p:txBody>
          <a:bodyPr>
            <a:normAutofit/>
          </a:bodyPr>
          <a:lstStyle/>
          <a:p>
            <a:r>
              <a:rPr lang="en-US" dirty="0"/>
              <a:t>What are the social and linguistic factors affecting subject doubling (SD) in Parisian Colloquial French?</a:t>
            </a:r>
          </a:p>
          <a:p>
            <a:endParaRPr lang="en-US" dirty="0"/>
          </a:p>
          <a:p>
            <a:r>
              <a:rPr lang="en-US" dirty="0"/>
              <a:t>How does their influence compare with the results found in previous studies?</a:t>
            </a:r>
          </a:p>
          <a:p>
            <a:endParaRPr lang="en-US" dirty="0"/>
          </a:p>
          <a:p>
            <a:endParaRPr lang="en-US" dirty="0"/>
          </a:p>
        </p:txBody>
      </p:sp>
      <p:sp>
        <p:nvSpPr>
          <p:cNvPr id="2" name="Title 1"/>
          <p:cNvSpPr>
            <a:spLocks noGrp="1"/>
          </p:cNvSpPr>
          <p:nvPr>
            <p:ph type="title"/>
          </p:nvPr>
        </p:nvSpPr>
        <p:spPr/>
        <p:txBody>
          <a:bodyPr/>
          <a:lstStyle/>
          <a:p>
            <a:r>
              <a:rPr lang="en-US" dirty="0"/>
              <a:t>Research Questions</a:t>
            </a:r>
          </a:p>
        </p:txBody>
      </p:sp>
    </p:spTree>
    <p:extLst>
      <p:ext uri="{BB962C8B-B14F-4D97-AF65-F5344CB8AC3E}">
        <p14:creationId xmlns:p14="http://schemas.microsoft.com/office/powerpoint/2010/main" val="74851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2879</TotalTime>
  <Words>4882</Words>
  <Application>Microsoft Office PowerPoint</Application>
  <PresentationFormat>On-screen Show (4:3)</PresentationFormat>
  <Paragraphs>493</Paragraphs>
  <Slides>40</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Candara</vt:lpstr>
      <vt:lpstr>Symbol</vt:lpstr>
      <vt:lpstr>Wingdings</vt:lpstr>
      <vt:lpstr>Waveform</vt:lpstr>
      <vt:lpstr>A sociolinguistic study of subject doubling in Parisian colloquial French</vt:lpstr>
      <vt:lpstr>What is subject doubling (SD)?</vt:lpstr>
      <vt:lpstr>Subject Doubling in French</vt:lpstr>
      <vt:lpstr>Subject Doubling in French</vt:lpstr>
      <vt:lpstr>Syntactic status of subject clitics</vt:lpstr>
      <vt:lpstr>Previous research</vt:lpstr>
      <vt:lpstr>Previous research</vt:lpstr>
      <vt:lpstr>Previous research</vt:lpstr>
      <vt:lpstr>Research Questions</vt:lpstr>
      <vt:lpstr>Factor: Strong agreement</vt:lpstr>
      <vt:lpstr>Factor: definiteness &amp; specificity</vt:lpstr>
      <vt:lpstr>Factors: Grammatical Person</vt:lpstr>
      <vt:lpstr>Factor: Subject type</vt:lpstr>
      <vt:lpstr>Factor: Subject complexity</vt:lpstr>
      <vt:lpstr>Factor: Intervening elements</vt:lpstr>
      <vt:lpstr>Factor: clause type</vt:lpstr>
      <vt:lpstr>Factor: Verb type</vt:lpstr>
      <vt:lpstr>Factor: Polarity</vt:lpstr>
      <vt:lpstr>Factor: Information status</vt:lpstr>
      <vt:lpstr>Social factors</vt:lpstr>
      <vt:lpstr>The corpus</vt:lpstr>
      <vt:lpstr>Variable context</vt:lpstr>
      <vt:lpstr>Variable context</vt:lpstr>
      <vt:lpstr>Variable context</vt:lpstr>
      <vt:lpstr>Methods</vt:lpstr>
      <vt:lpstr>Results</vt:lpstr>
      <vt:lpstr>Results: Polarity &amp; Subject complexity</vt:lpstr>
      <vt:lpstr>Results: Intervening elements &amp; grammatical person </vt:lpstr>
      <vt:lpstr>Results: Clause type &amp; information status</vt:lpstr>
      <vt:lpstr>Results: Verb type &amp; Definiteness/Specificity</vt:lpstr>
      <vt:lpstr>Subject type: preliminary percentages</vt:lpstr>
      <vt:lpstr>Results: social factors</vt:lpstr>
      <vt:lpstr>Conclusions</vt:lpstr>
      <vt:lpstr>Conclusions</vt:lpstr>
      <vt:lpstr>Future studies</vt:lpstr>
      <vt:lpstr>Bibliography</vt:lpstr>
      <vt:lpstr>Bibliography</vt:lpstr>
      <vt:lpstr>Bibliography</vt:lpstr>
      <vt:lpstr>Bibliography</vt:lpstr>
      <vt:lpstr>Acknowledgements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sociolinguistic study of subject doubling in Parisian colloquial French</dc:title>
  <dc:creator>SaraZahler</dc:creator>
  <cp:lastModifiedBy>Sara Zahler</cp:lastModifiedBy>
  <cp:revision>8</cp:revision>
  <dcterms:created xsi:type="dcterms:W3CDTF">2012-10-12T22:17:13Z</dcterms:created>
  <dcterms:modified xsi:type="dcterms:W3CDTF">2017-09-26T01:21:27Z</dcterms:modified>
</cp:coreProperties>
</file>