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68" r:id="rId3"/>
    <p:sldId id="257" r:id="rId4"/>
    <p:sldId id="258" r:id="rId5"/>
    <p:sldId id="259" r:id="rId6"/>
    <p:sldId id="260" r:id="rId7"/>
    <p:sldId id="267" r:id="rId8"/>
    <p:sldId id="272" r:id="rId9"/>
    <p:sldId id="269" r:id="rId10"/>
    <p:sldId id="270" r:id="rId11"/>
    <p:sldId id="271" r:id="rId12"/>
    <p:sldId id="273" r:id="rId13"/>
    <p:sldId id="274" r:id="rId14"/>
    <p:sldId id="262" r:id="rId15"/>
    <p:sldId id="303" r:id="rId16"/>
    <p:sldId id="263" r:id="rId17"/>
    <p:sldId id="304" r:id="rId18"/>
    <p:sldId id="265" r:id="rId19"/>
    <p:sldId id="276" r:id="rId20"/>
    <p:sldId id="280" r:id="rId21"/>
    <p:sldId id="281" r:id="rId22"/>
    <p:sldId id="282" r:id="rId23"/>
    <p:sldId id="283" r:id="rId24"/>
    <p:sldId id="284" r:id="rId25"/>
    <p:sldId id="285" r:id="rId26"/>
    <p:sldId id="286" r:id="rId27"/>
    <p:sldId id="288" r:id="rId28"/>
    <p:sldId id="289" r:id="rId29"/>
    <p:sldId id="290" r:id="rId30"/>
    <p:sldId id="291" r:id="rId31"/>
    <p:sldId id="292" r:id="rId32"/>
    <p:sldId id="293" r:id="rId33"/>
    <p:sldId id="295" r:id="rId34"/>
    <p:sldId id="294" r:id="rId35"/>
    <p:sldId id="296" r:id="rId36"/>
    <p:sldId id="297" r:id="rId37"/>
    <p:sldId id="298" r:id="rId38"/>
    <p:sldId id="299" r:id="rId39"/>
    <p:sldId id="300" r:id="rId40"/>
    <p:sldId id="301" r:id="rId41"/>
    <p:sldId id="302"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70" d="100"/>
          <a:sy n="70" d="100"/>
        </p:scale>
        <p:origin x="139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5B07E0-860F-48CD-81F6-4EFB38F64037}" type="datetimeFigureOut">
              <a:rPr lang="es-ES_tradnl" smtClean="0"/>
              <a:pPr/>
              <a:t>19/09/2017</a:t>
            </a:fld>
            <a:endParaRPr lang="es-ES_trad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219B4C-D9AA-4FE0-9389-242F10600DAD}" type="slidenum">
              <a:rPr lang="es-ES_tradnl" smtClean="0"/>
              <a:pPr/>
              <a:t>‹#›</a:t>
            </a:fld>
            <a:endParaRPr lang="es-ES_tradnl"/>
          </a:p>
        </p:txBody>
      </p:sp>
    </p:spTree>
    <p:extLst>
      <p:ext uri="{BB962C8B-B14F-4D97-AF65-F5344CB8AC3E}">
        <p14:creationId xmlns:p14="http://schemas.microsoft.com/office/powerpoint/2010/main" val="4091716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dirty="0"/>
          </a:p>
        </p:txBody>
      </p:sp>
      <p:sp>
        <p:nvSpPr>
          <p:cNvPr id="4" name="Slide Number Placeholder 3"/>
          <p:cNvSpPr>
            <a:spLocks noGrp="1"/>
          </p:cNvSpPr>
          <p:nvPr>
            <p:ph type="sldNum" sz="quarter" idx="10"/>
          </p:nvPr>
        </p:nvSpPr>
        <p:spPr/>
        <p:txBody>
          <a:bodyPr/>
          <a:lstStyle/>
          <a:p>
            <a:fld id="{85219B4C-D9AA-4FE0-9389-242F10600DAD}" type="slidenum">
              <a:rPr lang="es-ES_tradnl" smtClean="0"/>
              <a:pPr/>
              <a:t>3</a:t>
            </a:fld>
            <a:endParaRPr lang="es-ES_tradnl"/>
          </a:p>
        </p:txBody>
      </p:sp>
    </p:spTree>
    <p:extLst>
      <p:ext uri="{BB962C8B-B14F-4D97-AF65-F5344CB8AC3E}">
        <p14:creationId xmlns:p14="http://schemas.microsoft.com/office/powerpoint/2010/main" val="629610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0FC138D-3033-4219-9EF8-0C0D69D9FF79}" type="datetimeFigureOut">
              <a:rPr lang="es-ES_tradnl" smtClean="0"/>
              <a:pPr/>
              <a:t>19/09/2017</a:t>
            </a:fld>
            <a:endParaRPr lang="es-ES_tradnl"/>
          </a:p>
        </p:txBody>
      </p:sp>
      <p:sp>
        <p:nvSpPr>
          <p:cNvPr id="19" name="Footer Placeholder 18"/>
          <p:cNvSpPr>
            <a:spLocks noGrp="1"/>
          </p:cNvSpPr>
          <p:nvPr>
            <p:ph type="ftr" sz="quarter" idx="11"/>
          </p:nvPr>
        </p:nvSpPr>
        <p:spPr/>
        <p:txBody>
          <a:bodyPr/>
          <a:lstStyle/>
          <a:p>
            <a:endParaRPr lang="es-ES_tradnl"/>
          </a:p>
        </p:txBody>
      </p:sp>
      <p:sp>
        <p:nvSpPr>
          <p:cNvPr id="27" name="Slide Number Placeholder 26"/>
          <p:cNvSpPr>
            <a:spLocks noGrp="1"/>
          </p:cNvSpPr>
          <p:nvPr>
            <p:ph type="sldNum" sz="quarter" idx="12"/>
          </p:nvPr>
        </p:nvSpPr>
        <p:spPr/>
        <p:txBody>
          <a:bodyPr/>
          <a:lstStyle/>
          <a:p>
            <a:fld id="{738F857D-CB69-4F57-8B7F-EC3B4A6705CB}" type="slidenum">
              <a:rPr lang="es-ES_tradnl" smtClean="0"/>
              <a:pPr/>
              <a:t>‹#›</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FC138D-3033-4219-9EF8-0C0D69D9FF79}" type="datetimeFigureOut">
              <a:rPr lang="es-ES_tradnl" smtClean="0"/>
              <a:pPr/>
              <a:t>19/09/2017</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738F857D-CB69-4F57-8B7F-EC3B4A6705CB}" type="slidenum">
              <a:rPr lang="es-ES_tradnl" smtClean="0"/>
              <a:pPr/>
              <a:t>‹#›</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FC138D-3033-4219-9EF8-0C0D69D9FF79}" type="datetimeFigureOut">
              <a:rPr lang="es-ES_tradnl" smtClean="0"/>
              <a:pPr/>
              <a:t>19/09/2017</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738F857D-CB69-4F57-8B7F-EC3B4A6705CB}" type="slidenum">
              <a:rPr lang="es-ES_tradnl" smtClean="0"/>
              <a:pPr/>
              <a:t>‹#›</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FC138D-3033-4219-9EF8-0C0D69D9FF79}" type="datetimeFigureOut">
              <a:rPr lang="es-ES_tradnl" smtClean="0"/>
              <a:pPr/>
              <a:t>19/09/2017</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738F857D-CB69-4F57-8B7F-EC3B4A6705CB}" type="slidenum">
              <a:rPr lang="es-ES_tradnl" smtClean="0"/>
              <a:pPr/>
              <a:t>‹#›</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0FC138D-3033-4219-9EF8-0C0D69D9FF79}" type="datetimeFigureOut">
              <a:rPr lang="es-ES_tradnl" smtClean="0"/>
              <a:pPr/>
              <a:t>19/09/2017</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738F857D-CB69-4F57-8B7F-EC3B4A6705CB}" type="slidenum">
              <a:rPr lang="es-ES_tradnl" smtClean="0"/>
              <a:pPr/>
              <a:t>‹#›</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FC138D-3033-4219-9EF8-0C0D69D9FF79}" type="datetimeFigureOut">
              <a:rPr lang="es-ES_tradnl" smtClean="0"/>
              <a:pPr/>
              <a:t>19/09/2017</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738F857D-CB69-4F57-8B7F-EC3B4A6705CB}" type="slidenum">
              <a:rPr lang="es-ES_tradnl" smtClean="0"/>
              <a:pPr/>
              <a:t>‹#›</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0FC138D-3033-4219-9EF8-0C0D69D9FF79}" type="datetimeFigureOut">
              <a:rPr lang="es-ES_tradnl" smtClean="0"/>
              <a:pPr/>
              <a:t>19/09/2017</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738F857D-CB69-4F57-8B7F-EC3B4A6705CB}" type="slidenum">
              <a:rPr lang="es-ES_tradnl" smtClean="0"/>
              <a:pPr/>
              <a:t>‹#›</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0FC138D-3033-4219-9EF8-0C0D69D9FF79}" type="datetimeFigureOut">
              <a:rPr lang="es-ES_tradnl" smtClean="0"/>
              <a:pPr/>
              <a:t>19/09/2017</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738F857D-CB69-4F57-8B7F-EC3B4A6705CB}" type="slidenum">
              <a:rPr lang="es-ES_tradnl" smtClean="0"/>
              <a:pPr/>
              <a:t>‹#›</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C138D-3033-4219-9EF8-0C0D69D9FF79}" type="datetimeFigureOut">
              <a:rPr lang="es-ES_tradnl" smtClean="0"/>
              <a:pPr/>
              <a:t>19/09/2017</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738F857D-CB69-4F57-8B7F-EC3B4A6705CB}" type="slidenum">
              <a:rPr lang="es-ES_tradnl" smtClean="0"/>
              <a:pPr/>
              <a:t>‹#›</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FC138D-3033-4219-9EF8-0C0D69D9FF79}" type="datetimeFigureOut">
              <a:rPr lang="es-ES_tradnl" smtClean="0"/>
              <a:pPr/>
              <a:t>19/09/2017</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738F857D-CB69-4F57-8B7F-EC3B4A6705CB}" type="slidenum">
              <a:rPr lang="es-ES_tradnl" smtClean="0"/>
              <a:pPr/>
              <a:t>‹#›</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0FC138D-3033-4219-9EF8-0C0D69D9FF79}" type="datetimeFigureOut">
              <a:rPr lang="es-ES_tradnl" smtClean="0"/>
              <a:pPr/>
              <a:t>19/09/2017</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a:xfrm>
            <a:off x="8077200" y="6356350"/>
            <a:ext cx="609600" cy="365125"/>
          </a:xfrm>
        </p:spPr>
        <p:txBody>
          <a:bodyPr/>
          <a:lstStyle/>
          <a:p>
            <a:fld id="{738F857D-CB69-4F57-8B7F-EC3B4A6705CB}" type="slidenum">
              <a:rPr lang="es-ES_tradnl" smtClean="0"/>
              <a:pPr/>
              <a:t>‹#›</a:t>
            </a:fld>
            <a:endParaRPr lang="es-ES_tradn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0FC138D-3033-4219-9EF8-0C0D69D9FF79}" type="datetimeFigureOut">
              <a:rPr lang="es-ES_tradnl" smtClean="0"/>
              <a:pPr/>
              <a:t>19/09/2017</a:t>
            </a:fld>
            <a:endParaRPr lang="es-ES_tradn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_tradn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38F857D-CB69-4F57-8B7F-EC3B4A6705CB}" type="slidenum">
              <a:rPr lang="es-ES_tradnl" smtClean="0"/>
              <a:pPr/>
              <a:t>‹#›</a:t>
            </a:fld>
            <a:endParaRPr lang="es-ES_tradn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individual.utoronto.ca/tagliamonte/Goldvarb/GV_index.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0"/>
            <a:ext cx="7851648" cy="1828800"/>
          </a:xfrm>
        </p:spPr>
        <p:txBody>
          <a:bodyPr>
            <a:normAutofit fontScale="90000"/>
          </a:bodyPr>
          <a:lstStyle/>
          <a:p>
            <a:r>
              <a:rPr lang="es-ES_tradnl" dirty="0" err="1" smtClean="0"/>
              <a:t>The</a:t>
            </a:r>
            <a:r>
              <a:rPr lang="es-ES_tradnl" dirty="0" smtClean="0"/>
              <a:t> </a:t>
            </a:r>
            <a:r>
              <a:rPr lang="es-ES_tradnl" dirty="0" err="1" smtClean="0"/>
              <a:t>linguistic</a:t>
            </a:r>
            <a:r>
              <a:rPr lang="es-ES_tradnl" dirty="0" smtClean="0"/>
              <a:t> </a:t>
            </a:r>
            <a:r>
              <a:rPr lang="es-ES_tradnl" dirty="0" err="1" smtClean="0"/>
              <a:t>conditioning</a:t>
            </a:r>
            <a:r>
              <a:rPr lang="es-ES_tradnl" dirty="0" smtClean="0"/>
              <a:t> of </a:t>
            </a:r>
            <a:r>
              <a:rPr lang="es-ES_tradnl" i="1" dirty="0" smtClean="0"/>
              <a:t>a partir de</a:t>
            </a:r>
            <a:r>
              <a:rPr lang="es-ES_tradnl" dirty="0" smtClean="0"/>
              <a:t>, </a:t>
            </a:r>
            <a:r>
              <a:rPr lang="es-ES_tradnl" i="1" dirty="0" smtClean="0"/>
              <a:t>desde</a:t>
            </a:r>
            <a:r>
              <a:rPr lang="es-ES_tradnl" dirty="0" smtClean="0"/>
              <a:t> and </a:t>
            </a:r>
            <a:r>
              <a:rPr lang="es-ES_tradnl" i="1" dirty="0" smtClean="0"/>
              <a:t>después de </a:t>
            </a:r>
            <a:r>
              <a:rPr lang="es-ES_tradnl" dirty="0" smtClean="0"/>
              <a:t>in Modern Peninsular </a:t>
            </a:r>
            <a:r>
              <a:rPr lang="es-ES_tradnl" dirty="0" err="1" smtClean="0"/>
              <a:t>Spanish</a:t>
            </a:r>
            <a:r>
              <a:rPr lang="es-ES_tradnl" dirty="0" smtClean="0"/>
              <a:t>.</a:t>
            </a:r>
            <a:endParaRPr lang="es-ES_tradnl" dirty="0"/>
          </a:p>
        </p:txBody>
      </p:sp>
      <p:sp>
        <p:nvSpPr>
          <p:cNvPr id="3" name="Subtitle 2"/>
          <p:cNvSpPr>
            <a:spLocks noGrp="1"/>
          </p:cNvSpPr>
          <p:nvPr>
            <p:ph type="subTitle" idx="1"/>
          </p:nvPr>
        </p:nvSpPr>
        <p:spPr>
          <a:xfrm>
            <a:off x="609600" y="4495800"/>
            <a:ext cx="7854696" cy="1752600"/>
          </a:xfrm>
        </p:spPr>
        <p:txBody>
          <a:bodyPr/>
          <a:lstStyle/>
          <a:p>
            <a:r>
              <a:rPr lang="es-ES_tradnl" dirty="0" smtClean="0"/>
              <a:t>Sara </a:t>
            </a:r>
            <a:r>
              <a:rPr lang="es-ES_tradnl" dirty="0" err="1" smtClean="0"/>
              <a:t>Zahler</a:t>
            </a:r>
            <a:endParaRPr lang="es-ES_tradnl" dirty="0" smtClean="0"/>
          </a:p>
          <a:p>
            <a:r>
              <a:rPr lang="es-ES_tradnl" dirty="0" err="1" smtClean="0"/>
              <a:t>University</a:t>
            </a:r>
            <a:r>
              <a:rPr lang="es-ES_tradnl" dirty="0" smtClean="0"/>
              <a:t> of Florida</a:t>
            </a:r>
          </a:p>
          <a:p>
            <a:r>
              <a:rPr lang="es-ES_tradnl" dirty="0" err="1" smtClean="0"/>
              <a:t>February</a:t>
            </a:r>
            <a:r>
              <a:rPr lang="es-ES_tradnl" dirty="0" smtClean="0"/>
              <a:t> 16, 2012</a:t>
            </a:r>
            <a:endParaRPr lang="es-ES_tradnl" dirty="0"/>
          </a:p>
        </p:txBody>
      </p:sp>
    </p:spTree>
    <p:extLst>
      <p:ext uri="{BB962C8B-B14F-4D97-AF65-F5344CB8AC3E}">
        <p14:creationId xmlns:p14="http://schemas.microsoft.com/office/powerpoint/2010/main" val="2971508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Nature of </a:t>
            </a:r>
            <a:r>
              <a:rPr lang="en-US" dirty="0" err="1"/>
              <a:t>G</a:t>
            </a:r>
            <a:r>
              <a:rPr lang="en-US" dirty="0" err="1" smtClean="0"/>
              <a:t>rammaticalization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a:t>Grammaticalization</a:t>
            </a:r>
            <a:r>
              <a:rPr lang="en-US" dirty="0"/>
              <a:t> is the process by which a lexical item becomes a form that serves a grammatical function or when a grammatical item develops a new grammatical function (Hopper and </a:t>
            </a:r>
            <a:r>
              <a:rPr lang="en-US" dirty="0" err="1"/>
              <a:t>Traugott</a:t>
            </a:r>
            <a:r>
              <a:rPr lang="en-US" dirty="0"/>
              <a:t> 2003). </a:t>
            </a:r>
            <a:endParaRPr lang="en-US" dirty="0" smtClean="0"/>
          </a:p>
          <a:p>
            <a:r>
              <a:rPr lang="en-US" dirty="0" smtClean="0"/>
              <a:t>Under </a:t>
            </a:r>
            <a:r>
              <a:rPr lang="en-US" dirty="0"/>
              <a:t>this definition, </a:t>
            </a:r>
            <a:r>
              <a:rPr lang="en-US" i="1" dirty="0"/>
              <a:t>a </a:t>
            </a:r>
            <a:r>
              <a:rPr lang="en-US" i="1" dirty="0" err="1"/>
              <a:t>partir</a:t>
            </a:r>
            <a:r>
              <a:rPr lang="en-US" i="1" dirty="0"/>
              <a:t> de</a:t>
            </a:r>
            <a:r>
              <a:rPr lang="en-US" dirty="0"/>
              <a:t>, </a:t>
            </a:r>
            <a:r>
              <a:rPr lang="en-US" i="1" dirty="0" err="1"/>
              <a:t>desde</a:t>
            </a:r>
            <a:r>
              <a:rPr lang="en-US" dirty="0"/>
              <a:t> and </a:t>
            </a:r>
            <a:r>
              <a:rPr lang="en-US" i="1" dirty="0" err="1"/>
              <a:t>después</a:t>
            </a:r>
            <a:r>
              <a:rPr lang="en-US" i="1" dirty="0"/>
              <a:t> de</a:t>
            </a:r>
            <a:r>
              <a:rPr lang="en-US" dirty="0"/>
              <a:t> are all </a:t>
            </a:r>
            <a:r>
              <a:rPr lang="en-US" dirty="0" err="1"/>
              <a:t>grammaticalized</a:t>
            </a:r>
            <a:r>
              <a:rPr lang="en-US" dirty="0"/>
              <a:t> constructions composed of several formerly independent </a:t>
            </a:r>
            <a:r>
              <a:rPr lang="en-US" dirty="0" smtClean="0"/>
              <a:t>parts.</a:t>
            </a:r>
          </a:p>
          <a:p>
            <a:r>
              <a:rPr lang="en-US" dirty="0" smtClean="0"/>
              <a:t>The </a:t>
            </a:r>
            <a:r>
              <a:rPr lang="en-US" cap="small" dirty="0"/>
              <a:t>retention hypothesis</a:t>
            </a:r>
            <a:r>
              <a:rPr lang="en-US" dirty="0"/>
              <a:t> (</a:t>
            </a:r>
            <a:r>
              <a:rPr lang="en-US" dirty="0" err="1"/>
              <a:t>Bybee</a:t>
            </a:r>
            <a:r>
              <a:rPr lang="en-US" dirty="0"/>
              <a:t> &amp; </a:t>
            </a:r>
            <a:r>
              <a:rPr lang="en-US" dirty="0" err="1"/>
              <a:t>Pagliuca</a:t>
            </a:r>
            <a:r>
              <a:rPr lang="en-US" dirty="0"/>
              <a:t> </a:t>
            </a:r>
            <a:r>
              <a:rPr lang="en-US" dirty="0" smtClean="0"/>
              <a:t>1987) </a:t>
            </a:r>
            <a:r>
              <a:rPr lang="en-US" dirty="0"/>
              <a:t>states that constructions on a </a:t>
            </a:r>
            <a:r>
              <a:rPr lang="en-US" dirty="0" err="1"/>
              <a:t>grammaticalization</a:t>
            </a:r>
            <a:r>
              <a:rPr lang="en-US" dirty="0"/>
              <a:t> path conserve the characteristics and limitations of their previous steps on that path. Constructions that are no longer influenced by their former meanings are thus considered highly </a:t>
            </a:r>
            <a:r>
              <a:rPr lang="en-US" dirty="0" err="1"/>
              <a:t>grammaticalized</a:t>
            </a:r>
            <a:r>
              <a:rPr lang="en-US" dirty="0"/>
              <a:t>.</a:t>
            </a:r>
          </a:p>
          <a:p>
            <a:endParaRPr lang="en-US" dirty="0"/>
          </a:p>
        </p:txBody>
      </p:sp>
    </p:spTree>
    <p:extLst>
      <p:ext uri="{BB962C8B-B14F-4D97-AF65-F5344CB8AC3E}">
        <p14:creationId xmlns:p14="http://schemas.microsoft.com/office/powerpoint/2010/main" val="2876970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Nature </a:t>
            </a:r>
            <a:r>
              <a:rPr lang="en-US" dirty="0"/>
              <a:t>of </a:t>
            </a:r>
            <a:r>
              <a:rPr lang="en-US" dirty="0" err="1"/>
              <a:t>Grammaticalization</a:t>
            </a:r>
            <a:endParaRPr lang="en-US" dirty="0"/>
          </a:p>
        </p:txBody>
      </p:sp>
      <p:sp>
        <p:nvSpPr>
          <p:cNvPr id="3" name="Content Placeholder 2"/>
          <p:cNvSpPr>
            <a:spLocks noGrp="1"/>
          </p:cNvSpPr>
          <p:nvPr>
            <p:ph idx="1"/>
          </p:nvPr>
        </p:nvSpPr>
        <p:spPr/>
        <p:txBody>
          <a:bodyPr>
            <a:normAutofit fontScale="92500"/>
          </a:bodyPr>
          <a:lstStyle/>
          <a:p>
            <a:r>
              <a:rPr lang="en-US" dirty="0" smtClean="0"/>
              <a:t>Since previous meanings of the different parts of a grammaticalized construction can be retained, the previous meanings of the various parts of </a:t>
            </a:r>
            <a:r>
              <a:rPr lang="en-US" i="1" dirty="0" smtClean="0"/>
              <a:t>a </a:t>
            </a:r>
            <a:r>
              <a:rPr lang="en-US" i="1" dirty="0" err="1" smtClean="0"/>
              <a:t>partir</a:t>
            </a:r>
            <a:r>
              <a:rPr lang="en-US" i="1" dirty="0" smtClean="0"/>
              <a:t> de</a:t>
            </a:r>
            <a:r>
              <a:rPr lang="en-US" dirty="0" smtClean="0"/>
              <a:t>, </a:t>
            </a:r>
            <a:r>
              <a:rPr lang="en-US" i="1" dirty="0" err="1" smtClean="0"/>
              <a:t>desde</a:t>
            </a:r>
            <a:r>
              <a:rPr lang="en-US" dirty="0" smtClean="0"/>
              <a:t> and </a:t>
            </a:r>
            <a:r>
              <a:rPr lang="en-US" i="1" dirty="0" err="1" smtClean="0"/>
              <a:t>después</a:t>
            </a:r>
            <a:r>
              <a:rPr lang="en-US" i="1" dirty="0" smtClean="0"/>
              <a:t> de </a:t>
            </a:r>
            <a:r>
              <a:rPr lang="en-US" dirty="0" smtClean="0"/>
              <a:t>could constrain the use of these variants.</a:t>
            </a:r>
          </a:p>
          <a:p>
            <a:r>
              <a:rPr lang="en-US" i="1" dirty="0" err="1" smtClean="0"/>
              <a:t>Desde</a:t>
            </a:r>
            <a:r>
              <a:rPr lang="en-US" dirty="0" smtClean="0"/>
              <a:t> and </a:t>
            </a:r>
            <a:r>
              <a:rPr lang="en-US" i="1" dirty="0" err="1" smtClean="0"/>
              <a:t>después</a:t>
            </a:r>
            <a:r>
              <a:rPr lang="en-US" i="1" dirty="0" smtClean="0"/>
              <a:t> de </a:t>
            </a:r>
            <a:r>
              <a:rPr lang="en-US" dirty="0" smtClean="0"/>
              <a:t>come from </a:t>
            </a:r>
            <a:r>
              <a:rPr lang="en-US" i="1" dirty="0" smtClean="0"/>
              <a:t>de</a:t>
            </a:r>
            <a:r>
              <a:rPr lang="en-US" dirty="0" smtClean="0"/>
              <a:t> and </a:t>
            </a:r>
            <a:r>
              <a:rPr lang="en-US" i="1" dirty="0" smtClean="0"/>
              <a:t>ex</a:t>
            </a:r>
            <a:r>
              <a:rPr lang="en-US" dirty="0" smtClean="0"/>
              <a:t>, prepositions denoting a physical or temporal movement. Movements are intransitive, so these forms should co-occur with intransitive verbs.</a:t>
            </a:r>
            <a:endParaRPr lang="en-US" i="1" dirty="0" smtClean="0"/>
          </a:p>
          <a:p>
            <a:r>
              <a:rPr lang="en-US" dirty="0" smtClean="0"/>
              <a:t>On the other hand, </a:t>
            </a:r>
            <a:r>
              <a:rPr lang="en-US" i="1" dirty="0" smtClean="0"/>
              <a:t>a </a:t>
            </a:r>
            <a:r>
              <a:rPr lang="en-US" i="1" dirty="0" err="1" smtClean="0"/>
              <a:t>partir</a:t>
            </a:r>
            <a:r>
              <a:rPr lang="en-US" i="1" dirty="0" smtClean="0"/>
              <a:t> de</a:t>
            </a:r>
            <a:r>
              <a:rPr lang="en-US" dirty="0" smtClean="0"/>
              <a:t> has a transitive verb as its base. Consequently, this form is hypothesized to occur more with transitive verbs.</a:t>
            </a:r>
          </a:p>
        </p:txBody>
      </p:sp>
    </p:spTree>
    <p:extLst>
      <p:ext uri="{BB962C8B-B14F-4D97-AF65-F5344CB8AC3E}">
        <p14:creationId xmlns:p14="http://schemas.microsoft.com/office/powerpoint/2010/main" val="32131283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Through simple observation, it appears that </a:t>
            </a:r>
            <a:r>
              <a:rPr lang="en-US" i="1" dirty="0" smtClean="0"/>
              <a:t>a </a:t>
            </a:r>
            <a:r>
              <a:rPr lang="en-US" i="1" dirty="0" err="1" smtClean="0"/>
              <a:t>partir</a:t>
            </a:r>
            <a:r>
              <a:rPr lang="en-US" i="1" dirty="0" smtClean="0"/>
              <a:t> de</a:t>
            </a:r>
            <a:r>
              <a:rPr lang="en-US" dirty="0" smtClean="0"/>
              <a:t> is the most formal and least common form. It intuitively seems to occur most in formal writing, such as history texts or academic writing and therefore express factual information. Consequently, it is hypothesized that this variant will occur more with a number of certain linguistic factors:</a:t>
            </a:r>
          </a:p>
          <a:p>
            <a:pPr lvl="1"/>
            <a:r>
              <a:rPr lang="en-US" dirty="0" smtClean="0"/>
              <a:t>Specific dates and events</a:t>
            </a:r>
          </a:p>
          <a:p>
            <a:pPr lvl="1"/>
            <a:r>
              <a:rPr lang="en-US" dirty="0" smtClean="0"/>
              <a:t>The preterit</a:t>
            </a:r>
          </a:p>
          <a:p>
            <a:pPr lvl="1"/>
            <a:r>
              <a:rPr lang="en-US" dirty="0" smtClean="0"/>
              <a:t>Inanimate subjects</a:t>
            </a:r>
          </a:p>
          <a:p>
            <a:pPr lvl="1"/>
            <a:r>
              <a:rPr lang="en-US" dirty="0" smtClean="0"/>
              <a:t>Passive and reflexive verbs</a:t>
            </a:r>
          </a:p>
          <a:p>
            <a:pPr lvl="1"/>
            <a:r>
              <a:rPr lang="en-US" dirty="0" smtClean="0"/>
              <a:t>Should not occur in non-assertive contexts such as negative sentences or interrogatives</a:t>
            </a:r>
            <a:endParaRPr lang="en-US" dirty="0"/>
          </a:p>
        </p:txBody>
      </p:sp>
    </p:spTree>
    <p:extLst>
      <p:ext uri="{BB962C8B-B14F-4D97-AF65-F5344CB8AC3E}">
        <p14:creationId xmlns:p14="http://schemas.microsoft.com/office/powerpoint/2010/main" val="18407959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Studies on Other Linguistic Factors</a:t>
            </a:r>
            <a:endParaRPr lang="en-US" dirty="0"/>
          </a:p>
        </p:txBody>
      </p:sp>
      <p:sp>
        <p:nvSpPr>
          <p:cNvPr id="3" name="Content Placeholder 2"/>
          <p:cNvSpPr>
            <a:spLocks noGrp="1"/>
          </p:cNvSpPr>
          <p:nvPr>
            <p:ph idx="1"/>
          </p:nvPr>
        </p:nvSpPr>
        <p:spPr/>
        <p:txBody>
          <a:bodyPr>
            <a:normAutofit/>
          </a:bodyPr>
          <a:lstStyle/>
          <a:p>
            <a:r>
              <a:rPr lang="en-US" dirty="0" smtClean="0"/>
              <a:t>The variants  should be coded for linguistic factors that are empirically supported to show certain tendencies.</a:t>
            </a:r>
          </a:p>
          <a:p>
            <a:r>
              <a:rPr lang="en-US" dirty="0" smtClean="0"/>
              <a:t>Negative polarity and interrogatives are found to occur more in non-assertive contexts. Therefore the more assertive variant, hypothesized to be </a:t>
            </a:r>
            <a:r>
              <a:rPr lang="en-US" i="1" dirty="0" smtClean="0"/>
              <a:t>a </a:t>
            </a:r>
            <a:r>
              <a:rPr lang="en-US" i="1" dirty="0" err="1" smtClean="0"/>
              <a:t>partir</a:t>
            </a:r>
            <a:r>
              <a:rPr lang="en-US" i="1" dirty="0" smtClean="0"/>
              <a:t> de</a:t>
            </a:r>
            <a:r>
              <a:rPr lang="en-US" dirty="0" smtClean="0"/>
              <a:t>, should occur more with affirmative declaratives and less with negative declaratives and affirmative and negative interrogatives (</a:t>
            </a:r>
            <a:r>
              <a:rPr lang="en-US" dirty="0" err="1" smtClean="0"/>
              <a:t>Schwenter</a:t>
            </a:r>
            <a:r>
              <a:rPr lang="en-US" dirty="0" smtClean="0"/>
              <a:t> and Torres </a:t>
            </a:r>
            <a:r>
              <a:rPr lang="en-US" dirty="0" err="1" smtClean="0"/>
              <a:t>Cacoullos</a:t>
            </a:r>
            <a:r>
              <a:rPr lang="en-US" dirty="0" smtClean="0"/>
              <a:t> 2008). </a:t>
            </a:r>
            <a:endParaRPr lang="en-US" dirty="0"/>
          </a:p>
        </p:txBody>
      </p:sp>
    </p:spTree>
    <p:extLst>
      <p:ext uri="{BB962C8B-B14F-4D97-AF65-F5344CB8AC3E}">
        <p14:creationId xmlns:p14="http://schemas.microsoft.com/office/powerpoint/2010/main" val="7118175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 Group 1: Type of Moment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‘type of moment’ is the first constituent in the relationship expressed by these prepositions.</a:t>
            </a:r>
          </a:p>
          <a:p>
            <a:r>
              <a:rPr lang="en-US" dirty="0" smtClean="0"/>
              <a:t>A specific moment:</a:t>
            </a:r>
          </a:p>
          <a:p>
            <a:pPr lvl="1"/>
            <a:r>
              <a:rPr lang="es-ES" sz="2900" dirty="0" smtClean="0"/>
              <a:t>¿Te has cuestionado alguna vez dejar la carrera </a:t>
            </a:r>
            <a:r>
              <a:rPr lang="es-ES" sz="2900" b="1" dirty="0" smtClean="0"/>
              <a:t>a partir de</a:t>
            </a:r>
            <a:r>
              <a:rPr lang="es-ES" sz="2900" dirty="0" smtClean="0"/>
              <a:t> las prácticas, y todo eso?</a:t>
            </a:r>
          </a:p>
          <a:p>
            <a:pPr lvl="1"/>
            <a:r>
              <a:rPr lang="es-ES" sz="2900" dirty="0" smtClean="0"/>
              <a:t>‘</a:t>
            </a:r>
            <a:r>
              <a:rPr lang="es-ES" sz="2900" i="1" dirty="0" smtClean="0"/>
              <a:t>Have you thought at all about leaving your career since the internship, and all that?’</a:t>
            </a:r>
            <a:endParaRPr lang="es-ES" sz="2900" dirty="0" smtClean="0"/>
          </a:p>
          <a:p>
            <a:r>
              <a:rPr lang="es-ES" sz="2900" dirty="0" smtClean="0"/>
              <a:t>A non-</a:t>
            </a:r>
            <a:r>
              <a:rPr lang="es-ES" sz="2900" dirty="0" err="1" smtClean="0"/>
              <a:t>specific</a:t>
            </a:r>
            <a:r>
              <a:rPr lang="es-ES" sz="2900" dirty="0" smtClean="0"/>
              <a:t> </a:t>
            </a:r>
            <a:r>
              <a:rPr lang="es-ES" sz="2900" dirty="0" err="1" smtClean="0"/>
              <a:t>moment</a:t>
            </a:r>
            <a:r>
              <a:rPr lang="es-ES" sz="2900" dirty="0" smtClean="0"/>
              <a:t>:</a:t>
            </a:r>
          </a:p>
          <a:p>
            <a:pPr lvl="1"/>
            <a:r>
              <a:rPr lang="es-ES" sz="2900" dirty="0" smtClean="0"/>
              <a:t>La conquista de nuevos horizontes es algo que les venía </a:t>
            </a:r>
            <a:r>
              <a:rPr lang="es-ES" sz="2900" i="1" dirty="0" smtClean="0"/>
              <a:t>desde </a:t>
            </a:r>
            <a:r>
              <a:rPr lang="es-ES" sz="2900" dirty="0" smtClean="0"/>
              <a:t>antiguo a los suecos.</a:t>
            </a:r>
          </a:p>
          <a:p>
            <a:pPr lvl="1"/>
            <a:r>
              <a:rPr lang="es-ES" sz="2900" dirty="0" smtClean="0"/>
              <a:t>‘</a:t>
            </a:r>
            <a:r>
              <a:rPr lang="es-ES" sz="2900" i="1" dirty="0" smtClean="0"/>
              <a:t>The conquest of new horizons is something that has come to the Swedes since always.’</a:t>
            </a:r>
            <a:endParaRPr lang="es-ES" sz="2900" dirty="0" smtClean="0"/>
          </a:p>
          <a:p>
            <a:pPr lvl="1"/>
            <a:endParaRPr lang="es-ES_tradnl" dirty="0" smtClean="0"/>
          </a:p>
          <a:p>
            <a:endParaRPr lang="en-US" dirty="0" smtClean="0"/>
          </a:p>
          <a:p>
            <a:endParaRPr lang="en-US" dirty="0"/>
          </a:p>
        </p:txBody>
      </p:sp>
    </p:spTree>
    <p:extLst>
      <p:ext uri="{BB962C8B-B14F-4D97-AF65-F5344CB8AC3E}">
        <p14:creationId xmlns:p14="http://schemas.microsoft.com/office/powerpoint/2010/main" val="1634660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smtClean="0"/>
              <a:t>Factor Group 1: </a:t>
            </a:r>
            <a:r>
              <a:rPr lang="es-ES_tradnl" dirty="0" err="1" smtClean="0"/>
              <a:t>Type</a:t>
            </a:r>
            <a:r>
              <a:rPr lang="es-ES_tradnl" dirty="0" smtClean="0"/>
              <a:t> </a:t>
            </a:r>
            <a:r>
              <a:rPr lang="es-ES_tradnl" dirty="0" err="1" smtClean="0"/>
              <a:t>of</a:t>
            </a:r>
            <a:r>
              <a:rPr lang="es-ES_tradnl" dirty="0" smtClean="0"/>
              <a:t> </a:t>
            </a:r>
            <a:r>
              <a:rPr lang="es-ES_tradnl" dirty="0" err="1" smtClean="0"/>
              <a:t>Moment</a:t>
            </a:r>
            <a:endParaRPr lang="es-ES_tradnl" dirty="0"/>
          </a:p>
        </p:txBody>
      </p:sp>
      <p:sp>
        <p:nvSpPr>
          <p:cNvPr id="3" name="Content Placeholder 2"/>
          <p:cNvSpPr>
            <a:spLocks noGrp="1"/>
          </p:cNvSpPr>
          <p:nvPr>
            <p:ph idx="1"/>
          </p:nvPr>
        </p:nvSpPr>
        <p:spPr/>
        <p:txBody>
          <a:bodyPr>
            <a:normAutofit fontScale="77500" lnSpcReduction="20000"/>
          </a:bodyPr>
          <a:lstStyle/>
          <a:p>
            <a:r>
              <a:rPr lang="es-ES" sz="2900" dirty="0" smtClean="0"/>
              <a:t>With adverbs and pronouns like entonces, ahí, allí, eso, etc.:</a:t>
            </a:r>
          </a:p>
          <a:p>
            <a:pPr lvl="1"/>
            <a:r>
              <a:rPr lang="es-ES" sz="2900" dirty="0" smtClean="0"/>
              <a:t>Resultado, que </a:t>
            </a:r>
            <a:r>
              <a:rPr lang="es-ES" sz="2900" u="sng" dirty="0" smtClean="0"/>
              <a:t>después de</a:t>
            </a:r>
            <a:r>
              <a:rPr lang="es-ES" sz="2900" dirty="0" smtClean="0"/>
              <a:t> eso vivió dos años más.</a:t>
            </a:r>
          </a:p>
          <a:p>
            <a:pPr lvl="1"/>
            <a:r>
              <a:rPr lang="es-ES" sz="2900" dirty="0" smtClean="0"/>
              <a:t>‘</a:t>
            </a:r>
            <a:r>
              <a:rPr lang="es-ES" sz="2900" i="1" dirty="0" smtClean="0"/>
              <a:t>It turns out that since then he lived two more years.’</a:t>
            </a:r>
            <a:endParaRPr lang="es-ES" sz="2900" dirty="0" smtClean="0"/>
          </a:p>
          <a:p>
            <a:r>
              <a:rPr lang="es-ES" sz="2900" dirty="0" smtClean="0"/>
              <a:t>With an age:</a:t>
            </a:r>
          </a:p>
          <a:p>
            <a:pPr lvl="1"/>
            <a:r>
              <a:rPr lang="es-ES" sz="2900" dirty="0" smtClean="0"/>
              <a:t>El otro día estuve en la casa donde nací, a la que no volvía </a:t>
            </a:r>
            <a:r>
              <a:rPr lang="es-ES" sz="2900" i="1" dirty="0" smtClean="0"/>
              <a:t>desde</a:t>
            </a:r>
            <a:r>
              <a:rPr lang="es-ES" sz="2900" dirty="0" smtClean="0"/>
              <a:t> los siete años, edad a la que me fui.</a:t>
            </a:r>
          </a:p>
          <a:p>
            <a:pPr lvl="1"/>
            <a:r>
              <a:rPr lang="es-ES" sz="2900" dirty="0" smtClean="0"/>
              <a:t>‘</a:t>
            </a:r>
            <a:r>
              <a:rPr lang="es-ES" sz="2900" i="1" dirty="0" smtClean="0"/>
              <a:t>The other day I was in the house where I was born, to which I didn’t return since 7-years-old, the age at which I left.’</a:t>
            </a:r>
            <a:endParaRPr lang="es-ES" sz="2900" dirty="0" smtClean="0"/>
          </a:p>
          <a:p>
            <a:r>
              <a:rPr lang="es-ES" sz="2900" dirty="0" smtClean="0"/>
              <a:t>With a time:</a:t>
            </a:r>
          </a:p>
          <a:p>
            <a:pPr lvl="1"/>
            <a:r>
              <a:rPr lang="es-ES" sz="2900" dirty="0" smtClean="0"/>
              <a:t>Hoy,  </a:t>
            </a:r>
            <a:r>
              <a:rPr lang="es-ES" sz="2900" i="1" dirty="0" smtClean="0"/>
              <a:t>desde</a:t>
            </a:r>
            <a:r>
              <a:rPr lang="es-ES" sz="2900" dirty="0" smtClean="0"/>
              <a:t> primeras horas de la mañana, se han formado grandes colas en la plaza de Sant Jaume de Barcelona.</a:t>
            </a:r>
          </a:p>
          <a:p>
            <a:pPr lvl="1"/>
            <a:r>
              <a:rPr lang="es-ES" sz="2900" dirty="0" smtClean="0"/>
              <a:t>‘</a:t>
            </a:r>
            <a:r>
              <a:rPr lang="es-ES" sz="2900" i="1" dirty="0" smtClean="0"/>
              <a:t>Today, since the early hours of the morning, long lines have formed in the Plaza of Saint Jaume in Barcelona.’</a:t>
            </a:r>
            <a:endParaRPr lang="es-ES" sz="2900" dirty="0" smtClean="0"/>
          </a:p>
          <a:p>
            <a:endParaRPr lang="es-ES_tradn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 Group 1: Type of Moment</a:t>
            </a:r>
            <a:endParaRPr lang="en-US" dirty="0"/>
          </a:p>
        </p:txBody>
      </p:sp>
      <p:sp>
        <p:nvSpPr>
          <p:cNvPr id="3" name="Content Placeholder 2"/>
          <p:cNvSpPr>
            <a:spLocks noGrp="1"/>
          </p:cNvSpPr>
          <p:nvPr>
            <p:ph idx="1"/>
          </p:nvPr>
        </p:nvSpPr>
        <p:spPr/>
        <p:txBody>
          <a:bodyPr>
            <a:normAutofit/>
          </a:bodyPr>
          <a:lstStyle/>
          <a:p>
            <a:r>
              <a:rPr lang="en-US" dirty="0" smtClean="0"/>
              <a:t>With clauses that express a specific action such as </a:t>
            </a:r>
            <a:r>
              <a:rPr lang="en-US" i="1" dirty="0" err="1" smtClean="0"/>
              <a:t>que</a:t>
            </a:r>
            <a:r>
              <a:rPr lang="en-US" dirty="0" smtClean="0"/>
              <a:t> + clause or </a:t>
            </a:r>
            <a:r>
              <a:rPr lang="en-US" i="1" dirty="0" err="1" smtClean="0"/>
              <a:t>cuando</a:t>
            </a:r>
            <a:r>
              <a:rPr lang="en-US" dirty="0" smtClean="0"/>
              <a:t> + clause</a:t>
            </a:r>
            <a:endParaRPr lang="en-US" i="1" dirty="0" smtClean="0"/>
          </a:p>
          <a:p>
            <a:pPr lvl="1"/>
            <a:r>
              <a:rPr lang="en-US" dirty="0" smtClean="0"/>
              <a:t>El </a:t>
            </a:r>
            <a:r>
              <a:rPr lang="en-US" dirty="0" err="1" smtClean="0"/>
              <a:t>presidente</a:t>
            </a:r>
            <a:r>
              <a:rPr lang="en-US" dirty="0" smtClean="0"/>
              <a:t> </a:t>
            </a:r>
            <a:r>
              <a:rPr lang="en-US" dirty="0" err="1" smtClean="0"/>
              <a:t>comienza</a:t>
            </a:r>
            <a:r>
              <a:rPr lang="en-US" dirty="0" smtClean="0"/>
              <a:t>, </a:t>
            </a:r>
            <a:r>
              <a:rPr lang="en-US" dirty="0" err="1" smtClean="0"/>
              <a:t>pues</a:t>
            </a:r>
            <a:r>
              <a:rPr lang="en-US" dirty="0" smtClean="0"/>
              <a:t>, a </a:t>
            </a:r>
            <a:r>
              <a:rPr lang="en-US" dirty="0" err="1" smtClean="0"/>
              <a:t>tomar</a:t>
            </a:r>
            <a:r>
              <a:rPr lang="en-US" dirty="0" smtClean="0"/>
              <a:t> </a:t>
            </a:r>
            <a:r>
              <a:rPr lang="en-US" dirty="0" err="1" smtClean="0"/>
              <a:t>decisiones</a:t>
            </a:r>
            <a:r>
              <a:rPr lang="en-US" dirty="0" smtClean="0"/>
              <a:t> </a:t>
            </a:r>
            <a:r>
              <a:rPr lang="en-US" dirty="0" err="1" smtClean="0"/>
              <a:t>sólo</a:t>
            </a:r>
            <a:r>
              <a:rPr lang="en-US" dirty="0" smtClean="0"/>
              <a:t> </a:t>
            </a:r>
            <a:r>
              <a:rPr lang="en-US" dirty="0" err="1" smtClean="0"/>
              <a:t>unas</a:t>
            </a:r>
            <a:r>
              <a:rPr lang="en-US" dirty="0" smtClean="0"/>
              <a:t> </a:t>
            </a:r>
            <a:r>
              <a:rPr lang="en-US" dirty="0" err="1" smtClean="0"/>
              <a:t>horas</a:t>
            </a:r>
            <a:r>
              <a:rPr lang="en-US" dirty="0" smtClean="0"/>
              <a:t> </a:t>
            </a:r>
            <a:r>
              <a:rPr lang="en-US" u="sng" dirty="0" err="1" smtClean="0"/>
              <a:t>después</a:t>
            </a:r>
            <a:r>
              <a:rPr lang="en-US" u="sng" dirty="0" smtClean="0"/>
              <a:t> de</a:t>
            </a:r>
            <a:r>
              <a:rPr lang="en-US" dirty="0" smtClean="0"/>
              <a:t> </a:t>
            </a:r>
            <a:r>
              <a:rPr lang="en-US" dirty="0" err="1" smtClean="0"/>
              <a:t>que</a:t>
            </a:r>
            <a:r>
              <a:rPr lang="en-US" dirty="0" smtClean="0"/>
              <a:t> se </a:t>
            </a:r>
            <a:r>
              <a:rPr lang="en-US" dirty="0" err="1" smtClean="0"/>
              <a:t>confirmara</a:t>
            </a:r>
            <a:r>
              <a:rPr lang="en-US" dirty="0" smtClean="0"/>
              <a:t> </a:t>
            </a:r>
            <a:r>
              <a:rPr lang="en-US" dirty="0" err="1" smtClean="0"/>
              <a:t>su</a:t>
            </a:r>
            <a:r>
              <a:rPr lang="en-US" dirty="0" smtClean="0"/>
              <a:t> </a:t>
            </a:r>
            <a:r>
              <a:rPr lang="en-US" dirty="0" err="1" smtClean="0"/>
              <a:t>triunfo</a:t>
            </a:r>
            <a:r>
              <a:rPr lang="en-US" dirty="0" smtClean="0"/>
              <a:t>.</a:t>
            </a:r>
          </a:p>
          <a:p>
            <a:pPr lvl="1"/>
            <a:r>
              <a:rPr lang="en-US" i="1" dirty="0" smtClean="0"/>
              <a:t>‘The president began, well, to make decisions only a few hours after his triumph was confirmed.’</a:t>
            </a:r>
          </a:p>
          <a:p>
            <a:r>
              <a:rPr lang="en-US" dirty="0" smtClean="0"/>
              <a:t>With constructions like </a:t>
            </a:r>
            <a:r>
              <a:rPr lang="en-US" i="1" dirty="0" err="1" smtClean="0"/>
              <a:t>hace</a:t>
            </a:r>
            <a:r>
              <a:rPr lang="en-US" i="1" dirty="0" smtClean="0"/>
              <a:t> </a:t>
            </a:r>
            <a:r>
              <a:rPr lang="en-US" dirty="0" smtClean="0"/>
              <a:t>+ </a:t>
            </a:r>
            <a:r>
              <a:rPr lang="en-US" i="1" dirty="0" smtClean="0"/>
              <a:t>quantity of time</a:t>
            </a:r>
          </a:p>
          <a:p>
            <a:pPr lvl="1"/>
            <a:r>
              <a:rPr lang="en-US" dirty="0" smtClean="0"/>
              <a:t>Los </a:t>
            </a:r>
            <a:r>
              <a:rPr lang="en-US" dirty="0" err="1" smtClean="0"/>
              <a:t>conozco</a:t>
            </a:r>
            <a:r>
              <a:rPr lang="en-US" dirty="0" smtClean="0"/>
              <a:t> </a:t>
            </a:r>
            <a:r>
              <a:rPr lang="en-US" i="1" dirty="0" err="1" smtClean="0"/>
              <a:t>desde</a:t>
            </a:r>
            <a:r>
              <a:rPr lang="en-US" dirty="0" smtClean="0"/>
              <a:t> </a:t>
            </a:r>
            <a:r>
              <a:rPr lang="en-US" dirty="0" err="1" smtClean="0"/>
              <a:t>hace</a:t>
            </a:r>
            <a:r>
              <a:rPr lang="en-US" dirty="0" smtClean="0"/>
              <a:t> mucho </a:t>
            </a:r>
            <a:r>
              <a:rPr lang="en-US" dirty="0" err="1" smtClean="0"/>
              <a:t>tiempo</a:t>
            </a:r>
            <a:r>
              <a:rPr lang="en-US" dirty="0" smtClean="0"/>
              <a:t>.</a:t>
            </a:r>
          </a:p>
          <a:p>
            <a:pPr lvl="1"/>
            <a:r>
              <a:rPr lang="en-US" dirty="0" smtClean="0"/>
              <a:t>‘</a:t>
            </a:r>
            <a:r>
              <a:rPr lang="en-US" i="1" dirty="0" smtClean="0"/>
              <a:t>I’ve known them for a long time.’</a:t>
            </a:r>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394541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smtClean="0"/>
              <a:t>Factor Group 1: </a:t>
            </a:r>
            <a:r>
              <a:rPr lang="es-ES_tradnl" dirty="0" err="1" smtClean="0"/>
              <a:t>Type</a:t>
            </a:r>
            <a:r>
              <a:rPr lang="es-ES_tradnl" dirty="0" smtClean="0"/>
              <a:t> of </a:t>
            </a:r>
            <a:r>
              <a:rPr lang="es-ES_tradnl" dirty="0" err="1"/>
              <a:t>M</a:t>
            </a:r>
            <a:r>
              <a:rPr lang="es-ES_tradnl" dirty="0" err="1" smtClean="0"/>
              <a:t>oment</a:t>
            </a:r>
            <a:endParaRPr lang="es-ES_tradnl" dirty="0"/>
          </a:p>
        </p:txBody>
      </p:sp>
      <p:sp>
        <p:nvSpPr>
          <p:cNvPr id="3" name="Content Placeholder 2"/>
          <p:cNvSpPr>
            <a:spLocks noGrp="1"/>
          </p:cNvSpPr>
          <p:nvPr>
            <p:ph idx="1"/>
          </p:nvPr>
        </p:nvSpPr>
        <p:spPr/>
        <p:txBody>
          <a:bodyPr>
            <a:normAutofit fontScale="85000" lnSpcReduction="10000"/>
          </a:bodyPr>
          <a:lstStyle/>
          <a:p>
            <a:r>
              <a:rPr lang="en-US" dirty="0" smtClean="0"/>
              <a:t>With an infinitive</a:t>
            </a:r>
          </a:p>
          <a:p>
            <a:pPr lvl="1"/>
            <a:r>
              <a:rPr lang="en-US" dirty="0" smtClean="0"/>
              <a:t>¿Y </a:t>
            </a:r>
            <a:r>
              <a:rPr lang="en-US" dirty="0" err="1" smtClean="0"/>
              <a:t>qué</a:t>
            </a:r>
            <a:r>
              <a:rPr lang="en-US" dirty="0" smtClean="0"/>
              <a:t> </a:t>
            </a:r>
            <a:r>
              <a:rPr lang="en-US" dirty="0" err="1" smtClean="0"/>
              <a:t>hiciste</a:t>
            </a:r>
            <a:r>
              <a:rPr lang="en-US" dirty="0" smtClean="0"/>
              <a:t> </a:t>
            </a:r>
            <a:r>
              <a:rPr lang="en-US" u="sng" dirty="0" err="1" smtClean="0"/>
              <a:t>después</a:t>
            </a:r>
            <a:r>
              <a:rPr lang="en-US" u="sng" dirty="0" smtClean="0"/>
              <a:t> de</a:t>
            </a:r>
            <a:r>
              <a:rPr lang="en-US" dirty="0" smtClean="0"/>
              <a:t> </a:t>
            </a:r>
            <a:r>
              <a:rPr lang="en-US" dirty="0" err="1" smtClean="0"/>
              <a:t>entrar</a:t>
            </a:r>
            <a:r>
              <a:rPr lang="en-US" dirty="0" smtClean="0"/>
              <a:t> en el </a:t>
            </a:r>
            <a:r>
              <a:rPr lang="en-US" dirty="0" err="1" smtClean="0"/>
              <a:t>dormitorio</a:t>
            </a:r>
            <a:r>
              <a:rPr lang="en-US" dirty="0" smtClean="0"/>
              <a:t> de mi </a:t>
            </a:r>
            <a:r>
              <a:rPr lang="en-US" dirty="0" err="1" smtClean="0"/>
              <a:t>madre</a:t>
            </a:r>
            <a:r>
              <a:rPr lang="en-US" dirty="0" smtClean="0"/>
              <a:t>?</a:t>
            </a:r>
          </a:p>
          <a:p>
            <a:pPr lvl="1"/>
            <a:r>
              <a:rPr lang="en-US" dirty="0" smtClean="0"/>
              <a:t>‘</a:t>
            </a:r>
            <a:r>
              <a:rPr lang="en-US" i="1" dirty="0" smtClean="0"/>
              <a:t>And what did you do after entering in my mother’s room?’</a:t>
            </a:r>
            <a:endParaRPr lang="en-US" dirty="0" smtClean="0"/>
          </a:p>
          <a:p>
            <a:r>
              <a:rPr lang="en-US" dirty="0" smtClean="0"/>
              <a:t>With quantities of time</a:t>
            </a:r>
          </a:p>
          <a:p>
            <a:pPr lvl="1"/>
            <a:r>
              <a:rPr lang="en-US" dirty="0" err="1" smtClean="0"/>
              <a:t>Pues</a:t>
            </a:r>
            <a:r>
              <a:rPr lang="en-US" dirty="0" smtClean="0"/>
              <a:t> me lo he </a:t>
            </a:r>
            <a:r>
              <a:rPr lang="en-US" dirty="0" err="1" smtClean="0"/>
              <a:t>encontrado</a:t>
            </a:r>
            <a:r>
              <a:rPr lang="en-US" dirty="0" smtClean="0"/>
              <a:t> </a:t>
            </a:r>
            <a:r>
              <a:rPr lang="en-US" dirty="0" err="1" smtClean="0"/>
              <a:t>muy</a:t>
            </a:r>
            <a:r>
              <a:rPr lang="en-US" dirty="0" smtClean="0"/>
              <a:t> </a:t>
            </a:r>
            <a:r>
              <a:rPr lang="en-US" dirty="0" err="1" smtClean="0"/>
              <a:t>abandonado</a:t>
            </a:r>
            <a:r>
              <a:rPr lang="en-US" dirty="0" smtClean="0"/>
              <a:t>, </a:t>
            </a:r>
            <a:r>
              <a:rPr lang="en-US" dirty="0" err="1" smtClean="0"/>
              <a:t>como</a:t>
            </a:r>
            <a:r>
              <a:rPr lang="en-US" dirty="0" smtClean="0"/>
              <a:t> </a:t>
            </a:r>
            <a:r>
              <a:rPr lang="en-US" dirty="0" err="1" smtClean="0"/>
              <a:t>es</a:t>
            </a:r>
            <a:r>
              <a:rPr lang="en-US" dirty="0" smtClean="0"/>
              <a:t> </a:t>
            </a:r>
            <a:r>
              <a:rPr lang="en-US" dirty="0" err="1" smtClean="0"/>
              <a:t>lógico</a:t>
            </a:r>
            <a:r>
              <a:rPr lang="en-US" dirty="0" smtClean="0"/>
              <a:t>, </a:t>
            </a:r>
            <a:r>
              <a:rPr lang="en-US" u="sng" dirty="0" err="1" smtClean="0"/>
              <a:t>después</a:t>
            </a:r>
            <a:r>
              <a:rPr lang="en-US" u="sng" dirty="0" smtClean="0"/>
              <a:t> de</a:t>
            </a:r>
            <a:r>
              <a:rPr lang="en-US" dirty="0" smtClean="0"/>
              <a:t> </a:t>
            </a:r>
            <a:r>
              <a:rPr lang="en-US" dirty="0" err="1" smtClean="0"/>
              <a:t>tantos</a:t>
            </a:r>
            <a:r>
              <a:rPr lang="en-US" dirty="0" smtClean="0"/>
              <a:t> </a:t>
            </a:r>
            <a:r>
              <a:rPr lang="en-US" dirty="0" err="1" smtClean="0"/>
              <a:t>años</a:t>
            </a:r>
            <a:r>
              <a:rPr lang="en-US" dirty="0" smtClean="0"/>
              <a:t> de </a:t>
            </a:r>
            <a:r>
              <a:rPr lang="en-US" dirty="0" err="1" smtClean="0"/>
              <a:t>estar</a:t>
            </a:r>
            <a:r>
              <a:rPr lang="en-US" dirty="0" smtClean="0"/>
              <a:t> </a:t>
            </a:r>
            <a:r>
              <a:rPr lang="en-US" dirty="0" err="1" smtClean="0"/>
              <a:t>cerrado</a:t>
            </a:r>
            <a:r>
              <a:rPr lang="en-US" dirty="0" smtClean="0"/>
              <a:t> (CREA).</a:t>
            </a:r>
          </a:p>
          <a:p>
            <a:pPr lvl="1"/>
            <a:r>
              <a:rPr lang="en-US" dirty="0" smtClean="0"/>
              <a:t>‘</a:t>
            </a:r>
            <a:r>
              <a:rPr lang="en-US" i="1" dirty="0" smtClean="0"/>
              <a:t>Well, I have felt very abandoned, as is logical, after so many years of being closed off.</a:t>
            </a:r>
            <a:r>
              <a:rPr lang="en-US" dirty="0" smtClean="0"/>
              <a:t>’</a:t>
            </a:r>
          </a:p>
          <a:p>
            <a:r>
              <a:rPr lang="en-US" dirty="0" smtClean="0"/>
              <a:t>With dates</a:t>
            </a:r>
          </a:p>
          <a:p>
            <a:pPr lvl="1"/>
            <a:r>
              <a:rPr lang="en-US" dirty="0" err="1" smtClean="0"/>
              <a:t>Realizó</a:t>
            </a:r>
            <a:r>
              <a:rPr lang="en-US" dirty="0" smtClean="0"/>
              <a:t> un </a:t>
            </a:r>
            <a:r>
              <a:rPr lang="en-US" dirty="0" err="1" smtClean="0"/>
              <a:t>nuevo</a:t>
            </a:r>
            <a:r>
              <a:rPr lang="en-US" dirty="0" smtClean="0"/>
              <a:t> </a:t>
            </a:r>
            <a:r>
              <a:rPr lang="en-US" dirty="0" err="1" smtClean="0"/>
              <a:t>viaje</a:t>
            </a:r>
            <a:r>
              <a:rPr lang="en-US" dirty="0" smtClean="0"/>
              <a:t> a Siberia </a:t>
            </a:r>
            <a:r>
              <a:rPr lang="en-US" dirty="0" err="1" smtClean="0"/>
              <a:t>y</a:t>
            </a:r>
            <a:r>
              <a:rPr lang="en-US" dirty="0" smtClean="0"/>
              <a:t>, </a:t>
            </a:r>
            <a:r>
              <a:rPr lang="en-US" b="1" dirty="0" smtClean="0"/>
              <a:t>a </a:t>
            </a:r>
            <a:r>
              <a:rPr lang="en-US" b="1" dirty="0" err="1" smtClean="0"/>
              <a:t>partir</a:t>
            </a:r>
            <a:r>
              <a:rPr lang="en-US" b="1" dirty="0" smtClean="0"/>
              <a:t> de</a:t>
            </a:r>
            <a:r>
              <a:rPr lang="en-US" dirty="0" smtClean="0"/>
              <a:t> 1829, se </a:t>
            </a:r>
            <a:r>
              <a:rPr lang="en-US" dirty="0" err="1" smtClean="0"/>
              <a:t>dedicó</a:t>
            </a:r>
            <a:r>
              <a:rPr lang="en-US" dirty="0" smtClean="0"/>
              <a:t> a </a:t>
            </a:r>
            <a:r>
              <a:rPr lang="en-US" dirty="0" err="1" smtClean="0"/>
              <a:t>escribir</a:t>
            </a:r>
            <a:r>
              <a:rPr lang="en-US" dirty="0" smtClean="0"/>
              <a:t>.</a:t>
            </a:r>
          </a:p>
          <a:p>
            <a:pPr lvl="1"/>
            <a:r>
              <a:rPr lang="en-US" dirty="0" smtClean="0"/>
              <a:t>‘</a:t>
            </a:r>
            <a:r>
              <a:rPr lang="en-US" i="1" dirty="0" smtClean="0"/>
              <a:t>He made a new trip to Siberia and</a:t>
            </a:r>
            <a:r>
              <a:rPr lang="en-US" dirty="0" smtClean="0"/>
              <a:t>, </a:t>
            </a:r>
            <a:r>
              <a:rPr lang="en-US" i="1" dirty="0" smtClean="0"/>
              <a:t>since 1829, he dedicated himself to writing.</a:t>
            </a:r>
            <a:r>
              <a:rPr lang="en-US" dirty="0" smtClean="0"/>
              <a:t>’</a:t>
            </a:r>
          </a:p>
          <a:p>
            <a:endParaRPr lang="es-ES_tradn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 Group 2: Type of Action</a:t>
            </a:r>
            <a:endParaRPr lang="en-US" dirty="0"/>
          </a:p>
        </p:txBody>
      </p:sp>
      <p:sp>
        <p:nvSpPr>
          <p:cNvPr id="3" name="Content Placeholder 2"/>
          <p:cNvSpPr>
            <a:spLocks noGrp="1"/>
          </p:cNvSpPr>
          <p:nvPr>
            <p:ph idx="1"/>
          </p:nvPr>
        </p:nvSpPr>
        <p:spPr>
          <a:xfrm>
            <a:off x="457200" y="1935480"/>
            <a:ext cx="8229600" cy="4693920"/>
          </a:xfrm>
        </p:spPr>
        <p:txBody>
          <a:bodyPr>
            <a:normAutofit/>
          </a:bodyPr>
          <a:lstStyle/>
          <a:p>
            <a:r>
              <a:rPr lang="en-US" sz="2000" b="1" dirty="0" smtClean="0"/>
              <a:t>Finite verbs: </a:t>
            </a:r>
            <a:r>
              <a:rPr lang="en-US" sz="2000" dirty="0" smtClean="0"/>
              <a:t>preterit, imperfect indicative, imperfect subjunctive, pluperfect indicative, pluperfect subjunctive, present perfect indicative, present perfect subjunctive, present indicative, present subjunctive, future, conditional</a:t>
            </a:r>
          </a:p>
          <a:p>
            <a:r>
              <a:rPr lang="en-US" sz="2000" b="1" dirty="0" smtClean="0"/>
              <a:t>Non-finite verbs</a:t>
            </a:r>
            <a:r>
              <a:rPr lang="en-US" sz="2000" dirty="0" smtClean="0"/>
              <a:t>: infinitive, past participle, gerund</a:t>
            </a:r>
          </a:p>
          <a:p>
            <a:r>
              <a:rPr lang="en-US" sz="2000" b="1" dirty="0" smtClean="0"/>
              <a:t>Nouns</a:t>
            </a:r>
            <a:r>
              <a:rPr lang="en-US" sz="2000" dirty="0" smtClean="0"/>
              <a:t> or </a:t>
            </a:r>
            <a:r>
              <a:rPr lang="en-US" sz="2000" b="1" dirty="0" smtClean="0"/>
              <a:t>adjectives </a:t>
            </a:r>
            <a:r>
              <a:rPr lang="en-US" sz="2000" dirty="0" smtClean="0"/>
              <a:t>that express a quality possessed by an object or nouns that express a quantity of time passed since the starting point.</a:t>
            </a:r>
          </a:p>
          <a:p>
            <a:pPr lvl="1"/>
            <a:r>
              <a:rPr lang="en-US" sz="1800" dirty="0" err="1" smtClean="0"/>
              <a:t>Vamos</a:t>
            </a:r>
            <a:r>
              <a:rPr lang="en-US" sz="1800" dirty="0" smtClean="0"/>
              <a:t> a </a:t>
            </a:r>
            <a:r>
              <a:rPr lang="en-US" sz="1800" dirty="0" err="1" smtClean="0"/>
              <a:t>saludar</a:t>
            </a:r>
            <a:r>
              <a:rPr lang="en-US" sz="1800" dirty="0" smtClean="0"/>
              <a:t> a Mario Vargas </a:t>
            </a:r>
            <a:r>
              <a:rPr lang="en-US" sz="1800" dirty="0" err="1" smtClean="0"/>
              <a:t>Llosa</a:t>
            </a:r>
            <a:r>
              <a:rPr lang="en-US" sz="1800" dirty="0" smtClean="0"/>
              <a:t>, </a:t>
            </a:r>
            <a:r>
              <a:rPr lang="en-US" sz="1800" i="1" dirty="0" err="1" smtClean="0"/>
              <a:t>académico</a:t>
            </a:r>
            <a:r>
              <a:rPr lang="en-US" sz="1800" dirty="0" smtClean="0"/>
              <a:t> </a:t>
            </a:r>
            <a:r>
              <a:rPr lang="en-US" sz="1800" i="1" dirty="0" err="1" smtClean="0"/>
              <a:t>desde</a:t>
            </a:r>
            <a:r>
              <a:rPr lang="en-US" sz="1800" dirty="0" smtClean="0"/>
              <a:t> el </a:t>
            </a:r>
            <a:r>
              <a:rPr lang="en-US" sz="1800" dirty="0" err="1" smtClean="0"/>
              <a:t>noventa</a:t>
            </a:r>
            <a:r>
              <a:rPr lang="en-US" sz="1800" dirty="0" smtClean="0"/>
              <a:t> y </a:t>
            </a:r>
            <a:r>
              <a:rPr lang="en-US" sz="1800" dirty="0" err="1" smtClean="0"/>
              <a:t>cuatro</a:t>
            </a:r>
            <a:endParaRPr lang="en-US" sz="1800" dirty="0" smtClean="0"/>
          </a:p>
          <a:p>
            <a:pPr lvl="2"/>
            <a:r>
              <a:rPr lang="en-US" sz="1600" i="1" dirty="0" smtClean="0"/>
              <a:t>We’re going to greet Mario Vargas </a:t>
            </a:r>
            <a:r>
              <a:rPr lang="en-US" sz="1600" i="1" dirty="0" err="1" smtClean="0"/>
              <a:t>Llosa</a:t>
            </a:r>
            <a:r>
              <a:rPr lang="en-US" sz="1600" i="1" dirty="0" smtClean="0"/>
              <a:t>, academic since ‘94.</a:t>
            </a:r>
          </a:p>
          <a:p>
            <a:pPr lvl="1"/>
            <a:r>
              <a:rPr lang="en-US" sz="2000" dirty="0" smtClean="0"/>
              <a:t>Hoy, </a:t>
            </a:r>
            <a:r>
              <a:rPr lang="en-US" sz="2000" dirty="0" err="1" smtClean="0"/>
              <a:t>seis</a:t>
            </a:r>
            <a:r>
              <a:rPr lang="en-US" sz="2000" dirty="0" smtClean="0"/>
              <a:t> </a:t>
            </a:r>
            <a:r>
              <a:rPr lang="en-US" sz="2000" dirty="0" err="1" smtClean="0"/>
              <a:t>años</a:t>
            </a:r>
            <a:r>
              <a:rPr lang="en-US" sz="2000" dirty="0" smtClean="0"/>
              <a:t> </a:t>
            </a:r>
            <a:r>
              <a:rPr lang="en-US" sz="2000" u="sng" dirty="0" err="1" smtClean="0"/>
              <a:t>después</a:t>
            </a:r>
            <a:r>
              <a:rPr lang="en-US" sz="2000" u="sng" dirty="0" smtClean="0"/>
              <a:t> de</a:t>
            </a:r>
            <a:r>
              <a:rPr lang="en-US" sz="2000" dirty="0" smtClean="0"/>
              <a:t> la </a:t>
            </a:r>
            <a:r>
              <a:rPr lang="en-US" sz="2000" dirty="0" err="1" smtClean="0"/>
              <a:t>invasión</a:t>
            </a:r>
            <a:r>
              <a:rPr lang="en-US" sz="2000" dirty="0" smtClean="0"/>
              <a:t> </a:t>
            </a:r>
            <a:r>
              <a:rPr lang="en-US" sz="2000" dirty="0" err="1" smtClean="0"/>
              <a:t>vietnamita</a:t>
            </a:r>
            <a:r>
              <a:rPr lang="en-US" sz="2000" dirty="0" smtClean="0"/>
              <a:t> </a:t>
            </a:r>
            <a:r>
              <a:rPr lang="en-US" sz="2000" dirty="0" err="1" smtClean="0"/>
              <a:t>que</a:t>
            </a:r>
            <a:r>
              <a:rPr lang="en-US" sz="2000" dirty="0" smtClean="0"/>
              <a:t> </a:t>
            </a:r>
            <a:r>
              <a:rPr lang="en-US" sz="2000" dirty="0" err="1" smtClean="0"/>
              <a:t>derrocó</a:t>
            </a:r>
            <a:r>
              <a:rPr lang="en-US" sz="2000" dirty="0" smtClean="0"/>
              <a:t> a Pol Pot, la </a:t>
            </a:r>
            <a:r>
              <a:rPr lang="en-US" sz="2000" dirty="0" err="1" smtClean="0"/>
              <a:t>guerra</a:t>
            </a:r>
            <a:r>
              <a:rPr lang="en-US" sz="2000" dirty="0" smtClean="0"/>
              <a:t> </a:t>
            </a:r>
            <a:r>
              <a:rPr lang="en-US" sz="2000" dirty="0" err="1" smtClean="0"/>
              <a:t>es</a:t>
            </a:r>
            <a:r>
              <a:rPr lang="en-US" sz="2000" dirty="0" smtClean="0"/>
              <a:t> el </a:t>
            </a:r>
            <a:r>
              <a:rPr lang="en-US" sz="2000" dirty="0" err="1" smtClean="0"/>
              <a:t>único</a:t>
            </a:r>
            <a:r>
              <a:rPr lang="en-US" sz="2000" dirty="0" smtClean="0"/>
              <a:t> </a:t>
            </a:r>
            <a:r>
              <a:rPr lang="en-US" sz="2000" dirty="0" err="1" smtClean="0"/>
              <a:t>estado</a:t>
            </a:r>
            <a:r>
              <a:rPr lang="en-US" sz="2000" dirty="0" smtClean="0"/>
              <a:t> natural </a:t>
            </a:r>
            <a:r>
              <a:rPr lang="en-US" sz="2000" dirty="0" err="1" smtClean="0"/>
              <a:t>que</a:t>
            </a:r>
            <a:r>
              <a:rPr lang="en-US" sz="2000" dirty="0" smtClean="0"/>
              <a:t> </a:t>
            </a:r>
            <a:r>
              <a:rPr lang="en-US" sz="2000" dirty="0" err="1" smtClean="0"/>
              <a:t>conocen</a:t>
            </a:r>
            <a:r>
              <a:rPr lang="en-US" sz="2000" dirty="0" smtClean="0"/>
              <a:t> los </a:t>
            </a:r>
            <a:r>
              <a:rPr lang="en-US" sz="2000" dirty="0" err="1" smtClean="0"/>
              <a:t>camboyanos</a:t>
            </a:r>
            <a:r>
              <a:rPr lang="en-US" sz="2000" dirty="0" smtClean="0"/>
              <a:t>.</a:t>
            </a:r>
          </a:p>
          <a:p>
            <a:pPr lvl="2"/>
            <a:r>
              <a:rPr lang="en-US" sz="1700" i="1" dirty="0" smtClean="0">
                <a:effectLst/>
              </a:rPr>
              <a:t>Today, six years </a:t>
            </a:r>
            <a:r>
              <a:rPr lang="en-US" sz="1700" i="1" dirty="0" smtClean="0"/>
              <a:t>since</a:t>
            </a:r>
            <a:r>
              <a:rPr lang="en-US" sz="1700" i="1" dirty="0" smtClean="0">
                <a:effectLst/>
              </a:rPr>
              <a:t> the Vietnamese invasion that overthrew Pol Pot</a:t>
            </a:r>
            <a:r>
              <a:rPr lang="en-US" sz="1700" i="1" dirty="0" smtClean="0"/>
              <a:t>, war is the only natural state with which Cambodians are familiar.</a:t>
            </a:r>
            <a:endParaRPr lang="en-US" sz="1700" i="1" dirty="0" smtClean="0">
              <a:effectLst/>
            </a:endParaRPr>
          </a:p>
          <a:p>
            <a:endParaRPr lang="es-ES_tradnl" sz="2000" dirty="0" smtClean="0"/>
          </a:p>
          <a:p>
            <a:endParaRPr lang="en-US" sz="2000" dirty="0"/>
          </a:p>
        </p:txBody>
      </p:sp>
    </p:spTree>
    <p:extLst>
      <p:ext uri="{BB962C8B-B14F-4D97-AF65-F5344CB8AC3E}">
        <p14:creationId xmlns:p14="http://schemas.microsoft.com/office/powerpoint/2010/main" val="12650628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Other Factor Groups</a:t>
            </a:r>
            <a:endParaRPr lang="en-US" dirty="0"/>
          </a:p>
        </p:txBody>
      </p:sp>
      <p:sp>
        <p:nvSpPr>
          <p:cNvPr id="3" name="Content Placeholder 2"/>
          <p:cNvSpPr>
            <a:spLocks noGrp="1"/>
          </p:cNvSpPr>
          <p:nvPr>
            <p:ph idx="1"/>
          </p:nvPr>
        </p:nvSpPr>
        <p:spPr>
          <a:xfrm>
            <a:off x="457200" y="1676400"/>
            <a:ext cx="8229600" cy="4617720"/>
          </a:xfrm>
        </p:spPr>
        <p:txBody>
          <a:bodyPr numCol="2">
            <a:normAutofit fontScale="77500" lnSpcReduction="20000"/>
          </a:bodyPr>
          <a:lstStyle/>
          <a:p>
            <a:r>
              <a:rPr lang="en-US" dirty="0" smtClean="0"/>
              <a:t>Verb type:</a:t>
            </a:r>
          </a:p>
          <a:p>
            <a:pPr lvl="1"/>
            <a:r>
              <a:rPr lang="en-US" dirty="0" smtClean="0"/>
              <a:t>Transitive</a:t>
            </a:r>
          </a:p>
          <a:p>
            <a:pPr lvl="2"/>
            <a:r>
              <a:rPr lang="en-US" dirty="0" smtClean="0"/>
              <a:t>Declaration</a:t>
            </a:r>
          </a:p>
          <a:p>
            <a:pPr lvl="2"/>
            <a:r>
              <a:rPr lang="en-US" dirty="0" smtClean="0"/>
              <a:t>Volition</a:t>
            </a:r>
          </a:p>
          <a:p>
            <a:pPr lvl="2"/>
            <a:r>
              <a:rPr lang="en-US" dirty="0" smtClean="0"/>
              <a:t>Psychological</a:t>
            </a:r>
          </a:p>
          <a:p>
            <a:pPr lvl="2"/>
            <a:r>
              <a:rPr lang="en-US" dirty="0" smtClean="0"/>
              <a:t>All other </a:t>
            </a:r>
            <a:r>
              <a:rPr lang="en-US" dirty="0" err="1" smtClean="0"/>
              <a:t>transitives</a:t>
            </a:r>
            <a:endParaRPr lang="en-US" dirty="0" smtClean="0"/>
          </a:p>
          <a:p>
            <a:pPr lvl="1"/>
            <a:r>
              <a:rPr lang="en-US" dirty="0" smtClean="0"/>
              <a:t>Intransitive</a:t>
            </a:r>
          </a:p>
          <a:p>
            <a:pPr lvl="1"/>
            <a:r>
              <a:rPr lang="en-US" dirty="0" smtClean="0"/>
              <a:t>Copulative</a:t>
            </a:r>
          </a:p>
          <a:p>
            <a:pPr lvl="1"/>
            <a:r>
              <a:rPr lang="en-US" dirty="0" smtClean="0"/>
              <a:t>Passive voice</a:t>
            </a:r>
          </a:p>
          <a:p>
            <a:pPr lvl="1"/>
            <a:r>
              <a:rPr lang="en-US" dirty="0" smtClean="0"/>
              <a:t>Reflexive/Pronominal</a:t>
            </a:r>
          </a:p>
          <a:p>
            <a:pPr lvl="1"/>
            <a:r>
              <a:rPr lang="en-US" dirty="0" smtClean="0"/>
              <a:t>Impersonal</a:t>
            </a:r>
          </a:p>
          <a:p>
            <a:r>
              <a:rPr lang="en-US" dirty="0" smtClean="0"/>
              <a:t>Clause Type</a:t>
            </a:r>
          </a:p>
          <a:p>
            <a:pPr lvl="1"/>
            <a:r>
              <a:rPr lang="en-US" dirty="0" smtClean="0"/>
              <a:t>Main</a:t>
            </a:r>
          </a:p>
          <a:p>
            <a:pPr lvl="1"/>
            <a:r>
              <a:rPr lang="en-US" dirty="0" smtClean="0"/>
              <a:t>Noun clauses</a:t>
            </a:r>
          </a:p>
          <a:p>
            <a:pPr lvl="2"/>
            <a:r>
              <a:rPr lang="en-US" dirty="0" smtClean="0"/>
              <a:t>As a subject</a:t>
            </a:r>
          </a:p>
          <a:p>
            <a:pPr lvl="2"/>
            <a:r>
              <a:rPr lang="en-US" dirty="0" smtClean="0"/>
              <a:t>As an object</a:t>
            </a:r>
          </a:p>
          <a:p>
            <a:pPr lvl="2"/>
            <a:r>
              <a:rPr lang="en-US" dirty="0" smtClean="0"/>
              <a:t>As object of preposition</a:t>
            </a:r>
          </a:p>
          <a:p>
            <a:pPr lvl="2"/>
            <a:r>
              <a:rPr lang="en-US" dirty="0" smtClean="0"/>
              <a:t>As predicate nominative</a:t>
            </a:r>
          </a:p>
          <a:p>
            <a:pPr lvl="1"/>
            <a:r>
              <a:rPr lang="en-US" dirty="0" smtClean="0"/>
              <a:t>Adjective clause</a:t>
            </a:r>
          </a:p>
          <a:p>
            <a:pPr lvl="1"/>
            <a:r>
              <a:rPr lang="en-US" dirty="0" smtClean="0"/>
              <a:t>Adverb clause</a:t>
            </a:r>
          </a:p>
          <a:p>
            <a:r>
              <a:rPr lang="en-US" dirty="0" smtClean="0"/>
              <a:t>Grammatical subject</a:t>
            </a:r>
          </a:p>
          <a:p>
            <a:pPr lvl="1"/>
            <a:r>
              <a:rPr lang="en-US" dirty="0" smtClean="0"/>
              <a:t>1</a:t>
            </a:r>
            <a:r>
              <a:rPr lang="en-US" baseline="30000" dirty="0" smtClean="0"/>
              <a:t>st</a:t>
            </a:r>
            <a:r>
              <a:rPr lang="en-US" dirty="0" smtClean="0"/>
              <a:t> 2</a:t>
            </a:r>
            <a:r>
              <a:rPr lang="en-US" baseline="30000" dirty="0" smtClean="0"/>
              <a:t>nd</a:t>
            </a:r>
            <a:r>
              <a:rPr lang="en-US" dirty="0" smtClean="0"/>
              <a:t> and 3</a:t>
            </a:r>
            <a:r>
              <a:rPr lang="en-US" baseline="30000" dirty="0" smtClean="0"/>
              <a:t>rd</a:t>
            </a:r>
            <a:r>
              <a:rPr lang="en-US" dirty="0" smtClean="0"/>
              <a:t>, singular and plural</a:t>
            </a:r>
          </a:p>
          <a:p>
            <a:pPr lvl="1"/>
            <a:r>
              <a:rPr lang="en-US" dirty="0" smtClean="0"/>
              <a:t>3</a:t>
            </a:r>
            <a:r>
              <a:rPr lang="en-US" baseline="30000" dirty="0" smtClean="0"/>
              <a:t>rd</a:t>
            </a:r>
            <a:r>
              <a:rPr lang="en-US" dirty="0" smtClean="0"/>
              <a:t> animate and inanimate</a:t>
            </a:r>
          </a:p>
          <a:p>
            <a:pPr lvl="1"/>
            <a:r>
              <a:rPr lang="en-US" dirty="0" smtClean="0"/>
              <a:t>Subject clause, ‘</a:t>
            </a:r>
            <a:r>
              <a:rPr lang="en-US" dirty="0" err="1" smtClean="0"/>
              <a:t>uno</a:t>
            </a:r>
            <a:r>
              <a:rPr lang="en-US" dirty="0" smtClean="0"/>
              <a:t>’, infinitives, official group</a:t>
            </a:r>
          </a:p>
          <a:p>
            <a:r>
              <a:rPr lang="en-US" dirty="0" smtClean="0"/>
              <a:t>Negative polarity/sentence type</a:t>
            </a:r>
          </a:p>
          <a:p>
            <a:pPr lvl="1"/>
            <a:r>
              <a:rPr lang="en-US" dirty="0" smtClean="0"/>
              <a:t>Declarative vs. Interrogative</a:t>
            </a:r>
          </a:p>
          <a:p>
            <a:pPr lvl="1"/>
            <a:r>
              <a:rPr lang="en-US" dirty="0" smtClean="0"/>
              <a:t>Affirmative vs. Negative</a:t>
            </a:r>
          </a:p>
          <a:p>
            <a:pPr lvl="1"/>
            <a:endParaRPr lang="en-US" dirty="0" smtClean="0"/>
          </a:p>
          <a:p>
            <a:endParaRPr lang="en-US" dirty="0" smtClean="0"/>
          </a:p>
          <a:p>
            <a:endParaRPr lang="en-US" dirty="0" smtClean="0"/>
          </a:p>
        </p:txBody>
      </p:sp>
    </p:spTree>
    <p:extLst>
      <p:ext uri="{BB962C8B-B14F-4D97-AF65-F5344CB8AC3E}">
        <p14:creationId xmlns:p14="http://schemas.microsoft.com/office/powerpoint/2010/main" val="1042632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Variable context: Any preposition or prepositional phrase that functions </a:t>
            </a:r>
            <a:r>
              <a:rPr lang="en-US" dirty="0"/>
              <a:t>in the same domain as the English preposition </a:t>
            </a:r>
            <a:r>
              <a:rPr lang="en-US" i="1" dirty="0" smtClean="0"/>
              <a:t>since</a:t>
            </a:r>
            <a:r>
              <a:rPr lang="en-US" dirty="0"/>
              <a:t> </a:t>
            </a:r>
            <a:r>
              <a:rPr lang="en-US" dirty="0" smtClean="0"/>
              <a:t>when it </a:t>
            </a:r>
            <a:r>
              <a:rPr lang="en-US" dirty="0"/>
              <a:t>describes the relationship between a specific moment in the past and </a:t>
            </a:r>
            <a:r>
              <a:rPr lang="en-US" dirty="0" smtClean="0"/>
              <a:t>an action, characteristic or  </a:t>
            </a:r>
            <a:r>
              <a:rPr lang="en-US" dirty="0"/>
              <a:t>period of time that has this moment as its starting point</a:t>
            </a:r>
            <a:r>
              <a:rPr lang="en-US" dirty="0" smtClean="0"/>
              <a:t>.</a:t>
            </a:r>
          </a:p>
          <a:p>
            <a:r>
              <a:rPr lang="en-US" dirty="0" smtClean="0"/>
              <a:t>Variants: </a:t>
            </a:r>
            <a:r>
              <a:rPr lang="en-US" i="1" dirty="0" smtClean="0"/>
              <a:t>a </a:t>
            </a:r>
            <a:r>
              <a:rPr lang="en-US" i="1" dirty="0" err="1" smtClean="0"/>
              <a:t>partir</a:t>
            </a:r>
            <a:r>
              <a:rPr lang="en-US" i="1" dirty="0" smtClean="0"/>
              <a:t> de</a:t>
            </a:r>
            <a:r>
              <a:rPr lang="en-US" dirty="0" smtClean="0"/>
              <a:t>, </a:t>
            </a:r>
            <a:r>
              <a:rPr lang="en-US" i="1" dirty="0" err="1" smtClean="0"/>
              <a:t>desde</a:t>
            </a:r>
            <a:r>
              <a:rPr lang="en-US" dirty="0" smtClean="0"/>
              <a:t>, y </a:t>
            </a:r>
            <a:r>
              <a:rPr lang="en-US" i="1" dirty="0" err="1" smtClean="0"/>
              <a:t>después</a:t>
            </a:r>
            <a:r>
              <a:rPr lang="en-US" i="1" dirty="0" smtClean="0"/>
              <a:t> de</a:t>
            </a:r>
            <a:r>
              <a:rPr lang="en-US" dirty="0" smtClean="0"/>
              <a:t>.</a:t>
            </a:r>
            <a:endParaRPr lang="en-US" dirty="0"/>
          </a:p>
        </p:txBody>
      </p:sp>
    </p:spTree>
    <p:extLst>
      <p:ext uri="{BB962C8B-B14F-4D97-AF65-F5344CB8AC3E}">
        <p14:creationId xmlns:p14="http://schemas.microsoft.com/office/powerpoint/2010/main" val="31445173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Exclusions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Multiple variants</a:t>
            </a:r>
          </a:p>
          <a:p>
            <a:pPr lvl="1"/>
            <a:r>
              <a:rPr lang="es-ES" dirty="0"/>
              <a:t>Pero que </a:t>
            </a:r>
            <a:r>
              <a:rPr lang="en-US" dirty="0"/>
              <a:t> </a:t>
            </a:r>
            <a:r>
              <a:rPr lang="en-US" i="1" dirty="0" smtClean="0"/>
              <a:t>a </a:t>
            </a:r>
            <a:r>
              <a:rPr lang="en-US" i="1" dirty="0" err="1" smtClean="0"/>
              <a:t>partir</a:t>
            </a:r>
            <a:r>
              <a:rPr lang="en-US" i="1" dirty="0" smtClean="0"/>
              <a:t> de</a:t>
            </a:r>
            <a:r>
              <a:rPr lang="es-ES" dirty="0"/>
              <a:t> la guerra, insisto, </a:t>
            </a:r>
            <a:r>
              <a:rPr lang="es-ES" u="sng" dirty="0" smtClean="0"/>
              <a:t>después de</a:t>
            </a:r>
            <a:r>
              <a:rPr lang="es-ES" dirty="0" smtClean="0"/>
              <a:t> esos</a:t>
            </a:r>
            <a:r>
              <a:rPr lang="es-ES" dirty="0"/>
              <a:t> los años más negros de la de la represión y de la dictadura, la literatura en Canarias empieza a tener otro fundamento</a:t>
            </a:r>
            <a:r>
              <a:rPr lang="es-ES" dirty="0" smtClean="0"/>
              <a:t>.</a:t>
            </a:r>
          </a:p>
          <a:p>
            <a:pPr lvl="1"/>
            <a:r>
              <a:rPr lang="es-ES" i="1" dirty="0" smtClean="0"/>
              <a:t>‘</a:t>
            </a:r>
            <a:r>
              <a:rPr lang="es-ES" i="1" dirty="0" err="1" smtClean="0"/>
              <a:t>But</a:t>
            </a:r>
            <a:r>
              <a:rPr lang="es-ES" i="1" dirty="0" smtClean="0"/>
              <a:t> </a:t>
            </a:r>
            <a:r>
              <a:rPr lang="es-ES" i="1" dirty="0" err="1" smtClean="0"/>
              <a:t>since</a:t>
            </a:r>
            <a:r>
              <a:rPr lang="es-ES" i="1" dirty="0" smtClean="0"/>
              <a:t> </a:t>
            </a:r>
            <a:r>
              <a:rPr lang="es-ES" i="1" dirty="0" err="1" smtClean="0"/>
              <a:t>the</a:t>
            </a:r>
            <a:r>
              <a:rPr lang="es-ES" i="1" dirty="0" smtClean="0"/>
              <a:t> </a:t>
            </a:r>
            <a:r>
              <a:rPr lang="es-ES" i="1" dirty="0" err="1" smtClean="0"/>
              <a:t>war</a:t>
            </a:r>
            <a:r>
              <a:rPr lang="es-ES" i="1" dirty="0" smtClean="0"/>
              <a:t>, I </a:t>
            </a:r>
            <a:r>
              <a:rPr lang="es-ES" i="1" dirty="0" err="1" smtClean="0"/>
              <a:t>insist</a:t>
            </a:r>
            <a:r>
              <a:rPr lang="es-ES" i="1" dirty="0" smtClean="0"/>
              <a:t>, </a:t>
            </a:r>
            <a:r>
              <a:rPr lang="es-ES" i="1" dirty="0" err="1" smtClean="0"/>
              <a:t>since</a:t>
            </a:r>
            <a:r>
              <a:rPr lang="es-ES" i="1" dirty="0" smtClean="0"/>
              <a:t> </a:t>
            </a:r>
            <a:r>
              <a:rPr lang="es-ES" i="1" dirty="0" err="1" smtClean="0"/>
              <a:t>the</a:t>
            </a:r>
            <a:r>
              <a:rPr lang="es-ES" i="1" dirty="0" smtClean="0"/>
              <a:t> </a:t>
            </a:r>
            <a:r>
              <a:rPr lang="es-ES" i="1" dirty="0" err="1" smtClean="0"/>
              <a:t>most</a:t>
            </a:r>
            <a:r>
              <a:rPr lang="es-ES" i="1" dirty="0" smtClean="0"/>
              <a:t> </a:t>
            </a:r>
            <a:r>
              <a:rPr lang="es-ES" i="1" dirty="0" err="1" smtClean="0"/>
              <a:t>dark</a:t>
            </a:r>
            <a:r>
              <a:rPr lang="es-ES" i="1" dirty="0" smtClean="0"/>
              <a:t> </a:t>
            </a:r>
            <a:r>
              <a:rPr lang="es-ES" i="1" dirty="0" err="1" smtClean="0"/>
              <a:t>years</a:t>
            </a:r>
            <a:r>
              <a:rPr lang="es-ES" i="1" dirty="0" smtClean="0"/>
              <a:t> of </a:t>
            </a:r>
            <a:r>
              <a:rPr lang="es-ES" i="1" dirty="0" err="1" smtClean="0"/>
              <a:t>the</a:t>
            </a:r>
            <a:r>
              <a:rPr lang="es-ES" i="1" dirty="0"/>
              <a:t> </a:t>
            </a:r>
            <a:r>
              <a:rPr lang="es-ES" i="1" dirty="0" err="1" smtClean="0"/>
              <a:t>repression</a:t>
            </a:r>
            <a:r>
              <a:rPr lang="es-ES" i="1" dirty="0" smtClean="0"/>
              <a:t> and </a:t>
            </a:r>
            <a:r>
              <a:rPr lang="es-ES" i="1" dirty="0" err="1" smtClean="0"/>
              <a:t>dictatorship</a:t>
            </a:r>
            <a:r>
              <a:rPr lang="es-ES" i="1" dirty="0" smtClean="0"/>
              <a:t>, </a:t>
            </a:r>
            <a:r>
              <a:rPr lang="es-ES" i="1" dirty="0" err="1" smtClean="0"/>
              <a:t>literature</a:t>
            </a:r>
            <a:r>
              <a:rPr lang="es-ES" i="1" dirty="0" smtClean="0"/>
              <a:t> in </a:t>
            </a:r>
            <a:r>
              <a:rPr lang="es-ES" i="1" dirty="0" err="1" smtClean="0"/>
              <a:t>the</a:t>
            </a:r>
            <a:r>
              <a:rPr lang="es-ES" i="1" dirty="0" smtClean="0"/>
              <a:t> </a:t>
            </a:r>
            <a:r>
              <a:rPr lang="es-ES" i="1" dirty="0" err="1" smtClean="0"/>
              <a:t>Canary</a:t>
            </a:r>
            <a:r>
              <a:rPr lang="es-ES" i="1" dirty="0" smtClean="0"/>
              <a:t> </a:t>
            </a:r>
            <a:r>
              <a:rPr lang="es-ES" i="1" dirty="0" err="1" smtClean="0"/>
              <a:t>Islands</a:t>
            </a:r>
            <a:r>
              <a:rPr lang="es-ES" i="1" dirty="0" smtClean="0"/>
              <a:t> </a:t>
            </a:r>
            <a:r>
              <a:rPr lang="es-ES" i="1" dirty="0" err="1" smtClean="0"/>
              <a:t>began</a:t>
            </a:r>
            <a:r>
              <a:rPr lang="es-ES" i="1" dirty="0"/>
              <a:t> </a:t>
            </a:r>
            <a:r>
              <a:rPr lang="es-ES" i="1" dirty="0" err="1" smtClean="0"/>
              <a:t>to</a:t>
            </a:r>
            <a:r>
              <a:rPr lang="es-ES" i="1" dirty="0" smtClean="0"/>
              <a:t> </a:t>
            </a:r>
            <a:r>
              <a:rPr lang="es-ES" i="1" dirty="0" err="1" smtClean="0"/>
              <a:t>have</a:t>
            </a:r>
            <a:r>
              <a:rPr lang="es-ES" i="1" dirty="0" smtClean="0"/>
              <a:t> </a:t>
            </a:r>
            <a:r>
              <a:rPr lang="en-US" i="1" dirty="0" smtClean="0"/>
              <a:t>a different foundation’.</a:t>
            </a:r>
          </a:p>
          <a:p>
            <a:r>
              <a:rPr lang="en-US" dirty="0" smtClean="0"/>
              <a:t>When </a:t>
            </a:r>
            <a:r>
              <a:rPr lang="en-US" i="1" dirty="0" smtClean="0"/>
              <a:t>a </a:t>
            </a:r>
            <a:r>
              <a:rPr lang="en-US" i="1" dirty="0" err="1" smtClean="0"/>
              <a:t>partir</a:t>
            </a:r>
            <a:r>
              <a:rPr lang="en-US" i="1" dirty="0" smtClean="0"/>
              <a:t> de</a:t>
            </a:r>
            <a:r>
              <a:rPr lang="en-US" dirty="0" smtClean="0"/>
              <a:t> or </a:t>
            </a:r>
            <a:r>
              <a:rPr lang="en-US" i="1" dirty="0" err="1" smtClean="0"/>
              <a:t>desde</a:t>
            </a:r>
            <a:r>
              <a:rPr lang="en-US" dirty="0" smtClean="0"/>
              <a:t> are used to mean ‘based upon’</a:t>
            </a:r>
          </a:p>
          <a:p>
            <a:pPr lvl="1"/>
            <a:r>
              <a:rPr lang="es-ES_tradnl" dirty="0" smtClean="0"/>
              <a:t>Es </a:t>
            </a:r>
            <a:r>
              <a:rPr lang="es-ES_tradnl" dirty="0"/>
              <a:t>decir, la pregunta es </a:t>
            </a:r>
            <a:r>
              <a:rPr lang="es-ES_tradnl" b="1" dirty="0"/>
              <a:t>a partir del </a:t>
            </a:r>
            <a:r>
              <a:rPr lang="es-ES_tradnl" dirty="0"/>
              <a:t>resultado</a:t>
            </a:r>
            <a:r>
              <a:rPr lang="es-ES_tradnl" dirty="0" smtClean="0"/>
              <a:t>.</a:t>
            </a:r>
          </a:p>
          <a:p>
            <a:pPr lvl="1"/>
            <a:r>
              <a:rPr lang="es-ES_tradnl" i="1" dirty="0" smtClean="0"/>
              <a:t>‘</a:t>
            </a:r>
            <a:r>
              <a:rPr lang="es-ES_tradnl" i="1" dirty="0" err="1" smtClean="0"/>
              <a:t>That</a:t>
            </a:r>
            <a:r>
              <a:rPr lang="es-ES_tradnl" i="1" dirty="0" smtClean="0"/>
              <a:t> </a:t>
            </a:r>
            <a:r>
              <a:rPr lang="es-ES_tradnl" i="1" dirty="0" err="1" smtClean="0"/>
              <a:t>is</a:t>
            </a:r>
            <a:r>
              <a:rPr lang="es-ES_tradnl" i="1" dirty="0" smtClean="0"/>
              <a:t> </a:t>
            </a:r>
            <a:r>
              <a:rPr lang="es-ES_tradnl" i="1" dirty="0" err="1" smtClean="0"/>
              <a:t>to</a:t>
            </a:r>
            <a:r>
              <a:rPr lang="es-ES_tradnl" i="1" dirty="0" smtClean="0"/>
              <a:t> </a:t>
            </a:r>
            <a:r>
              <a:rPr lang="es-ES_tradnl" i="1" dirty="0" err="1" smtClean="0"/>
              <a:t>say</a:t>
            </a:r>
            <a:r>
              <a:rPr lang="es-ES_tradnl" i="1" dirty="0" smtClean="0"/>
              <a:t>, </a:t>
            </a:r>
            <a:r>
              <a:rPr lang="es-ES_tradnl" i="1" dirty="0" err="1" smtClean="0"/>
              <a:t>the</a:t>
            </a:r>
            <a:r>
              <a:rPr lang="es-ES_tradnl" i="1" dirty="0" smtClean="0"/>
              <a:t> </a:t>
            </a:r>
            <a:r>
              <a:rPr lang="es-ES_tradnl" i="1" dirty="0" err="1" smtClean="0"/>
              <a:t>question</a:t>
            </a:r>
            <a:r>
              <a:rPr lang="es-ES_tradnl" i="1" dirty="0" smtClean="0"/>
              <a:t> </a:t>
            </a:r>
            <a:r>
              <a:rPr lang="es-ES_tradnl" i="1" dirty="0" err="1" smtClean="0"/>
              <a:t>is</a:t>
            </a:r>
            <a:r>
              <a:rPr lang="es-ES_tradnl" i="1" dirty="0" smtClean="0"/>
              <a:t> </a:t>
            </a:r>
            <a:r>
              <a:rPr lang="es-ES_tradnl" i="1" dirty="0" err="1" smtClean="0"/>
              <a:t>based</a:t>
            </a:r>
            <a:r>
              <a:rPr lang="es-ES_tradnl" i="1" dirty="0" smtClean="0"/>
              <a:t> </a:t>
            </a:r>
            <a:r>
              <a:rPr lang="es-ES_tradnl" i="1" dirty="0" err="1" smtClean="0"/>
              <a:t>on</a:t>
            </a:r>
            <a:r>
              <a:rPr lang="es-ES_tradnl" i="1" dirty="0" smtClean="0"/>
              <a:t> </a:t>
            </a:r>
            <a:r>
              <a:rPr lang="es-ES_tradnl" i="1" dirty="0" err="1" smtClean="0"/>
              <a:t>the</a:t>
            </a:r>
            <a:r>
              <a:rPr lang="es-ES_tradnl" i="1" dirty="0" smtClean="0"/>
              <a:t> </a:t>
            </a:r>
            <a:r>
              <a:rPr lang="es-ES_tradnl" i="1" dirty="0" err="1" smtClean="0"/>
              <a:t>result</a:t>
            </a:r>
            <a:r>
              <a:rPr lang="es-ES_tradnl" i="1" dirty="0" smtClean="0"/>
              <a:t>.’</a:t>
            </a:r>
            <a:endParaRPr lang="en-US" i="1" dirty="0"/>
          </a:p>
          <a:p>
            <a:pPr lvl="1"/>
            <a:r>
              <a:rPr lang="es-ES_tradnl" dirty="0" smtClean="0"/>
              <a:t>Y </a:t>
            </a:r>
            <a:r>
              <a:rPr lang="es-ES_tradnl" dirty="0"/>
              <a:t>tú, también </a:t>
            </a:r>
            <a:r>
              <a:rPr lang="es-ES_tradnl" i="1" dirty="0"/>
              <a:t>desde</a:t>
            </a:r>
            <a:r>
              <a:rPr lang="es-ES_tradnl" dirty="0"/>
              <a:t> tu experiencia personal, ¿qué opinas de la despenalización del consumo de drogas</a:t>
            </a:r>
            <a:r>
              <a:rPr lang="es-ES_tradnl" dirty="0" smtClean="0"/>
              <a:t>?</a:t>
            </a:r>
          </a:p>
          <a:p>
            <a:pPr lvl="1"/>
            <a:r>
              <a:rPr lang="es-ES_tradnl" i="1" dirty="0" smtClean="0"/>
              <a:t>‘ And </a:t>
            </a:r>
            <a:r>
              <a:rPr lang="es-ES_tradnl" i="1" dirty="0" err="1" smtClean="0"/>
              <a:t>you</a:t>
            </a:r>
            <a:r>
              <a:rPr lang="es-ES_tradnl" i="1" dirty="0" smtClean="0"/>
              <a:t>, </a:t>
            </a:r>
            <a:r>
              <a:rPr lang="es-ES_tradnl" i="1" dirty="0" err="1" smtClean="0"/>
              <a:t>also</a:t>
            </a:r>
            <a:r>
              <a:rPr lang="es-ES_tradnl" i="1" dirty="0" smtClean="0"/>
              <a:t> </a:t>
            </a:r>
            <a:r>
              <a:rPr lang="es-ES_tradnl" i="1" dirty="0" err="1" smtClean="0"/>
              <a:t>based</a:t>
            </a:r>
            <a:r>
              <a:rPr lang="es-ES_tradnl" i="1" dirty="0" smtClean="0"/>
              <a:t> </a:t>
            </a:r>
            <a:r>
              <a:rPr lang="es-ES_tradnl" i="1" dirty="0" err="1" smtClean="0"/>
              <a:t>on</a:t>
            </a:r>
            <a:r>
              <a:rPr lang="es-ES_tradnl" i="1" dirty="0" smtClean="0"/>
              <a:t> </a:t>
            </a:r>
            <a:r>
              <a:rPr lang="es-ES_tradnl" i="1" dirty="0" err="1" smtClean="0"/>
              <a:t>your</a:t>
            </a:r>
            <a:r>
              <a:rPr lang="es-ES_tradnl" i="1" dirty="0" smtClean="0"/>
              <a:t> personal </a:t>
            </a:r>
            <a:r>
              <a:rPr lang="es-ES_tradnl" i="1" dirty="0" err="1" smtClean="0"/>
              <a:t>experience</a:t>
            </a:r>
            <a:r>
              <a:rPr lang="es-ES_tradnl" i="1" dirty="0" smtClean="0"/>
              <a:t>, </a:t>
            </a:r>
            <a:r>
              <a:rPr lang="es-ES_tradnl" i="1" dirty="0" err="1" smtClean="0"/>
              <a:t>what</a:t>
            </a:r>
            <a:r>
              <a:rPr lang="es-ES_tradnl" i="1" dirty="0" smtClean="0"/>
              <a:t> </a:t>
            </a:r>
            <a:r>
              <a:rPr lang="es-ES_tradnl" i="1" dirty="0" err="1" smtClean="0"/>
              <a:t>is</a:t>
            </a:r>
            <a:r>
              <a:rPr lang="es-ES_tradnl" i="1" dirty="0" smtClean="0"/>
              <a:t> </a:t>
            </a:r>
            <a:r>
              <a:rPr lang="es-ES_tradnl" i="1" dirty="0" err="1" smtClean="0"/>
              <a:t>your</a:t>
            </a:r>
            <a:r>
              <a:rPr lang="es-ES_tradnl" i="1" dirty="0" smtClean="0"/>
              <a:t> </a:t>
            </a:r>
            <a:r>
              <a:rPr lang="es-ES_tradnl" i="1" dirty="0" err="1" smtClean="0"/>
              <a:t>opinion</a:t>
            </a:r>
            <a:r>
              <a:rPr lang="es-ES_tradnl" i="1" dirty="0" smtClean="0"/>
              <a:t> </a:t>
            </a:r>
            <a:r>
              <a:rPr lang="es-ES_tradnl" i="1" dirty="0" err="1" smtClean="0"/>
              <a:t>on</a:t>
            </a:r>
            <a:r>
              <a:rPr lang="es-ES_tradnl" i="1" dirty="0" smtClean="0"/>
              <a:t> </a:t>
            </a:r>
            <a:r>
              <a:rPr lang="es-ES_tradnl" i="1" dirty="0" err="1" smtClean="0"/>
              <a:t>the</a:t>
            </a:r>
            <a:r>
              <a:rPr lang="es-ES_tradnl" i="1" dirty="0" smtClean="0"/>
              <a:t> </a:t>
            </a:r>
            <a:r>
              <a:rPr lang="es-ES_tradnl" i="1" dirty="0" err="1" smtClean="0"/>
              <a:t>legalization</a:t>
            </a:r>
            <a:r>
              <a:rPr lang="es-ES_tradnl" i="1" dirty="0" smtClean="0"/>
              <a:t> of </a:t>
            </a:r>
            <a:r>
              <a:rPr lang="es-ES_tradnl" i="1" dirty="0" err="1" smtClean="0"/>
              <a:t>drugs</a:t>
            </a:r>
            <a:r>
              <a:rPr lang="es-ES_tradnl" i="1" dirty="0" smtClean="0"/>
              <a:t>?’</a:t>
            </a:r>
          </a:p>
        </p:txBody>
      </p:sp>
    </p:spTree>
    <p:extLst>
      <p:ext uri="{BB962C8B-B14F-4D97-AF65-F5344CB8AC3E}">
        <p14:creationId xmlns:p14="http://schemas.microsoft.com/office/powerpoint/2010/main" val="34965302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Exclusions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Uses of </a:t>
            </a:r>
            <a:r>
              <a:rPr lang="en-US" i="1" dirty="0" err="1" smtClean="0"/>
              <a:t>después</a:t>
            </a:r>
            <a:r>
              <a:rPr lang="en-US" i="1" dirty="0" smtClean="0"/>
              <a:t> de</a:t>
            </a:r>
            <a:r>
              <a:rPr lang="en-US" dirty="0" smtClean="0"/>
              <a:t> to establish a sequence/order.</a:t>
            </a:r>
          </a:p>
          <a:p>
            <a:pPr lvl="1"/>
            <a:r>
              <a:rPr lang="en-US" dirty="0" err="1" smtClean="0"/>
              <a:t>Pero</a:t>
            </a:r>
            <a:r>
              <a:rPr lang="en-US" dirty="0" smtClean="0"/>
              <a:t> </a:t>
            </a:r>
            <a:r>
              <a:rPr lang="en-US" u="sng" dirty="0" err="1" smtClean="0"/>
              <a:t>después</a:t>
            </a:r>
            <a:r>
              <a:rPr lang="en-US" u="sng" dirty="0" smtClean="0"/>
              <a:t> de</a:t>
            </a:r>
            <a:r>
              <a:rPr lang="en-US" dirty="0" smtClean="0"/>
              <a:t> la </a:t>
            </a:r>
            <a:r>
              <a:rPr lang="en-US" dirty="0" err="1" smtClean="0"/>
              <a:t>mujer</a:t>
            </a:r>
            <a:r>
              <a:rPr lang="en-US" dirty="0" smtClean="0"/>
              <a:t> del </a:t>
            </a:r>
            <a:r>
              <a:rPr lang="en-US" dirty="0" err="1" smtClean="0"/>
              <a:t>jefe</a:t>
            </a:r>
            <a:r>
              <a:rPr lang="en-US" dirty="0" smtClean="0"/>
              <a:t>, </a:t>
            </a:r>
            <a:r>
              <a:rPr lang="en-US" dirty="0" err="1" smtClean="0"/>
              <a:t>vendrá</a:t>
            </a:r>
            <a:r>
              <a:rPr lang="en-US" dirty="0" smtClean="0"/>
              <a:t> la </a:t>
            </a:r>
            <a:r>
              <a:rPr lang="en-US" dirty="0" err="1" smtClean="0"/>
              <a:t>hermana</a:t>
            </a:r>
            <a:r>
              <a:rPr lang="en-US" dirty="0" smtClean="0"/>
              <a:t> de la </a:t>
            </a:r>
            <a:r>
              <a:rPr lang="en-US" dirty="0" err="1" smtClean="0"/>
              <a:t>mujer</a:t>
            </a:r>
            <a:r>
              <a:rPr lang="en-US" dirty="0" smtClean="0"/>
              <a:t> del </a:t>
            </a:r>
            <a:r>
              <a:rPr lang="en-US" dirty="0" err="1" smtClean="0"/>
              <a:t>jefe</a:t>
            </a:r>
            <a:r>
              <a:rPr lang="en-US" dirty="0" smtClean="0"/>
              <a:t>, </a:t>
            </a:r>
            <a:r>
              <a:rPr lang="en-US" dirty="0" err="1" smtClean="0"/>
              <a:t>luego</a:t>
            </a:r>
            <a:r>
              <a:rPr lang="en-US" dirty="0" smtClean="0"/>
              <a:t> la </a:t>
            </a:r>
            <a:r>
              <a:rPr lang="en-US" dirty="0" err="1" smtClean="0"/>
              <a:t>mujer</a:t>
            </a:r>
            <a:r>
              <a:rPr lang="en-US" dirty="0" smtClean="0"/>
              <a:t> del </a:t>
            </a:r>
            <a:r>
              <a:rPr lang="en-US" dirty="0" err="1" smtClean="0"/>
              <a:t>hermano</a:t>
            </a:r>
            <a:r>
              <a:rPr lang="en-US" dirty="0" smtClean="0"/>
              <a:t> del </a:t>
            </a:r>
            <a:r>
              <a:rPr lang="en-US" dirty="0" err="1" smtClean="0"/>
              <a:t>jefe</a:t>
            </a:r>
            <a:r>
              <a:rPr lang="en-US" dirty="0" smtClean="0"/>
              <a:t>, </a:t>
            </a:r>
            <a:r>
              <a:rPr lang="en-US" dirty="0" err="1" smtClean="0"/>
              <a:t>y</a:t>
            </a:r>
            <a:r>
              <a:rPr lang="en-US" dirty="0" smtClean="0"/>
              <a:t> </a:t>
            </a:r>
            <a:r>
              <a:rPr lang="en-US" dirty="0" err="1" smtClean="0"/>
              <a:t>así</a:t>
            </a:r>
            <a:r>
              <a:rPr lang="en-US" dirty="0" smtClean="0"/>
              <a:t> </a:t>
            </a:r>
            <a:r>
              <a:rPr lang="en-US" dirty="0" err="1" smtClean="0"/>
              <a:t>hasta</a:t>
            </a:r>
            <a:r>
              <a:rPr lang="en-US" dirty="0" smtClean="0"/>
              <a:t> </a:t>
            </a:r>
            <a:r>
              <a:rPr lang="en-US" dirty="0" err="1" smtClean="0"/>
              <a:t>que</a:t>
            </a:r>
            <a:r>
              <a:rPr lang="en-US" dirty="0" smtClean="0"/>
              <a:t> no </a:t>
            </a:r>
            <a:r>
              <a:rPr lang="en-US" dirty="0" err="1" smtClean="0"/>
              <a:t>quede</a:t>
            </a:r>
            <a:r>
              <a:rPr lang="en-US" dirty="0" smtClean="0"/>
              <a:t> </a:t>
            </a:r>
            <a:r>
              <a:rPr lang="en-US" dirty="0" err="1" smtClean="0"/>
              <a:t>nadie</a:t>
            </a:r>
            <a:r>
              <a:rPr lang="en-US" dirty="0" smtClean="0"/>
              <a:t>.</a:t>
            </a:r>
          </a:p>
          <a:p>
            <a:pPr lvl="1"/>
            <a:r>
              <a:rPr lang="en-US" dirty="0" smtClean="0"/>
              <a:t>‘</a:t>
            </a:r>
            <a:r>
              <a:rPr lang="en-US" i="1" dirty="0" smtClean="0"/>
              <a:t>But after the boss’ wife, will come the boss’ wife’s sister, then the boss’ brother’s wife, until there is nobody left.’</a:t>
            </a:r>
            <a:endParaRPr lang="en-US" dirty="0" smtClean="0"/>
          </a:p>
          <a:p>
            <a:r>
              <a:rPr lang="en-US" dirty="0" smtClean="0"/>
              <a:t>Examples of </a:t>
            </a:r>
            <a:r>
              <a:rPr lang="en-US" i="1" dirty="0" err="1" smtClean="0"/>
              <a:t>desde</a:t>
            </a:r>
            <a:r>
              <a:rPr lang="en-US" i="1" dirty="0" smtClean="0"/>
              <a:t> </a:t>
            </a:r>
            <a:r>
              <a:rPr lang="en-US" i="1" dirty="0" err="1" smtClean="0"/>
              <a:t>luego</a:t>
            </a:r>
            <a:r>
              <a:rPr lang="en-US" dirty="0" smtClean="0"/>
              <a:t> since it is a fixed expression, meaning ‘of course’.</a:t>
            </a:r>
          </a:p>
          <a:p>
            <a:pPr lvl="1"/>
            <a:r>
              <a:rPr lang="en-US" dirty="0" err="1" smtClean="0"/>
              <a:t>Pues</a:t>
            </a:r>
            <a:r>
              <a:rPr lang="en-US" dirty="0" smtClean="0"/>
              <a:t> son </a:t>
            </a:r>
            <a:r>
              <a:rPr lang="en-US" dirty="0" err="1" smtClean="0"/>
              <a:t>preguntas</a:t>
            </a:r>
            <a:r>
              <a:rPr lang="en-US" dirty="0" smtClean="0"/>
              <a:t>, no son </a:t>
            </a:r>
            <a:r>
              <a:rPr lang="en-US" dirty="0" err="1" smtClean="0"/>
              <a:t>las</a:t>
            </a:r>
            <a:r>
              <a:rPr lang="en-US" dirty="0" smtClean="0"/>
              <a:t> </a:t>
            </a:r>
            <a:r>
              <a:rPr lang="en-US" dirty="0" err="1" smtClean="0"/>
              <a:t>únicas</a:t>
            </a:r>
            <a:r>
              <a:rPr lang="en-US" dirty="0" smtClean="0"/>
              <a:t>, </a:t>
            </a:r>
            <a:r>
              <a:rPr lang="en-US" i="1" dirty="0" err="1" smtClean="0"/>
              <a:t>desde</a:t>
            </a:r>
            <a:r>
              <a:rPr lang="en-US" dirty="0" smtClean="0"/>
              <a:t> </a:t>
            </a:r>
            <a:r>
              <a:rPr lang="en-US" dirty="0" err="1" smtClean="0"/>
              <a:t>luego</a:t>
            </a:r>
            <a:r>
              <a:rPr lang="en-US" dirty="0" smtClean="0"/>
              <a:t>, </a:t>
            </a:r>
            <a:r>
              <a:rPr lang="en-US" dirty="0" err="1" smtClean="0"/>
              <a:t>pero</a:t>
            </a:r>
            <a:r>
              <a:rPr lang="en-US" dirty="0" smtClean="0"/>
              <a:t> </a:t>
            </a:r>
            <a:r>
              <a:rPr lang="en-US" dirty="0" err="1" smtClean="0"/>
              <a:t>si</a:t>
            </a:r>
            <a:r>
              <a:rPr lang="en-US" dirty="0" smtClean="0"/>
              <a:t> son </a:t>
            </a:r>
            <a:r>
              <a:rPr lang="en-US" dirty="0" err="1" smtClean="0"/>
              <a:t>preguntas</a:t>
            </a:r>
            <a:r>
              <a:rPr lang="en-US" dirty="0" smtClean="0"/>
              <a:t> </a:t>
            </a:r>
            <a:r>
              <a:rPr lang="en-US" dirty="0" err="1" smtClean="0"/>
              <a:t>que</a:t>
            </a:r>
            <a:r>
              <a:rPr lang="en-US" dirty="0" smtClean="0"/>
              <a:t> </a:t>
            </a:r>
            <a:r>
              <a:rPr lang="en-US" dirty="0" err="1" smtClean="0"/>
              <a:t>vamos</a:t>
            </a:r>
            <a:r>
              <a:rPr lang="en-US" dirty="0" smtClean="0"/>
              <a:t> a </a:t>
            </a:r>
            <a:r>
              <a:rPr lang="en-US" dirty="0" err="1" smtClean="0"/>
              <a:t>plantear</a:t>
            </a:r>
            <a:r>
              <a:rPr lang="en-US" dirty="0" smtClean="0"/>
              <a:t> </a:t>
            </a:r>
            <a:r>
              <a:rPr lang="en-US" dirty="0" err="1" smtClean="0"/>
              <a:t>aquí</a:t>
            </a:r>
            <a:r>
              <a:rPr lang="en-US" dirty="0" smtClean="0"/>
              <a:t> a </a:t>
            </a:r>
            <a:r>
              <a:rPr lang="en-US" dirty="0" err="1" smtClean="0"/>
              <a:t>nuestros</a:t>
            </a:r>
            <a:r>
              <a:rPr lang="en-US" dirty="0" smtClean="0"/>
              <a:t> </a:t>
            </a:r>
            <a:r>
              <a:rPr lang="en-US" dirty="0" err="1" smtClean="0"/>
              <a:t>invitados</a:t>
            </a:r>
            <a:r>
              <a:rPr lang="en-US" dirty="0" smtClean="0"/>
              <a:t>.</a:t>
            </a:r>
          </a:p>
          <a:p>
            <a:pPr lvl="1"/>
            <a:r>
              <a:rPr lang="en-US" dirty="0" smtClean="0"/>
              <a:t>‘</a:t>
            </a:r>
            <a:r>
              <a:rPr lang="en-US" i="1" dirty="0" smtClean="0"/>
              <a:t>These are the questions, they aren’t the only ones of course, but they are the questions that we are going to put forth here to our invitees.’</a:t>
            </a:r>
          </a:p>
          <a:p>
            <a:endParaRPr lang="en-US" dirty="0" smtClean="0"/>
          </a:p>
          <a:p>
            <a:endParaRPr lang="en-US" dirty="0" smtClean="0"/>
          </a:p>
          <a:p>
            <a:endParaRPr lang="en-US" dirty="0"/>
          </a:p>
        </p:txBody>
      </p:sp>
    </p:spTree>
    <p:extLst>
      <p:ext uri="{BB962C8B-B14F-4D97-AF65-F5344CB8AC3E}">
        <p14:creationId xmlns:p14="http://schemas.microsoft.com/office/powerpoint/2010/main" val="34392309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a:bodyPr>
          <a:lstStyle/>
          <a:p>
            <a:r>
              <a:rPr lang="en-US" dirty="0" smtClean="0"/>
              <a:t>Corpus de </a:t>
            </a:r>
            <a:r>
              <a:rPr lang="en-US" dirty="0" err="1" smtClean="0"/>
              <a:t>Referencia</a:t>
            </a:r>
            <a:r>
              <a:rPr lang="en-US" dirty="0" smtClean="0"/>
              <a:t> del </a:t>
            </a:r>
            <a:r>
              <a:rPr lang="en-US" dirty="0" err="1" smtClean="0"/>
              <a:t>Español</a:t>
            </a:r>
            <a:r>
              <a:rPr lang="en-US" dirty="0" smtClean="0"/>
              <a:t> Actual (CREA)</a:t>
            </a:r>
          </a:p>
          <a:p>
            <a:r>
              <a:rPr lang="en-US" dirty="0" smtClean="0"/>
              <a:t>The search parameters were set to tokens from 1970-2010 in Spain. 1991 tokens were extracted in total.</a:t>
            </a:r>
          </a:p>
          <a:p>
            <a:r>
              <a:rPr lang="en-US" i="1" dirty="0" smtClean="0"/>
              <a:t>A </a:t>
            </a:r>
            <a:r>
              <a:rPr lang="en-US" i="1" dirty="0" err="1" smtClean="0"/>
              <a:t>partir</a:t>
            </a:r>
            <a:r>
              <a:rPr lang="en-US" i="1" dirty="0" smtClean="0"/>
              <a:t> de</a:t>
            </a:r>
          </a:p>
          <a:p>
            <a:pPr lvl="1"/>
            <a:r>
              <a:rPr lang="en-US" dirty="0" smtClean="0"/>
              <a:t>669 tokens</a:t>
            </a:r>
          </a:p>
          <a:p>
            <a:r>
              <a:rPr lang="en-US" i="1" dirty="0" err="1" smtClean="0"/>
              <a:t>Desde</a:t>
            </a:r>
            <a:endParaRPr lang="en-US" i="1" dirty="0" smtClean="0"/>
          </a:p>
          <a:p>
            <a:pPr lvl="1"/>
            <a:r>
              <a:rPr lang="en-US" dirty="0" smtClean="0"/>
              <a:t>641 tokens</a:t>
            </a:r>
          </a:p>
          <a:p>
            <a:r>
              <a:rPr lang="en-US" i="1" dirty="0" err="1"/>
              <a:t>Después</a:t>
            </a:r>
            <a:r>
              <a:rPr lang="en-US" i="1" dirty="0"/>
              <a:t> de</a:t>
            </a:r>
          </a:p>
          <a:p>
            <a:pPr lvl="1"/>
            <a:r>
              <a:rPr lang="en-US" dirty="0"/>
              <a:t>681 </a:t>
            </a:r>
            <a:r>
              <a:rPr lang="en-US" dirty="0" smtClean="0"/>
              <a:t>tokens</a:t>
            </a:r>
            <a:endParaRPr lang="en-US" dirty="0"/>
          </a:p>
        </p:txBody>
      </p:sp>
    </p:spTree>
    <p:extLst>
      <p:ext uri="{BB962C8B-B14F-4D97-AF65-F5344CB8AC3E}">
        <p14:creationId xmlns:p14="http://schemas.microsoft.com/office/powerpoint/2010/main" val="1269892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a:bodyPr>
          <a:lstStyle/>
          <a:p>
            <a:r>
              <a:rPr lang="en-US" dirty="0"/>
              <a:t>Three analyses were performed with </a:t>
            </a:r>
            <a:r>
              <a:rPr lang="en-US" dirty="0" err="1"/>
              <a:t>GoldvarbX</a:t>
            </a:r>
            <a:r>
              <a:rPr lang="en-US" dirty="0"/>
              <a:t> (</a:t>
            </a:r>
            <a:r>
              <a:rPr lang="en-US" dirty="0" err="1"/>
              <a:t>Sankoff</a:t>
            </a:r>
            <a:r>
              <a:rPr lang="en-US" dirty="0"/>
              <a:t> et al. 2005).</a:t>
            </a:r>
          </a:p>
          <a:p>
            <a:pPr lvl="1"/>
            <a:r>
              <a:rPr lang="en-US" i="1" dirty="0"/>
              <a:t>A </a:t>
            </a:r>
            <a:r>
              <a:rPr lang="en-US" i="1" dirty="0" err="1"/>
              <a:t>partir</a:t>
            </a:r>
            <a:r>
              <a:rPr lang="en-US" i="1" dirty="0"/>
              <a:t> de</a:t>
            </a:r>
            <a:r>
              <a:rPr lang="en-US" dirty="0"/>
              <a:t> vs. </a:t>
            </a:r>
            <a:r>
              <a:rPr lang="en-US" i="1" dirty="0" err="1"/>
              <a:t>desde</a:t>
            </a:r>
            <a:endParaRPr lang="en-US" i="1" dirty="0"/>
          </a:p>
          <a:p>
            <a:pPr lvl="1"/>
            <a:r>
              <a:rPr lang="en-US" i="1" dirty="0"/>
              <a:t>A </a:t>
            </a:r>
            <a:r>
              <a:rPr lang="en-US" i="1" dirty="0" err="1"/>
              <a:t>partir</a:t>
            </a:r>
            <a:r>
              <a:rPr lang="en-US" i="1" dirty="0"/>
              <a:t> de</a:t>
            </a:r>
            <a:r>
              <a:rPr lang="en-US" dirty="0"/>
              <a:t> vs. </a:t>
            </a:r>
            <a:r>
              <a:rPr lang="en-US" i="1" dirty="0" err="1"/>
              <a:t>después</a:t>
            </a:r>
            <a:r>
              <a:rPr lang="en-US" i="1" dirty="0"/>
              <a:t> de</a:t>
            </a:r>
            <a:endParaRPr lang="en-US" dirty="0"/>
          </a:p>
          <a:p>
            <a:pPr lvl="1"/>
            <a:r>
              <a:rPr lang="en-US" i="1" dirty="0" err="1"/>
              <a:t>Desde</a:t>
            </a:r>
            <a:r>
              <a:rPr lang="en-US" i="1" dirty="0"/>
              <a:t> </a:t>
            </a:r>
            <a:r>
              <a:rPr lang="en-US" dirty="0"/>
              <a:t>vs. </a:t>
            </a:r>
            <a:r>
              <a:rPr lang="en-US" i="1" dirty="0" err="1"/>
              <a:t>después</a:t>
            </a:r>
            <a:r>
              <a:rPr lang="en-US" i="1" dirty="0"/>
              <a:t> de</a:t>
            </a:r>
            <a:endParaRPr lang="en-US" dirty="0"/>
          </a:p>
          <a:p>
            <a:r>
              <a:rPr lang="en-US" dirty="0" smtClean="0"/>
              <a:t>Verb type was not included in the final analyses, since it interacted with grammatical person.</a:t>
            </a:r>
          </a:p>
          <a:p>
            <a:endParaRPr lang="en-US" dirty="0"/>
          </a:p>
        </p:txBody>
      </p:sp>
    </p:spTree>
    <p:extLst>
      <p:ext uri="{BB962C8B-B14F-4D97-AF65-F5344CB8AC3E}">
        <p14:creationId xmlns:p14="http://schemas.microsoft.com/office/powerpoint/2010/main" val="4716946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61288"/>
          </a:xfrm>
        </p:spPr>
        <p:txBody>
          <a:bodyPr>
            <a:normAutofit fontScale="90000"/>
          </a:bodyPr>
          <a:lstStyle/>
          <a:p>
            <a:r>
              <a:rPr lang="en-US" dirty="0" smtClean="0"/>
              <a:t>Results: Analysis 1 </a:t>
            </a:r>
            <a:br>
              <a:rPr lang="en-US" dirty="0" smtClean="0"/>
            </a:br>
            <a:r>
              <a:rPr lang="en-US" i="1" dirty="0"/>
              <a:t>A</a:t>
            </a:r>
            <a:r>
              <a:rPr lang="en-US" i="1" dirty="0" smtClean="0"/>
              <a:t> </a:t>
            </a:r>
            <a:r>
              <a:rPr lang="en-US" i="1" dirty="0" err="1" smtClean="0"/>
              <a:t>partir</a:t>
            </a:r>
            <a:r>
              <a:rPr lang="en-US" i="1" dirty="0" smtClean="0"/>
              <a:t> de</a:t>
            </a:r>
            <a:r>
              <a:rPr lang="en-US" dirty="0" smtClean="0"/>
              <a:t> vs. </a:t>
            </a:r>
            <a:r>
              <a:rPr lang="en-US" i="1" dirty="0" err="1" smtClean="0"/>
              <a:t>desde</a:t>
            </a:r>
            <a:endParaRPr lang="en-US" dirty="0"/>
          </a:p>
        </p:txBody>
      </p:sp>
      <p:sp>
        <p:nvSpPr>
          <p:cNvPr id="11" name="Content Placeholder 10"/>
          <p:cNvSpPr>
            <a:spLocks noGrp="1"/>
          </p:cNvSpPr>
          <p:nvPr>
            <p:ph idx="1"/>
          </p:nvPr>
        </p:nvSpPr>
        <p:spPr>
          <a:xfrm>
            <a:off x="450273" y="1828800"/>
            <a:ext cx="8229600" cy="4389120"/>
          </a:xfrm>
        </p:spPr>
        <p:txBody>
          <a:bodyPr>
            <a:normAutofit fontScale="85000" lnSpcReduction="20000"/>
          </a:bodyPr>
          <a:lstStyle/>
          <a:p>
            <a:endParaRPr lang="en-US" dirty="0" smtClean="0"/>
          </a:p>
          <a:p>
            <a:endParaRPr lang="en-US" dirty="0"/>
          </a:p>
          <a:p>
            <a:endParaRPr lang="en-US" dirty="0" smtClean="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a:p>
            <a:endParaRPr lang="en-US" dirty="0" smtClean="0"/>
          </a:p>
          <a:p>
            <a:r>
              <a:rPr lang="en-US" dirty="0" smtClean="0"/>
              <a:t>Excluded from analysis: </a:t>
            </a:r>
          </a:p>
          <a:p>
            <a:r>
              <a:rPr lang="en-US" dirty="0" smtClean="0"/>
              <a:t>Infinitives (3 </a:t>
            </a:r>
            <a:r>
              <a:rPr lang="en-US" i="1" dirty="0" smtClean="0"/>
              <a:t>a </a:t>
            </a:r>
            <a:r>
              <a:rPr lang="en-US" i="1" dirty="0" err="1" smtClean="0"/>
              <a:t>partir</a:t>
            </a:r>
            <a:r>
              <a:rPr lang="en-US" i="1" dirty="0" smtClean="0"/>
              <a:t> de</a:t>
            </a:r>
            <a:r>
              <a:rPr lang="en-US" dirty="0" smtClean="0"/>
              <a:t>)</a:t>
            </a:r>
          </a:p>
          <a:p>
            <a:pPr lvl="1"/>
            <a:r>
              <a:rPr lang="es-ES" dirty="0" smtClean="0"/>
              <a:t>Que</a:t>
            </a:r>
            <a:r>
              <a:rPr lang="es-ES" dirty="0"/>
              <a:t> </a:t>
            </a:r>
            <a:r>
              <a:rPr lang="es-ES" b="1" dirty="0"/>
              <a:t>a partir de </a:t>
            </a:r>
            <a:r>
              <a:rPr lang="es-ES" dirty="0"/>
              <a:t>haber llegado a mi </a:t>
            </a:r>
            <a:r>
              <a:rPr lang="es-ES" dirty="0" smtClean="0"/>
              <a:t>conocimiento, decidí </a:t>
            </a:r>
            <a:r>
              <a:rPr lang="es-ES" dirty="0"/>
              <a:t>hacer esta </a:t>
            </a:r>
            <a:r>
              <a:rPr lang="es-ES" dirty="0" smtClean="0"/>
              <a:t>declaración.</a:t>
            </a:r>
          </a:p>
          <a:p>
            <a:pPr lvl="1"/>
            <a:r>
              <a:rPr lang="es-ES" i="1" dirty="0" smtClean="0"/>
              <a:t>‘</a:t>
            </a:r>
            <a:r>
              <a:rPr lang="es-ES" i="1" dirty="0" err="1" smtClean="0"/>
              <a:t>Since</a:t>
            </a:r>
            <a:r>
              <a:rPr lang="es-ES" i="1" dirty="0" smtClean="0"/>
              <a:t> </a:t>
            </a:r>
            <a:r>
              <a:rPr lang="es-ES" i="1" dirty="0" err="1" smtClean="0"/>
              <a:t>coming</a:t>
            </a:r>
            <a:r>
              <a:rPr lang="es-ES" i="1" dirty="0" smtClean="0"/>
              <a:t> </a:t>
            </a:r>
            <a:r>
              <a:rPr lang="es-ES" i="1" dirty="0" err="1" smtClean="0"/>
              <a:t>to</a:t>
            </a:r>
            <a:r>
              <a:rPr lang="es-ES" i="1" dirty="0" smtClean="0"/>
              <a:t> </a:t>
            </a:r>
            <a:r>
              <a:rPr lang="es-ES" i="1" dirty="0" err="1" smtClean="0"/>
              <a:t>my</a:t>
            </a:r>
            <a:r>
              <a:rPr lang="es-ES" i="1" dirty="0" smtClean="0"/>
              <a:t> </a:t>
            </a:r>
            <a:r>
              <a:rPr lang="es-ES" i="1" dirty="0" err="1" smtClean="0"/>
              <a:t>knowledge</a:t>
            </a:r>
            <a:r>
              <a:rPr lang="es-ES" i="1" dirty="0" smtClean="0"/>
              <a:t>, I </a:t>
            </a:r>
            <a:r>
              <a:rPr lang="es-ES" i="1" dirty="0" err="1" smtClean="0"/>
              <a:t>decided</a:t>
            </a:r>
            <a:r>
              <a:rPr lang="es-ES" i="1" dirty="0" smtClean="0"/>
              <a:t> </a:t>
            </a:r>
            <a:r>
              <a:rPr lang="es-ES" i="1" dirty="0" err="1" smtClean="0"/>
              <a:t>to</a:t>
            </a:r>
            <a:r>
              <a:rPr lang="es-ES" i="1" dirty="0" smtClean="0"/>
              <a:t> </a:t>
            </a:r>
            <a:r>
              <a:rPr lang="es-ES" i="1" dirty="0" err="1" smtClean="0"/>
              <a:t>make</a:t>
            </a:r>
            <a:r>
              <a:rPr lang="es-ES" i="1" dirty="0" smtClean="0"/>
              <a:t> </a:t>
            </a:r>
            <a:r>
              <a:rPr lang="es-ES" i="1" dirty="0" err="1" smtClean="0"/>
              <a:t>this</a:t>
            </a:r>
            <a:r>
              <a:rPr lang="es-ES" i="1" dirty="0" smtClean="0"/>
              <a:t> </a:t>
            </a:r>
            <a:r>
              <a:rPr lang="es-ES" i="1" dirty="0" err="1" smtClean="0"/>
              <a:t>declaration</a:t>
            </a:r>
            <a:r>
              <a:rPr lang="es-ES" i="1" dirty="0" smtClean="0"/>
              <a:t>.’</a:t>
            </a:r>
            <a:endParaRPr lang="en-US" i="1" dirty="0" smtClean="0"/>
          </a:p>
        </p:txBody>
      </p:sp>
      <p:graphicFrame>
        <p:nvGraphicFramePr>
          <p:cNvPr id="12" name="Table 11"/>
          <p:cNvGraphicFramePr>
            <a:graphicFrameLocks noGrp="1"/>
          </p:cNvGraphicFramePr>
          <p:nvPr>
            <p:extLst>
              <p:ext uri="{D42A27DB-BD31-4B8C-83A1-F6EECF244321}">
                <p14:modId xmlns:p14="http://schemas.microsoft.com/office/powerpoint/2010/main" val="3567933231"/>
              </p:ext>
            </p:extLst>
          </p:nvPr>
        </p:nvGraphicFramePr>
        <p:xfrm>
          <a:off x="429491" y="1600200"/>
          <a:ext cx="8229599" cy="2646812"/>
        </p:xfrm>
        <a:graphic>
          <a:graphicData uri="http://schemas.openxmlformats.org/drawingml/2006/table">
            <a:tbl>
              <a:tblPr firstRow="1" bandRow="1"/>
              <a:tblGrid>
                <a:gridCol w="5058561"/>
                <a:gridCol w="604007"/>
                <a:gridCol w="604007"/>
                <a:gridCol w="981512"/>
                <a:gridCol w="981512"/>
              </a:tblGrid>
              <a:tr h="403175">
                <a:tc>
                  <a:txBody>
                    <a:bodyPr/>
                    <a:lstStyle/>
                    <a:p>
                      <a:pPr marL="0" marR="0">
                        <a:lnSpc>
                          <a:spcPct val="115000"/>
                        </a:lnSpc>
                        <a:spcBef>
                          <a:spcPts val="0"/>
                        </a:spcBef>
                        <a:spcAft>
                          <a:spcPts val="0"/>
                        </a:spcAft>
                      </a:pPr>
                      <a:r>
                        <a:rPr lang="en-US" sz="1800" b="1" kern="1200" dirty="0">
                          <a:solidFill>
                            <a:srgbClr val="FFFFFF"/>
                          </a:solidFill>
                          <a:effectLst/>
                          <a:latin typeface="Constantia"/>
                          <a:ea typeface="Times New Roman"/>
                          <a:cs typeface="Arial"/>
                        </a:rPr>
                        <a:t>Factor: Type of </a:t>
                      </a:r>
                      <a:r>
                        <a:rPr lang="en-US" sz="1800" b="1" kern="1200" dirty="0" smtClean="0">
                          <a:solidFill>
                            <a:srgbClr val="FFFFFF"/>
                          </a:solidFill>
                          <a:effectLst/>
                          <a:latin typeface="Constantia"/>
                          <a:ea typeface="Times New Roman"/>
                          <a:cs typeface="Arial"/>
                        </a:rPr>
                        <a:t>moment (58%)</a:t>
                      </a:r>
                      <a:endParaRPr lang="en-US" sz="1100" dirty="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6FC6"/>
                    </a:solidFill>
                  </a:tcPr>
                </a:tc>
                <a:tc>
                  <a:txBody>
                    <a:bodyPr/>
                    <a:lstStyle/>
                    <a:p>
                      <a:pPr marL="0" marR="0">
                        <a:lnSpc>
                          <a:spcPct val="115000"/>
                        </a:lnSpc>
                        <a:spcBef>
                          <a:spcPts val="0"/>
                        </a:spcBef>
                        <a:spcAft>
                          <a:spcPts val="0"/>
                        </a:spcAft>
                      </a:pPr>
                      <a:r>
                        <a:rPr lang="en-US" sz="1800" b="1" kern="1200">
                          <a:solidFill>
                            <a:srgbClr val="FFFFFF"/>
                          </a:solidFill>
                          <a:effectLst/>
                          <a:latin typeface="Constantia"/>
                          <a:ea typeface="Times New Roman"/>
                          <a:cs typeface="Arial"/>
                        </a:rPr>
                        <a:t>N</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6FC6"/>
                    </a:solidFill>
                  </a:tcPr>
                </a:tc>
                <a:tc>
                  <a:txBody>
                    <a:bodyPr/>
                    <a:lstStyle/>
                    <a:p>
                      <a:pPr marL="0" marR="0">
                        <a:lnSpc>
                          <a:spcPct val="115000"/>
                        </a:lnSpc>
                        <a:spcBef>
                          <a:spcPts val="0"/>
                        </a:spcBef>
                        <a:spcAft>
                          <a:spcPts val="0"/>
                        </a:spcAft>
                      </a:pPr>
                      <a:r>
                        <a:rPr lang="en-US" sz="1800" b="1" kern="1200">
                          <a:solidFill>
                            <a:srgbClr val="FFFFFF"/>
                          </a:solidFill>
                          <a:effectLst/>
                          <a:latin typeface="Constantia"/>
                          <a:ea typeface="Times New Roman"/>
                          <a:cs typeface="Arial"/>
                        </a:rPr>
                        <a:t>% A</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6FC6"/>
                    </a:solidFill>
                  </a:tcPr>
                </a:tc>
                <a:tc>
                  <a:txBody>
                    <a:bodyPr/>
                    <a:lstStyle/>
                    <a:p>
                      <a:pPr marL="0" marR="0">
                        <a:lnSpc>
                          <a:spcPct val="115000"/>
                        </a:lnSpc>
                        <a:spcBef>
                          <a:spcPts val="0"/>
                        </a:spcBef>
                        <a:spcAft>
                          <a:spcPts val="0"/>
                        </a:spcAft>
                      </a:pPr>
                      <a:r>
                        <a:rPr lang="en-US" sz="1800" b="1" kern="1200">
                          <a:solidFill>
                            <a:srgbClr val="FFFFFF"/>
                          </a:solidFill>
                          <a:effectLst/>
                          <a:latin typeface="Constantia"/>
                          <a:ea typeface="Times New Roman"/>
                          <a:cs typeface="Arial"/>
                        </a:rPr>
                        <a:t>Weight</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6FC6"/>
                    </a:solidFill>
                  </a:tcPr>
                </a:tc>
                <a:tc>
                  <a:txBody>
                    <a:bodyPr/>
                    <a:lstStyle/>
                    <a:p>
                      <a:pPr marL="0" marR="0">
                        <a:lnSpc>
                          <a:spcPct val="115000"/>
                        </a:lnSpc>
                        <a:spcBef>
                          <a:spcPts val="0"/>
                        </a:spcBef>
                        <a:spcAft>
                          <a:spcPts val="0"/>
                        </a:spcAft>
                      </a:pPr>
                      <a:r>
                        <a:rPr lang="en-US" sz="1800" b="1" kern="1200">
                          <a:solidFill>
                            <a:srgbClr val="FFFFFF"/>
                          </a:solidFill>
                          <a:effectLst/>
                          <a:latin typeface="Constantia"/>
                          <a:ea typeface="Times New Roman"/>
                          <a:cs typeface="Arial"/>
                        </a:rPr>
                        <a:t>% Data</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6FC6"/>
                    </a:solidFill>
                  </a:tcPr>
                </a:tc>
              </a:tr>
              <a:tr h="426580">
                <a:tc>
                  <a:txBody>
                    <a:bodyPr/>
                    <a:lstStyle/>
                    <a:p>
                      <a:pPr marL="0" marR="0">
                        <a:lnSpc>
                          <a:spcPct val="115000"/>
                        </a:lnSpc>
                        <a:spcBef>
                          <a:spcPts val="0"/>
                        </a:spcBef>
                        <a:spcAft>
                          <a:spcPts val="0"/>
                        </a:spcAft>
                      </a:pPr>
                      <a:r>
                        <a:rPr lang="en-US" sz="1800" kern="1200">
                          <a:solidFill>
                            <a:srgbClr val="000000"/>
                          </a:solidFill>
                          <a:effectLst/>
                          <a:latin typeface="Constantia"/>
                          <a:ea typeface="Times New Roman"/>
                          <a:cs typeface="Arial"/>
                        </a:rPr>
                        <a:t>Entonces, demonstrative</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5EA"/>
                    </a:solidFill>
                  </a:tcPr>
                </a:tc>
                <a:tc>
                  <a:txBody>
                    <a:bodyPr/>
                    <a:lstStyle/>
                    <a:p>
                      <a:pPr marL="0" marR="0">
                        <a:lnSpc>
                          <a:spcPct val="115000"/>
                        </a:lnSpc>
                        <a:spcBef>
                          <a:spcPts val="0"/>
                        </a:spcBef>
                        <a:spcAft>
                          <a:spcPts val="0"/>
                        </a:spcAft>
                      </a:pPr>
                      <a:r>
                        <a:rPr lang="en-US" sz="1800" kern="1200">
                          <a:solidFill>
                            <a:srgbClr val="000000"/>
                          </a:solidFill>
                          <a:effectLst/>
                          <a:latin typeface="Constantia"/>
                          <a:ea typeface="Times New Roman"/>
                          <a:cs typeface="Arial"/>
                        </a:rPr>
                        <a:t>188</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5EA"/>
                    </a:solidFill>
                  </a:tcPr>
                </a:tc>
                <a:tc>
                  <a:txBody>
                    <a:bodyPr/>
                    <a:lstStyle/>
                    <a:p>
                      <a:pPr marL="0" marR="0">
                        <a:lnSpc>
                          <a:spcPct val="115000"/>
                        </a:lnSpc>
                        <a:spcBef>
                          <a:spcPts val="0"/>
                        </a:spcBef>
                        <a:spcAft>
                          <a:spcPts val="0"/>
                        </a:spcAft>
                      </a:pPr>
                      <a:r>
                        <a:rPr lang="en-US" sz="1800" kern="1200">
                          <a:solidFill>
                            <a:srgbClr val="000000"/>
                          </a:solidFill>
                          <a:effectLst/>
                          <a:latin typeface="Constantia"/>
                          <a:ea typeface="Times New Roman"/>
                          <a:cs typeface="Arial"/>
                        </a:rPr>
                        <a:t>78</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5EA"/>
                    </a:solidFill>
                  </a:tcPr>
                </a:tc>
                <a:tc>
                  <a:txBody>
                    <a:bodyPr/>
                    <a:lstStyle/>
                    <a:p>
                      <a:pPr marL="0" marR="0">
                        <a:lnSpc>
                          <a:spcPct val="115000"/>
                        </a:lnSpc>
                        <a:spcBef>
                          <a:spcPts val="0"/>
                        </a:spcBef>
                        <a:spcAft>
                          <a:spcPts val="0"/>
                        </a:spcAft>
                      </a:pPr>
                      <a:r>
                        <a:rPr lang="en-US" sz="1800" kern="1200">
                          <a:solidFill>
                            <a:srgbClr val="000000"/>
                          </a:solidFill>
                          <a:effectLst/>
                          <a:latin typeface="Constantia"/>
                          <a:ea typeface="Times New Roman"/>
                          <a:cs typeface="Arial"/>
                        </a:rPr>
                        <a:t>.74</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5EA"/>
                    </a:solidFill>
                  </a:tcPr>
                </a:tc>
                <a:tc>
                  <a:txBody>
                    <a:bodyPr/>
                    <a:lstStyle/>
                    <a:p>
                      <a:pPr marL="0" marR="0">
                        <a:lnSpc>
                          <a:spcPct val="115000"/>
                        </a:lnSpc>
                        <a:spcBef>
                          <a:spcPts val="0"/>
                        </a:spcBef>
                        <a:spcAft>
                          <a:spcPts val="0"/>
                        </a:spcAft>
                      </a:pPr>
                      <a:r>
                        <a:rPr lang="en-US" sz="1800" kern="1200">
                          <a:solidFill>
                            <a:srgbClr val="000000"/>
                          </a:solidFill>
                          <a:effectLst/>
                          <a:latin typeface="Constantia"/>
                          <a:ea typeface="Times New Roman"/>
                          <a:cs typeface="Arial"/>
                        </a:rPr>
                        <a:t>21</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5EA"/>
                    </a:solidFill>
                  </a:tcPr>
                </a:tc>
              </a:tr>
              <a:tr h="430355">
                <a:tc>
                  <a:txBody>
                    <a:bodyPr/>
                    <a:lstStyle/>
                    <a:p>
                      <a:pPr marL="0" marR="0">
                        <a:lnSpc>
                          <a:spcPct val="115000"/>
                        </a:lnSpc>
                        <a:spcBef>
                          <a:spcPts val="0"/>
                        </a:spcBef>
                        <a:spcAft>
                          <a:spcPts val="0"/>
                        </a:spcAft>
                      </a:pPr>
                      <a:r>
                        <a:rPr lang="en-US" sz="1800" kern="1200">
                          <a:solidFill>
                            <a:srgbClr val="000000"/>
                          </a:solidFill>
                          <a:effectLst/>
                          <a:latin typeface="Constantia"/>
                          <a:ea typeface="Times New Roman"/>
                          <a:cs typeface="Arial"/>
                        </a:rPr>
                        <a:t>Date, time</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tc>
                  <a:txBody>
                    <a:bodyPr/>
                    <a:lstStyle/>
                    <a:p>
                      <a:pPr marL="0" marR="0">
                        <a:lnSpc>
                          <a:spcPct val="115000"/>
                        </a:lnSpc>
                        <a:spcBef>
                          <a:spcPts val="0"/>
                        </a:spcBef>
                        <a:spcAft>
                          <a:spcPts val="0"/>
                        </a:spcAft>
                      </a:pPr>
                      <a:r>
                        <a:rPr lang="en-US" sz="1800" kern="1200">
                          <a:solidFill>
                            <a:srgbClr val="000000"/>
                          </a:solidFill>
                          <a:effectLst/>
                          <a:latin typeface="Constantia"/>
                          <a:ea typeface="Times New Roman"/>
                          <a:cs typeface="Arial"/>
                        </a:rPr>
                        <a:t>299</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tc>
                  <a:txBody>
                    <a:bodyPr/>
                    <a:lstStyle/>
                    <a:p>
                      <a:pPr marL="0" marR="0">
                        <a:lnSpc>
                          <a:spcPct val="115000"/>
                        </a:lnSpc>
                        <a:spcBef>
                          <a:spcPts val="0"/>
                        </a:spcBef>
                        <a:spcAft>
                          <a:spcPts val="0"/>
                        </a:spcAft>
                      </a:pPr>
                      <a:r>
                        <a:rPr lang="en-US" sz="1800" kern="1200">
                          <a:solidFill>
                            <a:srgbClr val="000000"/>
                          </a:solidFill>
                          <a:effectLst/>
                          <a:latin typeface="Constantia"/>
                          <a:ea typeface="Times New Roman"/>
                          <a:cs typeface="Arial"/>
                        </a:rPr>
                        <a:t>71</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tc>
                  <a:txBody>
                    <a:bodyPr/>
                    <a:lstStyle/>
                    <a:p>
                      <a:pPr marL="0" marR="0">
                        <a:lnSpc>
                          <a:spcPct val="115000"/>
                        </a:lnSpc>
                        <a:spcBef>
                          <a:spcPts val="0"/>
                        </a:spcBef>
                        <a:spcAft>
                          <a:spcPts val="0"/>
                        </a:spcAft>
                      </a:pPr>
                      <a:r>
                        <a:rPr lang="en-US" sz="1800" kern="1200">
                          <a:solidFill>
                            <a:srgbClr val="000000"/>
                          </a:solidFill>
                          <a:effectLst/>
                          <a:latin typeface="Constantia"/>
                          <a:ea typeface="Times New Roman"/>
                          <a:cs typeface="Arial"/>
                        </a:rPr>
                        <a:t>.62</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tc>
                  <a:txBody>
                    <a:bodyPr/>
                    <a:lstStyle/>
                    <a:p>
                      <a:pPr marL="0" marR="0">
                        <a:lnSpc>
                          <a:spcPct val="115000"/>
                        </a:lnSpc>
                        <a:spcBef>
                          <a:spcPts val="0"/>
                        </a:spcBef>
                        <a:spcAft>
                          <a:spcPts val="0"/>
                        </a:spcAft>
                      </a:pPr>
                      <a:r>
                        <a:rPr lang="en-US" sz="1800" kern="1200">
                          <a:solidFill>
                            <a:srgbClr val="000000"/>
                          </a:solidFill>
                          <a:effectLst/>
                          <a:latin typeface="Constantia"/>
                          <a:ea typeface="Times New Roman"/>
                          <a:cs typeface="Arial"/>
                        </a:rPr>
                        <a:t>37</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tr>
              <a:tr h="403175">
                <a:tc>
                  <a:txBody>
                    <a:bodyPr/>
                    <a:lstStyle/>
                    <a:p>
                      <a:pPr marL="0" marR="0">
                        <a:lnSpc>
                          <a:spcPct val="115000"/>
                        </a:lnSpc>
                        <a:spcBef>
                          <a:spcPts val="0"/>
                        </a:spcBef>
                        <a:spcAft>
                          <a:spcPts val="0"/>
                        </a:spcAft>
                      </a:pPr>
                      <a:r>
                        <a:rPr lang="en-US" sz="1800" kern="1200">
                          <a:solidFill>
                            <a:srgbClr val="000000"/>
                          </a:solidFill>
                          <a:effectLst/>
                          <a:latin typeface="Constantia"/>
                          <a:ea typeface="Times New Roman"/>
                          <a:cs typeface="Arial"/>
                        </a:rPr>
                        <a:t>All other nouns</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5EA"/>
                    </a:solidFill>
                  </a:tcPr>
                </a:tc>
                <a:tc>
                  <a:txBody>
                    <a:bodyPr/>
                    <a:lstStyle/>
                    <a:p>
                      <a:pPr marL="0" marR="0">
                        <a:lnSpc>
                          <a:spcPct val="115000"/>
                        </a:lnSpc>
                        <a:spcBef>
                          <a:spcPts val="0"/>
                        </a:spcBef>
                        <a:spcAft>
                          <a:spcPts val="0"/>
                        </a:spcAft>
                      </a:pPr>
                      <a:r>
                        <a:rPr lang="en-US" sz="1800" kern="1200">
                          <a:solidFill>
                            <a:srgbClr val="000000"/>
                          </a:solidFill>
                          <a:effectLst/>
                          <a:latin typeface="Constantia"/>
                          <a:ea typeface="Times New Roman"/>
                          <a:cs typeface="Arial"/>
                        </a:rPr>
                        <a:t>161</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5EA"/>
                    </a:solidFill>
                  </a:tcPr>
                </a:tc>
                <a:tc>
                  <a:txBody>
                    <a:bodyPr/>
                    <a:lstStyle/>
                    <a:p>
                      <a:pPr marL="0" marR="0">
                        <a:lnSpc>
                          <a:spcPct val="115000"/>
                        </a:lnSpc>
                        <a:spcBef>
                          <a:spcPts val="0"/>
                        </a:spcBef>
                        <a:spcAft>
                          <a:spcPts val="0"/>
                        </a:spcAft>
                      </a:pPr>
                      <a:r>
                        <a:rPr lang="en-US" sz="1800" kern="1200">
                          <a:solidFill>
                            <a:srgbClr val="000000"/>
                          </a:solidFill>
                          <a:effectLst/>
                          <a:latin typeface="Constantia"/>
                          <a:ea typeface="Times New Roman"/>
                          <a:cs typeface="Arial"/>
                        </a:rPr>
                        <a:t>56</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5EA"/>
                    </a:solidFill>
                  </a:tcPr>
                </a:tc>
                <a:tc>
                  <a:txBody>
                    <a:bodyPr/>
                    <a:lstStyle/>
                    <a:p>
                      <a:pPr marL="0" marR="0">
                        <a:lnSpc>
                          <a:spcPct val="115000"/>
                        </a:lnSpc>
                        <a:spcBef>
                          <a:spcPts val="0"/>
                        </a:spcBef>
                        <a:spcAft>
                          <a:spcPts val="0"/>
                        </a:spcAft>
                      </a:pPr>
                      <a:r>
                        <a:rPr lang="en-US" sz="1800" kern="1200">
                          <a:solidFill>
                            <a:srgbClr val="000000"/>
                          </a:solidFill>
                          <a:effectLst/>
                          <a:latin typeface="Constantia"/>
                          <a:ea typeface="Times New Roman"/>
                          <a:cs typeface="Arial"/>
                        </a:rPr>
                        <a:t>.51</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5EA"/>
                    </a:solidFill>
                  </a:tcPr>
                </a:tc>
                <a:tc>
                  <a:txBody>
                    <a:bodyPr/>
                    <a:lstStyle/>
                    <a:p>
                      <a:pPr marL="0" marR="0">
                        <a:lnSpc>
                          <a:spcPct val="115000"/>
                        </a:lnSpc>
                        <a:spcBef>
                          <a:spcPts val="0"/>
                        </a:spcBef>
                        <a:spcAft>
                          <a:spcPts val="0"/>
                        </a:spcAft>
                      </a:pPr>
                      <a:r>
                        <a:rPr lang="en-US" sz="1800" kern="1200">
                          <a:solidFill>
                            <a:srgbClr val="000000"/>
                          </a:solidFill>
                          <a:effectLst/>
                          <a:latin typeface="Constantia"/>
                          <a:ea typeface="Times New Roman"/>
                          <a:cs typeface="Arial"/>
                        </a:rPr>
                        <a:t>25</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5EA"/>
                    </a:solidFill>
                  </a:tcPr>
                </a:tc>
              </a:tr>
              <a:tr h="453006">
                <a:tc>
                  <a:txBody>
                    <a:bodyPr/>
                    <a:lstStyle/>
                    <a:p>
                      <a:pPr marL="0" marR="0">
                        <a:lnSpc>
                          <a:spcPct val="115000"/>
                        </a:lnSpc>
                        <a:spcBef>
                          <a:spcPts val="0"/>
                        </a:spcBef>
                        <a:spcAft>
                          <a:spcPts val="0"/>
                        </a:spcAft>
                      </a:pPr>
                      <a:r>
                        <a:rPr lang="en-US" sz="1800" kern="1200">
                          <a:solidFill>
                            <a:srgbClr val="000000"/>
                          </a:solidFill>
                          <a:effectLst/>
                          <a:latin typeface="Constantia"/>
                          <a:ea typeface="Times New Roman"/>
                          <a:cs typeface="Arial"/>
                        </a:rPr>
                        <a:t>Possessive article + noun, age, clause</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tc>
                  <a:txBody>
                    <a:bodyPr/>
                    <a:lstStyle/>
                    <a:p>
                      <a:pPr marL="0" marR="0">
                        <a:lnSpc>
                          <a:spcPct val="115000"/>
                        </a:lnSpc>
                        <a:spcBef>
                          <a:spcPts val="0"/>
                        </a:spcBef>
                        <a:spcAft>
                          <a:spcPts val="0"/>
                        </a:spcAft>
                      </a:pPr>
                      <a:r>
                        <a:rPr lang="en-US" sz="1800" kern="1200">
                          <a:solidFill>
                            <a:srgbClr val="000000"/>
                          </a:solidFill>
                          <a:effectLst/>
                          <a:latin typeface="Constantia"/>
                          <a:ea typeface="Times New Roman"/>
                          <a:cs typeface="Arial"/>
                        </a:rPr>
                        <a:t>18</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tc>
                  <a:txBody>
                    <a:bodyPr/>
                    <a:lstStyle/>
                    <a:p>
                      <a:pPr marL="0" marR="0">
                        <a:lnSpc>
                          <a:spcPct val="115000"/>
                        </a:lnSpc>
                        <a:spcBef>
                          <a:spcPts val="0"/>
                        </a:spcBef>
                        <a:spcAft>
                          <a:spcPts val="0"/>
                        </a:spcAft>
                      </a:pPr>
                      <a:r>
                        <a:rPr lang="en-US" sz="1800" kern="1200">
                          <a:solidFill>
                            <a:srgbClr val="000000"/>
                          </a:solidFill>
                          <a:effectLst/>
                          <a:latin typeface="Constantia"/>
                          <a:ea typeface="Times New Roman"/>
                          <a:cs typeface="Arial"/>
                        </a:rPr>
                        <a:t>9</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tc>
                  <a:txBody>
                    <a:bodyPr/>
                    <a:lstStyle/>
                    <a:p>
                      <a:pPr marL="0" marR="0">
                        <a:lnSpc>
                          <a:spcPct val="115000"/>
                        </a:lnSpc>
                        <a:spcBef>
                          <a:spcPts val="0"/>
                        </a:spcBef>
                        <a:spcAft>
                          <a:spcPts val="0"/>
                        </a:spcAft>
                      </a:pPr>
                      <a:r>
                        <a:rPr lang="en-US" sz="1800" kern="1200">
                          <a:solidFill>
                            <a:srgbClr val="000000"/>
                          </a:solidFill>
                          <a:effectLst/>
                          <a:latin typeface="Constantia"/>
                          <a:ea typeface="Times New Roman"/>
                          <a:cs typeface="Arial"/>
                        </a:rPr>
                        <a:t>.09</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tc>
                  <a:txBody>
                    <a:bodyPr/>
                    <a:lstStyle/>
                    <a:p>
                      <a:pPr marL="0" marR="0">
                        <a:lnSpc>
                          <a:spcPct val="115000"/>
                        </a:lnSpc>
                        <a:spcBef>
                          <a:spcPts val="0"/>
                        </a:spcBef>
                        <a:spcAft>
                          <a:spcPts val="0"/>
                        </a:spcAft>
                      </a:pPr>
                      <a:r>
                        <a:rPr lang="en-US" sz="1800" kern="1200">
                          <a:solidFill>
                            <a:srgbClr val="000000"/>
                          </a:solidFill>
                          <a:effectLst/>
                          <a:latin typeface="Constantia"/>
                          <a:ea typeface="Times New Roman"/>
                          <a:cs typeface="Arial"/>
                        </a:rPr>
                        <a:t>17</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tr>
              <a:tr h="524731">
                <a:tc>
                  <a:txBody>
                    <a:bodyPr/>
                    <a:lstStyle/>
                    <a:p>
                      <a:pPr marL="0" marR="0">
                        <a:lnSpc>
                          <a:spcPct val="115000"/>
                        </a:lnSpc>
                        <a:spcBef>
                          <a:spcPts val="0"/>
                        </a:spcBef>
                        <a:spcAft>
                          <a:spcPts val="0"/>
                        </a:spcAft>
                      </a:pPr>
                      <a:r>
                        <a:rPr lang="en-US" sz="1800" i="1" kern="1200" dirty="0">
                          <a:solidFill>
                            <a:srgbClr val="000000"/>
                          </a:solidFill>
                          <a:effectLst/>
                          <a:latin typeface="Constantia"/>
                          <a:ea typeface="Times New Roman"/>
                          <a:cs typeface="Arial"/>
                        </a:rPr>
                        <a:t>Range</a:t>
                      </a:r>
                      <a:endParaRPr lang="en-US" sz="1100" dirty="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5EA"/>
                    </a:solidFill>
                  </a:tcPr>
                </a:tc>
                <a:tc>
                  <a:txBody>
                    <a:bodyPr/>
                    <a:lstStyle/>
                    <a:p>
                      <a:pPr>
                        <a:lnSpc>
                          <a:spcPct val="115000"/>
                        </a:lnSpc>
                      </a:pPr>
                      <a:endParaRPr lang="en-US" sz="1100">
                        <a:effectLst/>
                        <a:latin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5EA"/>
                    </a:solidFill>
                  </a:tcPr>
                </a:tc>
                <a:tc>
                  <a:txBody>
                    <a:bodyPr/>
                    <a:lstStyle/>
                    <a:p>
                      <a:pPr>
                        <a:lnSpc>
                          <a:spcPct val="115000"/>
                        </a:lnSpc>
                      </a:pPr>
                      <a:endParaRPr lang="en-US" sz="1100">
                        <a:effectLst/>
                        <a:latin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5EA"/>
                    </a:solidFill>
                  </a:tcPr>
                </a:tc>
                <a:tc>
                  <a:txBody>
                    <a:bodyPr/>
                    <a:lstStyle/>
                    <a:p>
                      <a:pPr marL="0" marR="0">
                        <a:lnSpc>
                          <a:spcPct val="115000"/>
                        </a:lnSpc>
                        <a:spcBef>
                          <a:spcPts val="0"/>
                        </a:spcBef>
                        <a:spcAft>
                          <a:spcPts val="0"/>
                        </a:spcAft>
                      </a:pPr>
                      <a:r>
                        <a:rPr lang="en-US" sz="1800" i="1" kern="1200">
                          <a:solidFill>
                            <a:srgbClr val="000000"/>
                          </a:solidFill>
                          <a:effectLst/>
                          <a:latin typeface="Constantia"/>
                          <a:ea typeface="Times New Roman"/>
                          <a:cs typeface="Arial"/>
                        </a:rPr>
                        <a:t>65</a:t>
                      </a:r>
                      <a:endParaRPr lang="en-US" sz="1100">
                        <a:effectLst/>
                        <a:latin typeface="Calibri"/>
                        <a:ea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5EA"/>
                    </a:solidFill>
                  </a:tcPr>
                </a:tc>
                <a:tc>
                  <a:txBody>
                    <a:bodyPr/>
                    <a:lstStyle/>
                    <a:p>
                      <a:pPr>
                        <a:lnSpc>
                          <a:spcPct val="115000"/>
                        </a:lnSpc>
                      </a:pPr>
                      <a:endParaRPr lang="en-US" sz="1100" dirty="0">
                        <a:effectLst/>
                        <a:latin typeface="Calibri"/>
                        <a:cs typeface="Times New Roman"/>
                      </a:endParaRPr>
                    </a:p>
                  </a:txBody>
                  <a:tcPr marL="90601" marR="90601" marT="45301" marB="4530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5EA"/>
                    </a:solidFill>
                  </a:tcPr>
                </a:tc>
              </a:tr>
            </a:tbl>
          </a:graphicData>
        </a:graphic>
      </p:graphicFrame>
      <p:sp>
        <p:nvSpPr>
          <p:cNvPr id="13" name="Rectangle 4"/>
          <p:cNvSpPr>
            <a:spLocks noChangeArrowheads="1"/>
          </p:cNvSpPr>
          <p:nvPr/>
        </p:nvSpPr>
        <p:spPr bwMode="auto">
          <a:xfrm>
            <a:off x="457200" y="28067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929780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1</a:t>
            </a:r>
            <a:endParaRPr lang="en-US" dirty="0"/>
          </a:p>
        </p:txBody>
      </p:sp>
      <p:sp>
        <p:nvSpPr>
          <p:cNvPr id="3" name="Content Placeholder 2"/>
          <p:cNvSpPr>
            <a:spLocks noGrp="1"/>
          </p:cNvSpPr>
          <p:nvPr>
            <p:ph idx="1"/>
          </p:nvPr>
        </p:nvSpPr>
        <p:spPr/>
        <p:txBody>
          <a:bodyPr>
            <a:normAutofit fontScale="92500" lnSpcReduction="10000"/>
          </a:bodyPr>
          <a:lstStyle/>
          <a:p>
            <a:r>
              <a:rPr lang="en-US" i="1" dirty="0" err="1" smtClean="0"/>
              <a:t>Hace</a:t>
            </a:r>
            <a:r>
              <a:rPr lang="en-US" dirty="0" smtClean="0"/>
              <a:t> + quantity of time (115 </a:t>
            </a:r>
            <a:r>
              <a:rPr lang="en-US" i="1" dirty="0" err="1" smtClean="0"/>
              <a:t>desde</a:t>
            </a:r>
            <a:r>
              <a:rPr lang="en-US" dirty="0" smtClean="0"/>
              <a:t>)</a:t>
            </a:r>
          </a:p>
          <a:p>
            <a:pPr lvl="1"/>
            <a:r>
              <a:rPr lang="es-ES" dirty="0"/>
              <a:t>Porque la uso </a:t>
            </a:r>
            <a:r>
              <a:rPr lang="es-ES" i="1" dirty="0" smtClean="0"/>
              <a:t>desde</a:t>
            </a:r>
            <a:r>
              <a:rPr lang="es-ES" dirty="0"/>
              <a:t> hace bastantes </a:t>
            </a:r>
            <a:r>
              <a:rPr lang="es-ES" dirty="0" smtClean="0"/>
              <a:t>años.</a:t>
            </a:r>
          </a:p>
          <a:p>
            <a:pPr lvl="1"/>
            <a:r>
              <a:rPr lang="es-ES" i="1" dirty="0" smtClean="0"/>
              <a:t>‘</a:t>
            </a:r>
            <a:r>
              <a:rPr lang="es-ES" i="1" dirty="0" err="1" smtClean="0"/>
              <a:t>Because</a:t>
            </a:r>
            <a:r>
              <a:rPr lang="es-ES" i="1" dirty="0" smtClean="0"/>
              <a:t> I </a:t>
            </a:r>
            <a:r>
              <a:rPr lang="es-ES" i="1" dirty="0" err="1" smtClean="0"/>
              <a:t>have</a:t>
            </a:r>
            <a:r>
              <a:rPr lang="es-ES" i="1" dirty="0" smtClean="0"/>
              <a:t> </a:t>
            </a:r>
            <a:r>
              <a:rPr lang="es-ES" i="1" dirty="0" err="1" smtClean="0"/>
              <a:t>been</a:t>
            </a:r>
            <a:r>
              <a:rPr lang="es-ES" i="1" dirty="0" smtClean="0"/>
              <a:t> </a:t>
            </a:r>
            <a:r>
              <a:rPr lang="es-ES" i="1" dirty="0" err="1" smtClean="0"/>
              <a:t>using</a:t>
            </a:r>
            <a:r>
              <a:rPr lang="es-ES" i="1" dirty="0" smtClean="0"/>
              <a:t> </a:t>
            </a:r>
            <a:r>
              <a:rPr lang="es-ES" i="1" dirty="0" err="1" smtClean="0"/>
              <a:t>it</a:t>
            </a:r>
            <a:r>
              <a:rPr lang="es-ES" i="1" dirty="0" smtClean="0"/>
              <a:t> </a:t>
            </a:r>
            <a:r>
              <a:rPr lang="es-ES" i="1" dirty="0" err="1" smtClean="0"/>
              <a:t>since</a:t>
            </a:r>
            <a:r>
              <a:rPr lang="es-ES" i="1" dirty="0" smtClean="0"/>
              <a:t> </a:t>
            </a:r>
            <a:r>
              <a:rPr lang="es-ES" i="1" dirty="0" err="1" smtClean="0"/>
              <a:t>many</a:t>
            </a:r>
            <a:r>
              <a:rPr lang="es-ES" i="1" dirty="0" smtClean="0"/>
              <a:t> </a:t>
            </a:r>
            <a:r>
              <a:rPr lang="es-ES" i="1" dirty="0" err="1" smtClean="0"/>
              <a:t>years</a:t>
            </a:r>
            <a:r>
              <a:rPr lang="es-ES" i="1" dirty="0" smtClean="0"/>
              <a:t> ago.’</a:t>
            </a:r>
            <a:endParaRPr lang="en-US" i="1" dirty="0" smtClean="0"/>
          </a:p>
          <a:p>
            <a:r>
              <a:rPr lang="en-US" dirty="0"/>
              <a:t>Non-specific </a:t>
            </a:r>
            <a:r>
              <a:rPr lang="en-US" dirty="0" smtClean="0"/>
              <a:t>events (45 </a:t>
            </a:r>
            <a:r>
              <a:rPr lang="en-US" i="1" dirty="0" err="1" smtClean="0"/>
              <a:t>desde</a:t>
            </a:r>
            <a:r>
              <a:rPr lang="en-US" dirty="0" smtClean="0"/>
              <a:t>)</a:t>
            </a:r>
            <a:endParaRPr lang="en-US" dirty="0"/>
          </a:p>
          <a:p>
            <a:pPr lvl="1"/>
            <a:r>
              <a:rPr lang="es-ES" dirty="0"/>
              <a:t>Por ejemplo, tú Maribel eres aficionada al fútbol </a:t>
            </a:r>
            <a:r>
              <a:rPr lang="es-ES" i="1" dirty="0" smtClean="0"/>
              <a:t>desde</a:t>
            </a:r>
            <a:r>
              <a:rPr lang="es-ES" dirty="0"/>
              <a:t> siempre.</a:t>
            </a:r>
          </a:p>
          <a:p>
            <a:pPr lvl="1"/>
            <a:r>
              <a:rPr lang="es-ES" i="1" dirty="0"/>
              <a:t>‘</a:t>
            </a:r>
            <a:r>
              <a:rPr lang="es-ES" i="1" dirty="0" err="1"/>
              <a:t>For</a:t>
            </a:r>
            <a:r>
              <a:rPr lang="es-ES" i="1" dirty="0"/>
              <a:t> </a:t>
            </a:r>
            <a:r>
              <a:rPr lang="es-ES" i="1" dirty="0" err="1"/>
              <a:t>example</a:t>
            </a:r>
            <a:r>
              <a:rPr lang="es-ES" i="1" dirty="0"/>
              <a:t>, </a:t>
            </a:r>
            <a:r>
              <a:rPr lang="es-ES" i="1" dirty="0" err="1"/>
              <a:t>you</a:t>
            </a:r>
            <a:r>
              <a:rPr lang="es-ES" i="1" dirty="0"/>
              <a:t>, Maribel, </a:t>
            </a:r>
            <a:r>
              <a:rPr lang="es-ES" i="1" dirty="0" err="1"/>
              <a:t>have</a:t>
            </a:r>
            <a:r>
              <a:rPr lang="es-ES" i="1" dirty="0"/>
              <a:t> </a:t>
            </a:r>
            <a:r>
              <a:rPr lang="es-ES" i="1" dirty="0" err="1"/>
              <a:t>been</a:t>
            </a:r>
            <a:r>
              <a:rPr lang="es-ES" i="1" dirty="0"/>
              <a:t> a fan of </a:t>
            </a:r>
            <a:r>
              <a:rPr lang="es-ES" i="1" dirty="0" err="1"/>
              <a:t>football</a:t>
            </a:r>
            <a:r>
              <a:rPr lang="es-ES" i="1" dirty="0"/>
              <a:t> </a:t>
            </a:r>
            <a:r>
              <a:rPr lang="es-ES" i="1" dirty="0" err="1"/>
              <a:t>since</a:t>
            </a:r>
            <a:r>
              <a:rPr lang="es-ES" i="1" dirty="0"/>
              <a:t> </a:t>
            </a:r>
            <a:r>
              <a:rPr lang="es-ES" i="1" dirty="0" err="1"/>
              <a:t>always</a:t>
            </a:r>
            <a:r>
              <a:rPr lang="es-ES" i="1" dirty="0"/>
              <a:t>.’</a:t>
            </a:r>
            <a:endParaRPr lang="en-US" i="1" dirty="0"/>
          </a:p>
          <a:p>
            <a:r>
              <a:rPr lang="en-US" dirty="0" smtClean="0"/>
              <a:t>Quantity of time and past participles did not occur with either </a:t>
            </a:r>
            <a:r>
              <a:rPr lang="en-US" i="1" dirty="0" smtClean="0"/>
              <a:t>a </a:t>
            </a:r>
            <a:r>
              <a:rPr lang="en-US" i="1" dirty="0" err="1" smtClean="0"/>
              <a:t>partir</a:t>
            </a:r>
            <a:r>
              <a:rPr lang="en-US" i="1" dirty="0" smtClean="0"/>
              <a:t> de</a:t>
            </a:r>
            <a:r>
              <a:rPr lang="en-US" dirty="0" smtClean="0"/>
              <a:t> or </a:t>
            </a:r>
            <a:r>
              <a:rPr lang="en-US" i="1" dirty="0" err="1" smtClean="0"/>
              <a:t>desde</a:t>
            </a:r>
            <a:r>
              <a:rPr lang="en-US" i="1" dirty="0" smtClean="0"/>
              <a:t>.</a:t>
            </a:r>
          </a:p>
          <a:p>
            <a:r>
              <a:rPr lang="en-US" dirty="0" smtClean="0"/>
              <a:t>Due to exclusions, the final number of tokens for a </a:t>
            </a:r>
            <a:r>
              <a:rPr lang="en-US" dirty="0" err="1" smtClean="0"/>
              <a:t>partir</a:t>
            </a:r>
            <a:r>
              <a:rPr lang="en-US" dirty="0" smtClean="0"/>
              <a:t> de and </a:t>
            </a:r>
            <a:r>
              <a:rPr lang="en-US" dirty="0" err="1" smtClean="0"/>
              <a:t>desde</a:t>
            </a:r>
            <a:r>
              <a:rPr lang="en-US" dirty="0" smtClean="0"/>
              <a:t> were 666 and 481, respectively.</a:t>
            </a:r>
          </a:p>
        </p:txBody>
      </p:sp>
    </p:spTree>
    <p:extLst>
      <p:ext uri="{BB962C8B-B14F-4D97-AF65-F5344CB8AC3E}">
        <p14:creationId xmlns:p14="http://schemas.microsoft.com/office/powerpoint/2010/main" val="40931222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61288"/>
          </a:xfrm>
        </p:spPr>
        <p:txBody>
          <a:bodyPr/>
          <a:lstStyle/>
          <a:p>
            <a:r>
              <a:rPr lang="en-US" dirty="0" smtClean="0"/>
              <a:t>Analysis 1</a:t>
            </a:r>
            <a:endParaRPr lang="en-US"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371600"/>
            <a:ext cx="102108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91233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smtClean="0"/>
              <a:t>Results: Analysis 2</a:t>
            </a:r>
            <a:br>
              <a:rPr lang="en-US" dirty="0" smtClean="0"/>
            </a:br>
            <a:r>
              <a:rPr lang="en-US" i="1" dirty="0"/>
              <a:t>A</a:t>
            </a:r>
            <a:r>
              <a:rPr lang="en-US" i="1" dirty="0" smtClean="0"/>
              <a:t> </a:t>
            </a:r>
            <a:r>
              <a:rPr lang="en-US" i="1" dirty="0" err="1" smtClean="0"/>
              <a:t>partir</a:t>
            </a:r>
            <a:r>
              <a:rPr lang="en-US" i="1" dirty="0" smtClean="0"/>
              <a:t> de</a:t>
            </a:r>
            <a:r>
              <a:rPr lang="en-US" dirty="0" smtClean="0"/>
              <a:t> vs. </a:t>
            </a:r>
            <a:r>
              <a:rPr lang="en-US" i="1" dirty="0" err="1" smtClean="0"/>
              <a:t>después</a:t>
            </a:r>
            <a:r>
              <a:rPr lang="en-US" i="1" dirty="0" smtClean="0"/>
              <a:t> de</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a:p>
          <a:p>
            <a:endParaRPr lang="en-US" dirty="0" smtClean="0"/>
          </a:p>
          <a:p>
            <a:pPr marL="0" indent="0">
              <a:buNone/>
            </a:pPr>
            <a:endParaRPr lang="en-US" dirty="0" smtClean="0"/>
          </a:p>
          <a:p>
            <a:pPr marL="0" indent="0">
              <a:buNone/>
            </a:pPr>
            <a:endParaRPr lang="en-US" dirty="0"/>
          </a:p>
          <a:p>
            <a:r>
              <a:rPr lang="en-US" dirty="0" smtClean="0"/>
              <a:t>Excluded from analysis:</a:t>
            </a:r>
          </a:p>
          <a:p>
            <a:r>
              <a:rPr lang="en-US" dirty="0" smtClean="0"/>
              <a:t>Infinitive (3 a </a:t>
            </a:r>
            <a:r>
              <a:rPr lang="en-US" dirty="0" err="1" smtClean="0"/>
              <a:t>partir</a:t>
            </a:r>
            <a:r>
              <a:rPr lang="en-US" dirty="0" smtClean="0"/>
              <a:t> de; 189 </a:t>
            </a:r>
            <a:r>
              <a:rPr lang="en-US" dirty="0" err="1" smtClean="0"/>
              <a:t>después</a:t>
            </a:r>
            <a:r>
              <a:rPr lang="en-US" dirty="0" smtClean="0"/>
              <a:t> de)</a:t>
            </a:r>
          </a:p>
          <a:p>
            <a:pPr lvl="1"/>
            <a:r>
              <a:rPr lang="es-ES" dirty="0"/>
              <a:t>Lo decidí el sábado en la madrugada, </a:t>
            </a:r>
            <a:r>
              <a:rPr lang="es-ES" u="sng" dirty="0"/>
              <a:t>después de </a:t>
            </a:r>
            <a:r>
              <a:rPr lang="es-ES" dirty="0"/>
              <a:t>escribirte</a:t>
            </a:r>
            <a:r>
              <a:rPr lang="es-ES" dirty="0" smtClean="0"/>
              <a:t>.</a:t>
            </a:r>
          </a:p>
          <a:p>
            <a:pPr lvl="1"/>
            <a:r>
              <a:rPr lang="es-ES" dirty="0" smtClean="0"/>
              <a:t>‘</a:t>
            </a:r>
            <a:r>
              <a:rPr lang="es-ES" i="1" dirty="0" smtClean="0"/>
              <a:t>I </a:t>
            </a:r>
            <a:r>
              <a:rPr lang="es-ES" i="1" dirty="0" err="1" smtClean="0"/>
              <a:t>decided</a:t>
            </a:r>
            <a:r>
              <a:rPr lang="es-ES" i="1" dirty="0" smtClean="0"/>
              <a:t> </a:t>
            </a:r>
            <a:r>
              <a:rPr lang="es-ES" i="1" dirty="0" err="1" smtClean="0"/>
              <a:t>it</a:t>
            </a:r>
            <a:r>
              <a:rPr lang="es-ES" i="1" dirty="0" smtClean="0"/>
              <a:t> </a:t>
            </a:r>
            <a:r>
              <a:rPr lang="es-ES" i="1" dirty="0" err="1" smtClean="0"/>
              <a:t>Saturday</a:t>
            </a:r>
            <a:r>
              <a:rPr lang="es-ES" i="1" dirty="0" smtClean="0"/>
              <a:t> </a:t>
            </a:r>
            <a:r>
              <a:rPr lang="es-ES" i="1" dirty="0" err="1" smtClean="0"/>
              <a:t>morning</a:t>
            </a:r>
            <a:r>
              <a:rPr lang="es-ES" i="1" dirty="0" smtClean="0"/>
              <a:t>, </a:t>
            </a:r>
            <a:r>
              <a:rPr lang="es-ES" i="1" dirty="0" err="1" smtClean="0"/>
              <a:t>after</a:t>
            </a:r>
            <a:r>
              <a:rPr lang="es-ES" i="1" dirty="0" smtClean="0"/>
              <a:t>/</a:t>
            </a:r>
            <a:r>
              <a:rPr lang="es-ES" i="1" dirty="0" err="1" smtClean="0"/>
              <a:t>since</a:t>
            </a:r>
            <a:r>
              <a:rPr lang="es-ES" i="1" dirty="0" smtClean="0"/>
              <a:t> </a:t>
            </a:r>
            <a:r>
              <a:rPr lang="es-ES" i="1" dirty="0" err="1" smtClean="0"/>
              <a:t>writing</a:t>
            </a:r>
            <a:r>
              <a:rPr lang="es-ES" i="1" dirty="0" smtClean="0"/>
              <a:t> </a:t>
            </a:r>
            <a:r>
              <a:rPr lang="es-ES" i="1" dirty="0" err="1" smtClean="0"/>
              <a:t>you</a:t>
            </a:r>
            <a:r>
              <a:rPr lang="es-ES" i="1" dirty="0" smtClean="0"/>
              <a:t>.’</a:t>
            </a:r>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81616445"/>
              </p:ext>
            </p:extLst>
          </p:nvPr>
        </p:nvGraphicFramePr>
        <p:xfrm>
          <a:off x="381000" y="1905000"/>
          <a:ext cx="8001001" cy="2225040"/>
        </p:xfrm>
        <a:graphic>
          <a:graphicData uri="http://schemas.openxmlformats.org/drawingml/2006/table">
            <a:tbl>
              <a:tblPr firstRow="1" bandRow="1">
                <a:tableStyleId>{5C22544A-7EE6-4342-B048-85BDC9FD1C3A}</a:tableStyleId>
              </a:tblPr>
              <a:tblGrid>
                <a:gridCol w="4220308"/>
                <a:gridCol w="615462"/>
                <a:gridCol w="703385"/>
                <a:gridCol w="1230923"/>
                <a:gridCol w="1230923"/>
              </a:tblGrid>
              <a:tr h="370840">
                <a:tc>
                  <a:txBody>
                    <a:bodyPr/>
                    <a:lstStyle/>
                    <a:p>
                      <a:r>
                        <a:rPr lang="en-US" dirty="0" smtClean="0"/>
                        <a:t>Factor: Type of moment (68%)</a:t>
                      </a:r>
                      <a:endParaRPr lang="en-US" dirty="0"/>
                    </a:p>
                  </a:txBody>
                  <a:tcPr/>
                </a:tc>
                <a:tc>
                  <a:txBody>
                    <a:bodyPr/>
                    <a:lstStyle/>
                    <a:p>
                      <a:r>
                        <a:rPr lang="en-US" dirty="0" smtClean="0"/>
                        <a:t>N</a:t>
                      </a:r>
                      <a:endParaRPr lang="en-US" dirty="0"/>
                    </a:p>
                  </a:txBody>
                  <a:tcPr/>
                </a:tc>
                <a:tc>
                  <a:txBody>
                    <a:bodyPr/>
                    <a:lstStyle/>
                    <a:p>
                      <a:r>
                        <a:rPr lang="en-US" dirty="0" smtClean="0"/>
                        <a:t>%A</a:t>
                      </a:r>
                      <a:endParaRPr lang="en-US" dirty="0"/>
                    </a:p>
                  </a:txBody>
                  <a:tcPr/>
                </a:tc>
                <a:tc>
                  <a:txBody>
                    <a:bodyPr/>
                    <a:lstStyle/>
                    <a:p>
                      <a:r>
                        <a:rPr lang="en-US" dirty="0" smtClean="0"/>
                        <a:t>Weight</a:t>
                      </a:r>
                      <a:endParaRPr lang="en-US" dirty="0"/>
                    </a:p>
                  </a:txBody>
                  <a:tcPr/>
                </a:tc>
                <a:tc>
                  <a:txBody>
                    <a:bodyPr/>
                    <a:lstStyle/>
                    <a:p>
                      <a:r>
                        <a:rPr lang="en-US" dirty="0" smtClean="0"/>
                        <a:t>%Data</a:t>
                      </a:r>
                      <a:endParaRPr lang="en-US" dirty="0"/>
                    </a:p>
                  </a:txBody>
                  <a:tcPr/>
                </a:tc>
              </a:tr>
              <a:tr h="370840">
                <a:tc>
                  <a:txBody>
                    <a:bodyPr/>
                    <a:lstStyle/>
                    <a:p>
                      <a:r>
                        <a:rPr lang="en-US" dirty="0" smtClean="0"/>
                        <a:t>Date, time,</a:t>
                      </a:r>
                      <a:r>
                        <a:rPr lang="en-US" baseline="0" dirty="0" smtClean="0"/>
                        <a:t> age</a:t>
                      </a:r>
                      <a:endParaRPr lang="en-US" dirty="0"/>
                    </a:p>
                  </a:txBody>
                  <a:tcPr/>
                </a:tc>
                <a:tc>
                  <a:txBody>
                    <a:bodyPr/>
                    <a:lstStyle/>
                    <a:p>
                      <a:r>
                        <a:rPr lang="en-US" dirty="0" smtClean="0"/>
                        <a:t>304</a:t>
                      </a:r>
                      <a:endParaRPr lang="en-US" dirty="0"/>
                    </a:p>
                  </a:txBody>
                  <a:tcPr/>
                </a:tc>
                <a:tc>
                  <a:txBody>
                    <a:bodyPr/>
                    <a:lstStyle/>
                    <a:p>
                      <a:r>
                        <a:rPr lang="en-US" dirty="0" smtClean="0"/>
                        <a:t>94</a:t>
                      </a:r>
                      <a:endParaRPr lang="en-US" dirty="0"/>
                    </a:p>
                  </a:txBody>
                  <a:tcPr/>
                </a:tc>
                <a:tc>
                  <a:txBody>
                    <a:bodyPr/>
                    <a:lstStyle/>
                    <a:p>
                      <a:r>
                        <a:rPr lang="en-US" dirty="0" smtClean="0"/>
                        <a:t>.88</a:t>
                      </a:r>
                      <a:endParaRPr lang="en-US" dirty="0"/>
                    </a:p>
                  </a:txBody>
                  <a:tcPr/>
                </a:tc>
                <a:tc>
                  <a:txBody>
                    <a:bodyPr/>
                    <a:lstStyle/>
                    <a:p>
                      <a:r>
                        <a:rPr lang="en-US" dirty="0" smtClean="0"/>
                        <a:t>30</a:t>
                      </a:r>
                      <a:endParaRPr lang="en-US" dirty="0"/>
                    </a:p>
                  </a:txBody>
                  <a:tcPr/>
                </a:tc>
              </a:tr>
              <a:tr h="370840">
                <a:tc>
                  <a:txBody>
                    <a:bodyPr/>
                    <a:lstStyle/>
                    <a:p>
                      <a:r>
                        <a:rPr lang="en-US" i="1" dirty="0" err="1" smtClean="0"/>
                        <a:t>Entonces</a:t>
                      </a:r>
                      <a:r>
                        <a:rPr lang="en-US" i="0" dirty="0" smtClean="0"/>
                        <a:t>, demonstrative</a:t>
                      </a:r>
                      <a:endParaRPr lang="en-US" i="1" dirty="0"/>
                    </a:p>
                  </a:txBody>
                  <a:tcPr/>
                </a:tc>
                <a:tc>
                  <a:txBody>
                    <a:bodyPr/>
                    <a:lstStyle/>
                    <a:p>
                      <a:r>
                        <a:rPr lang="en-US" dirty="0" smtClean="0"/>
                        <a:t>188</a:t>
                      </a:r>
                      <a:endParaRPr lang="en-US" dirty="0"/>
                    </a:p>
                  </a:txBody>
                  <a:tcPr/>
                </a:tc>
                <a:tc>
                  <a:txBody>
                    <a:bodyPr/>
                    <a:lstStyle/>
                    <a:p>
                      <a:r>
                        <a:rPr lang="en-US" dirty="0" smtClean="0"/>
                        <a:t>79</a:t>
                      </a:r>
                      <a:endParaRPr lang="en-US" dirty="0"/>
                    </a:p>
                  </a:txBody>
                  <a:tcPr/>
                </a:tc>
                <a:tc>
                  <a:txBody>
                    <a:bodyPr/>
                    <a:lstStyle/>
                    <a:p>
                      <a:r>
                        <a:rPr lang="en-US" dirty="0" smtClean="0"/>
                        <a:t>.64</a:t>
                      </a:r>
                      <a:endParaRPr lang="en-US" dirty="0"/>
                    </a:p>
                  </a:txBody>
                  <a:tcPr/>
                </a:tc>
                <a:tc>
                  <a:txBody>
                    <a:bodyPr/>
                    <a:lstStyle/>
                    <a:p>
                      <a:r>
                        <a:rPr lang="en-US" dirty="0" smtClean="0"/>
                        <a:t>22</a:t>
                      </a:r>
                      <a:endParaRPr lang="en-US" dirty="0"/>
                    </a:p>
                  </a:txBody>
                  <a:tcPr/>
                </a:tc>
              </a:tr>
              <a:tr h="370840">
                <a:tc>
                  <a:txBody>
                    <a:bodyPr/>
                    <a:lstStyle/>
                    <a:p>
                      <a:r>
                        <a:rPr lang="en-US" dirty="0" err="1" smtClean="0"/>
                        <a:t>Noun+Definite</a:t>
                      </a:r>
                      <a:r>
                        <a:rPr lang="en-US" dirty="0" smtClean="0"/>
                        <a:t> article</a:t>
                      </a:r>
                      <a:endParaRPr lang="en-US" dirty="0"/>
                    </a:p>
                  </a:txBody>
                  <a:tcPr/>
                </a:tc>
                <a:tc>
                  <a:txBody>
                    <a:bodyPr/>
                    <a:lstStyle/>
                    <a:p>
                      <a:r>
                        <a:rPr lang="en-US" dirty="0" smtClean="0"/>
                        <a:t>143</a:t>
                      </a:r>
                      <a:endParaRPr lang="en-US" dirty="0"/>
                    </a:p>
                  </a:txBody>
                  <a:tcPr/>
                </a:tc>
                <a:tc>
                  <a:txBody>
                    <a:bodyPr/>
                    <a:lstStyle/>
                    <a:p>
                      <a:r>
                        <a:rPr lang="en-US" dirty="0" smtClean="0"/>
                        <a:t>40</a:t>
                      </a:r>
                      <a:endParaRPr lang="en-US" dirty="0"/>
                    </a:p>
                  </a:txBody>
                  <a:tcPr/>
                </a:tc>
                <a:tc>
                  <a:txBody>
                    <a:bodyPr/>
                    <a:lstStyle/>
                    <a:p>
                      <a:r>
                        <a:rPr lang="en-US" dirty="0" smtClean="0"/>
                        <a:t>.23</a:t>
                      </a:r>
                      <a:endParaRPr lang="en-US" dirty="0"/>
                    </a:p>
                  </a:txBody>
                  <a:tcPr/>
                </a:tc>
                <a:tc>
                  <a:txBody>
                    <a:bodyPr/>
                    <a:lstStyle/>
                    <a:p>
                      <a:r>
                        <a:rPr lang="en-US" dirty="0" smtClean="0"/>
                        <a:t>33</a:t>
                      </a:r>
                      <a:endParaRPr lang="en-US" dirty="0"/>
                    </a:p>
                  </a:txBody>
                  <a:tcPr/>
                </a:tc>
              </a:tr>
              <a:tr h="370840">
                <a:tc>
                  <a:txBody>
                    <a:bodyPr/>
                    <a:lstStyle/>
                    <a:p>
                      <a:r>
                        <a:rPr lang="en-US" dirty="0" smtClean="0"/>
                        <a:t>All other nouns, clause</a:t>
                      </a:r>
                      <a:endParaRPr lang="en-US" dirty="0"/>
                    </a:p>
                  </a:txBody>
                  <a:tcPr/>
                </a:tc>
                <a:tc>
                  <a:txBody>
                    <a:bodyPr/>
                    <a:lstStyle/>
                    <a:p>
                      <a:r>
                        <a:rPr lang="en-US" dirty="0" smtClean="0"/>
                        <a:t>31</a:t>
                      </a:r>
                      <a:endParaRPr lang="en-US" dirty="0"/>
                    </a:p>
                  </a:txBody>
                  <a:tcPr/>
                </a:tc>
                <a:tc>
                  <a:txBody>
                    <a:bodyPr/>
                    <a:lstStyle/>
                    <a:p>
                      <a:r>
                        <a:rPr lang="en-US" dirty="0" smtClean="0"/>
                        <a:t>19</a:t>
                      </a:r>
                      <a:endParaRPr lang="en-US" dirty="0"/>
                    </a:p>
                  </a:txBody>
                  <a:tcPr/>
                </a:tc>
                <a:tc>
                  <a:txBody>
                    <a:bodyPr/>
                    <a:lstStyle/>
                    <a:p>
                      <a:r>
                        <a:rPr lang="en-US" dirty="0" smtClean="0"/>
                        <a:t>.11</a:t>
                      </a:r>
                      <a:endParaRPr lang="en-US" dirty="0"/>
                    </a:p>
                  </a:txBody>
                  <a:tcPr/>
                </a:tc>
                <a:tc>
                  <a:txBody>
                    <a:bodyPr/>
                    <a:lstStyle/>
                    <a:p>
                      <a:r>
                        <a:rPr lang="en-US" dirty="0" smtClean="0"/>
                        <a:t>15</a:t>
                      </a:r>
                      <a:endParaRPr lang="en-US" dirty="0"/>
                    </a:p>
                  </a:txBody>
                  <a:tcPr/>
                </a:tc>
              </a:tr>
              <a:tr h="370840">
                <a:tc>
                  <a:txBody>
                    <a:bodyPr/>
                    <a:lstStyle/>
                    <a:p>
                      <a:r>
                        <a:rPr lang="en-US" i="1" dirty="0" smtClean="0"/>
                        <a:t>Range</a:t>
                      </a:r>
                      <a:endParaRPr lang="en-US" i="1" dirty="0"/>
                    </a:p>
                  </a:txBody>
                  <a:tcPr/>
                </a:tc>
                <a:tc>
                  <a:txBody>
                    <a:bodyPr/>
                    <a:lstStyle/>
                    <a:p>
                      <a:endParaRPr lang="en-US" dirty="0"/>
                    </a:p>
                  </a:txBody>
                  <a:tcPr/>
                </a:tc>
                <a:tc>
                  <a:txBody>
                    <a:bodyPr/>
                    <a:lstStyle/>
                    <a:p>
                      <a:endParaRPr lang="en-US" dirty="0"/>
                    </a:p>
                  </a:txBody>
                  <a:tcPr/>
                </a:tc>
                <a:tc>
                  <a:txBody>
                    <a:bodyPr/>
                    <a:lstStyle/>
                    <a:p>
                      <a:r>
                        <a:rPr lang="en-US" i="1" dirty="0" smtClean="0"/>
                        <a:t>77</a:t>
                      </a:r>
                      <a:endParaRPr lang="en-US" i="1"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0909507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Quantity </a:t>
            </a:r>
            <a:r>
              <a:rPr lang="en-US" dirty="0"/>
              <a:t>of </a:t>
            </a:r>
            <a:r>
              <a:rPr lang="en-US" dirty="0" smtClean="0"/>
              <a:t>time (75 </a:t>
            </a:r>
            <a:r>
              <a:rPr lang="en-US" i="1" dirty="0" err="1" smtClean="0"/>
              <a:t>después</a:t>
            </a:r>
            <a:r>
              <a:rPr lang="en-US" i="1" dirty="0" smtClean="0"/>
              <a:t> de</a:t>
            </a:r>
            <a:r>
              <a:rPr lang="en-US" dirty="0" smtClean="0"/>
              <a:t>)</a:t>
            </a:r>
          </a:p>
          <a:p>
            <a:pPr lvl="1"/>
            <a:r>
              <a:rPr lang="es-ES" dirty="0"/>
              <a:t>Por vez primera </a:t>
            </a:r>
            <a:r>
              <a:rPr lang="es-ES" u="sng" dirty="0"/>
              <a:t>después de </a:t>
            </a:r>
            <a:r>
              <a:rPr lang="es-ES" dirty="0"/>
              <a:t>tantos meses, tuve ganas de reír</a:t>
            </a:r>
            <a:r>
              <a:rPr lang="es-ES" dirty="0" smtClean="0"/>
              <a:t>.</a:t>
            </a:r>
          </a:p>
          <a:p>
            <a:pPr lvl="1"/>
            <a:r>
              <a:rPr lang="es-ES" dirty="0" smtClean="0"/>
              <a:t>‘</a:t>
            </a:r>
            <a:r>
              <a:rPr lang="es-ES" i="1" dirty="0" err="1" smtClean="0"/>
              <a:t>For</a:t>
            </a:r>
            <a:r>
              <a:rPr lang="es-ES" i="1" dirty="0" smtClean="0"/>
              <a:t> </a:t>
            </a:r>
            <a:r>
              <a:rPr lang="es-ES" i="1" dirty="0" err="1" smtClean="0"/>
              <a:t>the</a:t>
            </a:r>
            <a:r>
              <a:rPr lang="es-ES" i="1" dirty="0" smtClean="0"/>
              <a:t> </a:t>
            </a:r>
            <a:r>
              <a:rPr lang="es-ES" i="1" dirty="0" err="1" smtClean="0"/>
              <a:t>first</a:t>
            </a:r>
            <a:r>
              <a:rPr lang="es-ES" i="1" dirty="0" smtClean="0"/>
              <a:t> time </a:t>
            </a:r>
            <a:r>
              <a:rPr lang="es-ES" i="1" dirty="0" err="1" smtClean="0"/>
              <a:t>after</a:t>
            </a:r>
            <a:r>
              <a:rPr lang="es-ES" i="1" dirty="0" smtClean="0"/>
              <a:t> so </a:t>
            </a:r>
            <a:r>
              <a:rPr lang="es-ES" i="1" dirty="0" err="1" smtClean="0"/>
              <a:t>many</a:t>
            </a:r>
            <a:r>
              <a:rPr lang="es-ES" i="1" dirty="0" smtClean="0"/>
              <a:t> </a:t>
            </a:r>
            <a:r>
              <a:rPr lang="es-ES" i="1" dirty="0" err="1" smtClean="0"/>
              <a:t>months</a:t>
            </a:r>
            <a:r>
              <a:rPr lang="es-ES" i="1" dirty="0" smtClean="0"/>
              <a:t>, I </a:t>
            </a:r>
            <a:r>
              <a:rPr lang="es-ES" i="1" dirty="0" err="1" smtClean="0"/>
              <a:t>wanted</a:t>
            </a:r>
            <a:r>
              <a:rPr lang="es-ES" i="1" dirty="0" smtClean="0"/>
              <a:t> </a:t>
            </a:r>
            <a:r>
              <a:rPr lang="es-ES" i="1" dirty="0" err="1" smtClean="0"/>
              <a:t>to</a:t>
            </a:r>
            <a:r>
              <a:rPr lang="es-ES" i="1" dirty="0" smtClean="0"/>
              <a:t> </a:t>
            </a:r>
            <a:r>
              <a:rPr lang="es-ES" i="1" dirty="0" err="1" smtClean="0"/>
              <a:t>laugh</a:t>
            </a:r>
            <a:r>
              <a:rPr lang="es-ES" i="1" dirty="0" smtClean="0"/>
              <a:t>.’</a:t>
            </a:r>
            <a:endParaRPr lang="en-US" dirty="0" smtClean="0"/>
          </a:p>
          <a:p>
            <a:r>
              <a:rPr lang="en-US" dirty="0"/>
              <a:t>P</a:t>
            </a:r>
            <a:r>
              <a:rPr lang="en-US" dirty="0" smtClean="0"/>
              <a:t>ast participle (2</a:t>
            </a:r>
            <a:r>
              <a:rPr lang="en-US" i="1" dirty="0"/>
              <a:t> </a:t>
            </a:r>
            <a:r>
              <a:rPr lang="en-US" i="1" dirty="0" err="1"/>
              <a:t>después</a:t>
            </a:r>
            <a:r>
              <a:rPr lang="en-US" i="1" dirty="0"/>
              <a:t> de</a:t>
            </a:r>
            <a:r>
              <a:rPr lang="en-US" dirty="0" smtClean="0"/>
              <a:t>)</a:t>
            </a:r>
          </a:p>
          <a:p>
            <a:pPr lvl="1"/>
            <a:r>
              <a:rPr lang="es-ES" dirty="0"/>
              <a:t>Pero el Partido Laborista no estaba dispuesto a continuar la coalición </a:t>
            </a:r>
            <a:r>
              <a:rPr lang="es-ES" u="sng" dirty="0"/>
              <a:t>después de </a:t>
            </a:r>
            <a:r>
              <a:rPr lang="es-ES" dirty="0"/>
              <a:t>terminada la guerra. </a:t>
            </a:r>
            <a:endParaRPr lang="en-US" dirty="0"/>
          </a:p>
          <a:p>
            <a:pPr lvl="1"/>
            <a:r>
              <a:rPr lang="en-US" dirty="0" smtClean="0"/>
              <a:t>‘</a:t>
            </a:r>
            <a:r>
              <a:rPr lang="en-US" i="1" dirty="0" smtClean="0"/>
              <a:t>But the Labor Party was not willing to continue the coalition after the war ended.’</a:t>
            </a:r>
            <a:endParaRPr lang="en-US" dirty="0"/>
          </a:p>
          <a:p>
            <a:r>
              <a:rPr lang="en-US" dirty="0" err="1" smtClean="0"/>
              <a:t>Hace</a:t>
            </a:r>
            <a:r>
              <a:rPr lang="en-US" dirty="0" smtClean="0"/>
              <a:t> + quantity of time and non-specific events did not occur with </a:t>
            </a:r>
            <a:r>
              <a:rPr lang="en-US" i="1" dirty="0" smtClean="0"/>
              <a:t>a </a:t>
            </a:r>
            <a:r>
              <a:rPr lang="en-US" i="1" dirty="0" err="1" smtClean="0"/>
              <a:t>partir</a:t>
            </a:r>
            <a:r>
              <a:rPr lang="en-US" i="1" dirty="0" smtClean="0"/>
              <a:t> de</a:t>
            </a:r>
            <a:r>
              <a:rPr lang="en-US" dirty="0" smtClean="0"/>
              <a:t> or </a:t>
            </a:r>
            <a:r>
              <a:rPr lang="en-US" i="1" dirty="0" err="1" smtClean="0"/>
              <a:t>después</a:t>
            </a:r>
            <a:r>
              <a:rPr lang="en-US" i="1" dirty="0" smtClean="0"/>
              <a:t> de</a:t>
            </a:r>
            <a:r>
              <a:rPr lang="en-US" dirty="0" smtClean="0"/>
              <a:t>.</a:t>
            </a:r>
          </a:p>
          <a:p>
            <a:r>
              <a:rPr lang="en-US" dirty="0"/>
              <a:t>Due to the </a:t>
            </a:r>
            <a:r>
              <a:rPr lang="en-US" dirty="0" err="1"/>
              <a:t>exlusions</a:t>
            </a:r>
            <a:r>
              <a:rPr lang="en-US" dirty="0"/>
              <a:t>, the final number of tokens for a </a:t>
            </a:r>
            <a:r>
              <a:rPr lang="en-US" dirty="0" err="1"/>
              <a:t>partir</a:t>
            </a:r>
            <a:r>
              <a:rPr lang="en-US" dirty="0"/>
              <a:t> de and </a:t>
            </a:r>
            <a:r>
              <a:rPr lang="en-US" dirty="0" err="1" smtClean="0"/>
              <a:t>después</a:t>
            </a:r>
            <a:r>
              <a:rPr lang="en-US" dirty="0" smtClean="0"/>
              <a:t> de </a:t>
            </a:r>
            <a:r>
              <a:rPr lang="en-US" dirty="0"/>
              <a:t>were 666 and </a:t>
            </a:r>
            <a:r>
              <a:rPr lang="en-US" dirty="0" smtClean="0"/>
              <a:t>415, </a:t>
            </a:r>
            <a:r>
              <a:rPr lang="en-US" dirty="0"/>
              <a:t>respectively</a:t>
            </a:r>
            <a:r>
              <a:rPr lang="en-US" dirty="0" smtClean="0"/>
              <a:t>.</a:t>
            </a:r>
            <a:endParaRPr lang="en-US" dirty="0"/>
          </a:p>
        </p:txBody>
      </p:sp>
    </p:spTree>
    <p:extLst>
      <p:ext uri="{BB962C8B-B14F-4D97-AF65-F5344CB8AC3E}">
        <p14:creationId xmlns:p14="http://schemas.microsoft.com/office/powerpoint/2010/main" val="27932864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t>Analysis 2</a:t>
            </a:r>
            <a:endParaRPr lang="en-US" dirty="0"/>
          </a:p>
        </p:txBody>
      </p:sp>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371600"/>
            <a:ext cx="99060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58190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Introduction</a:t>
            </a:r>
            <a:endParaRPr lang="es-ES_tradnl" dirty="0"/>
          </a:p>
        </p:txBody>
      </p:sp>
      <p:sp>
        <p:nvSpPr>
          <p:cNvPr id="3" name="Content Placeholder 2"/>
          <p:cNvSpPr>
            <a:spLocks noGrp="1"/>
          </p:cNvSpPr>
          <p:nvPr>
            <p:ph idx="1"/>
          </p:nvPr>
        </p:nvSpPr>
        <p:spPr/>
        <p:txBody>
          <a:bodyPr>
            <a:normAutofit fontScale="92500"/>
          </a:bodyPr>
          <a:lstStyle/>
          <a:p>
            <a:pPr lvl="1"/>
            <a:r>
              <a:rPr lang="en-US" dirty="0" err="1" smtClean="0"/>
              <a:t>Estudios</a:t>
            </a:r>
            <a:r>
              <a:rPr lang="en-US" dirty="0" smtClean="0"/>
              <a:t> </a:t>
            </a:r>
            <a:r>
              <a:rPr lang="en-US" dirty="0" err="1" smtClean="0"/>
              <a:t>biológicos</a:t>
            </a:r>
            <a:r>
              <a:rPr lang="en-US" dirty="0" smtClean="0"/>
              <a:t> </a:t>
            </a:r>
            <a:r>
              <a:rPr lang="en-US" dirty="0" err="1" smtClean="0"/>
              <a:t>realizados</a:t>
            </a:r>
            <a:r>
              <a:rPr lang="en-US" dirty="0" smtClean="0"/>
              <a:t> </a:t>
            </a:r>
            <a:r>
              <a:rPr lang="en-US" b="1" dirty="0" smtClean="0"/>
              <a:t>a </a:t>
            </a:r>
            <a:r>
              <a:rPr lang="en-US" b="1" dirty="0" err="1" smtClean="0"/>
              <a:t>partir</a:t>
            </a:r>
            <a:r>
              <a:rPr lang="en-US" b="1" dirty="0" smtClean="0"/>
              <a:t> del</a:t>
            </a:r>
            <a:r>
              <a:rPr lang="en-US" dirty="0" smtClean="0"/>
              <a:t> </a:t>
            </a:r>
            <a:r>
              <a:rPr lang="en-US" dirty="0" err="1" smtClean="0"/>
              <a:t>siglo</a:t>
            </a:r>
            <a:r>
              <a:rPr lang="en-US" dirty="0" smtClean="0"/>
              <a:t> </a:t>
            </a:r>
            <a:r>
              <a:rPr lang="en-US" dirty="0" err="1" smtClean="0"/>
              <a:t>diecinueve</a:t>
            </a:r>
            <a:r>
              <a:rPr lang="en-US" dirty="0" smtClean="0"/>
              <a:t> </a:t>
            </a:r>
            <a:r>
              <a:rPr lang="en-US" dirty="0" err="1" smtClean="0"/>
              <a:t>han</a:t>
            </a:r>
            <a:r>
              <a:rPr lang="en-US" dirty="0" smtClean="0"/>
              <a:t> </a:t>
            </a:r>
            <a:r>
              <a:rPr lang="en-US" dirty="0" err="1" smtClean="0"/>
              <a:t>llegado</a:t>
            </a:r>
            <a:r>
              <a:rPr lang="en-US" dirty="0" smtClean="0"/>
              <a:t> a </a:t>
            </a:r>
            <a:r>
              <a:rPr lang="en-US" dirty="0" err="1" smtClean="0"/>
              <a:t>determinar</a:t>
            </a:r>
            <a:r>
              <a:rPr lang="en-US" dirty="0" smtClean="0"/>
              <a:t> </a:t>
            </a:r>
            <a:r>
              <a:rPr lang="en-US" dirty="0" err="1" smtClean="0"/>
              <a:t>que</a:t>
            </a:r>
            <a:r>
              <a:rPr lang="en-US" dirty="0" smtClean="0"/>
              <a:t> los </a:t>
            </a:r>
            <a:r>
              <a:rPr lang="en-US" dirty="0" err="1" smtClean="0"/>
              <a:t>organismos</a:t>
            </a:r>
            <a:r>
              <a:rPr lang="en-US" dirty="0" smtClean="0"/>
              <a:t> </a:t>
            </a:r>
            <a:r>
              <a:rPr lang="en-US" dirty="0" err="1" smtClean="0"/>
              <a:t>vivos</a:t>
            </a:r>
            <a:r>
              <a:rPr lang="en-US" dirty="0" smtClean="0"/>
              <a:t> </a:t>
            </a:r>
            <a:r>
              <a:rPr lang="en-US" dirty="0" err="1" smtClean="0"/>
              <a:t>que</a:t>
            </a:r>
            <a:r>
              <a:rPr lang="en-US" dirty="0" smtClean="0"/>
              <a:t> se </a:t>
            </a:r>
            <a:r>
              <a:rPr lang="en-US" dirty="0" err="1" smtClean="0"/>
              <a:t>encuentran</a:t>
            </a:r>
            <a:r>
              <a:rPr lang="en-US" dirty="0" smtClean="0"/>
              <a:t> en </a:t>
            </a:r>
            <a:r>
              <a:rPr lang="en-US" dirty="0" err="1" smtClean="0"/>
              <a:t>medios</a:t>
            </a:r>
            <a:r>
              <a:rPr lang="en-US" dirty="0" smtClean="0"/>
              <a:t> </a:t>
            </a:r>
            <a:r>
              <a:rPr lang="en-US" dirty="0" err="1" smtClean="0"/>
              <a:t>cambiantes</a:t>
            </a:r>
            <a:r>
              <a:rPr lang="en-US" dirty="0" smtClean="0"/>
              <a:t> </a:t>
            </a:r>
            <a:r>
              <a:rPr lang="en-US" dirty="0" err="1" smtClean="0"/>
              <a:t>suelen</a:t>
            </a:r>
            <a:r>
              <a:rPr lang="en-US" dirty="0" smtClean="0"/>
              <a:t> </a:t>
            </a:r>
            <a:r>
              <a:rPr lang="en-US" dirty="0" err="1" smtClean="0"/>
              <a:t>reaccionar</a:t>
            </a:r>
            <a:r>
              <a:rPr lang="en-US" dirty="0" smtClean="0"/>
              <a:t> de un </a:t>
            </a:r>
            <a:r>
              <a:rPr lang="en-US" dirty="0" err="1" smtClean="0"/>
              <a:t>modo</a:t>
            </a:r>
            <a:r>
              <a:rPr lang="en-US" dirty="0" smtClean="0"/>
              <a:t> </a:t>
            </a:r>
            <a:r>
              <a:rPr lang="en-US" dirty="0" err="1" smtClean="0"/>
              <a:t>autorregulativo</a:t>
            </a:r>
            <a:r>
              <a:rPr lang="en-US" dirty="0" smtClean="0"/>
              <a:t>. </a:t>
            </a:r>
          </a:p>
          <a:p>
            <a:pPr lvl="2"/>
            <a:r>
              <a:rPr lang="en-US" dirty="0" smtClean="0"/>
              <a:t>“</a:t>
            </a:r>
            <a:r>
              <a:rPr lang="en-US" i="1" dirty="0" smtClean="0"/>
              <a:t>Biological studies realized since the 19th century have determined that living organisms that find themselves in changing environments tend to react in an auto-regulatory way.”</a:t>
            </a:r>
          </a:p>
          <a:p>
            <a:pPr lvl="1"/>
            <a:r>
              <a:rPr lang="es-ES" dirty="0" smtClean="0"/>
              <a:t>Pocas novedades hay por aquí </a:t>
            </a:r>
            <a:r>
              <a:rPr lang="es-ES" i="1" dirty="0" smtClean="0"/>
              <a:t>desde</a:t>
            </a:r>
            <a:r>
              <a:rPr lang="es-ES" dirty="0" smtClean="0"/>
              <a:t> que usted se fue.</a:t>
            </a:r>
          </a:p>
          <a:p>
            <a:pPr lvl="2"/>
            <a:r>
              <a:rPr lang="es-ES" dirty="0" smtClean="0"/>
              <a:t>‘</a:t>
            </a:r>
            <a:r>
              <a:rPr lang="es-ES" i="1" dirty="0" err="1" smtClean="0"/>
              <a:t>Few</a:t>
            </a:r>
            <a:r>
              <a:rPr lang="es-ES" i="1" dirty="0" smtClean="0"/>
              <a:t> </a:t>
            </a:r>
            <a:r>
              <a:rPr lang="es-ES" i="1" dirty="0" err="1" smtClean="0"/>
              <a:t>things</a:t>
            </a:r>
            <a:r>
              <a:rPr lang="es-ES" i="1" dirty="0" smtClean="0"/>
              <a:t> </a:t>
            </a:r>
            <a:r>
              <a:rPr lang="es-ES" i="1" dirty="0" err="1" smtClean="0"/>
              <a:t>have</a:t>
            </a:r>
            <a:r>
              <a:rPr lang="es-ES" i="1" dirty="0" smtClean="0"/>
              <a:t> </a:t>
            </a:r>
            <a:r>
              <a:rPr lang="es-ES" i="1" dirty="0" err="1" smtClean="0"/>
              <a:t>gone</a:t>
            </a:r>
            <a:r>
              <a:rPr lang="es-ES" i="1" dirty="0" smtClean="0"/>
              <a:t> </a:t>
            </a:r>
            <a:r>
              <a:rPr lang="es-ES" i="1" dirty="0" err="1" smtClean="0"/>
              <a:t>on</a:t>
            </a:r>
            <a:r>
              <a:rPr lang="es-ES" i="1" dirty="0" smtClean="0"/>
              <a:t> </a:t>
            </a:r>
            <a:r>
              <a:rPr lang="es-ES" i="1" dirty="0" err="1" smtClean="0"/>
              <a:t>since</a:t>
            </a:r>
            <a:r>
              <a:rPr lang="es-ES" i="1" dirty="0" smtClean="0"/>
              <a:t> </a:t>
            </a:r>
            <a:r>
              <a:rPr lang="es-ES" i="1" dirty="0" err="1" smtClean="0"/>
              <a:t>you</a:t>
            </a:r>
            <a:r>
              <a:rPr lang="es-ES" i="1" dirty="0" smtClean="0"/>
              <a:t> </a:t>
            </a:r>
            <a:r>
              <a:rPr lang="es-ES" i="1" dirty="0" err="1" smtClean="0"/>
              <a:t>left</a:t>
            </a:r>
            <a:r>
              <a:rPr lang="es-ES" dirty="0" smtClean="0"/>
              <a:t>.’</a:t>
            </a:r>
          </a:p>
          <a:p>
            <a:pPr lvl="1"/>
            <a:r>
              <a:rPr lang="es-ES" dirty="0" smtClean="0"/>
              <a:t>Y </a:t>
            </a:r>
            <a:r>
              <a:rPr lang="es-ES" u="sng" dirty="0" smtClean="0"/>
              <a:t>después de</a:t>
            </a:r>
            <a:r>
              <a:rPr lang="es-ES" dirty="0" smtClean="0"/>
              <a:t> las elecciones la situación se ha deteriorado.</a:t>
            </a:r>
          </a:p>
          <a:p>
            <a:pPr lvl="2"/>
            <a:r>
              <a:rPr lang="es-ES" dirty="0" smtClean="0"/>
              <a:t>‘</a:t>
            </a:r>
            <a:r>
              <a:rPr lang="es-ES" i="1" dirty="0" smtClean="0"/>
              <a:t>And </a:t>
            </a:r>
            <a:r>
              <a:rPr lang="es-ES" i="1" dirty="0" err="1" smtClean="0"/>
              <a:t>since</a:t>
            </a:r>
            <a:r>
              <a:rPr lang="es-ES" i="1" dirty="0" smtClean="0"/>
              <a:t> </a:t>
            </a:r>
            <a:r>
              <a:rPr lang="es-ES" i="1" dirty="0" err="1" smtClean="0"/>
              <a:t>the</a:t>
            </a:r>
            <a:r>
              <a:rPr lang="es-ES" i="1" dirty="0" smtClean="0"/>
              <a:t> </a:t>
            </a:r>
            <a:r>
              <a:rPr lang="es-ES" i="1" dirty="0" err="1" smtClean="0"/>
              <a:t>elections</a:t>
            </a:r>
            <a:r>
              <a:rPr lang="es-ES" i="1" dirty="0" smtClean="0"/>
              <a:t>, </a:t>
            </a:r>
            <a:r>
              <a:rPr lang="es-ES" i="1" dirty="0" err="1" smtClean="0"/>
              <a:t>the</a:t>
            </a:r>
            <a:r>
              <a:rPr lang="es-ES" i="1" dirty="0" smtClean="0"/>
              <a:t> </a:t>
            </a:r>
            <a:r>
              <a:rPr lang="es-ES" i="1" dirty="0" err="1" smtClean="0"/>
              <a:t>situation</a:t>
            </a:r>
            <a:r>
              <a:rPr lang="es-ES" i="1" dirty="0" smtClean="0"/>
              <a:t> has </a:t>
            </a:r>
            <a:r>
              <a:rPr lang="es-ES" i="1" dirty="0" err="1" smtClean="0"/>
              <a:t>gotten</a:t>
            </a:r>
            <a:r>
              <a:rPr lang="es-ES" i="1" dirty="0" smtClean="0"/>
              <a:t> </a:t>
            </a:r>
            <a:r>
              <a:rPr lang="es-ES" i="1" dirty="0" err="1" smtClean="0"/>
              <a:t>worse</a:t>
            </a:r>
            <a:r>
              <a:rPr lang="es-ES" dirty="0" smtClean="0"/>
              <a:t>.’ (CREA)</a:t>
            </a:r>
            <a:endParaRPr lang="es-ES_tradnl" dirty="0"/>
          </a:p>
        </p:txBody>
      </p:sp>
    </p:spTree>
    <p:extLst>
      <p:ext uri="{BB962C8B-B14F-4D97-AF65-F5344CB8AC3E}">
        <p14:creationId xmlns:p14="http://schemas.microsoft.com/office/powerpoint/2010/main" val="32005744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Analysis 3</a:t>
            </a:r>
            <a:br>
              <a:rPr lang="en-US" dirty="0" smtClean="0"/>
            </a:br>
            <a:r>
              <a:rPr lang="en-US" i="1" dirty="0" err="1"/>
              <a:t>D</a:t>
            </a:r>
            <a:r>
              <a:rPr lang="en-US" i="1" dirty="0" err="1" smtClean="0"/>
              <a:t>esde</a:t>
            </a:r>
            <a:r>
              <a:rPr lang="en-US" dirty="0" smtClean="0"/>
              <a:t> vs. </a:t>
            </a:r>
            <a:r>
              <a:rPr lang="en-US" i="1" dirty="0" err="1" smtClean="0"/>
              <a:t>después</a:t>
            </a:r>
            <a:r>
              <a:rPr lang="en-US" i="1" dirty="0" smtClean="0"/>
              <a:t> de</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endParaRPr lang="en-US" dirty="0"/>
          </a:p>
          <a:p>
            <a:endParaRPr lang="en-US" dirty="0" smtClean="0"/>
          </a:p>
          <a:p>
            <a:endParaRPr lang="en-US" dirty="0"/>
          </a:p>
          <a:p>
            <a:pPr marL="0" indent="0">
              <a:buNone/>
            </a:pPr>
            <a:endParaRPr lang="en-US" dirty="0" smtClean="0"/>
          </a:p>
          <a:p>
            <a:pPr marL="0" indent="0">
              <a:buNone/>
            </a:pPr>
            <a:endParaRPr lang="en-US" dirty="0" smtClean="0"/>
          </a:p>
          <a:p>
            <a:r>
              <a:rPr lang="en-US" dirty="0" smtClean="0"/>
              <a:t>Exclusions: </a:t>
            </a:r>
          </a:p>
          <a:p>
            <a:r>
              <a:rPr lang="en-US" dirty="0"/>
              <a:t>P</a:t>
            </a:r>
            <a:r>
              <a:rPr lang="en-US" dirty="0" smtClean="0"/>
              <a:t>ast participle (2)</a:t>
            </a:r>
          </a:p>
          <a:p>
            <a:pPr lvl="1"/>
            <a:r>
              <a:rPr lang="es-ES" dirty="0"/>
              <a:t>Pero el Partido Laborista no estaba dispuesto a continuar la coalición </a:t>
            </a:r>
            <a:r>
              <a:rPr lang="es-ES" u="sng" dirty="0"/>
              <a:t>después de </a:t>
            </a:r>
            <a:r>
              <a:rPr lang="es-ES" dirty="0"/>
              <a:t>terminada la guerra. </a:t>
            </a:r>
            <a:endParaRPr lang="en-US" dirty="0"/>
          </a:p>
          <a:p>
            <a:pPr lvl="1"/>
            <a:r>
              <a:rPr lang="en-US" dirty="0"/>
              <a:t>‘</a:t>
            </a:r>
            <a:r>
              <a:rPr lang="en-US" i="1" dirty="0"/>
              <a:t>But the Labor Party was not willing to continue the coalition after the war ended</a:t>
            </a:r>
            <a:r>
              <a:rPr lang="en-US" i="1" dirty="0" smtClean="0"/>
              <a:t>.’</a:t>
            </a: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471748503"/>
              </p:ext>
            </p:extLst>
          </p:nvPr>
        </p:nvGraphicFramePr>
        <p:xfrm>
          <a:off x="457200" y="1935163"/>
          <a:ext cx="8001001" cy="2225040"/>
        </p:xfrm>
        <a:graphic>
          <a:graphicData uri="http://schemas.openxmlformats.org/drawingml/2006/table">
            <a:tbl>
              <a:tblPr firstRow="1" bandRow="1">
                <a:tableStyleId>{5C22544A-7EE6-4342-B048-85BDC9FD1C3A}</a:tableStyleId>
              </a:tblPr>
              <a:tblGrid>
                <a:gridCol w="4220308"/>
                <a:gridCol w="615462"/>
                <a:gridCol w="703385"/>
                <a:gridCol w="1230923"/>
                <a:gridCol w="1230923"/>
              </a:tblGrid>
              <a:tr h="370840">
                <a:tc>
                  <a:txBody>
                    <a:bodyPr/>
                    <a:lstStyle/>
                    <a:p>
                      <a:r>
                        <a:rPr lang="en-US" dirty="0" smtClean="0"/>
                        <a:t>Factor: Type of moment (59%)</a:t>
                      </a:r>
                      <a:endParaRPr lang="en-US" dirty="0"/>
                    </a:p>
                  </a:txBody>
                  <a:tcPr/>
                </a:tc>
                <a:tc>
                  <a:txBody>
                    <a:bodyPr/>
                    <a:lstStyle/>
                    <a:p>
                      <a:r>
                        <a:rPr lang="en-US" dirty="0" smtClean="0"/>
                        <a:t>N</a:t>
                      </a:r>
                      <a:endParaRPr lang="en-US" dirty="0"/>
                    </a:p>
                  </a:txBody>
                  <a:tcPr/>
                </a:tc>
                <a:tc>
                  <a:txBody>
                    <a:bodyPr/>
                    <a:lstStyle/>
                    <a:p>
                      <a:r>
                        <a:rPr lang="en-US" dirty="0" smtClean="0"/>
                        <a:t>%D</a:t>
                      </a:r>
                      <a:endParaRPr lang="en-US" dirty="0"/>
                    </a:p>
                  </a:txBody>
                  <a:tcPr/>
                </a:tc>
                <a:tc>
                  <a:txBody>
                    <a:bodyPr/>
                    <a:lstStyle/>
                    <a:p>
                      <a:r>
                        <a:rPr lang="en-US" dirty="0" smtClean="0"/>
                        <a:t>Weight</a:t>
                      </a:r>
                      <a:endParaRPr lang="en-US" dirty="0"/>
                    </a:p>
                  </a:txBody>
                  <a:tcPr/>
                </a:tc>
                <a:tc>
                  <a:txBody>
                    <a:bodyPr/>
                    <a:lstStyle/>
                    <a:p>
                      <a:r>
                        <a:rPr lang="en-US" dirty="0" smtClean="0"/>
                        <a:t>%Data</a:t>
                      </a:r>
                      <a:endParaRPr lang="en-US" dirty="0"/>
                    </a:p>
                  </a:txBody>
                  <a:tcPr/>
                </a:tc>
              </a:tr>
              <a:tr h="370840">
                <a:tc>
                  <a:txBody>
                    <a:bodyPr/>
                    <a:lstStyle/>
                    <a:p>
                      <a:r>
                        <a:rPr lang="en-US" dirty="0" smtClean="0"/>
                        <a:t>Date, </a:t>
                      </a:r>
                      <a:r>
                        <a:rPr lang="en-US" baseline="0" dirty="0" smtClean="0"/>
                        <a:t>age</a:t>
                      </a:r>
                      <a:endParaRPr lang="en-US" dirty="0"/>
                    </a:p>
                  </a:txBody>
                  <a:tcPr/>
                </a:tc>
                <a:tc>
                  <a:txBody>
                    <a:bodyPr/>
                    <a:lstStyle/>
                    <a:p>
                      <a:r>
                        <a:rPr lang="en-US" dirty="0" smtClean="0"/>
                        <a:t>148</a:t>
                      </a:r>
                      <a:endParaRPr lang="en-US" dirty="0"/>
                    </a:p>
                  </a:txBody>
                  <a:tcPr/>
                </a:tc>
                <a:tc>
                  <a:txBody>
                    <a:bodyPr/>
                    <a:lstStyle/>
                    <a:p>
                      <a:r>
                        <a:rPr lang="en-US" dirty="0" smtClean="0"/>
                        <a:t>93</a:t>
                      </a:r>
                      <a:endParaRPr lang="en-US" dirty="0"/>
                    </a:p>
                  </a:txBody>
                  <a:tcPr/>
                </a:tc>
                <a:tc>
                  <a:txBody>
                    <a:bodyPr/>
                    <a:lstStyle/>
                    <a:p>
                      <a:r>
                        <a:rPr lang="en-US" dirty="0" smtClean="0"/>
                        <a:t>.90</a:t>
                      </a:r>
                      <a:endParaRPr lang="en-US" dirty="0"/>
                    </a:p>
                  </a:txBody>
                  <a:tcPr/>
                </a:tc>
                <a:tc>
                  <a:txBody>
                    <a:bodyPr/>
                    <a:lstStyle/>
                    <a:p>
                      <a:r>
                        <a:rPr lang="en-US" dirty="0" smtClean="0"/>
                        <a:t>20</a:t>
                      </a:r>
                      <a:endParaRPr lang="en-US" dirty="0"/>
                    </a:p>
                  </a:txBody>
                  <a:tcPr/>
                </a:tc>
              </a:tr>
              <a:tr h="370840">
                <a:tc>
                  <a:txBody>
                    <a:bodyPr/>
                    <a:lstStyle/>
                    <a:p>
                      <a:r>
                        <a:rPr lang="en-US" i="1" dirty="0" err="1" smtClean="0"/>
                        <a:t>Entonces</a:t>
                      </a:r>
                      <a:r>
                        <a:rPr lang="en-US" i="0" dirty="0" smtClean="0"/>
                        <a:t>, Time, Clause,</a:t>
                      </a:r>
                      <a:endParaRPr lang="en-US" i="1" dirty="0"/>
                    </a:p>
                  </a:txBody>
                  <a:tcPr/>
                </a:tc>
                <a:tc>
                  <a:txBody>
                    <a:bodyPr/>
                    <a:lstStyle/>
                    <a:p>
                      <a:r>
                        <a:rPr lang="en-US" dirty="0" smtClean="0"/>
                        <a:t>177</a:t>
                      </a:r>
                      <a:endParaRPr lang="en-US" dirty="0"/>
                    </a:p>
                  </a:txBody>
                  <a:tcPr/>
                </a:tc>
                <a:tc>
                  <a:txBody>
                    <a:bodyPr/>
                    <a:lstStyle/>
                    <a:p>
                      <a:r>
                        <a:rPr lang="en-US" dirty="0" smtClean="0"/>
                        <a:t>76</a:t>
                      </a:r>
                      <a:endParaRPr lang="en-US" dirty="0"/>
                    </a:p>
                  </a:txBody>
                  <a:tcPr/>
                </a:tc>
                <a:tc>
                  <a:txBody>
                    <a:bodyPr/>
                    <a:lstStyle/>
                    <a:p>
                      <a:r>
                        <a:rPr lang="en-US" dirty="0" smtClean="0"/>
                        <a:t>.64</a:t>
                      </a:r>
                      <a:endParaRPr lang="en-US" dirty="0"/>
                    </a:p>
                  </a:txBody>
                  <a:tcPr/>
                </a:tc>
                <a:tc>
                  <a:txBody>
                    <a:bodyPr/>
                    <a:lstStyle/>
                    <a:p>
                      <a:r>
                        <a:rPr lang="en-US" dirty="0" smtClean="0"/>
                        <a:t>28</a:t>
                      </a:r>
                      <a:endParaRPr lang="en-US" dirty="0"/>
                    </a:p>
                  </a:txBody>
                  <a:tcPr/>
                </a:tc>
              </a:tr>
              <a:tr h="370840">
                <a:tc>
                  <a:txBody>
                    <a:bodyPr/>
                    <a:lstStyle/>
                    <a:p>
                      <a:r>
                        <a:rPr lang="en-US" dirty="0" err="1" smtClean="0"/>
                        <a:t>Noun+Definite</a:t>
                      </a:r>
                      <a:r>
                        <a:rPr lang="en-US" dirty="0" smtClean="0"/>
                        <a:t> article</a:t>
                      </a:r>
                      <a:endParaRPr lang="en-US" dirty="0"/>
                    </a:p>
                  </a:txBody>
                  <a:tcPr/>
                </a:tc>
                <a:tc>
                  <a:txBody>
                    <a:bodyPr/>
                    <a:lstStyle/>
                    <a:p>
                      <a:r>
                        <a:rPr lang="en-US" dirty="0" smtClean="0"/>
                        <a:t>116</a:t>
                      </a:r>
                      <a:endParaRPr lang="en-US" dirty="0"/>
                    </a:p>
                  </a:txBody>
                  <a:tcPr/>
                </a:tc>
                <a:tc>
                  <a:txBody>
                    <a:bodyPr/>
                    <a:lstStyle/>
                    <a:p>
                      <a:r>
                        <a:rPr lang="en-US" dirty="0" smtClean="0"/>
                        <a:t>40</a:t>
                      </a:r>
                      <a:endParaRPr lang="en-US" dirty="0"/>
                    </a:p>
                  </a:txBody>
                  <a:tcPr/>
                </a:tc>
                <a:tc>
                  <a:txBody>
                    <a:bodyPr/>
                    <a:lstStyle/>
                    <a:p>
                      <a:r>
                        <a:rPr lang="en-US" dirty="0" smtClean="0"/>
                        <a:t>.29</a:t>
                      </a:r>
                      <a:endParaRPr lang="en-US" dirty="0"/>
                    </a:p>
                  </a:txBody>
                  <a:tcPr/>
                </a:tc>
                <a:tc>
                  <a:txBody>
                    <a:bodyPr/>
                    <a:lstStyle/>
                    <a:p>
                      <a:r>
                        <a:rPr lang="en-US" dirty="0" smtClean="0"/>
                        <a:t>35</a:t>
                      </a:r>
                      <a:endParaRPr lang="en-US" dirty="0"/>
                    </a:p>
                  </a:txBody>
                  <a:tcPr/>
                </a:tc>
              </a:tr>
              <a:tr h="370840">
                <a:tc>
                  <a:txBody>
                    <a:bodyPr/>
                    <a:lstStyle/>
                    <a:p>
                      <a:r>
                        <a:rPr lang="en-US" dirty="0" smtClean="0"/>
                        <a:t>All other nouns</a:t>
                      </a:r>
                      <a:endParaRPr lang="en-US" dirty="0"/>
                    </a:p>
                  </a:txBody>
                  <a:tcPr/>
                </a:tc>
                <a:tc>
                  <a:txBody>
                    <a:bodyPr/>
                    <a:lstStyle/>
                    <a:p>
                      <a:r>
                        <a:rPr lang="en-US" dirty="0" smtClean="0"/>
                        <a:t>39</a:t>
                      </a:r>
                      <a:endParaRPr lang="en-US" dirty="0"/>
                    </a:p>
                  </a:txBody>
                  <a:tcPr/>
                </a:tc>
                <a:tc>
                  <a:txBody>
                    <a:bodyPr/>
                    <a:lstStyle/>
                    <a:p>
                      <a:r>
                        <a:rPr lang="en-US" dirty="0" smtClean="0"/>
                        <a:t>29</a:t>
                      </a:r>
                      <a:endParaRPr lang="en-US" dirty="0"/>
                    </a:p>
                  </a:txBody>
                  <a:tcPr/>
                </a:tc>
                <a:tc>
                  <a:txBody>
                    <a:bodyPr/>
                    <a:lstStyle/>
                    <a:p>
                      <a:r>
                        <a:rPr lang="en-US" dirty="0" smtClean="0"/>
                        <a:t>.17</a:t>
                      </a:r>
                      <a:endParaRPr lang="en-US" dirty="0"/>
                    </a:p>
                  </a:txBody>
                  <a:tcPr/>
                </a:tc>
                <a:tc>
                  <a:txBody>
                    <a:bodyPr/>
                    <a:lstStyle/>
                    <a:p>
                      <a:r>
                        <a:rPr lang="en-US" dirty="0" smtClean="0"/>
                        <a:t>16</a:t>
                      </a:r>
                      <a:endParaRPr lang="en-US" dirty="0"/>
                    </a:p>
                  </a:txBody>
                  <a:tcPr/>
                </a:tc>
              </a:tr>
              <a:tr h="370840">
                <a:tc>
                  <a:txBody>
                    <a:bodyPr/>
                    <a:lstStyle/>
                    <a:p>
                      <a:r>
                        <a:rPr lang="en-US" i="1" dirty="0" smtClean="0"/>
                        <a:t>Range</a:t>
                      </a:r>
                      <a:endParaRPr lang="en-US" i="1" dirty="0"/>
                    </a:p>
                  </a:txBody>
                  <a:tcPr/>
                </a:tc>
                <a:tc>
                  <a:txBody>
                    <a:bodyPr/>
                    <a:lstStyle/>
                    <a:p>
                      <a:endParaRPr lang="en-US" dirty="0"/>
                    </a:p>
                  </a:txBody>
                  <a:tcPr/>
                </a:tc>
                <a:tc>
                  <a:txBody>
                    <a:bodyPr/>
                    <a:lstStyle/>
                    <a:p>
                      <a:endParaRPr lang="en-US" dirty="0"/>
                    </a:p>
                  </a:txBody>
                  <a:tcPr/>
                </a:tc>
                <a:tc>
                  <a:txBody>
                    <a:bodyPr/>
                    <a:lstStyle/>
                    <a:p>
                      <a:r>
                        <a:rPr lang="en-US" i="1" dirty="0" smtClean="0"/>
                        <a:t>73</a:t>
                      </a:r>
                      <a:endParaRPr lang="en-US" i="1"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1915821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3</a:t>
            </a:r>
            <a:endParaRPr lang="en-US" dirty="0"/>
          </a:p>
        </p:txBody>
      </p:sp>
      <p:sp>
        <p:nvSpPr>
          <p:cNvPr id="3" name="Content Placeholder 2"/>
          <p:cNvSpPr>
            <a:spLocks noGrp="1"/>
          </p:cNvSpPr>
          <p:nvPr>
            <p:ph idx="1"/>
          </p:nvPr>
        </p:nvSpPr>
        <p:spPr/>
        <p:txBody>
          <a:bodyPr>
            <a:normAutofit fontScale="85000" lnSpcReduction="10000"/>
          </a:bodyPr>
          <a:lstStyle/>
          <a:p>
            <a:r>
              <a:rPr lang="en-US" dirty="0"/>
              <a:t>Quantity of time </a:t>
            </a:r>
            <a:r>
              <a:rPr lang="en-US" dirty="0" smtClean="0"/>
              <a:t>( 1 </a:t>
            </a:r>
            <a:r>
              <a:rPr lang="en-US" i="1" dirty="0" err="1" smtClean="0"/>
              <a:t>desde</a:t>
            </a:r>
            <a:r>
              <a:rPr lang="en-US" dirty="0" smtClean="0"/>
              <a:t>; 39 </a:t>
            </a:r>
            <a:r>
              <a:rPr lang="en-US" i="1" dirty="0" err="1" smtClean="0"/>
              <a:t>después</a:t>
            </a:r>
            <a:r>
              <a:rPr lang="en-US" i="1" dirty="0" smtClean="0"/>
              <a:t> de</a:t>
            </a:r>
            <a:r>
              <a:rPr lang="en-US" dirty="0" smtClean="0"/>
              <a:t>)</a:t>
            </a:r>
          </a:p>
          <a:p>
            <a:pPr lvl="1"/>
            <a:r>
              <a:rPr lang="en-US" dirty="0" err="1" smtClean="0"/>
              <a:t>Por</a:t>
            </a:r>
            <a:r>
              <a:rPr lang="en-US" dirty="0" smtClean="0"/>
              <a:t> </a:t>
            </a:r>
            <a:r>
              <a:rPr lang="en-US" dirty="0" err="1" smtClean="0"/>
              <a:t>vez</a:t>
            </a:r>
            <a:r>
              <a:rPr lang="en-US" dirty="0" smtClean="0"/>
              <a:t> </a:t>
            </a:r>
            <a:r>
              <a:rPr lang="en-US" dirty="0" err="1" smtClean="0"/>
              <a:t>primera</a:t>
            </a:r>
            <a:r>
              <a:rPr lang="en-US" dirty="0" smtClean="0"/>
              <a:t> </a:t>
            </a:r>
            <a:r>
              <a:rPr lang="en-US" u="sng" dirty="0" err="1" smtClean="0"/>
              <a:t>después</a:t>
            </a:r>
            <a:r>
              <a:rPr lang="en-US" u="sng" dirty="0" smtClean="0"/>
              <a:t> de </a:t>
            </a:r>
            <a:r>
              <a:rPr lang="en-US" dirty="0" err="1" smtClean="0"/>
              <a:t>tantos</a:t>
            </a:r>
            <a:r>
              <a:rPr lang="en-US" dirty="0" smtClean="0"/>
              <a:t> </a:t>
            </a:r>
            <a:r>
              <a:rPr lang="en-US" dirty="0" err="1" smtClean="0"/>
              <a:t>meses</a:t>
            </a:r>
            <a:r>
              <a:rPr lang="en-US" dirty="0" smtClean="0"/>
              <a:t>, </a:t>
            </a:r>
            <a:r>
              <a:rPr lang="en-US" dirty="0" err="1" smtClean="0"/>
              <a:t>tuve</a:t>
            </a:r>
            <a:r>
              <a:rPr lang="en-US" dirty="0" smtClean="0"/>
              <a:t> </a:t>
            </a:r>
            <a:r>
              <a:rPr lang="en-US" dirty="0" err="1" smtClean="0"/>
              <a:t>ganas</a:t>
            </a:r>
            <a:r>
              <a:rPr lang="en-US" dirty="0" smtClean="0"/>
              <a:t> de </a:t>
            </a:r>
            <a:r>
              <a:rPr lang="en-US" dirty="0" err="1" smtClean="0"/>
              <a:t>reír</a:t>
            </a:r>
            <a:r>
              <a:rPr lang="en-US" dirty="0" smtClean="0"/>
              <a:t>.</a:t>
            </a:r>
          </a:p>
          <a:p>
            <a:pPr lvl="1"/>
            <a:r>
              <a:rPr lang="en-US" dirty="0" smtClean="0"/>
              <a:t>‘</a:t>
            </a:r>
            <a:r>
              <a:rPr lang="en-US" i="1" dirty="0" smtClean="0"/>
              <a:t>For the first time after so many months, I wanted to laugh.’</a:t>
            </a:r>
            <a:endParaRPr lang="en-US" dirty="0" smtClean="0"/>
          </a:p>
          <a:p>
            <a:r>
              <a:rPr lang="en-US" dirty="0" err="1" smtClean="0"/>
              <a:t>Hace+quantity</a:t>
            </a:r>
            <a:r>
              <a:rPr lang="en-US" dirty="0" smtClean="0"/>
              <a:t> </a:t>
            </a:r>
            <a:r>
              <a:rPr lang="en-US" dirty="0"/>
              <a:t>of </a:t>
            </a:r>
            <a:r>
              <a:rPr lang="en-US" dirty="0" smtClean="0"/>
              <a:t>time (115 </a:t>
            </a:r>
            <a:r>
              <a:rPr lang="en-US" i="1" dirty="0" err="1" smtClean="0"/>
              <a:t>desde</a:t>
            </a:r>
            <a:r>
              <a:rPr lang="en-US" dirty="0" smtClean="0"/>
              <a:t>)</a:t>
            </a:r>
          </a:p>
          <a:p>
            <a:pPr lvl="1"/>
            <a:r>
              <a:rPr lang="en-US" dirty="0" err="1" smtClean="0"/>
              <a:t>Porque</a:t>
            </a:r>
            <a:r>
              <a:rPr lang="en-US" dirty="0" smtClean="0"/>
              <a:t> la </a:t>
            </a:r>
            <a:r>
              <a:rPr lang="en-US" dirty="0" err="1" smtClean="0"/>
              <a:t>uso</a:t>
            </a:r>
            <a:r>
              <a:rPr lang="en-US" dirty="0" smtClean="0"/>
              <a:t> </a:t>
            </a:r>
            <a:r>
              <a:rPr lang="en-US" i="1" dirty="0" err="1" smtClean="0"/>
              <a:t>desde</a:t>
            </a:r>
            <a:r>
              <a:rPr lang="en-US" dirty="0" smtClean="0"/>
              <a:t> </a:t>
            </a:r>
            <a:r>
              <a:rPr lang="en-US" dirty="0" err="1" smtClean="0"/>
              <a:t>hace</a:t>
            </a:r>
            <a:r>
              <a:rPr lang="en-US" dirty="0" smtClean="0"/>
              <a:t> </a:t>
            </a:r>
            <a:r>
              <a:rPr lang="en-US" dirty="0" err="1" smtClean="0"/>
              <a:t>bastantes</a:t>
            </a:r>
            <a:r>
              <a:rPr lang="en-US" dirty="0" smtClean="0"/>
              <a:t> </a:t>
            </a:r>
            <a:r>
              <a:rPr lang="en-US" dirty="0" err="1" smtClean="0"/>
              <a:t>años</a:t>
            </a:r>
            <a:r>
              <a:rPr lang="en-US" dirty="0" smtClean="0"/>
              <a:t>.</a:t>
            </a:r>
          </a:p>
          <a:p>
            <a:pPr lvl="1"/>
            <a:r>
              <a:rPr lang="en-US" i="1" dirty="0" smtClean="0"/>
              <a:t>‘Because I have been using it since many years ago.’</a:t>
            </a:r>
            <a:endParaRPr lang="en-US" dirty="0" smtClean="0"/>
          </a:p>
          <a:p>
            <a:r>
              <a:rPr lang="en-US" dirty="0"/>
              <a:t>N</a:t>
            </a:r>
            <a:r>
              <a:rPr lang="en-US" dirty="0" smtClean="0"/>
              <a:t>on-specific events (45 </a:t>
            </a:r>
            <a:r>
              <a:rPr lang="en-US" i="1" dirty="0" err="1" smtClean="0"/>
              <a:t>desde</a:t>
            </a:r>
            <a:r>
              <a:rPr lang="en-US" dirty="0" smtClean="0"/>
              <a:t>)</a:t>
            </a:r>
          </a:p>
          <a:p>
            <a:pPr lvl="1"/>
            <a:r>
              <a:rPr lang="en-US" dirty="0" err="1" smtClean="0"/>
              <a:t>Por</a:t>
            </a:r>
            <a:r>
              <a:rPr lang="en-US" dirty="0" smtClean="0"/>
              <a:t> </a:t>
            </a:r>
            <a:r>
              <a:rPr lang="en-US" dirty="0" err="1" smtClean="0"/>
              <a:t>ejemplo</a:t>
            </a:r>
            <a:r>
              <a:rPr lang="en-US" dirty="0" smtClean="0"/>
              <a:t>, </a:t>
            </a:r>
            <a:r>
              <a:rPr lang="en-US" dirty="0" err="1" smtClean="0"/>
              <a:t>tú</a:t>
            </a:r>
            <a:r>
              <a:rPr lang="en-US" dirty="0" smtClean="0"/>
              <a:t> Maribel </a:t>
            </a:r>
            <a:r>
              <a:rPr lang="en-US" dirty="0" err="1" smtClean="0"/>
              <a:t>eres</a:t>
            </a:r>
            <a:r>
              <a:rPr lang="en-US" dirty="0" smtClean="0"/>
              <a:t> aficionada al </a:t>
            </a:r>
            <a:r>
              <a:rPr lang="en-US" dirty="0" err="1" smtClean="0"/>
              <a:t>fútbol</a:t>
            </a:r>
            <a:r>
              <a:rPr lang="en-US" dirty="0" smtClean="0"/>
              <a:t> </a:t>
            </a:r>
            <a:r>
              <a:rPr lang="en-US" i="1" dirty="0" err="1" smtClean="0"/>
              <a:t>desde</a:t>
            </a:r>
            <a:r>
              <a:rPr lang="en-US" dirty="0" smtClean="0"/>
              <a:t> </a:t>
            </a:r>
            <a:r>
              <a:rPr lang="en-US" dirty="0" err="1" smtClean="0"/>
              <a:t>siempre</a:t>
            </a:r>
            <a:r>
              <a:rPr lang="en-US" dirty="0" smtClean="0"/>
              <a:t>.</a:t>
            </a:r>
          </a:p>
          <a:p>
            <a:pPr lvl="1"/>
            <a:r>
              <a:rPr lang="en-US" i="1" dirty="0" smtClean="0"/>
              <a:t>‘For example, you, Maribel, have been a fan of football since always.’</a:t>
            </a:r>
            <a:endParaRPr lang="en-US" dirty="0" smtClean="0"/>
          </a:p>
          <a:p>
            <a:r>
              <a:rPr lang="en-US" dirty="0" smtClean="0"/>
              <a:t>Infinitives (189 </a:t>
            </a:r>
            <a:r>
              <a:rPr lang="en-US" i="1" dirty="0" err="1" smtClean="0"/>
              <a:t>después</a:t>
            </a:r>
            <a:r>
              <a:rPr lang="en-US" i="1" dirty="0" smtClean="0"/>
              <a:t> de</a:t>
            </a:r>
            <a:r>
              <a:rPr lang="en-US" dirty="0" smtClean="0"/>
              <a:t>)</a:t>
            </a:r>
          </a:p>
          <a:p>
            <a:pPr lvl="1"/>
            <a:r>
              <a:rPr lang="en-US" dirty="0" err="1" smtClean="0"/>
              <a:t>También</a:t>
            </a:r>
            <a:r>
              <a:rPr lang="en-US" dirty="0" smtClean="0"/>
              <a:t> he </a:t>
            </a:r>
            <a:r>
              <a:rPr lang="en-US" dirty="0" err="1" smtClean="0"/>
              <a:t>escrito</a:t>
            </a:r>
            <a:r>
              <a:rPr lang="en-US" dirty="0" smtClean="0"/>
              <a:t> </a:t>
            </a:r>
            <a:r>
              <a:rPr lang="en-US" dirty="0" err="1" smtClean="0"/>
              <a:t>sobre</a:t>
            </a:r>
            <a:r>
              <a:rPr lang="en-US" dirty="0" smtClean="0"/>
              <a:t> </a:t>
            </a:r>
            <a:r>
              <a:rPr lang="en-US" dirty="0" err="1" smtClean="0"/>
              <a:t>ella</a:t>
            </a:r>
            <a:r>
              <a:rPr lang="en-US" dirty="0" smtClean="0"/>
              <a:t> </a:t>
            </a:r>
            <a:r>
              <a:rPr lang="en-US" u="sng" dirty="0" err="1" smtClean="0"/>
              <a:t>después</a:t>
            </a:r>
            <a:r>
              <a:rPr lang="en-US" u="sng" dirty="0" smtClean="0"/>
              <a:t> de </a:t>
            </a:r>
            <a:r>
              <a:rPr lang="en-US" dirty="0" err="1" smtClean="0"/>
              <a:t>escucharle</a:t>
            </a:r>
            <a:r>
              <a:rPr lang="en-US" dirty="0" smtClean="0"/>
              <a:t> Wagner.</a:t>
            </a:r>
          </a:p>
          <a:p>
            <a:pPr lvl="1"/>
            <a:r>
              <a:rPr lang="en-US" dirty="0" smtClean="0"/>
              <a:t>‘</a:t>
            </a:r>
            <a:r>
              <a:rPr lang="en-US" i="1" dirty="0" smtClean="0"/>
              <a:t>Also, I’ve written about her since listening to Wagner</a:t>
            </a:r>
            <a:r>
              <a:rPr lang="en-US" dirty="0" smtClean="0"/>
              <a:t>’</a:t>
            </a:r>
          </a:p>
          <a:p>
            <a:endParaRPr lang="en-US" dirty="0"/>
          </a:p>
        </p:txBody>
      </p:sp>
    </p:spTree>
    <p:extLst>
      <p:ext uri="{BB962C8B-B14F-4D97-AF65-F5344CB8AC3E}">
        <p14:creationId xmlns:p14="http://schemas.microsoft.com/office/powerpoint/2010/main" val="19149154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Analysis 3</a:t>
            </a:r>
            <a:endParaRPr lang="en-US" dirty="0"/>
          </a:p>
        </p:txBody>
      </p:sp>
      <p:pic>
        <p:nvPicPr>
          <p:cNvPr id="3075"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600200"/>
            <a:ext cx="99822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71453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Verb Type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82422526"/>
              </p:ext>
            </p:extLst>
          </p:nvPr>
        </p:nvGraphicFramePr>
        <p:xfrm>
          <a:off x="533400" y="1905000"/>
          <a:ext cx="8153401" cy="4526282"/>
        </p:xfrm>
        <a:graphic>
          <a:graphicData uri="http://schemas.openxmlformats.org/drawingml/2006/table">
            <a:tbl>
              <a:tblPr firstRow="1" bandRow="1">
                <a:tableStyleId>{5C22544A-7EE6-4342-B048-85BDC9FD1C3A}</a:tableStyleId>
              </a:tblPr>
              <a:tblGrid>
                <a:gridCol w="1877042"/>
                <a:gridCol w="1877042"/>
                <a:gridCol w="2287645"/>
                <a:gridCol w="2111672"/>
              </a:tblGrid>
              <a:tr h="895806">
                <a:tc>
                  <a:txBody>
                    <a:bodyPr/>
                    <a:lstStyle/>
                    <a:p>
                      <a:r>
                        <a:rPr lang="en-US" dirty="0" smtClean="0"/>
                        <a:t>Analysis</a:t>
                      </a:r>
                      <a:endParaRPr lang="en-US" dirty="0"/>
                    </a:p>
                  </a:txBody>
                  <a:tcPr/>
                </a:tc>
                <a:tc>
                  <a:txBody>
                    <a:bodyPr/>
                    <a:lstStyle/>
                    <a:p>
                      <a:r>
                        <a:rPr lang="en-US" dirty="0" smtClean="0"/>
                        <a:t>A </a:t>
                      </a:r>
                      <a:r>
                        <a:rPr lang="en-US" dirty="0" err="1" smtClean="0"/>
                        <a:t>partir</a:t>
                      </a:r>
                      <a:r>
                        <a:rPr lang="en-US" baseline="0" dirty="0" smtClean="0"/>
                        <a:t> de vs. </a:t>
                      </a:r>
                      <a:r>
                        <a:rPr lang="en-US" baseline="0" dirty="0" err="1" smtClean="0"/>
                        <a:t>desde</a:t>
                      </a:r>
                      <a:r>
                        <a:rPr lang="en-US" baseline="0" dirty="0" smtClean="0"/>
                        <a:t> (59%)</a:t>
                      </a:r>
                      <a:endParaRPr lang="en-US" dirty="0"/>
                    </a:p>
                  </a:txBody>
                  <a:tcPr/>
                </a:tc>
                <a:tc>
                  <a:txBody>
                    <a:bodyPr/>
                    <a:lstStyle/>
                    <a:p>
                      <a:r>
                        <a:rPr lang="en-US" dirty="0" smtClean="0"/>
                        <a:t>A </a:t>
                      </a:r>
                      <a:r>
                        <a:rPr lang="en-US" dirty="0" err="1" smtClean="0"/>
                        <a:t>partir</a:t>
                      </a:r>
                      <a:r>
                        <a:rPr lang="en-US" dirty="0" smtClean="0"/>
                        <a:t> de vs. </a:t>
                      </a:r>
                      <a:r>
                        <a:rPr lang="en-US" dirty="0" err="1" smtClean="0"/>
                        <a:t>después</a:t>
                      </a:r>
                      <a:r>
                        <a:rPr lang="en-US" dirty="0" smtClean="0"/>
                        <a:t> de (66%)</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Desde</a:t>
                      </a:r>
                      <a:r>
                        <a:rPr lang="en-US" dirty="0" smtClean="0"/>
                        <a:t> vs. </a:t>
                      </a:r>
                      <a:r>
                        <a:rPr lang="en-US" dirty="0" err="1" smtClean="0"/>
                        <a:t>después</a:t>
                      </a:r>
                      <a:r>
                        <a:rPr lang="en-US" dirty="0" smtClean="0"/>
                        <a:t> de (58%)</a:t>
                      </a:r>
                    </a:p>
                  </a:txBody>
                  <a:tcPr/>
                </a:tc>
              </a:tr>
              <a:tr h="518999">
                <a:tc>
                  <a:txBody>
                    <a:bodyPr/>
                    <a:lstStyle/>
                    <a:p>
                      <a:r>
                        <a:rPr lang="en-US" dirty="0" smtClean="0"/>
                        <a:t>Passive</a:t>
                      </a:r>
                      <a:r>
                        <a:rPr lang="en-US" baseline="0" dirty="0" smtClean="0"/>
                        <a:t> voice</a:t>
                      </a:r>
                      <a:endParaRPr lang="en-US" dirty="0"/>
                    </a:p>
                  </a:txBody>
                  <a:tcPr/>
                </a:tc>
                <a:tc>
                  <a:txBody>
                    <a:bodyPr/>
                    <a:lstStyle/>
                    <a:p>
                      <a:r>
                        <a:rPr lang="en-US" dirty="0" smtClean="0"/>
                        <a:t>68</a:t>
                      </a:r>
                      <a:endParaRPr lang="en-US" dirty="0"/>
                    </a:p>
                  </a:txBody>
                  <a:tcPr/>
                </a:tc>
                <a:tc>
                  <a:txBody>
                    <a:bodyPr/>
                    <a:lstStyle/>
                    <a:p>
                      <a:r>
                        <a:rPr lang="en-US" dirty="0" smtClean="0"/>
                        <a:t>69</a:t>
                      </a:r>
                      <a:endParaRPr lang="en-US" dirty="0"/>
                    </a:p>
                  </a:txBody>
                  <a:tcPr/>
                </a:tc>
                <a:tc>
                  <a:txBody>
                    <a:bodyPr/>
                    <a:lstStyle/>
                    <a:p>
                      <a:r>
                        <a:rPr lang="en-US" dirty="0" smtClean="0"/>
                        <a:t>52</a:t>
                      </a:r>
                      <a:endParaRPr lang="en-US" dirty="0"/>
                    </a:p>
                  </a:txBody>
                  <a:tcPr/>
                </a:tc>
              </a:tr>
              <a:tr h="518999">
                <a:tc>
                  <a:txBody>
                    <a:bodyPr/>
                    <a:lstStyle/>
                    <a:p>
                      <a:r>
                        <a:rPr lang="en-US" dirty="0" smtClean="0"/>
                        <a:t>Reflexive/pronominal</a:t>
                      </a:r>
                      <a:endParaRPr lang="en-US" dirty="0"/>
                    </a:p>
                  </a:txBody>
                  <a:tcPr/>
                </a:tc>
                <a:tc>
                  <a:txBody>
                    <a:bodyPr/>
                    <a:lstStyle/>
                    <a:p>
                      <a:r>
                        <a:rPr lang="en-US" dirty="0" smtClean="0"/>
                        <a:t>70</a:t>
                      </a:r>
                      <a:endParaRPr lang="en-US" dirty="0"/>
                    </a:p>
                  </a:txBody>
                  <a:tcPr/>
                </a:tc>
                <a:tc>
                  <a:txBody>
                    <a:bodyPr/>
                    <a:lstStyle/>
                    <a:p>
                      <a:r>
                        <a:rPr lang="en-US" dirty="0" smtClean="0"/>
                        <a:t>65</a:t>
                      </a:r>
                      <a:endParaRPr lang="en-US" dirty="0"/>
                    </a:p>
                  </a:txBody>
                  <a:tcPr/>
                </a:tc>
                <a:tc>
                  <a:txBody>
                    <a:bodyPr/>
                    <a:lstStyle/>
                    <a:p>
                      <a:r>
                        <a:rPr lang="en-US" dirty="0" smtClean="0"/>
                        <a:t>44</a:t>
                      </a:r>
                      <a:endParaRPr lang="en-US" dirty="0"/>
                    </a:p>
                  </a:txBody>
                  <a:tcPr/>
                </a:tc>
              </a:tr>
              <a:tr h="518999">
                <a:tc>
                  <a:txBody>
                    <a:bodyPr/>
                    <a:lstStyle/>
                    <a:p>
                      <a:r>
                        <a:rPr lang="en-US" dirty="0" smtClean="0"/>
                        <a:t>Transitive</a:t>
                      </a:r>
                      <a:endParaRPr lang="en-US" dirty="0"/>
                    </a:p>
                  </a:txBody>
                  <a:tcPr/>
                </a:tc>
                <a:tc>
                  <a:txBody>
                    <a:bodyPr/>
                    <a:lstStyle/>
                    <a:p>
                      <a:r>
                        <a:rPr lang="en-US" dirty="0" smtClean="0"/>
                        <a:t>58</a:t>
                      </a:r>
                      <a:endParaRPr lang="en-US" dirty="0"/>
                    </a:p>
                  </a:txBody>
                  <a:tcPr/>
                </a:tc>
                <a:tc>
                  <a:txBody>
                    <a:bodyPr/>
                    <a:lstStyle/>
                    <a:p>
                      <a:r>
                        <a:rPr lang="en-US" dirty="0" smtClean="0"/>
                        <a:t>67</a:t>
                      </a:r>
                      <a:endParaRPr lang="en-US" dirty="0"/>
                    </a:p>
                  </a:txBody>
                  <a:tcPr/>
                </a:tc>
                <a:tc>
                  <a:txBody>
                    <a:bodyPr/>
                    <a:lstStyle/>
                    <a:p>
                      <a:r>
                        <a:rPr lang="en-US" dirty="0" smtClean="0"/>
                        <a:t>60</a:t>
                      </a:r>
                      <a:endParaRPr lang="en-US" dirty="0"/>
                    </a:p>
                  </a:txBody>
                  <a:tcPr/>
                </a:tc>
              </a:tr>
              <a:tr h="518999">
                <a:tc>
                  <a:txBody>
                    <a:bodyPr/>
                    <a:lstStyle/>
                    <a:p>
                      <a:r>
                        <a:rPr lang="en-US" dirty="0" smtClean="0"/>
                        <a:t>Intransitive</a:t>
                      </a:r>
                      <a:endParaRPr lang="en-US" dirty="0"/>
                    </a:p>
                  </a:txBody>
                  <a:tcPr/>
                </a:tc>
                <a:tc>
                  <a:txBody>
                    <a:bodyPr/>
                    <a:lstStyle/>
                    <a:p>
                      <a:r>
                        <a:rPr lang="en-US" dirty="0" smtClean="0"/>
                        <a:t>55</a:t>
                      </a:r>
                      <a:endParaRPr lang="en-US" dirty="0"/>
                    </a:p>
                  </a:txBody>
                  <a:tcPr/>
                </a:tc>
                <a:tc>
                  <a:txBody>
                    <a:bodyPr/>
                    <a:lstStyle/>
                    <a:p>
                      <a:r>
                        <a:rPr lang="en-US" dirty="0" smtClean="0"/>
                        <a:t>66</a:t>
                      </a:r>
                      <a:endParaRPr lang="en-US" dirty="0"/>
                    </a:p>
                  </a:txBody>
                  <a:tcPr/>
                </a:tc>
                <a:tc>
                  <a:txBody>
                    <a:bodyPr/>
                    <a:lstStyle/>
                    <a:p>
                      <a:r>
                        <a:rPr lang="en-US" dirty="0" smtClean="0"/>
                        <a:t>61</a:t>
                      </a:r>
                      <a:endParaRPr lang="en-US" dirty="0"/>
                    </a:p>
                  </a:txBody>
                  <a:tcPr/>
                </a:tc>
              </a:tr>
              <a:tr h="518999">
                <a:tc>
                  <a:txBody>
                    <a:bodyPr/>
                    <a:lstStyle/>
                    <a:p>
                      <a:r>
                        <a:rPr lang="en-US" dirty="0" smtClean="0"/>
                        <a:t>Copulative</a:t>
                      </a:r>
                      <a:endParaRPr lang="en-US" dirty="0"/>
                    </a:p>
                  </a:txBody>
                  <a:tcPr/>
                </a:tc>
                <a:tc>
                  <a:txBody>
                    <a:bodyPr/>
                    <a:lstStyle/>
                    <a:p>
                      <a:r>
                        <a:rPr lang="en-US" dirty="0" smtClean="0"/>
                        <a:t>63</a:t>
                      </a:r>
                      <a:endParaRPr lang="en-US" dirty="0"/>
                    </a:p>
                  </a:txBody>
                  <a:tcPr/>
                </a:tc>
                <a:tc>
                  <a:txBody>
                    <a:bodyPr/>
                    <a:lstStyle/>
                    <a:p>
                      <a:r>
                        <a:rPr lang="en-US" dirty="0" smtClean="0"/>
                        <a:t>70</a:t>
                      </a:r>
                      <a:endParaRPr lang="en-US" dirty="0"/>
                    </a:p>
                  </a:txBody>
                  <a:tcPr/>
                </a:tc>
                <a:tc>
                  <a:txBody>
                    <a:bodyPr/>
                    <a:lstStyle/>
                    <a:p>
                      <a:r>
                        <a:rPr lang="en-US" dirty="0" smtClean="0"/>
                        <a:t>59</a:t>
                      </a:r>
                      <a:endParaRPr lang="en-US" dirty="0"/>
                    </a:p>
                  </a:txBody>
                  <a:tcPr/>
                </a:tc>
              </a:tr>
              <a:tr h="518999">
                <a:tc>
                  <a:txBody>
                    <a:bodyPr/>
                    <a:lstStyle/>
                    <a:p>
                      <a:r>
                        <a:rPr lang="en-US" dirty="0" smtClean="0"/>
                        <a:t>Declaration, volition,</a:t>
                      </a:r>
                      <a:r>
                        <a:rPr lang="en-US" baseline="0" dirty="0" smtClean="0"/>
                        <a:t> psychological</a:t>
                      </a:r>
                      <a:endParaRPr lang="en-US" dirty="0"/>
                    </a:p>
                  </a:txBody>
                  <a:tcPr/>
                </a:tc>
                <a:tc>
                  <a:txBody>
                    <a:bodyPr/>
                    <a:lstStyle/>
                    <a:p>
                      <a:r>
                        <a:rPr lang="en-US" dirty="0" smtClean="0"/>
                        <a:t>21</a:t>
                      </a:r>
                      <a:endParaRPr lang="en-US" dirty="0"/>
                    </a:p>
                  </a:txBody>
                  <a:tcPr/>
                </a:tc>
                <a:tc>
                  <a:txBody>
                    <a:bodyPr/>
                    <a:lstStyle/>
                    <a:p>
                      <a:r>
                        <a:rPr lang="en-US" dirty="0" smtClean="0"/>
                        <a:t>28</a:t>
                      </a:r>
                      <a:endParaRPr lang="en-US" dirty="0"/>
                    </a:p>
                  </a:txBody>
                  <a:tcPr/>
                </a:tc>
                <a:tc>
                  <a:txBody>
                    <a:bodyPr/>
                    <a:lstStyle/>
                    <a:p>
                      <a:r>
                        <a:rPr lang="en-US" dirty="0" smtClean="0"/>
                        <a:t>60</a:t>
                      </a:r>
                      <a:endParaRPr lang="en-US" dirty="0"/>
                    </a:p>
                  </a:txBody>
                  <a:tcPr/>
                </a:tc>
              </a:tr>
            </a:tbl>
          </a:graphicData>
        </a:graphic>
      </p:graphicFrame>
    </p:spTree>
    <p:extLst>
      <p:ext uri="{BB962C8B-B14F-4D97-AF65-F5344CB8AC3E}">
        <p14:creationId xmlns:p14="http://schemas.microsoft.com/office/powerpoint/2010/main" val="27924837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normAutofit/>
          </a:bodyPr>
          <a:lstStyle/>
          <a:p>
            <a:r>
              <a:rPr lang="en-US" dirty="0" smtClean="0"/>
              <a:t>Results compared</a:t>
            </a:r>
            <a:endParaRPr lang="en-US" dirty="0"/>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524000"/>
            <a:ext cx="89916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21614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Results compared</a:t>
            </a:r>
            <a:endParaRPr lang="en-US" dirty="0"/>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371600"/>
            <a:ext cx="83820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88229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Conclusions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This study provides an empirical description of the variation between </a:t>
            </a:r>
            <a:r>
              <a:rPr lang="en-US" i="1" dirty="0" smtClean="0"/>
              <a:t>a </a:t>
            </a:r>
            <a:r>
              <a:rPr lang="en-US" i="1" dirty="0" err="1" smtClean="0"/>
              <a:t>partir</a:t>
            </a:r>
            <a:r>
              <a:rPr lang="en-US" i="1" dirty="0" smtClean="0"/>
              <a:t> de</a:t>
            </a:r>
            <a:r>
              <a:rPr lang="en-US" dirty="0" smtClean="0"/>
              <a:t>, </a:t>
            </a:r>
            <a:r>
              <a:rPr lang="en-US" i="1" dirty="0" err="1" smtClean="0"/>
              <a:t>desde</a:t>
            </a:r>
            <a:r>
              <a:rPr lang="en-US" dirty="0" smtClean="0"/>
              <a:t>, and </a:t>
            </a:r>
            <a:r>
              <a:rPr lang="en-US" i="1" dirty="0" err="1" smtClean="0"/>
              <a:t>después</a:t>
            </a:r>
            <a:r>
              <a:rPr lang="en-US" i="1" dirty="0" smtClean="0"/>
              <a:t> de</a:t>
            </a:r>
            <a:r>
              <a:rPr lang="en-US" dirty="0" smtClean="0"/>
              <a:t> in modern peninsular Spanish.</a:t>
            </a:r>
          </a:p>
          <a:p>
            <a:r>
              <a:rPr lang="en-US" dirty="0" smtClean="0"/>
              <a:t>Categorical contexts: </a:t>
            </a:r>
          </a:p>
          <a:p>
            <a:pPr lvl="1"/>
            <a:r>
              <a:rPr lang="en-US" i="1" dirty="0" err="1" smtClean="0"/>
              <a:t>Desde</a:t>
            </a:r>
            <a:r>
              <a:rPr lang="en-US" i="1" dirty="0" smtClean="0"/>
              <a:t> </a:t>
            </a:r>
          </a:p>
          <a:p>
            <a:pPr lvl="2"/>
            <a:r>
              <a:rPr lang="en-US" i="1" dirty="0" err="1" smtClean="0"/>
              <a:t>Hace</a:t>
            </a:r>
            <a:r>
              <a:rPr lang="en-US" dirty="0" smtClean="0"/>
              <a:t> + quantity of time </a:t>
            </a:r>
          </a:p>
          <a:p>
            <a:pPr lvl="2"/>
            <a:r>
              <a:rPr lang="en-US" dirty="0" smtClean="0"/>
              <a:t>Non-specific dates</a:t>
            </a:r>
          </a:p>
          <a:p>
            <a:pPr lvl="1"/>
            <a:r>
              <a:rPr lang="en-US" i="1" dirty="0" err="1" smtClean="0"/>
              <a:t>Después</a:t>
            </a:r>
            <a:r>
              <a:rPr lang="en-US" i="1" dirty="0" smtClean="0"/>
              <a:t> de </a:t>
            </a:r>
          </a:p>
          <a:p>
            <a:pPr lvl="2"/>
            <a:r>
              <a:rPr lang="en-US" dirty="0" smtClean="0"/>
              <a:t>Infinitives </a:t>
            </a:r>
          </a:p>
          <a:p>
            <a:pPr lvl="2"/>
            <a:r>
              <a:rPr lang="en-US" dirty="0" smtClean="0"/>
              <a:t>Quantity of time (type of moment)</a:t>
            </a:r>
          </a:p>
          <a:p>
            <a:pPr lvl="2"/>
            <a:r>
              <a:rPr lang="en-US" dirty="0" smtClean="0"/>
              <a:t>Quantity of time (type of action)</a:t>
            </a:r>
          </a:p>
        </p:txBody>
      </p:sp>
    </p:spTree>
    <p:extLst>
      <p:ext uri="{BB962C8B-B14F-4D97-AF65-F5344CB8AC3E}">
        <p14:creationId xmlns:p14="http://schemas.microsoft.com/office/powerpoint/2010/main" val="26468380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Conclusions</a:t>
            </a:r>
            <a:endParaRPr lang="es-ES_tradnl" dirty="0"/>
          </a:p>
        </p:txBody>
      </p:sp>
      <p:sp>
        <p:nvSpPr>
          <p:cNvPr id="3" name="Content Placeholder 2"/>
          <p:cNvSpPr>
            <a:spLocks noGrp="1"/>
          </p:cNvSpPr>
          <p:nvPr>
            <p:ph idx="1"/>
          </p:nvPr>
        </p:nvSpPr>
        <p:spPr/>
        <p:txBody>
          <a:bodyPr>
            <a:normAutofit lnSpcReduction="10000"/>
          </a:bodyPr>
          <a:lstStyle/>
          <a:p>
            <a:r>
              <a:rPr lang="en-US" dirty="0" smtClean="0"/>
              <a:t>However, where the variants do overlap, the results suggest that formality of </a:t>
            </a:r>
            <a:r>
              <a:rPr lang="en-US" i="1" dirty="0" smtClean="0"/>
              <a:t>a </a:t>
            </a:r>
            <a:r>
              <a:rPr lang="en-US" i="1" dirty="0" err="1" smtClean="0"/>
              <a:t>partir</a:t>
            </a:r>
            <a:r>
              <a:rPr lang="en-US" i="1" dirty="0" smtClean="0"/>
              <a:t> de</a:t>
            </a:r>
            <a:r>
              <a:rPr lang="en-US" dirty="0" smtClean="0"/>
              <a:t> is the factor that most governs their variation. Previous meanings do not have an effect.</a:t>
            </a:r>
          </a:p>
          <a:p>
            <a:pPr lvl="1"/>
            <a:r>
              <a:rPr lang="en-US" dirty="0" smtClean="0"/>
              <a:t>Co-occurrence with specific dates, the preterit, inanimate subjects, passive and reflexive verbs.</a:t>
            </a:r>
          </a:p>
          <a:p>
            <a:pPr lvl="1"/>
            <a:r>
              <a:rPr lang="en-US" dirty="0" smtClean="0"/>
              <a:t>Occurs less in non-assertive contexts such as negatives and interrogatives.</a:t>
            </a:r>
          </a:p>
          <a:p>
            <a:r>
              <a:rPr lang="en-US" i="1" dirty="0" err="1" smtClean="0"/>
              <a:t>Desde</a:t>
            </a:r>
            <a:r>
              <a:rPr lang="en-US" dirty="0" smtClean="0"/>
              <a:t> is the least constrained variant, or what is called the ‘default’ (</a:t>
            </a:r>
            <a:r>
              <a:rPr lang="en-US" dirty="0" err="1" smtClean="0"/>
              <a:t>Schwenter</a:t>
            </a:r>
            <a:r>
              <a:rPr lang="en-US" dirty="0" smtClean="0"/>
              <a:t> and Torres </a:t>
            </a:r>
            <a:r>
              <a:rPr lang="en-US" dirty="0" err="1" smtClean="0"/>
              <a:t>Cacoullos</a:t>
            </a:r>
            <a:r>
              <a:rPr lang="en-US" dirty="0" smtClean="0"/>
              <a:t> 2008).</a:t>
            </a:r>
          </a:p>
          <a:p>
            <a:r>
              <a:rPr lang="en-US" i="1" dirty="0" smtClean="0"/>
              <a:t>A </a:t>
            </a:r>
            <a:r>
              <a:rPr lang="en-US" i="1" dirty="0" err="1" smtClean="0"/>
              <a:t>partir</a:t>
            </a:r>
            <a:r>
              <a:rPr lang="en-US" i="1" dirty="0" smtClean="0"/>
              <a:t> de</a:t>
            </a:r>
            <a:r>
              <a:rPr lang="en-US" dirty="0" smtClean="0"/>
              <a:t> is the most constrained variant.</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s-ES_tradnl" dirty="0" err="1" smtClean="0"/>
              <a:t>Bibliography</a:t>
            </a:r>
            <a:endParaRPr lang="es-ES_tradnl" dirty="0"/>
          </a:p>
        </p:txBody>
      </p:sp>
      <p:sp>
        <p:nvSpPr>
          <p:cNvPr id="3" name="Content Placeholder 2"/>
          <p:cNvSpPr>
            <a:spLocks noGrp="1"/>
          </p:cNvSpPr>
          <p:nvPr>
            <p:ph idx="1"/>
          </p:nvPr>
        </p:nvSpPr>
        <p:spPr>
          <a:xfrm>
            <a:off x="457200" y="1905000"/>
            <a:ext cx="8229600" cy="4724400"/>
          </a:xfrm>
        </p:spPr>
        <p:txBody>
          <a:bodyPr>
            <a:normAutofit fontScale="77500" lnSpcReduction="20000"/>
          </a:bodyPr>
          <a:lstStyle/>
          <a:p>
            <a:r>
              <a:rPr lang="en-US" dirty="0" smtClean="0"/>
              <a:t>Aaron, J.E. 2010. Pushing the envelope: Looking beyond the variable context. </a:t>
            </a:r>
            <a:r>
              <a:rPr lang="en-US" i="1" dirty="0" smtClean="0"/>
              <a:t>Language Variation and Change</a:t>
            </a:r>
            <a:r>
              <a:rPr lang="en-US" dirty="0" smtClean="0"/>
              <a:t>, 22(01), 1-36.</a:t>
            </a:r>
          </a:p>
          <a:p>
            <a:r>
              <a:rPr lang="en-US" dirty="0" err="1" smtClean="0"/>
              <a:t>Biber</a:t>
            </a:r>
            <a:r>
              <a:rPr lang="en-US" dirty="0" smtClean="0"/>
              <a:t>, Douglas. 2000. “Investigating language use through corpus based analyses of association patterns". In: Barlow, Michael and Suzanne </a:t>
            </a:r>
            <a:r>
              <a:rPr lang="en-US" dirty="0" err="1" smtClean="0"/>
              <a:t>Kemmer</a:t>
            </a:r>
            <a:r>
              <a:rPr lang="en-US" dirty="0" smtClean="0"/>
              <a:t> (eds.), </a:t>
            </a:r>
            <a:r>
              <a:rPr lang="en-US" i="1" dirty="0" smtClean="0"/>
              <a:t>Usage-based models of language</a:t>
            </a:r>
            <a:r>
              <a:rPr lang="en-US" dirty="0" smtClean="0"/>
              <a:t>, pp. 287-313.</a:t>
            </a:r>
          </a:p>
          <a:p>
            <a:r>
              <a:rPr lang="en-US" dirty="0" err="1" smtClean="0"/>
              <a:t>Bybee</a:t>
            </a:r>
            <a:r>
              <a:rPr lang="en-US" dirty="0" smtClean="0"/>
              <a:t>, Joan &amp; </a:t>
            </a:r>
            <a:r>
              <a:rPr lang="en-US" dirty="0" err="1" smtClean="0"/>
              <a:t>Pagliuca</a:t>
            </a:r>
            <a:r>
              <a:rPr lang="en-US" dirty="0" smtClean="0"/>
              <a:t>, William.  (1987). The evolution of future meaning.  In A. </a:t>
            </a:r>
            <a:r>
              <a:rPr lang="en-US" dirty="0" err="1" smtClean="0"/>
              <a:t>Giacalone</a:t>
            </a:r>
            <a:r>
              <a:rPr lang="en-US" dirty="0" smtClean="0"/>
              <a:t> Ramat, O. </a:t>
            </a:r>
            <a:r>
              <a:rPr lang="en-US" dirty="0" err="1" smtClean="0"/>
              <a:t>Carruba</a:t>
            </a:r>
            <a:r>
              <a:rPr lang="en-US" dirty="0" smtClean="0"/>
              <a:t> and G. Bernini (eds.) </a:t>
            </a:r>
            <a:r>
              <a:rPr lang="en-US" i="1" dirty="0" smtClean="0"/>
              <a:t>Papers from the </a:t>
            </a:r>
            <a:r>
              <a:rPr lang="en-US" i="1" dirty="0" err="1" smtClean="0"/>
              <a:t>VIIth</a:t>
            </a:r>
            <a:r>
              <a:rPr lang="en-US" i="1" dirty="0" smtClean="0"/>
              <a:t> International Conference on Historical Linguistics.  </a:t>
            </a:r>
            <a:r>
              <a:rPr lang="en-US" dirty="0" smtClean="0"/>
              <a:t>Amsterdam:  John </a:t>
            </a:r>
            <a:r>
              <a:rPr lang="en-US" dirty="0" err="1" smtClean="0"/>
              <a:t>Benjamins</a:t>
            </a:r>
            <a:r>
              <a:rPr lang="en-US" dirty="0" smtClean="0"/>
              <a:t>, 109-122.  </a:t>
            </a:r>
          </a:p>
          <a:p>
            <a:r>
              <a:rPr lang="es-ES" dirty="0" smtClean="0"/>
              <a:t>Cifuentes Honrubia, J. L.: </a:t>
            </a:r>
            <a:r>
              <a:rPr lang="es-ES" i="1" dirty="0" smtClean="0"/>
              <a:t>Locuciones prepositivas. Sobre la gramaticalización preposicional en español</a:t>
            </a:r>
            <a:r>
              <a:rPr lang="es-ES" dirty="0" smtClean="0"/>
              <a:t>, Alicante: Universidad de Alicante, 2003, 278 págs.</a:t>
            </a:r>
            <a:endParaRPr lang="en-US" dirty="0" smtClean="0"/>
          </a:p>
          <a:p>
            <a:r>
              <a:rPr lang="en-US" dirty="0" smtClean="0"/>
              <a:t>Dahl, </a:t>
            </a:r>
            <a:r>
              <a:rPr lang="en-US" dirty="0" err="1" smtClean="0"/>
              <a:t>Östen</a:t>
            </a:r>
            <a:r>
              <a:rPr lang="en-US" dirty="0" smtClean="0"/>
              <a:t>. (1985). </a:t>
            </a:r>
            <a:r>
              <a:rPr lang="en-US" i="1" dirty="0" smtClean="0"/>
              <a:t>Tense and aspect systems</a:t>
            </a:r>
            <a:r>
              <a:rPr lang="en-US" dirty="0" smtClean="0"/>
              <a:t>. Oxford: Blackwell.</a:t>
            </a:r>
          </a:p>
          <a:p>
            <a:r>
              <a:rPr lang="en-US" dirty="0" smtClean="0"/>
              <a:t>“De.” Def. 1-7. </a:t>
            </a:r>
            <a:r>
              <a:rPr lang="en-US" i="1" dirty="0" smtClean="0"/>
              <a:t>The Oxford Latin Dictionary</a:t>
            </a:r>
            <a:r>
              <a:rPr lang="en-US" dirty="0" smtClean="0"/>
              <a:t>. </a:t>
            </a:r>
            <a:r>
              <a:rPr lang="es-ES" dirty="0" smtClean="0"/>
              <a:t>1</a:t>
            </a:r>
            <a:r>
              <a:rPr lang="es-ES" baseline="30000" dirty="0" smtClean="0"/>
              <a:t>st</a:t>
            </a:r>
            <a:r>
              <a:rPr lang="es-ES" dirty="0" smtClean="0"/>
              <a:t> ed. 1968. Print.</a:t>
            </a:r>
            <a:endParaRPr lang="en-US" dirty="0" smtClean="0"/>
          </a:p>
          <a:p>
            <a:r>
              <a:rPr lang="es-ES" dirty="0" smtClean="0"/>
              <a:t>“Después de” En el Diccionario de la lengua española. Fuente electrónica [en línea]. Madrid, España: Real Academia Española.</a:t>
            </a:r>
            <a:endParaRPr lang="en-US" dirty="0" smtClean="0"/>
          </a:p>
          <a:p>
            <a:r>
              <a:rPr lang="en-US" dirty="0" smtClean="0"/>
              <a:t>“Ex” Def. 1-9. </a:t>
            </a:r>
            <a:r>
              <a:rPr lang="en-US" i="1" dirty="0" smtClean="0"/>
              <a:t>The Oxford Latin Dictionary</a:t>
            </a:r>
            <a:r>
              <a:rPr lang="en-US" dirty="0" smtClean="0"/>
              <a:t>. </a:t>
            </a:r>
            <a:r>
              <a:rPr lang="es-ES" dirty="0" smtClean="0"/>
              <a:t>1</a:t>
            </a:r>
            <a:r>
              <a:rPr lang="es-ES" baseline="30000" dirty="0" smtClean="0"/>
              <a:t>st</a:t>
            </a:r>
            <a:r>
              <a:rPr lang="es-ES" dirty="0" smtClean="0"/>
              <a:t> ed. 1968. Print.</a:t>
            </a:r>
            <a:endParaRPr 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s-ES_tradnl" dirty="0" err="1" smtClean="0"/>
              <a:t>Bibliography</a:t>
            </a:r>
            <a:endParaRPr lang="es-ES_tradnl" dirty="0"/>
          </a:p>
        </p:txBody>
      </p:sp>
      <p:sp>
        <p:nvSpPr>
          <p:cNvPr id="3" name="Content Placeholder 2"/>
          <p:cNvSpPr>
            <a:spLocks noGrp="1"/>
          </p:cNvSpPr>
          <p:nvPr>
            <p:ph idx="1"/>
          </p:nvPr>
        </p:nvSpPr>
        <p:spPr/>
        <p:txBody>
          <a:bodyPr>
            <a:normAutofit fontScale="62500" lnSpcReduction="20000"/>
          </a:bodyPr>
          <a:lstStyle/>
          <a:p>
            <a:r>
              <a:rPr lang="es-ES" dirty="0" smtClean="0"/>
              <a:t>Hernando Cuadrado, Luis Alberto. La preposición en español. </a:t>
            </a:r>
            <a:r>
              <a:rPr lang="es-ES" i="1" dirty="0" smtClean="0"/>
              <a:t>Didáctica (Lengua y Literatura)</a:t>
            </a:r>
            <a:r>
              <a:rPr lang="es-ES" dirty="0" smtClean="0"/>
              <a:t>, 14, 145-159.</a:t>
            </a:r>
            <a:endParaRPr lang="en-US" dirty="0" smtClean="0"/>
          </a:p>
          <a:p>
            <a:r>
              <a:rPr lang="en-US" dirty="0" err="1" smtClean="0"/>
              <a:t>Labov</a:t>
            </a:r>
            <a:r>
              <a:rPr lang="en-US" dirty="0" smtClean="0"/>
              <a:t>, William. 2008. Quantitative reasoning in linguistics. In Peter </a:t>
            </a:r>
            <a:r>
              <a:rPr lang="en-US" dirty="0" err="1" smtClean="0"/>
              <a:t>Trudgill</a:t>
            </a:r>
            <a:r>
              <a:rPr lang="en-US" dirty="0" smtClean="0"/>
              <a:t> (ed.). Mouton de </a:t>
            </a:r>
            <a:r>
              <a:rPr lang="en-US" dirty="0" err="1" smtClean="0"/>
              <a:t>Gruyter</a:t>
            </a:r>
            <a:r>
              <a:rPr lang="en-US" dirty="0" smtClean="0"/>
              <a:t>.</a:t>
            </a:r>
          </a:p>
          <a:p>
            <a:r>
              <a:rPr lang="es-ES" dirty="0" smtClean="0"/>
              <a:t>http://www.ling.upenn.edu/~wlabov/Papers/QRL.pdf (10 de agosto de 2008).</a:t>
            </a:r>
            <a:endParaRPr lang="en-US" dirty="0" smtClean="0"/>
          </a:p>
          <a:p>
            <a:r>
              <a:rPr lang="en-US" dirty="0" smtClean="0"/>
              <a:t>Hopper, Paul J. and </a:t>
            </a:r>
            <a:r>
              <a:rPr lang="en-US" dirty="0" err="1" smtClean="0"/>
              <a:t>Traugott</a:t>
            </a:r>
            <a:r>
              <a:rPr lang="en-US" dirty="0" smtClean="0"/>
              <a:t>, Elizabeth </a:t>
            </a:r>
            <a:r>
              <a:rPr lang="en-US" dirty="0" err="1" smtClean="0"/>
              <a:t>Closs</a:t>
            </a:r>
            <a:r>
              <a:rPr lang="en-US" dirty="0" smtClean="0"/>
              <a:t>, 2003. </a:t>
            </a:r>
            <a:r>
              <a:rPr lang="en-US" i="1" dirty="0" err="1" smtClean="0"/>
              <a:t>Grammaticalization</a:t>
            </a:r>
            <a:r>
              <a:rPr lang="en-US" dirty="0" smtClean="0"/>
              <a:t>. 2nd ed. Cambridge Univ. Press, 2003)</a:t>
            </a:r>
          </a:p>
          <a:p>
            <a:r>
              <a:rPr lang="en-US" dirty="0" smtClean="0"/>
              <a:t>“</a:t>
            </a:r>
            <a:r>
              <a:rPr lang="en-US" dirty="0" err="1" smtClean="0"/>
              <a:t>Partir</a:t>
            </a:r>
            <a:r>
              <a:rPr lang="en-US" dirty="0" smtClean="0"/>
              <a:t>” Def. 1-2. </a:t>
            </a:r>
            <a:r>
              <a:rPr lang="en-US" i="1" dirty="0" smtClean="0"/>
              <a:t>The Oxford Latin Dictionary</a:t>
            </a:r>
            <a:r>
              <a:rPr lang="en-US" dirty="0" smtClean="0"/>
              <a:t>. 1</a:t>
            </a:r>
            <a:r>
              <a:rPr lang="en-US" baseline="30000" dirty="0" smtClean="0"/>
              <a:t>st</a:t>
            </a:r>
            <a:r>
              <a:rPr lang="en-US" dirty="0" smtClean="0"/>
              <a:t> ed. 1968. Print.</a:t>
            </a:r>
          </a:p>
          <a:p>
            <a:r>
              <a:rPr lang="es-ES" dirty="0" smtClean="0"/>
              <a:t>“Partir” En el Diccionario de la lengua española. Fuente electrónica [en línea]. Madrid, España: Real Academia Española.</a:t>
            </a:r>
            <a:endParaRPr lang="en-US" dirty="0" smtClean="0"/>
          </a:p>
          <a:p>
            <a:r>
              <a:rPr lang="en-US" dirty="0" smtClean="0"/>
              <a:t>“Post” Def. 1-2. </a:t>
            </a:r>
            <a:r>
              <a:rPr lang="en-US" i="1" dirty="0" smtClean="0"/>
              <a:t>The Oxford Latin Dictionary</a:t>
            </a:r>
            <a:r>
              <a:rPr lang="en-US" dirty="0" smtClean="0"/>
              <a:t>. </a:t>
            </a:r>
            <a:r>
              <a:rPr lang="es-ES" dirty="0" smtClean="0"/>
              <a:t>1</a:t>
            </a:r>
            <a:r>
              <a:rPr lang="es-ES" baseline="30000" dirty="0" smtClean="0"/>
              <a:t>st</a:t>
            </a:r>
            <a:r>
              <a:rPr lang="es-ES" dirty="0" smtClean="0"/>
              <a:t> ed. 1968. Print.</a:t>
            </a:r>
            <a:endParaRPr lang="en-US" dirty="0" smtClean="0"/>
          </a:p>
          <a:p>
            <a:r>
              <a:rPr lang="es-ES" dirty="0" smtClean="0"/>
              <a:t>REAL ACADEMIA ESPAÑOLA: Banco de datos (CORDE) [en línea].</a:t>
            </a:r>
            <a:r>
              <a:rPr lang="es-ES" i="1" dirty="0" smtClean="0"/>
              <a:t> Corpus diacrónico del español.</a:t>
            </a:r>
            <a:r>
              <a:rPr lang="es-ES" dirty="0" smtClean="0"/>
              <a:t> &lt;http://www.rae.es&gt; [15 diciembre, 2010]</a:t>
            </a:r>
            <a:endParaRPr lang="en-US" dirty="0" smtClean="0"/>
          </a:p>
          <a:p>
            <a:r>
              <a:rPr lang="es-ES" dirty="0" smtClean="0"/>
              <a:t>REAL ACADEMIA ESPAÑOLA: Banco de datos (CREA) [en línea].</a:t>
            </a:r>
            <a:r>
              <a:rPr lang="es-ES" i="1" dirty="0" smtClean="0"/>
              <a:t> Corpus de referencia del español actual.</a:t>
            </a:r>
            <a:r>
              <a:rPr lang="es-ES" dirty="0" smtClean="0"/>
              <a:t> &lt;http://www.rae.es&gt; [15 diciembre, 2010]</a:t>
            </a:r>
            <a:endParaRPr lang="en-US" dirty="0" smtClean="0"/>
          </a:p>
          <a:p>
            <a:r>
              <a:rPr lang="en-US" dirty="0" err="1" smtClean="0"/>
              <a:t>Sankoff</a:t>
            </a:r>
            <a:r>
              <a:rPr lang="en-US" dirty="0" smtClean="0"/>
              <a:t>, David, </a:t>
            </a:r>
            <a:r>
              <a:rPr lang="en-US" dirty="0" err="1" smtClean="0"/>
              <a:t>Tagliamonte</a:t>
            </a:r>
            <a:r>
              <a:rPr lang="en-US" dirty="0" smtClean="0"/>
              <a:t>, </a:t>
            </a:r>
            <a:r>
              <a:rPr lang="en-US" dirty="0" err="1" smtClean="0"/>
              <a:t>Sali</a:t>
            </a:r>
            <a:r>
              <a:rPr lang="en-US" dirty="0" smtClean="0"/>
              <a:t> A., &amp; Smith, Eric. (2005). "</a:t>
            </a:r>
            <a:r>
              <a:rPr lang="en-US" dirty="0" err="1" smtClean="0"/>
              <a:t>Goldvarb</a:t>
            </a:r>
            <a:r>
              <a:rPr lang="en-US" dirty="0" smtClean="0"/>
              <a:t> X: A Multivariate Analysis Application." Dept. of Linguistics, Univ. of Toronto. </a:t>
            </a:r>
            <a:r>
              <a:rPr lang="en-US" u="sng" dirty="0" smtClean="0">
                <a:hlinkClick r:id="rId2"/>
              </a:rPr>
              <a:t>http://individual.utoronto.ca/tagliamonte/Goldvarb/GV_index.htm</a:t>
            </a:r>
            <a:endParaRPr lang="en-US" dirty="0" smtClean="0"/>
          </a:p>
          <a:p>
            <a:endParaRPr lang="es-ES_trad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Origin</a:t>
            </a:r>
            <a:r>
              <a:rPr lang="es-ES_tradnl" dirty="0" smtClean="0"/>
              <a:t> of </a:t>
            </a:r>
            <a:r>
              <a:rPr lang="es-ES_tradnl" dirty="0" err="1" smtClean="0"/>
              <a:t>the</a:t>
            </a:r>
            <a:r>
              <a:rPr lang="es-ES_tradnl" dirty="0" smtClean="0"/>
              <a:t> </a:t>
            </a:r>
            <a:r>
              <a:rPr lang="es-ES_tradnl" dirty="0" err="1"/>
              <a:t>V</a:t>
            </a:r>
            <a:r>
              <a:rPr lang="es-ES_tradnl" dirty="0" err="1" smtClean="0"/>
              <a:t>ariants</a:t>
            </a:r>
            <a:r>
              <a:rPr lang="es-ES_tradnl" dirty="0" smtClean="0"/>
              <a:t>: </a:t>
            </a:r>
            <a:r>
              <a:rPr lang="es-ES_tradnl" i="1" dirty="0" smtClean="0"/>
              <a:t>Desde</a:t>
            </a:r>
            <a:endParaRPr lang="es-ES_tradnl" dirty="0"/>
          </a:p>
        </p:txBody>
      </p:sp>
      <p:sp>
        <p:nvSpPr>
          <p:cNvPr id="3" name="Content Placeholder 2"/>
          <p:cNvSpPr>
            <a:spLocks noGrp="1"/>
          </p:cNvSpPr>
          <p:nvPr>
            <p:ph idx="1"/>
          </p:nvPr>
        </p:nvSpPr>
        <p:spPr/>
        <p:txBody>
          <a:bodyPr>
            <a:normAutofit/>
          </a:bodyPr>
          <a:lstStyle/>
          <a:p>
            <a:r>
              <a:rPr lang="en-US" dirty="0" smtClean="0"/>
              <a:t>Formed from the Latin prepositions </a:t>
            </a:r>
            <a:r>
              <a:rPr lang="en-US" i="1" dirty="0" smtClean="0"/>
              <a:t>de, ex</a:t>
            </a:r>
            <a:r>
              <a:rPr lang="en-US" dirty="0" smtClean="0"/>
              <a:t> and </a:t>
            </a:r>
            <a:r>
              <a:rPr lang="en-US" i="1" dirty="0" smtClean="0"/>
              <a:t>de.</a:t>
            </a:r>
          </a:p>
          <a:p>
            <a:r>
              <a:rPr lang="en-US" i="1" dirty="0" smtClean="0"/>
              <a:t>De: </a:t>
            </a:r>
            <a:r>
              <a:rPr lang="en-US" dirty="0" smtClean="0"/>
              <a:t>a preposition indicating a movement from, away from, out of, a separation (spatially and temporally), an extraction or a removal.</a:t>
            </a:r>
          </a:p>
          <a:p>
            <a:r>
              <a:rPr lang="en-US" i="1" dirty="0" smtClean="0"/>
              <a:t>Ex</a:t>
            </a:r>
            <a:r>
              <a:rPr lang="en-US" dirty="0" smtClean="0"/>
              <a:t>:</a:t>
            </a:r>
            <a:r>
              <a:rPr lang="en-US" i="1" dirty="0" smtClean="0"/>
              <a:t> </a:t>
            </a:r>
            <a:r>
              <a:rPr lang="en-US" dirty="0" smtClean="0"/>
              <a:t>a preposition with similar meaning to </a:t>
            </a:r>
            <a:r>
              <a:rPr lang="en-US" i="1" dirty="0" smtClean="0"/>
              <a:t>de</a:t>
            </a:r>
            <a:r>
              <a:rPr lang="en-US" dirty="0" smtClean="0"/>
              <a:t>: extraction, subtraction, an action or motion that is carried out from a specific point spatially.</a:t>
            </a:r>
          </a:p>
          <a:p>
            <a:r>
              <a:rPr lang="en-US" dirty="0" smtClean="0"/>
              <a:t>Therefore, </a:t>
            </a:r>
            <a:r>
              <a:rPr lang="en-US" i="1" dirty="0" err="1" smtClean="0"/>
              <a:t>desde</a:t>
            </a:r>
            <a:r>
              <a:rPr lang="en-US" dirty="0" smtClean="0"/>
              <a:t> has a meaning of physical and temporal separation in all of its constituents. (Oxford Latin Dictionary 1</a:t>
            </a:r>
            <a:r>
              <a:rPr lang="en-US" baseline="30000" dirty="0" smtClean="0"/>
              <a:t>st</a:t>
            </a:r>
            <a:r>
              <a:rPr lang="en-US" dirty="0" smtClean="0"/>
              <a:t> edition)</a:t>
            </a:r>
          </a:p>
        </p:txBody>
      </p:sp>
    </p:spTree>
    <p:extLst>
      <p:ext uri="{BB962C8B-B14F-4D97-AF65-F5344CB8AC3E}">
        <p14:creationId xmlns:p14="http://schemas.microsoft.com/office/powerpoint/2010/main" val="5683984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Bibliography</a:t>
            </a:r>
            <a:endParaRPr lang="es-ES_tradnl" dirty="0"/>
          </a:p>
        </p:txBody>
      </p:sp>
      <p:sp>
        <p:nvSpPr>
          <p:cNvPr id="3" name="Content Placeholder 2"/>
          <p:cNvSpPr>
            <a:spLocks noGrp="1"/>
          </p:cNvSpPr>
          <p:nvPr>
            <p:ph idx="1"/>
          </p:nvPr>
        </p:nvSpPr>
        <p:spPr/>
        <p:txBody>
          <a:bodyPr>
            <a:normAutofit fontScale="85000" lnSpcReduction="10000"/>
          </a:bodyPr>
          <a:lstStyle/>
          <a:p>
            <a:r>
              <a:rPr lang="en-US" dirty="0" err="1" smtClean="0"/>
              <a:t>Schwenter</a:t>
            </a:r>
            <a:r>
              <a:rPr lang="en-US" dirty="0" smtClean="0"/>
              <a:t>, Scott A., &amp; Rena Torres </a:t>
            </a:r>
            <a:r>
              <a:rPr lang="en-US" dirty="0" err="1" smtClean="0"/>
              <a:t>Cacoullos</a:t>
            </a:r>
            <a:r>
              <a:rPr lang="en-US" dirty="0" smtClean="0"/>
              <a:t> (2008). Defaults and indeterminacy in temporal </a:t>
            </a:r>
            <a:r>
              <a:rPr lang="en-US" dirty="0" err="1" smtClean="0"/>
              <a:t>grammaticalization</a:t>
            </a:r>
            <a:r>
              <a:rPr lang="en-US" dirty="0" smtClean="0"/>
              <a:t>: the ‘perfect’ road to perfective. </a:t>
            </a:r>
            <a:r>
              <a:rPr lang="fr-FR" i="1" dirty="0" err="1" smtClean="0"/>
              <a:t>Language</a:t>
            </a:r>
            <a:r>
              <a:rPr lang="fr-FR" i="1" dirty="0" smtClean="0"/>
              <a:t> Variation and Change</a:t>
            </a:r>
            <a:r>
              <a:rPr lang="fr-FR" dirty="0" smtClean="0"/>
              <a:t> 20: 1-39.</a:t>
            </a:r>
            <a:endParaRPr lang="en-US" dirty="0" smtClean="0"/>
          </a:p>
          <a:p>
            <a:r>
              <a:rPr lang="fr-FR" dirty="0" err="1" smtClean="0"/>
              <a:t>Sprang-Hanssen</a:t>
            </a:r>
            <a:r>
              <a:rPr lang="fr-FR" dirty="0" smtClean="0"/>
              <a:t>. 1963. </a:t>
            </a:r>
            <a:r>
              <a:rPr lang="fr-FR" i="1" dirty="0" smtClean="0"/>
              <a:t>Les prépositions incolores du français moderne</a:t>
            </a:r>
            <a:r>
              <a:rPr lang="fr-FR" dirty="0" smtClean="0"/>
              <a:t>. </a:t>
            </a:r>
            <a:r>
              <a:rPr lang="en-US" dirty="0" err="1" smtClean="0"/>
              <a:t>Copenhague</a:t>
            </a:r>
            <a:r>
              <a:rPr lang="en-US" dirty="0" smtClean="0"/>
              <a:t> : G. E. C. Gads </a:t>
            </a:r>
            <a:r>
              <a:rPr lang="en-US" dirty="0" err="1" smtClean="0"/>
              <a:t>Forlag</a:t>
            </a:r>
            <a:r>
              <a:rPr lang="en-US" dirty="0" smtClean="0"/>
              <a:t>.</a:t>
            </a:r>
          </a:p>
          <a:p>
            <a:r>
              <a:rPr lang="en-US" dirty="0" smtClean="0"/>
              <a:t>Torres </a:t>
            </a:r>
            <a:r>
              <a:rPr lang="en-US" dirty="0" err="1" smtClean="0"/>
              <a:t>Cacoullos</a:t>
            </a:r>
            <a:r>
              <a:rPr lang="en-US" dirty="0" smtClean="0"/>
              <a:t>, Rena. 2001. From lexical to grammatical to social meaning. </a:t>
            </a:r>
            <a:r>
              <a:rPr lang="es-ES" i="1" dirty="0" smtClean="0"/>
              <a:t>Language in Society</a:t>
            </a:r>
            <a:r>
              <a:rPr lang="es-ES" dirty="0" smtClean="0"/>
              <a:t> 30(3): 443-478</a:t>
            </a:r>
            <a:endParaRPr lang="en-US" dirty="0" smtClean="0"/>
          </a:p>
          <a:p>
            <a:r>
              <a:rPr lang="es-ES" dirty="0" smtClean="0"/>
              <a:t>Yebra, Valentín García. </a:t>
            </a:r>
            <a:r>
              <a:rPr lang="es-ES" i="1" dirty="0" smtClean="0"/>
              <a:t>Claudicación en el uso de las preposiciones</a:t>
            </a:r>
            <a:r>
              <a:rPr lang="es-ES" dirty="0" smtClean="0"/>
              <a:t>. Madrid: Gredos. 1988.</a:t>
            </a:r>
            <a:endParaRPr lang="en-US" dirty="0" smtClean="0"/>
          </a:p>
          <a:p>
            <a:r>
              <a:rPr lang="es-ES" dirty="0" smtClean="0"/>
              <a:t>Zahler, Sara L. 2010. </a:t>
            </a:r>
            <a:r>
              <a:rPr lang="es-ES" i="1" dirty="0" smtClean="0"/>
              <a:t>Una comparación “perfecta”: Exploración cross-lingüística de la marcación de la morfología perfectiva en el español del s. 19 y el francés del s. 17.</a:t>
            </a:r>
            <a:r>
              <a:rPr lang="es-ES" dirty="0" smtClean="0"/>
              <a:t> Undergraduate thesis. University of Florida.</a:t>
            </a:r>
            <a:endParaRPr lang="en-US" dirty="0" smtClean="0"/>
          </a:p>
          <a:p>
            <a:endParaRPr lang="es-ES_tradnl"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err="1" smtClean="0"/>
              <a:t>Acknowledgements</a:t>
            </a:r>
            <a:endParaRPr lang="es-ES_tradnl" dirty="0"/>
          </a:p>
        </p:txBody>
      </p:sp>
      <p:sp>
        <p:nvSpPr>
          <p:cNvPr id="3" name="Content Placeholder 2"/>
          <p:cNvSpPr>
            <a:spLocks noGrp="1"/>
          </p:cNvSpPr>
          <p:nvPr>
            <p:ph idx="1"/>
          </p:nvPr>
        </p:nvSpPr>
        <p:spPr/>
        <p:txBody>
          <a:bodyPr/>
          <a:lstStyle/>
          <a:p>
            <a:r>
              <a:rPr lang="en-US" dirty="0" smtClean="0"/>
              <a:t>Dr. </a:t>
            </a:r>
            <a:r>
              <a:rPr lang="en-US" dirty="0" err="1" smtClean="0"/>
              <a:t>Jessi</a:t>
            </a:r>
            <a:r>
              <a:rPr lang="en-US" dirty="0" smtClean="0"/>
              <a:t> </a:t>
            </a:r>
            <a:r>
              <a:rPr lang="en-US" dirty="0" err="1" smtClean="0"/>
              <a:t>Elana</a:t>
            </a:r>
            <a:r>
              <a:rPr lang="en-US" dirty="0" smtClean="0"/>
              <a:t> Aaron, an associate professor at University of Florida,  and my advisor and mentor.</a:t>
            </a:r>
          </a:p>
          <a:p>
            <a:r>
              <a:rPr lang="en-US" dirty="0" smtClean="0"/>
              <a:t>Department of Spanish and Portuguese Studies, University of Florida.</a:t>
            </a:r>
          </a:p>
          <a:p>
            <a:r>
              <a:rPr lang="en-US" dirty="0" smtClean="0"/>
              <a:t>Meagan Day, graduate student at the University of Florida.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s-ES_tradnl" dirty="0" err="1" smtClean="0"/>
              <a:t>Origin</a:t>
            </a:r>
            <a:r>
              <a:rPr lang="es-ES_tradnl" dirty="0" smtClean="0"/>
              <a:t> of </a:t>
            </a:r>
            <a:r>
              <a:rPr lang="es-ES_tradnl" dirty="0" err="1" smtClean="0"/>
              <a:t>the</a:t>
            </a:r>
            <a:r>
              <a:rPr lang="es-ES_tradnl" dirty="0" smtClean="0"/>
              <a:t> </a:t>
            </a:r>
            <a:r>
              <a:rPr lang="es-ES_tradnl" dirty="0" err="1"/>
              <a:t>V</a:t>
            </a:r>
            <a:r>
              <a:rPr lang="es-ES_tradnl" dirty="0" err="1" smtClean="0"/>
              <a:t>ariants</a:t>
            </a:r>
            <a:r>
              <a:rPr lang="es-ES_tradnl" dirty="0" smtClean="0"/>
              <a:t>: </a:t>
            </a:r>
            <a:r>
              <a:rPr lang="es-ES_tradnl" i="1" dirty="0" smtClean="0"/>
              <a:t>a partir de</a:t>
            </a:r>
            <a:endParaRPr lang="es-ES_tradnl" dirty="0"/>
          </a:p>
        </p:txBody>
      </p:sp>
      <p:sp>
        <p:nvSpPr>
          <p:cNvPr id="3" name="Content Placeholder 2"/>
          <p:cNvSpPr>
            <a:spLocks noGrp="1"/>
          </p:cNvSpPr>
          <p:nvPr>
            <p:ph idx="1"/>
          </p:nvPr>
        </p:nvSpPr>
        <p:spPr>
          <a:xfrm>
            <a:off x="457200" y="1752600"/>
            <a:ext cx="8229600" cy="4389120"/>
          </a:xfrm>
        </p:spPr>
        <p:txBody>
          <a:bodyPr>
            <a:noAutofit/>
          </a:bodyPr>
          <a:lstStyle/>
          <a:p>
            <a:r>
              <a:rPr lang="en-US" sz="2800" i="1" dirty="0" err="1" smtClean="0"/>
              <a:t>Partir</a:t>
            </a:r>
            <a:r>
              <a:rPr lang="en-US" sz="2800" dirty="0" smtClean="0"/>
              <a:t>: a verb whose meanings include to divide, to separate, to spread out or to redistribute (RAE; OLD).</a:t>
            </a:r>
          </a:p>
          <a:p>
            <a:r>
              <a:rPr lang="en-US" sz="2800" i="1" dirty="0" smtClean="0"/>
              <a:t>A</a:t>
            </a:r>
            <a:r>
              <a:rPr lang="en-US" sz="2800" dirty="0" smtClean="0"/>
              <a:t>: a preposition with various meanings, including ‘to’ and ‘at’.</a:t>
            </a:r>
          </a:p>
          <a:p>
            <a:r>
              <a:rPr lang="en-US" sz="2800" i="1" dirty="0" smtClean="0"/>
              <a:t>De</a:t>
            </a:r>
            <a:r>
              <a:rPr lang="en-US" sz="2800" dirty="0" smtClean="0"/>
              <a:t>: as previously described.</a:t>
            </a:r>
          </a:p>
          <a:p>
            <a:r>
              <a:rPr lang="en-US" sz="2800" dirty="0" smtClean="0"/>
              <a:t>Same as with </a:t>
            </a:r>
            <a:r>
              <a:rPr lang="en-US" sz="2800" i="1" dirty="0" err="1" smtClean="0"/>
              <a:t>desde</a:t>
            </a:r>
            <a:r>
              <a:rPr lang="en-US" sz="2800" dirty="0" smtClean="0"/>
              <a:t>, the different constituents of </a:t>
            </a:r>
            <a:r>
              <a:rPr lang="en-US" sz="2800" i="1" dirty="0" smtClean="0"/>
              <a:t>a </a:t>
            </a:r>
            <a:r>
              <a:rPr lang="en-US" sz="2800" i="1" dirty="0" err="1" smtClean="0"/>
              <a:t>partir</a:t>
            </a:r>
            <a:r>
              <a:rPr lang="en-US" sz="2800" i="1" dirty="0" smtClean="0"/>
              <a:t> de</a:t>
            </a:r>
            <a:r>
              <a:rPr lang="en-US" sz="2800" dirty="0" smtClean="0"/>
              <a:t> have the meaning of separation, physical or temporal.</a:t>
            </a:r>
          </a:p>
        </p:txBody>
      </p:sp>
    </p:spTree>
    <p:extLst>
      <p:ext uri="{BB962C8B-B14F-4D97-AF65-F5344CB8AC3E}">
        <p14:creationId xmlns:p14="http://schemas.microsoft.com/office/powerpoint/2010/main" val="3138751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err="1" smtClean="0"/>
              <a:t>Origin</a:t>
            </a:r>
            <a:r>
              <a:rPr lang="es-ES_tradnl" dirty="0" smtClean="0"/>
              <a:t> of </a:t>
            </a:r>
            <a:r>
              <a:rPr lang="es-ES_tradnl" dirty="0" err="1" smtClean="0"/>
              <a:t>the</a:t>
            </a:r>
            <a:r>
              <a:rPr lang="es-ES_tradnl" dirty="0" smtClean="0"/>
              <a:t> </a:t>
            </a:r>
            <a:r>
              <a:rPr lang="es-ES_tradnl" dirty="0" err="1"/>
              <a:t>V</a:t>
            </a:r>
            <a:r>
              <a:rPr lang="es-ES_tradnl" dirty="0" err="1" smtClean="0"/>
              <a:t>ariants</a:t>
            </a:r>
            <a:r>
              <a:rPr lang="es-ES_tradnl" dirty="0" smtClean="0"/>
              <a:t>: </a:t>
            </a:r>
            <a:r>
              <a:rPr lang="es-ES_tradnl" i="1" dirty="0" smtClean="0"/>
              <a:t>después de</a:t>
            </a:r>
            <a:endParaRPr lang="es-ES_tradnl" dirty="0"/>
          </a:p>
        </p:txBody>
      </p:sp>
      <p:sp>
        <p:nvSpPr>
          <p:cNvPr id="3" name="Content Placeholder 2"/>
          <p:cNvSpPr>
            <a:spLocks noGrp="1"/>
          </p:cNvSpPr>
          <p:nvPr>
            <p:ph idx="1"/>
          </p:nvPr>
        </p:nvSpPr>
        <p:spPr/>
        <p:txBody>
          <a:bodyPr>
            <a:normAutofit/>
          </a:bodyPr>
          <a:lstStyle/>
          <a:p>
            <a:r>
              <a:rPr lang="en-US" dirty="0" smtClean="0"/>
              <a:t>Formed from the </a:t>
            </a:r>
            <a:r>
              <a:rPr lang="en-US" dirty="0" err="1" smtClean="0"/>
              <a:t>latin</a:t>
            </a:r>
            <a:r>
              <a:rPr lang="en-US" dirty="0" smtClean="0"/>
              <a:t> prepositions </a:t>
            </a:r>
            <a:r>
              <a:rPr lang="en-US" i="1" dirty="0" smtClean="0"/>
              <a:t>de</a:t>
            </a:r>
            <a:r>
              <a:rPr lang="en-US" dirty="0" smtClean="0"/>
              <a:t> and </a:t>
            </a:r>
            <a:r>
              <a:rPr lang="en-US" i="1" dirty="0" smtClean="0"/>
              <a:t>ex, </a:t>
            </a:r>
            <a:r>
              <a:rPr lang="en-US" dirty="0" smtClean="0"/>
              <a:t>and the adverb </a:t>
            </a:r>
            <a:r>
              <a:rPr lang="en-US" i="1" dirty="0" smtClean="0"/>
              <a:t>post</a:t>
            </a:r>
            <a:r>
              <a:rPr lang="en-US" dirty="0" smtClean="0"/>
              <a:t>.</a:t>
            </a:r>
          </a:p>
          <a:p>
            <a:r>
              <a:rPr lang="en-US" i="1" dirty="0" smtClean="0"/>
              <a:t>Post</a:t>
            </a:r>
            <a:r>
              <a:rPr lang="en-US" dirty="0" smtClean="0"/>
              <a:t>: ‘after’ or ‘behind’ (OLD)</a:t>
            </a:r>
          </a:p>
          <a:p>
            <a:r>
              <a:rPr lang="en-US" dirty="0" smtClean="0"/>
              <a:t>The most common use of </a:t>
            </a:r>
            <a:r>
              <a:rPr lang="en-US" i="1" dirty="0" err="1" smtClean="0"/>
              <a:t>después</a:t>
            </a:r>
            <a:r>
              <a:rPr lang="en-US" i="1" dirty="0" smtClean="0"/>
              <a:t> de </a:t>
            </a:r>
            <a:r>
              <a:rPr lang="en-US" dirty="0" smtClean="0"/>
              <a:t>is that of a preposition meaning that one of the related constituents is posterior, spatially or temporally, to the other, similar to the preposition </a:t>
            </a:r>
            <a:r>
              <a:rPr lang="en-US" i="1" dirty="0" smtClean="0"/>
              <a:t>after</a:t>
            </a:r>
            <a:r>
              <a:rPr lang="en-US" dirty="0" smtClean="0"/>
              <a:t> in English (RAE). The prepositions </a:t>
            </a:r>
            <a:r>
              <a:rPr lang="en-US" i="1" dirty="0" smtClean="0"/>
              <a:t>a </a:t>
            </a:r>
            <a:r>
              <a:rPr lang="en-US" i="1" dirty="0" err="1" smtClean="0"/>
              <a:t>partir</a:t>
            </a:r>
            <a:r>
              <a:rPr lang="en-US" i="1" dirty="0" smtClean="0"/>
              <a:t> de</a:t>
            </a:r>
            <a:r>
              <a:rPr lang="en-US" dirty="0" smtClean="0"/>
              <a:t> and </a:t>
            </a:r>
            <a:r>
              <a:rPr lang="en-US" i="1" dirty="0" err="1" smtClean="0"/>
              <a:t>desde</a:t>
            </a:r>
            <a:r>
              <a:rPr lang="en-US" dirty="0" smtClean="0"/>
              <a:t> are not used in this sense.</a:t>
            </a:r>
          </a:p>
          <a:p>
            <a:endParaRPr lang="en-US" dirty="0"/>
          </a:p>
        </p:txBody>
      </p:sp>
    </p:spTree>
    <p:extLst>
      <p:ext uri="{BB962C8B-B14F-4D97-AF65-F5344CB8AC3E}">
        <p14:creationId xmlns:p14="http://schemas.microsoft.com/office/powerpoint/2010/main" val="4247476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What are the different linguistic factors that condition the variation between </a:t>
            </a:r>
            <a:r>
              <a:rPr lang="en-US" i="1" dirty="0" smtClean="0"/>
              <a:t>a </a:t>
            </a:r>
            <a:r>
              <a:rPr lang="en-US" i="1" dirty="0" err="1" smtClean="0"/>
              <a:t>partir</a:t>
            </a:r>
            <a:r>
              <a:rPr lang="en-US" i="1" dirty="0" smtClean="0"/>
              <a:t> de</a:t>
            </a:r>
            <a:r>
              <a:rPr lang="en-US" dirty="0" smtClean="0"/>
              <a:t>, </a:t>
            </a:r>
            <a:r>
              <a:rPr lang="en-US" i="1" dirty="0" err="1" smtClean="0"/>
              <a:t>desde</a:t>
            </a:r>
            <a:r>
              <a:rPr lang="en-US" dirty="0" smtClean="0"/>
              <a:t> y </a:t>
            </a:r>
            <a:r>
              <a:rPr lang="en-US" i="1" dirty="0" err="1" smtClean="0"/>
              <a:t>después</a:t>
            </a:r>
            <a:r>
              <a:rPr lang="en-US" i="1" dirty="0" smtClean="0"/>
              <a:t> de </a:t>
            </a:r>
            <a:r>
              <a:rPr lang="en-US" dirty="0" smtClean="0"/>
              <a:t>in modern peninsular Spanish? How do we determine which factors to test?</a:t>
            </a:r>
          </a:p>
          <a:p>
            <a:r>
              <a:rPr lang="en-US" dirty="0" smtClean="0"/>
              <a:t>Are these factors related to previous meanings of the different parts of the prepositions or have the variants taken on different meanings and/or functions?</a:t>
            </a:r>
          </a:p>
          <a:p>
            <a:r>
              <a:rPr lang="en-US" dirty="0" smtClean="0"/>
              <a:t>If they have taken on different meanings or functions, what are they? </a:t>
            </a:r>
          </a:p>
          <a:p>
            <a:r>
              <a:rPr lang="en-US" dirty="0" smtClean="0"/>
              <a:t>Is </a:t>
            </a:r>
            <a:r>
              <a:rPr lang="en-US" i="1" dirty="0" smtClean="0"/>
              <a:t>a </a:t>
            </a:r>
            <a:r>
              <a:rPr lang="en-US" i="1" dirty="0" err="1" smtClean="0"/>
              <a:t>partir</a:t>
            </a:r>
            <a:r>
              <a:rPr lang="en-US" i="1" dirty="0" smtClean="0"/>
              <a:t> de</a:t>
            </a:r>
            <a:r>
              <a:rPr lang="en-US" dirty="0" smtClean="0"/>
              <a:t> the more formal variant? How can we test this linguistically?</a:t>
            </a:r>
          </a:p>
          <a:p>
            <a:endParaRPr lang="en-US" dirty="0" smtClean="0"/>
          </a:p>
          <a:p>
            <a:endParaRPr lang="en-US" dirty="0"/>
          </a:p>
        </p:txBody>
      </p:sp>
    </p:spTree>
    <p:extLst>
      <p:ext uri="{BB962C8B-B14F-4D97-AF65-F5344CB8AC3E}">
        <p14:creationId xmlns:p14="http://schemas.microsoft.com/office/powerpoint/2010/main" val="930750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Previous Studies on Prepositions</a:t>
            </a:r>
            <a:endParaRPr lang="en-US" dirty="0"/>
          </a:p>
        </p:txBody>
      </p:sp>
      <p:sp>
        <p:nvSpPr>
          <p:cNvPr id="3" name="Content Placeholder 2"/>
          <p:cNvSpPr>
            <a:spLocks noGrp="1"/>
          </p:cNvSpPr>
          <p:nvPr>
            <p:ph idx="1"/>
          </p:nvPr>
        </p:nvSpPr>
        <p:spPr/>
        <p:txBody>
          <a:bodyPr>
            <a:normAutofit/>
          </a:bodyPr>
          <a:lstStyle/>
          <a:p>
            <a:r>
              <a:rPr lang="en-US" dirty="0" smtClean="0"/>
              <a:t>Lack of studies on variation between </a:t>
            </a:r>
            <a:r>
              <a:rPr lang="en-US" i="1" dirty="0" err="1" smtClean="0"/>
              <a:t>desde</a:t>
            </a:r>
            <a:r>
              <a:rPr lang="en-US" dirty="0" smtClean="0"/>
              <a:t>, </a:t>
            </a:r>
            <a:r>
              <a:rPr lang="en-US" i="1" dirty="0" smtClean="0"/>
              <a:t>a </a:t>
            </a:r>
            <a:r>
              <a:rPr lang="en-US" i="1" dirty="0" err="1" smtClean="0"/>
              <a:t>partir</a:t>
            </a:r>
            <a:r>
              <a:rPr lang="en-US" i="1" dirty="0" smtClean="0"/>
              <a:t> de</a:t>
            </a:r>
            <a:r>
              <a:rPr lang="en-US" dirty="0" smtClean="0"/>
              <a:t>, and </a:t>
            </a:r>
            <a:r>
              <a:rPr lang="en-US" i="1" dirty="0" err="1" smtClean="0"/>
              <a:t>después</a:t>
            </a:r>
            <a:r>
              <a:rPr lang="en-US" i="1" dirty="0" smtClean="0"/>
              <a:t> de</a:t>
            </a:r>
            <a:r>
              <a:rPr lang="en-US" dirty="0" smtClean="0"/>
              <a:t> and on the individual prepositions.</a:t>
            </a:r>
          </a:p>
          <a:p>
            <a:r>
              <a:rPr lang="en-US" dirty="0" smtClean="0"/>
              <a:t>Studies on other prepositions:</a:t>
            </a:r>
          </a:p>
          <a:p>
            <a:pPr lvl="1"/>
            <a:r>
              <a:rPr lang="en-US" dirty="0" smtClean="0"/>
              <a:t>Sprang-</a:t>
            </a:r>
            <a:r>
              <a:rPr lang="en-US" dirty="0" err="1" smtClean="0"/>
              <a:t>Hanssen</a:t>
            </a:r>
            <a:r>
              <a:rPr lang="en-US" dirty="0" smtClean="0"/>
              <a:t> (1963) found a co-occurrence of the definite article and the preposition </a:t>
            </a:r>
            <a:r>
              <a:rPr lang="en-US" i="1" dirty="0" smtClean="0"/>
              <a:t>de</a:t>
            </a:r>
            <a:r>
              <a:rPr lang="en-US" dirty="0" smtClean="0"/>
              <a:t> in French and the indefinite article and the preposition </a:t>
            </a:r>
            <a:r>
              <a:rPr lang="en-US" i="1" dirty="0" smtClean="0"/>
              <a:t>a.</a:t>
            </a:r>
          </a:p>
          <a:p>
            <a:pPr lvl="1"/>
            <a:r>
              <a:rPr lang="en-US" dirty="0" smtClean="0"/>
              <a:t>If there can be a relationship between articles and different prepositions in French, it is possible that nominal syntax in Spanish affects the use of its prepositions.</a:t>
            </a:r>
          </a:p>
          <a:p>
            <a:endParaRPr lang="en-US" dirty="0"/>
          </a:p>
        </p:txBody>
      </p:sp>
    </p:spTree>
    <p:extLst>
      <p:ext uri="{BB962C8B-B14F-4D97-AF65-F5344CB8AC3E}">
        <p14:creationId xmlns:p14="http://schemas.microsoft.com/office/powerpoint/2010/main" val="1400048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Nature of the two constituents</a:t>
            </a:r>
            <a:endParaRPr lang="en-US" dirty="0"/>
          </a:p>
        </p:txBody>
      </p:sp>
      <p:sp>
        <p:nvSpPr>
          <p:cNvPr id="3" name="Content Placeholder 2"/>
          <p:cNvSpPr>
            <a:spLocks noGrp="1"/>
          </p:cNvSpPr>
          <p:nvPr>
            <p:ph idx="1"/>
          </p:nvPr>
        </p:nvSpPr>
        <p:spPr/>
        <p:txBody>
          <a:bodyPr>
            <a:normAutofit lnSpcReduction="10000"/>
          </a:bodyPr>
          <a:lstStyle/>
          <a:p>
            <a:r>
              <a:rPr lang="en-US" dirty="0" smtClean="0"/>
              <a:t>Since type of moment and type of action are the two elements connected by the prepositional phrases, they are hypothesized to be the two factor groups with the largest range of effect.</a:t>
            </a:r>
          </a:p>
          <a:p>
            <a:pPr lvl="1"/>
            <a:r>
              <a:rPr lang="en-US" dirty="0" smtClean="0"/>
              <a:t>E.g. </a:t>
            </a:r>
            <a:r>
              <a:rPr lang="en-US" i="1" dirty="0" smtClean="0"/>
              <a:t>A </a:t>
            </a:r>
            <a:r>
              <a:rPr lang="en-US" i="1" dirty="0" err="1" smtClean="0"/>
              <a:t>partir</a:t>
            </a:r>
            <a:r>
              <a:rPr lang="en-US" i="1" dirty="0" smtClean="0"/>
              <a:t> de + </a:t>
            </a:r>
            <a:r>
              <a:rPr lang="en-US" i="1" dirty="0" err="1" smtClean="0"/>
              <a:t>que</a:t>
            </a:r>
            <a:r>
              <a:rPr lang="en-US" i="1" dirty="0" smtClean="0"/>
              <a:t> </a:t>
            </a:r>
            <a:r>
              <a:rPr lang="en-US" dirty="0" smtClean="0"/>
              <a:t>is very rare (4/669 total)</a:t>
            </a:r>
          </a:p>
          <a:p>
            <a:pPr lvl="2"/>
            <a:r>
              <a:rPr lang="en-US" dirty="0" err="1"/>
              <a:t>Nosotros</a:t>
            </a:r>
            <a:r>
              <a:rPr lang="en-US" dirty="0"/>
              <a:t> </a:t>
            </a:r>
            <a:r>
              <a:rPr lang="en-US" dirty="0" err="1"/>
              <a:t>empezamos</a:t>
            </a:r>
            <a:r>
              <a:rPr lang="en-US" dirty="0"/>
              <a:t> a </a:t>
            </a:r>
            <a:r>
              <a:rPr lang="en-US" dirty="0" err="1"/>
              <a:t>evolucionar</a:t>
            </a:r>
            <a:r>
              <a:rPr lang="en-US" dirty="0"/>
              <a:t> </a:t>
            </a:r>
            <a:r>
              <a:rPr lang="en-US" b="1" dirty="0" smtClean="0"/>
              <a:t>a </a:t>
            </a:r>
            <a:r>
              <a:rPr lang="en-US" b="1" dirty="0" err="1" smtClean="0"/>
              <a:t>partir</a:t>
            </a:r>
            <a:r>
              <a:rPr lang="en-US" b="1" dirty="0" smtClean="0"/>
              <a:t> de</a:t>
            </a:r>
            <a:r>
              <a:rPr lang="en-US" dirty="0" smtClean="0"/>
              <a:t> </a:t>
            </a:r>
            <a:r>
              <a:rPr lang="en-US" dirty="0" err="1"/>
              <a:t>que</a:t>
            </a:r>
            <a:r>
              <a:rPr lang="en-US" dirty="0"/>
              <a:t> </a:t>
            </a:r>
            <a:r>
              <a:rPr lang="en-US" dirty="0" err="1"/>
              <a:t>murió</a:t>
            </a:r>
            <a:r>
              <a:rPr lang="en-US" dirty="0"/>
              <a:t> </a:t>
            </a:r>
            <a:r>
              <a:rPr lang="en-US" dirty="0" smtClean="0"/>
              <a:t>Franco</a:t>
            </a:r>
          </a:p>
          <a:p>
            <a:pPr lvl="2"/>
            <a:r>
              <a:rPr lang="en-US" dirty="0" smtClean="0"/>
              <a:t>“</a:t>
            </a:r>
            <a:r>
              <a:rPr lang="en-US" i="1" dirty="0" smtClean="0"/>
              <a:t>We began to evolve since Franco died</a:t>
            </a:r>
            <a:r>
              <a:rPr lang="en-US" dirty="0" smtClean="0"/>
              <a:t>”.</a:t>
            </a:r>
          </a:p>
          <a:p>
            <a:pPr lvl="1"/>
            <a:r>
              <a:rPr lang="en-US" dirty="0" smtClean="0"/>
              <a:t>E.g. Only </a:t>
            </a:r>
            <a:r>
              <a:rPr lang="en-US" i="1" dirty="0" err="1" smtClean="0"/>
              <a:t>desde</a:t>
            </a:r>
            <a:r>
              <a:rPr lang="en-US" dirty="0" smtClean="0"/>
              <a:t> can occur with </a:t>
            </a:r>
            <a:r>
              <a:rPr lang="en-US" i="1" dirty="0" err="1" smtClean="0"/>
              <a:t>hace</a:t>
            </a:r>
            <a:r>
              <a:rPr lang="en-US" i="1" dirty="0" smtClean="0"/>
              <a:t> + quantity of time</a:t>
            </a:r>
            <a:r>
              <a:rPr lang="en-US" dirty="0" smtClean="0"/>
              <a:t>.</a:t>
            </a:r>
          </a:p>
          <a:p>
            <a:pPr lvl="2"/>
            <a:r>
              <a:rPr lang="es-ES" dirty="0"/>
              <a:t> Tengo dos libros </a:t>
            </a:r>
            <a:r>
              <a:rPr lang="es-ES" dirty="0" smtClean="0"/>
              <a:t>tuyos</a:t>
            </a:r>
            <a:r>
              <a:rPr lang="es-ES" dirty="0"/>
              <a:t> </a:t>
            </a:r>
            <a:r>
              <a:rPr lang="es-ES" i="1" dirty="0" smtClean="0"/>
              <a:t>desde</a:t>
            </a:r>
            <a:r>
              <a:rPr lang="es-ES" dirty="0"/>
              <a:t> hace no sé cuánto </a:t>
            </a:r>
            <a:r>
              <a:rPr lang="es-ES" dirty="0" smtClean="0"/>
              <a:t>tiempo.</a:t>
            </a:r>
          </a:p>
          <a:p>
            <a:pPr lvl="2"/>
            <a:r>
              <a:rPr lang="es-ES" dirty="0" smtClean="0"/>
              <a:t>“</a:t>
            </a:r>
            <a:r>
              <a:rPr lang="es-ES" i="1" dirty="0" smtClean="0"/>
              <a:t>I </a:t>
            </a:r>
            <a:r>
              <a:rPr lang="es-ES" i="1" dirty="0" err="1" smtClean="0"/>
              <a:t>have</a:t>
            </a:r>
            <a:r>
              <a:rPr lang="es-ES" i="1" dirty="0" smtClean="0"/>
              <a:t> </a:t>
            </a:r>
            <a:r>
              <a:rPr lang="es-ES" i="1" dirty="0" err="1" smtClean="0"/>
              <a:t>two</a:t>
            </a:r>
            <a:r>
              <a:rPr lang="es-ES" i="1" dirty="0" smtClean="0"/>
              <a:t> of </a:t>
            </a:r>
            <a:r>
              <a:rPr lang="es-ES" i="1" dirty="0" err="1" smtClean="0"/>
              <a:t>your</a:t>
            </a:r>
            <a:r>
              <a:rPr lang="es-ES" i="1" dirty="0" smtClean="0"/>
              <a:t> </a:t>
            </a:r>
            <a:r>
              <a:rPr lang="es-ES" i="1" dirty="0" err="1" smtClean="0"/>
              <a:t>books</a:t>
            </a:r>
            <a:r>
              <a:rPr lang="es-ES" i="1" dirty="0" smtClean="0"/>
              <a:t> </a:t>
            </a:r>
            <a:r>
              <a:rPr lang="es-ES" i="1" dirty="0" err="1" smtClean="0"/>
              <a:t>since</a:t>
            </a:r>
            <a:r>
              <a:rPr lang="es-ES" i="1" dirty="0" smtClean="0"/>
              <a:t> I </a:t>
            </a:r>
            <a:r>
              <a:rPr lang="es-ES" i="1" dirty="0" err="1" smtClean="0"/>
              <a:t>don’t</a:t>
            </a:r>
            <a:r>
              <a:rPr lang="es-ES" i="1" dirty="0" smtClean="0"/>
              <a:t> </a:t>
            </a:r>
            <a:r>
              <a:rPr lang="es-ES" i="1" dirty="0" err="1" smtClean="0"/>
              <a:t>know</a:t>
            </a:r>
            <a:r>
              <a:rPr lang="es-ES" i="1" dirty="0" smtClean="0"/>
              <a:t> </a:t>
            </a:r>
            <a:r>
              <a:rPr lang="es-ES" i="1" dirty="0" err="1" smtClean="0"/>
              <a:t>how</a:t>
            </a:r>
            <a:r>
              <a:rPr lang="es-ES" i="1" dirty="0" smtClean="0"/>
              <a:t> </a:t>
            </a:r>
            <a:r>
              <a:rPr lang="es-ES" i="1" dirty="0" err="1" smtClean="0"/>
              <a:t>long</a:t>
            </a:r>
            <a:r>
              <a:rPr lang="es-ES" i="1" dirty="0" smtClean="0"/>
              <a:t> </a:t>
            </a:r>
            <a:r>
              <a:rPr lang="es-ES" i="1" dirty="0" err="1" smtClean="0"/>
              <a:t>ago</a:t>
            </a:r>
            <a:r>
              <a:rPr lang="es-ES" dirty="0" smtClean="0"/>
              <a:t>”.</a:t>
            </a:r>
            <a:endParaRPr lang="en-US" dirty="0" smtClean="0"/>
          </a:p>
        </p:txBody>
      </p:sp>
    </p:spTree>
    <p:extLst>
      <p:ext uri="{BB962C8B-B14F-4D97-AF65-F5344CB8AC3E}">
        <p14:creationId xmlns:p14="http://schemas.microsoft.com/office/powerpoint/2010/main" val="18759695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4962</TotalTime>
  <Words>2195</Words>
  <Application>Microsoft Office PowerPoint</Application>
  <PresentationFormat>On-screen Show (4:3)</PresentationFormat>
  <Paragraphs>397</Paragraphs>
  <Slides>41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Constantia</vt:lpstr>
      <vt:lpstr>Times New Roman</vt:lpstr>
      <vt:lpstr>Wingdings 2</vt:lpstr>
      <vt:lpstr>Flow</vt:lpstr>
      <vt:lpstr>The linguistic conditioning of a partir de, desde and después de in Modern Peninsular Spanish.</vt:lpstr>
      <vt:lpstr>Introduction</vt:lpstr>
      <vt:lpstr>Introduction</vt:lpstr>
      <vt:lpstr>Origin of the Variants: Desde</vt:lpstr>
      <vt:lpstr>Origin of the Variants: a partir de</vt:lpstr>
      <vt:lpstr>Origin of the Variants: después de</vt:lpstr>
      <vt:lpstr>Research Questions</vt:lpstr>
      <vt:lpstr>Previous Studies on Prepositions</vt:lpstr>
      <vt:lpstr>Nature of the two constituents</vt:lpstr>
      <vt:lpstr>Nature of Grammaticalization</vt:lpstr>
      <vt:lpstr>Nature of Grammaticalization</vt:lpstr>
      <vt:lpstr>Observation</vt:lpstr>
      <vt:lpstr>Studies on Other Linguistic Factors</vt:lpstr>
      <vt:lpstr>Factor Group 1: Type of Moment</vt:lpstr>
      <vt:lpstr>Factor Group 1: Type of Moment</vt:lpstr>
      <vt:lpstr>Factor Group 1: Type of Moment</vt:lpstr>
      <vt:lpstr>Factor Group 1: Type of Moment</vt:lpstr>
      <vt:lpstr>Factor Group 2: Type of Action</vt:lpstr>
      <vt:lpstr>Other Factor Groups</vt:lpstr>
      <vt:lpstr>Methods: Exclusions</vt:lpstr>
      <vt:lpstr>Method: Exclusions</vt:lpstr>
      <vt:lpstr>Methods</vt:lpstr>
      <vt:lpstr>Methods</vt:lpstr>
      <vt:lpstr>Results: Analysis 1  A partir de vs. desde</vt:lpstr>
      <vt:lpstr>Analysis 1</vt:lpstr>
      <vt:lpstr>Analysis 1</vt:lpstr>
      <vt:lpstr>Results: Analysis 2 A partir de vs. después de</vt:lpstr>
      <vt:lpstr>Analysis 2</vt:lpstr>
      <vt:lpstr>Analysis 2</vt:lpstr>
      <vt:lpstr>Results: Analysis 3 Desde vs. después de</vt:lpstr>
      <vt:lpstr>Analysis 3</vt:lpstr>
      <vt:lpstr>Analysis 3</vt:lpstr>
      <vt:lpstr>Results: Verb Type</vt:lpstr>
      <vt:lpstr>Results compared</vt:lpstr>
      <vt:lpstr>Results compared</vt:lpstr>
      <vt:lpstr>Conclusions </vt:lpstr>
      <vt:lpstr>Conclusions</vt:lpstr>
      <vt:lpstr>Bibliography</vt:lpstr>
      <vt:lpstr>Bibliography</vt:lpstr>
      <vt:lpstr>Bibliography</vt:lpstr>
      <vt:lpstr>Acknowledgements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¿Desde cuándo? Temporal Prepositions Meaning ‘Since’ in Modern Peninsular Spanish and the Effect of ‘When’ on their Variation.</dc:title>
  <dc:creator>SaraZahler</dc:creator>
  <cp:lastModifiedBy>Sara Zahler</cp:lastModifiedBy>
  <cp:revision>15</cp:revision>
  <dcterms:created xsi:type="dcterms:W3CDTF">2011-10-28T18:14:26Z</dcterms:created>
  <dcterms:modified xsi:type="dcterms:W3CDTF">2017-09-20T03:13:50Z</dcterms:modified>
</cp:coreProperties>
</file>