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4" r:id="rId12"/>
    <p:sldId id="269" r:id="rId13"/>
    <p:sldId id="267" r:id="rId14"/>
    <p:sldId id="268" r:id="rId15"/>
    <p:sldId id="272" r:id="rId16"/>
    <p:sldId id="270" r:id="rId17"/>
    <p:sldId id="271" r:id="rId18"/>
    <p:sldId id="273" r:id="rId19"/>
    <p:sldId id="275" r:id="rId20"/>
    <p:sldId id="264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Zahler" initials="SZ" lastIdx="1" clrIdx="0">
    <p:extLst>
      <p:ext uri="{19B8F6BF-5375-455C-9EA6-DF929625EA0E}">
        <p15:presenceInfo xmlns:p15="http://schemas.microsoft.com/office/powerpoint/2012/main" userId="7a2fc4d2c31bb3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9" autoAdjust="0"/>
    <p:restoredTop sz="72531" autoAdjust="0"/>
  </p:normalViewPr>
  <p:slideViewPr>
    <p:cSldViewPr snapToGrid="0">
      <p:cViewPr varScale="1">
        <p:scale>
          <a:sx n="54" d="100"/>
          <a:sy n="54" d="100"/>
        </p:scale>
        <p:origin x="1404" y="66"/>
      </p:cViewPr>
      <p:guideLst/>
    </p:cSldViewPr>
  </p:slideViewPr>
  <p:outlineViewPr>
    <p:cViewPr>
      <p:scale>
        <a:sx n="33" d="100"/>
        <a:sy n="33" d="100"/>
      </p:scale>
      <p:origin x="0" y="-54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Distribution</a:t>
            </a:r>
            <a:r>
              <a:rPr lang="en-US" baseline="0" dirty="0" smtClean="0"/>
              <a:t> of Cr cluster realization</a:t>
            </a:r>
            <a:endParaRPr lang="fr-F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Canonical epenthesis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Cr cluster realization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Affricate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Cr cluster realization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Stop- approximant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Cr cluster realization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16.899999999999999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8752072"/>
        <c:axId val="468753248"/>
      </c:barChart>
      <c:catAx>
        <c:axId val="468752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8753248"/>
        <c:crosses val="autoZero"/>
        <c:auto val="1"/>
        <c:lblAlgn val="ctr"/>
        <c:lblOffset val="100"/>
        <c:noMultiLvlLbl val="0"/>
      </c:catAx>
      <c:valAx>
        <c:axId val="46875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8752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4.8214752743516505E-2"/>
          <c:y val="0.93070799007187621"/>
          <c:w val="0.94933354721196406"/>
          <c:h val="6.92920099281237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76C27-5CFC-4F1C-90A4-A3CA3CCC8120}" type="datetimeFigureOut">
              <a:rPr lang="fr-FR" smtClean="0"/>
              <a:t>19/09/2017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070A3-AC73-4C79-A96D-E162AA2315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421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English, the</a:t>
            </a:r>
            <a:r>
              <a:rPr lang="en-US" baseline="0" dirty="0" smtClean="0"/>
              <a:t> difference between t and d for instance is due to a difference between long lag and short lag, whereas in Spanish, it is short lag versus. </a:t>
            </a:r>
            <a:r>
              <a:rPr lang="en-US" baseline="0" dirty="0" err="1" smtClean="0"/>
              <a:t>Prevoicing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English, the r is realized as an approximant. In voiceless clusters, it is affricated, particularly following t. In Spanish, it is realized as the tap or flap, similar to the English intervocalic /t in butter.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English, clusters are realized as phonetically uninterrupted sequences, whereas in Spanish, they are generally </a:t>
            </a:r>
            <a:r>
              <a:rPr lang="en-US" baseline="0" dirty="0" err="1" smtClean="0"/>
              <a:t>discrupted</a:t>
            </a:r>
            <a:r>
              <a:rPr lang="en-US" baseline="0" dirty="0" smtClean="0"/>
              <a:t> or broken up by a short epenthetic vowel with a mean length of 31-40 </a:t>
            </a:r>
            <a:r>
              <a:rPr lang="en-US" baseline="0" dirty="0" err="1" smtClean="0"/>
              <a:t>ms.</a:t>
            </a:r>
            <a:endParaRPr lang="en-US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070A3-AC73-4C79-A96D-E162AA23150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15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070A3-AC73-4C79-A96D-E162AA23150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921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070A3-AC73-4C79-A96D-E162AA231507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96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D139-0480-4198-83E2-68CE0B25BC9B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7732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CE23-3B6A-482C-9BEA-F32A9EB44C40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5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C8FD-9717-4D78-9D01-4CBD0AC8CAE0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5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2BD47-5F5E-4508-9DFC-0021F20B392D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2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23E3-326B-4424-9A50-2CBB9CA4B2E5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369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9F6F-C437-48B6-80BB-8E50899C06AF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9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6D14-B85F-4865-804C-5734F9C85CDD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0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6C38-6601-4688-9146-5E61D8B04598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6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6061E-CDAE-49E3-92CB-288B639C3B6F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5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E9851-4767-4B63-B36B-F772D06043F2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2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A586-BE94-448D-BAE3-D5D323B9149F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0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ADDEAF24-54CC-4408-99B3-A70A172EFF44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5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velias@indiana.edu" TargetMode="External"/><Relationship Id="rId2" Type="http://schemas.openxmlformats.org/officeDocument/2006/relationships/hyperlink" Target="mailto:szahler@Indian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m.edu/~jbybee/downloads/Bybee2002WordFreq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avelias@Indiana.edu" TargetMode="External"/><Relationship Id="rId2" Type="http://schemas.openxmlformats.org/officeDocument/2006/relationships/hyperlink" Target="mailto:szahler@Indiana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in context: stop-tap clusters in a contact zone in Colorado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Sara Zahler and Vanessa Elias</a:t>
            </a:r>
          </a:p>
          <a:p>
            <a:r>
              <a:rPr lang="en-US" dirty="0" smtClean="0">
                <a:hlinkClick r:id="rId2"/>
              </a:rPr>
              <a:t>szahler@Indiana.edu</a:t>
            </a:r>
            <a:r>
              <a:rPr lang="en-US" dirty="0" smtClean="0"/>
              <a:t>; </a:t>
            </a:r>
            <a:r>
              <a:rPr lang="en-US" dirty="0" smtClean="0">
                <a:hlinkClick r:id="rId3"/>
              </a:rPr>
              <a:t>mavelias@indiana.edu</a:t>
            </a:r>
            <a:endParaRPr lang="en-US" dirty="0" smtClean="0"/>
          </a:p>
          <a:p>
            <a:r>
              <a:rPr lang="en-US" dirty="0" smtClean="0"/>
              <a:t>Indiana University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128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Dependent variable</a:t>
            </a:r>
          </a:p>
          <a:p>
            <a:pPr lvl="1"/>
            <a:r>
              <a:rPr lang="en-US" dirty="0" smtClean="0"/>
              <a:t>Canonical epenthesis</a:t>
            </a:r>
          </a:p>
          <a:p>
            <a:pPr lvl="1"/>
            <a:r>
              <a:rPr lang="en-US" dirty="0" smtClean="0"/>
              <a:t>Affrication</a:t>
            </a:r>
          </a:p>
          <a:p>
            <a:pPr lvl="1"/>
            <a:r>
              <a:rPr lang="en-US" dirty="0" smtClean="0"/>
              <a:t>Stop + English-like approximant</a:t>
            </a:r>
          </a:p>
          <a:p>
            <a:r>
              <a:rPr lang="en-US" dirty="0" smtClean="0"/>
              <a:t>Independent variables</a:t>
            </a:r>
          </a:p>
          <a:p>
            <a:pPr lvl="1"/>
            <a:r>
              <a:rPr lang="en-US" dirty="0" smtClean="0"/>
              <a:t>Individual C1</a:t>
            </a:r>
          </a:p>
          <a:p>
            <a:pPr lvl="1"/>
            <a:r>
              <a:rPr lang="en-US" dirty="0" smtClean="0"/>
              <a:t>Preceding phonological segment</a:t>
            </a:r>
          </a:p>
          <a:p>
            <a:pPr lvl="1"/>
            <a:r>
              <a:rPr lang="en-US" dirty="0" smtClean="0"/>
              <a:t>Following nuclear vowel</a:t>
            </a:r>
          </a:p>
          <a:p>
            <a:pPr lvl="1"/>
            <a:r>
              <a:rPr lang="en-US" dirty="0" smtClean="0"/>
              <a:t>Word stress</a:t>
            </a:r>
          </a:p>
          <a:p>
            <a:pPr lvl="1"/>
            <a:r>
              <a:rPr lang="en-US" dirty="0" smtClean="0"/>
              <a:t>Position within the word</a:t>
            </a:r>
          </a:p>
          <a:p>
            <a:pPr lvl="1"/>
            <a:r>
              <a:rPr lang="en-US" dirty="0" smtClean="0"/>
              <a:t>Cognate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49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Multivariate regression analysis using </a:t>
            </a:r>
            <a:r>
              <a:rPr lang="en-US" dirty="0" err="1" smtClean="0"/>
              <a:t>Rbrul</a:t>
            </a:r>
            <a:r>
              <a:rPr lang="en-US" dirty="0" smtClean="0"/>
              <a:t> (Johnson, 2009)</a:t>
            </a:r>
          </a:p>
          <a:p>
            <a:pPr lvl="1"/>
            <a:r>
              <a:rPr lang="en-US" dirty="0" smtClean="0"/>
              <a:t>Canonical epenthesis v. all others</a:t>
            </a:r>
          </a:p>
          <a:p>
            <a:pPr lvl="1"/>
            <a:r>
              <a:rPr lang="en-US" dirty="0" smtClean="0"/>
              <a:t>Affrication v. all others</a:t>
            </a:r>
          </a:p>
          <a:p>
            <a:pPr lvl="1"/>
            <a:r>
              <a:rPr lang="en-US" dirty="0" smtClean="0"/>
              <a:t>Stop-approximant v. all others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349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9871"/>
            <a:ext cx="2646740" cy="1428929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881418156"/>
              </p:ext>
            </p:extLst>
          </p:nvPr>
        </p:nvGraphicFramePr>
        <p:xfrm>
          <a:off x="2516094" y="454181"/>
          <a:ext cx="8603010" cy="5725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894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27" y="0"/>
            <a:ext cx="78778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36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307" y="-223264"/>
            <a:ext cx="8046246" cy="708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did a regression analysis of the stop-approximant realization v. all others.</a:t>
            </a:r>
          </a:p>
          <a:p>
            <a:r>
              <a:rPr lang="en-US" dirty="0" smtClean="0"/>
              <a:t>No significant </a:t>
            </a:r>
            <a:r>
              <a:rPr lang="en-US" dirty="0"/>
              <a:t>factors</a:t>
            </a:r>
            <a:r>
              <a:rPr lang="en-US" dirty="0" smtClean="0"/>
              <a:t>!</a:t>
            </a:r>
          </a:p>
          <a:p>
            <a:r>
              <a:rPr lang="en-US" dirty="0" smtClean="0"/>
              <a:t>Stop-approximant clusters do not seem to have a role in the variation between canonical epenthesis and affrication.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369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canonical epenthesis with voiced C1 than with unvoiced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Blecua</a:t>
            </a:r>
            <a:r>
              <a:rPr lang="en-US" dirty="0"/>
              <a:t>, 2001; </a:t>
            </a:r>
            <a:r>
              <a:rPr lang="en-US" dirty="0" err="1" smtClean="0"/>
              <a:t>Colantoni</a:t>
            </a:r>
            <a:r>
              <a:rPr lang="en-US" dirty="0" smtClean="0"/>
              <a:t> </a:t>
            </a:r>
            <a:r>
              <a:rPr lang="en-US" dirty="0"/>
              <a:t>&amp; Steele, 2005; Ramirez, 2006; </a:t>
            </a:r>
            <a:r>
              <a:rPr lang="en-US" dirty="0" err="1"/>
              <a:t>Schmeiser</a:t>
            </a:r>
            <a:r>
              <a:rPr lang="en-US" dirty="0"/>
              <a:t>, 2006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Particularly, we see more affrication with /</a:t>
            </a:r>
            <a:r>
              <a:rPr lang="en-US" dirty="0" err="1" smtClean="0"/>
              <a:t>t,p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Could be an English influence since /</a:t>
            </a:r>
            <a:r>
              <a:rPr lang="en-US" dirty="0" err="1" smtClean="0"/>
              <a:t>tr</a:t>
            </a:r>
            <a:r>
              <a:rPr lang="en-US" dirty="0" smtClean="0"/>
              <a:t>/ and /</a:t>
            </a:r>
            <a:r>
              <a:rPr lang="en-US" dirty="0" err="1" smtClean="0"/>
              <a:t>pr</a:t>
            </a:r>
            <a:r>
              <a:rPr lang="en-US" dirty="0" smtClean="0"/>
              <a:t>/ are more commonly affricated in English</a:t>
            </a:r>
          </a:p>
          <a:p>
            <a:pPr lvl="1"/>
            <a:r>
              <a:rPr lang="en-US" dirty="0" smtClean="0"/>
              <a:t>Also could be frequency effect</a:t>
            </a:r>
          </a:p>
          <a:p>
            <a:pPr lvl="2"/>
            <a:r>
              <a:rPr lang="en-US" dirty="0" smtClean="0"/>
              <a:t>Primero/prima</a:t>
            </a:r>
          </a:p>
          <a:p>
            <a:pPr lvl="2"/>
            <a:r>
              <a:rPr lang="en-US" dirty="0" err="1" smtClean="0"/>
              <a:t>Trabajar</a:t>
            </a:r>
            <a:r>
              <a:rPr lang="en-US" dirty="0" smtClean="0"/>
              <a:t>/</a:t>
            </a:r>
            <a:r>
              <a:rPr lang="en-US" dirty="0" err="1" smtClean="0"/>
              <a:t>otro</a:t>
            </a:r>
            <a:r>
              <a:rPr lang="en-US" dirty="0" smtClean="0"/>
              <a:t>/</a:t>
            </a:r>
            <a:r>
              <a:rPr lang="en-US" dirty="0" err="1" smtClean="0"/>
              <a:t>nosotros</a:t>
            </a:r>
            <a:endParaRPr lang="en-US" dirty="0" smtClean="0"/>
          </a:p>
          <a:p>
            <a:r>
              <a:rPr lang="en-US" dirty="0" smtClean="0"/>
              <a:t>Less canonical epenthesis in non-stressed multisyllabic words</a:t>
            </a:r>
          </a:p>
          <a:p>
            <a:pPr lvl="1"/>
            <a:r>
              <a:rPr lang="en-US" dirty="0" smtClean="0"/>
              <a:t>Contradictory to Ramirez (2014)</a:t>
            </a:r>
          </a:p>
          <a:p>
            <a:pPr lvl="1"/>
            <a:r>
              <a:rPr lang="en-US" dirty="0" smtClean="0"/>
              <a:t>However, not surprising given that in stressed syllables, acoustic information is preserved and therefore less overlapping of segments is expected. Where you would expecting overlapping or co-articulation is in unstressed syllables (Bradley &amp; </a:t>
            </a:r>
            <a:r>
              <a:rPr lang="en-US" dirty="0" err="1" smtClean="0"/>
              <a:t>Schmeiser</a:t>
            </a:r>
            <a:r>
              <a:rPr lang="en-US" dirty="0" smtClean="0"/>
              <a:t>, 2003).</a:t>
            </a:r>
          </a:p>
          <a:p>
            <a:pPr lvl="1"/>
            <a:endParaRPr lang="en-US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261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428565"/>
          </a:xfrm>
        </p:spPr>
        <p:txBody>
          <a:bodyPr/>
          <a:lstStyle/>
          <a:p>
            <a:r>
              <a:rPr lang="en-US" dirty="0" smtClean="0"/>
              <a:t>Position in the word not significant</a:t>
            </a:r>
          </a:p>
          <a:p>
            <a:pPr lvl="1"/>
            <a:r>
              <a:rPr lang="en-US" dirty="0" smtClean="0"/>
              <a:t>Contrasts with previous literature</a:t>
            </a:r>
          </a:p>
          <a:p>
            <a:pPr lvl="1"/>
            <a:r>
              <a:rPr lang="en-US" dirty="0" smtClean="0"/>
              <a:t>Longer </a:t>
            </a:r>
            <a:r>
              <a:rPr lang="en-US" dirty="0"/>
              <a:t>EV in word initial (Bradley &amp; </a:t>
            </a:r>
            <a:r>
              <a:rPr lang="en-US" dirty="0" err="1"/>
              <a:t>Schmeiser</a:t>
            </a:r>
            <a:r>
              <a:rPr lang="en-US" dirty="0"/>
              <a:t>, 2003)</a:t>
            </a:r>
          </a:p>
          <a:p>
            <a:pPr lvl="1"/>
            <a:r>
              <a:rPr lang="en-US" dirty="0"/>
              <a:t>Longer EV in word medial (</a:t>
            </a:r>
            <a:r>
              <a:rPr lang="en-US" dirty="0" err="1"/>
              <a:t>Colantoni</a:t>
            </a:r>
            <a:r>
              <a:rPr lang="en-US" dirty="0"/>
              <a:t> &amp; Steele, 2005; </a:t>
            </a:r>
            <a:r>
              <a:rPr lang="en-US" dirty="0" err="1"/>
              <a:t>Schmeiser</a:t>
            </a:r>
            <a:r>
              <a:rPr lang="en-US" dirty="0"/>
              <a:t>, 2006</a:t>
            </a:r>
            <a:r>
              <a:rPr lang="en-US" dirty="0" smtClean="0"/>
              <a:t>)</a:t>
            </a:r>
          </a:p>
          <a:p>
            <a:r>
              <a:rPr lang="en-US" dirty="0" smtClean="0"/>
              <a:t>Phonological context</a:t>
            </a:r>
          </a:p>
          <a:p>
            <a:pPr lvl="1"/>
            <a:r>
              <a:rPr lang="en-US" dirty="0" smtClean="0"/>
              <a:t>Not significant in first runs, so was eliminated due to various statistical interactions.</a:t>
            </a:r>
          </a:p>
          <a:p>
            <a:pPr lvl="1"/>
            <a:r>
              <a:rPr lang="en-US" dirty="0"/>
              <a:t>Following nuclear vowel</a:t>
            </a:r>
          </a:p>
          <a:p>
            <a:pPr lvl="2"/>
            <a:r>
              <a:rPr lang="en-US" dirty="0"/>
              <a:t>Shorter EV with [o] nuclear vowel than with [u] (Ramirez, 2002)</a:t>
            </a:r>
          </a:p>
          <a:p>
            <a:pPr lvl="2"/>
            <a:r>
              <a:rPr lang="en-US" dirty="0"/>
              <a:t>Longer duration of EV in following order: u&gt;a&gt;e&gt;o&gt;</a:t>
            </a:r>
            <a:r>
              <a:rPr lang="en-US" dirty="0" err="1"/>
              <a:t>i</a:t>
            </a:r>
            <a:r>
              <a:rPr lang="en-US" dirty="0"/>
              <a:t> (Ramirez, 2014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79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Cognates</a:t>
            </a:r>
          </a:p>
          <a:p>
            <a:pPr lvl="1"/>
            <a:r>
              <a:rPr lang="en-US" dirty="0"/>
              <a:t>Not significant</a:t>
            </a:r>
          </a:p>
          <a:p>
            <a:pPr lvl="1"/>
            <a:r>
              <a:rPr lang="en-US" dirty="0" smtClean="0"/>
              <a:t>Affrication </a:t>
            </a:r>
            <a:r>
              <a:rPr lang="en-US" dirty="0"/>
              <a:t>occurs in monolingual varieties, specifically Latin American Spanish, and in particular, Andean Spanish (</a:t>
            </a:r>
            <a:r>
              <a:rPr lang="en-US" dirty="0" err="1"/>
              <a:t>Argüello</a:t>
            </a:r>
            <a:r>
              <a:rPr lang="en-US" dirty="0"/>
              <a:t>, 1978; Bobadilla &amp; Bobadilla, 1980; Flores, 2012; </a:t>
            </a:r>
            <a:r>
              <a:rPr lang="en-US" dirty="0" err="1"/>
              <a:t>Lipski</a:t>
            </a:r>
            <a:r>
              <a:rPr lang="en-US" dirty="0"/>
              <a:t>, 2009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evidence that it is an effect of English, since it’s present in monolingual varieties and is not favored by Spanish-English cognates</a:t>
            </a:r>
          </a:p>
          <a:p>
            <a:r>
              <a:rPr lang="en-US" dirty="0" smtClean="0"/>
              <a:t>So what is pushing this variation?</a:t>
            </a:r>
          </a:p>
          <a:p>
            <a:pPr lvl="1"/>
            <a:r>
              <a:rPr lang="en-US" dirty="0" smtClean="0"/>
              <a:t>Articulatory constraints</a:t>
            </a:r>
          </a:p>
          <a:p>
            <a:pPr lvl="1"/>
            <a:r>
              <a:rPr lang="en-US" dirty="0" smtClean="0"/>
              <a:t>Frequency: repetition leads to stronger representation leading to less need for perceptual saliency and frequency leads to reduction (Bybee, 2002).</a:t>
            </a:r>
          </a:p>
          <a:p>
            <a:pPr lvl="1"/>
            <a:r>
              <a:rPr lang="en-US" dirty="0" smtClean="0"/>
              <a:t>Five very frequent words: primo/a, primero, </a:t>
            </a:r>
            <a:r>
              <a:rPr lang="en-US" dirty="0" err="1" smtClean="0"/>
              <a:t>trabajar</a:t>
            </a:r>
            <a:r>
              <a:rPr lang="en-US" dirty="0" smtClean="0"/>
              <a:t>, </a:t>
            </a:r>
            <a:r>
              <a:rPr lang="en-US" dirty="0" err="1" smtClean="0"/>
              <a:t>otro</a:t>
            </a:r>
            <a:r>
              <a:rPr lang="en-US" dirty="0" smtClean="0"/>
              <a:t>/a/s, </a:t>
            </a:r>
            <a:r>
              <a:rPr lang="en-US" dirty="0" err="1" smtClean="0"/>
              <a:t>nosotro</a:t>
            </a:r>
            <a:r>
              <a:rPr lang="en-US" dirty="0" smtClean="0"/>
              <a:t>/a/s</a:t>
            </a:r>
          </a:p>
          <a:p>
            <a:pPr lvl="1"/>
            <a:r>
              <a:rPr lang="en-US" dirty="0" smtClean="0"/>
              <a:t>Even in terms of syllable cluster frequency, /</a:t>
            </a:r>
            <a:r>
              <a:rPr lang="en-US" dirty="0" err="1" smtClean="0"/>
              <a:t>tr</a:t>
            </a:r>
            <a:r>
              <a:rPr lang="en-US" dirty="0" smtClean="0"/>
              <a:t>/ is most frequent, followed by /</a:t>
            </a:r>
            <a:r>
              <a:rPr lang="en-US" dirty="0" err="1" smtClean="0"/>
              <a:t>pr</a:t>
            </a:r>
            <a:r>
              <a:rPr lang="en-US" dirty="0" smtClean="0"/>
              <a:t>/, then the rest.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tr</a:t>
            </a:r>
            <a:r>
              <a:rPr lang="en-US" dirty="0" smtClean="0"/>
              <a:t>/ - 46.7% of data; /</a:t>
            </a:r>
            <a:r>
              <a:rPr lang="en-US" dirty="0" err="1" smtClean="0"/>
              <a:t>pr</a:t>
            </a:r>
            <a:r>
              <a:rPr lang="en-US" dirty="0" smtClean="0"/>
              <a:t>/ - 20.2% of data; voiced all together 24.5%</a:t>
            </a:r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478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seems from the results that this is an internal change driven by</a:t>
            </a:r>
            <a:r>
              <a:rPr lang="fr-FR" dirty="0" smtClean="0"/>
              <a:t>: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Perceptual saliency (i.e. word stress)</a:t>
            </a:r>
          </a:p>
          <a:p>
            <a:r>
              <a:rPr lang="en-US" dirty="0" smtClean="0"/>
              <a:t>Directions for future studies</a:t>
            </a:r>
          </a:p>
          <a:p>
            <a:pPr lvl="1"/>
            <a:r>
              <a:rPr lang="en-US" dirty="0" smtClean="0"/>
              <a:t>Code for frequency</a:t>
            </a:r>
          </a:p>
          <a:p>
            <a:pPr lvl="1"/>
            <a:r>
              <a:rPr lang="en-US" dirty="0" smtClean="0"/>
              <a:t>Code for individual word</a:t>
            </a:r>
          </a:p>
          <a:p>
            <a:pPr lvl="1"/>
            <a:r>
              <a:rPr lang="en-US" dirty="0" smtClean="0"/>
              <a:t>Code duration of epenthetic vowel</a:t>
            </a:r>
          </a:p>
          <a:p>
            <a:pPr lvl="1"/>
            <a:r>
              <a:rPr lang="en-US" dirty="0" smtClean="0"/>
              <a:t>Include a controlled task</a:t>
            </a:r>
          </a:p>
          <a:p>
            <a:pPr lvl="1"/>
            <a:r>
              <a:rPr lang="en-US" dirty="0" smtClean="0"/>
              <a:t>If we were to revisit this community, we would need to employ the comparative variationist methodology (</a:t>
            </a:r>
            <a:r>
              <a:rPr lang="en-US" dirty="0" err="1" smtClean="0"/>
              <a:t>Poplack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Tagliamonte</a:t>
            </a:r>
            <a:r>
              <a:rPr lang="en-US" dirty="0"/>
              <a:t>, 2001; </a:t>
            </a:r>
            <a:r>
              <a:rPr lang="en-US" dirty="0" err="1"/>
              <a:t>Meyerhoff</a:t>
            </a:r>
            <a:r>
              <a:rPr lang="en-US" dirty="0"/>
              <a:t>, 2009; </a:t>
            </a:r>
            <a:r>
              <a:rPr lang="en-US" dirty="0" err="1"/>
              <a:t>Poplack</a:t>
            </a:r>
            <a:r>
              <a:rPr lang="en-US" dirty="0"/>
              <a:t> &amp; </a:t>
            </a:r>
            <a:r>
              <a:rPr lang="en-US" dirty="0" err="1"/>
              <a:t>Levey</a:t>
            </a:r>
            <a:r>
              <a:rPr lang="en-US" dirty="0"/>
              <a:t>, 2010; </a:t>
            </a:r>
            <a:r>
              <a:rPr lang="en-US" dirty="0" err="1"/>
              <a:t>Lamy</a:t>
            </a:r>
            <a:r>
              <a:rPr lang="en-US" dirty="0"/>
              <a:t> 2012</a:t>
            </a:r>
            <a:r>
              <a:rPr lang="en-US" dirty="0" smtClean="0"/>
              <a:t>), and therefore collect data from:</a:t>
            </a:r>
          </a:p>
          <a:p>
            <a:pPr lvl="2"/>
            <a:r>
              <a:rPr lang="en-US" dirty="0" smtClean="0"/>
              <a:t>Monolingual Spanish speakers from the community</a:t>
            </a:r>
          </a:p>
          <a:p>
            <a:pPr lvl="2"/>
            <a:r>
              <a:rPr lang="en-US" dirty="0" smtClean="0"/>
              <a:t>Monolingual English speakers from the community</a:t>
            </a:r>
          </a:p>
          <a:p>
            <a:pPr lvl="2"/>
            <a:r>
              <a:rPr lang="en-US" dirty="0" smtClean="0"/>
              <a:t>Bilingual speakers in English and Spanish</a:t>
            </a:r>
          </a:p>
        </p:txBody>
      </p:sp>
    </p:spTree>
    <p:extLst>
      <p:ext uri="{BB962C8B-B14F-4D97-AF65-F5344CB8AC3E}">
        <p14:creationId xmlns:p14="http://schemas.microsoft.com/office/powerpoint/2010/main" val="145336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 (stop-tap) clusters are highly similar between Spanish and English in terms of:</a:t>
            </a:r>
          </a:p>
          <a:p>
            <a:pPr lvl="1"/>
            <a:r>
              <a:rPr lang="en-US" dirty="0" smtClean="0"/>
              <a:t>Orthography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dentical graphemes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Phonology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B</a:t>
            </a:r>
            <a:r>
              <a:rPr lang="en-US" dirty="0" smtClean="0">
                <a:sym typeface="Wingdings" panose="05000000000000000000" pitchFamily="2" charset="2"/>
              </a:rPr>
              <a:t>oth occur word-initially and –medially in syllable initial position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Similar distinctive functions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err="1" smtClean="0">
                <a:sym typeface="Wingdings" panose="05000000000000000000" pitchFamily="2" charset="2"/>
              </a:rPr>
              <a:t>tr</a:t>
            </a:r>
            <a:r>
              <a:rPr lang="en-US" dirty="0" smtClean="0">
                <a:sym typeface="Wingdings" panose="05000000000000000000" pitchFamily="2" charset="2"/>
              </a:rPr>
              <a:t>/ v. /</a:t>
            </a:r>
            <a:r>
              <a:rPr lang="en-US" dirty="0" err="1" smtClean="0">
                <a:sym typeface="Wingdings" panose="05000000000000000000" pitchFamily="2" charset="2"/>
              </a:rPr>
              <a:t>dr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520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Argüello</a:t>
            </a:r>
            <a:r>
              <a:rPr lang="en-US" dirty="0"/>
              <a:t>, F. 1978. The </a:t>
            </a:r>
            <a:r>
              <a:rPr lang="en-US" dirty="0" err="1"/>
              <a:t>Žeísta</a:t>
            </a:r>
            <a:r>
              <a:rPr lang="en-US" dirty="0"/>
              <a:t> Dialect of Spanish Spoken in Ecuador: A phonetic and phonological study. PhD dissertation, The Pennsylvania State University.</a:t>
            </a:r>
            <a:endParaRPr lang="fr-FR" dirty="0"/>
          </a:p>
          <a:p>
            <a:r>
              <a:rPr lang="es-ES" dirty="0"/>
              <a:t>Blecua, Beatriz. (2001). Las vibrantes del español: manifestaciones acústicas y procesos fonéticos. Doctoral </a:t>
            </a:r>
            <a:r>
              <a:rPr lang="es-ES" dirty="0" err="1"/>
              <a:t>Dissertation</a:t>
            </a:r>
            <a:r>
              <a:rPr lang="es-ES" dirty="0"/>
              <a:t>. </a:t>
            </a:r>
            <a:r>
              <a:rPr lang="es-ES" dirty="0" err="1"/>
              <a:t>Universitat</a:t>
            </a:r>
            <a:r>
              <a:rPr lang="es-ES" dirty="0"/>
              <a:t> </a:t>
            </a:r>
            <a:r>
              <a:rPr lang="es-ES" dirty="0" err="1"/>
              <a:t>Autònoma</a:t>
            </a:r>
            <a:r>
              <a:rPr lang="es-ES" dirty="0"/>
              <a:t> de Barcelona.</a:t>
            </a:r>
            <a:endParaRPr lang="fr-FR" dirty="0"/>
          </a:p>
          <a:p>
            <a:r>
              <a:rPr lang="es-ES" dirty="0"/>
              <a:t>Blecua, F. B., &amp; Machuca, M. (2000). Los grupo consonánticos en español: manifestaciones acústicas en dos estilos de habla. In M. D. Muñoz, A.I. Fernández, &amp; V. Benítez (Eds.), </a:t>
            </a:r>
            <a:r>
              <a:rPr lang="es-ES" i="1" dirty="0"/>
              <a:t>IV Congreso de Lingüística General. Cádiz, 3-6, abril 2000. Volumen II: Comunicaciones. </a:t>
            </a:r>
            <a:r>
              <a:rPr lang="es-ES" dirty="0"/>
              <a:t>Cádiz-Alcalá de Henares: Servicio de publicaciones de la universidad de Cádiz, pp. 283-295. </a:t>
            </a:r>
            <a:endParaRPr lang="fr-FR" dirty="0"/>
          </a:p>
          <a:p>
            <a:r>
              <a:rPr lang="es-ES" dirty="0"/>
              <a:t>Bobadilla, F. &amp; Bobadilla, G. (1980). El estudio de tres variables sociolingüísticas en Rancagua: problemas </a:t>
            </a:r>
            <a:r>
              <a:rPr lang="es-ES" dirty="0" err="1"/>
              <a:t>preliminaries</a:t>
            </a:r>
            <a:r>
              <a:rPr lang="es-ES" dirty="0"/>
              <a:t>. </a:t>
            </a:r>
            <a:r>
              <a:rPr lang="en-US" i="1" dirty="0" err="1"/>
              <a:t>Boletín</a:t>
            </a:r>
            <a:r>
              <a:rPr lang="en-US" i="1" dirty="0"/>
              <a:t> de </a:t>
            </a:r>
            <a:r>
              <a:rPr lang="en-US" i="1" dirty="0" err="1"/>
              <a:t>Filología</a:t>
            </a:r>
            <a:r>
              <a:rPr lang="en-US" i="1" dirty="0"/>
              <a:t>, </a:t>
            </a:r>
            <a:r>
              <a:rPr lang="en-US" dirty="0"/>
              <a:t>XXXI, 721-741.</a:t>
            </a:r>
            <a:endParaRPr lang="fr-FR" dirty="0"/>
          </a:p>
          <a:p>
            <a:r>
              <a:rPr lang="en-US" dirty="0"/>
              <a:t>Bradley, Travis G. and Benjamin </a:t>
            </a:r>
            <a:r>
              <a:rPr lang="en-US" dirty="0" err="1"/>
              <a:t>Schmeiser</a:t>
            </a:r>
            <a:r>
              <a:rPr lang="en-US" dirty="0"/>
              <a:t>. (2003). On the Phonetic Reality of /r/ in Spanish  Complex Onsets. Selected Proceedings of The Sixth Hispanic Linguistics Symposium ed. by Paula M. </a:t>
            </a:r>
            <a:r>
              <a:rPr lang="en-US" dirty="0" err="1"/>
              <a:t>Kempchinsky</a:t>
            </a:r>
            <a:r>
              <a:rPr lang="en-US" dirty="0"/>
              <a:t>, Judith </a:t>
            </a:r>
            <a:r>
              <a:rPr lang="en-US" dirty="0" err="1"/>
              <a:t>Liskin-Gasparro</a:t>
            </a:r>
            <a:r>
              <a:rPr lang="en-US" dirty="0"/>
              <a:t> and Carlos-Eduardo </a:t>
            </a:r>
            <a:r>
              <a:rPr lang="en-US" dirty="0" err="1"/>
              <a:t>Piñeros</a:t>
            </a:r>
            <a:r>
              <a:rPr lang="en-US" dirty="0"/>
              <a:t>. Somerville, MA: </a:t>
            </a:r>
            <a:r>
              <a:rPr lang="en-US" dirty="0" err="1"/>
              <a:t>Cascadilla</a:t>
            </a:r>
            <a:r>
              <a:rPr lang="en-US" dirty="0"/>
              <a:t> Press.</a:t>
            </a:r>
            <a:endParaRPr lang="fr-FR" dirty="0"/>
          </a:p>
          <a:p>
            <a:r>
              <a:rPr lang="en-US" dirty="0"/>
              <a:t>Brown, E., &amp; Harper, D. (2009). Phonological evidence of </a:t>
            </a:r>
            <a:r>
              <a:rPr lang="en-US" dirty="0" err="1"/>
              <a:t>interlingual</a:t>
            </a:r>
            <a:r>
              <a:rPr lang="en-US" dirty="0"/>
              <a:t> exemplar connections. </a:t>
            </a:r>
            <a:r>
              <a:rPr lang="en-US" i="1" dirty="0"/>
              <a:t>Studies in Hispanic and </a:t>
            </a:r>
            <a:r>
              <a:rPr lang="en-US" i="1" dirty="0" err="1"/>
              <a:t>Lusophone</a:t>
            </a:r>
            <a:r>
              <a:rPr lang="en-US" i="1" dirty="0"/>
              <a:t> Linguistics</a:t>
            </a:r>
            <a:r>
              <a:rPr lang="en-US" dirty="0"/>
              <a:t>, </a:t>
            </a:r>
            <a:r>
              <a:rPr lang="en-US" i="1" dirty="0"/>
              <a:t>2</a:t>
            </a:r>
            <a:r>
              <a:rPr lang="en-US" dirty="0"/>
              <a:t>(2), 257-274.</a:t>
            </a:r>
            <a:endParaRPr lang="fr-FR" dirty="0"/>
          </a:p>
          <a:p>
            <a:r>
              <a:rPr lang="en-US" dirty="0"/>
              <a:t>Bybee, Joan. 2002. </a:t>
            </a:r>
            <a:r>
              <a:rPr lang="en-US" dirty="0">
                <a:hlinkClick r:id="rId2"/>
              </a:rPr>
              <a:t>Word frequency and context of use in the lexical diffusion of phonetically conditioned sound change</a:t>
            </a:r>
            <a:r>
              <a:rPr lang="en-US" dirty="0"/>
              <a:t>. </a:t>
            </a:r>
            <a:r>
              <a:rPr lang="en-US" i="1" dirty="0"/>
              <a:t>Language Variation and Change </a:t>
            </a:r>
            <a:r>
              <a:rPr lang="en-US" dirty="0"/>
              <a:t>14: 261-290.</a:t>
            </a:r>
            <a:endParaRPr lang="fr-FR" dirty="0"/>
          </a:p>
          <a:p>
            <a:r>
              <a:rPr lang="en-US" dirty="0" err="1"/>
              <a:t>Colantoni</a:t>
            </a:r>
            <a:r>
              <a:rPr lang="en-US" dirty="0"/>
              <a:t>, Laura. Steele Jeffrey. (2005). Liquid </a:t>
            </a:r>
            <a:r>
              <a:rPr lang="en-US" dirty="0" err="1"/>
              <a:t>Assymetries</a:t>
            </a:r>
            <a:r>
              <a:rPr lang="en-US" dirty="0"/>
              <a:t> in French and Spanish. In </a:t>
            </a:r>
            <a:r>
              <a:rPr lang="en-US" dirty="0" err="1"/>
              <a:t>Fregeni</a:t>
            </a:r>
            <a:r>
              <a:rPr lang="en-US" dirty="0"/>
              <a:t> Chiara, Hirayama, </a:t>
            </a:r>
            <a:r>
              <a:rPr lang="en-US" dirty="0" err="1"/>
              <a:t>Manami</a:t>
            </a:r>
            <a:r>
              <a:rPr lang="en-US" dirty="0"/>
              <a:t>, and Mackenzie, Sarah (Eds.). Toronto Working Papers in Linguistics. Special Issue on Similarity in Phonology. </a:t>
            </a:r>
            <a:r>
              <a:rPr lang="fr-FR" dirty="0"/>
              <a:t>Toronto. </a:t>
            </a:r>
            <a:r>
              <a:rPr lang="fr-FR" dirty="0" err="1"/>
              <a:t>University</a:t>
            </a:r>
            <a:r>
              <a:rPr lang="fr-FR" dirty="0"/>
              <a:t> of Toronto.</a:t>
            </a:r>
          </a:p>
          <a:p>
            <a:r>
              <a:rPr lang="es-ES" dirty="0" err="1"/>
              <a:t>Colantini</a:t>
            </a:r>
            <a:r>
              <a:rPr lang="es-ES" dirty="0"/>
              <a:t>, L., &amp; </a:t>
            </a:r>
            <a:r>
              <a:rPr lang="es-ES" dirty="0" err="1"/>
              <a:t>Steele</a:t>
            </a:r>
            <a:r>
              <a:rPr lang="es-ES" dirty="0"/>
              <a:t>, J. (2006). </a:t>
            </a:r>
            <a:r>
              <a:rPr lang="en-US" dirty="0"/>
              <a:t>Native-like attainment in the L2 acquisition of Spanish stop-liquid clusters. In C. A. Klee &amp; T. L. Face (Eds.), </a:t>
            </a:r>
            <a:r>
              <a:rPr lang="en-US" i="1" dirty="0"/>
              <a:t>Selected proceedings of the 7</a:t>
            </a:r>
            <a:r>
              <a:rPr lang="en-US" i="1" baseline="30000" dirty="0"/>
              <a:t>th</a:t>
            </a:r>
            <a:r>
              <a:rPr lang="en-US" i="1" dirty="0"/>
              <a:t> Conference on the Acquisition of Spanish and Portuguese as First and Second Languages</a:t>
            </a:r>
            <a:r>
              <a:rPr lang="en-US" dirty="0"/>
              <a:t>, pp. 59-73. </a:t>
            </a:r>
            <a:r>
              <a:rPr lang="es-ES" dirty="0"/>
              <a:t>Somerville, MA: Cascadilla </a:t>
            </a:r>
            <a:r>
              <a:rPr lang="es-ES" dirty="0" err="1"/>
              <a:t>Proceedings</a:t>
            </a:r>
            <a:r>
              <a:rPr lang="es-ES" dirty="0"/>
              <a:t> Project.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791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Flores, T. (2012). Variation of the /</a:t>
            </a:r>
            <a:r>
              <a:rPr lang="en-US" dirty="0" err="1"/>
              <a:t>tr</a:t>
            </a:r>
            <a:r>
              <a:rPr lang="en-US" dirty="0"/>
              <a:t>/ cluster in Chilean public speech. Paper presented at the 41</a:t>
            </a:r>
            <a:r>
              <a:rPr lang="en-US" baseline="30000" dirty="0"/>
              <a:t>st</a:t>
            </a:r>
            <a:r>
              <a:rPr lang="en-US" dirty="0"/>
              <a:t> New Ways of Analyzing Variation (NWAV41), Bloomington, IN.</a:t>
            </a:r>
            <a:endParaRPr lang="fr-FR" dirty="0"/>
          </a:p>
          <a:p>
            <a:r>
              <a:rPr lang="es-ES" dirty="0"/>
              <a:t>Gili Gaya, S. (1921). La r simple en la pronunciación española. </a:t>
            </a:r>
            <a:r>
              <a:rPr lang="es-ES" i="1" dirty="0"/>
              <a:t>Revista de Filología Española, 8, </a:t>
            </a:r>
            <a:r>
              <a:rPr lang="es-ES" dirty="0"/>
              <a:t>pp. 271-280.</a:t>
            </a:r>
            <a:endParaRPr lang="fr-FR" dirty="0"/>
          </a:p>
          <a:p>
            <a:r>
              <a:rPr lang="es-ES" dirty="0" err="1"/>
              <a:t>Guitart</a:t>
            </a:r>
            <a:r>
              <a:rPr lang="es-ES" dirty="0"/>
              <a:t>, Jorge M. (2004). Sonido y sentido. </a:t>
            </a:r>
            <a:r>
              <a:rPr lang="en-US" dirty="0"/>
              <a:t>Washington D.C.: Georgetown University Press.</a:t>
            </a:r>
            <a:endParaRPr lang="fr-FR" dirty="0"/>
          </a:p>
          <a:p>
            <a:r>
              <a:rPr lang="en-US" dirty="0"/>
              <a:t>Johnson, D. E. (2009). Getting off the </a:t>
            </a:r>
            <a:r>
              <a:rPr lang="en-US" dirty="0" err="1"/>
              <a:t>GoldVarb</a:t>
            </a:r>
            <a:r>
              <a:rPr lang="en-US" dirty="0"/>
              <a:t> standard: Introducing </a:t>
            </a:r>
            <a:r>
              <a:rPr lang="en-US" dirty="0" err="1"/>
              <a:t>Rbrul</a:t>
            </a:r>
            <a:r>
              <a:rPr lang="en-US" dirty="0"/>
              <a:t> for mixed effects variable rule analysis. </a:t>
            </a:r>
            <a:r>
              <a:rPr lang="en-US" i="1" dirty="0"/>
              <a:t>Language and Linguistics Compass, 3</a:t>
            </a:r>
            <a:r>
              <a:rPr lang="en-US" dirty="0"/>
              <a:t>, 359-383. </a:t>
            </a:r>
            <a:endParaRPr lang="fr-FR" dirty="0"/>
          </a:p>
          <a:p>
            <a:r>
              <a:rPr lang="en-US" dirty="0" err="1"/>
              <a:t>Lamy</a:t>
            </a:r>
            <a:r>
              <a:rPr lang="en-US" dirty="0"/>
              <a:t>, D.S. (2012). A variationist account of voice onset time among Bilingual West Indians in Panamá. PhD Dissertation, University of Florida, Gainesville, FL.</a:t>
            </a:r>
            <a:endParaRPr lang="fr-FR" dirty="0"/>
          </a:p>
          <a:p>
            <a:r>
              <a:rPr lang="en-US" dirty="0" err="1"/>
              <a:t>Lipski</a:t>
            </a:r>
            <a:r>
              <a:rPr lang="en-US" dirty="0"/>
              <a:t>, J. 1994. Latin American Spanish. London: Longman Group.</a:t>
            </a:r>
            <a:endParaRPr lang="fr-FR" dirty="0"/>
          </a:p>
          <a:p>
            <a:r>
              <a:rPr lang="en-US" dirty="0" err="1"/>
              <a:t>Lisker</a:t>
            </a:r>
            <a:r>
              <a:rPr lang="en-US" dirty="0"/>
              <a:t>, Leigh, &amp; Arthur Abramson. (1964). A cross-language study of voicing in initial stops: Acoustical measurements. In R.J. </a:t>
            </a:r>
            <a:r>
              <a:rPr lang="en-US" dirty="0" err="1"/>
              <a:t>Baken</a:t>
            </a:r>
            <a:r>
              <a:rPr lang="en-US" dirty="0"/>
              <a:t> &amp; R.G. </a:t>
            </a:r>
            <a:r>
              <a:rPr lang="en-US" dirty="0" err="1"/>
              <a:t>Daniloff</a:t>
            </a:r>
            <a:r>
              <a:rPr lang="en-US" dirty="0"/>
              <a:t> (eds.), Readings in the clinical </a:t>
            </a:r>
            <a:r>
              <a:rPr lang="en-US" dirty="0" err="1"/>
              <a:t>spectrography</a:t>
            </a:r>
            <a:r>
              <a:rPr lang="en-US" dirty="0"/>
              <a:t> of speech, pp. 384-422. San Diego, CA: Singular Publishing Group, Inc.</a:t>
            </a:r>
            <a:endParaRPr lang="fr-FR" dirty="0"/>
          </a:p>
          <a:p>
            <a:r>
              <a:rPr lang="es-ES" dirty="0" err="1"/>
              <a:t>Malmberg</a:t>
            </a:r>
            <a:r>
              <a:rPr lang="es-ES" dirty="0"/>
              <a:t>, B. (1965). </a:t>
            </a:r>
            <a:r>
              <a:rPr lang="es-ES" i="1" dirty="0"/>
              <a:t>Estudios de fonética hispánica</a:t>
            </a:r>
            <a:r>
              <a:rPr lang="es-ES" dirty="0"/>
              <a:t>. Madrid: Consejo Superior de Investigaciones Científicas.</a:t>
            </a:r>
            <a:endParaRPr lang="fr-FR" dirty="0"/>
          </a:p>
          <a:p>
            <a:r>
              <a:rPr lang="en-US" dirty="0" err="1"/>
              <a:t>Meyerhoff</a:t>
            </a:r>
            <a:r>
              <a:rPr lang="en-US" dirty="0"/>
              <a:t>, Miriam. (2009). Replication, transfer and calquing: Using variation as a tool in the study of language contact. Language Variation and Change. 21:1-21.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8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/>
              <a:t>Navarro Tomás,  T. (1918 [1991]). </a:t>
            </a:r>
            <a:r>
              <a:rPr lang="es-ES" i="1" dirty="0"/>
              <a:t>Manual de pronunciación española. </a:t>
            </a:r>
            <a:r>
              <a:rPr lang="es-ES" dirty="0"/>
              <a:t>25th </a:t>
            </a:r>
            <a:r>
              <a:rPr lang="es-ES" dirty="0" err="1"/>
              <a:t>edition</a:t>
            </a:r>
            <a:r>
              <a:rPr lang="es-ES" dirty="0"/>
              <a:t>. Madrid: Consejo Superior de Investigaciones Científicas.</a:t>
            </a:r>
            <a:endParaRPr lang="fr-FR" dirty="0"/>
          </a:p>
          <a:p>
            <a:r>
              <a:rPr lang="es-ES" dirty="0" err="1"/>
              <a:t>Poplack</a:t>
            </a:r>
            <a:r>
              <a:rPr lang="es-ES" dirty="0"/>
              <a:t>, </a:t>
            </a:r>
            <a:r>
              <a:rPr lang="es-ES" dirty="0" err="1"/>
              <a:t>Shana</a:t>
            </a:r>
            <a:r>
              <a:rPr lang="es-ES" dirty="0"/>
              <a:t>, &amp; Stephen </a:t>
            </a:r>
            <a:r>
              <a:rPr lang="es-ES" dirty="0" err="1"/>
              <a:t>Levey</a:t>
            </a:r>
            <a:r>
              <a:rPr lang="es-ES" dirty="0"/>
              <a:t>. </a:t>
            </a:r>
            <a:r>
              <a:rPr lang="en-US" dirty="0"/>
              <a:t>(2010). Contact-induced grammatical change. In Peter Auer &amp; Jürgen Erich Schmidt (eds.), </a:t>
            </a:r>
            <a:r>
              <a:rPr lang="en-US" i="1" dirty="0"/>
              <a:t>Language and Space – An international handbook of linguistic variation: Volume 1 – Theories and methods</a:t>
            </a:r>
            <a:r>
              <a:rPr lang="en-US" dirty="0"/>
              <a:t>, Berlin: Mouton de </a:t>
            </a:r>
            <a:r>
              <a:rPr lang="en-US" dirty="0" err="1"/>
              <a:t>Gruyter</a:t>
            </a:r>
            <a:r>
              <a:rPr lang="en-US" dirty="0"/>
              <a:t>. </a:t>
            </a:r>
            <a:endParaRPr lang="fr-FR" dirty="0"/>
          </a:p>
          <a:p>
            <a:r>
              <a:rPr lang="es-ES" dirty="0" err="1"/>
              <a:t>Poplack</a:t>
            </a:r>
            <a:r>
              <a:rPr lang="es-ES" dirty="0"/>
              <a:t>, </a:t>
            </a:r>
            <a:r>
              <a:rPr lang="es-ES" dirty="0" err="1"/>
              <a:t>Shana</a:t>
            </a:r>
            <a:r>
              <a:rPr lang="es-ES" dirty="0"/>
              <a:t>, &amp; </a:t>
            </a:r>
            <a:r>
              <a:rPr lang="es-ES" dirty="0" err="1"/>
              <a:t>Sali</a:t>
            </a:r>
            <a:r>
              <a:rPr lang="es-ES" dirty="0"/>
              <a:t> </a:t>
            </a:r>
            <a:r>
              <a:rPr lang="es-ES" dirty="0" err="1"/>
              <a:t>Tagliamonte</a:t>
            </a:r>
            <a:r>
              <a:rPr lang="es-ES" dirty="0"/>
              <a:t>. </a:t>
            </a:r>
            <a:r>
              <a:rPr lang="en-US" dirty="0"/>
              <a:t>(2001). </a:t>
            </a:r>
            <a:r>
              <a:rPr lang="en-US" i="1" dirty="0"/>
              <a:t>African American English in the diaspora. </a:t>
            </a:r>
            <a:r>
              <a:rPr lang="en-US" dirty="0"/>
              <a:t>Oxford: Blackwell.</a:t>
            </a:r>
            <a:endParaRPr lang="fr-FR" dirty="0"/>
          </a:p>
          <a:p>
            <a:r>
              <a:rPr lang="es-ES" dirty="0" err="1"/>
              <a:t>Quilis</a:t>
            </a:r>
            <a:r>
              <a:rPr lang="es-ES" dirty="0"/>
              <a:t>, A. (1970). El elemento </a:t>
            </a:r>
            <a:r>
              <a:rPr lang="es-ES" dirty="0" err="1"/>
              <a:t>esvarabáticos</a:t>
            </a:r>
            <a:r>
              <a:rPr lang="es-ES" dirty="0"/>
              <a:t> en los grupos [</a:t>
            </a:r>
            <a:r>
              <a:rPr lang="es-ES" dirty="0" err="1"/>
              <a:t>pr,br,tr</a:t>
            </a:r>
            <a:r>
              <a:rPr lang="es-ES" dirty="0"/>
              <a:t>]. </a:t>
            </a:r>
            <a:r>
              <a:rPr lang="fr-FR" i="1" dirty="0" err="1"/>
              <a:t>Phonetique</a:t>
            </a:r>
            <a:r>
              <a:rPr lang="fr-FR" i="1" dirty="0"/>
              <a:t> et Linguistique Romaines: </a:t>
            </a:r>
            <a:r>
              <a:rPr lang="fr-FR" i="1" dirty="0" err="1"/>
              <a:t>Melanges</a:t>
            </a:r>
            <a:r>
              <a:rPr lang="fr-FR" i="1" dirty="0"/>
              <a:t> offerts a M. Georges </a:t>
            </a:r>
            <a:r>
              <a:rPr lang="fr-FR" i="1" dirty="0" err="1"/>
              <a:t>Straka</a:t>
            </a:r>
            <a:r>
              <a:rPr lang="fr-FR" i="1" dirty="0"/>
              <a:t>, </a:t>
            </a:r>
            <a:r>
              <a:rPr lang="fr-FR" dirty="0"/>
              <a:t>pp. 99-104.</a:t>
            </a:r>
          </a:p>
          <a:p>
            <a:r>
              <a:rPr lang="en-US" dirty="0"/>
              <a:t>Ramirez, C. J. (2002). Characterization of the epenthetic vowel between the clusters formed by stops/fricatives + flap in Spanish. </a:t>
            </a:r>
            <a:r>
              <a:rPr lang="en-US" i="1" dirty="0"/>
              <a:t>Toronto Working Paper in Linguistics, 19, </a:t>
            </a:r>
            <a:r>
              <a:rPr lang="en-US" dirty="0"/>
              <a:t>67-74.</a:t>
            </a:r>
            <a:endParaRPr lang="fr-FR" dirty="0"/>
          </a:p>
          <a:p>
            <a:r>
              <a:rPr lang="en-US" dirty="0" err="1"/>
              <a:t>Ramírez</a:t>
            </a:r>
            <a:r>
              <a:rPr lang="en-US" dirty="0"/>
              <a:t> Vera, Carlos Julio. (2006). Acoustic and Perceptual Characterization of the Epenthetic Vowel Between the Clusters Formed by Stop + Flap in Spanish” In </a:t>
            </a:r>
            <a:r>
              <a:rPr lang="en-US" dirty="0" err="1"/>
              <a:t>Díaz</a:t>
            </a:r>
            <a:r>
              <a:rPr lang="en-US" dirty="0"/>
              <a:t>-Campos M. (Ed.), Selected Proceedings of the 2nd Laboratory Approaches to Spanish Phonetics and Phonology. September 17-19. 48-61. Indiana University, Bloomington. In.</a:t>
            </a:r>
            <a:endParaRPr lang="fr-FR" dirty="0"/>
          </a:p>
          <a:p>
            <a:r>
              <a:rPr lang="en-US" dirty="0"/>
              <a:t>Ramirez, C. J. (2014). </a:t>
            </a:r>
            <a:r>
              <a:rPr lang="en-US" i="1" dirty="0"/>
              <a:t>Production and perception of the epenthetic vowel in obstruent + liquid clusters in Spanish: An analysis of the prosodic and phonetic cues used by L1 and L2 speakers. </a:t>
            </a:r>
            <a:r>
              <a:rPr lang="en-US" dirty="0"/>
              <a:t>PhD Dissertation. University of Toronto. </a:t>
            </a:r>
            <a:endParaRPr lang="fr-FR" dirty="0"/>
          </a:p>
          <a:p>
            <a:r>
              <a:rPr lang="en-US" dirty="0" err="1"/>
              <a:t>Schmeiser</a:t>
            </a:r>
            <a:r>
              <a:rPr lang="en-US" dirty="0"/>
              <a:t>, B. S. (2006). </a:t>
            </a:r>
            <a:r>
              <a:rPr lang="en-US" i="1" dirty="0"/>
              <a:t>On the durational variability of </a:t>
            </a:r>
            <a:r>
              <a:rPr lang="en-US" i="1" dirty="0" err="1"/>
              <a:t>svarabhakti</a:t>
            </a:r>
            <a:r>
              <a:rPr lang="en-US" i="1" dirty="0"/>
              <a:t> vowels in </a:t>
            </a:r>
            <a:r>
              <a:rPr lang="en-US" i="1" dirty="0" err="1"/>
              <a:t>spanish</a:t>
            </a:r>
            <a:r>
              <a:rPr lang="en-US" i="1" dirty="0"/>
              <a:t> consonant clusters. </a:t>
            </a:r>
            <a:r>
              <a:rPr lang="en-US" dirty="0"/>
              <a:t>PhD Dissertation. University of California Davis.</a:t>
            </a:r>
            <a:endParaRPr lang="fr-FR" dirty="0"/>
          </a:p>
          <a:p>
            <a:r>
              <a:rPr lang="en-US" dirty="0" err="1"/>
              <a:t>Stockwell</a:t>
            </a:r>
            <a:r>
              <a:rPr lang="en-US" dirty="0"/>
              <a:t>, Robert P., &amp; Jean Donald Bowen. (1965). </a:t>
            </a:r>
            <a:r>
              <a:rPr lang="en-US" i="1" dirty="0"/>
              <a:t>The sounds of English and Spanish</a:t>
            </a:r>
            <a:r>
              <a:rPr lang="en-US" dirty="0"/>
              <a:t>. Chicago: University of Chicago Press.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66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Sara Zahler: </a:t>
            </a:r>
            <a:r>
              <a:rPr lang="en-US" dirty="0" smtClean="0">
                <a:hlinkClick r:id="rId2"/>
              </a:rPr>
              <a:t>szahler@Indiana.edu</a:t>
            </a:r>
            <a:endParaRPr lang="en-US" dirty="0" smtClean="0"/>
          </a:p>
          <a:p>
            <a:r>
              <a:rPr lang="en-US" dirty="0" smtClean="0"/>
              <a:t>Vanessa Elias: </a:t>
            </a:r>
            <a:r>
              <a:rPr lang="en-US" dirty="0" smtClean="0">
                <a:hlinkClick r:id="rId3"/>
              </a:rPr>
              <a:t>mavelias@Indiana.edu</a:t>
            </a:r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2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These segments differ between Spanish and English in terms of: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Phonetics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Differences in VOT </a:t>
            </a:r>
            <a:r>
              <a:rPr lang="en-US" dirty="0" smtClean="0">
                <a:sym typeface="Wingdings" panose="05000000000000000000" pitchFamily="2" charset="2"/>
              </a:rPr>
              <a:t>and stop voicing (</a:t>
            </a:r>
            <a:r>
              <a:rPr lang="en-US" dirty="0" err="1" smtClean="0">
                <a:sym typeface="Wingdings" panose="05000000000000000000" pitchFamily="2" charset="2"/>
              </a:rPr>
              <a:t>Guitart</a:t>
            </a:r>
            <a:r>
              <a:rPr lang="en-US" dirty="0">
                <a:sym typeface="Wingdings" panose="05000000000000000000" pitchFamily="2" charset="2"/>
              </a:rPr>
              <a:t>, 2004; </a:t>
            </a:r>
            <a:r>
              <a:rPr lang="en-US" dirty="0" err="1">
                <a:sym typeface="Wingdings" panose="05000000000000000000" pitchFamily="2" charset="2"/>
              </a:rPr>
              <a:t>Lamy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smtClean="0">
                <a:sym typeface="Wingdings" panose="05000000000000000000" pitchFamily="2" charset="2"/>
              </a:rPr>
              <a:t>2012; </a:t>
            </a:r>
            <a:r>
              <a:rPr lang="en-US" dirty="0" err="1">
                <a:sym typeface="Wingdings" panose="05000000000000000000" pitchFamily="2" charset="2"/>
              </a:rPr>
              <a:t>Lisker</a:t>
            </a:r>
            <a:r>
              <a:rPr lang="en-US" dirty="0">
                <a:sym typeface="Wingdings" panose="05000000000000000000" pitchFamily="2" charset="2"/>
              </a:rPr>
              <a:t> &amp; Abramson, 1964; </a:t>
            </a:r>
            <a:r>
              <a:rPr lang="en-US" dirty="0" err="1">
                <a:sym typeface="Wingdings" panose="05000000000000000000" pitchFamily="2" charset="2"/>
              </a:rPr>
              <a:t>Stockwell</a:t>
            </a:r>
            <a:r>
              <a:rPr lang="en-US" dirty="0">
                <a:sym typeface="Wingdings" panose="05000000000000000000" pitchFamily="2" charset="2"/>
              </a:rPr>
              <a:t> &amp; Bowen, </a:t>
            </a:r>
            <a:r>
              <a:rPr lang="en-US" dirty="0" smtClean="0">
                <a:sym typeface="Wingdings" panose="05000000000000000000" pitchFamily="2" charset="2"/>
              </a:rPr>
              <a:t>1965)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Rhotic</a:t>
            </a:r>
            <a:r>
              <a:rPr lang="en-US" dirty="0" smtClean="0">
                <a:sym typeface="Wingdings" panose="05000000000000000000" pitchFamily="2" charset="2"/>
              </a:rPr>
              <a:t> manner (</a:t>
            </a:r>
            <a:r>
              <a:rPr lang="en-US" dirty="0" err="1" smtClean="0">
                <a:sym typeface="Wingdings" panose="05000000000000000000" pitchFamily="2" charset="2"/>
              </a:rPr>
              <a:t>Colantoni</a:t>
            </a:r>
            <a:r>
              <a:rPr lang="en-US" dirty="0" smtClean="0">
                <a:sym typeface="Wingdings" panose="05000000000000000000" pitchFamily="2" charset="2"/>
              </a:rPr>
              <a:t> &amp; Steele, 2006)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Co-articulation of the stop and </a:t>
            </a:r>
            <a:r>
              <a:rPr lang="en-US" dirty="0" err="1" smtClean="0">
                <a:sym typeface="Wingdings" panose="05000000000000000000" pitchFamily="2" charset="2"/>
              </a:rPr>
              <a:t>rhotic</a:t>
            </a:r>
            <a:r>
              <a:rPr lang="en-US" dirty="0" smtClean="0">
                <a:sym typeface="Wingdings" panose="05000000000000000000" pitchFamily="2" charset="2"/>
              </a:rPr>
              <a:t> (Navarro </a:t>
            </a:r>
            <a:r>
              <a:rPr lang="en-US" dirty="0" err="1" smtClean="0">
                <a:sym typeface="Wingdings" panose="05000000000000000000" pitchFamily="2" charset="2"/>
              </a:rPr>
              <a:t>Tomás</a:t>
            </a:r>
            <a:r>
              <a:rPr lang="en-US" dirty="0" smtClean="0">
                <a:sym typeface="Wingdings" panose="05000000000000000000" pitchFamily="2" charset="2"/>
              </a:rPr>
              <a:t>, 1918)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Epenthesis v. co-articulation with affrication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These clusters could present an area of phonology that would lend itself to convergence in heritage or bilingual Spanish.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English-speaking learners of Spanish show English influence in their L2 production of  stop-tap clusters (</a:t>
            </a:r>
            <a:r>
              <a:rPr lang="en-US" dirty="0" err="1" smtClean="0">
                <a:sym typeface="Wingdings" panose="05000000000000000000" pitchFamily="2" charset="2"/>
              </a:rPr>
              <a:t>Colantoni</a:t>
            </a:r>
            <a:r>
              <a:rPr lang="en-US" dirty="0" smtClean="0">
                <a:sym typeface="Wingdings" panose="05000000000000000000" pitchFamily="2" charset="2"/>
              </a:rPr>
              <a:t> &amp; Steele, 2006)</a:t>
            </a:r>
            <a:endParaRPr lang="en-US" dirty="0">
              <a:sym typeface="Wingdings" panose="05000000000000000000" pitchFamily="2" charset="2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975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stop-tap Cr clusters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produced as a sequence of two stops: a stop consonant and a tap</a:t>
            </a:r>
          </a:p>
          <a:p>
            <a:pPr lvl="1"/>
            <a:r>
              <a:rPr lang="en-US" dirty="0" smtClean="0"/>
              <a:t>Frequently disrupted by a short epenthetic vowel (EV) with an average length of 31-40 </a:t>
            </a:r>
            <a:r>
              <a:rPr lang="en-US" dirty="0" err="1" smtClean="0"/>
              <a:t>ms</a:t>
            </a:r>
            <a:r>
              <a:rPr lang="en-US" dirty="0" smtClean="0"/>
              <a:t> (</a:t>
            </a:r>
            <a:r>
              <a:rPr lang="en-US" dirty="0" err="1" smtClean="0"/>
              <a:t>Colantoni</a:t>
            </a:r>
            <a:r>
              <a:rPr lang="en-US" dirty="0" smtClean="0"/>
              <a:t> &amp; Steele, 2006; </a:t>
            </a:r>
            <a:r>
              <a:rPr lang="en-US" dirty="0" err="1" smtClean="0"/>
              <a:t>Gili</a:t>
            </a:r>
            <a:r>
              <a:rPr lang="en-US" dirty="0" smtClean="0"/>
              <a:t> Gaya, 1921; </a:t>
            </a:r>
            <a:r>
              <a:rPr lang="en-US" dirty="0" err="1" smtClean="0"/>
              <a:t>Malmberg</a:t>
            </a:r>
            <a:r>
              <a:rPr lang="en-US" dirty="0" smtClean="0"/>
              <a:t>, 1965; Navarro </a:t>
            </a:r>
            <a:r>
              <a:rPr lang="en-US" dirty="0" err="1" smtClean="0"/>
              <a:t>Tomás</a:t>
            </a:r>
            <a:r>
              <a:rPr lang="en-US" dirty="0" smtClean="0"/>
              <a:t>, 1918; </a:t>
            </a:r>
            <a:r>
              <a:rPr lang="en-US" dirty="0" err="1" smtClean="0"/>
              <a:t>Quilis</a:t>
            </a:r>
            <a:r>
              <a:rPr lang="en-US" dirty="0" smtClean="0"/>
              <a:t>, 1970)</a:t>
            </a:r>
          </a:p>
          <a:p>
            <a:pPr lvl="2"/>
            <a:r>
              <a:rPr lang="en-US" dirty="0" smtClean="0"/>
              <a:t>Occurs as a function of formality (</a:t>
            </a:r>
            <a:r>
              <a:rPr lang="en-US" dirty="0" err="1" smtClean="0"/>
              <a:t>Blecua</a:t>
            </a:r>
            <a:r>
              <a:rPr lang="en-US" dirty="0" smtClean="0"/>
              <a:t> &amp; </a:t>
            </a:r>
            <a:r>
              <a:rPr lang="en-US" dirty="0" err="1" smtClean="0"/>
              <a:t>Machuca</a:t>
            </a:r>
            <a:r>
              <a:rPr lang="en-US" dirty="0" smtClean="0"/>
              <a:t>, 2000; </a:t>
            </a:r>
            <a:r>
              <a:rPr lang="en-US" dirty="0" err="1" smtClean="0"/>
              <a:t>Gili</a:t>
            </a:r>
            <a:r>
              <a:rPr lang="en-US" dirty="0" smtClean="0"/>
              <a:t> Gaya, 1921)</a:t>
            </a:r>
          </a:p>
          <a:p>
            <a:pPr lvl="1"/>
            <a:r>
              <a:rPr lang="en-US" dirty="0" smtClean="0"/>
              <a:t>Can vary with co-articulated variants (such as affrication, or stop-approximant clusters) in numerous varieties of Latin American Spanish (</a:t>
            </a:r>
            <a:r>
              <a:rPr lang="en-US" dirty="0" err="1" smtClean="0"/>
              <a:t>Argüello</a:t>
            </a:r>
            <a:r>
              <a:rPr lang="en-US" dirty="0"/>
              <a:t>, 1978; Bobadilla &amp; Bobadilla, 1980; Flores, 2012; </a:t>
            </a:r>
            <a:r>
              <a:rPr lang="en-US" dirty="0" err="1" smtClean="0"/>
              <a:t>Lipski</a:t>
            </a:r>
            <a:r>
              <a:rPr lang="en-US" dirty="0"/>
              <a:t>, 2009)</a:t>
            </a:r>
          </a:p>
          <a:p>
            <a:r>
              <a:rPr lang="en-US" dirty="0" smtClean="0"/>
              <a:t>Variable rates of epenthetic vowel occurrence</a:t>
            </a:r>
          </a:p>
          <a:p>
            <a:pPr lvl="1"/>
            <a:r>
              <a:rPr lang="en-US" dirty="0" smtClean="0"/>
              <a:t>95% (</a:t>
            </a:r>
            <a:r>
              <a:rPr lang="en-US" dirty="0" err="1" smtClean="0"/>
              <a:t>Gili</a:t>
            </a:r>
            <a:r>
              <a:rPr lang="en-US" dirty="0" smtClean="0"/>
              <a:t> Gaya, 1921)</a:t>
            </a:r>
          </a:p>
          <a:p>
            <a:pPr lvl="1"/>
            <a:r>
              <a:rPr lang="en-US" dirty="0" smtClean="0"/>
              <a:t>45-85% according to dialect (</a:t>
            </a:r>
            <a:r>
              <a:rPr lang="en-US" dirty="0" err="1" smtClean="0"/>
              <a:t>Schmeiser</a:t>
            </a:r>
            <a:r>
              <a:rPr lang="en-US" dirty="0" smtClean="0"/>
              <a:t>, 2006)</a:t>
            </a:r>
          </a:p>
          <a:p>
            <a:pPr lvl="1"/>
            <a:r>
              <a:rPr lang="en-US" dirty="0" smtClean="0"/>
              <a:t>75% (Ramirez, 2014)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05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conditions this variation?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Voicing of the first consonant (C1):</a:t>
            </a:r>
          </a:p>
          <a:p>
            <a:pPr lvl="1"/>
            <a:r>
              <a:rPr lang="en-US" dirty="0" smtClean="0"/>
              <a:t>More EV after voiced consonants (</a:t>
            </a:r>
            <a:r>
              <a:rPr lang="en-US" dirty="0" err="1" smtClean="0"/>
              <a:t>Blecua</a:t>
            </a:r>
            <a:r>
              <a:rPr lang="en-US" dirty="0" smtClean="0"/>
              <a:t>, 2001; Ramirez, 2006)</a:t>
            </a:r>
          </a:p>
          <a:p>
            <a:pPr lvl="1"/>
            <a:r>
              <a:rPr lang="en-US" dirty="0" smtClean="0"/>
              <a:t>Longer EV after voiced consonants (</a:t>
            </a:r>
            <a:r>
              <a:rPr lang="en-US" dirty="0" err="1" smtClean="0"/>
              <a:t>Colantoni</a:t>
            </a:r>
            <a:r>
              <a:rPr lang="en-US" dirty="0" smtClean="0"/>
              <a:t> &amp; Steele, 2005; Ramirez, 2006; </a:t>
            </a:r>
            <a:r>
              <a:rPr lang="en-US" dirty="0" err="1" smtClean="0"/>
              <a:t>Schmeiser</a:t>
            </a:r>
            <a:r>
              <a:rPr lang="en-US" dirty="0" smtClean="0"/>
              <a:t>, 2006)</a:t>
            </a:r>
          </a:p>
          <a:p>
            <a:r>
              <a:rPr lang="en-US" dirty="0" smtClean="0"/>
              <a:t>Place of articulation of C1:</a:t>
            </a:r>
          </a:p>
          <a:p>
            <a:pPr lvl="1"/>
            <a:r>
              <a:rPr lang="en-US" dirty="0" smtClean="0"/>
              <a:t>Higher rate of EV after dentals than labials/velar (Ramirez, 2006)</a:t>
            </a:r>
          </a:p>
          <a:p>
            <a:pPr lvl="1"/>
            <a:r>
              <a:rPr lang="en-US" dirty="0" smtClean="0"/>
              <a:t>No effect (Ramirez, 2014)</a:t>
            </a:r>
          </a:p>
          <a:p>
            <a:r>
              <a:rPr lang="en-US" dirty="0" smtClean="0"/>
              <a:t>Manner of articulation of C1:</a:t>
            </a:r>
          </a:p>
          <a:p>
            <a:pPr lvl="1"/>
            <a:r>
              <a:rPr lang="en-US" dirty="0" smtClean="0"/>
              <a:t>Longer EV after dorsal, then coronals, then labials (</a:t>
            </a:r>
            <a:r>
              <a:rPr lang="en-US" dirty="0" err="1" smtClean="0"/>
              <a:t>Schmeiser</a:t>
            </a:r>
            <a:r>
              <a:rPr lang="en-US" dirty="0" smtClean="0"/>
              <a:t>, 2006)</a:t>
            </a:r>
          </a:p>
          <a:p>
            <a:pPr lvl="1"/>
            <a:r>
              <a:rPr lang="en-US" dirty="0" smtClean="0"/>
              <a:t>No effect (</a:t>
            </a:r>
            <a:r>
              <a:rPr lang="en-US" dirty="0" err="1" smtClean="0"/>
              <a:t>Colantoni</a:t>
            </a:r>
            <a:r>
              <a:rPr lang="en-US" dirty="0" smtClean="0"/>
              <a:t> &amp; Steele, 2005)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571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conditions this variation?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Following nuclear vowel</a:t>
            </a:r>
          </a:p>
          <a:p>
            <a:pPr lvl="1"/>
            <a:r>
              <a:rPr lang="en-US" dirty="0" smtClean="0"/>
              <a:t>Shorter EV with [o] nuclear vowel than with [u] (Ramirez, 2002)</a:t>
            </a:r>
          </a:p>
          <a:p>
            <a:pPr lvl="1"/>
            <a:r>
              <a:rPr lang="en-US" dirty="0" smtClean="0"/>
              <a:t>Longer duration of EV in following order: u&gt;a&gt;e&gt;o&gt;</a:t>
            </a:r>
            <a:r>
              <a:rPr lang="en-US" dirty="0" err="1" smtClean="0"/>
              <a:t>i</a:t>
            </a:r>
            <a:r>
              <a:rPr lang="en-US" dirty="0" smtClean="0"/>
              <a:t> (Ramirez, 2014)</a:t>
            </a:r>
          </a:p>
          <a:p>
            <a:r>
              <a:rPr lang="en-US" dirty="0" smtClean="0"/>
              <a:t>Word position</a:t>
            </a:r>
          </a:p>
          <a:p>
            <a:pPr lvl="1"/>
            <a:r>
              <a:rPr lang="en-US" dirty="0" smtClean="0"/>
              <a:t>Longer EV in word initial (Bradley &amp; </a:t>
            </a:r>
            <a:r>
              <a:rPr lang="en-US" dirty="0" err="1" smtClean="0"/>
              <a:t>Schmeiser</a:t>
            </a:r>
            <a:r>
              <a:rPr lang="en-US" dirty="0" smtClean="0"/>
              <a:t>, 2003)</a:t>
            </a:r>
          </a:p>
          <a:p>
            <a:pPr lvl="1"/>
            <a:r>
              <a:rPr lang="en-US" dirty="0" smtClean="0"/>
              <a:t>Longer EV in word medial (</a:t>
            </a:r>
            <a:r>
              <a:rPr lang="en-US" dirty="0" err="1" smtClean="0"/>
              <a:t>Colantoni</a:t>
            </a:r>
            <a:r>
              <a:rPr lang="en-US" dirty="0" smtClean="0"/>
              <a:t> &amp; Steele, 2005; </a:t>
            </a:r>
            <a:r>
              <a:rPr lang="en-US" dirty="0" err="1" smtClean="0"/>
              <a:t>Schmeiser</a:t>
            </a:r>
            <a:r>
              <a:rPr lang="en-US" dirty="0" smtClean="0"/>
              <a:t>, 2006)</a:t>
            </a:r>
          </a:p>
          <a:p>
            <a:r>
              <a:rPr lang="en-US" dirty="0" smtClean="0"/>
              <a:t>Stress</a:t>
            </a:r>
          </a:p>
          <a:p>
            <a:pPr lvl="1"/>
            <a:r>
              <a:rPr lang="en-US" dirty="0" smtClean="0"/>
              <a:t>Longer EV in stressed syllable (Bradley &amp; </a:t>
            </a:r>
            <a:r>
              <a:rPr lang="en-US" dirty="0" err="1" smtClean="0"/>
              <a:t>Schmeiser</a:t>
            </a:r>
            <a:r>
              <a:rPr lang="en-US" dirty="0" smtClean="0"/>
              <a:t>, 2003)</a:t>
            </a:r>
          </a:p>
          <a:p>
            <a:pPr lvl="1"/>
            <a:r>
              <a:rPr lang="en-US" dirty="0" smtClean="0"/>
              <a:t>The rate of occurrence of EV is lesser in stressed syllables (Ramirez, 2014)</a:t>
            </a:r>
          </a:p>
          <a:p>
            <a:r>
              <a:rPr lang="en-US" dirty="0" smtClean="0"/>
              <a:t>Order constriction</a:t>
            </a:r>
          </a:p>
          <a:p>
            <a:pPr lvl="1"/>
            <a:r>
              <a:rPr lang="en-US" dirty="0" smtClean="0"/>
              <a:t>Back to front lead to longer EV (Bradley &amp; </a:t>
            </a:r>
            <a:r>
              <a:rPr lang="en-US" dirty="0" err="1" smtClean="0"/>
              <a:t>Schmeiser</a:t>
            </a:r>
            <a:r>
              <a:rPr lang="en-US" dirty="0" smtClean="0"/>
              <a:t>, 2003; </a:t>
            </a:r>
            <a:r>
              <a:rPr lang="en-US" dirty="0" err="1" smtClean="0"/>
              <a:t>Schmeiser</a:t>
            </a:r>
            <a:r>
              <a:rPr lang="en-US" dirty="0" smtClean="0"/>
              <a:t>, 2006)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692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on research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appearance of the EV is variable in numerous varieties of Spanish</a:t>
            </a:r>
          </a:p>
          <a:p>
            <a:pPr lvl="1"/>
            <a:r>
              <a:rPr lang="en-US" dirty="0" smtClean="0"/>
              <a:t>Almost always represents a majority of productions</a:t>
            </a:r>
          </a:p>
          <a:p>
            <a:r>
              <a:rPr lang="en-US" dirty="0" smtClean="0"/>
              <a:t>The rate of EV appearance is affected by:</a:t>
            </a:r>
          </a:p>
          <a:p>
            <a:pPr lvl="1"/>
            <a:r>
              <a:rPr lang="en-US" dirty="0" smtClean="0"/>
              <a:t>Voicing of C1</a:t>
            </a:r>
          </a:p>
          <a:p>
            <a:pPr lvl="1"/>
            <a:r>
              <a:rPr lang="en-US" dirty="0" smtClean="0"/>
              <a:t>Point of articulation of C1</a:t>
            </a:r>
          </a:p>
          <a:p>
            <a:pPr lvl="1"/>
            <a:r>
              <a:rPr lang="en-US" dirty="0" smtClean="0"/>
              <a:t>Stress</a:t>
            </a:r>
          </a:p>
          <a:p>
            <a:r>
              <a:rPr lang="en-US" dirty="0" smtClean="0"/>
              <a:t>The duration of the EV is affected by:</a:t>
            </a:r>
          </a:p>
          <a:p>
            <a:pPr lvl="1"/>
            <a:r>
              <a:rPr lang="en-US" dirty="0" smtClean="0"/>
              <a:t>Voicing of C1</a:t>
            </a:r>
          </a:p>
          <a:p>
            <a:pPr lvl="1"/>
            <a:r>
              <a:rPr lang="en-US" dirty="0" smtClean="0"/>
              <a:t>Manner of articulation of C1</a:t>
            </a:r>
          </a:p>
          <a:p>
            <a:pPr lvl="1"/>
            <a:r>
              <a:rPr lang="en-US" dirty="0" smtClean="0"/>
              <a:t>Nuclear vowel</a:t>
            </a:r>
          </a:p>
          <a:p>
            <a:pPr lvl="1"/>
            <a:r>
              <a:rPr lang="en-US" dirty="0" smtClean="0"/>
              <a:t>Word position</a:t>
            </a:r>
          </a:p>
          <a:p>
            <a:pPr lvl="1"/>
            <a:r>
              <a:rPr lang="en-US" dirty="0" smtClean="0"/>
              <a:t>Stress</a:t>
            </a:r>
          </a:p>
          <a:p>
            <a:pPr lvl="1"/>
            <a:r>
              <a:rPr lang="en-US" dirty="0" smtClean="0"/>
              <a:t>Order of constriction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885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study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previous research, our questions are two-fold:</a:t>
            </a:r>
          </a:p>
          <a:p>
            <a:pPr lvl="1"/>
            <a:r>
              <a:rPr lang="en-US" dirty="0" smtClean="0"/>
              <a:t>What are the factors affecting the production of canonical epenthesis in the Spanish of a group of heritage speakers in </a:t>
            </a:r>
            <a:r>
              <a:rPr lang="en-US" dirty="0"/>
              <a:t>A</a:t>
            </a:r>
            <a:r>
              <a:rPr lang="en-US" dirty="0" smtClean="0"/>
              <a:t>ntonito, Colorado?</a:t>
            </a:r>
          </a:p>
          <a:p>
            <a:pPr lvl="1"/>
            <a:r>
              <a:rPr lang="en-US" dirty="0" smtClean="0"/>
              <a:t>Does this group show convergence with English by demonstrating less production of the canonical variant in words that are cognates with English?</a:t>
            </a:r>
          </a:p>
          <a:p>
            <a:pPr lvl="2"/>
            <a:r>
              <a:rPr lang="en-US" dirty="0" smtClean="0"/>
              <a:t>An effect of cognates is expected to occur due to research demonstrating that similarities between a bilingual’s two languages in particular words can lead to more convergence/effect of one language on the other in those words than in other less similar words (Brown &amp; Harper, 2009).</a:t>
            </a:r>
          </a:p>
        </p:txBody>
      </p:sp>
    </p:spTree>
    <p:extLst>
      <p:ext uri="{BB962C8B-B14F-4D97-AF65-F5344CB8AC3E}">
        <p14:creationId xmlns:p14="http://schemas.microsoft.com/office/powerpoint/2010/main" val="255151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643718"/>
          </a:xfrm>
        </p:spPr>
        <p:txBody>
          <a:bodyPr>
            <a:normAutofit/>
          </a:bodyPr>
          <a:lstStyle/>
          <a:p>
            <a:r>
              <a:rPr lang="en-US" dirty="0" smtClean="0"/>
              <a:t>7 sociolinguistic interviews</a:t>
            </a:r>
          </a:p>
          <a:p>
            <a:pPr lvl="1"/>
            <a:r>
              <a:rPr lang="en-US" dirty="0" smtClean="0"/>
              <a:t>4 male, 3 female between 40-65 years old</a:t>
            </a:r>
          </a:p>
          <a:p>
            <a:pPr lvl="1"/>
            <a:r>
              <a:rPr lang="en-US" dirty="0" smtClean="0"/>
              <a:t>Lasted 45 </a:t>
            </a:r>
            <a:r>
              <a:rPr lang="en-US" dirty="0"/>
              <a:t>minutes – 1 </a:t>
            </a:r>
            <a:r>
              <a:rPr lang="en-US" dirty="0" smtClean="0"/>
              <a:t>hour</a:t>
            </a:r>
          </a:p>
          <a:p>
            <a:r>
              <a:rPr lang="en-US" dirty="0" smtClean="0"/>
              <a:t>Collected in Antonito, Colorado</a:t>
            </a:r>
          </a:p>
          <a:p>
            <a:pPr lvl="1"/>
            <a:r>
              <a:rPr lang="en-US" dirty="0" smtClean="0"/>
              <a:t>Small town of approximately 800 people. Many of the residents have been residing here for 7 generations or more </a:t>
            </a:r>
          </a:p>
          <a:p>
            <a:pPr lvl="1"/>
            <a:endParaRPr lang="en-US" dirty="0"/>
          </a:p>
          <a:p>
            <a:r>
              <a:rPr lang="en-US" dirty="0" smtClean="0"/>
              <a:t>614 tokens extracted of /</a:t>
            </a:r>
            <a:r>
              <a:rPr lang="en-US" dirty="0" err="1" smtClean="0"/>
              <a:t>pr</a:t>
            </a:r>
            <a:r>
              <a:rPr lang="en-US" dirty="0" smtClean="0"/>
              <a:t>/, /</a:t>
            </a:r>
            <a:r>
              <a:rPr lang="en-US" dirty="0" err="1" smtClean="0"/>
              <a:t>tr</a:t>
            </a:r>
            <a:r>
              <a:rPr lang="en-US" dirty="0" smtClean="0"/>
              <a:t>/, /</a:t>
            </a:r>
            <a:r>
              <a:rPr lang="en-US" dirty="0" err="1" smtClean="0"/>
              <a:t>kr</a:t>
            </a:r>
            <a:r>
              <a:rPr lang="en-US" dirty="0" smtClean="0"/>
              <a:t>/, /</a:t>
            </a:r>
            <a:r>
              <a:rPr lang="en-US" dirty="0" err="1" smtClean="0"/>
              <a:t>br</a:t>
            </a:r>
            <a:r>
              <a:rPr lang="en-US" dirty="0" smtClean="0"/>
              <a:t>/, /</a:t>
            </a:r>
            <a:r>
              <a:rPr lang="en-US" dirty="0" err="1" smtClean="0"/>
              <a:t>dr</a:t>
            </a:r>
            <a:r>
              <a:rPr lang="en-US" dirty="0" smtClean="0"/>
              <a:t>/, /gr/</a:t>
            </a:r>
          </a:p>
          <a:p>
            <a:pPr lvl="1"/>
            <a:r>
              <a:rPr lang="en-US" dirty="0" smtClean="0"/>
              <a:t>All tokens of words with syllable-initial Cr clusters were extracted</a:t>
            </a:r>
          </a:p>
          <a:p>
            <a:pPr lvl="1"/>
            <a:r>
              <a:rPr lang="en-US" dirty="0" smtClean="0"/>
              <a:t>Up to five occurrences of each lemma (i.e. </a:t>
            </a:r>
            <a:r>
              <a:rPr lang="en-US" dirty="0" err="1" smtClean="0"/>
              <a:t>nosotr</a:t>
            </a:r>
            <a:r>
              <a:rPr lang="en-US" dirty="0" smtClean="0"/>
              <a:t>-) for each speaker</a:t>
            </a:r>
          </a:p>
          <a:p>
            <a:pPr lvl="1"/>
            <a:r>
              <a:rPr lang="en-US" dirty="0" smtClean="0"/>
              <a:t>5 excluded due to dropping of C1</a:t>
            </a:r>
          </a:p>
          <a:p>
            <a:pPr lvl="1"/>
            <a:r>
              <a:rPr lang="en-US" dirty="0" smtClean="0"/>
              <a:t>1 excluded due to metathesis of segments</a:t>
            </a:r>
          </a:p>
          <a:p>
            <a:pPr lvl="1"/>
            <a:r>
              <a:rPr lang="en-US" dirty="0" smtClean="0"/>
              <a:t>608 tokens used in final analysis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2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1161</TotalTime>
  <Words>2369</Words>
  <Application>Microsoft Office PowerPoint</Application>
  <PresentationFormat>Widescreen</PresentationFormat>
  <Paragraphs>199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Schoolbook</vt:lpstr>
      <vt:lpstr>Wingdings</vt:lpstr>
      <vt:lpstr>Wingdings 2</vt:lpstr>
      <vt:lpstr>View</vt:lpstr>
      <vt:lpstr>Spanish in context: stop-tap clusters in a contact zone in Colorado</vt:lpstr>
      <vt:lpstr>Intro</vt:lpstr>
      <vt:lpstr>Intro</vt:lpstr>
      <vt:lpstr>Spanish stop-tap Cr clusters</vt:lpstr>
      <vt:lpstr>What conditions this variation?</vt:lpstr>
      <vt:lpstr>What conditions this variation?</vt:lpstr>
      <vt:lpstr>Summary on research</vt:lpstr>
      <vt:lpstr>Current study</vt:lpstr>
      <vt:lpstr>Method</vt:lpstr>
      <vt:lpstr>Coding</vt:lpstr>
      <vt:lpstr>Analysis</vt:lpstr>
      <vt:lpstr>Results</vt:lpstr>
      <vt:lpstr>Results</vt:lpstr>
      <vt:lpstr>Results </vt:lpstr>
      <vt:lpstr>Results</vt:lpstr>
      <vt:lpstr>Discussion</vt:lpstr>
      <vt:lpstr>Discussion</vt:lpstr>
      <vt:lpstr>Discussion</vt:lpstr>
      <vt:lpstr>Conclusions</vt:lpstr>
      <vt:lpstr>References</vt:lpstr>
      <vt:lpstr>References</vt:lpstr>
      <vt:lpstr>References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Zahler</dc:creator>
  <cp:lastModifiedBy>Sara Zahler</cp:lastModifiedBy>
  <cp:revision>41</cp:revision>
  <dcterms:created xsi:type="dcterms:W3CDTF">2014-09-19T05:02:38Z</dcterms:created>
  <dcterms:modified xsi:type="dcterms:W3CDTF">2017-09-20T02:43:03Z</dcterms:modified>
</cp:coreProperties>
</file>