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50"/>
  </p:notesMasterIdLst>
  <p:sldIdLst>
    <p:sldId id="256" r:id="rId2"/>
    <p:sldId id="284" r:id="rId3"/>
    <p:sldId id="257" r:id="rId4"/>
    <p:sldId id="281" r:id="rId5"/>
    <p:sldId id="283" r:id="rId6"/>
    <p:sldId id="291" r:id="rId7"/>
    <p:sldId id="285" r:id="rId8"/>
    <p:sldId id="286" r:id="rId9"/>
    <p:sldId id="292" r:id="rId10"/>
    <p:sldId id="287" r:id="rId11"/>
    <p:sldId id="288" r:id="rId12"/>
    <p:sldId id="289" r:id="rId13"/>
    <p:sldId id="293" r:id="rId14"/>
    <p:sldId id="294" r:id="rId15"/>
    <p:sldId id="295" r:id="rId16"/>
    <p:sldId id="296" r:id="rId17"/>
    <p:sldId id="261" r:id="rId18"/>
    <p:sldId id="259" r:id="rId19"/>
    <p:sldId id="300" r:id="rId20"/>
    <p:sldId id="301" r:id="rId21"/>
    <p:sldId id="302" r:id="rId22"/>
    <p:sldId id="303" r:id="rId23"/>
    <p:sldId id="265" r:id="rId24"/>
    <p:sldId id="267" r:id="rId25"/>
    <p:sldId id="305" r:id="rId26"/>
    <p:sldId id="269" r:id="rId27"/>
    <p:sldId id="270" r:id="rId28"/>
    <p:sldId id="308" r:id="rId29"/>
    <p:sldId id="306" r:id="rId30"/>
    <p:sldId id="307" r:id="rId31"/>
    <p:sldId id="309" r:id="rId32"/>
    <p:sldId id="272" r:id="rId33"/>
    <p:sldId id="304" r:id="rId34"/>
    <p:sldId id="310" r:id="rId35"/>
    <p:sldId id="311" r:id="rId36"/>
    <p:sldId id="278" r:id="rId37"/>
    <p:sldId id="280" r:id="rId38"/>
    <p:sldId id="279" r:id="rId39"/>
    <p:sldId id="312" r:id="rId40"/>
    <p:sldId id="313" r:id="rId41"/>
    <p:sldId id="314" r:id="rId42"/>
    <p:sldId id="315" r:id="rId43"/>
    <p:sldId id="316" r:id="rId44"/>
    <p:sldId id="317" r:id="rId45"/>
    <p:sldId id="282" r:id="rId46"/>
    <p:sldId id="297" r:id="rId47"/>
    <p:sldId id="298" r:id="rId48"/>
    <p:sldId id="299" r:id="rId4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67684" autoAdjust="0"/>
  </p:normalViewPr>
  <p:slideViewPr>
    <p:cSldViewPr>
      <p:cViewPr varScale="1">
        <p:scale>
          <a:sx n="49" d="100"/>
          <a:sy n="49" d="100"/>
        </p:scale>
        <p:origin x="1986" y="42"/>
      </p:cViewPr>
      <p:guideLst>
        <p:guide orient="horz" pos="2160"/>
        <p:guide pos="2880"/>
      </p:guideLst>
    </p:cSldViewPr>
  </p:slideViewPr>
  <p:notesTextViewPr>
    <p:cViewPr>
      <p:scale>
        <a:sx n="1" d="1"/>
        <a:sy n="1" d="1"/>
      </p:scale>
      <p:origin x="0" y="0"/>
    </p:cViewPr>
  </p:notesTextViewPr>
  <p:sorterViewPr>
    <p:cViewPr>
      <p:scale>
        <a:sx n="100" d="100"/>
        <a:sy n="100" d="100"/>
      </p:scale>
      <p:origin x="0" y="-8166"/>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notesMaster" Target="notesMasters/notesMaster1.xml"/><Relationship Id="rId55"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presProps" Target="presProps.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2C7481D-837C-429D-9B87-46868665B03B}" type="datetimeFigureOut">
              <a:rPr lang="fr-FR" smtClean="0"/>
              <a:t>25/09/2017</a:t>
            </a:fld>
            <a:endParaRPr lang="fr-F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82207EA-B1A1-476D-B6DF-B764F30DF6FE}" type="slidenum">
              <a:rPr lang="fr-FR" smtClean="0"/>
              <a:t>‹#›</a:t>
            </a:fld>
            <a:endParaRPr lang="fr-FR"/>
          </a:p>
        </p:txBody>
      </p:sp>
    </p:spTree>
    <p:extLst>
      <p:ext uri="{BB962C8B-B14F-4D97-AF65-F5344CB8AC3E}">
        <p14:creationId xmlns:p14="http://schemas.microsoft.com/office/powerpoint/2010/main" val="8274761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This type of speech act is a directive (Searle, 1976), which can be defined as when the speaker expects the listener to do something as a response. Examples of directive speech acts include asking a question (6a), making a request (6b), issuing an invitation (6c) (Searle, 1976; </a:t>
            </a:r>
            <a:r>
              <a:rPr lang="en-US" sz="1200" kern="1200" dirty="0" err="1">
                <a:solidFill>
                  <a:schemeClr val="tx1"/>
                </a:solidFill>
                <a:effectLst/>
                <a:latin typeface="+mn-lt"/>
                <a:ea typeface="+mn-ea"/>
                <a:cs typeface="+mn-cs"/>
              </a:rPr>
              <a:t>Qadir</a:t>
            </a:r>
            <a:r>
              <a:rPr lang="en-US" sz="1200" kern="1200" dirty="0">
                <a:solidFill>
                  <a:schemeClr val="tx1"/>
                </a:solidFill>
                <a:effectLst/>
                <a:latin typeface="+mn-lt"/>
                <a:ea typeface="+mn-ea"/>
                <a:cs typeface="+mn-cs"/>
              </a:rPr>
              <a:t> and </a:t>
            </a:r>
            <a:r>
              <a:rPr lang="en-US" sz="1200" kern="1200" dirty="0" err="1">
                <a:solidFill>
                  <a:schemeClr val="tx1"/>
                </a:solidFill>
                <a:effectLst/>
                <a:latin typeface="+mn-lt"/>
                <a:ea typeface="+mn-ea"/>
                <a:cs typeface="+mn-cs"/>
              </a:rPr>
              <a:t>Riloff</a:t>
            </a:r>
            <a:r>
              <a:rPr lang="en-US" sz="1200" kern="1200" dirty="0">
                <a:solidFill>
                  <a:schemeClr val="tx1"/>
                </a:solidFill>
                <a:effectLst/>
                <a:latin typeface="+mn-lt"/>
                <a:ea typeface="+mn-ea"/>
                <a:cs typeface="+mn-cs"/>
              </a:rPr>
              <a:t>, 2011); or the variable under study (6d), a description of what one desires in a partner, which can be considered an implicit request. Implicit requests are those that do not directly ask the hearer to perform a task, yet the request is understood as part of the discursive or situational context or shared knowledge between the interlocutors (Searle, 1976). Since personal ads are directed to a potential reader who has the characteristics outlined by the speaker, there is an implicit request for the hearer to contact the speaker if he/she possesses these attributes. This request can be </a:t>
            </a:r>
            <a:r>
              <a:rPr lang="en-US" sz="1200" kern="1200" dirty="0" err="1">
                <a:solidFill>
                  <a:schemeClr val="tx1"/>
                </a:solidFill>
                <a:effectLst/>
                <a:latin typeface="+mn-lt"/>
                <a:ea typeface="+mn-ea"/>
                <a:cs typeface="+mn-cs"/>
              </a:rPr>
              <a:t>characteristized</a:t>
            </a:r>
            <a:r>
              <a:rPr lang="en-US" sz="1200" kern="1200" dirty="0">
                <a:solidFill>
                  <a:schemeClr val="tx1"/>
                </a:solidFill>
                <a:effectLst/>
                <a:latin typeface="+mn-lt"/>
                <a:ea typeface="+mn-ea"/>
                <a:cs typeface="+mn-cs"/>
              </a:rPr>
              <a:t> as non-conventional since it is understood via </a:t>
            </a:r>
            <a:r>
              <a:rPr lang="en-US" sz="1200" kern="1200" dirty="0" err="1">
                <a:solidFill>
                  <a:schemeClr val="tx1"/>
                </a:solidFill>
                <a:effectLst/>
                <a:latin typeface="+mn-lt"/>
                <a:ea typeface="+mn-ea"/>
                <a:cs typeface="+mn-cs"/>
              </a:rPr>
              <a:t>implicature</a:t>
            </a:r>
            <a:r>
              <a:rPr lang="en-US" sz="1200" kern="1200" dirty="0">
                <a:solidFill>
                  <a:schemeClr val="tx1"/>
                </a:solidFill>
                <a:effectLst/>
                <a:latin typeface="+mn-lt"/>
                <a:ea typeface="+mn-ea"/>
                <a:cs typeface="+mn-cs"/>
              </a:rPr>
              <a:t> (Grice, 1975).</a:t>
            </a:r>
            <a:endParaRPr lang="en-US" dirty="0"/>
          </a:p>
          <a:p>
            <a:endParaRPr lang="en-US" dirty="0"/>
          </a:p>
          <a:p>
            <a:r>
              <a:rPr lang="en-US" sz="1200" kern="1200" dirty="0">
                <a:solidFill>
                  <a:schemeClr val="tx1"/>
                </a:solidFill>
                <a:effectLst/>
                <a:latin typeface="+mn-lt"/>
                <a:ea typeface="+mn-ea"/>
                <a:cs typeface="+mn-cs"/>
              </a:rPr>
              <a:t>The analysis of the variation in these verbal constructions constitutes a </a:t>
            </a:r>
            <a:r>
              <a:rPr lang="en-US" sz="1200" kern="1200" dirty="0" err="1">
                <a:solidFill>
                  <a:schemeClr val="tx1"/>
                </a:solidFill>
                <a:effectLst/>
                <a:latin typeface="+mn-lt"/>
                <a:ea typeface="+mn-ea"/>
                <a:cs typeface="+mn-cs"/>
              </a:rPr>
              <a:t>pragmalinguistic</a:t>
            </a:r>
            <a:r>
              <a:rPr lang="en-US" sz="1200" kern="1200" dirty="0">
                <a:solidFill>
                  <a:schemeClr val="tx1"/>
                </a:solidFill>
                <a:effectLst/>
                <a:latin typeface="+mn-lt"/>
                <a:ea typeface="+mn-ea"/>
                <a:cs typeface="+mn-cs"/>
              </a:rPr>
              <a:t> variable, which is defined as the different linguistic realizations used to express the same speech act. </a:t>
            </a:r>
            <a:endParaRPr lang="en-US" dirty="0"/>
          </a:p>
        </p:txBody>
      </p:sp>
      <p:sp>
        <p:nvSpPr>
          <p:cNvPr id="4" name="Slide Number Placeholder 3"/>
          <p:cNvSpPr>
            <a:spLocks noGrp="1"/>
          </p:cNvSpPr>
          <p:nvPr>
            <p:ph type="sldNum" sz="quarter" idx="10"/>
          </p:nvPr>
        </p:nvSpPr>
        <p:spPr/>
        <p:txBody>
          <a:bodyPr/>
          <a:lstStyle/>
          <a:p>
            <a:fld id="{A82207EA-B1A1-476D-B6DF-B764F30DF6FE}" type="slidenum">
              <a:rPr lang="fr-FR" smtClean="0"/>
              <a:t>5</a:t>
            </a:fld>
            <a:endParaRPr lang="fr-FR"/>
          </a:p>
        </p:txBody>
      </p:sp>
    </p:spTree>
    <p:extLst>
      <p:ext uri="{BB962C8B-B14F-4D97-AF65-F5344CB8AC3E}">
        <p14:creationId xmlns:p14="http://schemas.microsoft.com/office/powerpoint/2010/main" val="131439112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82207EA-B1A1-476D-B6DF-B764F30DF6FE}" type="slidenum">
              <a:rPr lang="fr-FR" smtClean="0"/>
              <a:t>45</a:t>
            </a:fld>
            <a:endParaRPr lang="fr-FR"/>
          </a:p>
        </p:txBody>
      </p:sp>
    </p:spTree>
    <p:extLst>
      <p:ext uri="{BB962C8B-B14F-4D97-AF65-F5344CB8AC3E}">
        <p14:creationId xmlns:p14="http://schemas.microsoft.com/office/powerpoint/2010/main" val="12610348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the communication produced when humans interact with one another by transmitting messages via networked computers.</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At first, the analysis of CMD sought technological explanations to account for linguistic differences evidenced in the virtual world, resulting in a type of “technical determinism” (</a:t>
            </a:r>
            <a:r>
              <a:rPr lang="en-US" sz="1200" kern="1200" dirty="0" err="1">
                <a:solidFill>
                  <a:schemeClr val="tx1"/>
                </a:solidFill>
                <a:effectLst/>
                <a:latin typeface="+mn-lt"/>
                <a:ea typeface="+mn-ea"/>
                <a:cs typeface="+mn-cs"/>
              </a:rPr>
              <a:t>Androutsopoulos</a:t>
            </a:r>
            <a:r>
              <a:rPr lang="en-US" sz="1200" kern="1200" dirty="0">
                <a:solidFill>
                  <a:schemeClr val="tx1"/>
                </a:solidFill>
                <a:effectLst/>
                <a:latin typeface="+mn-lt"/>
                <a:ea typeface="+mn-ea"/>
                <a:cs typeface="+mn-cs"/>
              </a:rPr>
              <a:t>, 2006). </a:t>
            </a:r>
          </a:p>
          <a:p>
            <a:r>
              <a:rPr lang="en-US" sz="1200" kern="1200" dirty="0">
                <a:solidFill>
                  <a:schemeClr val="tx1"/>
                </a:solidFill>
                <a:effectLst/>
                <a:latin typeface="+mn-lt"/>
                <a:ea typeface="+mn-ea"/>
                <a:cs typeface="+mn-cs"/>
              </a:rPr>
              <a:t>The second wave of CMD research can be characterized as an intermediary step in which social and situational factors start to be considered as possible explanatory constraints on electronic communicative practices. </a:t>
            </a:r>
          </a:p>
          <a:p>
            <a:r>
              <a:rPr lang="en-US" sz="1200" kern="1200" dirty="0">
                <a:solidFill>
                  <a:schemeClr val="tx1"/>
                </a:solidFill>
                <a:effectLst/>
                <a:latin typeface="+mn-lt"/>
                <a:ea typeface="+mn-ea"/>
                <a:cs typeface="+mn-cs"/>
              </a:rPr>
              <a:t>Finally, the third stage of CMD analysis emphasizes linguistic heterogeneity and variation in electronic discourse. </a:t>
            </a:r>
          </a:p>
          <a:p>
            <a:r>
              <a:rPr lang="en-US" sz="1200" kern="1200" dirty="0">
                <a:solidFill>
                  <a:schemeClr val="tx1"/>
                </a:solidFill>
                <a:effectLst/>
                <a:latin typeface="+mn-lt"/>
                <a:ea typeface="+mn-ea"/>
                <a:cs typeface="+mn-cs"/>
              </a:rPr>
              <a:t>As such, current investigations on CMD have evolved from focusing on the specific medium of communication (texts vs. blogs vs. emails) as the potential cause of linguistic patterns to highlighting factors based on the speaker (gender, orientation, age, etc.) in order to explain variation (</a:t>
            </a:r>
            <a:r>
              <a:rPr lang="en-US" sz="1200" kern="1200" dirty="0" err="1">
                <a:solidFill>
                  <a:schemeClr val="tx1"/>
                </a:solidFill>
                <a:effectLst/>
                <a:latin typeface="+mn-lt"/>
                <a:ea typeface="+mn-ea"/>
                <a:cs typeface="+mn-cs"/>
              </a:rPr>
              <a:t>Locher</a:t>
            </a:r>
            <a:r>
              <a:rPr lang="en-US" sz="1200" kern="1200" dirty="0">
                <a:solidFill>
                  <a:schemeClr val="tx1"/>
                </a:solidFill>
                <a:effectLst/>
                <a:latin typeface="+mn-lt"/>
                <a:ea typeface="+mn-ea"/>
                <a:cs typeface="+mn-cs"/>
              </a:rPr>
              <a:t>, 2010).</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structure, meaning, interaction, and social behavior. At the meaning level, semantics, utterances or speech acts as well as larger functional units such as </a:t>
            </a:r>
            <a:r>
              <a:rPr lang="en-US" sz="1200" kern="1200" dirty="0" err="1">
                <a:solidFill>
                  <a:schemeClr val="tx1"/>
                </a:solidFill>
                <a:effectLst/>
                <a:latin typeface="+mn-lt"/>
                <a:ea typeface="+mn-ea"/>
                <a:cs typeface="+mn-cs"/>
              </a:rPr>
              <a:t>macrosegments</a:t>
            </a:r>
            <a:r>
              <a:rPr lang="en-US" sz="1200" kern="1200" dirty="0">
                <a:solidFill>
                  <a:schemeClr val="tx1"/>
                </a:solidFill>
                <a:effectLst/>
                <a:latin typeface="+mn-lt"/>
                <a:ea typeface="+mn-ea"/>
                <a:cs typeface="+mn-cs"/>
              </a:rPr>
              <a:t> are analyzed.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Computer-Mediated Discourse Analysis (CMDA), the main methodological approach to investigating CMD, can be broadly defined as empirically-grounded textual observations of online verbal interaction (Herring, 2004). There are two major theoretical assumptions to CMDA: first, that discourse exhibits recurrent patterns and secondly, that discourse involves speaker choices. As such, the core objective of CMDA is to analyze options that a speaker has, or rather, the variation that he/she exhibits and how this variation patterns among different groups of speakers. </a:t>
            </a:r>
            <a:endParaRPr lang="en-US" dirty="0"/>
          </a:p>
        </p:txBody>
      </p:sp>
      <p:sp>
        <p:nvSpPr>
          <p:cNvPr id="4" name="Slide Number Placeholder 3"/>
          <p:cNvSpPr>
            <a:spLocks noGrp="1"/>
          </p:cNvSpPr>
          <p:nvPr>
            <p:ph type="sldNum" sz="quarter" idx="10"/>
          </p:nvPr>
        </p:nvSpPr>
        <p:spPr/>
        <p:txBody>
          <a:bodyPr/>
          <a:lstStyle/>
          <a:p>
            <a:fld id="{A82207EA-B1A1-476D-B6DF-B764F30DF6FE}" type="slidenum">
              <a:rPr lang="fr-FR" smtClean="0"/>
              <a:t>7</a:t>
            </a:fld>
            <a:endParaRPr lang="fr-FR"/>
          </a:p>
        </p:txBody>
      </p:sp>
    </p:spTree>
    <p:extLst>
      <p:ext uri="{BB962C8B-B14F-4D97-AF65-F5344CB8AC3E}">
        <p14:creationId xmlns:p14="http://schemas.microsoft.com/office/powerpoint/2010/main" val="143502606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Numerous previous studies in these two fields have revealed culture-specific features of discourse, lending support to the claim that speech communities tend to develop culturally distinct interactional styles (see Blum-</a:t>
            </a:r>
            <a:r>
              <a:rPr lang="en-US" sz="1200" kern="1200" dirty="0" err="1">
                <a:solidFill>
                  <a:schemeClr val="tx1"/>
                </a:solidFill>
                <a:effectLst/>
                <a:latin typeface="+mn-lt"/>
                <a:ea typeface="+mn-ea"/>
                <a:cs typeface="+mn-cs"/>
              </a:rPr>
              <a:t>Kulka</a:t>
            </a:r>
            <a:r>
              <a:rPr lang="en-US" sz="1200" kern="1200" dirty="0">
                <a:solidFill>
                  <a:schemeClr val="tx1"/>
                </a:solidFill>
                <a:effectLst/>
                <a:latin typeface="+mn-lt"/>
                <a:ea typeface="+mn-ea"/>
                <a:cs typeface="+mn-cs"/>
              </a:rPr>
              <a:t> et al., 1989 for an overview of such studies). One particularly salient theme is the difference between communities with regard to directness in speech act realization (</a:t>
            </a:r>
            <a:r>
              <a:rPr lang="en-US" sz="1200" kern="1200" dirty="0" err="1">
                <a:solidFill>
                  <a:schemeClr val="tx1"/>
                </a:solidFill>
                <a:effectLst/>
                <a:latin typeface="+mn-lt"/>
                <a:ea typeface="+mn-ea"/>
                <a:cs typeface="+mn-cs"/>
              </a:rPr>
              <a:t>Levenston</a:t>
            </a:r>
            <a:r>
              <a:rPr lang="en-US" sz="1200" kern="1200" dirty="0">
                <a:solidFill>
                  <a:schemeClr val="tx1"/>
                </a:solidFill>
                <a:effectLst/>
                <a:latin typeface="+mn-lt"/>
                <a:ea typeface="+mn-ea"/>
                <a:cs typeface="+mn-cs"/>
              </a:rPr>
              <a:t>, 1968; Blum-</a:t>
            </a:r>
            <a:r>
              <a:rPr lang="en-US" sz="1200" kern="1200" dirty="0" err="1">
                <a:solidFill>
                  <a:schemeClr val="tx1"/>
                </a:solidFill>
                <a:effectLst/>
                <a:latin typeface="+mn-lt"/>
                <a:ea typeface="+mn-ea"/>
                <a:cs typeface="+mn-cs"/>
              </a:rPr>
              <a:t>Kulka</a:t>
            </a:r>
            <a:r>
              <a:rPr lang="en-US" sz="1200" kern="1200" dirty="0">
                <a:solidFill>
                  <a:schemeClr val="tx1"/>
                </a:solidFill>
                <a:effectLst/>
                <a:latin typeface="+mn-lt"/>
                <a:ea typeface="+mn-ea"/>
                <a:cs typeface="+mn-cs"/>
              </a:rPr>
              <a:t>, 1982, 1983; </a:t>
            </a:r>
            <a:r>
              <a:rPr lang="en-US" sz="1200" kern="1200" dirty="0" err="1">
                <a:solidFill>
                  <a:schemeClr val="tx1"/>
                </a:solidFill>
                <a:effectLst/>
                <a:latin typeface="+mn-lt"/>
                <a:ea typeface="+mn-ea"/>
                <a:cs typeface="+mn-cs"/>
              </a:rPr>
              <a:t>Tannen</a:t>
            </a:r>
            <a:r>
              <a:rPr lang="en-US" sz="1200" kern="1200" dirty="0">
                <a:solidFill>
                  <a:schemeClr val="tx1"/>
                </a:solidFill>
                <a:effectLst/>
                <a:latin typeface="+mn-lt"/>
                <a:ea typeface="+mn-ea"/>
                <a:cs typeface="+mn-cs"/>
              </a:rPr>
              <a:t>, 1981, etc.).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the formal level, the </a:t>
            </a:r>
            <a:r>
              <a:rPr lang="en-US" sz="1200" kern="1200" dirty="0" err="1">
                <a:solidFill>
                  <a:schemeClr val="tx1"/>
                </a:solidFill>
                <a:effectLst/>
                <a:latin typeface="+mn-lt"/>
                <a:ea typeface="+mn-ea"/>
                <a:cs typeface="+mn-cs"/>
              </a:rPr>
              <a:t>actional</a:t>
            </a:r>
            <a:r>
              <a:rPr lang="en-US" sz="1200" kern="1200" dirty="0">
                <a:solidFill>
                  <a:schemeClr val="tx1"/>
                </a:solidFill>
                <a:effectLst/>
                <a:latin typeface="+mn-lt"/>
                <a:ea typeface="+mn-ea"/>
                <a:cs typeface="+mn-cs"/>
              </a:rPr>
              <a:t> level, the interactional level, the topic level and the organizational level</a:t>
            </a:r>
            <a:endParaRPr lang="en-US" dirty="0"/>
          </a:p>
        </p:txBody>
      </p:sp>
      <p:sp>
        <p:nvSpPr>
          <p:cNvPr id="4" name="Slide Number Placeholder 3"/>
          <p:cNvSpPr>
            <a:spLocks noGrp="1"/>
          </p:cNvSpPr>
          <p:nvPr>
            <p:ph type="sldNum" sz="quarter" idx="10"/>
          </p:nvPr>
        </p:nvSpPr>
        <p:spPr/>
        <p:txBody>
          <a:bodyPr/>
          <a:lstStyle/>
          <a:p>
            <a:fld id="{A82207EA-B1A1-476D-B6DF-B764F30DF6FE}" type="slidenum">
              <a:rPr lang="fr-FR" smtClean="0"/>
              <a:t>8</a:t>
            </a:fld>
            <a:endParaRPr lang="fr-FR"/>
          </a:p>
        </p:txBody>
      </p:sp>
    </p:spTree>
    <p:extLst>
      <p:ext uri="{BB962C8B-B14F-4D97-AF65-F5344CB8AC3E}">
        <p14:creationId xmlns:p14="http://schemas.microsoft.com/office/powerpoint/2010/main" val="42427276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Online personals differ from their antecedents, newspaper or print personals, in that there is no limit to their potential length. As such, speakers hypothetically are able to construct self-narratives and describe their ideal partner more freely as well as include other elements (Hardy, 2004; </a:t>
            </a:r>
            <a:r>
              <a:rPr lang="en-US" sz="1200" kern="1200" dirty="0" err="1">
                <a:solidFill>
                  <a:schemeClr val="tx1"/>
                </a:solidFill>
                <a:effectLst/>
                <a:latin typeface="+mn-lt"/>
                <a:ea typeface="+mn-ea"/>
                <a:cs typeface="+mn-cs"/>
              </a:rPr>
              <a:t>Yurchisin</a:t>
            </a:r>
            <a:r>
              <a:rPr lang="en-US" sz="1200" kern="1200" dirty="0">
                <a:solidFill>
                  <a:schemeClr val="tx1"/>
                </a:solidFill>
                <a:effectLst/>
                <a:latin typeface="+mn-lt"/>
                <a:ea typeface="+mn-ea"/>
                <a:cs typeface="+mn-cs"/>
              </a:rPr>
              <a:t> et al., 2005; van </a:t>
            </a:r>
            <a:r>
              <a:rPr lang="en-US" sz="1200" kern="1200" dirty="0" err="1">
                <a:solidFill>
                  <a:schemeClr val="tx1"/>
                </a:solidFill>
                <a:effectLst/>
                <a:latin typeface="+mn-lt"/>
                <a:ea typeface="+mn-ea"/>
                <a:cs typeface="+mn-cs"/>
              </a:rPr>
              <a:t>Compernolle</a:t>
            </a:r>
            <a:r>
              <a:rPr lang="en-US" sz="1200" kern="1200" dirty="0">
                <a:solidFill>
                  <a:schemeClr val="tx1"/>
                </a:solidFill>
                <a:effectLst/>
                <a:latin typeface="+mn-lt"/>
                <a:ea typeface="+mn-ea"/>
                <a:cs typeface="+mn-cs"/>
              </a:rPr>
              <a:t>, 2008b), thus making online personal advertisements particularly amenable to pragmatic analysis as well as to CMDA. </a:t>
            </a:r>
          </a:p>
          <a:p>
            <a:r>
              <a:rPr lang="en-US" sz="1200" kern="1200" dirty="0">
                <a:solidFill>
                  <a:schemeClr val="tx1"/>
                </a:solidFill>
                <a:effectLst/>
                <a:latin typeface="+mn-lt"/>
                <a:ea typeface="+mn-ea"/>
                <a:cs typeface="+mn-cs"/>
              </a:rPr>
              <a:t>Additionally, online personals allow site members or viewers to contact each other directly upon reading an advertisement, generally either through online chats or through emails. With regard to </a:t>
            </a:r>
            <a:r>
              <a:rPr lang="en-US" sz="1200" i="1" kern="1200" dirty="0">
                <a:solidFill>
                  <a:schemeClr val="tx1"/>
                </a:solidFill>
                <a:effectLst/>
                <a:latin typeface="+mn-lt"/>
                <a:ea typeface="+mn-ea"/>
                <a:cs typeface="+mn-cs"/>
              </a:rPr>
              <a:t>synchronicity</a:t>
            </a:r>
            <a:r>
              <a:rPr lang="en-US" sz="1200" kern="1200" dirty="0">
                <a:solidFill>
                  <a:schemeClr val="tx1"/>
                </a:solidFill>
                <a:effectLst/>
                <a:latin typeface="+mn-lt"/>
                <a:ea typeface="+mn-ea"/>
                <a:cs typeface="+mn-cs"/>
              </a:rPr>
              <a:t> of participation (</a:t>
            </a:r>
            <a:r>
              <a:rPr lang="en-US" sz="1200" kern="1200" dirty="0" err="1">
                <a:solidFill>
                  <a:schemeClr val="tx1"/>
                </a:solidFill>
                <a:effectLst/>
                <a:latin typeface="+mn-lt"/>
                <a:ea typeface="+mn-ea"/>
                <a:cs typeface="+mn-cs"/>
              </a:rPr>
              <a:t>Kiesler</a:t>
            </a:r>
            <a:r>
              <a:rPr lang="en-US" sz="1200" kern="1200" dirty="0">
                <a:solidFill>
                  <a:schemeClr val="tx1"/>
                </a:solidFill>
                <a:effectLst/>
                <a:latin typeface="+mn-lt"/>
                <a:ea typeface="+mn-ea"/>
                <a:cs typeface="+mn-cs"/>
              </a:rPr>
              <a:t>, Siegel &amp; McGuire, 1984), personal ads are a type of asynchronous CMD system since they do not require that users log on at the same time in order to send and receive messages. Furthermore, personals can be characterized as a </a:t>
            </a:r>
            <a:r>
              <a:rPr lang="en-US" sz="1200" i="1" kern="1200" dirty="0">
                <a:solidFill>
                  <a:schemeClr val="tx1"/>
                </a:solidFill>
                <a:effectLst/>
                <a:latin typeface="+mn-lt"/>
                <a:ea typeface="+mn-ea"/>
                <a:cs typeface="+mn-cs"/>
              </a:rPr>
              <a:t>one-way</a:t>
            </a:r>
            <a:r>
              <a:rPr lang="en-US" sz="1200" kern="1200" dirty="0">
                <a:solidFill>
                  <a:schemeClr val="tx1"/>
                </a:solidFill>
                <a:effectLst/>
                <a:latin typeface="+mn-lt"/>
                <a:ea typeface="+mn-ea"/>
                <a:cs typeface="+mn-cs"/>
              </a:rPr>
              <a:t> transmission (</a:t>
            </a:r>
            <a:r>
              <a:rPr lang="en-US" sz="1200" kern="1200" dirty="0" err="1">
                <a:solidFill>
                  <a:schemeClr val="tx1"/>
                </a:solidFill>
                <a:effectLst/>
                <a:latin typeface="+mn-lt"/>
                <a:ea typeface="+mn-ea"/>
                <a:cs typeface="+mn-cs"/>
              </a:rPr>
              <a:t>Cherny</a:t>
            </a:r>
            <a:r>
              <a:rPr lang="en-US" sz="1200" kern="1200" dirty="0">
                <a:solidFill>
                  <a:schemeClr val="tx1"/>
                </a:solidFill>
                <a:effectLst/>
                <a:latin typeface="+mn-lt"/>
                <a:ea typeface="+mn-ea"/>
                <a:cs typeface="+mn-cs"/>
              </a:rPr>
              <a:t>, 1999) in that readers do not know that the original ad is being addressed to them as potential viewers until it is transmitted in its entirety.</a:t>
            </a:r>
            <a:endParaRPr lang="en-US" dirty="0"/>
          </a:p>
        </p:txBody>
      </p:sp>
      <p:sp>
        <p:nvSpPr>
          <p:cNvPr id="4" name="Slide Number Placeholder 3"/>
          <p:cNvSpPr>
            <a:spLocks noGrp="1"/>
          </p:cNvSpPr>
          <p:nvPr>
            <p:ph type="sldNum" sz="quarter" idx="10"/>
          </p:nvPr>
        </p:nvSpPr>
        <p:spPr/>
        <p:txBody>
          <a:bodyPr/>
          <a:lstStyle/>
          <a:p>
            <a:fld id="{A82207EA-B1A1-476D-B6DF-B764F30DF6FE}" type="slidenum">
              <a:rPr lang="fr-FR" smtClean="0"/>
              <a:t>10</a:t>
            </a:fld>
            <a:endParaRPr lang="fr-FR"/>
          </a:p>
        </p:txBody>
      </p:sp>
    </p:spTree>
    <p:extLst>
      <p:ext uri="{BB962C8B-B14F-4D97-AF65-F5344CB8AC3E}">
        <p14:creationId xmlns:p14="http://schemas.microsoft.com/office/powerpoint/2010/main" val="38787262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82207EA-B1A1-476D-B6DF-B764F30DF6FE}" type="slidenum">
              <a:rPr lang="fr-FR" smtClean="0"/>
              <a:t>11</a:t>
            </a:fld>
            <a:endParaRPr lang="fr-FR"/>
          </a:p>
        </p:txBody>
      </p:sp>
    </p:spTree>
    <p:extLst>
      <p:ext uri="{BB962C8B-B14F-4D97-AF65-F5344CB8AC3E}">
        <p14:creationId xmlns:p14="http://schemas.microsoft.com/office/powerpoint/2010/main" val="357444908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Despite the fact that personal advertisements are of interest to pragmatic analysis at three of the five levels, many of the studies that have been performed are oriented toward the topic level. For instance, a set of investigations study personal ad content in order to determine partner selection strategies (</a:t>
            </a:r>
            <a:r>
              <a:rPr lang="en-US" sz="1200" kern="1200" dirty="0" err="1">
                <a:solidFill>
                  <a:schemeClr val="tx1"/>
                </a:solidFill>
                <a:effectLst/>
                <a:latin typeface="+mn-lt"/>
                <a:ea typeface="+mn-ea"/>
                <a:cs typeface="+mn-cs"/>
              </a:rPr>
              <a:t>Cicerello</a:t>
            </a:r>
            <a:r>
              <a:rPr lang="en-US" sz="1200" kern="1200" dirty="0">
                <a:solidFill>
                  <a:schemeClr val="tx1"/>
                </a:solidFill>
                <a:effectLst/>
                <a:latin typeface="+mn-lt"/>
                <a:ea typeface="+mn-ea"/>
                <a:cs typeface="+mn-cs"/>
              </a:rPr>
              <a:t> &amp; </a:t>
            </a:r>
            <a:r>
              <a:rPr lang="en-US" sz="1200" kern="1200" dirty="0" err="1">
                <a:solidFill>
                  <a:schemeClr val="tx1"/>
                </a:solidFill>
                <a:effectLst/>
                <a:latin typeface="+mn-lt"/>
                <a:ea typeface="+mn-ea"/>
                <a:cs typeface="+mn-cs"/>
              </a:rPr>
              <a:t>Sheeham</a:t>
            </a:r>
            <a:r>
              <a:rPr lang="en-US" sz="1200" kern="1200" dirty="0">
                <a:solidFill>
                  <a:schemeClr val="tx1"/>
                </a:solidFill>
                <a:effectLst/>
                <a:latin typeface="+mn-lt"/>
                <a:ea typeface="+mn-ea"/>
                <a:cs typeface="+mn-cs"/>
              </a:rPr>
              <a:t>, 1995; </a:t>
            </a:r>
            <a:r>
              <a:rPr lang="en-US" sz="1200" kern="1200" dirty="0" err="1">
                <a:solidFill>
                  <a:schemeClr val="tx1"/>
                </a:solidFill>
                <a:effectLst/>
                <a:latin typeface="+mn-lt"/>
                <a:ea typeface="+mn-ea"/>
                <a:cs typeface="+mn-cs"/>
              </a:rPr>
              <a:t>Hatala</a:t>
            </a:r>
            <a:r>
              <a:rPr lang="en-US" sz="1200" kern="1200" dirty="0">
                <a:solidFill>
                  <a:schemeClr val="tx1"/>
                </a:solidFill>
                <a:effectLst/>
                <a:latin typeface="+mn-lt"/>
                <a:ea typeface="+mn-ea"/>
                <a:cs typeface="+mn-cs"/>
              </a:rPr>
              <a:t> &amp; </a:t>
            </a:r>
            <a:r>
              <a:rPr lang="en-US" sz="1200" kern="1200" dirty="0" err="1">
                <a:solidFill>
                  <a:schemeClr val="tx1"/>
                </a:solidFill>
                <a:effectLst/>
                <a:latin typeface="+mn-lt"/>
                <a:ea typeface="+mn-ea"/>
                <a:cs typeface="+mn-cs"/>
              </a:rPr>
              <a:t>Prehodka</a:t>
            </a:r>
            <a:r>
              <a:rPr lang="en-US" sz="1200" kern="1200" dirty="0">
                <a:solidFill>
                  <a:schemeClr val="tx1"/>
                </a:solidFill>
                <a:effectLst/>
                <a:latin typeface="+mn-lt"/>
                <a:ea typeface="+mn-ea"/>
                <a:cs typeface="+mn-cs"/>
              </a:rPr>
              <a:t>, 1996), largely explaining observed variation with psychological and biological/evolutionary explanations. Other studies have focused on topic selection in order to construct heteronormative or homosexual ideologies (</a:t>
            </a:r>
            <a:r>
              <a:rPr lang="en-US" sz="1200" kern="1200" dirty="0" err="1">
                <a:solidFill>
                  <a:schemeClr val="tx1"/>
                </a:solidFill>
                <a:effectLst/>
                <a:latin typeface="+mn-lt"/>
                <a:ea typeface="+mn-ea"/>
                <a:cs typeface="+mn-cs"/>
              </a:rPr>
              <a:t>e.j</a:t>
            </a:r>
            <a:r>
              <a:rPr lang="en-US" sz="1200" kern="1200" dirty="0">
                <a:solidFill>
                  <a:schemeClr val="tx1"/>
                </a:solidFill>
                <a:effectLst/>
                <a:latin typeface="+mn-lt"/>
                <a:ea typeface="+mn-ea"/>
                <a:cs typeface="+mn-cs"/>
              </a:rPr>
              <a:t>. Rojas-Sosa, 2009).</a:t>
            </a:r>
          </a:p>
          <a:p>
            <a:endParaRPr lang="en-US" dirty="0"/>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Some examples include van </a:t>
            </a:r>
            <a:r>
              <a:rPr lang="en-US" sz="1200" kern="1200" dirty="0" err="1">
                <a:solidFill>
                  <a:schemeClr val="tx1"/>
                </a:solidFill>
                <a:effectLst/>
                <a:latin typeface="+mn-lt"/>
                <a:ea typeface="+mn-ea"/>
                <a:cs typeface="+mn-cs"/>
              </a:rPr>
              <a:t>Compernolle</a:t>
            </a:r>
            <a:r>
              <a:rPr lang="en-US" sz="1200" kern="1200" dirty="0">
                <a:solidFill>
                  <a:schemeClr val="tx1"/>
                </a:solidFill>
                <a:effectLst/>
                <a:latin typeface="+mn-lt"/>
                <a:ea typeface="+mn-ea"/>
                <a:cs typeface="+mn-cs"/>
              </a:rPr>
              <a:t> (2008a; 2008b), who analyzes variation in second person pronoun use and variable </a:t>
            </a:r>
            <a:r>
              <a:rPr lang="en-US" sz="1200" i="1" kern="1200" dirty="0">
                <a:solidFill>
                  <a:schemeClr val="tx1"/>
                </a:solidFill>
                <a:effectLst/>
                <a:latin typeface="+mn-lt"/>
                <a:ea typeface="+mn-ea"/>
                <a:cs typeface="+mn-cs"/>
              </a:rPr>
              <a:t>ne</a:t>
            </a:r>
            <a:r>
              <a:rPr lang="en-US" sz="1200" kern="1200" dirty="0">
                <a:solidFill>
                  <a:schemeClr val="tx1"/>
                </a:solidFill>
                <a:effectLst/>
                <a:latin typeface="+mn-lt"/>
                <a:ea typeface="+mn-ea"/>
                <a:cs typeface="+mn-cs"/>
              </a:rPr>
              <a:t> deletion in Quebec French personal ads, respectively; and Groom &amp; </a:t>
            </a:r>
            <a:r>
              <a:rPr lang="en-US" sz="1200" kern="1200" dirty="0" err="1">
                <a:solidFill>
                  <a:schemeClr val="tx1"/>
                </a:solidFill>
                <a:effectLst/>
                <a:latin typeface="+mn-lt"/>
                <a:ea typeface="+mn-ea"/>
                <a:cs typeface="+mn-cs"/>
              </a:rPr>
              <a:t>Pennebaker</a:t>
            </a:r>
            <a:r>
              <a:rPr lang="en-US" sz="1200" kern="1200" dirty="0">
                <a:solidFill>
                  <a:schemeClr val="tx1"/>
                </a:solidFill>
                <a:effectLst/>
                <a:latin typeface="+mn-lt"/>
                <a:ea typeface="+mn-ea"/>
                <a:cs typeface="+mn-cs"/>
              </a:rPr>
              <a:t> (2005), who study several linguistic features, such as negation, and 1</a:t>
            </a:r>
            <a:r>
              <a:rPr lang="en-US" sz="1200" kern="1200" baseline="30000" dirty="0">
                <a:solidFill>
                  <a:schemeClr val="tx1"/>
                </a:solidFill>
                <a:effectLst/>
                <a:latin typeface="+mn-lt"/>
                <a:ea typeface="+mn-ea"/>
                <a:cs typeface="+mn-cs"/>
              </a:rPr>
              <a:t>st</a:t>
            </a:r>
            <a:r>
              <a:rPr lang="en-US" sz="1200" kern="1200" dirty="0">
                <a:solidFill>
                  <a:schemeClr val="tx1"/>
                </a:solidFill>
                <a:effectLst/>
                <a:latin typeface="+mn-lt"/>
                <a:ea typeface="+mn-ea"/>
                <a:cs typeface="+mn-cs"/>
              </a:rPr>
              <a:t> v. 3</a:t>
            </a:r>
            <a:r>
              <a:rPr lang="en-US" sz="1200" kern="1200" baseline="30000" dirty="0">
                <a:solidFill>
                  <a:schemeClr val="tx1"/>
                </a:solidFill>
                <a:effectLst/>
                <a:latin typeface="+mn-lt"/>
                <a:ea typeface="+mn-ea"/>
                <a:cs typeface="+mn-cs"/>
              </a:rPr>
              <a:t>rd</a:t>
            </a:r>
            <a:r>
              <a:rPr lang="en-US" sz="1200" kern="1200" dirty="0">
                <a:solidFill>
                  <a:schemeClr val="tx1"/>
                </a:solidFill>
                <a:effectLst/>
                <a:latin typeface="+mn-lt"/>
                <a:ea typeface="+mn-ea"/>
                <a:cs typeface="+mn-cs"/>
              </a:rPr>
              <a:t> person self-reference and their variation between genders and sexual orientations in English personal ads from match.com. </a:t>
            </a:r>
          </a:p>
          <a:p>
            <a:endParaRPr lang="en-US" dirty="0"/>
          </a:p>
        </p:txBody>
      </p:sp>
      <p:sp>
        <p:nvSpPr>
          <p:cNvPr id="4" name="Slide Number Placeholder 3"/>
          <p:cNvSpPr>
            <a:spLocks noGrp="1"/>
          </p:cNvSpPr>
          <p:nvPr>
            <p:ph type="sldNum" sz="quarter" idx="10"/>
          </p:nvPr>
        </p:nvSpPr>
        <p:spPr/>
        <p:txBody>
          <a:bodyPr/>
          <a:lstStyle/>
          <a:p>
            <a:fld id="{A82207EA-B1A1-476D-B6DF-B764F30DF6FE}" type="slidenum">
              <a:rPr lang="fr-FR" smtClean="0"/>
              <a:t>12</a:t>
            </a:fld>
            <a:endParaRPr lang="fr-FR"/>
          </a:p>
        </p:txBody>
      </p:sp>
    </p:spTree>
    <p:extLst>
      <p:ext uri="{BB962C8B-B14F-4D97-AF65-F5344CB8AC3E}">
        <p14:creationId xmlns:p14="http://schemas.microsoft.com/office/powerpoint/2010/main" val="64458543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category of the personal ad; postcode (region and city name in the Mexican version); ad title; description (where the main body of the personal ad is written); age; a link to post a photo (optional); email (which remains private in the classified ad); a password; and an optional phone number, which would be displayed if it is provided. It is on the individual ad’s page that the reader can view the full description that the advertiser posted. If he/she is interested then the reader has the option to click on a button titled </a:t>
            </a:r>
            <a:r>
              <a:rPr lang="en-US" sz="1200" i="1" kern="1200" dirty="0">
                <a:solidFill>
                  <a:schemeClr val="tx1"/>
                </a:solidFill>
                <a:effectLst/>
                <a:latin typeface="+mn-lt"/>
                <a:ea typeface="+mn-ea"/>
                <a:cs typeface="+mn-cs"/>
              </a:rPr>
              <a:t>Send a message</a:t>
            </a:r>
            <a:r>
              <a:rPr lang="en-US" sz="1200" kern="1200" dirty="0">
                <a:solidFill>
                  <a:schemeClr val="tx1"/>
                </a:solidFill>
                <a:effectLst/>
                <a:latin typeface="+mn-lt"/>
                <a:ea typeface="+mn-ea"/>
                <a:cs typeface="+mn-cs"/>
              </a:rPr>
              <a:t>. This link will lead the reader to a webpage in which he/she enters his/her email address, phone number, an optional attachment and a message before clicking </a:t>
            </a:r>
            <a:r>
              <a:rPr lang="en-US" sz="1200" i="1" kern="1200" dirty="0">
                <a:solidFill>
                  <a:schemeClr val="tx1"/>
                </a:solidFill>
                <a:effectLst/>
                <a:latin typeface="+mn-lt"/>
                <a:ea typeface="+mn-ea"/>
                <a:cs typeface="+mn-cs"/>
              </a:rPr>
              <a:t>send</a:t>
            </a:r>
            <a:r>
              <a:rPr lang="en-US" sz="1200" kern="1200" dirty="0">
                <a:solidFill>
                  <a:schemeClr val="tx1"/>
                </a:solidFill>
                <a:effectLst/>
                <a:latin typeface="+mn-lt"/>
                <a:ea typeface="+mn-ea"/>
                <a:cs typeface="+mn-cs"/>
              </a:rPr>
              <a:t>. This message is then sent to the advertiser who has the option to contact the reader. Additionally, if the original advertiser entered his/her phone number, the reader has the option to click on a link that will reveal the number and he/she can consequently directly contact the advertiser. Thus, the two websites are essentially identical, which makes it possible to allocate differences between the two languages to the two languages and not to medium-specific characteristics or requirements, adhering to the main principles of Computer-Mediated Discourse Analysis and contrastive pragmatics.</a:t>
            </a:r>
          </a:p>
          <a:p>
            <a:endParaRPr lang="en-US" dirty="0"/>
          </a:p>
        </p:txBody>
      </p:sp>
      <p:sp>
        <p:nvSpPr>
          <p:cNvPr id="4" name="Slide Number Placeholder 3"/>
          <p:cNvSpPr>
            <a:spLocks noGrp="1"/>
          </p:cNvSpPr>
          <p:nvPr>
            <p:ph type="sldNum" sz="quarter" idx="10"/>
          </p:nvPr>
        </p:nvSpPr>
        <p:spPr/>
        <p:txBody>
          <a:bodyPr/>
          <a:lstStyle/>
          <a:p>
            <a:fld id="{A82207EA-B1A1-476D-B6DF-B764F30DF6FE}" type="slidenum">
              <a:rPr lang="fr-FR" smtClean="0"/>
              <a:t>16</a:t>
            </a:fld>
            <a:endParaRPr lang="fr-FR"/>
          </a:p>
        </p:txBody>
      </p:sp>
    </p:spTree>
    <p:extLst>
      <p:ext uri="{BB962C8B-B14F-4D97-AF65-F5344CB8AC3E}">
        <p14:creationId xmlns:p14="http://schemas.microsoft.com/office/powerpoint/2010/main" val="147250161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82207EA-B1A1-476D-B6DF-B764F30DF6FE}" type="slidenum">
              <a:rPr lang="fr-FR" smtClean="0"/>
              <a:t>23</a:t>
            </a:fld>
            <a:endParaRPr lang="fr-FR"/>
          </a:p>
        </p:txBody>
      </p:sp>
    </p:spTree>
    <p:extLst>
      <p:ext uri="{BB962C8B-B14F-4D97-AF65-F5344CB8AC3E}">
        <p14:creationId xmlns:p14="http://schemas.microsoft.com/office/powerpoint/2010/main" val="263537898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Sensitivity for the importance</a:t>
            </a:r>
            <a:r>
              <a:rPr lang="en-US" baseline="0" dirty="0"/>
              <a:t> of contextual variables</a:t>
            </a:r>
            <a:endParaRPr lang="en-US" dirty="0"/>
          </a:p>
        </p:txBody>
      </p:sp>
      <p:sp>
        <p:nvSpPr>
          <p:cNvPr id="4" name="Slide Number Placeholder 3"/>
          <p:cNvSpPr>
            <a:spLocks noGrp="1"/>
          </p:cNvSpPr>
          <p:nvPr>
            <p:ph type="sldNum" sz="quarter" idx="10"/>
          </p:nvPr>
        </p:nvSpPr>
        <p:spPr/>
        <p:txBody>
          <a:bodyPr/>
          <a:lstStyle/>
          <a:p>
            <a:fld id="{A82207EA-B1A1-476D-B6DF-B764F30DF6FE}" type="slidenum">
              <a:rPr lang="fr-FR" smtClean="0"/>
              <a:t>34</a:t>
            </a:fld>
            <a:endParaRPr lang="fr-FR"/>
          </a:p>
        </p:txBody>
      </p:sp>
    </p:spTree>
    <p:extLst>
      <p:ext uri="{BB962C8B-B14F-4D97-AF65-F5344CB8AC3E}">
        <p14:creationId xmlns:p14="http://schemas.microsoft.com/office/powerpoint/2010/main" val="14607615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a:t>Click to edit Master title style</a:t>
            </a:r>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83C27486-E8D3-482D-8293-1BC68C062E01}" type="datetime1">
              <a:rPr lang="fr-FR" smtClean="0"/>
              <a:t>25/09/2017</a:t>
            </a:fld>
            <a:endParaRPr lang="fr-FR"/>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fr-FR"/>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60F0911C-6162-4740-A2EE-EE6B8AD6AEC6}" type="slidenum">
              <a:rPr lang="fr-FR" smtClean="0"/>
              <a:t>‹#›</a:t>
            </a:fld>
            <a:endParaRPr lang="fr-F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3831903C-DAC3-46B4-A404-7CD5FFFD08C9}" type="datetime1">
              <a:rPr lang="fr-FR" smtClean="0"/>
              <a:t>25/09/2017</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0F0911C-6162-4740-A2EE-EE6B8AD6AEC6}" type="slidenum">
              <a:rPr lang="fr-FR" smtClean="0"/>
              <a:t>‹#›</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26F263DD-2297-40C3-9147-EFCB51F5DA2B}" type="datetime1">
              <a:rPr lang="fr-FR" smtClean="0"/>
              <a:t>25/09/2017</a:t>
            </a:fld>
            <a:endParaRPr lang="fr-FR"/>
          </a:p>
        </p:txBody>
      </p:sp>
      <p:sp>
        <p:nvSpPr>
          <p:cNvPr id="5" name="Footer Placeholder 4"/>
          <p:cNvSpPr>
            <a:spLocks noGrp="1"/>
          </p:cNvSpPr>
          <p:nvPr>
            <p:ph type="ftr" sz="quarter" idx="11"/>
          </p:nvPr>
        </p:nvSpPr>
        <p:spPr>
          <a:xfrm>
            <a:off x="457201" y="6248207"/>
            <a:ext cx="5573483" cy="365125"/>
          </a:xfrm>
        </p:spPr>
        <p:txBody>
          <a:bodyPr/>
          <a:lstStyle/>
          <a:p>
            <a:endParaRPr lang="fr-FR"/>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60F0911C-6162-4740-A2EE-EE6B8AD6AEC6}" type="slidenum">
              <a:rPr lang="fr-FR" smtClean="0"/>
              <a:t>‹#›</a:t>
            </a:fld>
            <a:endParaRPr lang="fr-FR"/>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a:t>Click to edit Master title style</a:t>
            </a:r>
          </a:p>
        </p:txBody>
      </p:sp>
      <p:sp>
        <p:nvSpPr>
          <p:cNvPr id="4" name="Date Placeholder 3"/>
          <p:cNvSpPr>
            <a:spLocks noGrp="1"/>
          </p:cNvSpPr>
          <p:nvPr>
            <p:ph type="dt" sz="half" idx="10"/>
          </p:nvPr>
        </p:nvSpPr>
        <p:spPr/>
        <p:txBody>
          <a:bodyPr/>
          <a:lstStyle/>
          <a:p>
            <a:fld id="{9CDCCD40-04CA-4709-AE58-DCBA682E1266}" type="datetime1">
              <a:rPr lang="fr-FR" smtClean="0"/>
              <a:t>25/09/2017</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60F0911C-6162-4740-A2EE-EE6B8AD6AEC6}" type="slidenum">
              <a:rPr lang="fr-FR" smtClean="0"/>
              <a:t>‹#›</a:t>
            </a:fld>
            <a:endParaRPr lang="fr-FR"/>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a:t>Click to edit Master title style</a:t>
            </a:r>
          </a:p>
        </p:txBody>
      </p:sp>
      <p:sp>
        <p:nvSpPr>
          <p:cNvPr id="12" name="Date Placeholder 11"/>
          <p:cNvSpPr>
            <a:spLocks noGrp="1"/>
          </p:cNvSpPr>
          <p:nvPr>
            <p:ph type="dt" sz="half" idx="10"/>
          </p:nvPr>
        </p:nvSpPr>
        <p:spPr/>
        <p:txBody>
          <a:bodyPr/>
          <a:lstStyle/>
          <a:p>
            <a:fld id="{9CEF0D9A-AA2E-4A94-A64C-12FF4EFD4CA4}" type="datetime1">
              <a:rPr lang="fr-FR" smtClean="0"/>
              <a:t>25/09/2017</a:t>
            </a:fld>
            <a:endParaRPr lang="fr-FR"/>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60F0911C-6162-4740-A2EE-EE6B8AD6AEC6}" type="slidenum">
              <a:rPr lang="fr-FR" smtClean="0"/>
              <a:t>‹#›</a:t>
            </a:fld>
            <a:endParaRPr lang="fr-FR"/>
          </a:p>
        </p:txBody>
      </p:sp>
      <p:sp>
        <p:nvSpPr>
          <p:cNvPr id="14" name="Footer Placeholder 13"/>
          <p:cNvSpPr>
            <a:spLocks noGrp="1"/>
          </p:cNvSpPr>
          <p:nvPr>
            <p:ph type="ftr" sz="quarter" idx="12"/>
          </p:nvPr>
        </p:nvSpPr>
        <p:spPr/>
        <p:txBody>
          <a:bodyPr/>
          <a:lstStyle/>
          <a:p>
            <a:endParaRPr lang="fr-F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8" name="Date Placeholder 7"/>
          <p:cNvSpPr>
            <a:spLocks noGrp="1"/>
          </p:cNvSpPr>
          <p:nvPr>
            <p:ph type="dt" sz="half" idx="15"/>
          </p:nvPr>
        </p:nvSpPr>
        <p:spPr/>
        <p:txBody>
          <a:bodyPr rtlCol="0"/>
          <a:lstStyle/>
          <a:p>
            <a:fld id="{464DCEF7-B406-4C10-A51D-C94E2152D46D}" type="datetime1">
              <a:rPr lang="fr-FR" smtClean="0"/>
              <a:t>25/09/2017</a:t>
            </a:fld>
            <a:endParaRPr lang="fr-FR"/>
          </a:p>
        </p:txBody>
      </p:sp>
      <p:sp>
        <p:nvSpPr>
          <p:cNvPr id="10" name="Slide Number Placeholder 9"/>
          <p:cNvSpPr>
            <a:spLocks noGrp="1"/>
          </p:cNvSpPr>
          <p:nvPr>
            <p:ph type="sldNum" sz="quarter" idx="16"/>
          </p:nvPr>
        </p:nvSpPr>
        <p:spPr/>
        <p:txBody>
          <a:bodyPr rtlCol="0"/>
          <a:lstStyle/>
          <a:p>
            <a:fld id="{60F0911C-6162-4740-A2EE-EE6B8AD6AEC6}" type="slidenum">
              <a:rPr lang="fr-FR" smtClean="0"/>
              <a:t>‹#›</a:t>
            </a:fld>
            <a:endParaRPr lang="fr-FR"/>
          </a:p>
        </p:txBody>
      </p:sp>
      <p:sp>
        <p:nvSpPr>
          <p:cNvPr id="12" name="Footer Placeholder 11"/>
          <p:cNvSpPr>
            <a:spLocks noGrp="1"/>
          </p:cNvSpPr>
          <p:nvPr>
            <p:ph type="ftr" sz="quarter" idx="17"/>
          </p:nvPr>
        </p:nvSpPr>
        <p:spPr/>
        <p:txBody>
          <a:bodyPr rtlCol="0"/>
          <a:lstStyle/>
          <a:p>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a:t>Click to edit Master title style</a:t>
            </a:r>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0" name="Date Placeholder 9"/>
          <p:cNvSpPr>
            <a:spLocks noGrp="1"/>
          </p:cNvSpPr>
          <p:nvPr>
            <p:ph type="dt" sz="half" idx="15"/>
          </p:nvPr>
        </p:nvSpPr>
        <p:spPr/>
        <p:txBody>
          <a:bodyPr rtlCol="0"/>
          <a:lstStyle/>
          <a:p>
            <a:fld id="{FA7654C1-16B6-44E5-9C05-A1F27662ACE5}" type="datetime1">
              <a:rPr lang="fr-FR" smtClean="0"/>
              <a:t>25/09/2017</a:t>
            </a:fld>
            <a:endParaRPr lang="fr-FR"/>
          </a:p>
        </p:txBody>
      </p:sp>
      <p:sp>
        <p:nvSpPr>
          <p:cNvPr id="12" name="Slide Number Placeholder 11"/>
          <p:cNvSpPr>
            <a:spLocks noGrp="1"/>
          </p:cNvSpPr>
          <p:nvPr>
            <p:ph type="sldNum" sz="quarter" idx="16"/>
          </p:nvPr>
        </p:nvSpPr>
        <p:spPr/>
        <p:txBody>
          <a:bodyPr rtlCol="0"/>
          <a:lstStyle/>
          <a:p>
            <a:fld id="{60F0911C-6162-4740-A2EE-EE6B8AD6AEC6}" type="slidenum">
              <a:rPr lang="fr-FR" smtClean="0"/>
              <a:t>‹#›</a:t>
            </a:fld>
            <a:endParaRPr lang="fr-FR"/>
          </a:p>
        </p:txBody>
      </p:sp>
      <p:sp>
        <p:nvSpPr>
          <p:cNvPr id="14" name="Footer Placeholder 13"/>
          <p:cNvSpPr>
            <a:spLocks noGrp="1"/>
          </p:cNvSpPr>
          <p:nvPr>
            <p:ph type="ftr" sz="quarter" idx="17"/>
          </p:nvPr>
        </p:nvSpPr>
        <p:spPr/>
        <p:txBody>
          <a:bodyPr rtlCol="0"/>
          <a:lstStyle/>
          <a:p>
            <a:endParaRPr lang="fr-FR"/>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B5B0B1AD-7F82-4B2F-BDAA-FE90E1677D52}" type="datetime1">
              <a:rPr lang="fr-FR" smtClean="0"/>
              <a:t>25/09/2017</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60F0911C-6162-4740-A2EE-EE6B8AD6AEC6}" type="slidenum">
              <a:rPr lang="fr-FR" smtClean="0"/>
              <a:t>‹#›</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2BD8836-BC6C-477F-B45B-6861BEC1F965}" type="datetime1">
              <a:rPr lang="fr-FR" smtClean="0"/>
              <a:t>25/09/2017</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60F0911C-6162-4740-A2EE-EE6B8AD6AEC6}" type="slidenum">
              <a:rPr lang="fr-FR" smtClean="0"/>
              <a:t>‹#›</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a:t>Click to edit Master title style</a:t>
            </a:r>
          </a:p>
        </p:txBody>
      </p:sp>
      <p:sp>
        <p:nvSpPr>
          <p:cNvPr id="5" name="Date Placeholder 4"/>
          <p:cNvSpPr>
            <a:spLocks noGrp="1"/>
          </p:cNvSpPr>
          <p:nvPr>
            <p:ph type="dt" sz="half" idx="10"/>
          </p:nvPr>
        </p:nvSpPr>
        <p:spPr/>
        <p:txBody>
          <a:bodyPr/>
          <a:lstStyle/>
          <a:p>
            <a:fld id="{6DE344A1-F920-4AA7-B61A-333D43880254}" type="datetime1">
              <a:rPr lang="fr-FR" smtClean="0"/>
              <a:t>25/09/2017</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60F0911C-6162-4740-A2EE-EE6B8AD6AEC6}" type="slidenum">
              <a:rPr lang="fr-FR" smtClean="0"/>
              <a:t>‹#›</a:t>
            </a:fld>
            <a:endParaRPr lang="fr-FR"/>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a:t>Click to edit Master title style</a:t>
            </a:r>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A108627D-7C65-4222-927C-05B4F4593E96}" type="datetime1">
              <a:rPr lang="fr-FR" smtClean="0"/>
              <a:t>25/09/2017</a:t>
            </a:fld>
            <a:endParaRPr lang="fr-FR"/>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60F0911C-6162-4740-A2EE-EE6B8AD6AEC6}" type="slidenum">
              <a:rPr lang="fr-FR" smtClean="0"/>
              <a:t>‹#›</a:t>
            </a:fld>
            <a:endParaRPr lang="fr-FR"/>
          </a:p>
        </p:txBody>
      </p:sp>
      <p:sp>
        <p:nvSpPr>
          <p:cNvPr id="14" name="Footer Placeholder 13"/>
          <p:cNvSpPr>
            <a:spLocks noGrp="1"/>
          </p:cNvSpPr>
          <p:nvPr>
            <p:ph type="ftr" sz="quarter" idx="12"/>
          </p:nvPr>
        </p:nvSpPr>
        <p:spPr>
          <a:xfrm>
            <a:off x="1600200" y="6248206"/>
            <a:ext cx="4572000" cy="365125"/>
          </a:xfrm>
        </p:spPr>
        <p:txBody>
          <a:bodyPr rtlCol="0"/>
          <a:lstStyle/>
          <a:p>
            <a:endParaRPr lang="fr-FR"/>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a:t>Click to edit Master title style</a:t>
            </a:r>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4BB8D302-89FE-454A-B398-04E6E09568F5}" type="datetime1">
              <a:rPr lang="fr-FR" smtClean="0"/>
              <a:t>25/09/2017</a:t>
            </a:fld>
            <a:endParaRPr lang="fr-FR"/>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fr-FR"/>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60F0911C-6162-4740-A2EE-EE6B8AD6AEC6}" type="slidenum">
              <a:rPr lang="fr-FR" smtClean="0"/>
              <a:t>‹#›</a:t>
            </a:fld>
            <a:endParaRPr lang="fr-F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hyperlink" Target="http://www.vivastreet.com.mx/" TargetMode="External"/><Relationship Id="rId2" Type="http://schemas.openxmlformats.org/officeDocument/2006/relationships/hyperlink" Target="http://www.vivastreet.co.uk/"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1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hyperlink" Target="mailto:szahler@indiana.edu" TargetMode="Externa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a:t>A CMDA and contrastive pragmatics approach to the study of personal ads from Mexico City and London</a:t>
            </a:r>
            <a:br>
              <a:rPr lang="en-US" dirty="0"/>
            </a:br>
            <a:endParaRPr lang="fr-FR" dirty="0"/>
          </a:p>
        </p:txBody>
      </p:sp>
      <p:sp>
        <p:nvSpPr>
          <p:cNvPr id="3" name="Subtitle 2"/>
          <p:cNvSpPr>
            <a:spLocks noGrp="1"/>
          </p:cNvSpPr>
          <p:nvPr>
            <p:ph type="subTitle" idx="1"/>
          </p:nvPr>
        </p:nvSpPr>
        <p:spPr/>
        <p:txBody>
          <a:bodyPr>
            <a:normAutofit fontScale="77500" lnSpcReduction="20000"/>
          </a:bodyPr>
          <a:lstStyle/>
          <a:p>
            <a:r>
              <a:rPr lang="fr-FR" dirty="0"/>
              <a:t>Sara Zahler, Indiana </a:t>
            </a:r>
            <a:r>
              <a:rPr lang="fr-FR" dirty="0" err="1"/>
              <a:t>University</a:t>
            </a:r>
            <a:r>
              <a:rPr lang="fr-FR" dirty="0"/>
              <a:t>, szahler@indiana.edu</a:t>
            </a:r>
            <a:fld id="{5D12BBDA-60DB-4699-AB8F-DD2256066F9A}" type="slidenum">
              <a:rPr lang="fr-FR" smtClean="0"/>
              <a:t>1</a:t>
            </a:fld>
            <a:endParaRPr lang="fr-FR" dirty="0"/>
          </a:p>
          <a:p>
            <a:r>
              <a:rPr lang="fr-FR" dirty="0" err="1"/>
              <a:t>Presentation</a:t>
            </a:r>
            <a:r>
              <a:rPr lang="fr-FR" dirty="0"/>
              <a:t> </a:t>
            </a:r>
            <a:r>
              <a:rPr lang="fr-FR" dirty="0" err="1"/>
              <a:t>at</a:t>
            </a:r>
            <a:r>
              <a:rPr lang="fr-FR" dirty="0"/>
              <a:t> LASSO XLII</a:t>
            </a:r>
          </a:p>
        </p:txBody>
      </p:sp>
      <p:sp>
        <p:nvSpPr>
          <p:cNvPr id="4" name="Slide Number Placeholder 3"/>
          <p:cNvSpPr>
            <a:spLocks noGrp="1"/>
          </p:cNvSpPr>
          <p:nvPr>
            <p:ph type="sldNum" sz="quarter" idx="12"/>
          </p:nvPr>
        </p:nvSpPr>
        <p:spPr/>
        <p:txBody>
          <a:bodyPr/>
          <a:lstStyle/>
          <a:p>
            <a:fld id="{60F0911C-6162-4740-A2EE-EE6B8AD6AEC6}" type="slidenum">
              <a:rPr lang="fr-FR" smtClean="0"/>
              <a:t>1</a:t>
            </a:fld>
            <a:endParaRPr lang="fr-FR"/>
          </a:p>
        </p:txBody>
      </p:sp>
    </p:spTree>
    <p:extLst>
      <p:ext uri="{BB962C8B-B14F-4D97-AF65-F5344CB8AC3E}">
        <p14:creationId xmlns:p14="http://schemas.microsoft.com/office/powerpoint/2010/main" val="67597804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Personal advertisements</a:t>
            </a:r>
          </a:p>
        </p:txBody>
      </p:sp>
      <p:sp>
        <p:nvSpPr>
          <p:cNvPr id="3" name="Slide Number Placeholder 2"/>
          <p:cNvSpPr>
            <a:spLocks noGrp="1"/>
          </p:cNvSpPr>
          <p:nvPr>
            <p:ph type="sldNum" sz="quarter" idx="12"/>
          </p:nvPr>
        </p:nvSpPr>
        <p:spPr/>
        <p:txBody>
          <a:bodyPr>
            <a:normAutofit fontScale="85000" lnSpcReduction="20000"/>
          </a:bodyPr>
          <a:lstStyle/>
          <a:p>
            <a:fld id="{60F0911C-6162-4740-A2EE-EE6B8AD6AEC6}" type="slidenum">
              <a:rPr lang="fr-FR" smtClean="0"/>
              <a:t>10</a:t>
            </a:fld>
            <a:endParaRPr lang="fr-FR"/>
          </a:p>
        </p:txBody>
      </p:sp>
      <p:sp>
        <p:nvSpPr>
          <p:cNvPr id="4" name="Content Placeholder 3"/>
          <p:cNvSpPr>
            <a:spLocks noGrp="1"/>
          </p:cNvSpPr>
          <p:nvPr>
            <p:ph sz="quarter" idx="1"/>
          </p:nvPr>
        </p:nvSpPr>
        <p:spPr/>
        <p:txBody>
          <a:bodyPr>
            <a:normAutofit lnSpcReduction="10000"/>
          </a:bodyPr>
          <a:lstStyle/>
          <a:p>
            <a:r>
              <a:rPr lang="en-US" dirty="0"/>
              <a:t>Solicit online and/or face-to-face interactions from an unknown audience for expected socio-sexual relationships (</a:t>
            </a:r>
            <a:r>
              <a:rPr lang="en-US" dirty="0" err="1"/>
              <a:t>Vlčková</a:t>
            </a:r>
            <a:r>
              <a:rPr lang="en-US" dirty="0"/>
              <a:t>, 1996; Holden &amp; </a:t>
            </a:r>
            <a:r>
              <a:rPr lang="en-US" dirty="0" err="1"/>
              <a:t>Tsuruki</a:t>
            </a:r>
            <a:r>
              <a:rPr lang="en-US" dirty="0"/>
              <a:t>, 2003).</a:t>
            </a:r>
          </a:p>
          <a:p>
            <a:r>
              <a:rPr lang="en-US" dirty="0"/>
              <a:t>No limit to length</a:t>
            </a:r>
          </a:p>
          <a:p>
            <a:r>
              <a:rPr lang="en-US" dirty="0"/>
              <a:t>Asynchronous CMD system (</a:t>
            </a:r>
            <a:r>
              <a:rPr lang="en-US" dirty="0" err="1"/>
              <a:t>Kiesler</a:t>
            </a:r>
            <a:r>
              <a:rPr lang="en-US" dirty="0"/>
              <a:t>, Siegel &amp; McGuire, 1984)</a:t>
            </a:r>
          </a:p>
          <a:p>
            <a:r>
              <a:rPr lang="en-US" i="1" dirty="0"/>
              <a:t>One-way</a:t>
            </a:r>
            <a:r>
              <a:rPr lang="en-US" dirty="0"/>
              <a:t> transmission (</a:t>
            </a:r>
            <a:r>
              <a:rPr lang="en-US" dirty="0" err="1"/>
              <a:t>Cherny</a:t>
            </a:r>
            <a:r>
              <a:rPr lang="en-US" dirty="0"/>
              <a:t>, 1999)</a:t>
            </a:r>
          </a:p>
          <a:p>
            <a:r>
              <a:rPr lang="en-US" dirty="0"/>
              <a:t>Likelihood of eventual face-to-face interaction is inherent (Ellison, </a:t>
            </a:r>
            <a:r>
              <a:rPr lang="en-US" dirty="0" err="1"/>
              <a:t>Keino</a:t>
            </a:r>
            <a:r>
              <a:rPr lang="en-US" dirty="0"/>
              <a:t> &amp; Gibbs, 2006).</a:t>
            </a:r>
          </a:p>
        </p:txBody>
      </p:sp>
    </p:spTree>
    <p:extLst>
      <p:ext uri="{BB962C8B-B14F-4D97-AF65-F5344CB8AC3E}">
        <p14:creationId xmlns:p14="http://schemas.microsoft.com/office/powerpoint/2010/main" val="41235075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Personal advertisements</a:t>
            </a:r>
          </a:p>
        </p:txBody>
      </p:sp>
      <p:sp>
        <p:nvSpPr>
          <p:cNvPr id="3" name="Slide Number Placeholder 2"/>
          <p:cNvSpPr>
            <a:spLocks noGrp="1"/>
          </p:cNvSpPr>
          <p:nvPr>
            <p:ph type="sldNum" sz="quarter" idx="12"/>
          </p:nvPr>
        </p:nvSpPr>
        <p:spPr/>
        <p:txBody>
          <a:bodyPr>
            <a:normAutofit fontScale="85000" lnSpcReduction="20000"/>
          </a:bodyPr>
          <a:lstStyle/>
          <a:p>
            <a:fld id="{60F0911C-6162-4740-A2EE-EE6B8AD6AEC6}" type="slidenum">
              <a:rPr lang="fr-FR" smtClean="0"/>
              <a:t>11</a:t>
            </a:fld>
            <a:endParaRPr lang="fr-FR"/>
          </a:p>
        </p:txBody>
      </p:sp>
      <p:sp>
        <p:nvSpPr>
          <p:cNvPr id="4" name="Content Placeholder 3"/>
          <p:cNvSpPr>
            <a:spLocks noGrp="1"/>
          </p:cNvSpPr>
          <p:nvPr>
            <p:ph sz="quarter" idx="1"/>
          </p:nvPr>
        </p:nvSpPr>
        <p:spPr/>
        <p:txBody>
          <a:bodyPr/>
          <a:lstStyle/>
          <a:p>
            <a:r>
              <a:rPr lang="en-US" dirty="0"/>
              <a:t>Typically have three main components:</a:t>
            </a:r>
          </a:p>
          <a:p>
            <a:pPr lvl="1"/>
            <a:r>
              <a:rPr lang="en-US" dirty="0"/>
              <a:t>Self-image or description</a:t>
            </a:r>
          </a:p>
          <a:p>
            <a:pPr lvl="1"/>
            <a:r>
              <a:rPr lang="en-US" dirty="0"/>
              <a:t>Description of the partner(s) the author seeks</a:t>
            </a:r>
          </a:p>
          <a:p>
            <a:pPr lvl="1"/>
            <a:r>
              <a:rPr lang="en-US" dirty="0"/>
              <a:t>Overview of the intended collaborative relationship</a:t>
            </a:r>
          </a:p>
          <a:p>
            <a:r>
              <a:rPr lang="en-US" dirty="0"/>
              <a:t>“X seeks Y for Z; where X is the desiring subject, Y the desired object, and Z the desired relationship” (Shalom, 1997)</a:t>
            </a:r>
          </a:p>
          <a:p>
            <a:endParaRPr lang="en-US" dirty="0"/>
          </a:p>
        </p:txBody>
      </p:sp>
      <p:sp>
        <p:nvSpPr>
          <p:cNvPr id="5" name="Oval 4"/>
          <p:cNvSpPr/>
          <p:nvPr/>
        </p:nvSpPr>
        <p:spPr>
          <a:xfrm>
            <a:off x="1295400" y="3619500"/>
            <a:ext cx="1066800" cy="4572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3394282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Previous research</a:t>
            </a:r>
          </a:p>
        </p:txBody>
      </p:sp>
      <p:sp>
        <p:nvSpPr>
          <p:cNvPr id="3" name="Slide Number Placeholder 2"/>
          <p:cNvSpPr>
            <a:spLocks noGrp="1"/>
          </p:cNvSpPr>
          <p:nvPr>
            <p:ph type="sldNum" sz="quarter" idx="12"/>
          </p:nvPr>
        </p:nvSpPr>
        <p:spPr/>
        <p:txBody>
          <a:bodyPr>
            <a:normAutofit fontScale="85000" lnSpcReduction="20000"/>
          </a:bodyPr>
          <a:lstStyle/>
          <a:p>
            <a:fld id="{60F0911C-6162-4740-A2EE-EE6B8AD6AEC6}" type="slidenum">
              <a:rPr lang="fr-FR" smtClean="0"/>
              <a:t>12</a:t>
            </a:fld>
            <a:endParaRPr lang="fr-FR"/>
          </a:p>
        </p:txBody>
      </p:sp>
      <p:sp>
        <p:nvSpPr>
          <p:cNvPr id="4" name="Content Placeholder 3"/>
          <p:cNvSpPr>
            <a:spLocks noGrp="1"/>
          </p:cNvSpPr>
          <p:nvPr>
            <p:ph sz="quarter" idx="1"/>
          </p:nvPr>
        </p:nvSpPr>
        <p:spPr/>
        <p:txBody>
          <a:bodyPr>
            <a:normAutofit lnSpcReduction="10000"/>
          </a:bodyPr>
          <a:lstStyle/>
          <a:p>
            <a:r>
              <a:rPr lang="en-US" dirty="0"/>
              <a:t>Most previous studies are oriented toward the topic level (</a:t>
            </a:r>
            <a:r>
              <a:rPr lang="en-US" dirty="0" err="1"/>
              <a:t>Cicerello</a:t>
            </a:r>
            <a:r>
              <a:rPr lang="en-US" dirty="0"/>
              <a:t> &amp; </a:t>
            </a:r>
            <a:r>
              <a:rPr lang="en-US" dirty="0" err="1"/>
              <a:t>Sheeham</a:t>
            </a:r>
            <a:r>
              <a:rPr lang="en-US" dirty="0"/>
              <a:t>, 1995; </a:t>
            </a:r>
            <a:r>
              <a:rPr lang="en-US" dirty="0" err="1"/>
              <a:t>Hatala</a:t>
            </a:r>
            <a:r>
              <a:rPr lang="en-US" dirty="0"/>
              <a:t> &amp; </a:t>
            </a:r>
            <a:r>
              <a:rPr lang="en-US" dirty="0" err="1"/>
              <a:t>Prehodka</a:t>
            </a:r>
            <a:r>
              <a:rPr lang="en-US" dirty="0"/>
              <a:t>, 1996; Rojas-Sosa, 2009).</a:t>
            </a:r>
          </a:p>
          <a:p>
            <a:r>
              <a:rPr lang="en-US" dirty="0"/>
              <a:t>Several recent sociolinguistic studies have focused on the formal level of analysis (Groom &amp; </a:t>
            </a:r>
            <a:r>
              <a:rPr lang="en-US" dirty="0" err="1"/>
              <a:t>Pennebaker</a:t>
            </a:r>
            <a:r>
              <a:rPr lang="en-US" dirty="0"/>
              <a:t>, 2005; </a:t>
            </a:r>
            <a:r>
              <a:rPr lang="en-US" dirty="0" err="1"/>
              <a:t>Compernolle</a:t>
            </a:r>
            <a:r>
              <a:rPr lang="en-US" dirty="0"/>
              <a:t>, 2008a, 2008b)</a:t>
            </a:r>
          </a:p>
          <a:p>
            <a:r>
              <a:rPr lang="en-US" dirty="0"/>
              <a:t>User self-representation and deception (Ellison et al., 2006; Hancock, </a:t>
            </a:r>
            <a:r>
              <a:rPr lang="en-US" dirty="0" err="1"/>
              <a:t>toma</a:t>
            </a:r>
            <a:r>
              <a:rPr lang="en-US" dirty="0"/>
              <a:t> &amp; Ellison, 2007).</a:t>
            </a:r>
          </a:p>
          <a:p>
            <a:r>
              <a:rPr lang="en-US" dirty="0">
                <a:solidFill>
                  <a:srgbClr val="FF0000"/>
                </a:solidFill>
              </a:rPr>
              <a:t>No previous studies at the </a:t>
            </a:r>
            <a:r>
              <a:rPr lang="en-US" dirty="0" err="1">
                <a:solidFill>
                  <a:srgbClr val="FF0000"/>
                </a:solidFill>
              </a:rPr>
              <a:t>actional</a:t>
            </a:r>
            <a:r>
              <a:rPr lang="en-US" dirty="0">
                <a:solidFill>
                  <a:srgbClr val="FF0000"/>
                </a:solidFill>
              </a:rPr>
              <a:t> level of pragmatic analysis.</a:t>
            </a:r>
          </a:p>
          <a:p>
            <a:endParaRPr lang="en-US" dirty="0"/>
          </a:p>
        </p:txBody>
      </p:sp>
    </p:spTree>
    <p:extLst>
      <p:ext uri="{BB962C8B-B14F-4D97-AF65-F5344CB8AC3E}">
        <p14:creationId xmlns:p14="http://schemas.microsoft.com/office/powerpoint/2010/main" val="291189148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lstStyle/>
          <a:p>
            <a:endParaRPr lang="en-US"/>
          </a:p>
        </p:txBody>
      </p:sp>
      <p:sp>
        <p:nvSpPr>
          <p:cNvPr id="3" name="Title 2"/>
          <p:cNvSpPr>
            <a:spLocks noGrp="1"/>
          </p:cNvSpPr>
          <p:nvPr>
            <p:ph type="title"/>
          </p:nvPr>
        </p:nvSpPr>
        <p:spPr/>
        <p:txBody>
          <a:bodyPr/>
          <a:lstStyle/>
          <a:p>
            <a:r>
              <a:rPr lang="en-US" dirty="0"/>
              <a:t>Method</a:t>
            </a:r>
          </a:p>
        </p:txBody>
      </p:sp>
      <p:sp>
        <p:nvSpPr>
          <p:cNvPr id="4" name="Slide Number Placeholder 3"/>
          <p:cNvSpPr>
            <a:spLocks noGrp="1"/>
          </p:cNvSpPr>
          <p:nvPr>
            <p:ph type="sldNum" sz="quarter" idx="11"/>
          </p:nvPr>
        </p:nvSpPr>
        <p:spPr/>
        <p:txBody>
          <a:bodyPr/>
          <a:lstStyle/>
          <a:p>
            <a:fld id="{60F0911C-6162-4740-A2EE-EE6B8AD6AEC6}" type="slidenum">
              <a:rPr lang="fr-FR" smtClean="0"/>
              <a:t>13</a:t>
            </a:fld>
            <a:endParaRPr lang="fr-FR"/>
          </a:p>
        </p:txBody>
      </p:sp>
    </p:spTree>
    <p:extLst>
      <p:ext uri="{BB962C8B-B14F-4D97-AF65-F5344CB8AC3E}">
        <p14:creationId xmlns:p14="http://schemas.microsoft.com/office/powerpoint/2010/main" val="273815623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Data source</a:t>
            </a:r>
          </a:p>
        </p:txBody>
      </p:sp>
      <p:sp>
        <p:nvSpPr>
          <p:cNvPr id="3" name="Slide Number Placeholder 2"/>
          <p:cNvSpPr>
            <a:spLocks noGrp="1"/>
          </p:cNvSpPr>
          <p:nvPr>
            <p:ph type="sldNum" sz="quarter" idx="12"/>
          </p:nvPr>
        </p:nvSpPr>
        <p:spPr/>
        <p:txBody>
          <a:bodyPr>
            <a:normAutofit fontScale="85000" lnSpcReduction="20000"/>
          </a:bodyPr>
          <a:lstStyle/>
          <a:p>
            <a:fld id="{60F0911C-6162-4740-A2EE-EE6B8AD6AEC6}" type="slidenum">
              <a:rPr lang="fr-FR" smtClean="0"/>
              <a:t>14</a:t>
            </a:fld>
            <a:endParaRPr lang="fr-FR"/>
          </a:p>
        </p:txBody>
      </p:sp>
      <p:sp>
        <p:nvSpPr>
          <p:cNvPr id="4" name="Content Placeholder 3"/>
          <p:cNvSpPr>
            <a:spLocks noGrp="1"/>
          </p:cNvSpPr>
          <p:nvPr>
            <p:ph sz="quarter" idx="1"/>
          </p:nvPr>
        </p:nvSpPr>
        <p:spPr/>
        <p:txBody>
          <a:bodyPr>
            <a:normAutofit lnSpcReduction="10000"/>
          </a:bodyPr>
          <a:lstStyle/>
          <a:p>
            <a:r>
              <a:rPr lang="en-US" dirty="0"/>
              <a:t>Personal ads from London, UK, taken from the website </a:t>
            </a:r>
            <a:r>
              <a:rPr lang="en-US" dirty="0">
                <a:hlinkClick r:id="rId2"/>
              </a:rPr>
              <a:t>www.vivastreet.co.uk</a:t>
            </a:r>
            <a:endParaRPr lang="en-US" dirty="0"/>
          </a:p>
          <a:p>
            <a:r>
              <a:rPr lang="en-US" dirty="0"/>
              <a:t>Personal ads from Mexico City, Mexico, taken from the website </a:t>
            </a:r>
            <a:r>
              <a:rPr lang="en-US" dirty="0">
                <a:hlinkClick r:id="rId3"/>
              </a:rPr>
              <a:t>www.vivastreet.com.mx</a:t>
            </a:r>
            <a:endParaRPr lang="en-US" dirty="0"/>
          </a:p>
          <a:p>
            <a:r>
              <a:rPr lang="en-US" dirty="0"/>
              <a:t>London, political and financial capital of UK, population a little over 8 million</a:t>
            </a:r>
          </a:p>
          <a:p>
            <a:r>
              <a:rPr lang="en-US" dirty="0"/>
              <a:t>Mexico City, political and financial capital of Mexico, population of 8.84 million</a:t>
            </a:r>
          </a:p>
          <a:p>
            <a:r>
              <a:rPr lang="en-US" dirty="0"/>
              <a:t>Medium specific characteristics are nearly identical between the two websites.</a:t>
            </a:r>
          </a:p>
          <a:p>
            <a:endParaRPr lang="en-US" dirty="0"/>
          </a:p>
        </p:txBody>
      </p:sp>
    </p:spTree>
    <p:extLst>
      <p:ext uri="{BB962C8B-B14F-4D97-AF65-F5344CB8AC3E}">
        <p14:creationId xmlns:p14="http://schemas.microsoft.com/office/powerpoint/2010/main" val="423676328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normAutofit fontScale="85000" lnSpcReduction="20000"/>
          </a:bodyPr>
          <a:lstStyle/>
          <a:p>
            <a:fld id="{60F0911C-6162-4740-A2EE-EE6B8AD6AEC6}" type="slidenum">
              <a:rPr lang="fr-FR" smtClean="0"/>
              <a:t>15</a:t>
            </a:fld>
            <a:endParaRPr lang="fr-FR"/>
          </a:p>
        </p:txBody>
      </p:sp>
      <p:pic>
        <p:nvPicPr>
          <p:cNvPr id="6" name="Content Placeholder 5"/>
          <p:cNvPicPr>
            <a:picLocks noGrp="1" noChangeAspect="1"/>
          </p:cNvPicPr>
          <p:nvPr>
            <p:ph sz="quarter" idx="1"/>
          </p:nvPr>
        </p:nvPicPr>
        <p:blipFill>
          <a:blip r:embed="rId2"/>
          <a:stretch>
            <a:fillRect/>
          </a:stretch>
        </p:blipFill>
        <p:spPr>
          <a:xfrm>
            <a:off x="612648" y="203200"/>
            <a:ext cx="3394339" cy="3352800"/>
          </a:xfrm>
          <a:prstGeom prst="rect">
            <a:avLst/>
          </a:prstGeom>
        </p:spPr>
      </p:pic>
      <p:pic>
        <p:nvPicPr>
          <p:cNvPr id="7" name="Picture 6"/>
          <p:cNvPicPr>
            <a:picLocks noChangeAspect="1"/>
          </p:cNvPicPr>
          <p:nvPr/>
        </p:nvPicPr>
        <p:blipFill>
          <a:blip r:embed="rId3"/>
          <a:stretch>
            <a:fillRect/>
          </a:stretch>
        </p:blipFill>
        <p:spPr>
          <a:xfrm>
            <a:off x="5400680" y="108585"/>
            <a:ext cx="1971675" cy="2990850"/>
          </a:xfrm>
          <a:prstGeom prst="rect">
            <a:avLst/>
          </a:prstGeom>
        </p:spPr>
      </p:pic>
      <p:sp>
        <p:nvSpPr>
          <p:cNvPr id="8" name="Title 7"/>
          <p:cNvSpPr>
            <a:spLocks noGrp="1"/>
          </p:cNvSpPr>
          <p:nvPr>
            <p:ph type="title"/>
          </p:nvPr>
        </p:nvSpPr>
        <p:spPr/>
        <p:txBody>
          <a:bodyPr/>
          <a:lstStyle/>
          <a:p>
            <a:endParaRPr lang="en-US"/>
          </a:p>
        </p:txBody>
      </p:sp>
      <p:pic>
        <p:nvPicPr>
          <p:cNvPr id="11" name="Picture 10"/>
          <p:cNvPicPr>
            <a:picLocks noChangeAspect="1"/>
          </p:cNvPicPr>
          <p:nvPr/>
        </p:nvPicPr>
        <p:blipFill>
          <a:blip r:embed="rId4"/>
          <a:stretch>
            <a:fillRect/>
          </a:stretch>
        </p:blipFill>
        <p:spPr>
          <a:xfrm>
            <a:off x="581025" y="3648075"/>
            <a:ext cx="7981950" cy="3133725"/>
          </a:xfrm>
          <a:prstGeom prst="rect">
            <a:avLst/>
          </a:prstGeom>
        </p:spPr>
      </p:pic>
    </p:spTree>
    <p:extLst>
      <p:ext uri="{BB962C8B-B14F-4D97-AF65-F5344CB8AC3E}">
        <p14:creationId xmlns:p14="http://schemas.microsoft.com/office/powerpoint/2010/main" val="235226424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Slide Number Placeholder 2"/>
          <p:cNvSpPr>
            <a:spLocks noGrp="1"/>
          </p:cNvSpPr>
          <p:nvPr>
            <p:ph type="sldNum" sz="quarter" idx="12"/>
          </p:nvPr>
        </p:nvSpPr>
        <p:spPr/>
        <p:txBody>
          <a:bodyPr>
            <a:normAutofit fontScale="85000" lnSpcReduction="20000"/>
          </a:bodyPr>
          <a:lstStyle/>
          <a:p>
            <a:fld id="{60F0911C-6162-4740-A2EE-EE6B8AD6AEC6}" type="slidenum">
              <a:rPr lang="fr-FR" smtClean="0"/>
              <a:t>16</a:t>
            </a:fld>
            <a:endParaRPr lang="fr-FR"/>
          </a:p>
        </p:txBody>
      </p:sp>
      <p:pic>
        <p:nvPicPr>
          <p:cNvPr id="9" name="Content Placeholder 8"/>
          <p:cNvPicPr>
            <a:picLocks noGrp="1" noChangeAspect="1"/>
          </p:cNvPicPr>
          <p:nvPr>
            <p:ph sz="quarter" idx="1"/>
          </p:nvPr>
        </p:nvPicPr>
        <p:blipFill>
          <a:blip r:embed="rId3"/>
          <a:stretch>
            <a:fillRect/>
          </a:stretch>
        </p:blipFill>
        <p:spPr>
          <a:xfrm>
            <a:off x="1541335" y="333375"/>
            <a:ext cx="6296025" cy="2409825"/>
          </a:xfrm>
          <a:prstGeom prst="rect">
            <a:avLst/>
          </a:prstGeom>
        </p:spPr>
      </p:pic>
      <p:pic>
        <p:nvPicPr>
          <p:cNvPr id="10" name="Picture 9"/>
          <p:cNvPicPr>
            <a:picLocks noChangeAspect="1"/>
          </p:cNvPicPr>
          <p:nvPr/>
        </p:nvPicPr>
        <p:blipFill>
          <a:blip r:embed="rId4"/>
          <a:stretch>
            <a:fillRect/>
          </a:stretch>
        </p:blipFill>
        <p:spPr>
          <a:xfrm>
            <a:off x="1469740" y="3005492"/>
            <a:ext cx="6439215" cy="3636818"/>
          </a:xfrm>
          <a:prstGeom prst="rect">
            <a:avLst/>
          </a:prstGeom>
        </p:spPr>
      </p:pic>
    </p:spTree>
    <p:extLst>
      <p:ext uri="{BB962C8B-B14F-4D97-AF65-F5344CB8AC3E}">
        <p14:creationId xmlns:p14="http://schemas.microsoft.com/office/powerpoint/2010/main" val="26540943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Dependent</a:t>
            </a:r>
            <a:r>
              <a:rPr lang="fr-FR" dirty="0"/>
              <a:t> variable</a:t>
            </a:r>
          </a:p>
        </p:txBody>
      </p:sp>
      <p:sp>
        <p:nvSpPr>
          <p:cNvPr id="3" name="Slide Number Placeholder 2"/>
          <p:cNvSpPr>
            <a:spLocks noGrp="1"/>
          </p:cNvSpPr>
          <p:nvPr>
            <p:ph type="sldNum" sz="quarter" idx="12"/>
          </p:nvPr>
        </p:nvSpPr>
        <p:spPr/>
        <p:txBody>
          <a:bodyPr>
            <a:normAutofit fontScale="85000" lnSpcReduction="20000"/>
          </a:bodyPr>
          <a:lstStyle/>
          <a:p>
            <a:fld id="{60F0911C-6162-4740-A2EE-EE6B8AD6AEC6}" type="slidenum">
              <a:rPr lang="fr-FR" smtClean="0"/>
              <a:t>17</a:t>
            </a:fld>
            <a:endParaRPr lang="fr-FR"/>
          </a:p>
        </p:txBody>
      </p:sp>
      <p:sp>
        <p:nvSpPr>
          <p:cNvPr id="4" name="Content Placeholder 3"/>
          <p:cNvSpPr>
            <a:spLocks noGrp="1"/>
          </p:cNvSpPr>
          <p:nvPr>
            <p:ph sz="quarter" idx="1"/>
          </p:nvPr>
        </p:nvSpPr>
        <p:spPr/>
        <p:txBody>
          <a:bodyPr/>
          <a:lstStyle/>
          <a:p>
            <a:pPr lvl="1"/>
            <a:r>
              <a:rPr lang="en-US" dirty="0"/>
              <a:t>I am </a:t>
            </a:r>
            <a:r>
              <a:rPr lang="en-US" b="1" u="sng" dirty="0"/>
              <a:t>looking to meet </a:t>
            </a:r>
            <a:r>
              <a:rPr lang="en-US" dirty="0"/>
              <a:t>an attractive, intelligent, honest person who likes to have a good time and is fun to be around. (LN.MBM.1)</a:t>
            </a:r>
          </a:p>
          <a:p>
            <a:pPr lvl="1"/>
            <a:r>
              <a:rPr lang="en-US" dirty="0"/>
              <a:t>MY DREAM MAN </a:t>
            </a:r>
            <a:r>
              <a:rPr lang="en-US" b="1" u="sng" dirty="0"/>
              <a:t>MUST BE </a:t>
            </a:r>
            <a:r>
              <a:rPr lang="en-US" dirty="0"/>
              <a:t>A CHRISTIAN, 35-55YEARS, BETWEEN 5"8-6"4 TALL, NO KIDS BUT WILL LIKE TO HAVE KIDS. (LN.MBH.3)</a:t>
            </a:r>
          </a:p>
          <a:p>
            <a:pPr lvl="1"/>
            <a:r>
              <a:rPr lang="en-US" b="1" u="sng" dirty="0"/>
              <a:t>Wanted</a:t>
            </a:r>
            <a:r>
              <a:rPr lang="en-US" dirty="0"/>
              <a:t>, a good, decent, kind man in his late 40s to mid 50s. (LN.MBH.8)</a:t>
            </a:r>
          </a:p>
          <a:p>
            <a:pPr lvl="1"/>
            <a:r>
              <a:rPr lang="en-US" dirty="0"/>
              <a:t>I </a:t>
            </a:r>
            <a:r>
              <a:rPr lang="en-US" b="1" u="sng" dirty="0"/>
              <a:t>would like to meet </a:t>
            </a:r>
            <a:r>
              <a:rPr lang="en-US" dirty="0"/>
              <a:t>a man who is similar to myself... (LN.MBH.9)</a:t>
            </a:r>
          </a:p>
          <a:p>
            <a:endParaRPr lang="fr-FR" dirty="0"/>
          </a:p>
        </p:txBody>
      </p:sp>
    </p:spTree>
    <p:extLst>
      <p:ext uri="{BB962C8B-B14F-4D97-AF65-F5344CB8AC3E}">
        <p14:creationId xmlns:p14="http://schemas.microsoft.com/office/powerpoint/2010/main" val="6861362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dirty="0" err="1"/>
              <a:t>Coding</a:t>
            </a:r>
            <a:r>
              <a:rPr lang="fr-FR" dirty="0"/>
              <a:t> of </a:t>
            </a:r>
            <a:r>
              <a:rPr lang="fr-FR" dirty="0" err="1"/>
              <a:t>actional</a:t>
            </a:r>
            <a:r>
              <a:rPr lang="fr-FR" dirty="0"/>
              <a:t> </a:t>
            </a:r>
            <a:r>
              <a:rPr lang="fr-FR" dirty="0" err="1"/>
              <a:t>level</a:t>
            </a:r>
            <a:endParaRPr lang="fr-FR" dirty="0"/>
          </a:p>
        </p:txBody>
      </p:sp>
      <p:sp>
        <p:nvSpPr>
          <p:cNvPr id="3" name="Slide Number Placeholder 2"/>
          <p:cNvSpPr>
            <a:spLocks noGrp="1"/>
          </p:cNvSpPr>
          <p:nvPr>
            <p:ph type="sldNum" sz="quarter" idx="12"/>
          </p:nvPr>
        </p:nvSpPr>
        <p:spPr/>
        <p:txBody>
          <a:bodyPr>
            <a:normAutofit fontScale="85000" lnSpcReduction="20000"/>
          </a:bodyPr>
          <a:lstStyle/>
          <a:p>
            <a:fld id="{60F0911C-6162-4740-A2EE-EE6B8AD6AEC6}" type="slidenum">
              <a:rPr lang="fr-FR" smtClean="0"/>
              <a:t>18</a:t>
            </a:fld>
            <a:endParaRPr lang="fr-FR"/>
          </a:p>
        </p:txBody>
      </p:sp>
      <p:sp>
        <p:nvSpPr>
          <p:cNvPr id="4" name="Content Placeholder 3"/>
          <p:cNvSpPr>
            <a:spLocks noGrp="1"/>
          </p:cNvSpPr>
          <p:nvPr>
            <p:ph sz="quarter" idx="1"/>
          </p:nvPr>
        </p:nvSpPr>
        <p:spPr>
          <a:xfrm>
            <a:off x="304800" y="1600200"/>
            <a:ext cx="4267200" cy="4800600"/>
          </a:xfrm>
        </p:spPr>
        <p:txBody>
          <a:bodyPr>
            <a:normAutofit/>
          </a:bodyPr>
          <a:lstStyle/>
          <a:p>
            <a:r>
              <a:rPr lang="fr-FR" dirty="0"/>
              <a:t>Type:</a:t>
            </a:r>
          </a:p>
          <a:p>
            <a:pPr lvl="1"/>
            <a:r>
              <a:rPr lang="fr-FR" dirty="0" err="1"/>
              <a:t>Preposition</a:t>
            </a:r>
            <a:endParaRPr lang="fr-FR" dirty="0"/>
          </a:p>
          <a:p>
            <a:pPr lvl="1"/>
            <a:r>
              <a:rPr lang="fr-FR" dirty="0" err="1"/>
              <a:t>Want</a:t>
            </a:r>
            <a:r>
              <a:rPr lang="fr-FR" dirty="0"/>
              <a:t>/</a:t>
            </a:r>
            <a:r>
              <a:rPr lang="fr-FR" dirty="0" err="1"/>
              <a:t>desire</a:t>
            </a:r>
            <a:r>
              <a:rPr lang="fr-FR" dirty="0"/>
              <a:t>/</a:t>
            </a:r>
            <a:r>
              <a:rPr lang="fr-FR" dirty="0" err="1"/>
              <a:t>hope</a:t>
            </a:r>
            <a:r>
              <a:rPr lang="fr-FR" dirty="0"/>
              <a:t>/</a:t>
            </a:r>
            <a:r>
              <a:rPr lang="fr-FR" dirty="0" err="1"/>
              <a:t>wish</a:t>
            </a:r>
            <a:r>
              <a:rPr lang="fr-FR" dirty="0"/>
              <a:t>/</a:t>
            </a:r>
            <a:r>
              <a:rPr lang="fr-FR" dirty="0" err="1"/>
              <a:t>prefer</a:t>
            </a:r>
            <a:endParaRPr lang="fr-FR" dirty="0"/>
          </a:p>
          <a:p>
            <a:pPr lvl="1"/>
            <a:r>
              <a:rPr lang="fr-FR" dirty="0" err="1"/>
              <a:t>Looking</a:t>
            </a:r>
            <a:r>
              <a:rPr lang="fr-FR" dirty="0"/>
              <a:t>/</a:t>
            </a:r>
            <a:r>
              <a:rPr lang="fr-FR" dirty="0" err="1"/>
              <a:t>seeking</a:t>
            </a:r>
            <a:endParaRPr lang="fr-FR" dirty="0"/>
          </a:p>
          <a:p>
            <a:pPr lvl="1"/>
            <a:r>
              <a:rPr lang="fr-FR" dirty="0" err="1"/>
              <a:t>Like</a:t>
            </a:r>
            <a:r>
              <a:rPr lang="fr-FR" dirty="0"/>
              <a:t> (</a:t>
            </a:r>
            <a:r>
              <a:rPr lang="fr-FR" dirty="0" err="1"/>
              <a:t>verbs</a:t>
            </a:r>
            <a:r>
              <a:rPr lang="fr-FR" dirty="0"/>
              <a:t> </a:t>
            </a:r>
            <a:r>
              <a:rPr lang="fr-FR" dirty="0" err="1"/>
              <a:t>like</a:t>
            </a:r>
            <a:r>
              <a:rPr lang="fr-FR" dirty="0"/>
              <a:t> </a:t>
            </a:r>
            <a:r>
              <a:rPr lang="fr-FR" i="1" dirty="0" err="1"/>
              <a:t>gustar</a:t>
            </a:r>
            <a:r>
              <a:rPr lang="fr-FR" dirty="0"/>
              <a:t>)</a:t>
            </a:r>
          </a:p>
          <a:p>
            <a:pPr lvl="1"/>
            <a:r>
              <a:rPr lang="fr-FR" dirty="0"/>
              <a:t>Must </a:t>
            </a:r>
            <a:r>
              <a:rPr lang="fr-FR" dirty="0" err="1"/>
              <a:t>be</a:t>
            </a:r>
            <a:r>
              <a:rPr lang="fr-FR" dirty="0"/>
              <a:t>/</a:t>
            </a:r>
            <a:r>
              <a:rPr lang="fr-FR" dirty="0" err="1"/>
              <a:t>imperative</a:t>
            </a:r>
            <a:endParaRPr lang="fr-FR" dirty="0"/>
          </a:p>
          <a:p>
            <a:pPr lvl="1"/>
            <a:r>
              <a:rPr lang="fr-FR" dirty="0"/>
              <a:t>If </a:t>
            </a:r>
            <a:r>
              <a:rPr lang="fr-FR" dirty="0" err="1"/>
              <a:t>you</a:t>
            </a:r>
            <a:r>
              <a:rPr lang="fr-FR" dirty="0"/>
              <a:t>/question</a:t>
            </a:r>
          </a:p>
          <a:p>
            <a:pPr lvl="1"/>
            <a:r>
              <a:rPr lang="fr-FR" dirty="0" err="1"/>
              <a:t>Ellipsis</a:t>
            </a:r>
            <a:endParaRPr lang="fr-FR" dirty="0"/>
          </a:p>
          <a:p>
            <a:pPr lvl="1"/>
            <a:r>
              <a:rPr lang="fr-FR" dirty="0" err="1"/>
              <a:t>Other</a:t>
            </a:r>
            <a:endParaRPr lang="fr-FR" dirty="0"/>
          </a:p>
          <a:p>
            <a:pPr lvl="1"/>
            <a:endParaRPr lang="fr-FR" dirty="0"/>
          </a:p>
        </p:txBody>
      </p:sp>
      <p:sp>
        <p:nvSpPr>
          <p:cNvPr id="5" name="Content Placeholder 3"/>
          <p:cNvSpPr txBox="1">
            <a:spLocks/>
          </p:cNvSpPr>
          <p:nvPr/>
        </p:nvSpPr>
        <p:spPr>
          <a:xfrm>
            <a:off x="4876800" y="1676400"/>
            <a:ext cx="3730752" cy="4800600"/>
          </a:xfrm>
          <a:prstGeom prst="rect">
            <a:avLst/>
          </a:prstGeom>
        </p:spPr>
        <p:txBody>
          <a:bodyPr vert="horz">
            <a:normAutofit lnSpcReduction="10000"/>
          </a:bodyPr>
          <a:lst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lstStyle>
          <a:p>
            <a:r>
              <a:rPr lang="fr-FR" dirty="0" err="1"/>
              <a:t>Verb</a:t>
            </a:r>
            <a:r>
              <a:rPr lang="fr-FR" dirty="0"/>
              <a:t> </a:t>
            </a:r>
            <a:r>
              <a:rPr lang="fr-FR" dirty="0" err="1"/>
              <a:t>tense</a:t>
            </a:r>
            <a:r>
              <a:rPr lang="fr-FR" dirty="0"/>
              <a:t>:</a:t>
            </a:r>
          </a:p>
          <a:p>
            <a:pPr lvl="1"/>
            <a:r>
              <a:rPr lang="fr-FR" dirty="0" err="1"/>
              <a:t>Present</a:t>
            </a:r>
            <a:endParaRPr lang="fr-FR" dirty="0"/>
          </a:p>
          <a:p>
            <a:pPr lvl="1"/>
            <a:r>
              <a:rPr lang="fr-FR" dirty="0"/>
              <a:t>Command</a:t>
            </a:r>
          </a:p>
          <a:p>
            <a:pPr lvl="1"/>
            <a:r>
              <a:rPr lang="fr-FR" dirty="0" err="1"/>
              <a:t>Conditional</a:t>
            </a:r>
            <a:endParaRPr lang="fr-FR" dirty="0"/>
          </a:p>
          <a:p>
            <a:r>
              <a:rPr lang="fr-FR" dirty="0" err="1"/>
              <a:t>Number</a:t>
            </a:r>
            <a:r>
              <a:rPr lang="fr-FR" dirty="0"/>
              <a:t> of </a:t>
            </a:r>
            <a:r>
              <a:rPr lang="fr-FR" dirty="0" err="1"/>
              <a:t>verbs</a:t>
            </a:r>
            <a:r>
              <a:rPr lang="fr-FR" dirty="0"/>
              <a:t>:</a:t>
            </a:r>
          </a:p>
          <a:p>
            <a:pPr lvl="1"/>
            <a:r>
              <a:rPr lang="fr-FR" dirty="0"/>
              <a:t>Not applicable</a:t>
            </a:r>
          </a:p>
          <a:p>
            <a:pPr lvl="1"/>
            <a:r>
              <a:rPr lang="fr-FR" dirty="0"/>
              <a:t>None</a:t>
            </a:r>
          </a:p>
          <a:p>
            <a:pPr lvl="1"/>
            <a:r>
              <a:rPr lang="fr-FR" dirty="0"/>
              <a:t>1</a:t>
            </a:r>
          </a:p>
          <a:p>
            <a:pPr lvl="1"/>
            <a:r>
              <a:rPr lang="fr-FR" dirty="0"/>
              <a:t>2</a:t>
            </a:r>
          </a:p>
          <a:p>
            <a:pPr lvl="1"/>
            <a:r>
              <a:rPr lang="fr-FR" dirty="0"/>
              <a:t>3</a:t>
            </a:r>
          </a:p>
        </p:txBody>
      </p:sp>
    </p:spTree>
    <p:extLst>
      <p:ext uri="{BB962C8B-B14F-4D97-AF65-F5344CB8AC3E}">
        <p14:creationId xmlns:p14="http://schemas.microsoft.com/office/powerpoint/2010/main" val="387795113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Independent Variables</a:t>
            </a:r>
          </a:p>
        </p:txBody>
      </p:sp>
      <p:sp>
        <p:nvSpPr>
          <p:cNvPr id="3" name="Slide Number Placeholder 2"/>
          <p:cNvSpPr>
            <a:spLocks noGrp="1"/>
          </p:cNvSpPr>
          <p:nvPr>
            <p:ph type="sldNum" sz="quarter" idx="12"/>
          </p:nvPr>
        </p:nvSpPr>
        <p:spPr/>
        <p:txBody>
          <a:bodyPr>
            <a:normAutofit fontScale="85000" lnSpcReduction="20000"/>
          </a:bodyPr>
          <a:lstStyle/>
          <a:p>
            <a:fld id="{60F0911C-6162-4740-A2EE-EE6B8AD6AEC6}" type="slidenum">
              <a:rPr lang="fr-FR" smtClean="0"/>
              <a:t>19</a:t>
            </a:fld>
            <a:endParaRPr lang="fr-FR"/>
          </a:p>
        </p:txBody>
      </p:sp>
      <p:sp>
        <p:nvSpPr>
          <p:cNvPr id="4" name="Content Placeholder 3"/>
          <p:cNvSpPr>
            <a:spLocks noGrp="1"/>
          </p:cNvSpPr>
          <p:nvPr>
            <p:ph sz="quarter" idx="1"/>
          </p:nvPr>
        </p:nvSpPr>
        <p:spPr/>
        <p:txBody>
          <a:bodyPr/>
          <a:lstStyle/>
          <a:p>
            <a:r>
              <a:rPr lang="en-US" dirty="0"/>
              <a:t>Sex and orientation</a:t>
            </a:r>
          </a:p>
          <a:p>
            <a:pPr lvl="1"/>
            <a:r>
              <a:rPr lang="en-US" dirty="0"/>
              <a:t>Male looking for male</a:t>
            </a:r>
          </a:p>
          <a:p>
            <a:pPr lvl="1"/>
            <a:r>
              <a:rPr lang="en-US" dirty="0"/>
              <a:t>Male looking for female</a:t>
            </a:r>
          </a:p>
          <a:p>
            <a:pPr lvl="1"/>
            <a:r>
              <a:rPr lang="en-US" dirty="0"/>
              <a:t>Female looking for female</a:t>
            </a:r>
          </a:p>
          <a:p>
            <a:pPr lvl="1"/>
            <a:r>
              <a:rPr lang="en-US" dirty="0"/>
              <a:t>Female looking for male</a:t>
            </a:r>
          </a:p>
          <a:p>
            <a:r>
              <a:rPr lang="en-US" dirty="0"/>
              <a:t>Age</a:t>
            </a:r>
          </a:p>
          <a:p>
            <a:pPr lvl="1"/>
            <a:r>
              <a:rPr lang="en-US" dirty="0"/>
              <a:t>18-30</a:t>
            </a:r>
          </a:p>
          <a:p>
            <a:pPr lvl="1"/>
            <a:r>
              <a:rPr lang="en-US" dirty="0"/>
              <a:t>31-50</a:t>
            </a:r>
          </a:p>
          <a:p>
            <a:pPr lvl="1"/>
            <a:r>
              <a:rPr lang="en-US" dirty="0"/>
              <a:t>51+</a:t>
            </a:r>
          </a:p>
          <a:p>
            <a:pPr lvl="1"/>
            <a:endParaRPr lang="en-US" dirty="0"/>
          </a:p>
        </p:txBody>
      </p:sp>
    </p:spTree>
    <p:extLst>
      <p:ext uri="{BB962C8B-B14F-4D97-AF65-F5344CB8AC3E}">
        <p14:creationId xmlns:p14="http://schemas.microsoft.com/office/powerpoint/2010/main" val="40474247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Outline</a:t>
            </a:r>
          </a:p>
        </p:txBody>
      </p:sp>
      <p:sp>
        <p:nvSpPr>
          <p:cNvPr id="3" name="Slide Number Placeholder 2"/>
          <p:cNvSpPr>
            <a:spLocks noGrp="1"/>
          </p:cNvSpPr>
          <p:nvPr>
            <p:ph type="sldNum" sz="quarter" idx="12"/>
          </p:nvPr>
        </p:nvSpPr>
        <p:spPr/>
        <p:txBody>
          <a:bodyPr>
            <a:normAutofit fontScale="85000" lnSpcReduction="20000"/>
          </a:bodyPr>
          <a:lstStyle/>
          <a:p>
            <a:fld id="{60F0911C-6162-4740-A2EE-EE6B8AD6AEC6}" type="slidenum">
              <a:rPr lang="fr-FR" smtClean="0"/>
              <a:t>2</a:t>
            </a:fld>
            <a:endParaRPr lang="fr-FR"/>
          </a:p>
        </p:txBody>
      </p:sp>
      <p:sp>
        <p:nvSpPr>
          <p:cNvPr id="4" name="Content Placeholder 3"/>
          <p:cNvSpPr>
            <a:spLocks noGrp="1"/>
          </p:cNvSpPr>
          <p:nvPr>
            <p:ph sz="quarter" idx="1"/>
          </p:nvPr>
        </p:nvSpPr>
        <p:spPr/>
        <p:txBody>
          <a:bodyPr/>
          <a:lstStyle/>
          <a:p>
            <a:r>
              <a:rPr lang="en-US" dirty="0"/>
              <a:t>Research goals &amp; object of the study</a:t>
            </a:r>
          </a:p>
          <a:p>
            <a:r>
              <a:rPr lang="en-US" dirty="0"/>
              <a:t>Theoretical approximations</a:t>
            </a:r>
          </a:p>
          <a:p>
            <a:r>
              <a:rPr lang="en-US" dirty="0"/>
              <a:t>Personal ads &amp; previous research</a:t>
            </a:r>
          </a:p>
          <a:p>
            <a:r>
              <a:rPr lang="en-US" dirty="0"/>
              <a:t>Method</a:t>
            </a:r>
          </a:p>
          <a:p>
            <a:r>
              <a:rPr lang="en-US" dirty="0"/>
              <a:t>Results</a:t>
            </a:r>
          </a:p>
          <a:p>
            <a:r>
              <a:rPr lang="en-US" dirty="0"/>
              <a:t>Conclusions</a:t>
            </a:r>
          </a:p>
        </p:txBody>
      </p:sp>
    </p:spTree>
    <p:extLst>
      <p:ext uri="{BB962C8B-B14F-4D97-AF65-F5344CB8AC3E}">
        <p14:creationId xmlns:p14="http://schemas.microsoft.com/office/powerpoint/2010/main" val="313500732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Data collection &amp; analysis</a:t>
            </a:r>
          </a:p>
        </p:txBody>
      </p:sp>
      <p:sp>
        <p:nvSpPr>
          <p:cNvPr id="3" name="Slide Number Placeholder 2"/>
          <p:cNvSpPr>
            <a:spLocks noGrp="1"/>
          </p:cNvSpPr>
          <p:nvPr>
            <p:ph type="sldNum" sz="quarter" idx="12"/>
          </p:nvPr>
        </p:nvSpPr>
        <p:spPr/>
        <p:txBody>
          <a:bodyPr>
            <a:normAutofit fontScale="85000" lnSpcReduction="20000"/>
          </a:bodyPr>
          <a:lstStyle/>
          <a:p>
            <a:fld id="{60F0911C-6162-4740-A2EE-EE6B8AD6AEC6}" type="slidenum">
              <a:rPr lang="fr-FR" smtClean="0"/>
              <a:t>20</a:t>
            </a:fld>
            <a:endParaRPr lang="fr-FR"/>
          </a:p>
        </p:txBody>
      </p:sp>
      <p:sp>
        <p:nvSpPr>
          <p:cNvPr id="4" name="Content Placeholder 3"/>
          <p:cNvSpPr>
            <a:spLocks noGrp="1"/>
          </p:cNvSpPr>
          <p:nvPr>
            <p:ph sz="quarter" idx="1"/>
          </p:nvPr>
        </p:nvSpPr>
        <p:spPr/>
        <p:txBody>
          <a:bodyPr/>
          <a:lstStyle/>
          <a:p>
            <a:r>
              <a:rPr lang="en-US" dirty="0"/>
              <a:t>Exclusions</a:t>
            </a:r>
          </a:p>
          <a:p>
            <a:pPr lvl="1"/>
            <a:r>
              <a:rPr lang="en-US" dirty="0"/>
              <a:t>Repetitions</a:t>
            </a:r>
          </a:p>
          <a:p>
            <a:pPr lvl="1"/>
            <a:r>
              <a:rPr lang="en-US" dirty="0"/>
              <a:t>Other types of ads</a:t>
            </a:r>
          </a:p>
          <a:p>
            <a:pPr lvl="1"/>
            <a:r>
              <a:rPr lang="en-US" dirty="0"/>
              <a:t>One ad seeking a partner for an alien</a:t>
            </a:r>
          </a:p>
          <a:p>
            <a:r>
              <a:rPr lang="en-US" dirty="0"/>
              <a:t>Collected in March 2013</a:t>
            </a:r>
          </a:p>
          <a:p>
            <a:r>
              <a:rPr lang="en-US" dirty="0"/>
              <a:t>Coded for dependent and independent variables and analyzed in </a:t>
            </a:r>
            <a:r>
              <a:rPr lang="en-US" dirty="0" err="1"/>
              <a:t>GoldvarbX</a:t>
            </a:r>
            <a:r>
              <a:rPr lang="en-US" dirty="0"/>
              <a:t> in order to see which groups used which variants more.</a:t>
            </a:r>
          </a:p>
        </p:txBody>
      </p:sp>
    </p:spTree>
    <p:extLst>
      <p:ext uri="{BB962C8B-B14F-4D97-AF65-F5344CB8AC3E}">
        <p14:creationId xmlns:p14="http://schemas.microsoft.com/office/powerpoint/2010/main" val="51836310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Totals</a:t>
            </a:r>
          </a:p>
        </p:txBody>
      </p:sp>
      <p:sp>
        <p:nvSpPr>
          <p:cNvPr id="3" name="Slide Number Placeholder 2"/>
          <p:cNvSpPr>
            <a:spLocks noGrp="1"/>
          </p:cNvSpPr>
          <p:nvPr>
            <p:ph type="sldNum" sz="quarter" idx="12"/>
          </p:nvPr>
        </p:nvSpPr>
        <p:spPr/>
        <p:txBody>
          <a:bodyPr>
            <a:normAutofit fontScale="85000" lnSpcReduction="20000"/>
          </a:bodyPr>
          <a:lstStyle/>
          <a:p>
            <a:fld id="{60F0911C-6162-4740-A2EE-EE6B8AD6AEC6}" type="slidenum">
              <a:rPr lang="fr-FR" smtClean="0"/>
              <a:t>21</a:t>
            </a:fld>
            <a:endParaRPr lang="fr-FR"/>
          </a:p>
        </p:txBody>
      </p:sp>
      <p:graphicFrame>
        <p:nvGraphicFramePr>
          <p:cNvPr id="5" name="Content Placeholder 4"/>
          <p:cNvGraphicFramePr>
            <a:graphicFrameLocks noGrp="1"/>
          </p:cNvGraphicFramePr>
          <p:nvPr>
            <p:ph sz="quarter" idx="1"/>
            <p:extLst>
              <p:ext uri="{D42A27DB-BD31-4B8C-83A1-F6EECF244321}">
                <p14:modId xmlns:p14="http://schemas.microsoft.com/office/powerpoint/2010/main" val="394430000"/>
              </p:ext>
            </p:extLst>
          </p:nvPr>
        </p:nvGraphicFramePr>
        <p:xfrm>
          <a:off x="1905000" y="2057400"/>
          <a:ext cx="5414644" cy="3741421"/>
        </p:xfrm>
        <a:graphic>
          <a:graphicData uri="http://schemas.openxmlformats.org/drawingml/2006/table">
            <a:tbl>
              <a:tblPr firstRow="1" firstCol="1" bandRow="1"/>
              <a:tblGrid>
                <a:gridCol w="1353661">
                  <a:extLst>
                    <a:ext uri="{9D8B030D-6E8A-4147-A177-3AD203B41FA5}">
                      <a16:colId xmlns:a16="http://schemas.microsoft.com/office/drawing/2014/main" val="20000"/>
                    </a:ext>
                  </a:extLst>
                </a:gridCol>
                <a:gridCol w="1353661">
                  <a:extLst>
                    <a:ext uri="{9D8B030D-6E8A-4147-A177-3AD203B41FA5}">
                      <a16:colId xmlns:a16="http://schemas.microsoft.com/office/drawing/2014/main" val="20001"/>
                    </a:ext>
                  </a:extLst>
                </a:gridCol>
                <a:gridCol w="1353661">
                  <a:extLst>
                    <a:ext uri="{9D8B030D-6E8A-4147-A177-3AD203B41FA5}">
                      <a16:colId xmlns:a16="http://schemas.microsoft.com/office/drawing/2014/main" val="20002"/>
                    </a:ext>
                  </a:extLst>
                </a:gridCol>
                <a:gridCol w="1353661">
                  <a:extLst>
                    <a:ext uri="{9D8B030D-6E8A-4147-A177-3AD203B41FA5}">
                      <a16:colId xmlns:a16="http://schemas.microsoft.com/office/drawing/2014/main" val="20003"/>
                    </a:ext>
                  </a:extLst>
                </a:gridCol>
              </a:tblGrid>
              <a:tr h="863405">
                <a:tc>
                  <a:txBody>
                    <a:bodyPr/>
                    <a:lstStyle/>
                    <a:p>
                      <a:pPr>
                        <a:spcAft>
                          <a:spcPts val="0"/>
                        </a:spcAft>
                      </a:pPr>
                      <a:r>
                        <a:rPr lang="en-US" sz="1200">
                          <a:solidFill>
                            <a:srgbClr val="000000"/>
                          </a:solidFill>
                          <a:effectLst/>
                          <a:latin typeface="Times New Roman" panose="02020603050405020304" pitchFamily="18" charset="0"/>
                        </a:rPr>
                        <a:t> </a:t>
                      </a:r>
                      <a:endParaRPr lang="en-US" sz="1100">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200">
                          <a:solidFill>
                            <a:srgbClr val="000000"/>
                          </a:solidFill>
                          <a:effectLst/>
                          <a:latin typeface="Times New Roman" panose="02020603050405020304" pitchFamily="18" charset="0"/>
                        </a:rPr>
                        <a:t>London British English</a:t>
                      </a:r>
                      <a:endParaRPr lang="en-US" sz="1100">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200">
                          <a:solidFill>
                            <a:srgbClr val="000000"/>
                          </a:solidFill>
                          <a:effectLst/>
                          <a:latin typeface="Times New Roman" panose="02020603050405020304" pitchFamily="18" charset="0"/>
                        </a:rPr>
                        <a:t>Mexico City Spanish</a:t>
                      </a:r>
                      <a:endParaRPr lang="en-US" sz="1100">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200">
                          <a:solidFill>
                            <a:srgbClr val="000000"/>
                          </a:solidFill>
                          <a:effectLst/>
                          <a:latin typeface="Times New Roman" panose="02020603050405020304" pitchFamily="18" charset="0"/>
                        </a:rPr>
                        <a:t>Total</a:t>
                      </a:r>
                      <a:endParaRPr lang="en-US" sz="1100">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575603">
                <a:tc>
                  <a:txBody>
                    <a:bodyPr/>
                    <a:lstStyle/>
                    <a:p>
                      <a:pPr>
                        <a:spcAft>
                          <a:spcPts val="0"/>
                        </a:spcAft>
                      </a:pPr>
                      <a:r>
                        <a:rPr lang="en-US" sz="1200">
                          <a:solidFill>
                            <a:srgbClr val="000000"/>
                          </a:solidFill>
                          <a:effectLst/>
                          <a:latin typeface="Times New Roman" panose="02020603050405020304" pitchFamily="18" charset="0"/>
                        </a:rPr>
                        <a:t>Men seeking men</a:t>
                      </a:r>
                      <a:endParaRPr lang="en-US" sz="1100">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200">
                          <a:solidFill>
                            <a:srgbClr val="000000"/>
                          </a:solidFill>
                          <a:effectLst/>
                          <a:latin typeface="Times New Roman" panose="02020603050405020304" pitchFamily="18" charset="0"/>
                        </a:rPr>
                        <a:t>100</a:t>
                      </a:r>
                      <a:endParaRPr lang="en-US" sz="1100">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200">
                          <a:solidFill>
                            <a:srgbClr val="000000"/>
                          </a:solidFill>
                          <a:effectLst/>
                          <a:latin typeface="Times New Roman" panose="02020603050405020304" pitchFamily="18" charset="0"/>
                        </a:rPr>
                        <a:t>100</a:t>
                      </a:r>
                      <a:endParaRPr lang="en-US" sz="1100">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200">
                          <a:solidFill>
                            <a:srgbClr val="000000"/>
                          </a:solidFill>
                          <a:effectLst/>
                          <a:latin typeface="Times New Roman" panose="02020603050405020304" pitchFamily="18" charset="0"/>
                        </a:rPr>
                        <a:t>200</a:t>
                      </a:r>
                      <a:endParaRPr lang="en-US" sz="1100">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575603">
                <a:tc>
                  <a:txBody>
                    <a:bodyPr/>
                    <a:lstStyle/>
                    <a:p>
                      <a:pPr>
                        <a:spcAft>
                          <a:spcPts val="0"/>
                        </a:spcAft>
                      </a:pPr>
                      <a:r>
                        <a:rPr lang="en-US" sz="1200">
                          <a:solidFill>
                            <a:srgbClr val="000000"/>
                          </a:solidFill>
                          <a:effectLst/>
                          <a:latin typeface="Times New Roman" panose="02020603050405020304" pitchFamily="18" charset="0"/>
                        </a:rPr>
                        <a:t>Men seeking women</a:t>
                      </a:r>
                      <a:endParaRPr lang="en-US" sz="1100">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200">
                          <a:solidFill>
                            <a:srgbClr val="000000"/>
                          </a:solidFill>
                          <a:effectLst/>
                          <a:latin typeface="Times New Roman" panose="02020603050405020304" pitchFamily="18" charset="0"/>
                        </a:rPr>
                        <a:t>100</a:t>
                      </a:r>
                      <a:endParaRPr lang="en-US" sz="1100">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200">
                          <a:solidFill>
                            <a:srgbClr val="000000"/>
                          </a:solidFill>
                          <a:effectLst/>
                          <a:latin typeface="Times New Roman" panose="02020603050405020304" pitchFamily="18" charset="0"/>
                        </a:rPr>
                        <a:t>100</a:t>
                      </a:r>
                      <a:endParaRPr lang="en-US" sz="1100">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200">
                          <a:solidFill>
                            <a:srgbClr val="000000"/>
                          </a:solidFill>
                          <a:effectLst/>
                          <a:latin typeface="Times New Roman" panose="02020603050405020304" pitchFamily="18" charset="0"/>
                        </a:rPr>
                        <a:t>200</a:t>
                      </a:r>
                      <a:endParaRPr lang="en-US" sz="1100">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575603">
                <a:tc>
                  <a:txBody>
                    <a:bodyPr/>
                    <a:lstStyle/>
                    <a:p>
                      <a:pPr>
                        <a:spcAft>
                          <a:spcPts val="0"/>
                        </a:spcAft>
                      </a:pPr>
                      <a:r>
                        <a:rPr lang="en-US" sz="1200">
                          <a:solidFill>
                            <a:srgbClr val="000000"/>
                          </a:solidFill>
                          <a:effectLst/>
                          <a:latin typeface="Times New Roman" panose="02020603050405020304" pitchFamily="18" charset="0"/>
                        </a:rPr>
                        <a:t>Women seeking men</a:t>
                      </a:r>
                      <a:endParaRPr lang="en-US" sz="1100">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200">
                          <a:solidFill>
                            <a:srgbClr val="000000"/>
                          </a:solidFill>
                          <a:effectLst/>
                          <a:latin typeface="Times New Roman" panose="02020603050405020304" pitchFamily="18" charset="0"/>
                        </a:rPr>
                        <a:t>20</a:t>
                      </a:r>
                      <a:endParaRPr lang="en-US" sz="1100">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200">
                          <a:solidFill>
                            <a:srgbClr val="000000"/>
                          </a:solidFill>
                          <a:effectLst/>
                          <a:latin typeface="Times New Roman" panose="02020603050405020304" pitchFamily="18" charset="0"/>
                        </a:rPr>
                        <a:t>56</a:t>
                      </a:r>
                      <a:endParaRPr lang="en-US" sz="1100">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200">
                          <a:solidFill>
                            <a:srgbClr val="000000"/>
                          </a:solidFill>
                          <a:effectLst/>
                          <a:latin typeface="Times New Roman" panose="02020603050405020304" pitchFamily="18" charset="0"/>
                        </a:rPr>
                        <a:t>76</a:t>
                      </a:r>
                      <a:endParaRPr lang="en-US" sz="1100">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863405">
                <a:tc>
                  <a:txBody>
                    <a:bodyPr/>
                    <a:lstStyle/>
                    <a:p>
                      <a:pPr>
                        <a:spcAft>
                          <a:spcPts val="0"/>
                        </a:spcAft>
                      </a:pPr>
                      <a:r>
                        <a:rPr lang="en-US" sz="1200">
                          <a:solidFill>
                            <a:srgbClr val="000000"/>
                          </a:solidFill>
                          <a:effectLst/>
                          <a:latin typeface="Times New Roman" panose="02020603050405020304" pitchFamily="18" charset="0"/>
                        </a:rPr>
                        <a:t>Women seeking women</a:t>
                      </a:r>
                      <a:endParaRPr lang="en-US" sz="1100">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200">
                          <a:solidFill>
                            <a:srgbClr val="000000"/>
                          </a:solidFill>
                          <a:effectLst/>
                          <a:latin typeface="Times New Roman" panose="02020603050405020304" pitchFamily="18" charset="0"/>
                        </a:rPr>
                        <a:t>100</a:t>
                      </a:r>
                      <a:endParaRPr lang="en-US" sz="1100">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200">
                          <a:solidFill>
                            <a:srgbClr val="000000"/>
                          </a:solidFill>
                          <a:effectLst/>
                          <a:latin typeface="Times New Roman" panose="02020603050405020304" pitchFamily="18" charset="0"/>
                        </a:rPr>
                        <a:t>74</a:t>
                      </a:r>
                      <a:endParaRPr lang="en-US" sz="1100">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200">
                          <a:solidFill>
                            <a:srgbClr val="000000"/>
                          </a:solidFill>
                          <a:effectLst/>
                          <a:latin typeface="Times New Roman" panose="02020603050405020304" pitchFamily="18" charset="0"/>
                        </a:rPr>
                        <a:t>174</a:t>
                      </a:r>
                      <a:endParaRPr lang="en-US" sz="1100">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287802">
                <a:tc>
                  <a:txBody>
                    <a:bodyPr/>
                    <a:lstStyle/>
                    <a:p>
                      <a:pPr>
                        <a:spcAft>
                          <a:spcPts val="0"/>
                        </a:spcAft>
                      </a:pPr>
                      <a:r>
                        <a:rPr lang="en-US" sz="1200">
                          <a:solidFill>
                            <a:srgbClr val="000000"/>
                          </a:solidFill>
                          <a:effectLst/>
                          <a:latin typeface="Times New Roman" panose="02020603050405020304" pitchFamily="18" charset="0"/>
                        </a:rPr>
                        <a:t>Total</a:t>
                      </a:r>
                      <a:endParaRPr lang="en-US" sz="1100">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200">
                          <a:solidFill>
                            <a:srgbClr val="000000"/>
                          </a:solidFill>
                          <a:effectLst/>
                          <a:latin typeface="Times New Roman" panose="02020603050405020304" pitchFamily="18" charset="0"/>
                        </a:rPr>
                        <a:t>320</a:t>
                      </a:r>
                      <a:endParaRPr lang="en-US" sz="1100">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200">
                          <a:solidFill>
                            <a:srgbClr val="000000"/>
                          </a:solidFill>
                          <a:effectLst/>
                          <a:latin typeface="Times New Roman" panose="02020603050405020304" pitchFamily="18" charset="0"/>
                        </a:rPr>
                        <a:t>330</a:t>
                      </a:r>
                      <a:endParaRPr lang="en-US" sz="1100">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200" u="sng" dirty="0">
                          <a:solidFill>
                            <a:srgbClr val="000000"/>
                          </a:solidFill>
                          <a:effectLst/>
                          <a:latin typeface="Times New Roman" panose="02020603050405020304" pitchFamily="18" charset="0"/>
                        </a:rPr>
                        <a:t>650</a:t>
                      </a:r>
                      <a:endParaRPr lang="en-US" sz="1100" dirty="0">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24171964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lstStyle/>
          <a:p>
            <a:r>
              <a:rPr lang="en-US" dirty="0"/>
              <a:t>Mexico City Data</a:t>
            </a:r>
          </a:p>
        </p:txBody>
      </p:sp>
      <p:sp>
        <p:nvSpPr>
          <p:cNvPr id="3" name="Title 2"/>
          <p:cNvSpPr>
            <a:spLocks noGrp="1"/>
          </p:cNvSpPr>
          <p:nvPr>
            <p:ph type="title"/>
          </p:nvPr>
        </p:nvSpPr>
        <p:spPr/>
        <p:txBody>
          <a:bodyPr/>
          <a:lstStyle/>
          <a:p>
            <a:r>
              <a:rPr lang="en-US" dirty="0"/>
              <a:t>Results</a:t>
            </a:r>
          </a:p>
        </p:txBody>
      </p:sp>
      <p:sp>
        <p:nvSpPr>
          <p:cNvPr id="4" name="Slide Number Placeholder 3"/>
          <p:cNvSpPr>
            <a:spLocks noGrp="1"/>
          </p:cNvSpPr>
          <p:nvPr>
            <p:ph type="sldNum" sz="quarter" idx="11"/>
          </p:nvPr>
        </p:nvSpPr>
        <p:spPr/>
        <p:txBody>
          <a:bodyPr/>
          <a:lstStyle/>
          <a:p>
            <a:fld id="{60F0911C-6162-4740-A2EE-EE6B8AD6AEC6}" type="slidenum">
              <a:rPr lang="fr-FR" smtClean="0"/>
              <a:t>22</a:t>
            </a:fld>
            <a:endParaRPr lang="fr-FR"/>
          </a:p>
        </p:txBody>
      </p:sp>
    </p:spTree>
    <p:extLst>
      <p:ext uri="{BB962C8B-B14F-4D97-AF65-F5344CB8AC3E}">
        <p14:creationId xmlns:p14="http://schemas.microsoft.com/office/powerpoint/2010/main" val="209394880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dirty="0" err="1"/>
              <a:t>Results</a:t>
            </a:r>
            <a:r>
              <a:rPr lang="fr-FR" dirty="0"/>
              <a:t>: DF data</a:t>
            </a:r>
            <a:r>
              <a:rPr lang="fr-FR" dirty="0">
                <a:sym typeface="Wingdings" pitchFamily="2" charset="2"/>
              </a:rPr>
              <a:t> Type</a:t>
            </a:r>
            <a:endParaRPr lang="fr-FR" dirty="0"/>
          </a:p>
        </p:txBody>
      </p:sp>
      <p:sp>
        <p:nvSpPr>
          <p:cNvPr id="3" name="Slide Number Placeholder 2"/>
          <p:cNvSpPr>
            <a:spLocks noGrp="1"/>
          </p:cNvSpPr>
          <p:nvPr>
            <p:ph type="sldNum" sz="quarter" idx="12"/>
          </p:nvPr>
        </p:nvSpPr>
        <p:spPr/>
        <p:txBody>
          <a:bodyPr>
            <a:normAutofit fontScale="85000" lnSpcReduction="20000"/>
          </a:bodyPr>
          <a:lstStyle/>
          <a:p>
            <a:fld id="{60F0911C-6162-4740-A2EE-EE6B8AD6AEC6}" type="slidenum">
              <a:rPr lang="fr-FR" smtClean="0"/>
              <a:t>23</a:t>
            </a:fld>
            <a:endParaRPr lang="fr-FR"/>
          </a:p>
        </p:txBody>
      </p:sp>
      <p:graphicFrame>
        <p:nvGraphicFramePr>
          <p:cNvPr id="7" name="Content Placeholder 6"/>
          <p:cNvGraphicFramePr>
            <a:graphicFrameLocks noGrp="1"/>
          </p:cNvGraphicFramePr>
          <p:nvPr>
            <p:ph sz="quarter" idx="1"/>
            <p:extLst>
              <p:ext uri="{D42A27DB-BD31-4B8C-83A1-F6EECF244321}">
                <p14:modId xmlns:p14="http://schemas.microsoft.com/office/powerpoint/2010/main" val="1558705788"/>
              </p:ext>
            </p:extLst>
          </p:nvPr>
        </p:nvGraphicFramePr>
        <p:xfrm>
          <a:off x="2286000" y="1600200"/>
          <a:ext cx="6585855" cy="4393442"/>
        </p:xfrm>
        <a:graphic>
          <a:graphicData uri="http://schemas.openxmlformats.org/drawingml/2006/table">
            <a:tbl>
              <a:tblPr firstRow="1" bandRow="1">
                <a:tableStyleId>{5C22544A-7EE6-4342-B048-85BDC9FD1C3A}</a:tableStyleId>
              </a:tblPr>
              <a:tblGrid>
                <a:gridCol w="1317171">
                  <a:extLst>
                    <a:ext uri="{9D8B030D-6E8A-4147-A177-3AD203B41FA5}">
                      <a16:colId xmlns:a16="http://schemas.microsoft.com/office/drawing/2014/main" val="20000"/>
                    </a:ext>
                  </a:extLst>
                </a:gridCol>
                <a:gridCol w="1317171">
                  <a:extLst>
                    <a:ext uri="{9D8B030D-6E8A-4147-A177-3AD203B41FA5}">
                      <a16:colId xmlns:a16="http://schemas.microsoft.com/office/drawing/2014/main" val="20001"/>
                    </a:ext>
                  </a:extLst>
                </a:gridCol>
                <a:gridCol w="1317171">
                  <a:extLst>
                    <a:ext uri="{9D8B030D-6E8A-4147-A177-3AD203B41FA5}">
                      <a16:colId xmlns:a16="http://schemas.microsoft.com/office/drawing/2014/main" val="20002"/>
                    </a:ext>
                  </a:extLst>
                </a:gridCol>
                <a:gridCol w="1317171">
                  <a:extLst>
                    <a:ext uri="{9D8B030D-6E8A-4147-A177-3AD203B41FA5}">
                      <a16:colId xmlns:a16="http://schemas.microsoft.com/office/drawing/2014/main" val="20003"/>
                    </a:ext>
                  </a:extLst>
                </a:gridCol>
                <a:gridCol w="1317171">
                  <a:extLst>
                    <a:ext uri="{9D8B030D-6E8A-4147-A177-3AD203B41FA5}">
                      <a16:colId xmlns:a16="http://schemas.microsoft.com/office/drawing/2014/main" val="20004"/>
                    </a:ext>
                  </a:extLst>
                </a:gridCol>
              </a:tblGrid>
              <a:tr h="644402">
                <a:tc>
                  <a:txBody>
                    <a:bodyPr/>
                    <a:lstStyle/>
                    <a:p>
                      <a:endParaRPr lang="fr-FR" dirty="0"/>
                    </a:p>
                  </a:txBody>
                  <a:tcPr/>
                </a:tc>
                <a:tc>
                  <a:txBody>
                    <a:bodyPr/>
                    <a:lstStyle/>
                    <a:p>
                      <a:pPr>
                        <a:spcAft>
                          <a:spcPts val="0"/>
                        </a:spcAft>
                      </a:pPr>
                      <a:r>
                        <a:rPr lang="en-US" sz="1400" b="1" kern="1200" dirty="0" err="1">
                          <a:effectLst/>
                          <a:latin typeface="Times New Roman" panose="02020603050405020304" pitchFamily="18" charset="0"/>
                          <a:ea typeface="Times New Roman" panose="02020603050405020304" pitchFamily="18" charset="0"/>
                        </a:rPr>
                        <a:t>Querer</a:t>
                      </a:r>
                      <a:r>
                        <a:rPr lang="en-US" sz="1400" b="1" kern="1200" dirty="0">
                          <a:effectLst/>
                          <a:latin typeface="Times New Roman" panose="02020603050405020304" pitchFamily="18" charset="0"/>
                          <a:ea typeface="Times New Roman" panose="02020603050405020304" pitchFamily="18" charset="0"/>
                        </a:rPr>
                        <a:t>/</a:t>
                      </a:r>
                      <a:r>
                        <a:rPr lang="en-US" sz="1400" b="1" kern="1200" dirty="0" err="1">
                          <a:effectLst/>
                          <a:latin typeface="Times New Roman" panose="02020603050405020304" pitchFamily="18" charset="0"/>
                          <a:ea typeface="Times New Roman" panose="02020603050405020304" pitchFamily="18" charset="0"/>
                        </a:rPr>
                        <a:t>desear</a:t>
                      </a:r>
                      <a:r>
                        <a:rPr lang="en-US" sz="1400" b="1" kern="1200" dirty="0">
                          <a:effectLst/>
                          <a:latin typeface="Times New Roman" panose="02020603050405020304" pitchFamily="18" charset="0"/>
                          <a:ea typeface="Times New Roman" panose="02020603050405020304" pitchFamily="18" charset="0"/>
                        </a:rPr>
                        <a:t>/etc. (verbs of want) 11.4%)</a:t>
                      </a:r>
                      <a:endParaRPr lang="en-US" sz="1400" dirty="0">
                        <a:effectLst/>
                        <a:latin typeface="Calibri" panose="020F0502020204030204" pitchFamily="34" charset="0"/>
                      </a:endParaRPr>
                    </a:p>
                  </a:txBody>
                  <a:tcPr marL="68580" marR="68580" marT="0" marB="0"/>
                </a:tc>
                <a:tc>
                  <a:txBody>
                    <a:bodyPr/>
                    <a:lstStyle/>
                    <a:p>
                      <a:pPr>
                        <a:spcAft>
                          <a:spcPts val="0"/>
                        </a:spcAft>
                      </a:pPr>
                      <a:r>
                        <a:rPr lang="en-US" sz="1400" b="1" kern="1200">
                          <a:effectLst/>
                          <a:latin typeface="Times New Roman" panose="02020603050405020304" pitchFamily="18" charset="0"/>
                          <a:ea typeface="Times New Roman" panose="02020603050405020304" pitchFamily="18" charset="0"/>
                        </a:rPr>
                        <a:t>Buscar</a:t>
                      </a:r>
                      <a:endParaRPr lang="en-US" sz="1400">
                        <a:effectLst/>
                        <a:latin typeface="Calibri" panose="020F0502020204030204" pitchFamily="34" charset="0"/>
                      </a:endParaRPr>
                    </a:p>
                    <a:p>
                      <a:pPr>
                        <a:spcAft>
                          <a:spcPts val="0"/>
                        </a:spcAft>
                      </a:pPr>
                      <a:r>
                        <a:rPr lang="en-US" sz="1400" b="1" kern="1200">
                          <a:effectLst/>
                          <a:latin typeface="Times New Roman" panose="02020603050405020304" pitchFamily="18" charset="0"/>
                          <a:ea typeface="Times New Roman" panose="02020603050405020304" pitchFamily="18" charset="0"/>
                        </a:rPr>
                        <a:t>(is looking for) (55.9%)</a:t>
                      </a:r>
                      <a:endParaRPr lang="en-US" sz="1400">
                        <a:effectLst/>
                        <a:latin typeface="Calibri" panose="020F0502020204030204" pitchFamily="34" charset="0"/>
                      </a:endParaRPr>
                    </a:p>
                  </a:txBody>
                  <a:tcPr marL="68580" marR="68580" marT="0" marB="0"/>
                </a:tc>
                <a:tc>
                  <a:txBody>
                    <a:bodyPr/>
                    <a:lstStyle/>
                    <a:p>
                      <a:pPr>
                        <a:spcAft>
                          <a:spcPts val="0"/>
                        </a:spcAft>
                      </a:pPr>
                      <a:r>
                        <a:rPr lang="en-US" sz="1400" b="1" kern="1200" dirty="0" err="1">
                          <a:effectLst/>
                          <a:latin typeface="Times New Roman" panose="02020603050405020304" pitchFamily="18" charset="0"/>
                          <a:ea typeface="Times New Roman" panose="02020603050405020304" pitchFamily="18" charset="0"/>
                        </a:rPr>
                        <a:t>Verbos</a:t>
                      </a:r>
                      <a:r>
                        <a:rPr lang="en-US" sz="1400" b="1" kern="1200" dirty="0">
                          <a:effectLst/>
                          <a:latin typeface="Times New Roman" panose="02020603050405020304" pitchFamily="18" charset="0"/>
                          <a:ea typeface="Times New Roman" panose="02020603050405020304" pitchFamily="18" charset="0"/>
                        </a:rPr>
                        <a:t> </a:t>
                      </a:r>
                      <a:r>
                        <a:rPr lang="en-US" sz="1400" b="1" kern="1200" dirty="0" err="1">
                          <a:effectLst/>
                          <a:latin typeface="Times New Roman" panose="02020603050405020304" pitchFamily="18" charset="0"/>
                          <a:ea typeface="Times New Roman" panose="02020603050405020304" pitchFamily="18" charset="0"/>
                        </a:rPr>
                        <a:t>como</a:t>
                      </a:r>
                      <a:r>
                        <a:rPr lang="en-US" sz="1400" b="1" kern="1200" dirty="0">
                          <a:effectLst/>
                          <a:latin typeface="Times New Roman" panose="02020603050405020304" pitchFamily="18" charset="0"/>
                          <a:ea typeface="Times New Roman" panose="02020603050405020304" pitchFamily="18" charset="0"/>
                        </a:rPr>
                        <a:t> </a:t>
                      </a:r>
                      <a:r>
                        <a:rPr lang="en-US" sz="1400" b="1" kern="1200" dirty="0" err="1">
                          <a:effectLst/>
                          <a:latin typeface="Times New Roman" panose="02020603050405020304" pitchFamily="18" charset="0"/>
                          <a:ea typeface="Times New Roman" panose="02020603050405020304" pitchFamily="18" charset="0"/>
                        </a:rPr>
                        <a:t>gustar</a:t>
                      </a:r>
                      <a:r>
                        <a:rPr lang="en-US" sz="1400" b="1" kern="1200" dirty="0">
                          <a:effectLst/>
                          <a:latin typeface="Times New Roman" panose="02020603050405020304" pitchFamily="18" charset="0"/>
                          <a:ea typeface="Times New Roman" panose="02020603050405020304" pitchFamily="18" charset="0"/>
                        </a:rPr>
                        <a:t> (to like) (16.9%)</a:t>
                      </a:r>
                      <a:endParaRPr lang="en-US" sz="1400" dirty="0">
                        <a:effectLst/>
                        <a:latin typeface="Calibri" panose="020F0502020204030204" pitchFamily="34" charset="0"/>
                      </a:endParaRPr>
                    </a:p>
                  </a:txBody>
                  <a:tcPr marL="68580" marR="68580" marT="0" marB="0"/>
                </a:tc>
                <a:tc>
                  <a:txBody>
                    <a:bodyPr/>
                    <a:lstStyle/>
                    <a:p>
                      <a:pPr>
                        <a:spcAft>
                          <a:spcPts val="0"/>
                        </a:spcAft>
                      </a:pPr>
                      <a:r>
                        <a:rPr lang="en-US" sz="1400" b="1" kern="1200" dirty="0">
                          <a:effectLst/>
                          <a:latin typeface="Times New Roman" panose="02020603050405020304" pitchFamily="18" charset="0"/>
                          <a:ea typeface="Times New Roman" panose="02020603050405020304" pitchFamily="18" charset="0"/>
                        </a:rPr>
                        <a:t>Speech act not present (15.7%)</a:t>
                      </a:r>
                      <a:endParaRPr lang="en-US" sz="1400" dirty="0">
                        <a:effectLst/>
                        <a:latin typeface="Calibri" panose="020F0502020204030204" pitchFamily="34" charset="0"/>
                      </a:endParaRPr>
                    </a:p>
                  </a:txBody>
                  <a:tcPr marL="68580" marR="68580" marT="0" marB="0"/>
                </a:tc>
                <a:extLst>
                  <a:ext uri="{0D108BD9-81ED-4DB2-BD59-A6C34878D82A}">
                    <a16:rowId xmlns:a16="http://schemas.microsoft.com/office/drawing/2014/main" val="10000"/>
                  </a:ext>
                </a:extLst>
              </a:tr>
              <a:tr h="348455">
                <a:tc>
                  <a:txBody>
                    <a:bodyPr/>
                    <a:lstStyle/>
                    <a:p>
                      <a:r>
                        <a:rPr lang="fr-FR" dirty="0"/>
                        <a:t>Men</a:t>
                      </a:r>
                      <a:r>
                        <a:rPr lang="fr-FR" baseline="0" dirty="0"/>
                        <a:t> </a:t>
                      </a:r>
                      <a:r>
                        <a:rPr lang="fr-FR" baseline="0" dirty="0">
                          <a:sym typeface="Wingdings" pitchFamily="2" charset="2"/>
                        </a:rPr>
                        <a:t> men</a:t>
                      </a:r>
                      <a:endParaRPr lang="fr-FR" dirty="0"/>
                    </a:p>
                  </a:txBody>
                  <a:tcPr/>
                </a:tc>
                <a:tc>
                  <a:txBody>
                    <a:bodyPr/>
                    <a:lstStyle/>
                    <a:p>
                      <a:r>
                        <a:rPr lang="fr-FR" dirty="0"/>
                        <a:t>11.4%</a:t>
                      </a:r>
                    </a:p>
                  </a:txBody>
                  <a:tcPr/>
                </a:tc>
                <a:tc>
                  <a:txBody>
                    <a:bodyPr/>
                    <a:lstStyle/>
                    <a:p>
                      <a:r>
                        <a:rPr lang="fr-FR" dirty="0"/>
                        <a:t>60.8*</a:t>
                      </a:r>
                    </a:p>
                  </a:txBody>
                  <a:tcPr/>
                </a:tc>
                <a:tc>
                  <a:txBody>
                    <a:bodyPr/>
                    <a:lstStyle/>
                    <a:p>
                      <a:r>
                        <a:rPr lang="fr-FR" dirty="0"/>
                        <a:t>12.7</a:t>
                      </a:r>
                    </a:p>
                  </a:txBody>
                  <a:tcPr/>
                </a:tc>
                <a:tc>
                  <a:txBody>
                    <a:bodyPr/>
                    <a:lstStyle/>
                    <a:p>
                      <a:r>
                        <a:rPr lang="fr-FR" dirty="0"/>
                        <a:t>15.2</a:t>
                      </a:r>
                    </a:p>
                  </a:txBody>
                  <a:tcPr/>
                </a:tc>
                <a:extLst>
                  <a:ext uri="{0D108BD9-81ED-4DB2-BD59-A6C34878D82A}">
                    <a16:rowId xmlns:a16="http://schemas.microsoft.com/office/drawing/2014/main" val="10001"/>
                  </a:ext>
                </a:extLst>
              </a:tr>
              <a:tr h="601442">
                <a:tc>
                  <a:txBody>
                    <a:bodyPr/>
                    <a:lstStyle/>
                    <a:p>
                      <a:r>
                        <a:rPr lang="fr-FR" dirty="0"/>
                        <a:t>Men </a:t>
                      </a:r>
                      <a:r>
                        <a:rPr lang="fr-FR" dirty="0">
                          <a:sym typeface="Wingdings" pitchFamily="2" charset="2"/>
                        </a:rPr>
                        <a:t> </a:t>
                      </a:r>
                      <a:r>
                        <a:rPr lang="fr-FR" dirty="0" err="1">
                          <a:sym typeface="Wingdings" pitchFamily="2" charset="2"/>
                        </a:rPr>
                        <a:t>women</a:t>
                      </a:r>
                      <a:endParaRPr lang="fr-FR" dirty="0"/>
                    </a:p>
                  </a:txBody>
                  <a:tcPr/>
                </a:tc>
                <a:tc>
                  <a:txBody>
                    <a:bodyPr/>
                    <a:lstStyle/>
                    <a:p>
                      <a:r>
                        <a:rPr lang="fr-FR" b="1" dirty="0"/>
                        <a:t>18.6%</a:t>
                      </a:r>
                    </a:p>
                  </a:txBody>
                  <a:tcPr/>
                </a:tc>
                <a:tc>
                  <a:txBody>
                    <a:bodyPr/>
                    <a:lstStyle/>
                    <a:p>
                      <a:r>
                        <a:rPr lang="fr-FR" dirty="0"/>
                        <a:t>48.6*</a:t>
                      </a:r>
                    </a:p>
                  </a:txBody>
                  <a:tcPr/>
                </a:tc>
                <a:tc>
                  <a:txBody>
                    <a:bodyPr/>
                    <a:lstStyle/>
                    <a:p>
                      <a:r>
                        <a:rPr lang="fr-FR" dirty="0"/>
                        <a:t>17.1</a:t>
                      </a:r>
                    </a:p>
                  </a:txBody>
                  <a:tcPr/>
                </a:tc>
                <a:tc>
                  <a:txBody>
                    <a:bodyPr/>
                    <a:lstStyle/>
                    <a:p>
                      <a:r>
                        <a:rPr lang="fr-FR" dirty="0"/>
                        <a:t>15.7</a:t>
                      </a:r>
                    </a:p>
                  </a:txBody>
                  <a:tcPr/>
                </a:tc>
                <a:extLst>
                  <a:ext uri="{0D108BD9-81ED-4DB2-BD59-A6C34878D82A}">
                    <a16:rowId xmlns:a16="http://schemas.microsoft.com/office/drawing/2014/main" val="10002"/>
                  </a:ext>
                </a:extLst>
              </a:tr>
              <a:tr h="601442">
                <a:tc>
                  <a:txBody>
                    <a:bodyPr/>
                    <a:lstStyle/>
                    <a:p>
                      <a:r>
                        <a:rPr lang="fr-FR" dirty="0" err="1"/>
                        <a:t>Women</a:t>
                      </a:r>
                      <a:r>
                        <a:rPr lang="fr-FR" dirty="0"/>
                        <a:t> </a:t>
                      </a:r>
                      <a:r>
                        <a:rPr lang="fr-FR" dirty="0">
                          <a:sym typeface="Wingdings" pitchFamily="2" charset="2"/>
                        </a:rPr>
                        <a:t> men</a:t>
                      </a:r>
                      <a:endParaRPr lang="fr-FR" dirty="0"/>
                    </a:p>
                  </a:txBody>
                  <a:tcPr/>
                </a:tc>
                <a:tc>
                  <a:txBody>
                    <a:bodyPr/>
                    <a:lstStyle/>
                    <a:p>
                      <a:r>
                        <a:rPr lang="fr-FR" dirty="0"/>
                        <a:t>4.7%</a:t>
                      </a:r>
                    </a:p>
                  </a:txBody>
                  <a:tcPr/>
                </a:tc>
                <a:tc>
                  <a:txBody>
                    <a:bodyPr/>
                    <a:lstStyle/>
                    <a:p>
                      <a:r>
                        <a:rPr lang="fr-FR" b="1" dirty="0"/>
                        <a:t>72.1*</a:t>
                      </a:r>
                    </a:p>
                  </a:txBody>
                  <a:tcPr/>
                </a:tc>
                <a:tc>
                  <a:txBody>
                    <a:bodyPr/>
                    <a:lstStyle/>
                    <a:p>
                      <a:r>
                        <a:rPr lang="fr-FR" dirty="0"/>
                        <a:t>16.3</a:t>
                      </a:r>
                    </a:p>
                  </a:txBody>
                  <a:tcPr/>
                </a:tc>
                <a:tc>
                  <a:txBody>
                    <a:bodyPr/>
                    <a:lstStyle/>
                    <a:p>
                      <a:r>
                        <a:rPr lang="fr-FR" dirty="0"/>
                        <a:t>7.0</a:t>
                      </a:r>
                    </a:p>
                  </a:txBody>
                  <a:tcPr/>
                </a:tc>
                <a:extLst>
                  <a:ext uri="{0D108BD9-81ED-4DB2-BD59-A6C34878D82A}">
                    <a16:rowId xmlns:a16="http://schemas.microsoft.com/office/drawing/2014/main" val="10003"/>
                  </a:ext>
                </a:extLst>
              </a:tr>
              <a:tr h="601442">
                <a:tc>
                  <a:txBody>
                    <a:bodyPr/>
                    <a:lstStyle/>
                    <a:p>
                      <a:r>
                        <a:rPr lang="fr-FR" dirty="0" err="1"/>
                        <a:t>Women</a:t>
                      </a:r>
                      <a:r>
                        <a:rPr lang="fr-FR" dirty="0"/>
                        <a:t> </a:t>
                      </a:r>
                      <a:r>
                        <a:rPr lang="fr-FR" dirty="0">
                          <a:sym typeface="Wingdings" pitchFamily="2" charset="2"/>
                        </a:rPr>
                        <a:t> </a:t>
                      </a:r>
                      <a:r>
                        <a:rPr lang="fr-FR" dirty="0" err="1">
                          <a:sym typeface="Wingdings" pitchFamily="2" charset="2"/>
                        </a:rPr>
                        <a:t>Women</a:t>
                      </a:r>
                      <a:endParaRPr lang="fr-FR" dirty="0"/>
                    </a:p>
                  </a:txBody>
                  <a:tcPr/>
                </a:tc>
                <a:tc>
                  <a:txBody>
                    <a:bodyPr/>
                    <a:lstStyle/>
                    <a:p>
                      <a:r>
                        <a:rPr lang="fr-FR" dirty="0"/>
                        <a:t>8.1%</a:t>
                      </a:r>
                    </a:p>
                  </a:txBody>
                  <a:tcPr/>
                </a:tc>
                <a:tc>
                  <a:txBody>
                    <a:bodyPr/>
                    <a:lstStyle/>
                    <a:p>
                      <a:r>
                        <a:rPr lang="fr-FR" dirty="0"/>
                        <a:t>46.8*</a:t>
                      </a:r>
                    </a:p>
                  </a:txBody>
                  <a:tcPr/>
                </a:tc>
                <a:tc>
                  <a:txBody>
                    <a:bodyPr/>
                    <a:lstStyle/>
                    <a:p>
                      <a:r>
                        <a:rPr lang="fr-FR" b="1" dirty="0"/>
                        <a:t>22.6</a:t>
                      </a:r>
                    </a:p>
                  </a:txBody>
                  <a:tcPr/>
                </a:tc>
                <a:tc>
                  <a:txBody>
                    <a:bodyPr/>
                    <a:lstStyle/>
                    <a:p>
                      <a:r>
                        <a:rPr lang="fr-FR" b="1" dirty="0"/>
                        <a:t>22.6</a:t>
                      </a:r>
                    </a:p>
                  </a:txBody>
                  <a:tcPr/>
                </a:tc>
                <a:extLst>
                  <a:ext uri="{0D108BD9-81ED-4DB2-BD59-A6C34878D82A}">
                    <a16:rowId xmlns:a16="http://schemas.microsoft.com/office/drawing/2014/main" val="10004"/>
                  </a:ext>
                </a:extLst>
              </a:tr>
              <a:tr h="348455">
                <a:tc>
                  <a:txBody>
                    <a:bodyPr/>
                    <a:lstStyle/>
                    <a:p>
                      <a:endParaRPr lang="fr-FR" dirty="0"/>
                    </a:p>
                  </a:txBody>
                  <a:tcPr/>
                </a:tc>
                <a:tc>
                  <a:txBody>
                    <a:bodyPr/>
                    <a:lstStyle/>
                    <a:p>
                      <a:endParaRPr lang="fr-FR" dirty="0"/>
                    </a:p>
                  </a:txBody>
                  <a:tcPr/>
                </a:tc>
                <a:tc>
                  <a:txBody>
                    <a:bodyPr/>
                    <a:lstStyle/>
                    <a:p>
                      <a:endParaRPr lang="fr-FR" dirty="0"/>
                    </a:p>
                  </a:txBody>
                  <a:tcPr/>
                </a:tc>
                <a:tc>
                  <a:txBody>
                    <a:bodyPr/>
                    <a:lstStyle/>
                    <a:p>
                      <a:endParaRPr lang="fr-FR" dirty="0"/>
                    </a:p>
                  </a:txBody>
                  <a:tcPr/>
                </a:tc>
                <a:tc>
                  <a:txBody>
                    <a:bodyPr/>
                    <a:lstStyle/>
                    <a:p>
                      <a:endParaRPr lang="fr-FR" dirty="0"/>
                    </a:p>
                  </a:txBody>
                  <a:tcPr/>
                </a:tc>
                <a:extLst>
                  <a:ext uri="{0D108BD9-81ED-4DB2-BD59-A6C34878D82A}">
                    <a16:rowId xmlns:a16="http://schemas.microsoft.com/office/drawing/2014/main" val="10005"/>
                  </a:ext>
                </a:extLst>
              </a:tr>
              <a:tr h="348455">
                <a:tc>
                  <a:txBody>
                    <a:bodyPr/>
                    <a:lstStyle/>
                    <a:p>
                      <a:r>
                        <a:rPr lang="fr-FR" dirty="0"/>
                        <a:t>18-30</a:t>
                      </a:r>
                    </a:p>
                  </a:txBody>
                  <a:tcPr/>
                </a:tc>
                <a:tc>
                  <a:txBody>
                    <a:bodyPr/>
                    <a:lstStyle/>
                    <a:p>
                      <a:r>
                        <a:rPr lang="fr-FR" dirty="0"/>
                        <a:t>11.4*</a:t>
                      </a:r>
                    </a:p>
                  </a:txBody>
                  <a:tcPr/>
                </a:tc>
                <a:tc>
                  <a:txBody>
                    <a:bodyPr/>
                    <a:lstStyle/>
                    <a:p>
                      <a:r>
                        <a:rPr lang="fr-FR" dirty="0"/>
                        <a:t>60.8</a:t>
                      </a:r>
                    </a:p>
                  </a:txBody>
                  <a:tcPr/>
                </a:tc>
                <a:tc>
                  <a:txBody>
                    <a:bodyPr/>
                    <a:lstStyle/>
                    <a:p>
                      <a:r>
                        <a:rPr lang="fr-FR" dirty="0"/>
                        <a:t>12.7</a:t>
                      </a:r>
                    </a:p>
                  </a:txBody>
                  <a:tcPr/>
                </a:tc>
                <a:tc>
                  <a:txBody>
                    <a:bodyPr/>
                    <a:lstStyle/>
                    <a:p>
                      <a:r>
                        <a:rPr lang="fr-FR" dirty="0"/>
                        <a:t>15.2</a:t>
                      </a:r>
                    </a:p>
                  </a:txBody>
                  <a:tcPr/>
                </a:tc>
                <a:extLst>
                  <a:ext uri="{0D108BD9-81ED-4DB2-BD59-A6C34878D82A}">
                    <a16:rowId xmlns:a16="http://schemas.microsoft.com/office/drawing/2014/main" val="10006"/>
                  </a:ext>
                </a:extLst>
              </a:tr>
              <a:tr h="348455">
                <a:tc>
                  <a:txBody>
                    <a:bodyPr/>
                    <a:lstStyle/>
                    <a:p>
                      <a:r>
                        <a:rPr lang="fr-FR" dirty="0"/>
                        <a:t>31-50</a:t>
                      </a:r>
                    </a:p>
                  </a:txBody>
                  <a:tcPr/>
                </a:tc>
                <a:tc>
                  <a:txBody>
                    <a:bodyPr/>
                    <a:lstStyle/>
                    <a:p>
                      <a:r>
                        <a:rPr lang="fr-FR" b="0" dirty="0"/>
                        <a:t>18.6*</a:t>
                      </a:r>
                    </a:p>
                  </a:txBody>
                  <a:tcPr/>
                </a:tc>
                <a:tc>
                  <a:txBody>
                    <a:bodyPr/>
                    <a:lstStyle/>
                    <a:p>
                      <a:r>
                        <a:rPr lang="fr-FR" b="0" dirty="0"/>
                        <a:t>48.6</a:t>
                      </a:r>
                    </a:p>
                  </a:txBody>
                  <a:tcPr/>
                </a:tc>
                <a:tc>
                  <a:txBody>
                    <a:bodyPr/>
                    <a:lstStyle/>
                    <a:p>
                      <a:r>
                        <a:rPr lang="fr-FR" dirty="0"/>
                        <a:t>17.1</a:t>
                      </a:r>
                    </a:p>
                  </a:txBody>
                  <a:tcPr/>
                </a:tc>
                <a:tc>
                  <a:txBody>
                    <a:bodyPr/>
                    <a:lstStyle/>
                    <a:p>
                      <a:r>
                        <a:rPr lang="fr-FR" dirty="0"/>
                        <a:t>15.7</a:t>
                      </a:r>
                    </a:p>
                  </a:txBody>
                  <a:tcPr/>
                </a:tc>
                <a:extLst>
                  <a:ext uri="{0D108BD9-81ED-4DB2-BD59-A6C34878D82A}">
                    <a16:rowId xmlns:a16="http://schemas.microsoft.com/office/drawing/2014/main" val="10007"/>
                  </a:ext>
                </a:extLst>
              </a:tr>
              <a:tr h="348455">
                <a:tc>
                  <a:txBody>
                    <a:bodyPr/>
                    <a:lstStyle/>
                    <a:p>
                      <a:r>
                        <a:rPr lang="fr-FR" dirty="0"/>
                        <a:t>51+</a:t>
                      </a:r>
                    </a:p>
                  </a:txBody>
                  <a:tcPr/>
                </a:tc>
                <a:tc>
                  <a:txBody>
                    <a:bodyPr/>
                    <a:lstStyle/>
                    <a:p>
                      <a:r>
                        <a:rPr lang="fr-FR" b="0" dirty="0"/>
                        <a:t>4.7*</a:t>
                      </a:r>
                    </a:p>
                  </a:txBody>
                  <a:tcPr/>
                </a:tc>
                <a:tc>
                  <a:txBody>
                    <a:bodyPr/>
                    <a:lstStyle/>
                    <a:p>
                      <a:r>
                        <a:rPr lang="fr-FR" b="1" dirty="0"/>
                        <a:t>72.1</a:t>
                      </a:r>
                    </a:p>
                  </a:txBody>
                  <a:tcPr/>
                </a:tc>
                <a:tc>
                  <a:txBody>
                    <a:bodyPr/>
                    <a:lstStyle/>
                    <a:p>
                      <a:r>
                        <a:rPr lang="fr-FR" dirty="0"/>
                        <a:t>16.3</a:t>
                      </a:r>
                    </a:p>
                  </a:txBody>
                  <a:tcPr/>
                </a:tc>
                <a:tc>
                  <a:txBody>
                    <a:bodyPr/>
                    <a:lstStyle/>
                    <a:p>
                      <a:r>
                        <a:rPr lang="fr-FR" dirty="0"/>
                        <a:t>7.0</a:t>
                      </a:r>
                    </a:p>
                  </a:txBody>
                  <a:tcPr/>
                </a:tc>
                <a:extLst>
                  <a:ext uri="{0D108BD9-81ED-4DB2-BD59-A6C34878D82A}">
                    <a16:rowId xmlns:a16="http://schemas.microsoft.com/office/drawing/2014/main" val="10008"/>
                  </a:ext>
                </a:extLst>
              </a:tr>
            </a:tbl>
          </a:graphicData>
        </a:graphic>
      </p:graphicFrame>
      <p:sp>
        <p:nvSpPr>
          <p:cNvPr id="8" name="TextBox 7"/>
          <p:cNvSpPr txBox="1"/>
          <p:nvPr/>
        </p:nvSpPr>
        <p:spPr>
          <a:xfrm>
            <a:off x="251254" y="1524660"/>
            <a:ext cx="1752600" cy="5078313"/>
          </a:xfrm>
          <a:prstGeom prst="rect">
            <a:avLst/>
          </a:prstGeom>
          <a:noFill/>
        </p:spPr>
        <p:txBody>
          <a:bodyPr wrap="square" rtlCol="0">
            <a:spAutoFit/>
          </a:bodyPr>
          <a:lstStyle/>
          <a:p>
            <a:r>
              <a:rPr lang="fr-FR" dirty="0"/>
              <a:t>254/330= 77%</a:t>
            </a:r>
          </a:p>
          <a:p>
            <a:endParaRPr lang="fr-FR" dirty="0"/>
          </a:p>
          <a:p>
            <a:r>
              <a:rPr lang="fr-FR" dirty="0" err="1"/>
              <a:t>Sex</a:t>
            </a:r>
            <a:r>
              <a:rPr lang="fr-FR" dirty="0"/>
              <a:t>/orienta- </a:t>
            </a:r>
            <a:r>
              <a:rPr lang="fr-FR" dirty="0" err="1"/>
              <a:t>tion</a:t>
            </a:r>
            <a:r>
              <a:rPr lang="fr-FR" dirty="0"/>
              <a:t> a </a:t>
            </a:r>
            <a:r>
              <a:rPr lang="fr-FR" dirty="0" err="1"/>
              <a:t>significant</a:t>
            </a:r>
            <a:r>
              <a:rPr lang="fr-FR" dirty="0"/>
              <a:t> </a:t>
            </a:r>
            <a:r>
              <a:rPr lang="fr-FR" dirty="0" err="1"/>
              <a:t>predictor</a:t>
            </a:r>
            <a:r>
              <a:rPr lang="fr-FR" dirty="0"/>
              <a:t> of </a:t>
            </a:r>
            <a:r>
              <a:rPr lang="fr-FR" dirty="0" err="1"/>
              <a:t>selection</a:t>
            </a:r>
            <a:r>
              <a:rPr lang="fr-FR" dirty="0"/>
              <a:t> of </a:t>
            </a:r>
            <a:r>
              <a:rPr lang="fr-FR" i="1" dirty="0" err="1"/>
              <a:t>buscar</a:t>
            </a:r>
            <a:r>
              <a:rPr lang="fr-FR" dirty="0"/>
              <a:t> v. all </a:t>
            </a:r>
            <a:r>
              <a:rPr lang="fr-FR" dirty="0" err="1"/>
              <a:t>others</a:t>
            </a:r>
            <a:endParaRPr lang="fr-FR" dirty="0"/>
          </a:p>
          <a:p>
            <a:endParaRPr lang="fr-FR" dirty="0"/>
          </a:p>
          <a:p>
            <a:r>
              <a:rPr lang="fr-FR" dirty="0"/>
              <a:t>Age a </a:t>
            </a:r>
            <a:r>
              <a:rPr lang="fr-FR" dirty="0" err="1"/>
              <a:t>significant</a:t>
            </a:r>
            <a:r>
              <a:rPr lang="fr-FR" dirty="0"/>
              <a:t> </a:t>
            </a:r>
            <a:r>
              <a:rPr lang="fr-FR" dirty="0" err="1"/>
              <a:t>predictor</a:t>
            </a:r>
            <a:r>
              <a:rPr lang="fr-FR" dirty="0"/>
              <a:t> of </a:t>
            </a:r>
            <a:r>
              <a:rPr lang="fr-FR" i="1" dirty="0" err="1"/>
              <a:t>querer</a:t>
            </a:r>
            <a:r>
              <a:rPr lang="fr-FR" dirty="0"/>
              <a:t> v. all </a:t>
            </a:r>
            <a:r>
              <a:rPr lang="fr-FR" dirty="0" err="1"/>
              <a:t>others</a:t>
            </a:r>
            <a:endParaRPr lang="fr-FR" dirty="0"/>
          </a:p>
          <a:p>
            <a:endParaRPr lang="fr-FR" dirty="0"/>
          </a:p>
          <a:p>
            <a:r>
              <a:rPr lang="fr-FR" dirty="0"/>
              <a:t>No </a:t>
            </a:r>
            <a:r>
              <a:rPr lang="fr-FR" dirty="0" err="1"/>
              <a:t>significant</a:t>
            </a:r>
            <a:r>
              <a:rPr lang="fr-FR" dirty="0"/>
              <a:t> </a:t>
            </a:r>
            <a:r>
              <a:rPr lang="fr-FR" dirty="0" err="1"/>
              <a:t>predictors</a:t>
            </a:r>
            <a:r>
              <a:rPr lang="fr-FR" dirty="0"/>
              <a:t> of </a:t>
            </a:r>
            <a:r>
              <a:rPr lang="fr-FR" i="1" dirty="0" err="1"/>
              <a:t>gustar</a:t>
            </a:r>
            <a:r>
              <a:rPr lang="fr-FR" i="1" dirty="0"/>
              <a:t> </a:t>
            </a:r>
            <a:r>
              <a:rPr lang="fr-FR" dirty="0"/>
              <a:t>or </a:t>
            </a:r>
            <a:r>
              <a:rPr lang="fr-FR" dirty="0" err="1"/>
              <a:t>lack</a:t>
            </a:r>
            <a:r>
              <a:rPr lang="fr-FR" dirty="0"/>
              <a:t> of speech </a:t>
            </a:r>
            <a:r>
              <a:rPr lang="fr-FR" dirty="0" err="1"/>
              <a:t>act</a:t>
            </a:r>
            <a:endParaRPr lang="fr-FR" dirty="0"/>
          </a:p>
        </p:txBody>
      </p:sp>
      <p:sp>
        <p:nvSpPr>
          <p:cNvPr id="9" name="Oval 8"/>
          <p:cNvSpPr/>
          <p:nvPr/>
        </p:nvSpPr>
        <p:spPr>
          <a:xfrm>
            <a:off x="4953000" y="3276600"/>
            <a:ext cx="685800" cy="3810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 name="TextBox 4"/>
          <p:cNvSpPr txBox="1"/>
          <p:nvPr/>
        </p:nvSpPr>
        <p:spPr>
          <a:xfrm>
            <a:off x="2514600" y="6324600"/>
            <a:ext cx="6251448" cy="369332"/>
          </a:xfrm>
          <a:prstGeom prst="rect">
            <a:avLst/>
          </a:prstGeom>
          <a:noFill/>
        </p:spPr>
        <p:txBody>
          <a:bodyPr wrap="square" rtlCol="0">
            <a:spAutoFit/>
          </a:bodyPr>
          <a:lstStyle/>
          <a:p>
            <a:r>
              <a:rPr lang="en-US" dirty="0" err="1"/>
              <a:t>Buscar</a:t>
            </a:r>
            <a:r>
              <a:rPr lang="en-US" dirty="0"/>
              <a:t> &gt; </a:t>
            </a:r>
            <a:r>
              <a:rPr lang="en-US" dirty="0" err="1"/>
              <a:t>gustar</a:t>
            </a:r>
            <a:r>
              <a:rPr lang="en-US" dirty="0"/>
              <a:t> &gt; no request &gt; </a:t>
            </a:r>
            <a:r>
              <a:rPr lang="en-US" dirty="0" err="1"/>
              <a:t>querer</a:t>
            </a:r>
            <a:r>
              <a:rPr lang="en-US" dirty="0"/>
              <a:t>/</a:t>
            </a:r>
            <a:r>
              <a:rPr lang="en-US" dirty="0" err="1"/>
              <a:t>desear</a:t>
            </a:r>
            <a:endParaRPr lang="en-US" dirty="0"/>
          </a:p>
        </p:txBody>
      </p:sp>
    </p:spTree>
    <p:extLst>
      <p:ext uri="{BB962C8B-B14F-4D97-AF65-F5344CB8AC3E}">
        <p14:creationId xmlns:p14="http://schemas.microsoft.com/office/powerpoint/2010/main" val="405146185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dirty="0" err="1"/>
              <a:t>Results</a:t>
            </a:r>
            <a:r>
              <a:rPr lang="fr-FR" dirty="0"/>
              <a:t>: DF data</a:t>
            </a:r>
            <a:r>
              <a:rPr lang="fr-FR" dirty="0">
                <a:sym typeface="Wingdings" pitchFamily="2" charset="2"/>
              </a:rPr>
              <a:t> </a:t>
            </a:r>
            <a:r>
              <a:rPr lang="fr-FR" dirty="0" err="1">
                <a:sym typeface="Wingdings" pitchFamily="2" charset="2"/>
              </a:rPr>
              <a:t>Tense</a:t>
            </a:r>
            <a:endParaRPr lang="fr-FR" dirty="0"/>
          </a:p>
        </p:txBody>
      </p:sp>
      <p:sp>
        <p:nvSpPr>
          <p:cNvPr id="3" name="Slide Number Placeholder 2"/>
          <p:cNvSpPr>
            <a:spLocks noGrp="1"/>
          </p:cNvSpPr>
          <p:nvPr>
            <p:ph type="sldNum" sz="quarter" idx="12"/>
          </p:nvPr>
        </p:nvSpPr>
        <p:spPr/>
        <p:txBody>
          <a:bodyPr>
            <a:normAutofit fontScale="85000" lnSpcReduction="20000"/>
          </a:bodyPr>
          <a:lstStyle/>
          <a:p>
            <a:fld id="{60F0911C-6162-4740-A2EE-EE6B8AD6AEC6}" type="slidenum">
              <a:rPr lang="fr-FR" smtClean="0"/>
              <a:t>24</a:t>
            </a:fld>
            <a:endParaRPr lang="fr-FR"/>
          </a:p>
        </p:txBody>
      </p:sp>
      <p:graphicFrame>
        <p:nvGraphicFramePr>
          <p:cNvPr id="5" name="Content Placeholder 4"/>
          <p:cNvGraphicFramePr>
            <a:graphicFrameLocks noGrp="1"/>
          </p:cNvGraphicFramePr>
          <p:nvPr>
            <p:ph sz="quarter" idx="1"/>
            <p:extLst>
              <p:ext uri="{D42A27DB-BD31-4B8C-83A1-F6EECF244321}">
                <p14:modId xmlns:p14="http://schemas.microsoft.com/office/powerpoint/2010/main" val="3059250883"/>
              </p:ext>
            </p:extLst>
          </p:nvPr>
        </p:nvGraphicFramePr>
        <p:xfrm>
          <a:off x="2895599" y="1600200"/>
          <a:ext cx="5870574" cy="3337560"/>
        </p:xfrm>
        <a:graphic>
          <a:graphicData uri="http://schemas.openxmlformats.org/drawingml/2006/table">
            <a:tbl>
              <a:tblPr firstRow="1" bandRow="1">
                <a:tableStyleId>{5C22544A-7EE6-4342-B048-85BDC9FD1C3A}</a:tableStyleId>
              </a:tblPr>
              <a:tblGrid>
                <a:gridCol w="1956858">
                  <a:extLst>
                    <a:ext uri="{9D8B030D-6E8A-4147-A177-3AD203B41FA5}">
                      <a16:colId xmlns:a16="http://schemas.microsoft.com/office/drawing/2014/main" val="20000"/>
                    </a:ext>
                  </a:extLst>
                </a:gridCol>
                <a:gridCol w="1956858">
                  <a:extLst>
                    <a:ext uri="{9D8B030D-6E8A-4147-A177-3AD203B41FA5}">
                      <a16:colId xmlns:a16="http://schemas.microsoft.com/office/drawing/2014/main" val="20001"/>
                    </a:ext>
                  </a:extLst>
                </a:gridCol>
                <a:gridCol w="1956858">
                  <a:extLst>
                    <a:ext uri="{9D8B030D-6E8A-4147-A177-3AD203B41FA5}">
                      <a16:colId xmlns:a16="http://schemas.microsoft.com/office/drawing/2014/main" val="20002"/>
                    </a:ext>
                  </a:extLst>
                </a:gridCol>
              </a:tblGrid>
              <a:tr h="370840">
                <a:tc>
                  <a:txBody>
                    <a:bodyPr/>
                    <a:lstStyle/>
                    <a:p>
                      <a:endParaRPr lang="fr-FR" dirty="0"/>
                    </a:p>
                  </a:txBody>
                  <a:tcPr/>
                </a:tc>
                <a:tc>
                  <a:txBody>
                    <a:bodyPr/>
                    <a:lstStyle/>
                    <a:p>
                      <a:r>
                        <a:rPr lang="fr-FR" dirty="0" err="1"/>
                        <a:t>Present</a:t>
                      </a:r>
                      <a:endParaRPr lang="fr-FR" dirty="0"/>
                    </a:p>
                  </a:txBody>
                  <a:tcPr/>
                </a:tc>
                <a:tc>
                  <a:txBody>
                    <a:bodyPr/>
                    <a:lstStyle/>
                    <a:p>
                      <a:r>
                        <a:rPr lang="fr-FR" dirty="0" err="1"/>
                        <a:t>Conditional</a:t>
                      </a:r>
                      <a:endParaRPr lang="fr-FR" dirty="0"/>
                    </a:p>
                  </a:txBody>
                  <a:tcPr/>
                </a:tc>
                <a:extLst>
                  <a:ext uri="{0D108BD9-81ED-4DB2-BD59-A6C34878D82A}">
                    <a16:rowId xmlns:a16="http://schemas.microsoft.com/office/drawing/2014/main" val="10000"/>
                  </a:ext>
                </a:extLst>
              </a:tr>
              <a:tr h="370840">
                <a:tc>
                  <a:txBody>
                    <a:bodyPr/>
                    <a:lstStyle/>
                    <a:p>
                      <a:r>
                        <a:rPr lang="fr-FR" dirty="0"/>
                        <a:t>Men </a:t>
                      </a:r>
                      <a:r>
                        <a:rPr lang="fr-FR" dirty="0">
                          <a:sym typeface="Wingdings" pitchFamily="2" charset="2"/>
                        </a:rPr>
                        <a:t> men</a:t>
                      </a:r>
                      <a:endParaRPr lang="fr-FR" dirty="0"/>
                    </a:p>
                  </a:txBody>
                  <a:tcPr/>
                </a:tc>
                <a:tc>
                  <a:txBody>
                    <a:bodyPr/>
                    <a:lstStyle/>
                    <a:p>
                      <a:r>
                        <a:rPr lang="fr-FR" dirty="0"/>
                        <a:t>88.4</a:t>
                      </a:r>
                    </a:p>
                  </a:txBody>
                  <a:tcPr/>
                </a:tc>
                <a:tc>
                  <a:txBody>
                    <a:bodyPr/>
                    <a:lstStyle/>
                    <a:p>
                      <a:r>
                        <a:rPr lang="fr-FR" dirty="0"/>
                        <a:t>11.6</a:t>
                      </a:r>
                    </a:p>
                  </a:txBody>
                  <a:tcPr/>
                </a:tc>
                <a:extLst>
                  <a:ext uri="{0D108BD9-81ED-4DB2-BD59-A6C34878D82A}">
                    <a16:rowId xmlns:a16="http://schemas.microsoft.com/office/drawing/2014/main" val="10001"/>
                  </a:ext>
                </a:extLst>
              </a:tr>
              <a:tr h="370840">
                <a:tc>
                  <a:txBody>
                    <a:bodyPr/>
                    <a:lstStyle/>
                    <a:p>
                      <a:r>
                        <a:rPr lang="fr-FR" dirty="0"/>
                        <a:t>Men </a:t>
                      </a:r>
                      <a:r>
                        <a:rPr lang="fr-FR" dirty="0">
                          <a:sym typeface="Wingdings" pitchFamily="2" charset="2"/>
                        </a:rPr>
                        <a:t> </a:t>
                      </a:r>
                      <a:r>
                        <a:rPr lang="fr-FR" dirty="0" err="1">
                          <a:sym typeface="Wingdings" pitchFamily="2" charset="2"/>
                        </a:rPr>
                        <a:t>women</a:t>
                      </a:r>
                      <a:endParaRPr lang="fr-FR" dirty="0"/>
                    </a:p>
                  </a:txBody>
                  <a:tcPr/>
                </a:tc>
                <a:tc>
                  <a:txBody>
                    <a:bodyPr/>
                    <a:lstStyle/>
                    <a:p>
                      <a:r>
                        <a:rPr lang="fr-FR" dirty="0"/>
                        <a:t>85.9</a:t>
                      </a:r>
                    </a:p>
                  </a:txBody>
                  <a:tcPr/>
                </a:tc>
                <a:tc>
                  <a:txBody>
                    <a:bodyPr/>
                    <a:lstStyle/>
                    <a:p>
                      <a:r>
                        <a:rPr lang="fr-FR" dirty="0"/>
                        <a:t>14.1</a:t>
                      </a:r>
                    </a:p>
                  </a:txBody>
                  <a:tcPr/>
                </a:tc>
                <a:extLst>
                  <a:ext uri="{0D108BD9-81ED-4DB2-BD59-A6C34878D82A}">
                    <a16:rowId xmlns:a16="http://schemas.microsoft.com/office/drawing/2014/main" val="10002"/>
                  </a:ext>
                </a:extLst>
              </a:tr>
              <a:tr h="370840">
                <a:tc>
                  <a:txBody>
                    <a:bodyPr/>
                    <a:lstStyle/>
                    <a:p>
                      <a:r>
                        <a:rPr lang="fr-FR" dirty="0" err="1"/>
                        <a:t>Women</a:t>
                      </a:r>
                      <a:r>
                        <a:rPr lang="fr-FR" dirty="0"/>
                        <a:t> </a:t>
                      </a:r>
                      <a:r>
                        <a:rPr lang="fr-FR" dirty="0">
                          <a:sym typeface="Wingdings" pitchFamily="2" charset="2"/>
                        </a:rPr>
                        <a:t> men</a:t>
                      </a:r>
                    </a:p>
                  </a:txBody>
                  <a:tcPr/>
                </a:tc>
                <a:tc>
                  <a:txBody>
                    <a:bodyPr/>
                    <a:lstStyle/>
                    <a:p>
                      <a:r>
                        <a:rPr lang="fr-FR" dirty="0"/>
                        <a:t>88.1</a:t>
                      </a:r>
                    </a:p>
                  </a:txBody>
                  <a:tcPr/>
                </a:tc>
                <a:tc>
                  <a:txBody>
                    <a:bodyPr/>
                    <a:lstStyle/>
                    <a:p>
                      <a:r>
                        <a:rPr lang="fr-FR" dirty="0"/>
                        <a:t>11.9</a:t>
                      </a:r>
                    </a:p>
                  </a:txBody>
                  <a:tcPr/>
                </a:tc>
                <a:extLst>
                  <a:ext uri="{0D108BD9-81ED-4DB2-BD59-A6C34878D82A}">
                    <a16:rowId xmlns:a16="http://schemas.microsoft.com/office/drawing/2014/main" val="10003"/>
                  </a:ext>
                </a:extLst>
              </a:tr>
              <a:tr h="370840">
                <a:tc>
                  <a:txBody>
                    <a:bodyPr/>
                    <a:lstStyle/>
                    <a:p>
                      <a:r>
                        <a:rPr lang="fr-FR" dirty="0" err="1"/>
                        <a:t>Women</a:t>
                      </a:r>
                      <a:r>
                        <a:rPr lang="fr-FR" dirty="0"/>
                        <a:t> </a:t>
                      </a:r>
                      <a:r>
                        <a:rPr lang="fr-FR" dirty="0">
                          <a:sym typeface="Wingdings" pitchFamily="2" charset="2"/>
                        </a:rPr>
                        <a:t> </a:t>
                      </a:r>
                      <a:r>
                        <a:rPr lang="fr-FR" dirty="0" err="1">
                          <a:sym typeface="Wingdings" pitchFamily="2" charset="2"/>
                        </a:rPr>
                        <a:t>women</a:t>
                      </a:r>
                      <a:endParaRPr lang="fr-FR" dirty="0"/>
                    </a:p>
                  </a:txBody>
                  <a:tcPr/>
                </a:tc>
                <a:tc>
                  <a:txBody>
                    <a:bodyPr/>
                    <a:lstStyle/>
                    <a:p>
                      <a:r>
                        <a:rPr lang="fr-FR" dirty="0"/>
                        <a:t>78.4</a:t>
                      </a:r>
                    </a:p>
                  </a:txBody>
                  <a:tcPr/>
                </a:tc>
                <a:tc>
                  <a:txBody>
                    <a:bodyPr/>
                    <a:lstStyle/>
                    <a:p>
                      <a:r>
                        <a:rPr lang="fr-FR" dirty="0"/>
                        <a:t>21.6</a:t>
                      </a:r>
                    </a:p>
                  </a:txBody>
                  <a:tcPr/>
                </a:tc>
                <a:extLst>
                  <a:ext uri="{0D108BD9-81ED-4DB2-BD59-A6C34878D82A}">
                    <a16:rowId xmlns:a16="http://schemas.microsoft.com/office/drawing/2014/main" val="10004"/>
                  </a:ext>
                </a:extLst>
              </a:tr>
              <a:tr h="370840">
                <a:tc>
                  <a:txBody>
                    <a:bodyPr/>
                    <a:lstStyle/>
                    <a:p>
                      <a:endParaRPr lang="fr-FR"/>
                    </a:p>
                  </a:txBody>
                  <a:tcPr/>
                </a:tc>
                <a:tc>
                  <a:txBody>
                    <a:bodyPr/>
                    <a:lstStyle/>
                    <a:p>
                      <a:endParaRPr lang="fr-FR" dirty="0"/>
                    </a:p>
                  </a:txBody>
                  <a:tcPr/>
                </a:tc>
                <a:tc>
                  <a:txBody>
                    <a:bodyPr/>
                    <a:lstStyle/>
                    <a:p>
                      <a:endParaRPr lang="fr-FR" dirty="0"/>
                    </a:p>
                  </a:txBody>
                  <a:tcPr/>
                </a:tc>
                <a:extLst>
                  <a:ext uri="{0D108BD9-81ED-4DB2-BD59-A6C34878D82A}">
                    <a16:rowId xmlns:a16="http://schemas.microsoft.com/office/drawing/2014/main" val="10005"/>
                  </a:ext>
                </a:extLst>
              </a:tr>
              <a:tr h="370840">
                <a:tc>
                  <a:txBody>
                    <a:bodyPr/>
                    <a:lstStyle/>
                    <a:p>
                      <a:r>
                        <a:rPr lang="fr-FR" dirty="0"/>
                        <a:t>18-30</a:t>
                      </a:r>
                    </a:p>
                  </a:txBody>
                  <a:tcPr/>
                </a:tc>
                <a:tc>
                  <a:txBody>
                    <a:bodyPr/>
                    <a:lstStyle/>
                    <a:p>
                      <a:r>
                        <a:rPr lang="fr-FR" dirty="0"/>
                        <a:t>85.3</a:t>
                      </a:r>
                    </a:p>
                  </a:txBody>
                  <a:tcPr/>
                </a:tc>
                <a:tc>
                  <a:txBody>
                    <a:bodyPr/>
                    <a:lstStyle/>
                    <a:p>
                      <a:r>
                        <a:rPr lang="fr-FR" dirty="0"/>
                        <a:t>14.7</a:t>
                      </a:r>
                    </a:p>
                  </a:txBody>
                  <a:tcPr/>
                </a:tc>
                <a:extLst>
                  <a:ext uri="{0D108BD9-81ED-4DB2-BD59-A6C34878D82A}">
                    <a16:rowId xmlns:a16="http://schemas.microsoft.com/office/drawing/2014/main" val="10006"/>
                  </a:ext>
                </a:extLst>
              </a:tr>
              <a:tr h="370840">
                <a:tc>
                  <a:txBody>
                    <a:bodyPr/>
                    <a:lstStyle/>
                    <a:p>
                      <a:r>
                        <a:rPr lang="fr-FR" dirty="0"/>
                        <a:t>31-50</a:t>
                      </a:r>
                    </a:p>
                  </a:txBody>
                  <a:tcPr/>
                </a:tc>
                <a:tc>
                  <a:txBody>
                    <a:bodyPr/>
                    <a:lstStyle/>
                    <a:p>
                      <a:r>
                        <a:rPr lang="fr-FR" dirty="0"/>
                        <a:t>86.3</a:t>
                      </a:r>
                    </a:p>
                  </a:txBody>
                  <a:tcPr/>
                </a:tc>
                <a:tc>
                  <a:txBody>
                    <a:bodyPr/>
                    <a:lstStyle/>
                    <a:p>
                      <a:r>
                        <a:rPr lang="fr-FR" dirty="0"/>
                        <a:t>13.7</a:t>
                      </a:r>
                    </a:p>
                  </a:txBody>
                  <a:tcPr/>
                </a:tc>
                <a:extLst>
                  <a:ext uri="{0D108BD9-81ED-4DB2-BD59-A6C34878D82A}">
                    <a16:rowId xmlns:a16="http://schemas.microsoft.com/office/drawing/2014/main" val="10007"/>
                  </a:ext>
                </a:extLst>
              </a:tr>
              <a:tr h="370840">
                <a:tc>
                  <a:txBody>
                    <a:bodyPr/>
                    <a:lstStyle/>
                    <a:p>
                      <a:r>
                        <a:rPr lang="fr-FR" dirty="0"/>
                        <a:t>51+</a:t>
                      </a:r>
                    </a:p>
                  </a:txBody>
                  <a:tcPr/>
                </a:tc>
                <a:tc>
                  <a:txBody>
                    <a:bodyPr/>
                    <a:lstStyle/>
                    <a:p>
                      <a:r>
                        <a:rPr lang="fr-FR" dirty="0"/>
                        <a:t>78.6</a:t>
                      </a:r>
                    </a:p>
                  </a:txBody>
                  <a:tcPr/>
                </a:tc>
                <a:tc>
                  <a:txBody>
                    <a:bodyPr/>
                    <a:lstStyle/>
                    <a:p>
                      <a:r>
                        <a:rPr lang="fr-FR" dirty="0"/>
                        <a:t>21.4</a:t>
                      </a:r>
                    </a:p>
                  </a:txBody>
                  <a:tcPr/>
                </a:tc>
                <a:extLst>
                  <a:ext uri="{0D108BD9-81ED-4DB2-BD59-A6C34878D82A}">
                    <a16:rowId xmlns:a16="http://schemas.microsoft.com/office/drawing/2014/main" val="10008"/>
                  </a:ext>
                </a:extLst>
              </a:tr>
            </a:tbl>
          </a:graphicData>
        </a:graphic>
      </p:graphicFrame>
      <p:sp>
        <p:nvSpPr>
          <p:cNvPr id="6" name="TextBox 5"/>
          <p:cNvSpPr txBox="1"/>
          <p:nvPr/>
        </p:nvSpPr>
        <p:spPr>
          <a:xfrm>
            <a:off x="228600" y="1981200"/>
            <a:ext cx="2362200" cy="2031325"/>
          </a:xfrm>
          <a:prstGeom prst="rect">
            <a:avLst/>
          </a:prstGeom>
          <a:noFill/>
        </p:spPr>
        <p:txBody>
          <a:bodyPr wrap="square" rtlCol="0">
            <a:spAutoFit/>
          </a:bodyPr>
          <a:lstStyle/>
          <a:p>
            <a:r>
              <a:rPr lang="fr-FR" dirty="0"/>
              <a:t>233/330= 70.6%</a:t>
            </a:r>
          </a:p>
          <a:p>
            <a:endParaRPr lang="fr-FR" dirty="0"/>
          </a:p>
          <a:p>
            <a:r>
              <a:rPr lang="fr-FR" dirty="0"/>
              <a:t>The </a:t>
            </a:r>
            <a:r>
              <a:rPr lang="fr-FR" dirty="0" err="1"/>
              <a:t>differences</a:t>
            </a:r>
            <a:r>
              <a:rPr lang="fr-FR" dirty="0"/>
              <a:t> </a:t>
            </a:r>
            <a:r>
              <a:rPr lang="fr-FR" dirty="0" err="1"/>
              <a:t>between</a:t>
            </a:r>
            <a:r>
              <a:rPr lang="fr-FR" dirty="0"/>
              <a:t> groups and </a:t>
            </a:r>
            <a:r>
              <a:rPr lang="fr-FR" dirty="0" err="1"/>
              <a:t>ages</a:t>
            </a:r>
            <a:r>
              <a:rPr lang="fr-FR" dirty="0"/>
              <a:t> </a:t>
            </a:r>
            <a:r>
              <a:rPr lang="fr-FR" dirty="0" err="1"/>
              <a:t>with</a:t>
            </a:r>
            <a:r>
              <a:rPr lang="fr-FR" dirty="0"/>
              <a:t> regard to </a:t>
            </a:r>
            <a:r>
              <a:rPr lang="fr-FR" dirty="0" err="1"/>
              <a:t>verb</a:t>
            </a:r>
            <a:r>
              <a:rPr lang="fr-FR" dirty="0"/>
              <a:t> </a:t>
            </a:r>
            <a:r>
              <a:rPr lang="fr-FR" dirty="0" err="1"/>
              <a:t>tense</a:t>
            </a:r>
            <a:r>
              <a:rPr lang="fr-FR" dirty="0"/>
              <a:t> are not </a:t>
            </a:r>
            <a:r>
              <a:rPr lang="fr-FR" dirty="0" err="1"/>
              <a:t>statistically</a:t>
            </a:r>
            <a:r>
              <a:rPr lang="fr-FR" dirty="0"/>
              <a:t> </a:t>
            </a:r>
            <a:r>
              <a:rPr lang="fr-FR" dirty="0" err="1"/>
              <a:t>significant</a:t>
            </a:r>
            <a:r>
              <a:rPr lang="fr-FR" dirty="0"/>
              <a:t>.</a:t>
            </a:r>
          </a:p>
        </p:txBody>
      </p:sp>
      <p:graphicFrame>
        <p:nvGraphicFramePr>
          <p:cNvPr id="8" name="Content Placeholder 4"/>
          <p:cNvGraphicFramePr>
            <a:graphicFrameLocks noGrp="1"/>
          </p:cNvGraphicFramePr>
          <p:nvPr>
            <p:ph sz="quarter" idx="1"/>
            <p:extLst>
              <p:ext uri="{D42A27DB-BD31-4B8C-83A1-F6EECF244321}">
                <p14:modId xmlns:p14="http://schemas.microsoft.com/office/powerpoint/2010/main" val="1956910995"/>
              </p:ext>
            </p:extLst>
          </p:nvPr>
        </p:nvGraphicFramePr>
        <p:xfrm>
          <a:off x="2743200" y="1600200"/>
          <a:ext cx="6022974" cy="4038597"/>
        </p:xfrm>
        <a:graphic>
          <a:graphicData uri="http://schemas.openxmlformats.org/drawingml/2006/table">
            <a:tbl>
              <a:tblPr firstRow="1" bandRow="1">
                <a:tableStyleId>{5C22544A-7EE6-4342-B048-85BDC9FD1C3A}</a:tableStyleId>
              </a:tblPr>
              <a:tblGrid>
                <a:gridCol w="2007658">
                  <a:extLst>
                    <a:ext uri="{9D8B030D-6E8A-4147-A177-3AD203B41FA5}">
                      <a16:colId xmlns:a16="http://schemas.microsoft.com/office/drawing/2014/main" val="20000"/>
                    </a:ext>
                  </a:extLst>
                </a:gridCol>
                <a:gridCol w="2007658">
                  <a:extLst>
                    <a:ext uri="{9D8B030D-6E8A-4147-A177-3AD203B41FA5}">
                      <a16:colId xmlns:a16="http://schemas.microsoft.com/office/drawing/2014/main" val="20001"/>
                    </a:ext>
                  </a:extLst>
                </a:gridCol>
                <a:gridCol w="2007658">
                  <a:extLst>
                    <a:ext uri="{9D8B030D-6E8A-4147-A177-3AD203B41FA5}">
                      <a16:colId xmlns:a16="http://schemas.microsoft.com/office/drawing/2014/main" val="20002"/>
                    </a:ext>
                  </a:extLst>
                </a:gridCol>
              </a:tblGrid>
              <a:tr h="448733">
                <a:tc>
                  <a:txBody>
                    <a:bodyPr/>
                    <a:lstStyle/>
                    <a:p>
                      <a:endParaRPr lang="fr-FR" dirty="0"/>
                    </a:p>
                  </a:txBody>
                  <a:tcPr/>
                </a:tc>
                <a:tc>
                  <a:txBody>
                    <a:bodyPr/>
                    <a:lstStyle/>
                    <a:p>
                      <a:pPr>
                        <a:spcAft>
                          <a:spcPts val="0"/>
                        </a:spcAft>
                      </a:pPr>
                      <a:r>
                        <a:rPr lang="en-US" sz="1400" b="1" kern="1200">
                          <a:solidFill>
                            <a:schemeClr val="bg1"/>
                          </a:solidFill>
                          <a:effectLst/>
                          <a:latin typeface="Times New Roman" panose="02020603050405020304" pitchFamily="18" charset="0"/>
                          <a:ea typeface="Times New Roman" panose="02020603050405020304" pitchFamily="18" charset="0"/>
                        </a:rPr>
                        <a:t>Present (85.4%)</a:t>
                      </a:r>
                      <a:endParaRPr lang="en-US" sz="1400">
                        <a:solidFill>
                          <a:schemeClr val="bg1"/>
                        </a:solidFill>
                        <a:effectLst/>
                        <a:latin typeface="Calibri" panose="020F0502020204030204" pitchFamily="34" charset="0"/>
                      </a:endParaRPr>
                    </a:p>
                  </a:txBody>
                  <a:tcPr marL="68580" marR="68580" marT="0" marB="0"/>
                </a:tc>
                <a:tc>
                  <a:txBody>
                    <a:bodyPr/>
                    <a:lstStyle/>
                    <a:p>
                      <a:pPr>
                        <a:spcAft>
                          <a:spcPts val="0"/>
                        </a:spcAft>
                      </a:pPr>
                      <a:r>
                        <a:rPr lang="en-US" sz="1400" b="1" kern="1200" dirty="0">
                          <a:solidFill>
                            <a:schemeClr val="bg1"/>
                          </a:solidFill>
                          <a:effectLst/>
                          <a:latin typeface="Times New Roman" panose="02020603050405020304" pitchFamily="18" charset="0"/>
                          <a:ea typeface="Times New Roman" panose="02020603050405020304" pitchFamily="18" charset="0"/>
                        </a:rPr>
                        <a:t>Conditional (14.6%)</a:t>
                      </a:r>
                      <a:endParaRPr lang="en-US" sz="1400" dirty="0">
                        <a:solidFill>
                          <a:schemeClr val="bg1"/>
                        </a:solidFill>
                        <a:effectLst/>
                        <a:latin typeface="Calibri" panose="020F0502020204030204" pitchFamily="34" charset="0"/>
                      </a:endParaRPr>
                    </a:p>
                  </a:txBody>
                  <a:tcPr marL="68580" marR="68580" marT="0" marB="0"/>
                </a:tc>
                <a:extLst>
                  <a:ext uri="{0D108BD9-81ED-4DB2-BD59-A6C34878D82A}">
                    <a16:rowId xmlns:a16="http://schemas.microsoft.com/office/drawing/2014/main" val="10000"/>
                  </a:ext>
                </a:extLst>
              </a:tr>
              <a:tr h="448733">
                <a:tc>
                  <a:txBody>
                    <a:bodyPr/>
                    <a:lstStyle/>
                    <a:p>
                      <a:r>
                        <a:rPr lang="fr-FR" dirty="0"/>
                        <a:t>Men </a:t>
                      </a:r>
                      <a:r>
                        <a:rPr lang="fr-FR" dirty="0">
                          <a:sym typeface="Wingdings" pitchFamily="2" charset="2"/>
                        </a:rPr>
                        <a:t> men</a:t>
                      </a:r>
                      <a:endParaRPr lang="fr-FR" dirty="0"/>
                    </a:p>
                  </a:txBody>
                  <a:tcPr/>
                </a:tc>
                <a:tc>
                  <a:txBody>
                    <a:bodyPr/>
                    <a:lstStyle/>
                    <a:p>
                      <a:r>
                        <a:rPr lang="fr-FR" dirty="0"/>
                        <a:t>88.4</a:t>
                      </a:r>
                    </a:p>
                  </a:txBody>
                  <a:tcPr/>
                </a:tc>
                <a:tc>
                  <a:txBody>
                    <a:bodyPr/>
                    <a:lstStyle/>
                    <a:p>
                      <a:r>
                        <a:rPr lang="fr-FR" dirty="0"/>
                        <a:t>11.6</a:t>
                      </a:r>
                    </a:p>
                  </a:txBody>
                  <a:tcPr/>
                </a:tc>
                <a:extLst>
                  <a:ext uri="{0D108BD9-81ED-4DB2-BD59-A6C34878D82A}">
                    <a16:rowId xmlns:a16="http://schemas.microsoft.com/office/drawing/2014/main" val="10001"/>
                  </a:ext>
                </a:extLst>
              </a:tr>
              <a:tr h="448733">
                <a:tc>
                  <a:txBody>
                    <a:bodyPr/>
                    <a:lstStyle/>
                    <a:p>
                      <a:r>
                        <a:rPr lang="fr-FR" dirty="0"/>
                        <a:t>Men </a:t>
                      </a:r>
                      <a:r>
                        <a:rPr lang="fr-FR" dirty="0">
                          <a:sym typeface="Wingdings" pitchFamily="2" charset="2"/>
                        </a:rPr>
                        <a:t> </a:t>
                      </a:r>
                      <a:r>
                        <a:rPr lang="fr-FR" dirty="0" err="1">
                          <a:sym typeface="Wingdings" pitchFamily="2" charset="2"/>
                        </a:rPr>
                        <a:t>women</a:t>
                      </a:r>
                      <a:endParaRPr lang="fr-FR" dirty="0"/>
                    </a:p>
                  </a:txBody>
                  <a:tcPr/>
                </a:tc>
                <a:tc>
                  <a:txBody>
                    <a:bodyPr/>
                    <a:lstStyle/>
                    <a:p>
                      <a:r>
                        <a:rPr lang="fr-FR" dirty="0"/>
                        <a:t>85.9</a:t>
                      </a:r>
                    </a:p>
                  </a:txBody>
                  <a:tcPr/>
                </a:tc>
                <a:tc>
                  <a:txBody>
                    <a:bodyPr/>
                    <a:lstStyle/>
                    <a:p>
                      <a:r>
                        <a:rPr lang="fr-FR" dirty="0"/>
                        <a:t>14.1</a:t>
                      </a:r>
                    </a:p>
                  </a:txBody>
                  <a:tcPr/>
                </a:tc>
                <a:extLst>
                  <a:ext uri="{0D108BD9-81ED-4DB2-BD59-A6C34878D82A}">
                    <a16:rowId xmlns:a16="http://schemas.microsoft.com/office/drawing/2014/main" val="10002"/>
                  </a:ext>
                </a:extLst>
              </a:tr>
              <a:tr h="448733">
                <a:tc>
                  <a:txBody>
                    <a:bodyPr/>
                    <a:lstStyle/>
                    <a:p>
                      <a:r>
                        <a:rPr lang="fr-FR" dirty="0" err="1"/>
                        <a:t>Women</a:t>
                      </a:r>
                      <a:r>
                        <a:rPr lang="fr-FR" dirty="0"/>
                        <a:t> </a:t>
                      </a:r>
                      <a:r>
                        <a:rPr lang="fr-FR" dirty="0">
                          <a:sym typeface="Wingdings" pitchFamily="2" charset="2"/>
                        </a:rPr>
                        <a:t> men</a:t>
                      </a:r>
                    </a:p>
                  </a:txBody>
                  <a:tcPr/>
                </a:tc>
                <a:tc>
                  <a:txBody>
                    <a:bodyPr/>
                    <a:lstStyle/>
                    <a:p>
                      <a:r>
                        <a:rPr lang="fr-FR" dirty="0"/>
                        <a:t>88.1</a:t>
                      </a:r>
                    </a:p>
                  </a:txBody>
                  <a:tcPr/>
                </a:tc>
                <a:tc>
                  <a:txBody>
                    <a:bodyPr/>
                    <a:lstStyle/>
                    <a:p>
                      <a:r>
                        <a:rPr lang="fr-FR" b="0" dirty="0"/>
                        <a:t>11.9</a:t>
                      </a:r>
                    </a:p>
                  </a:txBody>
                  <a:tcPr/>
                </a:tc>
                <a:extLst>
                  <a:ext uri="{0D108BD9-81ED-4DB2-BD59-A6C34878D82A}">
                    <a16:rowId xmlns:a16="http://schemas.microsoft.com/office/drawing/2014/main" val="10003"/>
                  </a:ext>
                </a:extLst>
              </a:tr>
              <a:tr h="448733">
                <a:tc>
                  <a:txBody>
                    <a:bodyPr/>
                    <a:lstStyle/>
                    <a:p>
                      <a:r>
                        <a:rPr lang="fr-FR" dirty="0" err="1"/>
                        <a:t>Women</a:t>
                      </a:r>
                      <a:r>
                        <a:rPr lang="fr-FR" dirty="0"/>
                        <a:t> </a:t>
                      </a:r>
                      <a:r>
                        <a:rPr lang="fr-FR" dirty="0">
                          <a:sym typeface="Wingdings" pitchFamily="2" charset="2"/>
                        </a:rPr>
                        <a:t> </a:t>
                      </a:r>
                      <a:r>
                        <a:rPr lang="fr-FR" dirty="0" err="1">
                          <a:sym typeface="Wingdings" pitchFamily="2" charset="2"/>
                        </a:rPr>
                        <a:t>women</a:t>
                      </a:r>
                      <a:endParaRPr lang="fr-FR" dirty="0"/>
                    </a:p>
                  </a:txBody>
                  <a:tcPr/>
                </a:tc>
                <a:tc>
                  <a:txBody>
                    <a:bodyPr/>
                    <a:lstStyle/>
                    <a:p>
                      <a:r>
                        <a:rPr lang="fr-FR" dirty="0"/>
                        <a:t>78.4</a:t>
                      </a:r>
                    </a:p>
                  </a:txBody>
                  <a:tcPr/>
                </a:tc>
                <a:tc>
                  <a:txBody>
                    <a:bodyPr/>
                    <a:lstStyle/>
                    <a:p>
                      <a:r>
                        <a:rPr lang="fr-FR" b="1" dirty="0"/>
                        <a:t>21.6</a:t>
                      </a:r>
                    </a:p>
                  </a:txBody>
                  <a:tcPr/>
                </a:tc>
                <a:extLst>
                  <a:ext uri="{0D108BD9-81ED-4DB2-BD59-A6C34878D82A}">
                    <a16:rowId xmlns:a16="http://schemas.microsoft.com/office/drawing/2014/main" val="10004"/>
                  </a:ext>
                </a:extLst>
              </a:tr>
              <a:tr h="448733">
                <a:tc>
                  <a:txBody>
                    <a:bodyPr/>
                    <a:lstStyle/>
                    <a:p>
                      <a:endParaRPr lang="fr-FR"/>
                    </a:p>
                  </a:txBody>
                  <a:tcPr/>
                </a:tc>
                <a:tc>
                  <a:txBody>
                    <a:bodyPr/>
                    <a:lstStyle/>
                    <a:p>
                      <a:endParaRPr lang="fr-FR" dirty="0"/>
                    </a:p>
                  </a:txBody>
                  <a:tcPr/>
                </a:tc>
                <a:tc>
                  <a:txBody>
                    <a:bodyPr/>
                    <a:lstStyle/>
                    <a:p>
                      <a:endParaRPr lang="fr-FR" b="0" dirty="0"/>
                    </a:p>
                  </a:txBody>
                  <a:tcPr/>
                </a:tc>
                <a:extLst>
                  <a:ext uri="{0D108BD9-81ED-4DB2-BD59-A6C34878D82A}">
                    <a16:rowId xmlns:a16="http://schemas.microsoft.com/office/drawing/2014/main" val="10005"/>
                  </a:ext>
                </a:extLst>
              </a:tr>
              <a:tr h="448733">
                <a:tc>
                  <a:txBody>
                    <a:bodyPr/>
                    <a:lstStyle/>
                    <a:p>
                      <a:r>
                        <a:rPr lang="fr-FR" dirty="0"/>
                        <a:t>18-30</a:t>
                      </a:r>
                    </a:p>
                  </a:txBody>
                  <a:tcPr/>
                </a:tc>
                <a:tc>
                  <a:txBody>
                    <a:bodyPr/>
                    <a:lstStyle/>
                    <a:p>
                      <a:r>
                        <a:rPr lang="fr-FR" dirty="0"/>
                        <a:t>85.3</a:t>
                      </a:r>
                    </a:p>
                  </a:txBody>
                  <a:tcPr/>
                </a:tc>
                <a:tc>
                  <a:txBody>
                    <a:bodyPr/>
                    <a:lstStyle/>
                    <a:p>
                      <a:r>
                        <a:rPr lang="fr-FR" b="0" dirty="0"/>
                        <a:t>14.7</a:t>
                      </a:r>
                    </a:p>
                  </a:txBody>
                  <a:tcPr/>
                </a:tc>
                <a:extLst>
                  <a:ext uri="{0D108BD9-81ED-4DB2-BD59-A6C34878D82A}">
                    <a16:rowId xmlns:a16="http://schemas.microsoft.com/office/drawing/2014/main" val="10006"/>
                  </a:ext>
                </a:extLst>
              </a:tr>
              <a:tr h="448733">
                <a:tc>
                  <a:txBody>
                    <a:bodyPr/>
                    <a:lstStyle/>
                    <a:p>
                      <a:r>
                        <a:rPr lang="fr-FR" dirty="0"/>
                        <a:t>31-50</a:t>
                      </a:r>
                    </a:p>
                  </a:txBody>
                  <a:tcPr/>
                </a:tc>
                <a:tc>
                  <a:txBody>
                    <a:bodyPr/>
                    <a:lstStyle/>
                    <a:p>
                      <a:r>
                        <a:rPr lang="fr-FR" dirty="0"/>
                        <a:t>86.3</a:t>
                      </a:r>
                    </a:p>
                  </a:txBody>
                  <a:tcPr/>
                </a:tc>
                <a:tc>
                  <a:txBody>
                    <a:bodyPr/>
                    <a:lstStyle/>
                    <a:p>
                      <a:r>
                        <a:rPr lang="fr-FR" b="0" dirty="0"/>
                        <a:t>13.7</a:t>
                      </a:r>
                    </a:p>
                  </a:txBody>
                  <a:tcPr/>
                </a:tc>
                <a:extLst>
                  <a:ext uri="{0D108BD9-81ED-4DB2-BD59-A6C34878D82A}">
                    <a16:rowId xmlns:a16="http://schemas.microsoft.com/office/drawing/2014/main" val="10007"/>
                  </a:ext>
                </a:extLst>
              </a:tr>
              <a:tr h="448733">
                <a:tc>
                  <a:txBody>
                    <a:bodyPr/>
                    <a:lstStyle/>
                    <a:p>
                      <a:r>
                        <a:rPr lang="fr-FR" dirty="0"/>
                        <a:t>51+</a:t>
                      </a:r>
                    </a:p>
                  </a:txBody>
                  <a:tcPr/>
                </a:tc>
                <a:tc>
                  <a:txBody>
                    <a:bodyPr/>
                    <a:lstStyle/>
                    <a:p>
                      <a:r>
                        <a:rPr lang="fr-FR" dirty="0"/>
                        <a:t>78.6</a:t>
                      </a:r>
                    </a:p>
                  </a:txBody>
                  <a:tcPr/>
                </a:tc>
                <a:tc>
                  <a:txBody>
                    <a:bodyPr/>
                    <a:lstStyle/>
                    <a:p>
                      <a:r>
                        <a:rPr lang="fr-FR" b="1" dirty="0"/>
                        <a:t>21.4</a:t>
                      </a:r>
                    </a:p>
                  </a:txBody>
                  <a:tcPr/>
                </a:tc>
                <a:extLst>
                  <a:ext uri="{0D108BD9-81ED-4DB2-BD59-A6C34878D82A}">
                    <a16:rowId xmlns:a16="http://schemas.microsoft.com/office/drawing/2014/main" val="10008"/>
                  </a:ext>
                </a:extLst>
              </a:tr>
            </a:tbl>
          </a:graphicData>
        </a:graphic>
      </p:graphicFrame>
    </p:spTree>
    <p:extLst>
      <p:ext uri="{BB962C8B-B14F-4D97-AF65-F5344CB8AC3E}">
        <p14:creationId xmlns:p14="http://schemas.microsoft.com/office/powerpoint/2010/main" val="203975547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lstStyle/>
          <a:p>
            <a:r>
              <a:rPr lang="en-US" dirty="0"/>
              <a:t>London data</a:t>
            </a:r>
          </a:p>
        </p:txBody>
      </p:sp>
      <p:sp>
        <p:nvSpPr>
          <p:cNvPr id="3" name="Title 2"/>
          <p:cNvSpPr>
            <a:spLocks noGrp="1"/>
          </p:cNvSpPr>
          <p:nvPr>
            <p:ph type="title"/>
          </p:nvPr>
        </p:nvSpPr>
        <p:spPr/>
        <p:txBody>
          <a:bodyPr/>
          <a:lstStyle/>
          <a:p>
            <a:r>
              <a:rPr lang="en-US" dirty="0"/>
              <a:t>Results</a:t>
            </a:r>
          </a:p>
        </p:txBody>
      </p:sp>
      <p:sp>
        <p:nvSpPr>
          <p:cNvPr id="4" name="Slide Number Placeholder 3"/>
          <p:cNvSpPr>
            <a:spLocks noGrp="1"/>
          </p:cNvSpPr>
          <p:nvPr>
            <p:ph type="sldNum" sz="quarter" idx="11"/>
          </p:nvPr>
        </p:nvSpPr>
        <p:spPr/>
        <p:txBody>
          <a:bodyPr/>
          <a:lstStyle/>
          <a:p>
            <a:fld id="{60F0911C-6162-4740-A2EE-EE6B8AD6AEC6}" type="slidenum">
              <a:rPr lang="fr-FR" smtClean="0"/>
              <a:t>25</a:t>
            </a:fld>
            <a:endParaRPr lang="fr-FR"/>
          </a:p>
        </p:txBody>
      </p:sp>
    </p:spTree>
    <p:extLst>
      <p:ext uri="{BB962C8B-B14F-4D97-AF65-F5344CB8AC3E}">
        <p14:creationId xmlns:p14="http://schemas.microsoft.com/office/powerpoint/2010/main" val="68847535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dirty="0" err="1"/>
              <a:t>Results</a:t>
            </a:r>
            <a:r>
              <a:rPr lang="fr-FR" dirty="0"/>
              <a:t>: LN data</a:t>
            </a:r>
            <a:r>
              <a:rPr lang="fr-FR" dirty="0">
                <a:sym typeface="Wingdings" pitchFamily="2" charset="2"/>
              </a:rPr>
              <a:t> Type</a:t>
            </a:r>
            <a:endParaRPr lang="fr-FR" dirty="0"/>
          </a:p>
        </p:txBody>
      </p:sp>
      <p:sp>
        <p:nvSpPr>
          <p:cNvPr id="3" name="Slide Number Placeholder 2"/>
          <p:cNvSpPr>
            <a:spLocks noGrp="1"/>
          </p:cNvSpPr>
          <p:nvPr>
            <p:ph type="sldNum" sz="quarter" idx="12"/>
          </p:nvPr>
        </p:nvSpPr>
        <p:spPr/>
        <p:txBody>
          <a:bodyPr>
            <a:normAutofit fontScale="85000" lnSpcReduction="20000"/>
          </a:bodyPr>
          <a:lstStyle/>
          <a:p>
            <a:fld id="{60F0911C-6162-4740-A2EE-EE6B8AD6AEC6}" type="slidenum">
              <a:rPr lang="fr-FR" smtClean="0"/>
              <a:t>26</a:t>
            </a:fld>
            <a:endParaRPr lang="fr-FR"/>
          </a:p>
        </p:txBody>
      </p:sp>
      <p:sp>
        <p:nvSpPr>
          <p:cNvPr id="4" name="Content Placeholder 3"/>
          <p:cNvSpPr>
            <a:spLocks noGrp="1"/>
          </p:cNvSpPr>
          <p:nvPr>
            <p:ph sz="quarter" idx="1"/>
          </p:nvPr>
        </p:nvSpPr>
        <p:spPr>
          <a:xfrm>
            <a:off x="381000" y="1600200"/>
            <a:ext cx="1981200" cy="4876800"/>
          </a:xfrm>
        </p:spPr>
        <p:txBody>
          <a:bodyPr>
            <a:normAutofit lnSpcReduction="10000"/>
          </a:bodyPr>
          <a:lstStyle/>
          <a:p>
            <a:pPr marL="0" indent="0">
              <a:buNone/>
            </a:pPr>
            <a:r>
              <a:rPr lang="fr-FR" sz="1800" dirty="0"/>
              <a:t>236/320= 73.8%</a:t>
            </a:r>
          </a:p>
          <a:p>
            <a:pPr marL="0" indent="0">
              <a:buNone/>
            </a:pPr>
            <a:endParaRPr lang="fr-FR" sz="1800" dirty="0"/>
          </a:p>
          <a:p>
            <a:pPr marL="0" indent="0">
              <a:buNone/>
            </a:pPr>
            <a:r>
              <a:rPr lang="fr-FR" sz="1800" dirty="0" err="1"/>
              <a:t>Want</a:t>
            </a:r>
            <a:r>
              <a:rPr lang="fr-FR" sz="1800" dirty="0"/>
              <a:t>/</a:t>
            </a:r>
            <a:r>
              <a:rPr lang="fr-FR" sz="1800" dirty="0" err="1"/>
              <a:t>wish</a:t>
            </a:r>
            <a:r>
              <a:rPr lang="fr-FR" sz="1800" dirty="0"/>
              <a:t>/</a:t>
            </a:r>
            <a:r>
              <a:rPr lang="fr-FR" sz="1800" dirty="0" err="1"/>
              <a:t>desire</a:t>
            </a:r>
            <a:r>
              <a:rPr lang="fr-FR" sz="1800" dirty="0"/>
              <a:t>; and </a:t>
            </a:r>
            <a:r>
              <a:rPr lang="fr-FR" sz="1800" dirty="0" err="1"/>
              <a:t>like</a:t>
            </a:r>
            <a:r>
              <a:rPr lang="fr-FR" sz="1800" dirty="0"/>
              <a:t> </a:t>
            </a:r>
            <a:r>
              <a:rPr lang="fr-FR" sz="1800" dirty="0">
                <a:sym typeface="Wingdings" pitchFamily="2" charset="2"/>
              </a:rPr>
              <a:t></a:t>
            </a:r>
            <a:r>
              <a:rPr lang="fr-FR" sz="1800" dirty="0"/>
              <a:t> not </a:t>
            </a:r>
            <a:r>
              <a:rPr lang="fr-FR" sz="1800" dirty="0" err="1"/>
              <a:t>statistically</a:t>
            </a:r>
            <a:r>
              <a:rPr lang="fr-FR" sz="1800" dirty="0"/>
              <a:t> </a:t>
            </a:r>
            <a:r>
              <a:rPr lang="fr-FR" sz="1800" dirty="0" err="1"/>
              <a:t>significant</a:t>
            </a:r>
            <a:r>
              <a:rPr lang="fr-FR" sz="1800" dirty="0"/>
              <a:t>.</a:t>
            </a:r>
          </a:p>
          <a:p>
            <a:pPr marL="0" indent="0">
              <a:buNone/>
            </a:pPr>
            <a:endParaRPr lang="fr-FR" sz="1800" dirty="0"/>
          </a:p>
          <a:p>
            <a:pPr marL="0" indent="0">
              <a:buNone/>
            </a:pPr>
            <a:r>
              <a:rPr lang="fr-FR" sz="1800" dirty="0" err="1"/>
              <a:t>Gender</a:t>
            </a:r>
            <a:r>
              <a:rPr lang="fr-FR" sz="1800" dirty="0"/>
              <a:t>/orientation </a:t>
            </a:r>
            <a:r>
              <a:rPr lang="fr-FR" sz="1800" dirty="0" err="1"/>
              <a:t>statistically</a:t>
            </a:r>
            <a:r>
              <a:rPr lang="fr-FR" sz="1800" dirty="0"/>
              <a:t> </a:t>
            </a:r>
            <a:r>
              <a:rPr lang="fr-FR" sz="1800" dirty="0" err="1"/>
              <a:t>predicts</a:t>
            </a:r>
            <a:r>
              <a:rPr lang="fr-FR" sz="1800" dirty="0"/>
              <a:t> use of look/</a:t>
            </a:r>
            <a:r>
              <a:rPr lang="fr-FR" sz="1800" dirty="0" err="1"/>
              <a:t>seek</a:t>
            </a:r>
            <a:r>
              <a:rPr lang="fr-FR" sz="1800" dirty="0"/>
              <a:t> v. all </a:t>
            </a:r>
            <a:r>
              <a:rPr lang="fr-FR" sz="1800" dirty="0" err="1"/>
              <a:t>others</a:t>
            </a:r>
            <a:endParaRPr lang="fr-FR" sz="1800" dirty="0"/>
          </a:p>
          <a:p>
            <a:pPr marL="0" indent="0">
              <a:buNone/>
            </a:pPr>
            <a:endParaRPr lang="fr-FR" sz="1800" dirty="0"/>
          </a:p>
          <a:p>
            <a:pPr marL="0" indent="0">
              <a:buNone/>
            </a:pPr>
            <a:r>
              <a:rPr lang="fr-FR" sz="1800" dirty="0"/>
              <a:t>Age </a:t>
            </a:r>
            <a:r>
              <a:rPr lang="fr-FR" sz="1800" dirty="0" err="1"/>
              <a:t>significantly</a:t>
            </a:r>
            <a:r>
              <a:rPr lang="fr-FR" sz="1800" dirty="0"/>
              <a:t> </a:t>
            </a:r>
            <a:r>
              <a:rPr lang="fr-FR" sz="1800" dirty="0" err="1"/>
              <a:t>predicts</a:t>
            </a:r>
            <a:r>
              <a:rPr lang="fr-FR" sz="1800" dirty="0"/>
              <a:t> absences v. </a:t>
            </a:r>
            <a:r>
              <a:rPr lang="fr-FR" sz="1800" dirty="0" err="1"/>
              <a:t>presence</a:t>
            </a:r>
            <a:r>
              <a:rPr lang="fr-FR" sz="1800" dirty="0"/>
              <a:t> of speech </a:t>
            </a:r>
            <a:r>
              <a:rPr lang="fr-FR" sz="1800" dirty="0" err="1"/>
              <a:t>act</a:t>
            </a:r>
            <a:r>
              <a:rPr lang="fr-FR" sz="1800" dirty="0"/>
              <a:t>.</a:t>
            </a:r>
          </a:p>
        </p:txBody>
      </p:sp>
      <p:graphicFrame>
        <p:nvGraphicFramePr>
          <p:cNvPr id="5" name="Table 4"/>
          <p:cNvGraphicFramePr>
            <a:graphicFrameLocks noGrp="1"/>
          </p:cNvGraphicFramePr>
          <p:nvPr>
            <p:extLst>
              <p:ext uri="{D42A27DB-BD31-4B8C-83A1-F6EECF244321}">
                <p14:modId xmlns:p14="http://schemas.microsoft.com/office/powerpoint/2010/main" val="3249949055"/>
              </p:ext>
            </p:extLst>
          </p:nvPr>
        </p:nvGraphicFramePr>
        <p:xfrm>
          <a:off x="2819400" y="1600201"/>
          <a:ext cx="5946650" cy="4663440"/>
        </p:xfrm>
        <a:graphic>
          <a:graphicData uri="http://schemas.openxmlformats.org/drawingml/2006/table">
            <a:tbl>
              <a:tblPr firstRow="1" bandRow="1">
                <a:tableStyleId>{5C22544A-7EE6-4342-B048-85BDC9FD1C3A}</a:tableStyleId>
              </a:tblPr>
              <a:tblGrid>
                <a:gridCol w="1189330">
                  <a:extLst>
                    <a:ext uri="{9D8B030D-6E8A-4147-A177-3AD203B41FA5}">
                      <a16:colId xmlns:a16="http://schemas.microsoft.com/office/drawing/2014/main" val="20000"/>
                    </a:ext>
                  </a:extLst>
                </a:gridCol>
                <a:gridCol w="1189330">
                  <a:extLst>
                    <a:ext uri="{9D8B030D-6E8A-4147-A177-3AD203B41FA5}">
                      <a16:colId xmlns:a16="http://schemas.microsoft.com/office/drawing/2014/main" val="20001"/>
                    </a:ext>
                  </a:extLst>
                </a:gridCol>
                <a:gridCol w="1189330">
                  <a:extLst>
                    <a:ext uri="{9D8B030D-6E8A-4147-A177-3AD203B41FA5}">
                      <a16:colId xmlns:a16="http://schemas.microsoft.com/office/drawing/2014/main" val="20002"/>
                    </a:ext>
                  </a:extLst>
                </a:gridCol>
                <a:gridCol w="1189330">
                  <a:extLst>
                    <a:ext uri="{9D8B030D-6E8A-4147-A177-3AD203B41FA5}">
                      <a16:colId xmlns:a16="http://schemas.microsoft.com/office/drawing/2014/main" val="20003"/>
                    </a:ext>
                  </a:extLst>
                </a:gridCol>
                <a:gridCol w="1189330">
                  <a:extLst>
                    <a:ext uri="{9D8B030D-6E8A-4147-A177-3AD203B41FA5}">
                      <a16:colId xmlns:a16="http://schemas.microsoft.com/office/drawing/2014/main" val="20004"/>
                    </a:ext>
                  </a:extLst>
                </a:gridCol>
              </a:tblGrid>
              <a:tr h="596153">
                <a:tc>
                  <a:txBody>
                    <a:bodyPr/>
                    <a:lstStyle/>
                    <a:p>
                      <a:endParaRPr lang="fr-FR" dirty="0"/>
                    </a:p>
                  </a:txBody>
                  <a:tcPr/>
                </a:tc>
                <a:tc>
                  <a:txBody>
                    <a:bodyPr/>
                    <a:lstStyle/>
                    <a:p>
                      <a:pPr marL="0" marR="0">
                        <a:lnSpc>
                          <a:spcPct val="150000"/>
                        </a:lnSpc>
                        <a:spcBef>
                          <a:spcPts val="0"/>
                        </a:spcBef>
                        <a:spcAft>
                          <a:spcPts val="0"/>
                        </a:spcAft>
                      </a:pPr>
                      <a:r>
                        <a:rPr lang="fr-FR" sz="1400" b="1" kern="1200">
                          <a:effectLst/>
                          <a:latin typeface="Times New Roman" panose="02020603050405020304" pitchFamily="18" charset="0"/>
                          <a:ea typeface="Times New Roman" panose="02020603050405020304" pitchFamily="18" charset="0"/>
                          <a:cs typeface="Times New Roman" panose="02020603050405020304" pitchFamily="18" charset="0"/>
                        </a:rPr>
                        <a:t>Want/wish/desire (8.9%)</a:t>
                      </a:r>
                      <a:endParaRPr lang="en-US"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nSpc>
                          <a:spcPct val="150000"/>
                        </a:lnSpc>
                        <a:spcBef>
                          <a:spcPts val="0"/>
                        </a:spcBef>
                        <a:spcAft>
                          <a:spcPts val="0"/>
                        </a:spcAft>
                      </a:pPr>
                      <a:r>
                        <a:rPr lang="fr-FR" sz="1400" b="1" kern="1200">
                          <a:effectLst/>
                          <a:latin typeface="Times New Roman" panose="02020603050405020304" pitchFamily="18" charset="0"/>
                          <a:ea typeface="Times New Roman" panose="02020603050405020304" pitchFamily="18" charset="0"/>
                          <a:cs typeface="Times New Roman" panose="02020603050405020304" pitchFamily="18" charset="0"/>
                        </a:rPr>
                        <a:t>Look/seek (64.8%)</a:t>
                      </a:r>
                      <a:endParaRPr lang="en-US"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nSpc>
                          <a:spcPct val="150000"/>
                        </a:lnSpc>
                        <a:spcBef>
                          <a:spcPts val="0"/>
                        </a:spcBef>
                        <a:spcAft>
                          <a:spcPts val="0"/>
                        </a:spcAft>
                      </a:pPr>
                      <a:r>
                        <a:rPr lang="fr-FR" sz="1400" b="1" kern="1200">
                          <a:effectLst/>
                          <a:latin typeface="Times New Roman" panose="02020603050405020304" pitchFamily="18" charset="0"/>
                          <a:ea typeface="Times New Roman" panose="02020603050405020304" pitchFamily="18" charset="0"/>
                          <a:cs typeface="Times New Roman" panose="02020603050405020304" pitchFamily="18" charset="0"/>
                        </a:rPr>
                        <a:t>Like (10.6%)</a:t>
                      </a:r>
                      <a:endParaRPr lang="en-US"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nSpc>
                          <a:spcPct val="150000"/>
                        </a:lnSpc>
                        <a:spcBef>
                          <a:spcPts val="0"/>
                        </a:spcBef>
                        <a:spcAft>
                          <a:spcPts val="0"/>
                        </a:spcAft>
                      </a:pPr>
                      <a:r>
                        <a:rPr lang="fr-FR" sz="1400" b="1" kern="1200" dirty="0">
                          <a:effectLst/>
                          <a:latin typeface="Times New Roman" panose="02020603050405020304" pitchFamily="18" charset="0"/>
                          <a:ea typeface="Times New Roman" panose="02020603050405020304" pitchFamily="18" charset="0"/>
                          <a:cs typeface="Times New Roman" panose="02020603050405020304" pitchFamily="18" charset="0"/>
                        </a:rPr>
                        <a:t>Not </a:t>
                      </a:r>
                      <a:r>
                        <a:rPr lang="fr-FR" sz="1400" b="1" kern="1200" dirty="0" err="1">
                          <a:effectLst/>
                          <a:latin typeface="Times New Roman" panose="02020603050405020304" pitchFamily="18" charset="0"/>
                          <a:ea typeface="Times New Roman" panose="02020603050405020304" pitchFamily="18" charset="0"/>
                          <a:cs typeface="Times New Roman" panose="02020603050405020304" pitchFamily="18" charset="0"/>
                        </a:rPr>
                        <a:t>present</a:t>
                      </a:r>
                      <a:r>
                        <a:rPr lang="fr-FR" sz="1400" b="1" kern="1200" dirty="0">
                          <a:effectLst/>
                          <a:latin typeface="Times New Roman" panose="02020603050405020304" pitchFamily="18" charset="0"/>
                          <a:ea typeface="Times New Roman" panose="02020603050405020304" pitchFamily="18" charset="0"/>
                          <a:cs typeface="Times New Roman" panose="02020603050405020304" pitchFamily="18" charset="0"/>
                        </a:rPr>
                        <a:t> (15.7%)</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0000"/>
                  </a:ext>
                </a:extLst>
              </a:tr>
              <a:tr h="596153">
                <a:tc>
                  <a:txBody>
                    <a:bodyPr/>
                    <a:lstStyle/>
                    <a:p>
                      <a:r>
                        <a:rPr lang="fr-FR" dirty="0"/>
                        <a:t>Men</a:t>
                      </a:r>
                      <a:r>
                        <a:rPr lang="fr-FR" baseline="0" dirty="0"/>
                        <a:t> </a:t>
                      </a:r>
                      <a:r>
                        <a:rPr lang="fr-FR" baseline="0" dirty="0">
                          <a:sym typeface="Wingdings" pitchFamily="2" charset="2"/>
                        </a:rPr>
                        <a:t> men</a:t>
                      </a:r>
                      <a:endParaRPr lang="fr-FR" dirty="0"/>
                    </a:p>
                  </a:txBody>
                  <a:tcPr/>
                </a:tc>
                <a:tc>
                  <a:txBody>
                    <a:bodyPr/>
                    <a:lstStyle/>
                    <a:p>
                      <a:r>
                        <a:rPr lang="fr-FR" dirty="0"/>
                        <a:t>7.8</a:t>
                      </a:r>
                    </a:p>
                  </a:txBody>
                  <a:tcPr/>
                </a:tc>
                <a:tc>
                  <a:txBody>
                    <a:bodyPr/>
                    <a:lstStyle/>
                    <a:p>
                      <a:r>
                        <a:rPr lang="fr-FR" b="0" dirty="0"/>
                        <a:t>54.7*</a:t>
                      </a:r>
                    </a:p>
                  </a:txBody>
                  <a:tcPr/>
                </a:tc>
                <a:tc>
                  <a:txBody>
                    <a:bodyPr/>
                    <a:lstStyle/>
                    <a:p>
                      <a:r>
                        <a:rPr lang="fr-FR" b="0" dirty="0"/>
                        <a:t>10.9</a:t>
                      </a:r>
                    </a:p>
                  </a:txBody>
                  <a:tcPr/>
                </a:tc>
                <a:tc>
                  <a:txBody>
                    <a:bodyPr/>
                    <a:lstStyle/>
                    <a:p>
                      <a:r>
                        <a:rPr lang="fr-FR" b="1" dirty="0"/>
                        <a:t>26.6</a:t>
                      </a:r>
                    </a:p>
                  </a:txBody>
                  <a:tcPr/>
                </a:tc>
                <a:extLst>
                  <a:ext uri="{0D108BD9-81ED-4DB2-BD59-A6C34878D82A}">
                    <a16:rowId xmlns:a16="http://schemas.microsoft.com/office/drawing/2014/main" val="10001"/>
                  </a:ext>
                </a:extLst>
              </a:tr>
              <a:tr h="596153">
                <a:tc>
                  <a:txBody>
                    <a:bodyPr/>
                    <a:lstStyle/>
                    <a:p>
                      <a:r>
                        <a:rPr lang="fr-FR" dirty="0"/>
                        <a:t>Men </a:t>
                      </a:r>
                      <a:r>
                        <a:rPr lang="fr-FR" dirty="0">
                          <a:sym typeface="Wingdings" pitchFamily="2" charset="2"/>
                        </a:rPr>
                        <a:t> </a:t>
                      </a:r>
                      <a:r>
                        <a:rPr lang="fr-FR" dirty="0" err="1">
                          <a:sym typeface="Wingdings" pitchFamily="2" charset="2"/>
                        </a:rPr>
                        <a:t>women</a:t>
                      </a:r>
                      <a:endParaRPr lang="fr-FR" dirty="0"/>
                    </a:p>
                  </a:txBody>
                  <a:tcPr/>
                </a:tc>
                <a:tc>
                  <a:txBody>
                    <a:bodyPr/>
                    <a:lstStyle/>
                    <a:p>
                      <a:r>
                        <a:rPr lang="fr-FR" dirty="0"/>
                        <a:t>5.8</a:t>
                      </a:r>
                    </a:p>
                  </a:txBody>
                  <a:tcPr/>
                </a:tc>
                <a:tc>
                  <a:txBody>
                    <a:bodyPr/>
                    <a:lstStyle/>
                    <a:p>
                      <a:r>
                        <a:rPr lang="fr-FR" b="1" dirty="0"/>
                        <a:t>77.9*</a:t>
                      </a:r>
                    </a:p>
                  </a:txBody>
                  <a:tcPr/>
                </a:tc>
                <a:tc>
                  <a:txBody>
                    <a:bodyPr/>
                    <a:lstStyle/>
                    <a:p>
                      <a:r>
                        <a:rPr lang="fr-FR" b="0" dirty="0"/>
                        <a:t>10.5</a:t>
                      </a:r>
                    </a:p>
                  </a:txBody>
                  <a:tcPr/>
                </a:tc>
                <a:tc>
                  <a:txBody>
                    <a:bodyPr/>
                    <a:lstStyle/>
                    <a:p>
                      <a:r>
                        <a:rPr lang="fr-FR" b="0" dirty="0"/>
                        <a:t>5.8</a:t>
                      </a:r>
                    </a:p>
                  </a:txBody>
                  <a:tcPr/>
                </a:tc>
                <a:extLst>
                  <a:ext uri="{0D108BD9-81ED-4DB2-BD59-A6C34878D82A}">
                    <a16:rowId xmlns:a16="http://schemas.microsoft.com/office/drawing/2014/main" val="10002"/>
                  </a:ext>
                </a:extLst>
              </a:tr>
              <a:tr h="596153">
                <a:tc>
                  <a:txBody>
                    <a:bodyPr/>
                    <a:lstStyle/>
                    <a:p>
                      <a:r>
                        <a:rPr lang="fr-FR" dirty="0" err="1"/>
                        <a:t>Women</a:t>
                      </a:r>
                      <a:r>
                        <a:rPr lang="fr-FR" dirty="0"/>
                        <a:t> </a:t>
                      </a:r>
                      <a:r>
                        <a:rPr lang="fr-FR" dirty="0">
                          <a:sym typeface="Wingdings" pitchFamily="2" charset="2"/>
                        </a:rPr>
                        <a:t> men</a:t>
                      </a:r>
                      <a:endParaRPr lang="fr-FR" dirty="0"/>
                    </a:p>
                  </a:txBody>
                  <a:tcPr/>
                </a:tc>
                <a:tc>
                  <a:txBody>
                    <a:bodyPr/>
                    <a:lstStyle/>
                    <a:p>
                      <a:r>
                        <a:rPr lang="fr-FR" b="1" dirty="0"/>
                        <a:t>13.3</a:t>
                      </a:r>
                    </a:p>
                  </a:txBody>
                  <a:tcPr/>
                </a:tc>
                <a:tc>
                  <a:txBody>
                    <a:bodyPr/>
                    <a:lstStyle/>
                    <a:p>
                      <a:r>
                        <a:rPr lang="fr-FR" b="0" dirty="0"/>
                        <a:t>53.3*</a:t>
                      </a:r>
                    </a:p>
                  </a:txBody>
                  <a:tcPr/>
                </a:tc>
                <a:tc>
                  <a:txBody>
                    <a:bodyPr/>
                    <a:lstStyle/>
                    <a:p>
                      <a:r>
                        <a:rPr lang="fr-FR" b="1" dirty="0"/>
                        <a:t>26.7</a:t>
                      </a:r>
                    </a:p>
                  </a:txBody>
                  <a:tcPr/>
                </a:tc>
                <a:tc>
                  <a:txBody>
                    <a:bodyPr/>
                    <a:lstStyle/>
                    <a:p>
                      <a:r>
                        <a:rPr lang="fr-FR" b="0" dirty="0"/>
                        <a:t>6.7</a:t>
                      </a:r>
                    </a:p>
                  </a:txBody>
                  <a:tcPr/>
                </a:tc>
                <a:extLst>
                  <a:ext uri="{0D108BD9-81ED-4DB2-BD59-A6C34878D82A}">
                    <a16:rowId xmlns:a16="http://schemas.microsoft.com/office/drawing/2014/main" val="10003"/>
                  </a:ext>
                </a:extLst>
              </a:tr>
              <a:tr h="596153">
                <a:tc>
                  <a:txBody>
                    <a:bodyPr/>
                    <a:lstStyle/>
                    <a:p>
                      <a:r>
                        <a:rPr lang="fr-FR" dirty="0" err="1"/>
                        <a:t>Women</a:t>
                      </a:r>
                      <a:r>
                        <a:rPr lang="fr-FR" dirty="0"/>
                        <a:t> </a:t>
                      </a:r>
                      <a:r>
                        <a:rPr lang="fr-FR" dirty="0">
                          <a:sym typeface="Wingdings" pitchFamily="2" charset="2"/>
                        </a:rPr>
                        <a:t> </a:t>
                      </a:r>
                      <a:r>
                        <a:rPr lang="fr-FR" dirty="0" err="1">
                          <a:sym typeface="Wingdings" pitchFamily="2" charset="2"/>
                        </a:rPr>
                        <a:t>Women</a:t>
                      </a:r>
                      <a:endParaRPr lang="fr-FR" dirty="0"/>
                    </a:p>
                  </a:txBody>
                  <a:tcPr/>
                </a:tc>
                <a:tc>
                  <a:txBody>
                    <a:bodyPr/>
                    <a:lstStyle/>
                    <a:p>
                      <a:r>
                        <a:rPr lang="fr-FR" dirty="0"/>
                        <a:t>12.7</a:t>
                      </a:r>
                    </a:p>
                  </a:txBody>
                  <a:tcPr/>
                </a:tc>
                <a:tc>
                  <a:txBody>
                    <a:bodyPr/>
                    <a:lstStyle/>
                    <a:p>
                      <a:r>
                        <a:rPr lang="fr-FR" b="0" dirty="0"/>
                        <a:t>60.6*</a:t>
                      </a:r>
                    </a:p>
                  </a:txBody>
                  <a:tcPr/>
                </a:tc>
                <a:tc>
                  <a:txBody>
                    <a:bodyPr/>
                    <a:lstStyle/>
                    <a:p>
                      <a:r>
                        <a:rPr lang="fr-FR" b="0" dirty="0"/>
                        <a:t>7.0</a:t>
                      </a:r>
                    </a:p>
                  </a:txBody>
                  <a:tcPr/>
                </a:tc>
                <a:tc>
                  <a:txBody>
                    <a:bodyPr/>
                    <a:lstStyle/>
                    <a:p>
                      <a:r>
                        <a:rPr lang="fr-FR" b="0" dirty="0"/>
                        <a:t>19.7</a:t>
                      </a:r>
                    </a:p>
                  </a:txBody>
                  <a:tcPr/>
                </a:tc>
                <a:extLst>
                  <a:ext uri="{0D108BD9-81ED-4DB2-BD59-A6C34878D82A}">
                    <a16:rowId xmlns:a16="http://schemas.microsoft.com/office/drawing/2014/main" val="10004"/>
                  </a:ext>
                </a:extLst>
              </a:tr>
              <a:tr h="340659">
                <a:tc>
                  <a:txBody>
                    <a:bodyPr/>
                    <a:lstStyle/>
                    <a:p>
                      <a:endParaRPr lang="fr-FR" dirty="0"/>
                    </a:p>
                  </a:txBody>
                  <a:tcPr/>
                </a:tc>
                <a:tc>
                  <a:txBody>
                    <a:bodyPr/>
                    <a:lstStyle/>
                    <a:p>
                      <a:endParaRPr lang="fr-FR" dirty="0"/>
                    </a:p>
                  </a:txBody>
                  <a:tcPr/>
                </a:tc>
                <a:tc>
                  <a:txBody>
                    <a:bodyPr/>
                    <a:lstStyle/>
                    <a:p>
                      <a:endParaRPr lang="fr-FR" b="0" dirty="0"/>
                    </a:p>
                  </a:txBody>
                  <a:tcPr/>
                </a:tc>
                <a:tc>
                  <a:txBody>
                    <a:bodyPr/>
                    <a:lstStyle/>
                    <a:p>
                      <a:endParaRPr lang="fr-FR" b="0"/>
                    </a:p>
                  </a:txBody>
                  <a:tcPr/>
                </a:tc>
                <a:tc>
                  <a:txBody>
                    <a:bodyPr/>
                    <a:lstStyle/>
                    <a:p>
                      <a:endParaRPr lang="fr-FR" b="0"/>
                    </a:p>
                  </a:txBody>
                  <a:tcPr/>
                </a:tc>
                <a:extLst>
                  <a:ext uri="{0D108BD9-81ED-4DB2-BD59-A6C34878D82A}">
                    <a16:rowId xmlns:a16="http://schemas.microsoft.com/office/drawing/2014/main" val="10005"/>
                  </a:ext>
                </a:extLst>
              </a:tr>
              <a:tr h="340659">
                <a:tc>
                  <a:txBody>
                    <a:bodyPr/>
                    <a:lstStyle/>
                    <a:p>
                      <a:r>
                        <a:rPr lang="fr-FR" dirty="0"/>
                        <a:t>18-30</a:t>
                      </a:r>
                    </a:p>
                  </a:txBody>
                  <a:tcPr/>
                </a:tc>
                <a:tc>
                  <a:txBody>
                    <a:bodyPr/>
                    <a:lstStyle/>
                    <a:p>
                      <a:r>
                        <a:rPr lang="fr-FR" dirty="0"/>
                        <a:t>11.3</a:t>
                      </a:r>
                    </a:p>
                  </a:txBody>
                  <a:tcPr/>
                </a:tc>
                <a:tc>
                  <a:txBody>
                    <a:bodyPr/>
                    <a:lstStyle/>
                    <a:p>
                      <a:r>
                        <a:rPr lang="fr-FR" b="0" dirty="0"/>
                        <a:t>60.9</a:t>
                      </a:r>
                    </a:p>
                  </a:txBody>
                  <a:tcPr/>
                </a:tc>
                <a:tc>
                  <a:txBody>
                    <a:bodyPr/>
                    <a:lstStyle/>
                    <a:p>
                      <a:r>
                        <a:rPr lang="fr-FR" b="0" dirty="0"/>
                        <a:t>7.8</a:t>
                      </a:r>
                    </a:p>
                  </a:txBody>
                  <a:tcPr/>
                </a:tc>
                <a:tc>
                  <a:txBody>
                    <a:bodyPr/>
                    <a:lstStyle/>
                    <a:p>
                      <a:r>
                        <a:rPr lang="fr-FR" b="0" dirty="0"/>
                        <a:t>20.0*</a:t>
                      </a:r>
                    </a:p>
                  </a:txBody>
                  <a:tcPr/>
                </a:tc>
                <a:extLst>
                  <a:ext uri="{0D108BD9-81ED-4DB2-BD59-A6C34878D82A}">
                    <a16:rowId xmlns:a16="http://schemas.microsoft.com/office/drawing/2014/main" val="10006"/>
                  </a:ext>
                </a:extLst>
              </a:tr>
              <a:tr h="340659">
                <a:tc>
                  <a:txBody>
                    <a:bodyPr/>
                    <a:lstStyle/>
                    <a:p>
                      <a:r>
                        <a:rPr lang="fr-FR" dirty="0"/>
                        <a:t>31-50</a:t>
                      </a:r>
                    </a:p>
                  </a:txBody>
                  <a:tcPr/>
                </a:tc>
                <a:tc>
                  <a:txBody>
                    <a:bodyPr/>
                    <a:lstStyle/>
                    <a:p>
                      <a:r>
                        <a:rPr lang="fr-FR" dirty="0"/>
                        <a:t>5.7</a:t>
                      </a:r>
                    </a:p>
                  </a:txBody>
                  <a:tcPr/>
                </a:tc>
                <a:tc>
                  <a:txBody>
                    <a:bodyPr/>
                    <a:lstStyle/>
                    <a:p>
                      <a:r>
                        <a:rPr lang="fr-FR" b="0" dirty="0"/>
                        <a:t>69.5</a:t>
                      </a:r>
                    </a:p>
                  </a:txBody>
                  <a:tcPr/>
                </a:tc>
                <a:tc>
                  <a:txBody>
                    <a:bodyPr/>
                    <a:lstStyle/>
                    <a:p>
                      <a:r>
                        <a:rPr lang="fr-FR" b="0" dirty="0"/>
                        <a:t>11.4</a:t>
                      </a:r>
                    </a:p>
                  </a:txBody>
                  <a:tcPr/>
                </a:tc>
                <a:tc>
                  <a:txBody>
                    <a:bodyPr/>
                    <a:lstStyle/>
                    <a:p>
                      <a:r>
                        <a:rPr lang="fr-FR" b="0" dirty="0"/>
                        <a:t>13.3*</a:t>
                      </a:r>
                    </a:p>
                  </a:txBody>
                  <a:tcPr/>
                </a:tc>
                <a:extLst>
                  <a:ext uri="{0D108BD9-81ED-4DB2-BD59-A6C34878D82A}">
                    <a16:rowId xmlns:a16="http://schemas.microsoft.com/office/drawing/2014/main" val="10007"/>
                  </a:ext>
                </a:extLst>
              </a:tr>
              <a:tr h="340659">
                <a:tc>
                  <a:txBody>
                    <a:bodyPr/>
                    <a:lstStyle/>
                    <a:p>
                      <a:r>
                        <a:rPr lang="fr-FR" dirty="0"/>
                        <a:t>51+</a:t>
                      </a:r>
                    </a:p>
                  </a:txBody>
                  <a:tcPr/>
                </a:tc>
                <a:tc>
                  <a:txBody>
                    <a:bodyPr/>
                    <a:lstStyle/>
                    <a:p>
                      <a:r>
                        <a:rPr lang="fr-FR" dirty="0"/>
                        <a:t>12.5</a:t>
                      </a:r>
                    </a:p>
                  </a:txBody>
                  <a:tcPr/>
                </a:tc>
                <a:tc>
                  <a:txBody>
                    <a:bodyPr/>
                    <a:lstStyle/>
                    <a:p>
                      <a:r>
                        <a:rPr lang="fr-FR" b="0" dirty="0"/>
                        <a:t>62.5</a:t>
                      </a:r>
                    </a:p>
                  </a:txBody>
                  <a:tcPr/>
                </a:tc>
                <a:tc>
                  <a:txBody>
                    <a:bodyPr/>
                    <a:lstStyle/>
                    <a:p>
                      <a:r>
                        <a:rPr lang="fr-FR" b="0" dirty="0"/>
                        <a:t>25.0</a:t>
                      </a:r>
                    </a:p>
                  </a:txBody>
                  <a:tcPr/>
                </a:tc>
                <a:tc>
                  <a:txBody>
                    <a:bodyPr/>
                    <a:lstStyle/>
                    <a:p>
                      <a:r>
                        <a:rPr lang="fr-FR" b="0" dirty="0"/>
                        <a:t>0.0*</a:t>
                      </a:r>
                    </a:p>
                  </a:txBody>
                  <a:tcPr/>
                </a:tc>
                <a:extLst>
                  <a:ext uri="{0D108BD9-81ED-4DB2-BD59-A6C34878D82A}">
                    <a16:rowId xmlns:a16="http://schemas.microsoft.com/office/drawing/2014/main" val="10008"/>
                  </a:ext>
                </a:extLst>
              </a:tr>
            </a:tbl>
          </a:graphicData>
        </a:graphic>
      </p:graphicFrame>
      <p:sp>
        <p:nvSpPr>
          <p:cNvPr id="6" name="Oval 5"/>
          <p:cNvSpPr/>
          <p:nvPr/>
        </p:nvSpPr>
        <p:spPr>
          <a:xfrm>
            <a:off x="5181600" y="2895600"/>
            <a:ext cx="685800" cy="3048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TextBox 6"/>
          <p:cNvSpPr txBox="1"/>
          <p:nvPr/>
        </p:nvSpPr>
        <p:spPr>
          <a:xfrm>
            <a:off x="2819400" y="6400800"/>
            <a:ext cx="5946648" cy="381000"/>
          </a:xfrm>
          <a:prstGeom prst="rect">
            <a:avLst/>
          </a:prstGeom>
          <a:noFill/>
        </p:spPr>
        <p:txBody>
          <a:bodyPr wrap="square" rtlCol="0">
            <a:spAutoFit/>
          </a:bodyPr>
          <a:lstStyle/>
          <a:p>
            <a:r>
              <a:rPr lang="en-US" dirty="0"/>
              <a:t>Looking for&gt; no request &gt;  like &gt; want/wish</a:t>
            </a:r>
          </a:p>
        </p:txBody>
      </p:sp>
    </p:spTree>
    <p:extLst>
      <p:ext uri="{BB962C8B-B14F-4D97-AF65-F5344CB8AC3E}">
        <p14:creationId xmlns:p14="http://schemas.microsoft.com/office/powerpoint/2010/main" val="163703055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dirty="0" err="1"/>
              <a:t>Results</a:t>
            </a:r>
            <a:r>
              <a:rPr lang="fr-FR" dirty="0"/>
              <a:t>: LN data</a:t>
            </a:r>
            <a:r>
              <a:rPr lang="fr-FR" dirty="0">
                <a:sym typeface="Wingdings" pitchFamily="2" charset="2"/>
              </a:rPr>
              <a:t> </a:t>
            </a:r>
            <a:r>
              <a:rPr lang="fr-FR" dirty="0" err="1">
                <a:sym typeface="Wingdings" pitchFamily="2" charset="2"/>
              </a:rPr>
              <a:t>Tense</a:t>
            </a:r>
            <a:r>
              <a:rPr lang="fr-FR" dirty="0">
                <a:sym typeface="Wingdings" pitchFamily="2" charset="2"/>
              </a:rPr>
              <a:t> </a:t>
            </a:r>
            <a:endParaRPr lang="fr-FR" dirty="0"/>
          </a:p>
        </p:txBody>
      </p:sp>
      <p:sp>
        <p:nvSpPr>
          <p:cNvPr id="3" name="Slide Number Placeholder 2"/>
          <p:cNvSpPr>
            <a:spLocks noGrp="1"/>
          </p:cNvSpPr>
          <p:nvPr>
            <p:ph type="sldNum" sz="quarter" idx="12"/>
          </p:nvPr>
        </p:nvSpPr>
        <p:spPr/>
        <p:txBody>
          <a:bodyPr>
            <a:normAutofit fontScale="85000" lnSpcReduction="20000"/>
          </a:bodyPr>
          <a:lstStyle/>
          <a:p>
            <a:fld id="{60F0911C-6162-4740-A2EE-EE6B8AD6AEC6}" type="slidenum">
              <a:rPr lang="fr-FR" smtClean="0"/>
              <a:t>27</a:t>
            </a:fld>
            <a:endParaRPr lang="fr-FR"/>
          </a:p>
        </p:txBody>
      </p:sp>
      <p:graphicFrame>
        <p:nvGraphicFramePr>
          <p:cNvPr id="6" name="Content Placeholder 5"/>
          <p:cNvGraphicFramePr>
            <a:graphicFrameLocks noGrp="1"/>
          </p:cNvGraphicFramePr>
          <p:nvPr>
            <p:ph sz="quarter" idx="1"/>
            <p:extLst>
              <p:ext uri="{D42A27DB-BD31-4B8C-83A1-F6EECF244321}">
                <p14:modId xmlns:p14="http://schemas.microsoft.com/office/powerpoint/2010/main" val="203751395"/>
              </p:ext>
            </p:extLst>
          </p:nvPr>
        </p:nvGraphicFramePr>
        <p:xfrm>
          <a:off x="2590799" y="1600200"/>
          <a:ext cx="6175376" cy="4265168"/>
        </p:xfrm>
        <a:graphic>
          <a:graphicData uri="http://schemas.openxmlformats.org/drawingml/2006/table">
            <a:tbl>
              <a:tblPr firstRow="1" bandRow="1">
                <a:tableStyleId>{5C22544A-7EE6-4342-B048-85BDC9FD1C3A}</a:tableStyleId>
              </a:tblPr>
              <a:tblGrid>
                <a:gridCol w="1543844">
                  <a:extLst>
                    <a:ext uri="{9D8B030D-6E8A-4147-A177-3AD203B41FA5}">
                      <a16:colId xmlns:a16="http://schemas.microsoft.com/office/drawing/2014/main" val="20000"/>
                    </a:ext>
                  </a:extLst>
                </a:gridCol>
                <a:gridCol w="1543844">
                  <a:extLst>
                    <a:ext uri="{9D8B030D-6E8A-4147-A177-3AD203B41FA5}">
                      <a16:colId xmlns:a16="http://schemas.microsoft.com/office/drawing/2014/main" val="20001"/>
                    </a:ext>
                  </a:extLst>
                </a:gridCol>
                <a:gridCol w="1543844">
                  <a:extLst>
                    <a:ext uri="{9D8B030D-6E8A-4147-A177-3AD203B41FA5}">
                      <a16:colId xmlns:a16="http://schemas.microsoft.com/office/drawing/2014/main" val="20002"/>
                    </a:ext>
                  </a:extLst>
                </a:gridCol>
                <a:gridCol w="1543844">
                  <a:extLst>
                    <a:ext uri="{9D8B030D-6E8A-4147-A177-3AD203B41FA5}">
                      <a16:colId xmlns:a16="http://schemas.microsoft.com/office/drawing/2014/main" val="20003"/>
                    </a:ext>
                  </a:extLst>
                </a:gridCol>
              </a:tblGrid>
              <a:tr h="370840">
                <a:tc>
                  <a:txBody>
                    <a:bodyPr/>
                    <a:lstStyle/>
                    <a:p>
                      <a:endParaRPr lang="fr-FR" dirty="0"/>
                    </a:p>
                  </a:txBody>
                  <a:tcPr/>
                </a:tc>
                <a:tc>
                  <a:txBody>
                    <a:bodyPr/>
                    <a:lstStyle/>
                    <a:p>
                      <a:pPr marL="0" marR="0">
                        <a:lnSpc>
                          <a:spcPct val="115000"/>
                        </a:lnSpc>
                        <a:spcBef>
                          <a:spcPts val="0"/>
                        </a:spcBef>
                        <a:spcAft>
                          <a:spcPts val="0"/>
                        </a:spcAft>
                      </a:pPr>
                      <a:r>
                        <a:rPr lang="fr-FR" sz="1400" b="1" kern="1200">
                          <a:effectLst/>
                          <a:latin typeface="Times New Roman" panose="02020603050405020304" pitchFamily="18" charset="0"/>
                          <a:ea typeface="Times New Roman" panose="02020603050405020304" pitchFamily="18" charset="0"/>
                          <a:cs typeface="Times New Roman" panose="02020603050405020304" pitchFamily="18" charset="0"/>
                        </a:rPr>
                        <a:t>Present (89.7%)</a:t>
                      </a:r>
                      <a:endParaRPr lang="en-US"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fr-FR" sz="1400" b="1" kern="1200">
                          <a:effectLst/>
                          <a:latin typeface="Times New Roman" panose="02020603050405020304" pitchFamily="18" charset="0"/>
                          <a:ea typeface="Times New Roman" panose="02020603050405020304" pitchFamily="18" charset="0"/>
                          <a:cs typeface="Times New Roman" panose="02020603050405020304" pitchFamily="18" charset="0"/>
                        </a:rPr>
                        <a:t>Command (1.5%)</a:t>
                      </a:r>
                      <a:endParaRPr lang="en-US"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fr-FR" sz="1400" b="1" kern="1200" dirty="0" err="1">
                          <a:effectLst/>
                          <a:latin typeface="Times New Roman" panose="02020603050405020304" pitchFamily="18" charset="0"/>
                          <a:ea typeface="Times New Roman" panose="02020603050405020304" pitchFamily="18" charset="0"/>
                          <a:cs typeface="Times New Roman" panose="02020603050405020304" pitchFamily="18" charset="0"/>
                        </a:rPr>
                        <a:t>Conditional</a:t>
                      </a:r>
                      <a:r>
                        <a:rPr lang="fr-FR" sz="1400" b="1" kern="1200" dirty="0">
                          <a:effectLst/>
                          <a:latin typeface="Times New Roman" panose="02020603050405020304" pitchFamily="18" charset="0"/>
                          <a:ea typeface="Times New Roman" panose="02020603050405020304" pitchFamily="18" charset="0"/>
                          <a:cs typeface="Times New Roman" panose="02020603050405020304" pitchFamily="18" charset="0"/>
                        </a:rPr>
                        <a:t> (8.8%)</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0000"/>
                  </a:ext>
                </a:extLst>
              </a:tr>
              <a:tr h="370840">
                <a:tc>
                  <a:txBody>
                    <a:bodyPr/>
                    <a:lstStyle/>
                    <a:p>
                      <a:r>
                        <a:rPr lang="fr-FR" dirty="0"/>
                        <a:t>Men </a:t>
                      </a:r>
                      <a:r>
                        <a:rPr lang="fr-FR" dirty="0">
                          <a:sym typeface="Wingdings" pitchFamily="2" charset="2"/>
                        </a:rPr>
                        <a:t> men</a:t>
                      </a:r>
                      <a:endParaRPr lang="fr-FR" dirty="0"/>
                    </a:p>
                  </a:txBody>
                  <a:tcPr/>
                </a:tc>
                <a:tc>
                  <a:txBody>
                    <a:bodyPr/>
                    <a:lstStyle/>
                    <a:p>
                      <a:r>
                        <a:rPr lang="fr-FR" dirty="0"/>
                        <a:t>89.1</a:t>
                      </a:r>
                    </a:p>
                  </a:txBody>
                  <a:tcPr/>
                </a:tc>
                <a:tc>
                  <a:txBody>
                    <a:bodyPr/>
                    <a:lstStyle/>
                    <a:p>
                      <a:r>
                        <a:rPr lang="fr-FR" b="0" dirty="0"/>
                        <a:t>5.5</a:t>
                      </a:r>
                    </a:p>
                  </a:txBody>
                  <a:tcPr/>
                </a:tc>
                <a:tc>
                  <a:txBody>
                    <a:bodyPr/>
                    <a:lstStyle/>
                    <a:p>
                      <a:r>
                        <a:rPr lang="fr-FR" b="0" dirty="0"/>
                        <a:t>5.5</a:t>
                      </a:r>
                    </a:p>
                  </a:txBody>
                  <a:tcPr/>
                </a:tc>
                <a:extLst>
                  <a:ext uri="{0D108BD9-81ED-4DB2-BD59-A6C34878D82A}">
                    <a16:rowId xmlns:a16="http://schemas.microsoft.com/office/drawing/2014/main" val="10001"/>
                  </a:ext>
                </a:extLst>
              </a:tr>
              <a:tr h="370840">
                <a:tc>
                  <a:txBody>
                    <a:bodyPr/>
                    <a:lstStyle/>
                    <a:p>
                      <a:r>
                        <a:rPr lang="fr-FR" dirty="0"/>
                        <a:t>Men </a:t>
                      </a:r>
                      <a:r>
                        <a:rPr lang="fr-FR" dirty="0">
                          <a:sym typeface="Wingdings" pitchFamily="2" charset="2"/>
                        </a:rPr>
                        <a:t> </a:t>
                      </a:r>
                      <a:r>
                        <a:rPr lang="fr-FR" dirty="0" err="1">
                          <a:sym typeface="Wingdings" pitchFamily="2" charset="2"/>
                        </a:rPr>
                        <a:t>women</a:t>
                      </a:r>
                      <a:endParaRPr lang="fr-FR" dirty="0"/>
                    </a:p>
                  </a:txBody>
                  <a:tcPr/>
                </a:tc>
                <a:tc>
                  <a:txBody>
                    <a:bodyPr/>
                    <a:lstStyle/>
                    <a:p>
                      <a:r>
                        <a:rPr lang="fr-FR" dirty="0"/>
                        <a:t>89.0</a:t>
                      </a:r>
                    </a:p>
                  </a:txBody>
                  <a:tcPr/>
                </a:tc>
                <a:tc>
                  <a:txBody>
                    <a:bodyPr/>
                    <a:lstStyle/>
                    <a:p>
                      <a:r>
                        <a:rPr lang="fr-FR" dirty="0"/>
                        <a:t>0.0</a:t>
                      </a:r>
                    </a:p>
                  </a:txBody>
                  <a:tcPr/>
                </a:tc>
                <a:tc>
                  <a:txBody>
                    <a:bodyPr/>
                    <a:lstStyle/>
                    <a:p>
                      <a:r>
                        <a:rPr lang="fr-FR" b="0" dirty="0"/>
                        <a:t>11.0</a:t>
                      </a:r>
                    </a:p>
                  </a:txBody>
                  <a:tcPr/>
                </a:tc>
                <a:extLst>
                  <a:ext uri="{0D108BD9-81ED-4DB2-BD59-A6C34878D82A}">
                    <a16:rowId xmlns:a16="http://schemas.microsoft.com/office/drawing/2014/main" val="10002"/>
                  </a:ext>
                </a:extLst>
              </a:tr>
              <a:tr h="370840">
                <a:tc>
                  <a:txBody>
                    <a:bodyPr/>
                    <a:lstStyle/>
                    <a:p>
                      <a:r>
                        <a:rPr lang="fr-FR" dirty="0" err="1"/>
                        <a:t>Women</a:t>
                      </a:r>
                      <a:r>
                        <a:rPr lang="fr-FR" dirty="0"/>
                        <a:t> </a:t>
                      </a:r>
                      <a:r>
                        <a:rPr lang="fr-FR" dirty="0">
                          <a:sym typeface="Wingdings" pitchFamily="2" charset="2"/>
                        </a:rPr>
                        <a:t> men</a:t>
                      </a:r>
                    </a:p>
                  </a:txBody>
                  <a:tcPr/>
                </a:tc>
                <a:tc>
                  <a:txBody>
                    <a:bodyPr/>
                    <a:lstStyle/>
                    <a:p>
                      <a:r>
                        <a:rPr lang="fr-FR" dirty="0"/>
                        <a:t>68.8</a:t>
                      </a:r>
                    </a:p>
                  </a:txBody>
                  <a:tcPr/>
                </a:tc>
                <a:tc>
                  <a:txBody>
                    <a:bodyPr/>
                    <a:lstStyle/>
                    <a:p>
                      <a:r>
                        <a:rPr lang="fr-FR" dirty="0"/>
                        <a:t>0.0</a:t>
                      </a:r>
                    </a:p>
                  </a:txBody>
                  <a:tcPr/>
                </a:tc>
                <a:tc>
                  <a:txBody>
                    <a:bodyPr/>
                    <a:lstStyle/>
                    <a:p>
                      <a:r>
                        <a:rPr lang="fr-FR" b="1" dirty="0"/>
                        <a:t>31.2</a:t>
                      </a:r>
                    </a:p>
                  </a:txBody>
                  <a:tcPr/>
                </a:tc>
                <a:extLst>
                  <a:ext uri="{0D108BD9-81ED-4DB2-BD59-A6C34878D82A}">
                    <a16:rowId xmlns:a16="http://schemas.microsoft.com/office/drawing/2014/main" val="10003"/>
                  </a:ext>
                </a:extLst>
              </a:tr>
              <a:tr h="370840">
                <a:tc>
                  <a:txBody>
                    <a:bodyPr/>
                    <a:lstStyle/>
                    <a:p>
                      <a:r>
                        <a:rPr lang="fr-FR" dirty="0" err="1"/>
                        <a:t>Women</a:t>
                      </a:r>
                      <a:r>
                        <a:rPr lang="fr-FR" dirty="0"/>
                        <a:t> </a:t>
                      </a:r>
                      <a:r>
                        <a:rPr lang="fr-FR" dirty="0">
                          <a:sym typeface="Wingdings" pitchFamily="2" charset="2"/>
                        </a:rPr>
                        <a:t> </a:t>
                      </a:r>
                      <a:r>
                        <a:rPr lang="fr-FR" dirty="0" err="1">
                          <a:sym typeface="Wingdings" pitchFamily="2" charset="2"/>
                        </a:rPr>
                        <a:t>women</a:t>
                      </a:r>
                      <a:endParaRPr lang="fr-FR" dirty="0"/>
                    </a:p>
                  </a:txBody>
                  <a:tcPr/>
                </a:tc>
                <a:tc>
                  <a:txBody>
                    <a:bodyPr/>
                    <a:lstStyle/>
                    <a:p>
                      <a:r>
                        <a:rPr lang="fr-FR" dirty="0"/>
                        <a:t>89.7</a:t>
                      </a:r>
                    </a:p>
                  </a:txBody>
                  <a:tcPr/>
                </a:tc>
                <a:tc>
                  <a:txBody>
                    <a:bodyPr/>
                    <a:lstStyle/>
                    <a:p>
                      <a:r>
                        <a:rPr lang="fr-FR" dirty="0"/>
                        <a:t>1.5</a:t>
                      </a:r>
                    </a:p>
                  </a:txBody>
                  <a:tcPr/>
                </a:tc>
                <a:tc>
                  <a:txBody>
                    <a:bodyPr/>
                    <a:lstStyle/>
                    <a:p>
                      <a:r>
                        <a:rPr lang="fr-FR" b="0" dirty="0"/>
                        <a:t>8.8</a:t>
                      </a:r>
                    </a:p>
                  </a:txBody>
                  <a:tcPr/>
                </a:tc>
                <a:extLst>
                  <a:ext uri="{0D108BD9-81ED-4DB2-BD59-A6C34878D82A}">
                    <a16:rowId xmlns:a16="http://schemas.microsoft.com/office/drawing/2014/main" val="10004"/>
                  </a:ext>
                </a:extLst>
              </a:tr>
              <a:tr h="370840">
                <a:tc>
                  <a:txBody>
                    <a:bodyPr/>
                    <a:lstStyle/>
                    <a:p>
                      <a:endParaRPr lang="fr-FR"/>
                    </a:p>
                  </a:txBody>
                  <a:tcPr/>
                </a:tc>
                <a:tc>
                  <a:txBody>
                    <a:bodyPr/>
                    <a:lstStyle/>
                    <a:p>
                      <a:endParaRPr lang="fr-FR" dirty="0"/>
                    </a:p>
                  </a:txBody>
                  <a:tcPr/>
                </a:tc>
                <a:tc>
                  <a:txBody>
                    <a:bodyPr/>
                    <a:lstStyle/>
                    <a:p>
                      <a:endParaRPr lang="fr-FR" dirty="0"/>
                    </a:p>
                  </a:txBody>
                  <a:tcPr/>
                </a:tc>
                <a:tc>
                  <a:txBody>
                    <a:bodyPr/>
                    <a:lstStyle/>
                    <a:p>
                      <a:endParaRPr lang="fr-FR" b="0" dirty="0"/>
                    </a:p>
                  </a:txBody>
                  <a:tcPr/>
                </a:tc>
                <a:extLst>
                  <a:ext uri="{0D108BD9-81ED-4DB2-BD59-A6C34878D82A}">
                    <a16:rowId xmlns:a16="http://schemas.microsoft.com/office/drawing/2014/main" val="10005"/>
                  </a:ext>
                </a:extLst>
              </a:tr>
              <a:tr h="370840">
                <a:tc>
                  <a:txBody>
                    <a:bodyPr/>
                    <a:lstStyle/>
                    <a:p>
                      <a:r>
                        <a:rPr lang="fr-FR" dirty="0"/>
                        <a:t>18-30</a:t>
                      </a:r>
                    </a:p>
                  </a:txBody>
                  <a:tcPr/>
                </a:tc>
                <a:tc>
                  <a:txBody>
                    <a:bodyPr/>
                    <a:lstStyle/>
                    <a:p>
                      <a:r>
                        <a:rPr lang="fr-FR" dirty="0"/>
                        <a:t>92.0</a:t>
                      </a:r>
                    </a:p>
                  </a:txBody>
                  <a:tcPr/>
                </a:tc>
                <a:tc>
                  <a:txBody>
                    <a:bodyPr/>
                    <a:lstStyle/>
                    <a:p>
                      <a:r>
                        <a:rPr lang="fr-FR" dirty="0"/>
                        <a:t>0.0</a:t>
                      </a:r>
                    </a:p>
                  </a:txBody>
                  <a:tcPr/>
                </a:tc>
                <a:tc>
                  <a:txBody>
                    <a:bodyPr/>
                    <a:lstStyle/>
                    <a:p>
                      <a:r>
                        <a:rPr lang="fr-FR" b="0" dirty="0"/>
                        <a:t>8.0</a:t>
                      </a:r>
                    </a:p>
                  </a:txBody>
                  <a:tcPr/>
                </a:tc>
                <a:extLst>
                  <a:ext uri="{0D108BD9-81ED-4DB2-BD59-A6C34878D82A}">
                    <a16:rowId xmlns:a16="http://schemas.microsoft.com/office/drawing/2014/main" val="10006"/>
                  </a:ext>
                </a:extLst>
              </a:tr>
              <a:tr h="370840">
                <a:tc>
                  <a:txBody>
                    <a:bodyPr/>
                    <a:lstStyle/>
                    <a:p>
                      <a:r>
                        <a:rPr lang="fr-FR" dirty="0"/>
                        <a:t>31-50</a:t>
                      </a:r>
                    </a:p>
                  </a:txBody>
                  <a:tcPr/>
                </a:tc>
                <a:tc>
                  <a:txBody>
                    <a:bodyPr/>
                    <a:lstStyle/>
                    <a:p>
                      <a:r>
                        <a:rPr lang="fr-FR" dirty="0"/>
                        <a:t>85.5</a:t>
                      </a:r>
                    </a:p>
                  </a:txBody>
                  <a:tcPr/>
                </a:tc>
                <a:tc>
                  <a:txBody>
                    <a:bodyPr/>
                    <a:lstStyle/>
                    <a:p>
                      <a:r>
                        <a:rPr lang="fr-FR" dirty="0"/>
                        <a:t>3.6</a:t>
                      </a:r>
                    </a:p>
                  </a:txBody>
                  <a:tcPr/>
                </a:tc>
                <a:tc>
                  <a:txBody>
                    <a:bodyPr/>
                    <a:lstStyle/>
                    <a:p>
                      <a:r>
                        <a:rPr lang="fr-FR" b="0" dirty="0"/>
                        <a:t>10.9</a:t>
                      </a:r>
                    </a:p>
                  </a:txBody>
                  <a:tcPr/>
                </a:tc>
                <a:extLst>
                  <a:ext uri="{0D108BD9-81ED-4DB2-BD59-A6C34878D82A}">
                    <a16:rowId xmlns:a16="http://schemas.microsoft.com/office/drawing/2014/main" val="10007"/>
                  </a:ext>
                </a:extLst>
              </a:tr>
              <a:tr h="370840">
                <a:tc>
                  <a:txBody>
                    <a:bodyPr/>
                    <a:lstStyle/>
                    <a:p>
                      <a:r>
                        <a:rPr lang="fr-FR" dirty="0"/>
                        <a:t>51+</a:t>
                      </a:r>
                    </a:p>
                  </a:txBody>
                  <a:tcPr/>
                </a:tc>
                <a:tc>
                  <a:txBody>
                    <a:bodyPr/>
                    <a:lstStyle/>
                    <a:p>
                      <a:r>
                        <a:rPr lang="fr-FR" dirty="0"/>
                        <a:t>80.0</a:t>
                      </a:r>
                    </a:p>
                  </a:txBody>
                  <a:tcPr/>
                </a:tc>
                <a:tc>
                  <a:txBody>
                    <a:bodyPr/>
                    <a:lstStyle/>
                    <a:p>
                      <a:r>
                        <a:rPr lang="fr-FR" dirty="0"/>
                        <a:t>0.0</a:t>
                      </a:r>
                    </a:p>
                  </a:txBody>
                  <a:tcPr/>
                </a:tc>
                <a:tc>
                  <a:txBody>
                    <a:bodyPr/>
                    <a:lstStyle/>
                    <a:p>
                      <a:r>
                        <a:rPr lang="fr-FR" b="1" dirty="0"/>
                        <a:t>20.0</a:t>
                      </a:r>
                    </a:p>
                  </a:txBody>
                  <a:tcPr/>
                </a:tc>
                <a:extLst>
                  <a:ext uri="{0D108BD9-81ED-4DB2-BD59-A6C34878D82A}">
                    <a16:rowId xmlns:a16="http://schemas.microsoft.com/office/drawing/2014/main" val="10008"/>
                  </a:ext>
                </a:extLst>
              </a:tr>
            </a:tbl>
          </a:graphicData>
        </a:graphic>
      </p:graphicFrame>
      <p:sp>
        <p:nvSpPr>
          <p:cNvPr id="7" name="TextBox 6"/>
          <p:cNvSpPr txBox="1"/>
          <p:nvPr/>
        </p:nvSpPr>
        <p:spPr>
          <a:xfrm>
            <a:off x="304800" y="1828800"/>
            <a:ext cx="2057400" cy="2862322"/>
          </a:xfrm>
          <a:prstGeom prst="rect">
            <a:avLst/>
          </a:prstGeom>
          <a:noFill/>
        </p:spPr>
        <p:txBody>
          <a:bodyPr wrap="square" rtlCol="0">
            <a:spAutoFit/>
          </a:bodyPr>
          <a:lstStyle/>
          <a:p>
            <a:r>
              <a:rPr lang="fr-FR" dirty="0"/>
              <a:t>230/320= 71.9%</a:t>
            </a:r>
          </a:p>
          <a:p>
            <a:endParaRPr lang="fr-FR" dirty="0"/>
          </a:p>
          <a:p>
            <a:r>
              <a:rPr lang="fr-FR" dirty="0"/>
              <a:t>Variation </a:t>
            </a:r>
            <a:r>
              <a:rPr lang="fr-FR" dirty="0" err="1"/>
              <a:t>is</a:t>
            </a:r>
            <a:r>
              <a:rPr lang="fr-FR" dirty="0"/>
              <a:t> not </a:t>
            </a:r>
            <a:r>
              <a:rPr lang="fr-FR" dirty="0" err="1"/>
              <a:t>statistically</a:t>
            </a:r>
            <a:r>
              <a:rPr lang="fr-FR" dirty="0"/>
              <a:t> </a:t>
            </a:r>
            <a:r>
              <a:rPr lang="fr-FR" dirty="0" err="1"/>
              <a:t>significantly</a:t>
            </a:r>
            <a:r>
              <a:rPr lang="fr-FR" dirty="0"/>
              <a:t> </a:t>
            </a:r>
            <a:r>
              <a:rPr lang="fr-FR" dirty="0" err="1"/>
              <a:t>conditioned</a:t>
            </a:r>
            <a:r>
              <a:rPr lang="fr-FR" dirty="0"/>
              <a:t> by </a:t>
            </a:r>
            <a:r>
              <a:rPr lang="fr-FR" dirty="0" err="1"/>
              <a:t>either</a:t>
            </a:r>
            <a:r>
              <a:rPr lang="fr-FR" dirty="0"/>
              <a:t> social factor.</a:t>
            </a:r>
          </a:p>
          <a:p>
            <a:endParaRPr lang="fr-FR" dirty="0"/>
          </a:p>
          <a:p>
            <a:r>
              <a:rPr lang="fr-FR" dirty="0" err="1"/>
              <a:t>Possibly</a:t>
            </a:r>
            <a:r>
              <a:rPr lang="fr-FR" dirty="0"/>
              <a:t> due to </a:t>
            </a:r>
            <a:r>
              <a:rPr lang="fr-FR" dirty="0" err="1"/>
              <a:t>small</a:t>
            </a:r>
            <a:r>
              <a:rPr lang="fr-FR" dirty="0"/>
              <a:t> </a:t>
            </a:r>
            <a:r>
              <a:rPr lang="fr-FR" dirty="0" err="1"/>
              <a:t>numbers</a:t>
            </a:r>
            <a:r>
              <a:rPr lang="fr-FR" dirty="0"/>
              <a:t>.</a:t>
            </a:r>
          </a:p>
        </p:txBody>
      </p:sp>
    </p:spTree>
    <p:extLst>
      <p:ext uri="{BB962C8B-B14F-4D97-AF65-F5344CB8AC3E}">
        <p14:creationId xmlns:p14="http://schemas.microsoft.com/office/powerpoint/2010/main" val="168026677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lstStyle/>
          <a:p>
            <a:r>
              <a:rPr lang="en-US" dirty="0"/>
              <a:t>Both varieties</a:t>
            </a:r>
          </a:p>
        </p:txBody>
      </p:sp>
      <p:sp>
        <p:nvSpPr>
          <p:cNvPr id="3" name="Title 2"/>
          <p:cNvSpPr>
            <a:spLocks noGrp="1"/>
          </p:cNvSpPr>
          <p:nvPr>
            <p:ph type="title"/>
          </p:nvPr>
        </p:nvSpPr>
        <p:spPr/>
        <p:txBody>
          <a:bodyPr/>
          <a:lstStyle/>
          <a:p>
            <a:r>
              <a:rPr lang="en-US" dirty="0"/>
              <a:t>Results</a:t>
            </a:r>
          </a:p>
        </p:txBody>
      </p:sp>
      <p:sp>
        <p:nvSpPr>
          <p:cNvPr id="4" name="Slide Number Placeholder 3"/>
          <p:cNvSpPr>
            <a:spLocks noGrp="1"/>
          </p:cNvSpPr>
          <p:nvPr>
            <p:ph type="sldNum" sz="quarter" idx="11"/>
          </p:nvPr>
        </p:nvSpPr>
        <p:spPr/>
        <p:txBody>
          <a:bodyPr/>
          <a:lstStyle/>
          <a:p>
            <a:fld id="{60F0911C-6162-4740-A2EE-EE6B8AD6AEC6}" type="slidenum">
              <a:rPr lang="fr-FR" smtClean="0"/>
              <a:t>28</a:t>
            </a:fld>
            <a:endParaRPr lang="fr-FR"/>
          </a:p>
        </p:txBody>
      </p:sp>
    </p:spTree>
    <p:extLst>
      <p:ext uri="{BB962C8B-B14F-4D97-AF65-F5344CB8AC3E}">
        <p14:creationId xmlns:p14="http://schemas.microsoft.com/office/powerpoint/2010/main" val="105416382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Compared varieties</a:t>
            </a:r>
          </a:p>
        </p:txBody>
      </p:sp>
      <p:sp>
        <p:nvSpPr>
          <p:cNvPr id="3" name="Slide Number Placeholder 2"/>
          <p:cNvSpPr>
            <a:spLocks noGrp="1"/>
          </p:cNvSpPr>
          <p:nvPr>
            <p:ph type="sldNum" sz="quarter" idx="12"/>
          </p:nvPr>
        </p:nvSpPr>
        <p:spPr/>
        <p:txBody>
          <a:bodyPr>
            <a:normAutofit fontScale="85000" lnSpcReduction="20000"/>
          </a:bodyPr>
          <a:lstStyle/>
          <a:p>
            <a:fld id="{60F0911C-6162-4740-A2EE-EE6B8AD6AEC6}" type="slidenum">
              <a:rPr lang="fr-FR" smtClean="0"/>
              <a:t>29</a:t>
            </a:fld>
            <a:endParaRPr lang="fr-FR"/>
          </a:p>
        </p:txBody>
      </p:sp>
      <p:graphicFrame>
        <p:nvGraphicFramePr>
          <p:cNvPr id="5" name="Content Placeholder 4"/>
          <p:cNvGraphicFramePr>
            <a:graphicFrameLocks noGrp="1"/>
          </p:cNvGraphicFramePr>
          <p:nvPr>
            <p:ph sz="quarter" idx="1"/>
            <p:extLst>
              <p:ext uri="{D42A27DB-BD31-4B8C-83A1-F6EECF244321}">
                <p14:modId xmlns:p14="http://schemas.microsoft.com/office/powerpoint/2010/main" val="1645491279"/>
              </p:ext>
            </p:extLst>
          </p:nvPr>
        </p:nvGraphicFramePr>
        <p:xfrm>
          <a:off x="612775" y="1600200"/>
          <a:ext cx="8153400" cy="3606800"/>
        </p:xfrm>
        <a:graphic>
          <a:graphicData uri="http://schemas.openxmlformats.org/drawingml/2006/table">
            <a:tbl>
              <a:tblPr firstRow="1" bandRow="1">
                <a:tableStyleId>{5C22544A-7EE6-4342-B048-85BDC9FD1C3A}</a:tableStyleId>
              </a:tblPr>
              <a:tblGrid>
                <a:gridCol w="2717800">
                  <a:extLst>
                    <a:ext uri="{9D8B030D-6E8A-4147-A177-3AD203B41FA5}">
                      <a16:colId xmlns:a16="http://schemas.microsoft.com/office/drawing/2014/main" val="20000"/>
                    </a:ext>
                  </a:extLst>
                </a:gridCol>
                <a:gridCol w="2717800">
                  <a:extLst>
                    <a:ext uri="{9D8B030D-6E8A-4147-A177-3AD203B41FA5}">
                      <a16:colId xmlns:a16="http://schemas.microsoft.com/office/drawing/2014/main" val="20001"/>
                    </a:ext>
                  </a:extLst>
                </a:gridCol>
                <a:gridCol w="2717800">
                  <a:extLst>
                    <a:ext uri="{9D8B030D-6E8A-4147-A177-3AD203B41FA5}">
                      <a16:colId xmlns:a16="http://schemas.microsoft.com/office/drawing/2014/main" val="20002"/>
                    </a:ext>
                  </a:extLst>
                </a:gridCol>
              </a:tblGrid>
              <a:tr h="370840">
                <a:tc>
                  <a:txBody>
                    <a:bodyPr/>
                    <a:lstStyle/>
                    <a:p>
                      <a:endParaRPr lang="fr-FR" dirty="0"/>
                    </a:p>
                  </a:txBody>
                  <a:tcPr/>
                </a:tc>
                <a:tc>
                  <a:txBody>
                    <a:bodyPr/>
                    <a:lstStyle/>
                    <a:p>
                      <a:r>
                        <a:rPr lang="fr-FR" dirty="0" err="1"/>
                        <a:t>Buscar</a:t>
                      </a:r>
                      <a:r>
                        <a:rPr lang="fr-FR" baseline="0" dirty="0"/>
                        <a:t> v. all </a:t>
                      </a:r>
                      <a:r>
                        <a:rPr lang="fr-FR" baseline="0" dirty="0" err="1"/>
                        <a:t>other</a:t>
                      </a:r>
                      <a:r>
                        <a:rPr lang="fr-FR" baseline="0" dirty="0"/>
                        <a:t> </a:t>
                      </a:r>
                      <a:r>
                        <a:rPr lang="fr-FR" baseline="0" dirty="0" err="1"/>
                        <a:t>variants</a:t>
                      </a:r>
                      <a:endParaRPr lang="fr-FR" dirty="0"/>
                    </a:p>
                  </a:txBody>
                  <a:tcPr/>
                </a:tc>
                <a:tc>
                  <a:txBody>
                    <a:bodyPr/>
                    <a:lstStyle/>
                    <a:p>
                      <a:r>
                        <a:rPr lang="fr-FR" dirty="0"/>
                        <a:t>Look/</a:t>
                      </a:r>
                      <a:r>
                        <a:rPr lang="fr-FR" dirty="0" err="1"/>
                        <a:t>seek</a:t>
                      </a:r>
                      <a:r>
                        <a:rPr lang="fr-FR" dirty="0"/>
                        <a:t> v. all </a:t>
                      </a:r>
                      <a:r>
                        <a:rPr lang="fr-FR" dirty="0" err="1"/>
                        <a:t>other</a:t>
                      </a:r>
                      <a:r>
                        <a:rPr lang="fr-FR" baseline="0" dirty="0"/>
                        <a:t> </a:t>
                      </a:r>
                      <a:r>
                        <a:rPr lang="fr-FR" baseline="0" dirty="0" err="1"/>
                        <a:t>variants</a:t>
                      </a:r>
                      <a:endParaRPr lang="fr-FR" dirty="0"/>
                    </a:p>
                  </a:txBody>
                  <a:tcPr/>
                </a:tc>
                <a:extLst>
                  <a:ext uri="{0D108BD9-81ED-4DB2-BD59-A6C34878D82A}">
                    <a16:rowId xmlns:a16="http://schemas.microsoft.com/office/drawing/2014/main" val="10000"/>
                  </a:ext>
                </a:extLst>
              </a:tr>
              <a:tr h="370840">
                <a:tc>
                  <a:txBody>
                    <a:bodyPr/>
                    <a:lstStyle/>
                    <a:p>
                      <a:r>
                        <a:rPr lang="fr-FR" dirty="0"/>
                        <a:t>Men</a:t>
                      </a:r>
                      <a:r>
                        <a:rPr lang="fr-FR" baseline="0" dirty="0"/>
                        <a:t> </a:t>
                      </a:r>
                      <a:r>
                        <a:rPr lang="fr-FR" baseline="0" dirty="0">
                          <a:sym typeface="Wingdings" pitchFamily="2" charset="2"/>
                        </a:rPr>
                        <a:t> men</a:t>
                      </a:r>
                      <a:endParaRPr lang="fr-FR" dirty="0"/>
                    </a:p>
                  </a:txBody>
                  <a:tcPr/>
                </a:tc>
                <a:tc>
                  <a:txBody>
                    <a:bodyPr/>
                    <a:lstStyle/>
                    <a:p>
                      <a:r>
                        <a:rPr lang="fr-FR" dirty="0"/>
                        <a:t>60.8*</a:t>
                      </a:r>
                    </a:p>
                  </a:txBody>
                  <a:tcPr/>
                </a:tc>
                <a:tc>
                  <a:txBody>
                    <a:bodyPr/>
                    <a:lstStyle/>
                    <a:p>
                      <a:r>
                        <a:rPr lang="fr-FR" b="0" dirty="0"/>
                        <a:t>54.7*</a:t>
                      </a:r>
                    </a:p>
                  </a:txBody>
                  <a:tcPr/>
                </a:tc>
                <a:extLst>
                  <a:ext uri="{0D108BD9-81ED-4DB2-BD59-A6C34878D82A}">
                    <a16:rowId xmlns:a16="http://schemas.microsoft.com/office/drawing/2014/main" val="10001"/>
                  </a:ext>
                </a:extLst>
              </a:tr>
              <a:tr h="370840">
                <a:tc>
                  <a:txBody>
                    <a:bodyPr/>
                    <a:lstStyle/>
                    <a:p>
                      <a:r>
                        <a:rPr lang="fr-FR" dirty="0"/>
                        <a:t>Men </a:t>
                      </a:r>
                      <a:r>
                        <a:rPr lang="fr-FR" dirty="0">
                          <a:sym typeface="Wingdings" pitchFamily="2" charset="2"/>
                        </a:rPr>
                        <a:t> </a:t>
                      </a:r>
                      <a:r>
                        <a:rPr lang="fr-FR" dirty="0" err="1">
                          <a:sym typeface="Wingdings" pitchFamily="2" charset="2"/>
                        </a:rPr>
                        <a:t>women</a:t>
                      </a:r>
                      <a:endParaRPr lang="fr-FR" dirty="0"/>
                    </a:p>
                  </a:txBody>
                  <a:tcPr/>
                </a:tc>
                <a:tc>
                  <a:txBody>
                    <a:bodyPr/>
                    <a:lstStyle/>
                    <a:p>
                      <a:r>
                        <a:rPr lang="fr-FR" dirty="0"/>
                        <a:t>48.6*</a:t>
                      </a:r>
                    </a:p>
                  </a:txBody>
                  <a:tcPr/>
                </a:tc>
                <a:tc>
                  <a:txBody>
                    <a:bodyPr/>
                    <a:lstStyle/>
                    <a:p>
                      <a:r>
                        <a:rPr lang="fr-FR" b="1" dirty="0"/>
                        <a:t>77.9*</a:t>
                      </a:r>
                    </a:p>
                  </a:txBody>
                  <a:tcPr/>
                </a:tc>
                <a:extLst>
                  <a:ext uri="{0D108BD9-81ED-4DB2-BD59-A6C34878D82A}">
                    <a16:rowId xmlns:a16="http://schemas.microsoft.com/office/drawing/2014/main" val="10002"/>
                  </a:ext>
                </a:extLst>
              </a:tr>
              <a:tr h="370840">
                <a:tc>
                  <a:txBody>
                    <a:bodyPr/>
                    <a:lstStyle/>
                    <a:p>
                      <a:r>
                        <a:rPr lang="fr-FR" dirty="0" err="1"/>
                        <a:t>Women</a:t>
                      </a:r>
                      <a:r>
                        <a:rPr lang="fr-FR" dirty="0"/>
                        <a:t> </a:t>
                      </a:r>
                      <a:r>
                        <a:rPr lang="fr-FR" dirty="0">
                          <a:sym typeface="Wingdings" pitchFamily="2" charset="2"/>
                        </a:rPr>
                        <a:t> men</a:t>
                      </a:r>
                      <a:endParaRPr lang="fr-FR" dirty="0"/>
                    </a:p>
                  </a:txBody>
                  <a:tcPr/>
                </a:tc>
                <a:tc>
                  <a:txBody>
                    <a:bodyPr/>
                    <a:lstStyle/>
                    <a:p>
                      <a:r>
                        <a:rPr lang="fr-FR" b="1" dirty="0"/>
                        <a:t>72.1*</a:t>
                      </a:r>
                    </a:p>
                  </a:txBody>
                  <a:tcPr/>
                </a:tc>
                <a:tc>
                  <a:txBody>
                    <a:bodyPr/>
                    <a:lstStyle/>
                    <a:p>
                      <a:r>
                        <a:rPr lang="fr-FR" b="0" dirty="0"/>
                        <a:t>53.3*</a:t>
                      </a:r>
                    </a:p>
                  </a:txBody>
                  <a:tcPr/>
                </a:tc>
                <a:extLst>
                  <a:ext uri="{0D108BD9-81ED-4DB2-BD59-A6C34878D82A}">
                    <a16:rowId xmlns:a16="http://schemas.microsoft.com/office/drawing/2014/main" val="10003"/>
                  </a:ext>
                </a:extLst>
              </a:tr>
              <a:tr h="370840">
                <a:tc>
                  <a:txBody>
                    <a:bodyPr/>
                    <a:lstStyle/>
                    <a:p>
                      <a:r>
                        <a:rPr lang="fr-FR" dirty="0" err="1"/>
                        <a:t>Women</a:t>
                      </a:r>
                      <a:r>
                        <a:rPr lang="fr-FR" dirty="0"/>
                        <a:t> </a:t>
                      </a:r>
                      <a:r>
                        <a:rPr lang="fr-FR" dirty="0">
                          <a:sym typeface="Wingdings" pitchFamily="2" charset="2"/>
                        </a:rPr>
                        <a:t> </a:t>
                      </a:r>
                      <a:r>
                        <a:rPr lang="fr-FR" dirty="0" err="1">
                          <a:sym typeface="Wingdings" pitchFamily="2" charset="2"/>
                        </a:rPr>
                        <a:t>Women</a:t>
                      </a:r>
                      <a:endParaRPr lang="fr-FR" dirty="0"/>
                    </a:p>
                  </a:txBody>
                  <a:tcPr/>
                </a:tc>
                <a:tc>
                  <a:txBody>
                    <a:bodyPr/>
                    <a:lstStyle/>
                    <a:p>
                      <a:r>
                        <a:rPr lang="fr-FR" dirty="0"/>
                        <a:t>46.8*</a:t>
                      </a:r>
                    </a:p>
                  </a:txBody>
                  <a:tcPr/>
                </a:tc>
                <a:tc>
                  <a:txBody>
                    <a:bodyPr/>
                    <a:lstStyle/>
                    <a:p>
                      <a:r>
                        <a:rPr lang="fr-FR" b="0" dirty="0"/>
                        <a:t>60.6*</a:t>
                      </a:r>
                    </a:p>
                  </a:txBody>
                  <a:tcPr/>
                </a:tc>
                <a:extLst>
                  <a:ext uri="{0D108BD9-81ED-4DB2-BD59-A6C34878D82A}">
                    <a16:rowId xmlns:a16="http://schemas.microsoft.com/office/drawing/2014/main" val="10004"/>
                  </a:ext>
                </a:extLst>
              </a:tr>
              <a:tr h="370840">
                <a:tc>
                  <a:txBody>
                    <a:bodyPr/>
                    <a:lstStyle/>
                    <a:p>
                      <a:endParaRPr lang="fr-FR" dirty="0"/>
                    </a:p>
                  </a:txBody>
                  <a:tcPr/>
                </a:tc>
                <a:tc>
                  <a:txBody>
                    <a:bodyPr/>
                    <a:lstStyle/>
                    <a:p>
                      <a:endParaRPr lang="fr-FR" dirty="0"/>
                    </a:p>
                  </a:txBody>
                  <a:tcPr/>
                </a:tc>
                <a:tc>
                  <a:txBody>
                    <a:bodyPr/>
                    <a:lstStyle/>
                    <a:p>
                      <a:endParaRPr lang="fr-FR" b="0" dirty="0"/>
                    </a:p>
                  </a:txBody>
                  <a:tcPr/>
                </a:tc>
                <a:extLst>
                  <a:ext uri="{0D108BD9-81ED-4DB2-BD59-A6C34878D82A}">
                    <a16:rowId xmlns:a16="http://schemas.microsoft.com/office/drawing/2014/main" val="10005"/>
                  </a:ext>
                </a:extLst>
              </a:tr>
              <a:tr h="370840">
                <a:tc>
                  <a:txBody>
                    <a:bodyPr/>
                    <a:lstStyle/>
                    <a:p>
                      <a:r>
                        <a:rPr lang="fr-FR" dirty="0"/>
                        <a:t>18-30</a:t>
                      </a:r>
                    </a:p>
                  </a:txBody>
                  <a:tcPr/>
                </a:tc>
                <a:tc>
                  <a:txBody>
                    <a:bodyPr/>
                    <a:lstStyle/>
                    <a:p>
                      <a:r>
                        <a:rPr lang="fr-FR" dirty="0"/>
                        <a:t>60.8</a:t>
                      </a:r>
                    </a:p>
                  </a:txBody>
                  <a:tcPr/>
                </a:tc>
                <a:tc>
                  <a:txBody>
                    <a:bodyPr/>
                    <a:lstStyle/>
                    <a:p>
                      <a:r>
                        <a:rPr lang="fr-FR" b="0" dirty="0"/>
                        <a:t>60.9</a:t>
                      </a:r>
                    </a:p>
                  </a:txBody>
                  <a:tcPr/>
                </a:tc>
                <a:extLst>
                  <a:ext uri="{0D108BD9-81ED-4DB2-BD59-A6C34878D82A}">
                    <a16:rowId xmlns:a16="http://schemas.microsoft.com/office/drawing/2014/main" val="10006"/>
                  </a:ext>
                </a:extLst>
              </a:tr>
              <a:tr h="370840">
                <a:tc>
                  <a:txBody>
                    <a:bodyPr/>
                    <a:lstStyle/>
                    <a:p>
                      <a:r>
                        <a:rPr lang="fr-FR" dirty="0"/>
                        <a:t>31-50</a:t>
                      </a:r>
                    </a:p>
                  </a:txBody>
                  <a:tcPr/>
                </a:tc>
                <a:tc>
                  <a:txBody>
                    <a:bodyPr/>
                    <a:lstStyle/>
                    <a:p>
                      <a:r>
                        <a:rPr lang="fr-FR" b="0" dirty="0"/>
                        <a:t>48.6</a:t>
                      </a:r>
                    </a:p>
                  </a:txBody>
                  <a:tcPr/>
                </a:tc>
                <a:tc>
                  <a:txBody>
                    <a:bodyPr/>
                    <a:lstStyle/>
                    <a:p>
                      <a:r>
                        <a:rPr lang="fr-FR" b="0" dirty="0"/>
                        <a:t>69.5</a:t>
                      </a:r>
                    </a:p>
                  </a:txBody>
                  <a:tcPr/>
                </a:tc>
                <a:extLst>
                  <a:ext uri="{0D108BD9-81ED-4DB2-BD59-A6C34878D82A}">
                    <a16:rowId xmlns:a16="http://schemas.microsoft.com/office/drawing/2014/main" val="10007"/>
                  </a:ext>
                </a:extLst>
              </a:tr>
              <a:tr h="370840">
                <a:tc>
                  <a:txBody>
                    <a:bodyPr/>
                    <a:lstStyle/>
                    <a:p>
                      <a:r>
                        <a:rPr lang="fr-FR" dirty="0"/>
                        <a:t>51+</a:t>
                      </a:r>
                    </a:p>
                  </a:txBody>
                  <a:tcPr/>
                </a:tc>
                <a:tc>
                  <a:txBody>
                    <a:bodyPr/>
                    <a:lstStyle/>
                    <a:p>
                      <a:r>
                        <a:rPr lang="fr-FR" b="0" dirty="0"/>
                        <a:t>72.1</a:t>
                      </a:r>
                    </a:p>
                  </a:txBody>
                  <a:tcPr/>
                </a:tc>
                <a:tc>
                  <a:txBody>
                    <a:bodyPr/>
                    <a:lstStyle/>
                    <a:p>
                      <a:r>
                        <a:rPr lang="fr-FR" b="0" dirty="0"/>
                        <a:t>62.5</a:t>
                      </a:r>
                    </a:p>
                  </a:txBody>
                  <a:tcPr/>
                </a:tc>
                <a:extLst>
                  <a:ext uri="{0D108BD9-81ED-4DB2-BD59-A6C34878D82A}">
                    <a16:rowId xmlns:a16="http://schemas.microsoft.com/office/drawing/2014/main" val="10008"/>
                  </a:ext>
                </a:extLst>
              </a:tr>
            </a:tbl>
          </a:graphicData>
        </a:graphic>
      </p:graphicFrame>
    </p:spTree>
    <p:extLst>
      <p:ext uri="{BB962C8B-B14F-4D97-AF65-F5344CB8AC3E}">
        <p14:creationId xmlns:p14="http://schemas.microsoft.com/office/powerpoint/2010/main" val="24426625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dirty="0" err="1"/>
              <a:t>Research</a:t>
            </a:r>
            <a:r>
              <a:rPr lang="fr-FR" dirty="0"/>
              <a:t> goals</a:t>
            </a:r>
          </a:p>
        </p:txBody>
      </p:sp>
      <p:sp>
        <p:nvSpPr>
          <p:cNvPr id="3" name="Content Placeholder 2"/>
          <p:cNvSpPr>
            <a:spLocks noGrp="1"/>
          </p:cNvSpPr>
          <p:nvPr>
            <p:ph sz="quarter" idx="1"/>
          </p:nvPr>
        </p:nvSpPr>
        <p:spPr/>
        <p:txBody>
          <a:bodyPr/>
          <a:lstStyle/>
          <a:p>
            <a:r>
              <a:rPr lang="en-US" dirty="0"/>
              <a:t>To explain variation in electronic personal ads at the </a:t>
            </a:r>
            <a:r>
              <a:rPr lang="en-US" dirty="0" err="1"/>
              <a:t>actional</a:t>
            </a:r>
            <a:r>
              <a:rPr lang="en-US" dirty="0"/>
              <a:t> level of pragmatic analysis in terms of social variables such as gender, sexual orientation, and age by examining variation in the description of one’s desired partner.</a:t>
            </a:r>
          </a:p>
          <a:p>
            <a:r>
              <a:rPr lang="en-US" dirty="0"/>
              <a:t>The second goal is to compare said sociolinguistic patterning between Spanish personal ads from Mexico City and English personal ads from London. </a:t>
            </a:r>
            <a:endParaRPr lang="fr-FR" dirty="0"/>
          </a:p>
        </p:txBody>
      </p:sp>
      <p:sp>
        <p:nvSpPr>
          <p:cNvPr id="4" name="Slide Number Placeholder 3"/>
          <p:cNvSpPr>
            <a:spLocks noGrp="1"/>
          </p:cNvSpPr>
          <p:nvPr>
            <p:ph type="sldNum" sz="quarter" idx="12"/>
          </p:nvPr>
        </p:nvSpPr>
        <p:spPr/>
        <p:txBody>
          <a:bodyPr>
            <a:normAutofit fontScale="85000" lnSpcReduction="20000"/>
          </a:bodyPr>
          <a:lstStyle/>
          <a:p>
            <a:fld id="{60F0911C-6162-4740-A2EE-EE6B8AD6AEC6}" type="slidenum">
              <a:rPr lang="fr-FR" smtClean="0"/>
              <a:t>3</a:t>
            </a:fld>
            <a:endParaRPr lang="fr-FR"/>
          </a:p>
        </p:txBody>
      </p:sp>
    </p:spTree>
    <p:extLst>
      <p:ext uri="{BB962C8B-B14F-4D97-AF65-F5344CB8AC3E}">
        <p14:creationId xmlns:p14="http://schemas.microsoft.com/office/powerpoint/2010/main" val="1659922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Compared varieties</a:t>
            </a:r>
          </a:p>
        </p:txBody>
      </p:sp>
      <p:sp>
        <p:nvSpPr>
          <p:cNvPr id="3" name="Slide Number Placeholder 2"/>
          <p:cNvSpPr>
            <a:spLocks noGrp="1"/>
          </p:cNvSpPr>
          <p:nvPr>
            <p:ph type="sldNum" sz="quarter" idx="12"/>
          </p:nvPr>
        </p:nvSpPr>
        <p:spPr/>
        <p:txBody>
          <a:bodyPr>
            <a:normAutofit fontScale="85000" lnSpcReduction="20000"/>
          </a:bodyPr>
          <a:lstStyle/>
          <a:p>
            <a:fld id="{60F0911C-6162-4740-A2EE-EE6B8AD6AEC6}" type="slidenum">
              <a:rPr lang="fr-FR" smtClean="0"/>
              <a:t>30</a:t>
            </a:fld>
            <a:endParaRPr lang="fr-FR"/>
          </a:p>
        </p:txBody>
      </p:sp>
      <p:graphicFrame>
        <p:nvGraphicFramePr>
          <p:cNvPr id="5" name="Content Placeholder 4"/>
          <p:cNvGraphicFramePr>
            <a:graphicFrameLocks noGrp="1"/>
          </p:cNvGraphicFramePr>
          <p:nvPr>
            <p:ph sz="quarter" idx="1"/>
            <p:extLst>
              <p:ext uri="{D42A27DB-BD31-4B8C-83A1-F6EECF244321}">
                <p14:modId xmlns:p14="http://schemas.microsoft.com/office/powerpoint/2010/main" val="773360823"/>
              </p:ext>
            </p:extLst>
          </p:nvPr>
        </p:nvGraphicFramePr>
        <p:xfrm>
          <a:off x="650748" y="2133600"/>
          <a:ext cx="8153400" cy="3337560"/>
        </p:xfrm>
        <a:graphic>
          <a:graphicData uri="http://schemas.openxmlformats.org/drawingml/2006/table">
            <a:tbl>
              <a:tblPr firstRow="1" bandRow="1">
                <a:tableStyleId>{5C22544A-7EE6-4342-B048-85BDC9FD1C3A}</a:tableStyleId>
              </a:tblPr>
              <a:tblGrid>
                <a:gridCol w="2717800">
                  <a:extLst>
                    <a:ext uri="{9D8B030D-6E8A-4147-A177-3AD203B41FA5}">
                      <a16:colId xmlns:a16="http://schemas.microsoft.com/office/drawing/2014/main" val="20000"/>
                    </a:ext>
                  </a:extLst>
                </a:gridCol>
                <a:gridCol w="2717800">
                  <a:extLst>
                    <a:ext uri="{9D8B030D-6E8A-4147-A177-3AD203B41FA5}">
                      <a16:colId xmlns:a16="http://schemas.microsoft.com/office/drawing/2014/main" val="20001"/>
                    </a:ext>
                  </a:extLst>
                </a:gridCol>
                <a:gridCol w="2717800">
                  <a:extLst>
                    <a:ext uri="{9D8B030D-6E8A-4147-A177-3AD203B41FA5}">
                      <a16:colId xmlns:a16="http://schemas.microsoft.com/office/drawing/2014/main" val="20002"/>
                    </a:ext>
                  </a:extLst>
                </a:gridCol>
              </a:tblGrid>
              <a:tr h="370840">
                <a:tc>
                  <a:txBody>
                    <a:bodyPr/>
                    <a:lstStyle/>
                    <a:p>
                      <a:endParaRPr lang="fr-FR" dirty="0"/>
                    </a:p>
                  </a:txBody>
                  <a:tcPr/>
                </a:tc>
                <a:tc>
                  <a:txBody>
                    <a:bodyPr/>
                    <a:lstStyle/>
                    <a:p>
                      <a:r>
                        <a:rPr lang="fr-FR" dirty="0" err="1"/>
                        <a:t>Conditional</a:t>
                      </a:r>
                      <a:r>
                        <a:rPr lang="fr-FR" baseline="0" dirty="0"/>
                        <a:t> Mexico</a:t>
                      </a:r>
                      <a:endParaRPr lang="fr-FR" dirty="0"/>
                    </a:p>
                  </a:txBody>
                  <a:tcPr/>
                </a:tc>
                <a:tc>
                  <a:txBody>
                    <a:bodyPr/>
                    <a:lstStyle/>
                    <a:p>
                      <a:r>
                        <a:rPr lang="fr-FR" dirty="0" err="1"/>
                        <a:t>Conditional</a:t>
                      </a:r>
                      <a:r>
                        <a:rPr lang="fr-FR" dirty="0"/>
                        <a:t> London</a:t>
                      </a:r>
                    </a:p>
                  </a:txBody>
                  <a:tcPr/>
                </a:tc>
                <a:extLst>
                  <a:ext uri="{0D108BD9-81ED-4DB2-BD59-A6C34878D82A}">
                    <a16:rowId xmlns:a16="http://schemas.microsoft.com/office/drawing/2014/main" val="10000"/>
                  </a:ext>
                </a:extLst>
              </a:tr>
              <a:tr h="370840">
                <a:tc>
                  <a:txBody>
                    <a:bodyPr/>
                    <a:lstStyle/>
                    <a:p>
                      <a:r>
                        <a:rPr lang="fr-FR" dirty="0"/>
                        <a:t>Men </a:t>
                      </a:r>
                      <a:r>
                        <a:rPr lang="fr-FR" dirty="0">
                          <a:sym typeface="Wingdings" pitchFamily="2" charset="2"/>
                        </a:rPr>
                        <a:t> men</a:t>
                      </a:r>
                      <a:endParaRPr lang="fr-FR" dirty="0"/>
                    </a:p>
                  </a:txBody>
                  <a:tcPr/>
                </a:tc>
                <a:tc>
                  <a:txBody>
                    <a:bodyPr/>
                    <a:lstStyle/>
                    <a:p>
                      <a:r>
                        <a:rPr lang="fr-FR" dirty="0"/>
                        <a:t>11.6</a:t>
                      </a:r>
                    </a:p>
                  </a:txBody>
                  <a:tcPr/>
                </a:tc>
                <a:tc>
                  <a:txBody>
                    <a:bodyPr/>
                    <a:lstStyle/>
                    <a:p>
                      <a:r>
                        <a:rPr lang="fr-FR" b="0" dirty="0"/>
                        <a:t>5.5</a:t>
                      </a:r>
                    </a:p>
                  </a:txBody>
                  <a:tcPr/>
                </a:tc>
                <a:extLst>
                  <a:ext uri="{0D108BD9-81ED-4DB2-BD59-A6C34878D82A}">
                    <a16:rowId xmlns:a16="http://schemas.microsoft.com/office/drawing/2014/main" val="10001"/>
                  </a:ext>
                </a:extLst>
              </a:tr>
              <a:tr h="370840">
                <a:tc>
                  <a:txBody>
                    <a:bodyPr/>
                    <a:lstStyle/>
                    <a:p>
                      <a:r>
                        <a:rPr lang="fr-FR" dirty="0"/>
                        <a:t>Men </a:t>
                      </a:r>
                      <a:r>
                        <a:rPr lang="fr-FR" dirty="0">
                          <a:sym typeface="Wingdings" pitchFamily="2" charset="2"/>
                        </a:rPr>
                        <a:t> </a:t>
                      </a:r>
                      <a:r>
                        <a:rPr lang="fr-FR" dirty="0" err="1">
                          <a:sym typeface="Wingdings" pitchFamily="2" charset="2"/>
                        </a:rPr>
                        <a:t>women</a:t>
                      </a:r>
                      <a:endParaRPr lang="fr-FR" dirty="0"/>
                    </a:p>
                  </a:txBody>
                  <a:tcPr/>
                </a:tc>
                <a:tc>
                  <a:txBody>
                    <a:bodyPr/>
                    <a:lstStyle/>
                    <a:p>
                      <a:r>
                        <a:rPr lang="fr-FR" dirty="0"/>
                        <a:t>14.1</a:t>
                      </a:r>
                    </a:p>
                  </a:txBody>
                  <a:tcPr/>
                </a:tc>
                <a:tc>
                  <a:txBody>
                    <a:bodyPr/>
                    <a:lstStyle/>
                    <a:p>
                      <a:r>
                        <a:rPr lang="fr-FR" b="0" dirty="0"/>
                        <a:t>11.0</a:t>
                      </a:r>
                    </a:p>
                  </a:txBody>
                  <a:tcPr/>
                </a:tc>
                <a:extLst>
                  <a:ext uri="{0D108BD9-81ED-4DB2-BD59-A6C34878D82A}">
                    <a16:rowId xmlns:a16="http://schemas.microsoft.com/office/drawing/2014/main" val="10002"/>
                  </a:ext>
                </a:extLst>
              </a:tr>
              <a:tr h="370840">
                <a:tc>
                  <a:txBody>
                    <a:bodyPr/>
                    <a:lstStyle/>
                    <a:p>
                      <a:r>
                        <a:rPr lang="fr-FR" dirty="0" err="1"/>
                        <a:t>Women</a:t>
                      </a:r>
                      <a:r>
                        <a:rPr lang="fr-FR" dirty="0"/>
                        <a:t> </a:t>
                      </a:r>
                      <a:r>
                        <a:rPr lang="fr-FR" dirty="0">
                          <a:sym typeface="Wingdings" pitchFamily="2" charset="2"/>
                        </a:rPr>
                        <a:t> men</a:t>
                      </a:r>
                    </a:p>
                  </a:txBody>
                  <a:tcPr/>
                </a:tc>
                <a:tc>
                  <a:txBody>
                    <a:bodyPr/>
                    <a:lstStyle/>
                    <a:p>
                      <a:r>
                        <a:rPr lang="fr-FR" b="0" dirty="0"/>
                        <a:t>11.9</a:t>
                      </a:r>
                    </a:p>
                  </a:txBody>
                  <a:tcPr/>
                </a:tc>
                <a:tc>
                  <a:txBody>
                    <a:bodyPr/>
                    <a:lstStyle/>
                    <a:p>
                      <a:r>
                        <a:rPr lang="fr-FR" b="1" dirty="0"/>
                        <a:t>31.2</a:t>
                      </a:r>
                    </a:p>
                  </a:txBody>
                  <a:tcPr/>
                </a:tc>
                <a:extLst>
                  <a:ext uri="{0D108BD9-81ED-4DB2-BD59-A6C34878D82A}">
                    <a16:rowId xmlns:a16="http://schemas.microsoft.com/office/drawing/2014/main" val="10003"/>
                  </a:ext>
                </a:extLst>
              </a:tr>
              <a:tr h="370840">
                <a:tc>
                  <a:txBody>
                    <a:bodyPr/>
                    <a:lstStyle/>
                    <a:p>
                      <a:r>
                        <a:rPr lang="fr-FR" dirty="0" err="1"/>
                        <a:t>Women</a:t>
                      </a:r>
                      <a:r>
                        <a:rPr lang="fr-FR" dirty="0"/>
                        <a:t> </a:t>
                      </a:r>
                      <a:r>
                        <a:rPr lang="fr-FR" dirty="0">
                          <a:sym typeface="Wingdings" pitchFamily="2" charset="2"/>
                        </a:rPr>
                        <a:t> </a:t>
                      </a:r>
                      <a:r>
                        <a:rPr lang="fr-FR" dirty="0" err="1">
                          <a:sym typeface="Wingdings" pitchFamily="2" charset="2"/>
                        </a:rPr>
                        <a:t>women</a:t>
                      </a:r>
                      <a:endParaRPr lang="fr-FR" dirty="0"/>
                    </a:p>
                  </a:txBody>
                  <a:tcPr/>
                </a:tc>
                <a:tc>
                  <a:txBody>
                    <a:bodyPr/>
                    <a:lstStyle/>
                    <a:p>
                      <a:r>
                        <a:rPr lang="fr-FR" b="1" dirty="0"/>
                        <a:t>21.6</a:t>
                      </a:r>
                    </a:p>
                  </a:txBody>
                  <a:tcPr/>
                </a:tc>
                <a:tc>
                  <a:txBody>
                    <a:bodyPr/>
                    <a:lstStyle/>
                    <a:p>
                      <a:r>
                        <a:rPr lang="fr-FR" b="0" dirty="0"/>
                        <a:t>8.8</a:t>
                      </a:r>
                    </a:p>
                  </a:txBody>
                  <a:tcPr/>
                </a:tc>
                <a:extLst>
                  <a:ext uri="{0D108BD9-81ED-4DB2-BD59-A6C34878D82A}">
                    <a16:rowId xmlns:a16="http://schemas.microsoft.com/office/drawing/2014/main" val="10004"/>
                  </a:ext>
                </a:extLst>
              </a:tr>
              <a:tr h="370840">
                <a:tc>
                  <a:txBody>
                    <a:bodyPr/>
                    <a:lstStyle/>
                    <a:p>
                      <a:endParaRPr lang="fr-FR"/>
                    </a:p>
                  </a:txBody>
                  <a:tcPr/>
                </a:tc>
                <a:tc>
                  <a:txBody>
                    <a:bodyPr/>
                    <a:lstStyle/>
                    <a:p>
                      <a:endParaRPr lang="fr-FR" b="0" dirty="0"/>
                    </a:p>
                  </a:txBody>
                  <a:tcPr/>
                </a:tc>
                <a:tc>
                  <a:txBody>
                    <a:bodyPr/>
                    <a:lstStyle/>
                    <a:p>
                      <a:endParaRPr lang="fr-FR" b="0" dirty="0"/>
                    </a:p>
                  </a:txBody>
                  <a:tcPr/>
                </a:tc>
                <a:extLst>
                  <a:ext uri="{0D108BD9-81ED-4DB2-BD59-A6C34878D82A}">
                    <a16:rowId xmlns:a16="http://schemas.microsoft.com/office/drawing/2014/main" val="10005"/>
                  </a:ext>
                </a:extLst>
              </a:tr>
              <a:tr h="370840">
                <a:tc>
                  <a:txBody>
                    <a:bodyPr/>
                    <a:lstStyle/>
                    <a:p>
                      <a:r>
                        <a:rPr lang="fr-FR" dirty="0"/>
                        <a:t>18-30</a:t>
                      </a:r>
                    </a:p>
                  </a:txBody>
                  <a:tcPr/>
                </a:tc>
                <a:tc>
                  <a:txBody>
                    <a:bodyPr/>
                    <a:lstStyle/>
                    <a:p>
                      <a:r>
                        <a:rPr lang="fr-FR" b="0" dirty="0"/>
                        <a:t>14.7</a:t>
                      </a:r>
                    </a:p>
                  </a:txBody>
                  <a:tcPr/>
                </a:tc>
                <a:tc>
                  <a:txBody>
                    <a:bodyPr/>
                    <a:lstStyle/>
                    <a:p>
                      <a:r>
                        <a:rPr lang="fr-FR" b="0" dirty="0"/>
                        <a:t>8.0</a:t>
                      </a:r>
                    </a:p>
                  </a:txBody>
                  <a:tcPr/>
                </a:tc>
                <a:extLst>
                  <a:ext uri="{0D108BD9-81ED-4DB2-BD59-A6C34878D82A}">
                    <a16:rowId xmlns:a16="http://schemas.microsoft.com/office/drawing/2014/main" val="10006"/>
                  </a:ext>
                </a:extLst>
              </a:tr>
              <a:tr h="370840">
                <a:tc>
                  <a:txBody>
                    <a:bodyPr/>
                    <a:lstStyle/>
                    <a:p>
                      <a:r>
                        <a:rPr lang="fr-FR" dirty="0"/>
                        <a:t>31-50</a:t>
                      </a:r>
                    </a:p>
                  </a:txBody>
                  <a:tcPr/>
                </a:tc>
                <a:tc>
                  <a:txBody>
                    <a:bodyPr/>
                    <a:lstStyle/>
                    <a:p>
                      <a:r>
                        <a:rPr lang="fr-FR" b="0" dirty="0"/>
                        <a:t>13.7</a:t>
                      </a:r>
                    </a:p>
                  </a:txBody>
                  <a:tcPr/>
                </a:tc>
                <a:tc>
                  <a:txBody>
                    <a:bodyPr/>
                    <a:lstStyle/>
                    <a:p>
                      <a:r>
                        <a:rPr lang="fr-FR" b="0" dirty="0"/>
                        <a:t>10.9</a:t>
                      </a:r>
                    </a:p>
                  </a:txBody>
                  <a:tcPr/>
                </a:tc>
                <a:extLst>
                  <a:ext uri="{0D108BD9-81ED-4DB2-BD59-A6C34878D82A}">
                    <a16:rowId xmlns:a16="http://schemas.microsoft.com/office/drawing/2014/main" val="10007"/>
                  </a:ext>
                </a:extLst>
              </a:tr>
              <a:tr h="370840">
                <a:tc>
                  <a:txBody>
                    <a:bodyPr/>
                    <a:lstStyle/>
                    <a:p>
                      <a:r>
                        <a:rPr lang="fr-FR" dirty="0"/>
                        <a:t>51+</a:t>
                      </a:r>
                    </a:p>
                  </a:txBody>
                  <a:tcPr/>
                </a:tc>
                <a:tc>
                  <a:txBody>
                    <a:bodyPr/>
                    <a:lstStyle/>
                    <a:p>
                      <a:r>
                        <a:rPr lang="fr-FR" b="1" dirty="0"/>
                        <a:t>21.4</a:t>
                      </a:r>
                    </a:p>
                  </a:txBody>
                  <a:tcPr/>
                </a:tc>
                <a:tc>
                  <a:txBody>
                    <a:bodyPr/>
                    <a:lstStyle/>
                    <a:p>
                      <a:r>
                        <a:rPr lang="fr-FR" b="1" dirty="0"/>
                        <a:t>20.0</a:t>
                      </a:r>
                    </a:p>
                  </a:txBody>
                  <a:tcPr/>
                </a:tc>
                <a:extLst>
                  <a:ext uri="{0D108BD9-81ED-4DB2-BD59-A6C34878D82A}">
                    <a16:rowId xmlns:a16="http://schemas.microsoft.com/office/drawing/2014/main" val="10008"/>
                  </a:ext>
                </a:extLst>
              </a:tr>
            </a:tbl>
          </a:graphicData>
        </a:graphic>
      </p:graphicFrame>
    </p:spTree>
    <p:extLst>
      <p:ext uri="{BB962C8B-B14F-4D97-AF65-F5344CB8AC3E}">
        <p14:creationId xmlns:p14="http://schemas.microsoft.com/office/powerpoint/2010/main" val="385686739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dirty="0" err="1"/>
              <a:t>Summary</a:t>
            </a:r>
            <a:r>
              <a:rPr lang="fr-FR" dirty="0"/>
              <a:t> of </a:t>
            </a:r>
            <a:r>
              <a:rPr lang="fr-FR" dirty="0" err="1"/>
              <a:t>results</a:t>
            </a:r>
            <a:endParaRPr lang="en-US" dirty="0"/>
          </a:p>
        </p:txBody>
      </p:sp>
      <p:sp>
        <p:nvSpPr>
          <p:cNvPr id="3" name="Slide Number Placeholder 2"/>
          <p:cNvSpPr>
            <a:spLocks noGrp="1"/>
          </p:cNvSpPr>
          <p:nvPr>
            <p:ph type="sldNum" sz="quarter" idx="12"/>
          </p:nvPr>
        </p:nvSpPr>
        <p:spPr/>
        <p:txBody>
          <a:bodyPr>
            <a:normAutofit fontScale="85000" lnSpcReduction="20000"/>
          </a:bodyPr>
          <a:lstStyle/>
          <a:p>
            <a:fld id="{60F0911C-6162-4740-A2EE-EE6B8AD6AEC6}" type="slidenum">
              <a:rPr lang="fr-FR" smtClean="0"/>
              <a:t>31</a:t>
            </a:fld>
            <a:endParaRPr lang="fr-FR"/>
          </a:p>
        </p:txBody>
      </p:sp>
      <p:sp>
        <p:nvSpPr>
          <p:cNvPr id="4" name="Content Placeholder 3"/>
          <p:cNvSpPr>
            <a:spLocks noGrp="1"/>
          </p:cNvSpPr>
          <p:nvPr>
            <p:ph sz="quarter" idx="1"/>
          </p:nvPr>
        </p:nvSpPr>
        <p:spPr/>
        <p:txBody>
          <a:bodyPr>
            <a:normAutofit fontScale="92500"/>
          </a:bodyPr>
          <a:lstStyle/>
          <a:p>
            <a:r>
              <a:rPr lang="en-US" dirty="0"/>
              <a:t>Same four variants constitute the majority of the data for both varieties (77% vs. 73.8%): </a:t>
            </a:r>
            <a:r>
              <a:rPr lang="en-US" dirty="0" err="1"/>
              <a:t>buscar</a:t>
            </a:r>
            <a:r>
              <a:rPr lang="en-US" dirty="0"/>
              <a:t>/looking for, no request, </a:t>
            </a:r>
            <a:r>
              <a:rPr lang="en-US" dirty="0" err="1"/>
              <a:t>gustar</a:t>
            </a:r>
            <a:r>
              <a:rPr lang="en-US" dirty="0"/>
              <a:t>/to like, </a:t>
            </a:r>
            <a:r>
              <a:rPr lang="en-US" dirty="0" err="1"/>
              <a:t>desear</a:t>
            </a:r>
            <a:r>
              <a:rPr lang="en-US" dirty="0"/>
              <a:t>/to want or wish.</a:t>
            </a:r>
          </a:p>
          <a:p>
            <a:r>
              <a:rPr lang="en-US" dirty="0" err="1"/>
              <a:t>Buscar</a:t>
            </a:r>
            <a:r>
              <a:rPr lang="en-US" dirty="0"/>
              <a:t>/looking for is the most frequent for both; </a:t>
            </a:r>
            <a:r>
              <a:rPr lang="en-US" dirty="0" err="1"/>
              <a:t>desear</a:t>
            </a:r>
            <a:r>
              <a:rPr lang="en-US" dirty="0"/>
              <a:t>/to want is the least frequent for both.</a:t>
            </a:r>
          </a:p>
          <a:p>
            <a:r>
              <a:rPr lang="fr-FR" dirty="0" err="1"/>
              <a:t>Gender</a:t>
            </a:r>
            <a:r>
              <a:rPr lang="fr-FR" dirty="0"/>
              <a:t>/</a:t>
            </a:r>
            <a:r>
              <a:rPr lang="fr-FR" dirty="0" err="1"/>
              <a:t>sexual</a:t>
            </a:r>
            <a:r>
              <a:rPr lang="fr-FR" dirty="0"/>
              <a:t> orientation </a:t>
            </a:r>
            <a:r>
              <a:rPr lang="fr-FR" dirty="0" err="1"/>
              <a:t>statistically</a:t>
            </a:r>
            <a:r>
              <a:rPr lang="fr-FR" dirty="0"/>
              <a:t> </a:t>
            </a:r>
            <a:r>
              <a:rPr lang="fr-FR" dirty="0" err="1"/>
              <a:t>significantly</a:t>
            </a:r>
            <a:r>
              <a:rPr lang="fr-FR" dirty="0"/>
              <a:t> conditions the use of </a:t>
            </a:r>
            <a:r>
              <a:rPr lang="fr-FR" i="1" dirty="0" err="1"/>
              <a:t>buscar</a:t>
            </a:r>
            <a:r>
              <a:rPr lang="fr-FR" i="1" dirty="0"/>
              <a:t>/look/</a:t>
            </a:r>
            <a:r>
              <a:rPr lang="fr-FR" i="1" dirty="0" err="1"/>
              <a:t>seek</a:t>
            </a:r>
            <a:r>
              <a:rPr lang="fr-FR" dirty="0"/>
              <a:t> vs. all </a:t>
            </a:r>
            <a:r>
              <a:rPr lang="fr-FR" dirty="0" err="1"/>
              <a:t>other</a:t>
            </a:r>
            <a:r>
              <a:rPr lang="fr-FR" dirty="0"/>
              <a:t> variations in </a:t>
            </a:r>
            <a:r>
              <a:rPr lang="fr-FR" dirty="0" err="1"/>
              <a:t>both</a:t>
            </a:r>
            <a:r>
              <a:rPr lang="fr-FR" dirty="0"/>
              <a:t> </a:t>
            </a:r>
            <a:r>
              <a:rPr lang="fr-FR" dirty="0" err="1"/>
              <a:t>languages</a:t>
            </a:r>
            <a:endParaRPr lang="fr-FR" dirty="0"/>
          </a:p>
          <a:p>
            <a:pPr lvl="1"/>
            <a:r>
              <a:rPr lang="fr-FR" dirty="0" err="1">
                <a:sym typeface="Wingdings" pitchFamily="2" charset="2"/>
              </a:rPr>
              <a:t>Women</a:t>
            </a:r>
            <a:r>
              <a:rPr lang="fr-FR" dirty="0">
                <a:sym typeface="Wingdings" pitchFamily="2" charset="2"/>
              </a:rPr>
              <a:t> </a:t>
            </a:r>
            <a:r>
              <a:rPr lang="fr-FR" dirty="0" err="1">
                <a:sym typeface="Wingdings" pitchFamily="2" charset="2"/>
              </a:rPr>
              <a:t>addressing</a:t>
            </a:r>
            <a:r>
              <a:rPr lang="fr-FR" dirty="0">
                <a:sym typeface="Wingdings" pitchFamily="2" charset="2"/>
              </a:rPr>
              <a:t> men </a:t>
            </a:r>
            <a:r>
              <a:rPr lang="fr-FR" dirty="0" err="1">
                <a:sym typeface="Wingdings" pitchFamily="2" charset="2"/>
              </a:rPr>
              <a:t>favor</a:t>
            </a:r>
            <a:r>
              <a:rPr lang="fr-FR" dirty="0">
                <a:sym typeface="Wingdings" pitchFamily="2" charset="2"/>
              </a:rPr>
              <a:t> </a:t>
            </a:r>
            <a:r>
              <a:rPr lang="fr-FR" i="1" dirty="0" err="1">
                <a:sym typeface="Wingdings" pitchFamily="2" charset="2"/>
              </a:rPr>
              <a:t>buscar</a:t>
            </a:r>
            <a:r>
              <a:rPr lang="fr-FR" dirty="0">
                <a:sym typeface="Wingdings" pitchFamily="2" charset="2"/>
              </a:rPr>
              <a:t> in the DF data, </a:t>
            </a:r>
            <a:r>
              <a:rPr lang="fr-FR" dirty="0" err="1">
                <a:sym typeface="Wingdings" pitchFamily="2" charset="2"/>
              </a:rPr>
              <a:t>while</a:t>
            </a:r>
            <a:r>
              <a:rPr lang="fr-FR" dirty="0">
                <a:sym typeface="Wingdings" pitchFamily="2" charset="2"/>
              </a:rPr>
              <a:t> men </a:t>
            </a:r>
            <a:r>
              <a:rPr lang="fr-FR" dirty="0" err="1">
                <a:sym typeface="Wingdings" pitchFamily="2" charset="2"/>
              </a:rPr>
              <a:t>addressing</a:t>
            </a:r>
            <a:r>
              <a:rPr lang="fr-FR" dirty="0">
                <a:sym typeface="Wingdings" pitchFamily="2" charset="2"/>
              </a:rPr>
              <a:t> </a:t>
            </a:r>
            <a:r>
              <a:rPr lang="fr-FR" dirty="0" err="1">
                <a:sym typeface="Wingdings" pitchFamily="2" charset="2"/>
              </a:rPr>
              <a:t>women</a:t>
            </a:r>
            <a:r>
              <a:rPr lang="fr-FR" dirty="0">
                <a:sym typeface="Wingdings" pitchFamily="2" charset="2"/>
              </a:rPr>
              <a:t> </a:t>
            </a:r>
            <a:r>
              <a:rPr lang="fr-FR" dirty="0" err="1">
                <a:sym typeface="Wingdings" pitchFamily="2" charset="2"/>
              </a:rPr>
              <a:t>favor</a:t>
            </a:r>
            <a:r>
              <a:rPr lang="fr-FR" dirty="0">
                <a:sym typeface="Wingdings" pitchFamily="2" charset="2"/>
              </a:rPr>
              <a:t> </a:t>
            </a:r>
            <a:r>
              <a:rPr lang="fr-FR" i="1" dirty="0" err="1">
                <a:sym typeface="Wingdings" pitchFamily="2" charset="2"/>
              </a:rPr>
              <a:t>seek</a:t>
            </a:r>
            <a:r>
              <a:rPr lang="fr-FR" i="1" dirty="0">
                <a:sym typeface="Wingdings" pitchFamily="2" charset="2"/>
              </a:rPr>
              <a:t>/look for</a:t>
            </a:r>
            <a:r>
              <a:rPr lang="fr-FR" dirty="0">
                <a:sym typeface="Wingdings" pitchFamily="2" charset="2"/>
              </a:rPr>
              <a:t> in the LN data.</a:t>
            </a:r>
            <a:endParaRPr lang="en-US" dirty="0"/>
          </a:p>
          <a:p>
            <a:endParaRPr lang="en-US" dirty="0"/>
          </a:p>
        </p:txBody>
      </p:sp>
    </p:spTree>
    <p:extLst>
      <p:ext uri="{BB962C8B-B14F-4D97-AF65-F5344CB8AC3E}">
        <p14:creationId xmlns:p14="http://schemas.microsoft.com/office/powerpoint/2010/main" val="293737566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dirty="0" err="1"/>
              <a:t>Summary</a:t>
            </a:r>
            <a:r>
              <a:rPr lang="fr-FR" dirty="0"/>
              <a:t> of </a:t>
            </a:r>
            <a:r>
              <a:rPr lang="fr-FR" dirty="0" err="1"/>
              <a:t>results</a:t>
            </a:r>
            <a:endParaRPr lang="fr-FR" dirty="0"/>
          </a:p>
        </p:txBody>
      </p:sp>
      <p:sp>
        <p:nvSpPr>
          <p:cNvPr id="3" name="Slide Number Placeholder 2"/>
          <p:cNvSpPr>
            <a:spLocks noGrp="1"/>
          </p:cNvSpPr>
          <p:nvPr>
            <p:ph type="sldNum" sz="quarter" idx="12"/>
          </p:nvPr>
        </p:nvSpPr>
        <p:spPr/>
        <p:txBody>
          <a:bodyPr>
            <a:normAutofit fontScale="85000" lnSpcReduction="20000"/>
          </a:bodyPr>
          <a:lstStyle/>
          <a:p>
            <a:fld id="{60F0911C-6162-4740-A2EE-EE6B8AD6AEC6}" type="slidenum">
              <a:rPr lang="fr-FR" smtClean="0"/>
              <a:t>32</a:t>
            </a:fld>
            <a:endParaRPr lang="fr-FR"/>
          </a:p>
        </p:txBody>
      </p:sp>
      <p:sp>
        <p:nvSpPr>
          <p:cNvPr id="4" name="Content Placeholder 3"/>
          <p:cNvSpPr>
            <a:spLocks noGrp="1"/>
          </p:cNvSpPr>
          <p:nvPr>
            <p:ph sz="quarter" idx="1"/>
          </p:nvPr>
        </p:nvSpPr>
        <p:spPr/>
        <p:txBody>
          <a:bodyPr>
            <a:normAutofit/>
          </a:bodyPr>
          <a:lstStyle/>
          <a:p>
            <a:r>
              <a:rPr lang="fr-FR" dirty="0"/>
              <a:t>Age </a:t>
            </a:r>
            <a:r>
              <a:rPr lang="fr-FR" dirty="0" err="1"/>
              <a:t>plays</a:t>
            </a:r>
            <a:r>
              <a:rPr lang="fr-FR" dirty="0"/>
              <a:t> a </a:t>
            </a:r>
            <a:r>
              <a:rPr lang="fr-FR" dirty="0" err="1"/>
              <a:t>role</a:t>
            </a:r>
            <a:r>
              <a:rPr lang="fr-FR" dirty="0"/>
              <a:t> in DF: middle </a:t>
            </a:r>
            <a:r>
              <a:rPr lang="fr-FR" dirty="0" err="1"/>
              <a:t>aged</a:t>
            </a:r>
            <a:r>
              <a:rPr lang="fr-FR" dirty="0"/>
              <a:t> speakers use </a:t>
            </a:r>
            <a:r>
              <a:rPr lang="fr-FR" i="1" dirty="0" err="1"/>
              <a:t>querer</a:t>
            </a:r>
            <a:r>
              <a:rPr lang="fr-FR" i="1" dirty="0"/>
              <a:t> </a:t>
            </a:r>
            <a:r>
              <a:rPr lang="fr-FR" dirty="0"/>
              <a:t>more.</a:t>
            </a:r>
          </a:p>
          <a:p>
            <a:r>
              <a:rPr lang="fr-FR" dirty="0"/>
              <a:t>Age </a:t>
            </a:r>
            <a:r>
              <a:rPr lang="fr-FR" dirty="0" err="1"/>
              <a:t>also</a:t>
            </a:r>
            <a:r>
              <a:rPr lang="fr-FR" dirty="0"/>
              <a:t> </a:t>
            </a:r>
            <a:r>
              <a:rPr lang="fr-FR" dirty="0" err="1"/>
              <a:t>plays</a:t>
            </a:r>
            <a:r>
              <a:rPr lang="fr-FR" dirty="0"/>
              <a:t> a </a:t>
            </a:r>
            <a:r>
              <a:rPr lang="fr-FR" dirty="0" err="1"/>
              <a:t>role</a:t>
            </a:r>
            <a:r>
              <a:rPr lang="fr-FR" dirty="0"/>
              <a:t> in LN: </a:t>
            </a:r>
            <a:r>
              <a:rPr lang="fr-FR" dirty="0" err="1"/>
              <a:t>Younger</a:t>
            </a:r>
            <a:r>
              <a:rPr lang="fr-FR" dirty="0"/>
              <a:t> speakers are more </a:t>
            </a:r>
            <a:r>
              <a:rPr lang="fr-FR" dirty="0" err="1"/>
              <a:t>likely</a:t>
            </a:r>
            <a:r>
              <a:rPr lang="fr-FR" dirty="0"/>
              <a:t> to omit the speech </a:t>
            </a:r>
            <a:r>
              <a:rPr lang="fr-FR" dirty="0" err="1"/>
              <a:t>act</a:t>
            </a:r>
            <a:r>
              <a:rPr lang="fr-FR" dirty="0"/>
              <a:t>.</a:t>
            </a:r>
          </a:p>
          <a:p>
            <a:r>
              <a:rPr lang="fr-FR" dirty="0" err="1"/>
              <a:t>Tense</a:t>
            </a:r>
            <a:r>
              <a:rPr lang="fr-FR" dirty="0"/>
              <a:t> not </a:t>
            </a:r>
            <a:r>
              <a:rPr lang="fr-FR" dirty="0" err="1"/>
              <a:t>socially</a:t>
            </a:r>
            <a:r>
              <a:rPr lang="fr-FR" dirty="0"/>
              <a:t> </a:t>
            </a:r>
            <a:r>
              <a:rPr lang="fr-FR" dirty="0" err="1"/>
              <a:t>conditionned</a:t>
            </a:r>
            <a:r>
              <a:rPr lang="fr-FR" dirty="0"/>
              <a:t> in </a:t>
            </a:r>
            <a:r>
              <a:rPr lang="fr-FR" dirty="0" err="1"/>
              <a:t>either</a:t>
            </a:r>
            <a:r>
              <a:rPr lang="fr-FR" dirty="0"/>
              <a:t> </a:t>
            </a:r>
            <a:r>
              <a:rPr lang="fr-FR" dirty="0" err="1"/>
              <a:t>language</a:t>
            </a:r>
            <a:r>
              <a:rPr lang="fr-FR" dirty="0"/>
              <a:t>. </a:t>
            </a:r>
            <a:r>
              <a:rPr lang="fr-FR" dirty="0" err="1"/>
              <a:t>Conditional</a:t>
            </a:r>
            <a:r>
              <a:rPr lang="fr-FR" dirty="0"/>
              <a:t> more </a:t>
            </a:r>
            <a:r>
              <a:rPr lang="fr-FR" dirty="0" err="1"/>
              <a:t>frequent</a:t>
            </a:r>
            <a:r>
              <a:rPr lang="fr-FR" dirty="0"/>
              <a:t> in DF data </a:t>
            </a:r>
            <a:r>
              <a:rPr lang="fr-FR" dirty="0" err="1"/>
              <a:t>while</a:t>
            </a:r>
            <a:r>
              <a:rPr lang="fr-FR" dirty="0"/>
              <a:t> LN has </a:t>
            </a:r>
            <a:r>
              <a:rPr lang="fr-FR" dirty="0" err="1"/>
              <a:t>less</a:t>
            </a:r>
            <a:r>
              <a:rPr lang="fr-FR" dirty="0"/>
              <a:t> </a:t>
            </a:r>
            <a:r>
              <a:rPr lang="fr-FR" dirty="0" err="1"/>
              <a:t>conditional</a:t>
            </a:r>
            <a:r>
              <a:rPr lang="fr-FR" dirty="0"/>
              <a:t> and </a:t>
            </a:r>
            <a:r>
              <a:rPr lang="fr-FR" dirty="0" err="1"/>
              <a:t>some</a:t>
            </a:r>
            <a:r>
              <a:rPr lang="fr-FR" dirty="0"/>
              <a:t> </a:t>
            </a:r>
            <a:r>
              <a:rPr lang="fr-FR" dirty="0" err="1"/>
              <a:t>present</a:t>
            </a:r>
            <a:r>
              <a:rPr lang="fr-FR" dirty="0"/>
              <a:t> of </a:t>
            </a:r>
            <a:r>
              <a:rPr lang="fr-FR" dirty="0" err="1"/>
              <a:t>commands</a:t>
            </a:r>
            <a:r>
              <a:rPr lang="fr-FR" dirty="0"/>
              <a:t>.</a:t>
            </a:r>
          </a:p>
          <a:p>
            <a:r>
              <a:rPr lang="fr-FR" dirty="0" err="1"/>
              <a:t>Verb</a:t>
            </a:r>
            <a:r>
              <a:rPr lang="fr-FR" dirty="0"/>
              <a:t> </a:t>
            </a:r>
            <a:r>
              <a:rPr lang="fr-FR" dirty="0" err="1"/>
              <a:t>number</a:t>
            </a:r>
            <a:r>
              <a:rPr lang="fr-FR" dirty="0"/>
              <a:t> </a:t>
            </a:r>
            <a:r>
              <a:rPr lang="fr-FR" dirty="0" err="1"/>
              <a:t>didn’t</a:t>
            </a:r>
            <a:r>
              <a:rPr lang="fr-FR" dirty="0"/>
              <a:t> show </a:t>
            </a:r>
            <a:r>
              <a:rPr lang="fr-FR" dirty="0" err="1"/>
              <a:t>any</a:t>
            </a:r>
            <a:r>
              <a:rPr lang="fr-FR" dirty="0"/>
              <a:t> </a:t>
            </a:r>
            <a:r>
              <a:rPr lang="fr-FR" dirty="0" err="1"/>
              <a:t>effect</a:t>
            </a:r>
            <a:r>
              <a:rPr lang="fr-FR" dirty="0"/>
              <a:t> in the </a:t>
            </a:r>
            <a:r>
              <a:rPr lang="fr-FR" dirty="0" err="1"/>
              <a:t>two</a:t>
            </a:r>
            <a:r>
              <a:rPr lang="fr-FR" dirty="0"/>
              <a:t> </a:t>
            </a:r>
            <a:r>
              <a:rPr lang="fr-FR" dirty="0" err="1"/>
              <a:t>varieties</a:t>
            </a:r>
            <a:endParaRPr lang="fr-FR" dirty="0"/>
          </a:p>
        </p:txBody>
      </p:sp>
    </p:spTree>
    <p:extLst>
      <p:ext uri="{BB962C8B-B14F-4D97-AF65-F5344CB8AC3E}">
        <p14:creationId xmlns:p14="http://schemas.microsoft.com/office/powerpoint/2010/main" val="19599309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lstStyle/>
          <a:p>
            <a:endParaRPr lang="en-US"/>
          </a:p>
        </p:txBody>
      </p:sp>
      <p:sp>
        <p:nvSpPr>
          <p:cNvPr id="3" name="Title 2"/>
          <p:cNvSpPr>
            <a:spLocks noGrp="1"/>
          </p:cNvSpPr>
          <p:nvPr>
            <p:ph type="title"/>
          </p:nvPr>
        </p:nvSpPr>
        <p:spPr/>
        <p:txBody>
          <a:bodyPr/>
          <a:lstStyle/>
          <a:p>
            <a:r>
              <a:rPr lang="en-US" dirty="0"/>
              <a:t>Conclusions</a:t>
            </a:r>
          </a:p>
        </p:txBody>
      </p:sp>
      <p:sp>
        <p:nvSpPr>
          <p:cNvPr id="4" name="Slide Number Placeholder 3"/>
          <p:cNvSpPr>
            <a:spLocks noGrp="1"/>
          </p:cNvSpPr>
          <p:nvPr>
            <p:ph type="sldNum" sz="quarter" idx="11"/>
          </p:nvPr>
        </p:nvSpPr>
        <p:spPr/>
        <p:txBody>
          <a:bodyPr/>
          <a:lstStyle/>
          <a:p>
            <a:fld id="{60F0911C-6162-4740-A2EE-EE6B8AD6AEC6}" type="slidenum">
              <a:rPr lang="fr-FR" smtClean="0"/>
              <a:t>33</a:t>
            </a:fld>
            <a:endParaRPr lang="fr-FR"/>
          </a:p>
        </p:txBody>
      </p:sp>
    </p:spTree>
    <p:extLst>
      <p:ext uri="{BB962C8B-B14F-4D97-AF65-F5344CB8AC3E}">
        <p14:creationId xmlns:p14="http://schemas.microsoft.com/office/powerpoint/2010/main" val="240176099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does this all mean?</a:t>
            </a:r>
          </a:p>
        </p:txBody>
      </p:sp>
      <p:sp>
        <p:nvSpPr>
          <p:cNvPr id="3" name="Slide Number Placeholder 2"/>
          <p:cNvSpPr>
            <a:spLocks noGrp="1"/>
          </p:cNvSpPr>
          <p:nvPr>
            <p:ph type="sldNum" sz="quarter" idx="12"/>
          </p:nvPr>
        </p:nvSpPr>
        <p:spPr/>
        <p:txBody>
          <a:bodyPr>
            <a:normAutofit fontScale="85000" lnSpcReduction="20000"/>
          </a:bodyPr>
          <a:lstStyle/>
          <a:p>
            <a:fld id="{60F0911C-6162-4740-A2EE-EE6B8AD6AEC6}" type="slidenum">
              <a:rPr lang="fr-FR" smtClean="0"/>
              <a:t>34</a:t>
            </a:fld>
            <a:endParaRPr lang="fr-FR"/>
          </a:p>
        </p:txBody>
      </p:sp>
      <p:sp>
        <p:nvSpPr>
          <p:cNvPr id="4" name="Content Placeholder 3"/>
          <p:cNvSpPr>
            <a:spLocks noGrp="1"/>
          </p:cNvSpPr>
          <p:nvPr>
            <p:ph sz="quarter" idx="1"/>
          </p:nvPr>
        </p:nvSpPr>
        <p:spPr/>
        <p:txBody>
          <a:bodyPr/>
          <a:lstStyle/>
          <a:p>
            <a:r>
              <a:rPr lang="en-US" dirty="0"/>
              <a:t>Online personal ads are highly conventionalized, despite no length limits.</a:t>
            </a:r>
          </a:p>
          <a:p>
            <a:pPr lvl="1"/>
            <a:r>
              <a:rPr lang="en-US" dirty="0"/>
              <a:t>Same four variables are majority in both languages.</a:t>
            </a:r>
          </a:p>
          <a:p>
            <a:r>
              <a:rPr lang="en-US" dirty="0"/>
              <a:t>Universality of personal ads? (Fraser, 1985) </a:t>
            </a:r>
          </a:p>
          <a:p>
            <a:r>
              <a:rPr lang="en-US" dirty="0"/>
              <a:t>However, while the options are the same between the two languages, speaker choices are different.</a:t>
            </a:r>
          </a:p>
          <a:p>
            <a:pPr lvl="1"/>
            <a:r>
              <a:rPr lang="en-US" dirty="0"/>
              <a:t>Sociolinguistic patterning is different between the two cultures</a:t>
            </a:r>
          </a:p>
          <a:p>
            <a:r>
              <a:rPr lang="en-US" dirty="0"/>
              <a:t>Culture-specificity? (</a:t>
            </a:r>
            <a:r>
              <a:rPr lang="en-US" dirty="0" err="1"/>
              <a:t>Wierzbicka</a:t>
            </a:r>
            <a:r>
              <a:rPr lang="en-US" dirty="0"/>
              <a:t>, 1985) </a:t>
            </a:r>
          </a:p>
          <a:p>
            <a:endParaRPr lang="en-US" dirty="0"/>
          </a:p>
        </p:txBody>
      </p:sp>
    </p:spTree>
    <p:extLst>
      <p:ext uri="{BB962C8B-B14F-4D97-AF65-F5344CB8AC3E}">
        <p14:creationId xmlns:p14="http://schemas.microsoft.com/office/powerpoint/2010/main" val="2378666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4">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Questions for future research</a:t>
            </a:r>
          </a:p>
        </p:txBody>
      </p:sp>
      <p:sp>
        <p:nvSpPr>
          <p:cNvPr id="3" name="Slide Number Placeholder 2"/>
          <p:cNvSpPr>
            <a:spLocks noGrp="1"/>
          </p:cNvSpPr>
          <p:nvPr>
            <p:ph type="sldNum" sz="quarter" idx="12"/>
          </p:nvPr>
        </p:nvSpPr>
        <p:spPr/>
        <p:txBody>
          <a:bodyPr>
            <a:normAutofit fontScale="85000" lnSpcReduction="20000"/>
          </a:bodyPr>
          <a:lstStyle/>
          <a:p>
            <a:fld id="{60F0911C-6162-4740-A2EE-EE6B8AD6AEC6}" type="slidenum">
              <a:rPr lang="fr-FR" smtClean="0"/>
              <a:t>35</a:t>
            </a:fld>
            <a:endParaRPr lang="fr-FR"/>
          </a:p>
        </p:txBody>
      </p:sp>
      <p:sp>
        <p:nvSpPr>
          <p:cNvPr id="4" name="Content Placeholder 3"/>
          <p:cNvSpPr>
            <a:spLocks noGrp="1"/>
          </p:cNvSpPr>
          <p:nvPr>
            <p:ph sz="quarter" idx="1"/>
          </p:nvPr>
        </p:nvSpPr>
        <p:spPr/>
        <p:txBody>
          <a:bodyPr/>
          <a:lstStyle/>
          <a:p>
            <a:r>
              <a:rPr lang="en-US" dirty="0"/>
              <a:t>Are </a:t>
            </a:r>
            <a:r>
              <a:rPr lang="en-US" dirty="0" err="1"/>
              <a:t>pragmalinguistic</a:t>
            </a:r>
            <a:r>
              <a:rPr lang="en-US" dirty="0"/>
              <a:t> variations of a speech act universal if they are not used in the same way by the same speakers in two varieties or languages?</a:t>
            </a:r>
          </a:p>
        </p:txBody>
      </p:sp>
    </p:spTree>
    <p:extLst>
      <p:ext uri="{BB962C8B-B14F-4D97-AF65-F5344CB8AC3E}">
        <p14:creationId xmlns:p14="http://schemas.microsoft.com/office/powerpoint/2010/main" val="188425634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dirty="0">
                <a:latin typeface="Calibri"/>
                <a:cs typeface="Calibri"/>
              </a:rPr>
              <a:t>¡</a:t>
            </a:r>
            <a:r>
              <a:rPr lang="fr-FR" dirty="0"/>
              <a:t>Gracias!</a:t>
            </a:r>
          </a:p>
        </p:txBody>
      </p:sp>
      <p:sp>
        <p:nvSpPr>
          <p:cNvPr id="3" name="Slide Number Placeholder 2"/>
          <p:cNvSpPr>
            <a:spLocks noGrp="1"/>
          </p:cNvSpPr>
          <p:nvPr>
            <p:ph type="sldNum" sz="quarter" idx="12"/>
          </p:nvPr>
        </p:nvSpPr>
        <p:spPr/>
        <p:txBody>
          <a:bodyPr>
            <a:normAutofit fontScale="85000" lnSpcReduction="20000"/>
          </a:bodyPr>
          <a:lstStyle/>
          <a:p>
            <a:fld id="{60F0911C-6162-4740-A2EE-EE6B8AD6AEC6}" type="slidenum">
              <a:rPr lang="fr-FR" smtClean="0"/>
              <a:t>36</a:t>
            </a:fld>
            <a:endParaRPr lang="fr-FR"/>
          </a:p>
        </p:txBody>
      </p:sp>
      <p:sp>
        <p:nvSpPr>
          <p:cNvPr id="4" name="Content Placeholder 3"/>
          <p:cNvSpPr>
            <a:spLocks noGrp="1"/>
          </p:cNvSpPr>
          <p:nvPr>
            <p:ph sz="quarter" idx="1"/>
          </p:nvPr>
        </p:nvSpPr>
        <p:spPr/>
        <p:txBody>
          <a:bodyPr/>
          <a:lstStyle/>
          <a:p>
            <a:r>
              <a:rPr lang="fr-FR" dirty="0">
                <a:hlinkClick r:id="rId2"/>
              </a:rPr>
              <a:t>szahler@indiana.edu</a:t>
            </a:r>
            <a:r>
              <a:rPr lang="fr-FR" dirty="0"/>
              <a:t>	</a:t>
            </a:r>
          </a:p>
          <a:p>
            <a:r>
              <a:rPr lang="fr-FR" dirty="0" err="1"/>
              <a:t>References</a:t>
            </a:r>
            <a:r>
              <a:rPr lang="fr-FR" dirty="0"/>
              <a:t> on </a:t>
            </a:r>
            <a:r>
              <a:rPr lang="fr-FR" dirty="0" err="1"/>
              <a:t>next</a:t>
            </a:r>
            <a:r>
              <a:rPr lang="fr-FR" dirty="0"/>
              <a:t> page</a:t>
            </a:r>
          </a:p>
        </p:txBody>
      </p:sp>
    </p:spTree>
    <p:extLst>
      <p:ext uri="{BB962C8B-B14F-4D97-AF65-F5344CB8AC3E}">
        <p14:creationId xmlns:p14="http://schemas.microsoft.com/office/powerpoint/2010/main" val="332603543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dirty="0" err="1"/>
              <a:t>References</a:t>
            </a:r>
            <a:endParaRPr lang="fr-FR" dirty="0"/>
          </a:p>
        </p:txBody>
      </p:sp>
      <p:sp>
        <p:nvSpPr>
          <p:cNvPr id="3" name="Slide Number Placeholder 2"/>
          <p:cNvSpPr>
            <a:spLocks noGrp="1"/>
          </p:cNvSpPr>
          <p:nvPr>
            <p:ph type="sldNum" sz="quarter" idx="12"/>
          </p:nvPr>
        </p:nvSpPr>
        <p:spPr/>
        <p:txBody>
          <a:bodyPr>
            <a:normAutofit fontScale="85000" lnSpcReduction="20000"/>
          </a:bodyPr>
          <a:lstStyle/>
          <a:p>
            <a:fld id="{60F0911C-6162-4740-A2EE-EE6B8AD6AEC6}" type="slidenum">
              <a:rPr lang="fr-FR" smtClean="0"/>
              <a:t>37</a:t>
            </a:fld>
            <a:endParaRPr lang="fr-FR"/>
          </a:p>
        </p:txBody>
      </p:sp>
      <p:sp>
        <p:nvSpPr>
          <p:cNvPr id="4" name="Content Placeholder 3"/>
          <p:cNvSpPr>
            <a:spLocks noGrp="1"/>
          </p:cNvSpPr>
          <p:nvPr>
            <p:ph sz="quarter" idx="1"/>
          </p:nvPr>
        </p:nvSpPr>
        <p:spPr>
          <a:xfrm>
            <a:off x="612648" y="1600200"/>
            <a:ext cx="8153400" cy="4800600"/>
          </a:xfrm>
        </p:spPr>
        <p:txBody>
          <a:bodyPr>
            <a:normAutofit fontScale="70000" lnSpcReduction="20000"/>
          </a:bodyPr>
          <a:lstStyle/>
          <a:p>
            <a:r>
              <a:rPr lang="en-US" dirty="0" err="1"/>
              <a:t>Androutsopoulos</a:t>
            </a:r>
            <a:r>
              <a:rPr lang="en-US" dirty="0"/>
              <a:t>, J. (2006). Introduction: Sociolinguistics and computer-mediated communication. </a:t>
            </a:r>
            <a:r>
              <a:rPr lang="en-US" i="1" dirty="0"/>
              <a:t>Journal of Sociolinguistics, 10</a:t>
            </a:r>
            <a:r>
              <a:rPr lang="en-US" dirty="0"/>
              <a:t>(4), 419-438. Retrieved February 10, 2013, from http://www.blackwellsynergy.com/doi/abs/10.1111/j.1467_9841.2006.00286.x</a:t>
            </a:r>
          </a:p>
          <a:p>
            <a:r>
              <a:rPr lang="en-US" dirty="0"/>
              <a:t>Beebe, L., &amp; </a:t>
            </a:r>
            <a:r>
              <a:rPr lang="en-US" dirty="0" err="1"/>
              <a:t>Waring</a:t>
            </a:r>
            <a:r>
              <a:rPr lang="en-US" dirty="0"/>
              <a:t>, H. (2005). Pragmatic development in responding to rudeness. In J. </a:t>
            </a:r>
            <a:r>
              <a:rPr lang="en-US" dirty="0" err="1"/>
              <a:t>Frodesen</a:t>
            </a:r>
            <a:r>
              <a:rPr lang="en-US" dirty="0"/>
              <a:t>, &amp; C. </a:t>
            </a:r>
            <a:r>
              <a:rPr lang="en-US" dirty="0" err="1"/>
              <a:t>Holten</a:t>
            </a:r>
            <a:r>
              <a:rPr lang="en-US" dirty="0"/>
              <a:t> (Eds.), </a:t>
            </a:r>
            <a:r>
              <a:rPr lang="en-US" i="1" dirty="0"/>
              <a:t>The power of context in language teaching and learning</a:t>
            </a:r>
            <a:r>
              <a:rPr lang="en-US" dirty="0"/>
              <a:t> (pp. 67-80). Boston, MA: </a:t>
            </a:r>
            <a:r>
              <a:rPr lang="en-US" dirty="0" err="1"/>
              <a:t>Heinle</a:t>
            </a:r>
            <a:r>
              <a:rPr lang="en-US" dirty="0"/>
              <a:t> &amp; </a:t>
            </a:r>
            <a:r>
              <a:rPr lang="en-US" dirty="0" err="1"/>
              <a:t>Heinle</a:t>
            </a:r>
            <a:r>
              <a:rPr lang="en-US" dirty="0"/>
              <a:t>/Thomson Learning.</a:t>
            </a:r>
          </a:p>
          <a:p>
            <a:r>
              <a:rPr lang="en-US" dirty="0"/>
              <a:t>Beebe, L., &amp; </a:t>
            </a:r>
            <a:r>
              <a:rPr lang="en-US" dirty="0" err="1"/>
              <a:t>Yakashi</a:t>
            </a:r>
            <a:r>
              <a:rPr lang="en-US" dirty="0"/>
              <a:t>, T. (1989). Do you have a bag?: Social status and pattern variation in second language acquisition. In S. </a:t>
            </a:r>
            <a:r>
              <a:rPr lang="en-US" dirty="0" err="1"/>
              <a:t>Gass</a:t>
            </a:r>
            <a:r>
              <a:rPr lang="en-US" dirty="0"/>
              <a:t>, C. Madden, D. Preston, &amp; L. </a:t>
            </a:r>
            <a:r>
              <a:rPr lang="en-US" dirty="0" err="1"/>
              <a:t>Selinker</a:t>
            </a:r>
            <a:r>
              <a:rPr lang="en-US" dirty="0"/>
              <a:t> (Eds.), </a:t>
            </a:r>
            <a:r>
              <a:rPr lang="en-US" i="1" dirty="0"/>
              <a:t>Variation in second language acquisition: Discourse, pragmatics, and communication.</a:t>
            </a:r>
            <a:r>
              <a:rPr lang="en-US" dirty="0"/>
              <a:t> (pp. 103-125). </a:t>
            </a:r>
            <a:r>
              <a:rPr lang="en-US" dirty="0" err="1"/>
              <a:t>Clevedon</a:t>
            </a:r>
            <a:r>
              <a:rPr lang="en-US" dirty="0"/>
              <a:t>, UK: Multilingual Matters.</a:t>
            </a:r>
          </a:p>
          <a:p>
            <a:r>
              <a:rPr lang="en-US" dirty="0"/>
              <a:t>Blum-</a:t>
            </a:r>
            <a:r>
              <a:rPr lang="en-US" dirty="0" err="1"/>
              <a:t>Kulka</a:t>
            </a:r>
            <a:r>
              <a:rPr lang="en-US" dirty="0"/>
              <a:t>, S. (1982). Learning how to say what you mean in a second language: A study of the speech act performance of learners of Hebrew as a second language. </a:t>
            </a:r>
            <a:r>
              <a:rPr lang="en-US" i="1" dirty="0"/>
              <a:t>Applied Linguistics, 3, </a:t>
            </a:r>
            <a:r>
              <a:rPr lang="en-US" dirty="0"/>
              <a:t>29-39.</a:t>
            </a:r>
          </a:p>
        </p:txBody>
      </p:sp>
    </p:spTree>
    <p:extLst>
      <p:ext uri="{BB962C8B-B14F-4D97-AF65-F5344CB8AC3E}">
        <p14:creationId xmlns:p14="http://schemas.microsoft.com/office/powerpoint/2010/main" val="283659011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dirty="0" err="1"/>
              <a:t>References</a:t>
            </a:r>
            <a:endParaRPr lang="fr-FR" dirty="0"/>
          </a:p>
        </p:txBody>
      </p:sp>
      <p:sp>
        <p:nvSpPr>
          <p:cNvPr id="3" name="Slide Number Placeholder 2"/>
          <p:cNvSpPr>
            <a:spLocks noGrp="1"/>
          </p:cNvSpPr>
          <p:nvPr>
            <p:ph type="sldNum" sz="quarter" idx="12"/>
          </p:nvPr>
        </p:nvSpPr>
        <p:spPr/>
        <p:txBody>
          <a:bodyPr>
            <a:normAutofit fontScale="85000" lnSpcReduction="20000"/>
          </a:bodyPr>
          <a:lstStyle/>
          <a:p>
            <a:fld id="{60F0911C-6162-4740-A2EE-EE6B8AD6AEC6}" type="slidenum">
              <a:rPr lang="fr-FR" smtClean="0"/>
              <a:t>38</a:t>
            </a:fld>
            <a:endParaRPr lang="fr-FR"/>
          </a:p>
        </p:txBody>
      </p:sp>
      <p:sp>
        <p:nvSpPr>
          <p:cNvPr id="4" name="Content Placeholder 3"/>
          <p:cNvSpPr>
            <a:spLocks noGrp="1"/>
          </p:cNvSpPr>
          <p:nvPr>
            <p:ph sz="quarter" idx="1"/>
          </p:nvPr>
        </p:nvSpPr>
        <p:spPr>
          <a:xfrm>
            <a:off x="612648" y="1600200"/>
            <a:ext cx="8153400" cy="4876800"/>
          </a:xfrm>
        </p:spPr>
        <p:txBody>
          <a:bodyPr>
            <a:normAutofit fontScale="62500" lnSpcReduction="20000"/>
          </a:bodyPr>
          <a:lstStyle/>
          <a:p>
            <a:r>
              <a:rPr lang="en-US" dirty="0"/>
              <a:t>Blum-</a:t>
            </a:r>
            <a:r>
              <a:rPr lang="en-US" dirty="0" err="1"/>
              <a:t>Kulka</a:t>
            </a:r>
            <a:r>
              <a:rPr lang="en-US" dirty="0"/>
              <a:t>, S. (1983). Interpreting and performing speech acts in a second language: A cross-cultural study of Hebrew and English. In N. </a:t>
            </a:r>
            <a:r>
              <a:rPr lang="en-US" dirty="0" err="1"/>
              <a:t>Wolfson</a:t>
            </a:r>
            <a:r>
              <a:rPr lang="en-US" dirty="0"/>
              <a:t> &amp; E. Judd (Eds.), </a:t>
            </a:r>
            <a:r>
              <a:rPr lang="en-US" i="1" dirty="0"/>
              <a:t>Sociolinguistics and language acquisition </a:t>
            </a:r>
            <a:r>
              <a:rPr lang="en-US" dirty="0"/>
              <a:t>(pp. 36-55). Rowley, MA: Newbury House.</a:t>
            </a:r>
          </a:p>
          <a:p>
            <a:r>
              <a:rPr lang="en-US" dirty="0"/>
              <a:t>Blum-</a:t>
            </a:r>
            <a:r>
              <a:rPr lang="en-US" dirty="0" err="1"/>
              <a:t>Kulka</a:t>
            </a:r>
            <a:r>
              <a:rPr lang="en-US" dirty="0"/>
              <a:t>, Shoshana, </a:t>
            </a:r>
            <a:r>
              <a:rPr lang="en-US" dirty="0" err="1"/>
              <a:t>Juliane</a:t>
            </a:r>
            <a:r>
              <a:rPr lang="en-US" dirty="0"/>
              <a:t> House, and Gabriele Kasper. (eds.) (1989). </a:t>
            </a:r>
            <a:r>
              <a:rPr lang="en-US" i="1" dirty="0"/>
              <a:t>Cross-cultural pragmatics: Requests and apologies. </a:t>
            </a:r>
            <a:r>
              <a:rPr lang="en-US" dirty="0"/>
              <a:t>Norwood: </a:t>
            </a:r>
            <a:r>
              <a:rPr lang="en-US" dirty="0" err="1"/>
              <a:t>Ablex</a:t>
            </a:r>
            <a:r>
              <a:rPr lang="en-US" dirty="0"/>
              <a:t> Publishing.</a:t>
            </a:r>
          </a:p>
          <a:p>
            <a:r>
              <a:rPr lang="en-US" dirty="0"/>
              <a:t>Boxer, D. (2002). Nagging: the familial conflict area. </a:t>
            </a:r>
            <a:r>
              <a:rPr lang="en-US" i="1" dirty="0"/>
              <a:t>Journal of Pragmatics</a:t>
            </a:r>
            <a:r>
              <a:rPr lang="en-US" dirty="0"/>
              <a:t>(34), 49-61.</a:t>
            </a:r>
          </a:p>
          <a:p>
            <a:r>
              <a:rPr lang="en-US" dirty="0" err="1"/>
              <a:t>Cherny</a:t>
            </a:r>
            <a:r>
              <a:rPr lang="en-US" dirty="0"/>
              <a:t>, L. (1999). </a:t>
            </a:r>
            <a:r>
              <a:rPr lang="en-US" i="1" dirty="0"/>
              <a:t>Conversation and Community: Chat in a Virtual World.</a:t>
            </a:r>
            <a:r>
              <a:rPr lang="en-US" dirty="0"/>
              <a:t> Stanford, CA: Center for the Study of Language and Information.</a:t>
            </a:r>
          </a:p>
          <a:p>
            <a:r>
              <a:rPr lang="en-US" dirty="0" err="1"/>
              <a:t>Cicerello</a:t>
            </a:r>
            <a:r>
              <a:rPr lang="en-US" dirty="0"/>
              <a:t>, A. a. (1995). Personal advertisements: A content analysis. </a:t>
            </a:r>
            <a:r>
              <a:rPr lang="en-US" i="1" dirty="0"/>
              <a:t>Journal of Social Behavior and Personality, 10</a:t>
            </a:r>
            <a:r>
              <a:rPr lang="en-US" dirty="0"/>
              <a:t>, 751-756.</a:t>
            </a:r>
          </a:p>
          <a:p>
            <a:r>
              <a:rPr lang="en-US" dirty="0" err="1"/>
              <a:t>Coupland</a:t>
            </a:r>
            <a:r>
              <a:rPr lang="en-US" dirty="0"/>
              <a:t>, J. (1996). Dating advertisements: Discourses of the </a:t>
            </a:r>
            <a:r>
              <a:rPr lang="en-US" dirty="0" err="1"/>
              <a:t>commodified</a:t>
            </a:r>
            <a:r>
              <a:rPr lang="en-US" dirty="0"/>
              <a:t> self. </a:t>
            </a:r>
            <a:r>
              <a:rPr lang="en-US" i="1" dirty="0"/>
              <a:t>Discourse and Society, 7</a:t>
            </a:r>
            <a:r>
              <a:rPr lang="en-US" dirty="0"/>
              <a:t>(2), 187-207.</a:t>
            </a:r>
          </a:p>
          <a:p>
            <a:r>
              <a:rPr lang="en-US" dirty="0"/>
              <a:t>Cruz </a:t>
            </a:r>
            <a:r>
              <a:rPr lang="en-US" dirty="0" err="1"/>
              <a:t>García</a:t>
            </a:r>
            <a:r>
              <a:rPr lang="en-US" dirty="0"/>
              <a:t>, Laura; Adams, Heather (2006). Advertising Discourse: A Contrastive Analysis of Computer Adverts in English and Spanish. </a:t>
            </a:r>
            <a:r>
              <a:rPr lang="fr-FR" i="1" dirty="0"/>
              <a:t>LFE, </a:t>
            </a:r>
            <a:r>
              <a:rPr lang="fr-FR" i="1" dirty="0" err="1"/>
              <a:t>Revista</a:t>
            </a:r>
            <a:r>
              <a:rPr lang="fr-FR" i="1" dirty="0"/>
              <a:t> de </a:t>
            </a:r>
            <a:r>
              <a:rPr lang="fr-FR" i="1" dirty="0" err="1"/>
              <a:t>Lenguas</a:t>
            </a:r>
            <a:r>
              <a:rPr lang="fr-FR" i="1" dirty="0"/>
              <a:t> para Fines </a:t>
            </a:r>
            <a:r>
              <a:rPr lang="fr-FR" i="1" dirty="0" err="1"/>
              <a:t>Específicos</a:t>
            </a:r>
            <a:r>
              <a:rPr lang="fr-FR" dirty="0"/>
              <a:t>, </a:t>
            </a:r>
            <a:r>
              <a:rPr lang="fr-FR" i="1" dirty="0"/>
              <a:t>11-12,</a:t>
            </a:r>
            <a:r>
              <a:rPr lang="fr-FR" dirty="0"/>
              <a:t> 113-132.</a:t>
            </a:r>
            <a:endParaRPr lang="en-US" dirty="0"/>
          </a:p>
          <a:p>
            <a:endParaRPr lang="fr-FR" dirty="0"/>
          </a:p>
        </p:txBody>
      </p:sp>
    </p:spTree>
    <p:extLst>
      <p:ext uri="{BB962C8B-B14F-4D97-AF65-F5344CB8AC3E}">
        <p14:creationId xmlns:p14="http://schemas.microsoft.com/office/powerpoint/2010/main" val="222238722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References</a:t>
            </a:r>
          </a:p>
        </p:txBody>
      </p:sp>
      <p:sp>
        <p:nvSpPr>
          <p:cNvPr id="3" name="Slide Number Placeholder 2"/>
          <p:cNvSpPr>
            <a:spLocks noGrp="1"/>
          </p:cNvSpPr>
          <p:nvPr>
            <p:ph type="sldNum" sz="quarter" idx="12"/>
          </p:nvPr>
        </p:nvSpPr>
        <p:spPr/>
        <p:txBody>
          <a:bodyPr>
            <a:normAutofit fontScale="85000" lnSpcReduction="20000"/>
          </a:bodyPr>
          <a:lstStyle/>
          <a:p>
            <a:fld id="{60F0911C-6162-4740-A2EE-EE6B8AD6AEC6}" type="slidenum">
              <a:rPr lang="fr-FR" smtClean="0"/>
              <a:t>39</a:t>
            </a:fld>
            <a:endParaRPr lang="fr-FR"/>
          </a:p>
        </p:txBody>
      </p:sp>
      <p:sp>
        <p:nvSpPr>
          <p:cNvPr id="4" name="Content Placeholder 3"/>
          <p:cNvSpPr>
            <a:spLocks noGrp="1"/>
          </p:cNvSpPr>
          <p:nvPr>
            <p:ph sz="quarter" idx="1"/>
          </p:nvPr>
        </p:nvSpPr>
        <p:spPr/>
        <p:txBody>
          <a:bodyPr>
            <a:normAutofit fontScale="62500" lnSpcReduction="20000"/>
          </a:bodyPr>
          <a:lstStyle/>
          <a:p>
            <a:r>
              <a:rPr lang="fr-FR" dirty="0" err="1"/>
              <a:t>Deaux</a:t>
            </a:r>
            <a:r>
              <a:rPr lang="fr-FR" dirty="0"/>
              <a:t>, K. a. (1984). </a:t>
            </a:r>
            <a:r>
              <a:rPr lang="en-US" dirty="0"/>
              <a:t>Courtship in the personals column: The influence of gender and sexual orientation. </a:t>
            </a:r>
            <a:r>
              <a:rPr lang="en-US" i="1" dirty="0"/>
              <a:t>Sex roles, 11</a:t>
            </a:r>
            <a:r>
              <a:rPr lang="en-US" dirty="0"/>
              <a:t>, 363-375.</a:t>
            </a:r>
          </a:p>
          <a:p>
            <a:r>
              <a:rPr lang="en-US" dirty="0"/>
              <a:t>Ellison, N., </a:t>
            </a:r>
            <a:r>
              <a:rPr lang="en-US" dirty="0" err="1"/>
              <a:t>Heino</a:t>
            </a:r>
            <a:r>
              <a:rPr lang="en-US" dirty="0"/>
              <a:t>, R., &amp; Gibbs, J. (2006). Managing </a:t>
            </a:r>
            <a:r>
              <a:rPr lang="en-US" dirty="0" err="1"/>
              <a:t>imipressions</a:t>
            </a:r>
            <a:r>
              <a:rPr lang="en-US" dirty="0"/>
              <a:t> online: self-presentation processes in the online dating environment. </a:t>
            </a:r>
            <a:r>
              <a:rPr lang="en-US" i="1" dirty="0"/>
              <a:t>Journal of Computer-Mediated Communication, 11</a:t>
            </a:r>
            <a:r>
              <a:rPr lang="en-US" dirty="0"/>
              <a:t>(2). Retrieved March 05, 2013, from http://jcmc.indiana.edu/vol11/issue2/</a:t>
            </a:r>
          </a:p>
          <a:p>
            <a:r>
              <a:rPr lang="en-US" dirty="0" err="1"/>
              <a:t>Epel</a:t>
            </a:r>
            <a:r>
              <a:rPr lang="en-US" dirty="0"/>
              <a:t>, E., </a:t>
            </a:r>
            <a:r>
              <a:rPr lang="en-US" dirty="0" err="1"/>
              <a:t>Spanakos</a:t>
            </a:r>
            <a:r>
              <a:rPr lang="en-US" dirty="0"/>
              <a:t>, A., </a:t>
            </a:r>
            <a:r>
              <a:rPr lang="en-US" dirty="0" err="1"/>
              <a:t>Kasl</a:t>
            </a:r>
            <a:r>
              <a:rPr lang="en-US" dirty="0"/>
              <a:t>-Godley, J., &amp; Brownell, K. (1996). Body shape ideals across gender, sexual orientation, socioeconomic status, race and age in personal advertisement. </a:t>
            </a:r>
            <a:r>
              <a:rPr lang="en-US" i="1" dirty="0"/>
              <a:t>International Journal of Eating Disorders, 19</a:t>
            </a:r>
            <a:r>
              <a:rPr lang="en-US" dirty="0"/>
              <a:t>, 265-273.</a:t>
            </a:r>
          </a:p>
          <a:p>
            <a:r>
              <a:rPr lang="en-US" dirty="0"/>
              <a:t>Fraser, B. (1985). On the universality of speech act strategies. In S. George (Ed.), </a:t>
            </a:r>
            <a:r>
              <a:rPr lang="en-US" i="1" dirty="0"/>
              <a:t>From the linguistic to the social context</a:t>
            </a:r>
            <a:r>
              <a:rPr lang="en-US" dirty="0"/>
              <a:t> (pp. 43-49). Bologna, Italy: CLUEB.</a:t>
            </a:r>
          </a:p>
          <a:p>
            <a:r>
              <a:rPr lang="en-US" dirty="0"/>
              <a:t>Grice, H. P. (1975). Logic and Conversation. In P. Cole &amp; J.L. Morgan (Eds.), </a:t>
            </a:r>
            <a:r>
              <a:rPr lang="en-US" i="1" dirty="0"/>
              <a:t>Speech Acts </a:t>
            </a:r>
            <a:r>
              <a:rPr lang="en-US" dirty="0"/>
              <a:t>(pp. 41-58). New York: Academic Press.</a:t>
            </a:r>
          </a:p>
          <a:p>
            <a:r>
              <a:rPr lang="en-US" dirty="0"/>
              <a:t>Groom, C. J., &amp; </a:t>
            </a:r>
            <a:r>
              <a:rPr lang="en-US" dirty="0" err="1"/>
              <a:t>Pennebaker</a:t>
            </a:r>
            <a:r>
              <a:rPr lang="en-US" dirty="0"/>
              <a:t>, J. W. (2005). The language of love: sex, sexual orientation, and language use in online personal advertisements. </a:t>
            </a:r>
            <a:r>
              <a:rPr lang="en-US" i="1" dirty="0"/>
              <a:t>Sex roles, 52</a:t>
            </a:r>
            <a:r>
              <a:rPr lang="en-US" dirty="0"/>
              <a:t>, 447-461.</a:t>
            </a:r>
          </a:p>
          <a:p>
            <a:endParaRPr lang="en-US" dirty="0"/>
          </a:p>
        </p:txBody>
      </p:sp>
    </p:spTree>
    <p:extLst>
      <p:ext uri="{BB962C8B-B14F-4D97-AF65-F5344CB8AC3E}">
        <p14:creationId xmlns:p14="http://schemas.microsoft.com/office/powerpoint/2010/main" val="26514233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Object of the study</a:t>
            </a:r>
          </a:p>
        </p:txBody>
      </p:sp>
      <p:sp>
        <p:nvSpPr>
          <p:cNvPr id="3" name="Slide Number Placeholder 2"/>
          <p:cNvSpPr>
            <a:spLocks noGrp="1"/>
          </p:cNvSpPr>
          <p:nvPr>
            <p:ph type="sldNum" sz="quarter" idx="12"/>
          </p:nvPr>
        </p:nvSpPr>
        <p:spPr/>
        <p:txBody>
          <a:bodyPr>
            <a:normAutofit fontScale="85000" lnSpcReduction="20000"/>
          </a:bodyPr>
          <a:lstStyle/>
          <a:p>
            <a:fld id="{60F0911C-6162-4740-A2EE-EE6B8AD6AEC6}" type="slidenum">
              <a:rPr lang="fr-FR" smtClean="0"/>
              <a:t>4</a:t>
            </a:fld>
            <a:endParaRPr lang="fr-FR"/>
          </a:p>
        </p:txBody>
      </p:sp>
      <p:sp>
        <p:nvSpPr>
          <p:cNvPr id="4" name="Content Placeholder 3"/>
          <p:cNvSpPr>
            <a:spLocks noGrp="1"/>
          </p:cNvSpPr>
          <p:nvPr>
            <p:ph sz="quarter" idx="1"/>
          </p:nvPr>
        </p:nvSpPr>
        <p:spPr/>
        <p:txBody>
          <a:bodyPr>
            <a:normAutofit lnSpcReduction="10000"/>
          </a:bodyPr>
          <a:lstStyle/>
          <a:p>
            <a:r>
              <a:rPr lang="en-US" dirty="0"/>
              <a:t> The different manners in which the speaker declares her/his desired attributes in a potential partner.</a:t>
            </a:r>
          </a:p>
          <a:p>
            <a:pPr lvl="1"/>
            <a:r>
              <a:rPr lang="es-ES" i="1" u="sng" dirty="0"/>
              <a:t>Busco</a:t>
            </a:r>
            <a:r>
              <a:rPr lang="es-ES" i="1" dirty="0"/>
              <a:t> cadete (hombre) del Heroico Colegio Militar para amistad y fines de noviazgo.</a:t>
            </a:r>
            <a:endParaRPr lang="en-US" dirty="0"/>
          </a:p>
          <a:p>
            <a:pPr lvl="2"/>
            <a:r>
              <a:rPr lang="en-US" dirty="0"/>
              <a:t>‘I’m looking for a cadet from the Heroic Military School for friendship and relationship purposes.’ (DF.MBH.4)</a:t>
            </a:r>
            <a:r>
              <a:rPr lang="en-US" i="1" dirty="0"/>
              <a:t> </a:t>
            </a:r>
          </a:p>
          <a:p>
            <a:pPr lvl="1"/>
            <a:r>
              <a:rPr lang="es-ES" i="1" u="sng" dirty="0"/>
              <a:t>Deseo</a:t>
            </a:r>
            <a:r>
              <a:rPr lang="es-ES" i="1" dirty="0"/>
              <a:t> conocer hombre profesionista soltero y/o divorciado (NO SEPARADOS) de 40-42. </a:t>
            </a:r>
            <a:endParaRPr lang="en-US" dirty="0"/>
          </a:p>
          <a:p>
            <a:pPr lvl="2"/>
            <a:r>
              <a:rPr lang="en-US" dirty="0"/>
              <a:t>‘I want to meet a single or divorced professional man (NOT SEPARATED) from 40-42 years-old.’ </a:t>
            </a:r>
          </a:p>
        </p:txBody>
      </p:sp>
    </p:spTree>
    <p:extLst>
      <p:ext uri="{BB962C8B-B14F-4D97-AF65-F5344CB8AC3E}">
        <p14:creationId xmlns:p14="http://schemas.microsoft.com/office/powerpoint/2010/main" val="309890130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References</a:t>
            </a:r>
          </a:p>
        </p:txBody>
      </p:sp>
      <p:sp>
        <p:nvSpPr>
          <p:cNvPr id="3" name="Slide Number Placeholder 2"/>
          <p:cNvSpPr>
            <a:spLocks noGrp="1"/>
          </p:cNvSpPr>
          <p:nvPr>
            <p:ph type="sldNum" sz="quarter" idx="12"/>
          </p:nvPr>
        </p:nvSpPr>
        <p:spPr/>
        <p:txBody>
          <a:bodyPr>
            <a:normAutofit fontScale="85000" lnSpcReduction="20000"/>
          </a:bodyPr>
          <a:lstStyle/>
          <a:p>
            <a:fld id="{60F0911C-6162-4740-A2EE-EE6B8AD6AEC6}" type="slidenum">
              <a:rPr lang="fr-FR" smtClean="0"/>
              <a:t>40</a:t>
            </a:fld>
            <a:endParaRPr lang="fr-FR"/>
          </a:p>
        </p:txBody>
      </p:sp>
      <p:sp>
        <p:nvSpPr>
          <p:cNvPr id="4" name="Content Placeholder 3"/>
          <p:cNvSpPr>
            <a:spLocks noGrp="1"/>
          </p:cNvSpPr>
          <p:nvPr>
            <p:ph sz="quarter" idx="1"/>
          </p:nvPr>
        </p:nvSpPr>
        <p:spPr/>
        <p:txBody>
          <a:bodyPr>
            <a:normAutofit fontScale="55000" lnSpcReduction="20000"/>
          </a:bodyPr>
          <a:lstStyle/>
          <a:p>
            <a:r>
              <a:rPr lang="en-US" dirty="0" err="1"/>
              <a:t>Gudelunas</a:t>
            </a:r>
            <a:r>
              <a:rPr lang="en-US" dirty="0"/>
              <a:t>, D. (2005). Online personal ads: community and sex, virtually. </a:t>
            </a:r>
            <a:r>
              <a:rPr lang="en-US" i="1" dirty="0"/>
              <a:t>Journal of Homosexuality, 49</a:t>
            </a:r>
            <a:r>
              <a:rPr lang="en-US" dirty="0"/>
              <a:t>, 1-33.</a:t>
            </a:r>
          </a:p>
          <a:p>
            <a:r>
              <a:rPr lang="en-US" dirty="0"/>
              <a:t>Hancock, J., </a:t>
            </a:r>
            <a:r>
              <a:rPr lang="en-US" dirty="0" err="1"/>
              <a:t>Toma</a:t>
            </a:r>
            <a:r>
              <a:rPr lang="en-US" dirty="0"/>
              <a:t>, C., &amp; Ellison, N. (2007). The truth about lying in online dating profiles. </a:t>
            </a:r>
            <a:r>
              <a:rPr lang="en-US" i="1" dirty="0"/>
              <a:t>Proceedings of the ACM Conference on Human Factors in Computing Systems (CHI2007)</a:t>
            </a:r>
            <a:r>
              <a:rPr lang="en-US" dirty="0"/>
              <a:t> (pp. 449-452). New York, NY: Associate for Computing Machinery.</a:t>
            </a:r>
          </a:p>
          <a:p>
            <a:r>
              <a:rPr lang="en-US" dirty="0" err="1"/>
              <a:t>Hardey</a:t>
            </a:r>
            <a:r>
              <a:rPr lang="en-US" dirty="0"/>
              <a:t>, M. (2004). Mediated relationships: authenticity and the possibility of romance. </a:t>
            </a:r>
            <a:r>
              <a:rPr lang="en-US" i="1" dirty="0"/>
              <a:t>Information, Communication and Society, 7</a:t>
            </a:r>
            <a:r>
              <a:rPr lang="en-US" dirty="0"/>
              <a:t>, 207-222.</a:t>
            </a:r>
          </a:p>
          <a:p>
            <a:r>
              <a:rPr lang="en-US" dirty="0" err="1"/>
              <a:t>Hatala</a:t>
            </a:r>
            <a:r>
              <a:rPr lang="en-US" dirty="0"/>
              <a:t>, M., &amp; </a:t>
            </a:r>
            <a:r>
              <a:rPr lang="en-US" dirty="0" err="1"/>
              <a:t>Prehodka</a:t>
            </a:r>
            <a:r>
              <a:rPr lang="en-US" dirty="0"/>
              <a:t>, J. (1996). Content analysis of gay male and lesbian personal advertisements. </a:t>
            </a:r>
            <a:r>
              <a:rPr lang="en-US" i="1" dirty="0"/>
              <a:t>Psychological Reports, 78</a:t>
            </a:r>
            <a:r>
              <a:rPr lang="en-US" dirty="0"/>
              <a:t>, 371-374.</a:t>
            </a:r>
          </a:p>
          <a:p>
            <a:r>
              <a:rPr lang="en-US" dirty="0"/>
              <a:t>Herring, S. (2004). Computer-mediated discourse analysis: An approach to researching online behavior. In S. </a:t>
            </a:r>
            <a:r>
              <a:rPr lang="en-US" dirty="0" err="1"/>
              <a:t>Barab</a:t>
            </a:r>
            <a:r>
              <a:rPr lang="en-US" dirty="0"/>
              <a:t>, R. Kling, &amp; J. Gray (Eds.), </a:t>
            </a:r>
            <a:r>
              <a:rPr lang="en-US" i="1" dirty="0"/>
              <a:t>Designing for Virtual Communities in the Service of Learning</a:t>
            </a:r>
            <a:r>
              <a:rPr lang="en-US" dirty="0"/>
              <a:t> (pp. 338-376). New York, NY: Cambridge University Press.</a:t>
            </a:r>
          </a:p>
          <a:p>
            <a:r>
              <a:rPr lang="en-US" dirty="0"/>
              <a:t>Holden, T., &amp; </a:t>
            </a:r>
            <a:r>
              <a:rPr lang="en-US" dirty="0" err="1"/>
              <a:t>Tsuruki</a:t>
            </a:r>
            <a:r>
              <a:rPr lang="en-US" dirty="0"/>
              <a:t>, T. (2003). </a:t>
            </a:r>
            <a:r>
              <a:rPr lang="en-US" dirty="0" err="1"/>
              <a:t>Deai-kei</a:t>
            </a:r>
            <a:r>
              <a:rPr lang="en-US" dirty="0"/>
              <a:t>: Japan's new culture of encounter. In N. Gottlieb, &amp; M. </a:t>
            </a:r>
            <a:r>
              <a:rPr lang="en-US" dirty="0" err="1"/>
              <a:t>McLelland</a:t>
            </a:r>
            <a:r>
              <a:rPr lang="en-US" dirty="0"/>
              <a:t> (Eds.), </a:t>
            </a:r>
            <a:r>
              <a:rPr lang="en-US" i="1" dirty="0"/>
              <a:t>Japanese </a:t>
            </a:r>
            <a:r>
              <a:rPr lang="en-US" i="1" dirty="0" err="1"/>
              <a:t>cybercultures</a:t>
            </a:r>
            <a:r>
              <a:rPr lang="en-US" dirty="0"/>
              <a:t> (pp. 34-49). New York, NY: Routledge.</a:t>
            </a:r>
          </a:p>
          <a:p>
            <a:r>
              <a:rPr lang="es-ES" dirty="0" err="1"/>
              <a:t>Kiesler</a:t>
            </a:r>
            <a:r>
              <a:rPr lang="es-ES" dirty="0"/>
              <a:t>, S., </a:t>
            </a:r>
            <a:r>
              <a:rPr lang="es-ES" dirty="0" err="1"/>
              <a:t>Siegel</a:t>
            </a:r>
            <a:r>
              <a:rPr lang="es-ES" dirty="0"/>
              <a:t>, J., &amp; </a:t>
            </a:r>
            <a:r>
              <a:rPr lang="es-ES" dirty="0" err="1"/>
              <a:t>McGuire</a:t>
            </a:r>
            <a:r>
              <a:rPr lang="es-ES" dirty="0"/>
              <a:t>, T. (1984). </a:t>
            </a:r>
            <a:r>
              <a:rPr lang="en-US" dirty="0"/>
              <a:t>Social psychological aspects of computer-mediated communication. </a:t>
            </a:r>
            <a:r>
              <a:rPr lang="en-US" i="1" dirty="0"/>
              <a:t>American Psychologist, 39</a:t>
            </a:r>
            <a:r>
              <a:rPr lang="en-US" dirty="0"/>
              <a:t>, 1123-1134.</a:t>
            </a:r>
          </a:p>
          <a:p>
            <a:endParaRPr lang="en-US" dirty="0"/>
          </a:p>
        </p:txBody>
      </p:sp>
    </p:spTree>
    <p:extLst>
      <p:ext uri="{BB962C8B-B14F-4D97-AF65-F5344CB8AC3E}">
        <p14:creationId xmlns:p14="http://schemas.microsoft.com/office/powerpoint/2010/main" val="303517785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References</a:t>
            </a:r>
          </a:p>
        </p:txBody>
      </p:sp>
      <p:sp>
        <p:nvSpPr>
          <p:cNvPr id="3" name="Slide Number Placeholder 2"/>
          <p:cNvSpPr>
            <a:spLocks noGrp="1"/>
          </p:cNvSpPr>
          <p:nvPr>
            <p:ph type="sldNum" sz="quarter" idx="12"/>
          </p:nvPr>
        </p:nvSpPr>
        <p:spPr/>
        <p:txBody>
          <a:bodyPr>
            <a:normAutofit fontScale="85000" lnSpcReduction="20000"/>
          </a:bodyPr>
          <a:lstStyle/>
          <a:p>
            <a:fld id="{60F0911C-6162-4740-A2EE-EE6B8AD6AEC6}" type="slidenum">
              <a:rPr lang="fr-FR" smtClean="0"/>
              <a:t>41</a:t>
            </a:fld>
            <a:endParaRPr lang="fr-FR"/>
          </a:p>
        </p:txBody>
      </p:sp>
      <p:sp>
        <p:nvSpPr>
          <p:cNvPr id="4" name="Content Placeholder 3"/>
          <p:cNvSpPr>
            <a:spLocks noGrp="1"/>
          </p:cNvSpPr>
          <p:nvPr>
            <p:ph sz="quarter" idx="1"/>
          </p:nvPr>
        </p:nvSpPr>
        <p:spPr/>
        <p:txBody>
          <a:bodyPr>
            <a:normAutofit fontScale="62500" lnSpcReduction="20000"/>
          </a:bodyPr>
          <a:lstStyle/>
          <a:p>
            <a:r>
              <a:rPr lang="en-US" dirty="0" err="1"/>
              <a:t>Levenston</a:t>
            </a:r>
            <a:r>
              <a:rPr lang="en-US" dirty="0"/>
              <a:t>, E. (1968). </a:t>
            </a:r>
            <a:r>
              <a:rPr lang="en-US" i="1" dirty="0"/>
              <a:t>Principles of pragmatics</a:t>
            </a:r>
            <a:r>
              <a:rPr lang="en-US" dirty="0"/>
              <a:t>. London and New York: Longman.</a:t>
            </a:r>
          </a:p>
          <a:p>
            <a:r>
              <a:rPr lang="en-US" dirty="0" err="1"/>
              <a:t>Locher</a:t>
            </a:r>
            <a:r>
              <a:rPr lang="en-US" dirty="0"/>
              <a:t>, M. (2010). Introduction: Politeness and impoliteness in computer-mediated communication. </a:t>
            </a:r>
            <a:r>
              <a:rPr lang="en-US" i="1" dirty="0"/>
              <a:t>Journal of Politeness Research, 6</a:t>
            </a:r>
            <a:r>
              <a:rPr lang="en-US" dirty="0"/>
              <a:t>, 1-5.</a:t>
            </a:r>
          </a:p>
          <a:p>
            <a:r>
              <a:rPr lang="en-US" dirty="0"/>
              <a:t>Marley, C. (2002). Popping the question: questions and modality in written dating advertisements. </a:t>
            </a:r>
            <a:r>
              <a:rPr lang="fr-FR" i="1" dirty="0" err="1"/>
              <a:t>Discourse</a:t>
            </a:r>
            <a:r>
              <a:rPr lang="fr-FR" i="1" dirty="0"/>
              <a:t> </a:t>
            </a:r>
            <a:r>
              <a:rPr lang="fr-FR" i="1" dirty="0" err="1"/>
              <a:t>Studies</a:t>
            </a:r>
            <a:r>
              <a:rPr lang="fr-FR" i="1" dirty="0"/>
              <a:t>, 4</a:t>
            </a:r>
            <a:r>
              <a:rPr lang="fr-FR" dirty="0"/>
              <a:t>(1), 75-98.</a:t>
            </a:r>
            <a:endParaRPr lang="en-US" dirty="0"/>
          </a:p>
          <a:p>
            <a:r>
              <a:rPr lang="fr-FR" dirty="0" err="1"/>
              <a:t>Montero-Fleta</a:t>
            </a:r>
            <a:r>
              <a:rPr lang="fr-FR" dirty="0"/>
              <a:t>, B., </a:t>
            </a:r>
            <a:r>
              <a:rPr lang="fr-FR" dirty="0" err="1"/>
              <a:t>Montesinos-López</a:t>
            </a:r>
            <a:r>
              <a:rPr lang="fr-FR" dirty="0"/>
              <a:t>, A., Pérez-</a:t>
            </a:r>
            <a:r>
              <a:rPr lang="fr-FR" dirty="0" err="1"/>
              <a:t>Sabater</a:t>
            </a:r>
            <a:r>
              <a:rPr lang="fr-FR" dirty="0"/>
              <a:t>, C., </a:t>
            </a:r>
            <a:r>
              <a:rPr lang="fr-FR" dirty="0" err="1"/>
              <a:t>Turney</a:t>
            </a:r>
            <a:r>
              <a:rPr lang="fr-FR" dirty="0"/>
              <a:t>, E. (2009). </a:t>
            </a:r>
            <a:r>
              <a:rPr lang="en-US" dirty="0"/>
              <a:t>Computer mediated communication and </a:t>
            </a:r>
            <a:r>
              <a:rPr lang="en-US" dirty="0" err="1"/>
              <a:t>informalization</a:t>
            </a:r>
            <a:r>
              <a:rPr lang="en-US" dirty="0"/>
              <a:t> of discourse: the influence of culture and subject matter. </a:t>
            </a:r>
            <a:r>
              <a:rPr lang="en-US" i="1" dirty="0"/>
              <a:t>Journal of Pragmatics, 41,</a:t>
            </a:r>
            <a:r>
              <a:rPr lang="en-US" dirty="0"/>
              <a:t> 770-779.</a:t>
            </a:r>
          </a:p>
          <a:p>
            <a:r>
              <a:rPr lang="en-US" dirty="0" err="1"/>
              <a:t>Montini</a:t>
            </a:r>
            <a:r>
              <a:rPr lang="en-US" dirty="0"/>
              <a:t>, T., &amp; </a:t>
            </a:r>
            <a:r>
              <a:rPr lang="en-US" dirty="0" err="1"/>
              <a:t>Ovrebro</a:t>
            </a:r>
            <a:r>
              <a:rPr lang="en-US" dirty="0"/>
              <a:t>, B. (1990). Personal relationship ads: An informal balancing act. </a:t>
            </a:r>
            <a:r>
              <a:rPr lang="en-US" i="1" dirty="0"/>
              <a:t>Sociological Perspectives, 33</a:t>
            </a:r>
            <a:r>
              <a:rPr lang="en-US" dirty="0"/>
              <a:t>, 327-339.</a:t>
            </a:r>
          </a:p>
          <a:p>
            <a:r>
              <a:rPr lang="en-US" dirty="0"/>
              <a:t>Nair, R. (1993). Gender, genre, and generative grammar: Deconstructing the matrimonial column. In M. </a:t>
            </a:r>
            <a:r>
              <a:rPr lang="en-US" dirty="0" err="1"/>
              <a:t>Toolan</a:t>
            </a:r>
            <a:r>
              <a:rPr lang="en-US" dirty="0"/>
              <a:t> (Ed.), </a:t>
            </a:r>
            <a:r>
              <a:rPr lang="en-US" i="1" dirty="0"/>
              <a:t>Language, text and context: Essays in stylistics</a:t>
            </a:r>
            <a:r>
              <a:rPr lang="en-US" dirty="0"/>
              <a:t> (pp. 227-254). London: Routledge.</a:t>
            </a:r>
          </a:p>
          <a:p>
            <a:r>
              <a:rPr lang="en-US" dirty="0"/>
              <a:t>Pérez-</a:t>
            </a:r>
            <a:r>
              <a:rPr lang="en-US" dirty="0" err="1"/>
              <a:t>Sabater</a:t>
            </a:r>
            <a:r>
              <a:rPr lang="en-US" dirty="0"/>
              <a:t>, C., </a:t>
            </a:r>
            <a:r>
              <a:rPr lang="en-US" dirty="0" err="1"/>
              <a:t>Turney</a:t>
            </a:r>
            <a:r>
              <a:rPr lang="en-US" dirty="0"/>
              <a:t>, E., Montero-</a:t>
            </a:r>
            <a:r>
              <a:rPr lang="en-US" dirty="0" err="1"/>
              <a:t>Fleta</a:t>
            </a:r>
            <a:r>
              <a:rPr lang="en-US" dirty="0"/>
              <a:t>, B. ( 2008). A spoken genre gets written: online football commentaries in English, French and Spanish. </a:t>
            </a:r>
            <a:r>
              <a:rPr lang="en-US" i="1" dirty="0"/>
              <a:t>Written Communication 25 (2)</a:t>
            </a:r>
            <a:r>
              <a:rPr lang="en-US" dirty="0"/>
              <a:t>, 235–261.</a:t>
            </a:r>
          </a:p>
          <a:p>
            <a:endParaRPr lang="en-US" dirty="0"/>
          </a:p>
        </p:txBody>
      </p:sp>
    </p:spTree>
    <p:extLst>
      <p:ext uri="{BB962C8B-B14F-4D97-AF65-F5344CB8AC3E}">
        <p14:creationId xmlns:p14="http://schemas.microsoft.com/office/powerpoint/2010/main" val="172317353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References</a:t>
            </a:r>
          </a:p>
        </p:txBody>
      </p:sp>
      <p:sp>
        <p:nvSpPr>
          <p:cNvPr id="3" name="Slide Number Placeholder 2"/>
          <p:cNvSpPr>
            <a:spLocks noGrp="1"/>
          </p:cNvSpPr>
          <p:nvPr>
            <p:ph type="sldNum" sz="quarter" idx="12"/>
          </p:nvPr>
        </p:nvSpPr>
        <p:spPr/>
        <p:txBody>
          <a:bodyPr>
            <a:normAutofit fontScale="85000" lnSpcReduction="20000"/>
          </a:bodyPr>
          <a:lstStyle/>
          <a:p>
            <a:fld id="{60F0911C-6162-4740-A2EE-EE6B8AD6AEC6}" type="slidenum">
              <a:rPr lang="fr-FR" smtClean="0"/>
              <a:t>42</a:t>
            </a:fld>
            <a:endParaRPr lang="fr-FR"/>
          </a:p>
        </p:txBody>
      </p:sp>
      <p:sp>
        <p:nvSpPr>
          <p:cNvPr id="4" name="Content Placeholder 3"/>
          <p:cNvSpPr>
            <a:spLocks noGrp="1"/>
          </p:cNvSpPr>
          <p:nvPr>
            <p:ph sz="quarter" idx="1"/>
          </p:nvPr>
        </p:nvSpPr>
        <p:spPr/>
        <p:txBody>
          <a:bodyPr>
            <a:normAutofit fontScale="62500" lnSpcReduction="20000"/>
          </a:bodyPr>
          <a:lstStyle/>
          <a:p>
            <a:r>
              <a:rPr lang="en-US" dirty="0" err="1"/>
              <a:t>Qadir</a:t>
            </a:r>
            <a:r>
              <a:rPr lang="en-US" dirty="0"/>
              <a:t>, A., &amp; </a:t>
            </a:r>
            <a:r>
              <a:rPr lang="en-US" dirty="0" err="1"/>
              <a:t>Riloff</a:t>
            </a:r>
            <a:r>
              <a:rPr lang="en-US" dirty="0"/>
              <a:t>, E. (2011). Classifying sentences as speech acts in message board posts. </a:t>
            </a:r>
            <a:r>
              <a:rPr lang="en-US" i="1" dirty="0"/>
              <a:t>Proceedings of the Conference on Empirical Methods in Natural Language Processing</a:t>
            </a:r>
            <a:r>
              <a:rPr lang="en-US" dirty="0"/>
              <a:t> (pp. 748-758). Stroudsburg, PA: Association for Computational Linguistics.</a:t>
            </a:r>
          </a:p>
          <a:p>
            <a:r>
              <a:rPr lang="en-US" dirty="0"/>
              <a:t>Rojas-Sosa. (</a:t>
            </a:r>
            <a:r>
              <a:rPr lang="en-US" dirty="0" err="1"/>
              <a:t>n.d.</a:t>
            </a:r>
            <a:r>
              <a:rPr lang="en-US" dirty="0"/>
              <a:t>). "</a:t>
            </a:r>
            <a:r>
              <a:rPr lang="en-US" dirty="0" err="1"/>
              <a:t>Tú</a:t>
            </a:r>
            <a:r>
              <a:rPr lang="en-US" dirty="0"/>
              <a:t> </a:t>
            </a:r>
            <a:r>
              <a:rPr lang="en-US" dirty="0" err="1"/>
              <a:t>que</a:t>
            </a:r>
            <a:r>
              <a:rPr lang="en-US" dirty="0"/>
              <a:t> </a:t>
            </a:r>
            <a:r>
              <a:rPr lang="en-US" dirty="0" err="1"/>
              <a:t>te</a:t>
            </a:r>
            <a:r>
              <a:rPr lang="en-US" dirty="0"/>
              <a:t> </a:t>
            </a:r>
            <a:r>
              <a:rPr lang="en-US" dirty="0" err="1"/>
              <a:t>mereces</a:t>
            </a:r>
            <a:r>
              <a:rPr lang="en-US" dirty="0"/>
              <a:t> un </a:t>
            </a:r>
            <a:r>
              <a:rPr lang="en-US" dirty="0" err="1"/>
              <a:t>príncipe</a:t>
            </a:r>
            <a:r>
              <a:rPr lang="en-US" dirty="0"/>
              <a:t>, un </a:t>
            </a:r>
            <a:r>
              <a:rPr lang="en-US" dirty="0" err="1"/>
              <a:t>dentista</a:t>
            </a:r>
            <a:r>
              <a:rPr lang="en-US" dirty="0"/>
              <a:t>": The use of metaphors of love, desire, and gender in personal ads on the Internet to perform heterosexuality. Creating and supporting ideologies of heteronormativity and sexuality in Spanish. Doctoral dissertation, University of Minnesota.</a:t>
            </a:r>
          </a:p>
          <a:p>
            <a:r>
              <a:rPr lang="en-US" dirty="0"/>
              <a:t>Ruiz, J.H. (2006). The role of metaphor, metonymy and conceptual blending in understanding advertisements: the case of drug-prevention ads. </a:t>
            </a:r>
            <a:r>
              <a:rPr lang="pt-BR" i="1" dirty="0"/>
              <a:t>Revista Alicantina de Estudios Ingleses 19</a:t>
            </a:r>
            <a:r>
              <a:rPr lang="pt-BR" dirty="0"/>
              <a:t>, 169-190.</a:t>
            </a:r>
            <a:endParaRPr lang="en-US" dirty="0"/>
          </a:p>
          <a:p>
            <a:r>
              <a:rPr lang="pt-BR" dirty="0"/>
              <a:t>Schneider, K. P. (2010). </a:t>
            </a:r>
            <a:r>
              <a:rPr lang="pt-BR" i="1" dirty="0"/>
              <a:t>Variational Pragmatics.</a:t>
            </a:r>
            <a:r>
              <a:rPr lang="pt-BR" dirty="0"/>
              <a:t> Amsterdam/Philadelphia: Benjamins.</a:t>
            </a:r>
            <a:endParaRPr lang="en-US" dirty="0"/>
          </a:p>
          <a:p>
            <a:r>
              <a:rPr lang="en-US" dirty="0"/>
              <a:t>Schneider, K., &amp; Barron, A. (2008). Where pragmatics and dialectology meet: introducing </a:t>
            </a:r>
            <a:r>
              <a:rPr lang="en-US" dirty="0" err="1"/>
              <a:t>variational</a:t>
            </a:r>
            <a:r>
              <a:rPr lang="en-US" dirty="0"/>
              <a:t> pragmatics. In K. Schneider, &amp; A. Barron (Eds.), </a:t>
            </a:r>
            <a:r>
              <a:rPr lang="en-US" i="1" dirty="0" err="1"/>
              <a:t>Variational</a:t>
            </a:r>
            <a:r>
              <a:rPr lang="en-US" i="1" dirty="0"/>
              <a:t> pragmatics: a focus on regional varieties in </a:t>
            </a:r>
            <a:r>
              <a:rPr lang="en-US" i="1" dirty="0" err="1"/>
              <a:t>pluricentric</a:t>
            </a:r>
            <a:r>
              <a:rPr lang="en-US" i="1" dirty="0"/>
              <a:t> languages</a:t>
            </a:r>
            <a:r>
              <a:rPr lang="en-US" dirty="0"/>
              <a:t> (pp. 1-32). Amsterdam/Philadelphia: </a:t>
            </a:r>
            <a:r>
              <a:rPr lang="en-US" dirty="0" err="1"/>
              <a:t>Benjamins</a:t>
            </a:r>
            <a:r>
              <a:rPr lang="en-US" dirty="0"/>
              <a:t>.</a:t>
            </a:r>
          </a:p>
          <a:p>
            <a:endParaRPr lang="en-US" dirty="0"/>
          </a:p>
        </p:txBody>
      </p:sp>
    </p:spTree>
    <p:extLst>
      <p:ext uri="{BB962C8B-B14F-4D97-AF65-F5344CB8AC3E}">
        <p14:creationId xmlns:p14="http://schemas.microsoft.com/office/powerpoint/2010/main" val="388792922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References</a:t>
            </a:r>
          </a:p>
        </p:txBody>
      </p:sp>
      <p:sp>
        <p:nvSpPr>
          <p:cNvPr id="3" name="Slide Number Placeholder 2"/>
          <p:cNvSpPr>
            <a:spLocks noGrp="1"/>
          </p:cNvSpPr>
          <p:nvPr>
            <p:ph type="sldNum" sz="quarter" idx="12"/>
          </p:nvPr>
        </p:nvSpPr>
        <p:spPr/>
        <p:txBody>
          <a:bodyPr>
            <a:normAutofit fontScale="85000" lnSpcReduction="20000"/>
          </a:bodyPr>
          <a:lstStyle/>
          <a:p>
            <a:fld id="{60F0911C-6162-4740-A2EE-EE6B8AD6AEC6}" type="slidenum">
              <a:rPr lang="fr-FR" smtClean="0"/>
              <a:t>43</a:t>
            </a:fld>
            <a:endParaRPr lang="fr-FR"/>
          </a:p>
        </p:txBody>
      </p:sp>
      <p:sp>
        <p:nvSpPr>
          <p:cNvPr id="4" name="Content Placeholder 3"/>
          <p:cNvSpPr>
            <a:spLocks noGrp="1"/>
          </p:cNvSpPr>
          <p:nvPr>
            <p:ph sz="quarter" idx="1"/>
          </p:nvPr>
        </p:nvSpPr>
        <p:spPr/>
        <p:txBody>
          <a:bodyPr>
            <a:normAutofit fontScale="62500" lnSpcReduction="20000"/>
          </a:bodyPr>
          <a:lstStyle/>
          <a:p>
            <a:r>
              <a:rPr lang="en-US" dirty="0"/>
              <a:t>Searle, J. (1976). A classification of illocutionary acts. </a:t>
            </a:r>
            <a:r>
              <a:rPr lang="en-US" i="1" dirty="0"/>
              <a:t>Language in Society, 5</a:t>
            </a:r>
            <a:r>
              <a:rPr lang="en-US" dirty="0"/>
              <a:t>(1), 1-23.</a:t>
            </a:r>
          </a:p>
          <a:p>
            <a:r>
              <a:rPr lang="en-US" dirty="0"/>
              <a:t>Shalom, C. (1997). That great supermarket of desire: attributes of the desired other in personal advertisements. In K. Harvey, &amp; C. Shalom (Eds.), </a:t>
            </a:r>
            <a:r>
              <a:rPr lang="en-US" i="1" dirty="0"/>
              <a:t>Language and desire: Encoding sex, romance and intimacy</a:t>
            </a:r>
            <a:r>
              <a:rPr lang="en-US" dirty="0"/>
              <a:t> (pp. 186-203). New York: Routledge.</a:t>
            </a:r>
          </a:p>
          <a:p>
            <a:r>
              <a:rPr lang="en-US" dirty="0"/>
              <a:t>Smith, C. A., &amp; </a:t>
            </a:r>
            <a:r>
              <a:rPr lang="en-US" dirty="0" err="1"/>
              <a:t>Stillman</a:t>
            </a:r>
            <a:r>
              <a:rPr lang="en-US" dirty="0"/>
              <a:t>, S. (2002). What do women want? The effects of gender and sexual orientation on the desirability of physical attributes of personal ads of women. </a:t>
            </a:r>
            <a:r>
              <a:rPr lang="en-US" i="1" dirty="0"/>
              <a:t>Sex Roles, 46</a:t>
            </a:r>
            <a:r>
              <a:rPr lang="en-US" dirty="0"/>
              <a:t>, 337-342.</a:t>
            </a:r>
          </a:p>
          <a:p>
            <a:r>
              <a:rPr lang="en-US" dirty="0"/>
              <a:t>Swales, J. (1990). </a:t>
            </a:r>
            <a:r>
              <a:rPr lang="en-US" i="1" dirty="0"/>
              <a:t>Genre Analysis.</a:t>
            </a:r>
            <a:r>
              <a:rPr lang="en-US" dirty="0"/>
              <a:t> Cambridge: Cambridge University Press.</a:t>
            </a:r>
          </a:p>
          <a:p>
            <a:r>
              <a:rPr lang="en-US" dirty="0" err="1"/>
              <a:t>Tannen</a:t>
            </a:r>
            <a:r>
              <a:rPr lang="en-US" dirty="0"/>
              <a:t>, D. (1981). Indirectness in discourse: Ethnicity as conversational style. </a:t>
            </a:r>
            <a:r>
              <a:rPr lang="en-US" i="1" dirty="0"/>
              <a:t>Discourse Processes, 3(4)</a:t>
            </a:r>
            <a:r>
              <a:rPr lang="en-US" dirty="0"/>
              <a:t>, 221-238.</a:t>
            </a:r>
          </a:p>
          <a:p>
            <a:r>
              <a:rPr lang="en-US" dirty="0" err="1"/>
              <a:t>Terkourafi</a:t>
            </a:r>
            <a:r>
              <a:rPr lang="en-US" dirty="0"/>
              <a:t>, M. (2012). Between pragmatics and sociolinguistics: Where does pragmatic variation fit in? In J. Félix-</a:t>
            </a:r>
            <a:r>
              <a:rPr lang="en-US" dirty="0" err="1"/>
              <a:t>Brasdefer</a:t>
            </a:r>
            <a:r>
              <a:rPr lang="en-US" dirty="0"/>
              <a:t>, &amp; D. Koike (Eds.), </a:t>
            </a:r>
            <a:r>
              <a:rPr lang="en-US" i="1" dirty="0"/>
              <a:t>Pragmatic Variation in First and Second Language Contexts: Methodological Issues</a:t>
            </a:r>
            <a:r>
              <a:rPr lang="en-US" dirty="0"/>
              <a:t> (pp. 295-318). Amsterdam: John </a:t>
            </a:r>
            <a:r>
              <a:rPr lang="en-US" dirty="0" err="1"/>
              <a:t>Benjamins</a:t>
            </a:r>
            <a:r>
              <a:rPr lang="en-US" dirty="0"/>
              <a:t>.</a:t>
            </a:r>
          </a:p>
          <a:p>
            <a:r>
              <a:rPr lang="en-US" dirty="0"/>
              <a:t>Thorne, A., &amp; </a:t>
            </a:r>
            <a:r>
              <a:rPr lang="en-US" dirty="0" err="1"/>
              <a:t>Coupland</a:t>
            </a:r>
            <a:r>
              <a:rPr lang="en-US" dirty="0"/>
              <a:t>, J. (1998). Articulations of same sex desire: lesbian and gay male dating advertisements. </a:t>
            </a:r>
            <a:r>
              <a:rPr lang="en-US" i="1" dirty="0"/>
              <a:t>Journal of Sociolinguistics, 2</a:t>
            </a:r>
            <a:r>
              <a:rPr lang="en-US" dirty="0"/>
              <a:t>(2), 233-257.</a:t>
            </a:r>
          </a:p>
          <a:p>
            <a:endParaRPr lang="en-US" dirty="0"/>
          </a:p>
        </p:txBody>
      </p:sp>
    </p:spTree>
    <p:extLst>
      <p:ext uri="{BB962C8B-B14F-4D97-AF65-F5344CB8AC3E}">
        <p14:creationId xmlns:p14="http://schemas.microsoft.com/office/powerpoint/2010/main" val="331783200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References</a:t>
            </a:r>
          </a:p>
        </p:txBody>
      </p:sp>
      <p:sp>
        <p:nvSpPr>
          <p:cNvPr id="3" name="Slide Number Placeholder 2"/>
          <p:cNvSpPr>
            <a:spLocks noGrp="1"/>
          </p:cNvSpPr>
          <p:nvPr>
            <p:ph type="sldNum" sz="quarter" idx="12"/>
          </p:nvPr>
        </p:nvSpPr>
        <p:spPr/>
        <p:txBody>
          <a:bodyPr>
            <a:normAutofit fontScale="85000" lnSpcReduction="20000"/>
          </a:bodyPr>
          <a:lstStyle/>
          <a:p>
            <a:fld id="{60F0911C-6162-4740-A2EE-EE6B8AD6AEC6}" type="slidenum">
              <a:rPr lang="fr-FR" smtClean="0"/>
              <a:t>44</a:t>
            </a:fld>
            <a:endParaRPr lang="fr-FR"/>
          </a:p>
        </p:txBody>
      </p:sp>
      <p:sp>
        <p:nvSpPr>
          <p:cNvPr id="4" name="Content Placeholder 3"/>
          <p:cNvSpPr>
            <a:spLocks noGrp="1"/>
          </p:cNvSpPr>
          <p:nvPr>
            <p:ph sz="quarter" idx="1"/>
          </p:nvPr>
        </p:nvSpPr>
        <p:spPr/>
        <p:txBody>
          <a:bodyPr>
            <a:normAutofit fontScale="55000" lnSpcReduction="20000"/>
          </a:bodyPr>
          <a:lstStyle/>
          <a:p>
            <a:r>
              <a:rPr lang="en-US" dirty="0"/>
              <a:t>van </a:t>
            </a:r>
            <a:r>
              <a:rPr lang="en-US" dirty="0" err="1"/>
              <a:t>Compernolle</a:t>
            </a:r>
            <a:r>
              <a:rPr lang="en-US" dirty="0"/>
              <a:t>, R. (2008a). Second-person pronoun use and address strategies in online personal advertisements from Quebec. </a:t>
            </a:r>
            <a:r>
              <a:rPr lang="en-US" i="1" dirty="0"/>
              <a:t>Journal of Pragmatics, 40</a:t>
            </a:r>
            <a:r>
              <a:rPr lang="en-US" dirty="0"/>
              <a:t>(12), 2062-2076.</a:t>
            </a:r>
          </a:p>
          <a:p>
            <a:r>
              <a:rPr lang="en-US" dirty="0"/>
              <a:t>van </a:t>
            </a:r>
            <a:r>
              <a:rPr lang="en-US" dirty="0" err="1"/>
              <a:t>Compernolle</a:t>
            </a:r>
            <a:r>
              <a:rPr lang="en-US" dirty="0"/>
              <a:t>, R. (2008b). Language variation in online personals ads from Quebec: The case of ne. </a:t>
            </a:r>
            <a:r>
              <a:rPr lang="fr-FR" i="1" dirty="0" err="1"/>
              <a:t>Language@Internet</a:t>
            </a:r>
            <a:r>
              <a:rPr lang="fr-FR" i="1" dirty="0"/>
              <a:t>, 5</a:t>
            </a:r>
            <a:r>
              <a:rPr lang="fr-FR" dirty="0"/>
              <a:t>.</a:t>
            </a:r>
            <a:endParaRPr lang="en-US" dirty="0"/>
          </a:p>
          <a:p>
            <a:r>
              <a:rPr lang="fr-FR" dirty="0"/>
              <a:t>van </a:t>
            </a:r>
            <a:r>
              <a:rPr lang="fr-FR" dirty="0" err="1"/>
              <a:t>Compernolle</a:t>
            </a:r>
            <a:r>
              <a:rPr lang="fr-FR" dirty="0"/>
              <a:t>, R. (2008c). </a:t>
            </a:r>
            <a:r>
              <a:rPr lang="fr-FR" dirty="0" err="1"/>
              <a:t>Sociopragmatics</a:t>
            </a:r>
            <a:r>
              <a:rPr lang="fr-FR" dirty="0"/>
              <a:t> </a:t>
            </a:r>
            <a:r>
              <a:rPr lang="fr-FR" dirty="0" err="1"/>
              <a:t>norms</a:t>
            </a:r>
            <a:r>
              <a:rPr lang="fr-FR" dirty="0"/>
              <a:t> in Québécois online </a:t>
            </a:r>
            <a:r>
              <a:rPr lang="fr-FR" dirty="0" err="1"/>
              <a:t>personal</a:t>
            </a:r>
            <a:r>
              <a:rPr lang="fr-FR" dirty="0"/>
              <a:t> </a:t>
            </a:r>
            <a:r>
              <a:rPr lang="fr-FR" dirty="0" err="1"/>
              <a:t>advertisements</a:t>
            </a:r>
            <a:r>
              <a:rPr lang="fr-FR" dirty="0"/>
              <a:t>. In M. </a:t>
            </a:r>
            <a:r>
              <a:rPr lang="fr-FR" dirty="0" err="1"/>
              <a:t>Koop</a:t>
            </a:r>
            <a:r>
              <a:rPr lang="fr-FR" dirty="0"/>
              <a:t> (Ed.), </a:t>
            </a:r>
            <a:r>
              <a:rPr lang="fr-FR" i="1" dirty="0"/>
              <a:t>Le Québec à l'aube du nouveau millénaire: entre tradition et modernité</a:t>
            </a:r>
            <a:r>
              <a:rPr lang="fr-FR" dirty="0"/>
              <a:t> (pp. 1-8). Québec: Presses de l'Université du Québec.</a:t>
            </a:r>
            <a:endParaRPr lang="en-US" dirty="0"/>
          </a:p>
          <a:p>
            <a:r>
              <a:rPr lang="fr-FR" dirty="0" err="1"/>
              <a:t>Vlčková</a:t>
            </a:r>
            <a:r>
              <a:rPr lang="fr-FR" dirty="0"/>
              <a:t>, J. (1996). </a:t>
            </a:r>
            <a:r>
              <a:rPr lang="fr-FR" dirty="0" err="1"/>
              <a:t>Text</a:t>
            </a:r>
            <a:r>
              <a:rPr lang="fr-FR" dirty="0"/>
              <a:t> </a:t>
            </a:r>
            <a:r>
              <a:rPr lang="fr-FR" dirty="0" err="1"/>
              <a:t>typology</a:t>
            </a:r>
            <a:r>
              <a:rPr lang="fr-FR" dirty="0"/>
              <a:t> of </a:t>
            </a:r>
            <a:r>
              <a:rPr lang="fr-FR" dirty="0" err="1"/>
              <a:t>personal</a:t>
            </a:r>
            <a:r>
              <a:rPr lang="fr-FR" dirty="0"/>
              <a:t> </a:t>
            </a:r>
            <a:r>
              <a:rPr lang="fr-FR" dirty="0" err="1"/>
              <a:t>advertising</a:t>
            </a:r>
            <a:r>
              <a:rPr lang="fr-FR" dirty="0"/>
              <a:t> (</a:t>
            </a:r>
            <a:r>
              <a:rPr lang="fr-FR" dirty="0" err="1"/>
              <a:t>Attract</a:t>
            </a:r>
            <a:r>
              <a:rPr lang="fr-FR" dirty="0"/>
              <a:t>. </a:t>
            </a:r>
            <a:r>
              <a:rPr lang="en-US" dirty="0"/>
              <a:t>35 </a:t>
            </a:r>
            <a:r>
              <a:rPr lang="en-US" dirty="0" err="1"/>
              <a:t>yo</a:t>
            </a:r>
            <a:r>
              <a:rPr lang="en-US" dirty="0"/>
              <a:t>. M, profess., with GSOH, WLTM </a:t>
            </a:r>
            <a:r>
              <a:rPr lang="en-US" dirty="0" err="1"/>
              <a:t>sim.F</a:t>
            </a:r>
            <a:r>
              <a:rPr lang="en-US" dirty="0"/>
              <a:t> 4 f/</a:t>
            </a:r>
            <a:r>
              <a:rPr lang="en-US" dirty="0" err="1"/>
              <a:t>ship.Ldn</a:t>
            </a:r>
            <a:r>
              <a:rPr lang="en-US" dirty="0"/>
              <a:t>). </a:t>
            </a:r>
            <a:r>
              <a:rPr lang="en-US" i="1" dirty="0"/>
              <a:t>BRNO Studies in English, 22</a:t>
            </a:r>
            <a:r>
              <a:rPr lang="en-US" dirty="0"/>
              <a:t>, 89-96.</a:t>
            </a:r>
          </a:p>
          <a:p>
            <a:r>
              <a:rPr lang="en-US" dirty="0" err="1"/>
              <a:t>Wierzbicka</a:t>
            </a:r>
            <a:r>
              <a:rPr lang="en-US" dirty="0"/>
              <a:t>, A. (1985). Different cultures, different languages, different speech acts. </a:t>
            </a:r>
            <a:r>
              <a:rPr lang="en-US" i="1" dirty="0"/>
              <a:t>Journal of Pragmatics, 9, </a:t>
            </a:r>
            <a:r>
              <a:rPr lang="en-US" dirty="0"/>
              <a:t>145-178.</a:t>
            </a:r>
          </a:p>
          <a:p>
            <a:r>
              <a:rPr lang="en-US" dirty="0"/>
              <a:t>Wood, A. F., &amp; Smith, M. J. (2005). </a:t>
            </a:r>
            <a:r>
              <a:rPr lang="en-US" i="1" dirty="0"/>
              <a:t>Online communication: Linking technology, identity, and culture.</a:t>
            </a:r>
            <a:r>
              <a:rPr lang="en-US" dirty="0"/>
              <a:t> Mahwah, NJ: Lawrence Erlbaum.</a:t>
            </a:r>
          </a:p>
          <a:p>
            <a:r>
              <a:rPr lang="en-US" dirty="0"/>
              <a:t>Yule, George. (1996). </a:t>
            </a:r>
            <a:r>
              <a:rPr lang="en-US" i="1" dirty="0"/>
              <a:t>Pragmatics.</a:t>
            </a:r>
            <a:r>
              <a:rPr lang="en-US" dirty="0"/>
              <a:t> New York: Oxford University Press.</a:t>
            </a:r>
          </a:p>
          <a:p>
            <a:r>
              <a:rPr lang="en-US" dirty="0" err="1"/>
              <a:t>Yurchisin</a:t>
            </a:r>
            <a:r>
              <a:rPr lang="en-US" dirty="0"/>
              <a:t>, J., </a:t>
            </a:r>
            <a:r>
              <a:rPr lang="en-US" dirty="0" err="1"/>
              <a:t>Watchravesringkan</a:t>
            </a:r>
            <a:r>
              <a:rPr lang="en-US" dirty="0"/>
              <a:t>, K., &amp; McCabe, D. (2005). An exploration of identity re-creation in the context of Internet dating. </a:t>
            </a:r>
            <a:r>
              <a:rPr lang="en-US" i="1" dirty="0"/>
              <a:t>Social Behavior and Personality, 33</a:t>
            </a:r>
            <a:r>
              <a:rPr lang="en-US" dirty="0"/>
              <a:t>, 735-750</a:t>
            </a:r>
          </a:p>
        </p:txBody>
      </p:sp>
    </p:spTree>
    <p:extLst>
      <p:ext uri="{BB962C8B-B14F-4D97-AF65-F5344CB8AC3E}">
        <p14:creationId xmlns:p14="http://schemas.microsoft.com/office/powerpoint/2010/main" val="126319448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Object of the study</a:t>
            </a:r>
          </a:p>
        </p:txBody>
      </p:sp>
      <p:sp>
        <p:nvSpPr>
          <p:cNvPr id="3" name="Slide Number Placeholder 2"/>
          <p:cNvSpPr>
            <a:spLocks noGrp="1"/>
          </p:cNvSpPr>
          <p:nvPr>
            <p:ph type="sldNum" sz="quarter" idx="12"/>
          </p:nvPr>
        </p:nvSpPr>
        <p:spPr/>
        <p:txBody>
          <a:bodyPr>
            <a:normAutofit fontScale="85000" lnSpcReduction="20000"/>
          </a:bodyPr>
          <a:lstStyle/>
          <a:p>
            <a:fld id="{60F0911C-6162-4740-A2EE-EE6B8AD6AEC6}" type="slidenum">
              <a:rPr lang="fr-FR" smtClean="0"/>
              <a:t>45</a:t>
            </a:fld>
            <a:endParaRPr lang="fr-FR"/>
          </a:p>
        </p:txBody>
      </p:sp>
      <p:sp>
        <p:nvSpPr>
          <p:cNvPr id="4" name="Content Placeholder 3"/>
          <p:cNvSpPr>
            <a:spLocks noGrp="1"/>
          </p:cNvSpPr>
          <p:nvPr>
            <p:ph sz="quarter" idx="1"/>
          </p:nvPr>
        </p:nvSpPr>
        <p:spPr/>
        <p:txBody>
          <a:bodyPr>
            <a:normAutofit lnSpcReduction="10000"/>
          </a:bodyPr>
          <a:lstStyle/>
          <a:p>
            <a:r>
              <a:rPr lang="es-ES" u="sng" dirty="0"/>
              <a:t>Ø</a:t>
            </a:r>
            <a:r>
              <a:rPr lang="es-ES" dirty="0"/>
              <a:t> Un hombre profesional que me apoye económicamente. </a:t>
            </a:r>
            <a:endParaRPr lang="en-US" dirty="0"/>
          </a:p>
          <a:p>
            <a:pPr lvl="1"/>
            <a:r>
              <a:rPr lang="en-US" dirty="0"/>
              <a:t>“A professional man that supports me economically.” (DF.MBM.17)</a:t>
            </a:r>
          </a:p>
          <a:p>
            <a:r>
              <a:rPr lang="en-US" dirty="0"/>
              <a:t>I </a:t>
            </a:r>
            <a:r>
              <a:rPr lang="en-US" u="sng" dirty="0"/>
              <a:t>am looking for</a:t>
            </a:r>
            <a:r>
              <a:rPr lang="en-US" dirty="0"/>
              <a:t> a white gentleman. Someone between 30 and 50 years old who can show me London. (LN.MBH.2)</a:t>
            </a:r>
          </a:p>
          <a:p>
            <a:r>
              <a:rPr lang="en-US" u="sng" dirty="0"/>
              <a:t>Wanted</a:t>
            </a:r>
            <a:r>
              <a:rPr lang="en-US" dirty="0"/>
              <a:t>, a good, decent, kind man in his late 40s to mid 50s. White man only. None smoker &amp; no criminal record. (LN.MBH.8)</a:t>
            </a:r>
          </a:p>
          <a:p>
            <a:endParaRPr lang="en-US" dirty="0"/>
          </a:p>
          <a:p>
            <a:endParaRPr lang="en-US" dirty="0"/>
          </a:p>
        </p:txBody>
      </p:sp>
    </p:spTree>
    <p:extLst>
      <p:ext uri="{BB962C8B-B14F-4D97-AF65-F5344CB8AC3E}">
        <p14:creationId xmlns:p14="http://schemas.microsoft.com/office/powerpoint/2010/main" val="100522275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Type</a:t>
            </a:r>
          </a:p>
        </p:txBody>
      </p:sp>
      <p:sp>
        <p:nvSpPr>
          <p:cNvPr id="3" name="Slide Number Placeholder 2"/>
          <p:cNvSpPr>
            <a:spLocks noGrp="1"/>
          </p:cNvSpPr>
          <p:nvPr>
            <p:ph type="sldNum" sz="quarter" idx="12"/>
          </p:nvPr>
        </p:nvSpPr>
        <p:spPr/>
        <p:txBody>
          <a:bodyPr>
            <a:normAutofit fontScale="85000" lnSpcReduction="20000"/>
          </a:bodyPr>
          <a:lstStyle/>
          <a:p>
            <a:fld id="{60F0911C-6162-4740-A2EE-EE6B8AD6AEC6}" type="slidenum">
              <a:rPr lang="fr-FR" smtClean="0"/>
              <a:t>46</a:t>
            </a:fld>
            <a:endParaRPr lang="fr-FR"/>
          </a:p>
        </p:txBody>
      </p:sp>
      <p:sp>
        <p:nvSpPr>
          <p:cNvPr id="4" name="Content Placeholder 3"/>
          <p:cNvSpPr>
            <a:spLocks noGrp="1"/>
          </p:cNvSpPr>
          <p:nvPr>
            <p:ph sz="quarter" idx="1"/>
          </p:nvPr>
        </p:nvSpPr>
        <p:spPr/>
        <p:txBody>
          <a:bodyPr>
            <a:normAutofit fontScale="85000" lnSpcReduction="20000"/>
          </a:bodyPr>
          <a:lstStyle/>
          <a:p>
            <a:r>
              <a:rPr lang="es-ES" dirty="0" err="1"/>
              <a:t>Verbs</a:t>
            </a:r>
            <a:r>
              <a:rPr lang="es-ES" dirty="0"/>
              <a:t> </a:t>
            </a:r>
            <a:r>
              <a:rPr lang="es-ES" dirty="0" err="1"/>
              <a:t>like</a:t>
            </a:r>
            <a:r>
              <a:rPr lang="es-ES" dirty="0"/>
              <a:t> </a:t>
            </a:r>
            <a:r>
              <a:rPr lang="es-ES" i="1" dirty="0"/>
              <a:t>gustar</a:t>
            </a:r>
            <a:r>
              <a:rPr lang="es-ES" dirty="0"/>
              <a:t>: </a:t>
            </a:r>
            <a:r>
              <a:rPr lang="es-ES" b="1" u="sng" dirty="0"/>
              <a:t>Me </a:t>
            </a:r>
            <a:r>
              <a:rPr lang="es-ES" b="1" u="sng" dirty="0" err="1"/>
              <a:t>agradria</a:t>
            </a:r>
            <a:r>
              <a:rPr lang="es-ES" b="1" u="sng" dirty="0"/>
              <a:t> </a:t>
            </a:r>
            <a:r>
              <a:rPr lang="es-ES" dirty="0"/>
              <a:t>encontrar a una persona sincera sin malos rollos </a:t>
            </a:r>
            <a:r>
              <a:rPr lang="es-ES" dirty="0" err="1"/>
              <a:t>limpia,sana</a:t>
            </a:r>
            <a:r>
              <a:rPr lang="es-ES" dirty="0"/>
              <a:t>. (DF.HBH.91)</a:t>
            </a:r>
          </a:p>
          <a:p>
            <a:pPr lvl="1"/>
            <a:r>
              <a:rPr lang="es-ES" dirty="0"/>
              <a:t>“I </a:t>
            </a:r>
            <a:r>
              <a:rPr lang="es-ES" dirty="0" err="1"/>
              <a:t>would</a:t>
            </a:r>
            <a:r>
              <a:rPr lang="es-ES" dirty="0"/>
              <a:t> </a:t>
            </a:r>
            <a:r>
              <a:rPr lang="es-ES" dirty="0" err="1"/>
              <a:t>like</a:t>
            </a:r>
            <a:r>
              <a:rPr lang="es-ES" dirty="0"/>
              <a:t> </a:t>
            </a:r>
            <a:r>
              <a:rPr lang="es-ES" dirty="0" err="1"/>
              <a:t>to</a:t>
            </a:r>
            <a:r>
              <a:rPr lang="es-ES" dirty="0"/>
              <a:t> </a:t>
            </a:r>
            <a:r>
              <a:rPr lang="es-ES" dirty="0" err="1"/>
              <a:t>find</a:t>
            </a:r>
            <a:r>
              <a:rPr lang="es-ES" dirty="0"/>
              <a:t> a sincere </a:t>
            </a:r>
            <a:r>
              <a:rPr lang="es-ES" dirty="0" err="1"/>
              <a:t>person</a:t>
            </a:r>
            <a:r>
              <a:rPr lang="es-ES" dirty="0"/>
              <a:t> </a:t>
            </a:r>
            <a:r>
              <a:rPr lang="es-ES" dirty="0" err="1"/>
              <a:t>without</a:t>
            </a:r>
            <a:r>
              <a:rPr lang="es-ES" dirty="0"/>
              <a:t> </a:t>
            </a:r>
            <a:r>
              <a:rPr lang="es-ES" dirty="0" err="1"/>
              <a:t>any</a:t>
            </a:r>
            <a:r>
              <a:rPr lang="es-ES" dirty="0"/>
              <a:t> </a:t>
            </a:r>
            <a:r>
              <a:rPr lang="es-ES" dirty="0" err="1"/>
              <a:t>bad</a:t>
            </a:r>
            <a:r>
              <a:rPr lang="es-ES" dirty="0"/>
              <a:t> </a:t>
            </a:r>
            <a:r>
              <a:rPr lang="es-ES" dirty="0" err="1"/>
              <a:t>habits</a:t>
            </a:r>
            <a:r>
              <a:rPr lang="es-ES" dirty="0"/>
              <a:t>, </a:t>
            </a:r>
            <a:r>
              <a:rPr lang="es-ES" dirty="0" err="1"/>
              <a:t>clean</a:t>
            </a:r>
            <a:r>
              <a:rPr lang="es-ES" dirty="0"/>
              <a:t>, </a:t>
            </a:r>
            <a:r>
              <a:rPr lang="es-ES" dirty="0" err="1"/>
              <a:t>healthy</a:t>
            </a:r>
            <a:r>
              <a:rPr lang="es-ES" dirty="0"/>
              <a:t>.”</a:t>
            </a:r>
          </a:p>
          <a:p>
            <a:r>
              <a:rPr lang="es-ES" dirty="0" err="1"/>
              <a:t>Ellipsis</a:t>
            </a:r>
            <a:r>
              <a:rPr lang="es-ES" dirty="0"/>
              <a:t>: Solo </a:t>
            </a:r>
            <a:r>
              <a:rPr lang="es-ES" b="1" u="sng" dirty="0"/>
              <a:t>Ø</a:t>
            </a:r>
            <a:r>
              <a:rPr lang="es-ES" dirty="0"/>
              <a:t> hombres serios que no tengan miedo al compromiso. (DF.MBH.48)</a:t>
            </a:r>
          </a:p>
          <a:p>
            <a:pPr lvl="1"/>
            <a:r>
              <a:rPr lang="es-ES" dirty="0"/>
              <a:t>“</a:t>
            </a:r>
            <a:r>
              <a:rPr lang="es-ES" dirty="0" err="1"/>
              <a:t>Only</a:t>
            </a:r>
            <a:r>
              <a:rPr lang="es-ES" dirty="0"/>
              <a:t> </a:t>
            </a:r>
            <a:r>
              <a:rPr lang="es-ES" dirty="0" err="1"/>
              <a:t>serious</a:t>
            </a:r>
            <a:r>
              <a:rPr lang="es-ES" dirty="0"/>
              <a:t> </a:t>
            </a:r>
            <a:r>
              <a:rPr lang="es-ES" dirty="0" err="1"/>
              <a:t>men</a:t>
            </a:r>
            <a:r>
              <a:rPr lang="es-ES" dirty="0"/>
              <a:t> </a:t>
            </a:r>
            <a:r>
              <a:rPr lang="es-ES" dirty="0" err="1"/>
              <a:t>who</a:t>
            </a:r>
            <a:r>
              <a:rPr lang="es-ES" dirty="0"/>
              <a:t> </a:t>
            </a:r>
            <a:r>
              <a:rPr lang="es-ES" dirty="0" err="1"/>
              <a:t>aren’t</a:t>
            </a:r>
            <a:r>
              <a:rPr lang="es-ES" dirty="0"/>
              <a:t> </a:t>
            </a:r>
            <a:r>
              <a:rPr lang="es-ES" dirty="0" err="1"/>
              <a:t>afraid</a:t>
            </a:r>
            <a:r>
              <a:rPr lang="es-ES" dirty="0"/>
              <a:t> of </a:t>
            </a:r>
            <a:r>
              <a:rPr lang="es-ES" dirty="0" err="1"/>
              <a:t>commitment</a:t>
            </a:r>
            <a:r>
              <a:rPr lang="es-ES" dirty="0"/>
              <a:t>.”</a:t>
            </a:r>
          </a:p>
          <a:p>
            <a:r>
              <a:rPr lang="es-ES" dirty="0" err="1"/>
              <a:t>Question</a:t>
            </a:r>
            <a:r>
              <a:rPr lang="es-ES" dirty="0"/>
              <a:t>: Buscas una mujer en los 40's y te gusta una mujer de complexión grande? Realmente te sientes solo y buscas quien te atienda? (DF.MBH.43)</a:t>
            </a:r>
          </a:p>
          <a:p>
            <a:pPr lvl="1"/>
            <a:r>
              <a:rPr lang="es-ES" dirty="0"/>
              <a:t>“Are </a:t>
            </a:r>
            <a:r>
              <a:rPr lang="es-ES" dirty="0" err="1"/>
              <a:t>you</a:t>
            </a:r>
            <a:r>
              <a:rPr lang="es-ES" dirty="0"/>
              <a:t> </a:t>
            </a:r>
            <a:r>
              <a:rPr lang="es-ES" dirty="0" err="1"/>
              <a:t>looking</a:t>
            </a:r>
            <a:r>
              <a:rPr lang="es-ES" dirty="0"/>
              <a:t> </a:t>
            </a:r>
            <a:r>
              <a:rPr lang="es-ES" dirty="0" err="1"/>
              <a:t>for</a:t>
            </a:r>
            <a:r>
              <a:rPr lang="es-ES" dirty="0"/>
              <a:t> a </a:t>
            </a:r>
            <a:r>
              <a:rPr lang="es-ES" dirty="0" err="1"/>
              <a:t>woman</a:t>
            </a:r>
            <a:r>
              <a:rPr lang="es-ES" dirty="0"/>
              <a:t> in </a:t>
            </a:r>
            <a:r>
              <a:rPr lang="es-ES" dirty="0" err="1"/>
              <a:t>her</a:t>
            </a:r>
            <a:r>
              <a:rPr lang="es-ES" dirty="0"/>
              <a:t> 40’s and </a:t>
            </a:r>
            <a:r>
              <a:rPr lang="es-ES" dirty="0" err="1"/>
              <a:t>you</a:t>
            </a:r>
            <a:r>
              <a:rPr lang="es-ES" dirty="0"/>
              <a:t> </a:t>
            </a:r>
            <a:r>
              <a:rPr lang="es-ES" dirty="0" err="1"/>
              <a:t>like</a:t>
            </a:r>
            <a:r>
              <a:rPr lang="es-ES" dirty="0"/>
              <a:t> a </a:t>
            </a:r>
            <a:r>
              <a:rPr lang="es-ES" dirty="0" err="1"/>
              <a:t>woman</a:t>
            </a:r>
            <a:r>
              <a:rPr lang="es-ES" dirty="0"/>
              <a:t> </a:t>
            </a:r>
            <a:r>
              <a:rPr lang="es-ES" dirty="0" err="1"/>
              <a:t>with</a:t>
            </a:r>
            <a:r>
              <a:rPr lang="es-ES" dirty="0"/>
              <a:t> a </a:t>
            </a:r>
            <a:r>
              <a:rPr lang="es-ES" dirty="0" err="1"/>
              <a:t>big</a:t>
            </a:r>
            <a:r>
              <a:rPr lang="es-ES" dirty="0"/>
              <a:t> </a:t>
            </a:r>
            <a:r>
              <a:rPr lang="es-ES" dirty="0" err="1"/>
              <a:t>personality</a:t>
            </a:r>
            <a:r>
              <a:rPr lang="es-ES" dirty="0"/>
              <a:t>? Do </a:t>
            </a:r>
            <a:r>
              <a:rPr lang="es-ES" dirty="0" err="1"/>
              <a:t>you</a:t>
            </a:r>
            <a:r>
              <a:rPr lang="es-ES" dirty="0"/>
              <a:t> </a:t>
            </a:r>
            <a:r>
              <a:rPr lang="es-ES" dirty="0" err="1"/>
              <a:t>truly</a:t>
            </a:r>
            <a:r>
              <a:rPr lang="es-ES" dirty="0"/>
              <a:t> </a:t>
            </a:r>
            <a:r>
              <a:rPr lang="es-ES" dirty="0" err="1"/>
              <a:t>feel</a:t>
            </a:r>
            <a:r>
              <a:rPr lang="es-ES" dirty="0"/>
              <a:t> </a:t>
            </a:r>
            <a:r>
              <a:rPr lang="es-ES" dirty="0" err="1"/>
              <a:t>alone</a:t>
            </a:r>
            <a:r>
              <a:rPr lang="es-ES" dirty="0"/>
              <a:t> and </a:t>
            </a:r>
            <a:r>
              <a:rPr lang="es-ES" dirty="0" err="1"/>
              <a:t>want</a:t>
            </a:r>
            <a:r>
              <a:rPr lang="es-ES" dirty="0"/>
              <a:t> </a:t>
            </a:r>
            <a:r>
              <a:rPr lang="es-ES" dirty="0" err="1"/>
              <a:t>someone</a:t>
            </a:r>
            <a:r>
              <a:rPr lang="es-ES" dirty="0"/>
              <a:t> </a:t>
            </a:r>
            <a:r>
              <a:rPr lang="es-ES" dirty="0" err="1"/>
              <a:t>to</a:t>
            </a:r>
            <a:r>
              <a:rPr lang="es-ES" dirty="0"/>
              <a:t> </a:t>
            </a:r>
            <a:r>
              <a:rPr lang="es-ES" dirty="0" err="1"/>
              <a:t>take</a:t>
            </a:r>
            <a:r>
              <a:rPr lang="es-ES" dirty="0"/>
              <a:t> </a:t>
            </a:r>
            <a:r>
              <a:rPr lang="es-ES" dirty="0" err="1"/>
              <a:t>care</a:t>
            </a:r>
            <a:r>
              <a:rPr lang="es-ES" dirty="0"/>
              <a:t> of </a:t>
            </a:r>
            <a:r>
              <a:rPr lang="es-ES" dirty="0" err="1"/>
              <a:t>you</a:t>
            </a:r>
            <a:r>
              <a:rPr lang="es-ES" dirty="0"/>
              <a:t>?</a:t>
            </a:r>
          </a:p>
        </p:txBody>
      </p:sp>
    </p:spTree>
    <p:extLst>
      <p:ext uri="{BB962C8B-B14F-4D97-AF65-F5344CB8AC3E}">
        <p14:creationId xmlns:p14="http://schemas.microsoft.com/office/powerpoint/2010/main" val="50404439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Verb tense</a:t>
            </a:r>
          </a:p>
        </p:txBody>
      </p:sp>
      <p:sp>
        <p:nvSpPr>
          <p:cNvPr id="3" name="Slide Number Placeholder 2"/>
          <p:cNvSpPr>
            <a:spLocks noGrp="1"/>
          </p:cNvSpPr>
          <p:nvPr>
            <p:ph type="sldNum" sz="quarter" idx="12"/>
          </p:nvPr>
        </p:nvSpPr>
        <p:spPr/>
        <p:txBody>
          <a:bodyPr>
            <a:normAutofit fontScale="85000" lnSpcReduction="20000"/>
          </a:bodyPr>
          <a:lstStyle/>
          <a:p>
            <a:fld id="{60F0911C-6162-4740-A2EE-EE6B8AD6AEC6}" type="slidenum">
              <a:rPr lang="fr-FR" smtClean="0"/>
              <a:t>47</a:t>
            </a:fld>
            <a:endParaRPr lang="fr-FR"/>
          </a:p>
        </p:txBody>
      </p:sp>
      <p:sp>
        <p:nvSpPr>
          <p:cNvPr id="4" name="Content Placeholder 3"/>
          <p:cNvSpPr>
            <a:spLocks noGrp="1"/>
          </p:cNvSpPr>
          <p:nvPr>
            <p:ph sz="quarter" idx="1"/>
          </p:nvPr>
        </p:nvSpPr>
        <p:spPr/>
        <p:txBody>
          <a:bodyPr/>
          <a:lstStyle/>
          <a:p>
            <a:r>
              <a:rPr lang="en-US" dirty="0"/>
              <a:t>Present tense: I </a:t>
            </a:r>
            <a:r>
              <a:rPr lang="en-US" b="1" u="sng" dirty="0"/>
              <a:t>prefer</a:t>
            </a:r>
            <a:r>
              <a:rPr lang="en-US" dirty="0"/>
              <a:t> Asian guys. (LN.HBH.70)</a:t>
            </a:r>
          </a:p>
          <a:p>
            <a:r>
              <a:rPr lang="en-US" dirty="0"/>
              <a:t>Conditional: Age and looks not important, but </a:t>
            </a:r>
            <a:r>
              <a:rPr lang="en-US" b="1" u="sng" dirty="0" err="1"/>
              <a:t>wouldnt</a:t>
            </a:r>
            <a:r>
              <a:rPr lang="en-US" dirty="0"/>
              <a:t> mind a young fit guy (lets face it, who </a:t>
            </a:r>
            <a:r>
              <a:rPr lang="en-US" dirty="0" err="1"/>
              <a:t>wouldnt</a:t>
            </a:r>
            <a:r>
              <a:rPr lang="en-US" dirty="0"/>
              <a:t>). (LN.HBH.28)</a:t>
            </a:r>
          </a:p>
          <a:p>
            <a:r>
              <a:rPr lang="en-US" dirty="0"/>
              <a:t>Imperative/must: You </a:t>
            </a:r>
            <a:r>
              <a:rPr lang="en-US" b="1" u="sng" dirty="0"/>
              <a:t>must be </a:t>
            </a:r>
            <a:r>
              <a:rPr lang="en-US" dirty="0"/>
              <a:t>a good-looking lad, slim, clean and under 35. (LN.HBH.7)</a:t>
            </a:r>
          </a:p>
          <a:p>
            <a:endParaRPr lang="en-US" dirty="0"/>
          </a:p>
          <a:p>
            <a:endParaRPr lang="en-US" dirty="0"/>
          </a:p>
        </p:txBody>
      </p:sp>
    </p:spTree>
    <p:extLst>
      <p:ext uri="{BB962C8B-B14F-4D97-AF65-F5344CB8AC3E}">
        <p14:creationId xmlns:p14="http://schemas.microsoft.com/office/powerpoint/2010/main" val="299748010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Number of verbs</a:t>
            </a:r>
          </a:p>
        </p:txBody>
      </p:sp>
      <p:sp>
        <p:nvSpPr>
          <p:cNvPr id="3" name="Slide Number Placeholder 2"/>
          <p:cNvSpPr>
            <a:spLocks noGrp="1"/>
          </p:cNvSpPr>
          <p:nvPr>
            <p:ph type="sldNum" sz="quarter" idx="12"/>
          </p:nvPr>
        </p:nvSpPr>
        <p:spPr/>
        <p:txBody>
          <a:bodyPr>
            <a:normAutofit fontScale="85000" lnSpcReduction="20000"/>
          </a:bodyPr>
          <a:lstStyle/>
          <a:p>
            <a:fld id="{60F0911C-6162-4740-A2EE-EE6B8AD6AEC6}" type="slidenum">
              <a:rPr lang="fr-FR" smtClean="0"/>
              <a:t>48</a:t>
            </a:fld>
            <a:endParaRPr lang="fr-FR"/>
          </a:p>
        </p:txBody>
      </p:sp>
      <p:sp>
        <p:nvSpPr>
          <p:cNvPr id="4" name="Content Placeholder 3"/>
          <p:cNvSpPr>
            <a:spLocks noGrp="1"/>
          </p:cNvSpPr>
          <p:nvPr>
            <p:ph sz="quarter" idx="1"/>
          </p:nvPr>
        </p:nvSpPr>
        <p:spPr/>
        <p:txBody>
          <a:bodyPr/>
          <a:lstStyle/>
          <a:p>
            <a:r>
              <a:rPr lang="en-US" dirty="0"/>
              <a:t>Two verb: I </a:t>
            </a:r>
            <a:r>
              <a:rPr lang="en-US" b="1" u="sng" dirty="0"/>
              <a:t>am looking to meet </a:t>
            </a:r>
            <a:r>
              <a:rPr lang="en-US" dirty="0"/>
              <a:t>an attractive, intelligent, honest person who likes to have a good time and is fun to be around someone who is very goal-oriented in his personal life and his career. (LN.MBH.1)</a:t>
            </a:r>
          </a:p>
          <a:p>
            <a:r>
              <a:rPr lang="en-US" dirty="0"/>
              <a:t>One verb: </a:t>
            </a:r>
            <a:r>
              <a:rPr lang="en-US" b="1" u="sng" dirty="0"/>
              <a:t>Looking for </a:t>
            </a:r>
            <a:r>
              <a:rPr lang="en-US" dirty="0"/>
              <a:t>a serious man, educated, caring, understanding ... like me, who are feeling alone and desire to start a family. (LN.MBH.16)</a:t>
            </a:r>
          </a:p>
        </p:txBody>
      </p:sp>
    </p:spTree>
    <p:extLst>
      <p:ext uri="{BB962C8B-B14F-4D97-AF65-F5344CB8AC3E}">
        <p14:creationId xmlns:p14="http://schemas.microsoft.com/office/powerpoint/2010/main" val="28410620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Object of the study</a:t>
            </a:r>
          </a:p>
        </p:txBody>
      </p:sp>
      <p:sp>
        <p:nvSpPr>
          <p:cNvPr id="3" name="Slide Number Placeholder 2"/>
          <p:cNvSpPr>
            <a:spLocks noGrp="1"/>
          </p:cNvSpPr>
          <p:nvPr>
            <p:ph type="sldNum" sz="quarter" idx="12"/>
          </p:nvPr>
        </p:nvSpPr>
        <p:spPr/>
        <p:txBody>
          <a:bodyPr>
            <a:normAutofit fontScale="85000" lnSpcReduction="20000"/>
          </a:bodyPr>
          <a:lstStyle/>
          <a:p>
            <a:fld id="{60F0911C-6162-4740-A2EE-EE6B8AD6AEC6}" type="slidenum">
              <a:rPr lang="fr-FR" smtClean="0"/>
              <a:t>5</a:t>
            </a:fld>
            <a:endParaRPr lang="fr-FR"/>
          </a:p>
        </p:txBody>
      </p:sp>
      <p:sp>
        <p:nvSpPr>
          <p:cNvPr id="4" name="Content Placeholder 3"/>
          <p:cNvSpPr>
            <a:spLocks noGrp="1"/>
          </p:cNvSpPr>
          <p:nvPr>
            <p:ph sz="quarter" idx="1"/>
          </p:nvPr>
        </p:nvSpPr>
        <p:spPr/>
        <p:txBody>
          <a:bodyPr/>
          <a:lstStyle/>
          <a:p>
            <a:r>
              <a:rPr lang="en-US" dirty="0"/>
              <a:t>Directive speech act (Searle, 1976).</a:t>
            </a:r>
          </a:p>
          <a:p>
            <a:pPr lvl="1"/>
            <a:r>
              <a:rPr lang="en-US" dirty="0"/>
              <a:t>Implicit request: understood as part of the discursive or situational context or shared knowledge between the interlocutors.</a:t>
            </a:r>
          </a:p>
          <a:p>
            <a:pPr lvl="1"/>
            <a:r>
              <a:rPr lang="en-US" dirty="0"/>
              <a:t>Non-conventional: understood via </a:t>
            </a:r>
            <a:r>
              <a:rPr lang="en-US" dirty="0" err="1"/>
              <a:t>implicature</a:t>
            </a:r>
            <a:endParaRPr lang="en-US" dirty="0"/>
          </a:p>
          <a:p>
            <a:endParaRPr lang="en-US" dirty="0"/>
          </a:p>
          <a:p>
            <a:r>
              <a:rPr lang="en-US" dirty="0" err="1"/>
              <a:t>Pragmalinguistic</a:t>
            </a:r>
            <a:r>
              <a:rPr lang="en-US" dirty="0"/>
              <a:t> variable</a:t>
            </a:r>
          </a:p>
        </p:txBody>
      </p:sp>
    </p:spTree>
    <p:extLst>
      <p:ext uri="{BB962C8B-B14F-4D97-AF65-F5344CB8AC3E}">
        <p14:creationId xmlns:p14="http://schemas.microsoft.com/office/powerpoint/2010/main" val="7942152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lstStyle/>
          <a:p>
            <a:endParaRPr lang="en-US"/>
          </a:p>
        </p:txBody>
      </p:sp>
      <p:sp>
        <p:nvSpPr>
          <p:cNvPr id="3" name="Title 2"/>
          <p:cNvSpPr>
            <a:spLocks noGrp="1"/>
          </p:cNvSpPr>
          <p:nvPr>
            <p:ph type="title"/>
          </p:nvPr>
        </p:nvSpPr>
        <p:spPr/>
        <p:txBody>
          <a:bodyPr/>
          <a:lstStyle/>
          <a:p>
            <a:r>
              <a:rPr lang="en-US" dirty="0"/>
              <a:t>Theoretical Approximations</a:t>
            </a:r>
          </a:p>
        </p:txBody>
      </p:sp>
      <p:sp>
        <p:nvSpPr>
          <p:cNvPr id="4" name="Slide Number Placeholder 3"/>
          <p:cNvSpPr>
            <a:spLocks noGrp="1"/>
          </p:cNvSpPr>
          <p:nvPr>
            <p:ph type="sldNum" sz="quarter" idx="11"/>
          </p:nvPr>
        </p:nvSpPr>
        <p:spPr/>
        <p:txBody>
          <a:bodyPr/>
          <a:lstStyle/>
          <a:p>
            <a:fld id="{60F0911C-6162-4740-A2EE-EE6B8AD6AEC6}" type="slidenum">
              <a:rPr lang="fr-FR" smtClean="0"/>
              <a:t>6</a:t>
            </a:fld>
            <a:endParaRPr lang="fr-FR"/>
          </a:p>
        </p:txBody>
      </p:sp>
    </p:spTree>
    <p:extLst>
      <p:ext uri="{BB962C8B-B14F-4D97-AF65-F5344CB8AC3E}">
        <p14:creationId xmlns:p14="http://schemas.microsoft.com/office/powerpoint/2010/main" val="41605178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Computer Mediated Discourse Analysis</a:t>
            </a:r>
          </a:p>
        </p:txBody>
      </p:sp>
      <p:sp>
        <p:nvSpPr>
          <p:cNvPr id="3" name="Slide Number Placeholder 2"/>
          <p:cNvSpPr>
            <a:spLocks noGrp="1"/>
          </p:cNvSpPr>
          <p:nvPr>
            <p:ph type="sldNum" sz="quarter" idx="12"/>
          </p:nvPr>
        </p:nvSpPr>
        <p:spPr/>
        <p:txBody>
          <a:bodyPr>
            <a:normAutofit fontScale="85000" lnSpcReduction="20000"/>
          </a:bodyPr>
          <a:lstStyle/>
          <a:p>
            <a:fld id="{60F0911C-6162-4740-A2EE-EE6B8AD6AEC6}" type="slidenum">
              <a:rPr lang="fr-FR" smtClean="0"/>
              <a:t>7</a:t>
            </a:fld>
            <a:endParaRPr lang="fr-FR"/>
          </a:p>
        </p:txBody>
      </p:sp>
      <p:sp>
        <p:nvSpPr>
          <p:cNvPr id="4" name="Content Placeholder 3"/>
          <p:cNvSpPr>
            <a:spLocks noGrp="1"/>
          </p:cNvSpPr>
          <p:nvPr>
            <p:ph sz="quarter" idx="1"/>
          </p:nvPr>
        </p:nvSpPr>
        <p:spPr/>
        <p:txBody>
          <a:bodyPr>
            <a:normAutofit/>
          </a:bodyPr>
          <a:lstStyle/>
          <a:p>
            <a:r>
              <a:rPr lang="en-US" dirty="0"/>
              <a:t>Computer-Mediated Discourse: human interaction via networked computers</a:t>
            </a:r>
          </a:p>
          <a:p>
            <a:pPr lvl="1"/>
            <a:r>
              <a:rPr lang="en-US" dirty="0"/>
              <a:t>“Technical determinism” (</a:t>
            </a:r>
            <a:r>
              <a:rPr lang="en-US" dirty="0" err="1"/>
              <a:t>Androutsopoulos</a:t>
            </a:r>
            <a:r>
              <a:rPr lang="en-US" dirty="0"/>
              <a:t>, 2006) </a:t>
            </a:r>
            <a:r>
              <a:rPr lang="en-US" dirty="0">
                <a:sym typeface="Wingdings" panose="05000000000000000000" pitchFamily="2" charset="2"/>
              </a:rPr>
              <a:t> speaker characteristics</a:t>
            </a:r>
          </a:p>
          <a:p>
            <a:r>
              <a:rPr lang="en-US" dirty="0"/>
              <a:t>Computer-Mediated Discourse Analysis (CMDA)</a:t>
            </a:r>
          </a:p>
          <a:p>
            <a:r>
              <a:rPr lang="en-US" dirty="0"/>
              <a:t>Meaning level: semantics, utterances or speech acts.</a:t>
            </a:r>
          </a:p>
          <a:p>
            <a:endParaRPr lang="en-US" dirty="0"/>
          </a:p>
          <a:p>
            <a:endParaRPr lang="en-US" dirty="0"/>
          </a:p>
          <a:p>
            <a:endParaRPr lang="en-US" dirty="0"/>
          </a:p>
        </p:txBody>
      </p:sp>
    </p:spTree>
    <p:extLst>
      <p:ext uri="{BB962C8B-B14F-4D97-AF65-F5344CB8AC3E}">
        <p14:creationId xmlns:p14="http://schemas.microsoft.com/office/powerpoint/2010/main" val="8990429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Contrastive Pragmatics</a:t>
            </a:r>
          </a:p>
        </p:txBody>
      </p:sp>
      <p:sp>
        <p:nvSpPr>
          <p:cNvPr id="3" name="Slide Number Placeholder 2"/>
          <p:cNvSpPr>
            <a:spLocks noGrp="1"/>
          </p:cNvSpPr>
          <p:nvPr>
            <p:ph type="sldNum" sz="quarter" idx="12"/>
          </p:nvPr>
        </p:nvSpPr>
        <p:spPr/>
        <p:txBody>
          <a:bodyPr>
            <a:normAutofit fontScale="85000" lnSpcReduction="20000"/>
          </a:bodyPr>
          <a:lstStyle/>
          <a:p>
            <a:fld id="{60F0911C-6162-4740-A2EE-EE6B8AD6AEC6}" type="slidenum">
              <a:rPr lang="fr-FR" smtClean="0"/>
              <a:t>8</a:t>
            </a:fld>
            <a:endParaRPr lang="fr-FR" dirty="0"/>
          </a:p>
        </p:txBody>
      </p:sp>
      <p:sp>
        <p:nvSpPr>
          <p:cNvPr id="4" name="Content Placeholder 3"/>
          <p:cNvSpPr>
            <a:spLocks noGrp="1"/>
          </p:cNvSpPr>
          <p:nvPr>
            <p:ph sz="quarter" idx="1"/>
          </p:nvPr>
        </p:nvSpPr>
        <p:spPr/>
        <p:txBody>
          <a:bodyPr/>
          <a:lstStyle/>
          <a:p>
            <a:r>
              <a:rPr lang="en-US" dirty="0"/>
              <a:t>Compares pragmatic variation across two languages and cultures (Blum-</a:t>
            </a:r>
            <a:r>
              <a:rPr lang="en-US" dirty="0" err="1"/>
              <a:t>Kulka</a:t>
            </a:r>
            <a:r>
              <a:rPr lang="en-US" dirty="0"/>
              <a:t>, House &amp; Kasper, 1989).</a:t>
            </a:r>
          </a:p>
          <a:p>
            <a:pPr lvl="1"/>
            <a:r>
              <a:rPr lang="en-US" dirty="0"/>
              <a:t>Speech communities tend to develop culturally distinct interactional styles.</a:t>
            </a:r>
          </a:p>
          <a:p>
            <a:r>
              <a:rPr lang="en-US" dirty="0" err="1"/>
              <a:t>Actional</a:t>
            </a:r>
            <a:r>
              <a:rPr lang="en-US" dirty="0"/>
              <a:t> level: speech act or speech event</a:t>
            </a:r>
          </a:p>
          <a:p>
            <a:pPr lvl="1"/>
            <a:r>
              <a:rPr lang="en-US" dirty="0"/>
              <a:t>Requests, apologies, etc. or advertisements</a:t>
            </a:r>
          </a:p>
        </p:txBody>
      </p:sp>
    </p:spTree>
    <p:extLst>
      <p:ext uri="{BB962C8B-B14F-4D97-AF65-F5344CB8AC3E}">
        <p14:creationId xmlns:p14="http://schemas.microsoft.com/office/powerpoint/2010/main" val="27412759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lstStyle/>
          <a:p>
            <a:endParaRPr lang="en-US"/>
          </a:p>
        </p:txBody>
      </p:sp>
      <p:sp>
        <p:nvSpPr>
          <p:cNvPr id="3" name="Title 2"/>
          <p:cNvSpPr>
            <a:spLocks noGrp="1"/>
          </p:cNvSpPr>
          <p:nvPr>
            <p:ph type="title"/>
          </p:nvPr>
        </p:nvSpPr>
        <p:spPr/>
        <p:txBody>
          <a:bodyPr>
            <a:normAutofit fontScale="90000"/>
          </a:bodyPr>
          <a:lstStyle/>
          <a:p>
            <a:r>
              <a:rPr lang="en-US" dirty="0"/>
              <a:t>Personal ads and previous research</a:t>
            </a:r>
          </a:p>
        </p:txBody>
      </p:sp>
      <p:sp>
        <p:nvSpPr>
          <p:cNvPr id="4" name="Slide Number Placeholder 3"/>
          <p:cNvSpPr>
            <a:spLocks noGrp="1"/>
          </p:cNvSpPr>
          <p:nvPr>
            <p:ph type="sldNum" sz="quarter" idx="11"/>
          </p:nvPr>
        </p:nvSpPr>
        <p:spPr/>
        <p:txBody>
          <a:bodyPr/>
          <a:lstStyle/>
          <a:p>
            <a:fld id="{60F0911C-6162-4740-A2EE-EE6B8AD6AEC6}" type="slidenum">
              <a:rPr lang="fr-FR" smtClean="0"/>
              <a:t>9</a:t>
            </a:fld>
            <a:endParaRPr lang="fr-FR"/>
          </a:p>
        </p:txBody>
      </p:sp>
    </p:spTree>
    <p:extLst>
      <p:ext uri="{BB962C8B-B14F-4D97-AF65-F5344CB8AC3E}">
        <p14:creationId xmlns:p14="http://schemas.microsoft.com/office/powerpoint/2010/main" val="1712465447"/>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2271</TotalTime>
  <Words>5218</Words>
  <Application>Microsoft Office PowerPoint</Application>
  <PresentationFormat>On-screen Show (4:3)</PresentationFormat>
  <Paragraphs>549</Paragraphs>
  <Slides>48</Slides>
  <Notes>10</Notes>
  <HiddenSlides>4</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48</vt:i4>
      </vt:variant>
    </vt:vector>
  </HeadingPairs>
  <TitlesOfParts>
    <vt:vector size="54" baseType="lpstr">
      <vt:lpstr>Calibri</vt:lpstr>
      <vt:lpstr>Times New Roman</vt:lpstr>
      <vt:lpstr>Tw Cen MT</vt:lpstr>
      <vt:lpstr>Wingdings</vt:lpstr>
      <vt:lpstr>Wingdings 2</vt:lpstr>
      <vt:lpstr>Median</vt:lpstr>
      <vt:lpstr>A CMDA and contrastive pragmatics approach to the study of personal ads from Mexico City and London </vt:lpstr>
      <vt:lpstr>Outline</vt:lpstr>
      <vt:lpstr>Research goals</vt:lpstr>
      <vt:lpstr>Object of the study</vt:lpstr>
      <vt:lpstr>Object of the study</vt:lpstr>
      <vt:lpstr>Theoretical Approximations</vt:lpstr>
      <vt:lpstr>Computer Mediated Discourse Analysis</vt:lpstr>
      <vt:lpstr>Contrastive Pragmatics</vt:lpstr>
      <vt:lpstr>Personal ads and previous research</vt:lpstr>
      <vt:lpstr>Personal advertisements</vt:lpstr>
      <vt:lpstr>Personal advertisements</vt:lpstr>
      <vt:lpstr>Previous research</vt:lpstr>
      <vt:lpstr>Method</vt:lpstr>
      <vt:lpstr>Data source</vt:lpstr>
      <vt:lpstr>PowerPoint Presentation</vt:lpstr>
      <vt:lpstr>PowerPoint Presentation</vt:lpstr>
      <vt:lpstr>Dependent variable</vt:lpstr>
      <vt:lpstr>Coding of actional level</vt:lpstr>
      <vt:lpstr>Independent Variables</vt:lpstr>
      <vt:lpstr>Data collection &amp; analysis</vt:lpstr>
      <vt:lpstr>Totals</vt:lpstr>
      <vt:lpstr>Results</vt:lpstr>
      <vt:lpstr>Results: DF data Type</vt:lpstr>
      <vt:lpstr>Results: DF data Tense</vt:lpstr>
      <vt:lpstr>Results</vt:lpstr>
      <vt:lpstr>Results: LN data Type</vt:lpstr>
      <vt:lpstr>Results: LN data Tense </vt:lpstr>
      <vt:lpstr>Results</vt:lpstr>
      <vt:lpstr>Compared varieties</vt:lpstr>
      <vt:lpstr>Compared varieties</vt:lpstr>
      <vt:lpstr>Summary of results</vt:lpstr>
      <vt:lpstr>Summary of results</vt:lpstr>
      <vt:lpstr>Conclusions</vt:lpstr>
      <vt:lpstr>What does this all mean?</vt:lpstr>
      <vt:lpstr>Questions for future research</vt:lpstr>
      <vt:lpstr>¡Gracias!</vt:lpstr>
      <vt:lpstr>References</vt:lpstr>
      <vt:lpstr>References</vt:lpstr>
      <vt:lpstr>References</vt:lpstr>
      <vt:lpstr>References</vt:lpstr>
      <vt:lpstr>References</vt:lpstr>
      <vt:lpstr>References</vt:lpstr>
      <vt:lpstr>References</vt:lpstr>
      <vt:lpstr>References</vt:lpstr>
      <vt:lpstr>Object of the study</vt:lpstr>
      <vt:lpstr>Type</vt:lpstr>
      <vt:lpstr>Verb tense</vt:lpstr>
      <vt:lpstr>Number of verbs</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CMDA and contrastive pragmatics approach to the study of personals ads from Mexico City and London</dc:title>
  <dc:creator>SaraZahler</dc:creator>
  <cp:lastModifiedBy>Sara Zahler</cp:lastModifiedBy>
  <cp:revision>43</cp:revision>
  <dcterms:created xsi:type="dcterms:W3CDTF">2013-04-23T05:32:42Z</dcterms:created>
  <dcterms:modified xsi:type="dcterms:W3CDTF">2017-09-26T00:41:43Z</dcterms:modified>
</cp:coreProperties>
</file>