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6" r:id="rId1"/>
  </p:sldMasterIdLst>
  <p:notesMasterIdLst>
    <p:notesMasterId r:id="rId41"/>
  </p:notesMasterIdLst>
  <p:sldIdLst>
    <p:sldId id="256" r:id="rId2"/>
    <p:sldId id="262" r:id="rId3"/>
    <p:sldId id="293" r:id="rId4"/>
    <p:sldId id="304" r:id="rId5"/>
    <p:sldId id="300" r:id="rId6"/>
    <p:sldId id="295" r:id="rId7"/>
    <p:sldId id="267" r:id="rId8"/>
    <p:sldId id="268" r:id="rId9"/>
    <p:sldId id="296" r:id="rId10"/>
    <p:sldId id="258" r:id="rId11"/>
    <p:sldId id="260" r:id="rId12"/>
    <p:sldId id="297" r:id="rId13"/>
    <p:sldId id="269" r:id="rId14"/>
    <p:sldId id="270" r:id="rId15"/>
    <p:sldId id="272" r:id="rId16"/>
    <p:sldId id="301" r:id="rId17"/>
    <p:sldId id="298" r:id="rId18"/>
    <p:sldId id="306" r:id="rId19"/>
    <p:sldId id="294" r:id="rId20"/>
    <p:sldId id="263" r:id="rId21"/>
    <p:sldId id="283" r:id="rId22"/>
    <p:sldId id="288" r:id="rId23"/>
    <p:sldId id="274" r:id="rId24"/>
    <p:sldId id="275" r:id="rId25"/>
    <p:sldId id="276" r:id="rId26"/>
    <p:sldId id="278" r:id="rId27"/>
    <p:sldId id="279" r:id="rId28"/>
    <p:sldId id="302" r:id="rId29"/>
    <p:sldId id="305" r:id="rId30"/>
    <p:sldId id="285" r:id="rId31"/>
    <p:sldId id="264" r:id="rId32"/>
    <p:sldId id="286" r:id="rId33"/>
    <p:sldId id="265" r:id="rId34"/>
    <p:sldId id="266" r:id="rId35"/>
    <p:sldId id="289" r:id="rId36"/>
    <p:sldId id="290" r:id="rId37"/>
    <p:sldId id="303" r:id="rId38"/>
    <p:sldId id="291" r:id="rId39"/>
    <p:sldId id="292" r:id="rId40"/>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diazcam" initials="m" lastIdx="10" clrIdx="0"/>
  <p:cmAuthor id="1" name="Sara Zahler" initials="SZ" lastIdx="1" clrIdx="1">
    <p:extLst>
      <p:ext uri="{19B8F6BF-5375-455C-9EA6-DF929625EA0E}">
        <p15:presenceInfo xmlns:p15="http://schemas.microsoft.com/office/powerpoint/2012/main" userId="7a2fc4d2c31bb3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238" autoAdjust="0"/>
  </p:normalViewPr>
  <p:slideViewPr>
    <p:cSldViewPr snapToGrid="0" snapToObjects="1">
      <p:cViewPr varScale="1">
        <p:scale>
          <a:sx n="59" d="100"/>
          <a:sy n="59" d="100"/>
        </p:scale>
        <p:origin x="17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928B0C-FC92-724A-BF63-1D6922EBB133}" type="datetimeFigureOut">
              <a:rPr lang="es-ES_tradnl" smtClean="0"/>
              <a:pPr/>
              <a:t>25/09/2017</a:t>
            </a:fld>
            <a:endParaRPr lang="es-ES_trad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5D4949-1827-504E-AA4C-834C3D9761CD}" type="slidenum">
              <a:rPr lang="es-ES_tradnl" smtClean="0"/>
              <a:pPr/>
              <a:t>‹#›</a:t>
            </a:fld>
            <a:endParaRPr lang="es-ES_tradnl"/>
          </a:p>
        </p:txBody>
      </p:sp>
    </p:spTree>
    <p:extLst>
      <p:ext uri="{BB962C8B-B14F-4D97-AF65-F5344CB8AC3E}">
        <p14:creationId xmlns:p14="http://schemas.microsoft.com/office/powerpoint/2010/main" val="28044443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err="1"/>
              <a:t>Meagan</a:t>
            </a:r>
            <a:endParaRPr lang="fr-FR" dirty="0"/>
          </a:p>
          <a:p>
            <a:endParaRPr lang="fr-FR"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1</a:t>
            </a:fld>
            <a:endParaRPr lang="es-ES_tradnl"/>
          </a:p>
        </p:txBody>
      </p:sp>
    </p:spTree>
    <p:extLst>
      <p:ext uri="{BB962C8B-B14F-4D97-AF65-F5344CB8AC3E}">
        <p14:creationId xmlns:p14="http://schemas.microsoft.com/office/powerpoint/2010/main" val="1217985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11</a:t>
            </a:fld>
            <a:endParaRPr lang="es-ES_tradnl"/>
          </a:p>
        </p:txBody>
      </p:sp>
    </p:spTree>
    <p:extLst>
      <p:ext uri="{BB962C8B-B14F-4D97-AF65-F5344CB8AC3E}">
        <p14:creationId xmlns:p14="http://schemas.microsoft.com/office/powerpoint/2010/main" val="331333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12</a:t>
            </a:fld>
            <a:endParaRPr lang="es-ES_tradnl"/>
          </a:p>
        </p:txBody>
      </p:sp>
    </p:spTree>
    <p:extLst>
      <p:ext uri="{BB962C8B-B14F-4D97-AF65-F5344CB8AC3E}">
        <p14:creationId xmlns:p14="http://schemas.microsoft.com/office/powerpoint/2010/main" val="2198865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13</a:t>
            </a:fld>
            <a:endParaRPr lang="es-ES_tradnl"/>
          </a:p>
        </p:txBody>
      </p:sp>
    </p:spTree>
    <p:extLst>
      <p:ext uri="{BB962C8B-B14F-4D97-AF65-F5344CB8AC3E}">
        <p14:creationId xmlns:p14="http://schemas.microsoft.com/office/powerpoint/2010/main" val="782891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14</a:t>
            </a:fld>
            <a:endParaRPr lang="es-ES_tradnl"/>
          </a:p>
        </p:txBody>
      </p:sp>
    </p:spTree>
    <p:extLst>
      <p:ext uri="{BB962C8B-B14F-4D97-AF65-F5344CB8AC3E}">
        <p14:creationId xmlns:p14="http://schemas.microsoft.com/office/powerpoint/2010/main" val="3867257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15</a:t>
            </a:fld>
            <a:endParaRPr lang="es-ES_tradnl"/>
          </a:p>
        </p:txBody>
      </p:sp>
    </p:spTree>
    <p:extLst>
      <p:ext uri="{BB962C8B-B14F-4D97-AF65-F5344CB8AC3E}">
        <p14:creationId xmlns:p14="http://schemas.microsoft.com/office/powerpoint/2010/main" val="300476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16</a:t>
            </a:fld>
            <a:endParaRPr lang="es-ES_tradnl"/>
          </a:p>
        </p:txBody>
      </p:sp>
    </p:spTree>
    <p:extLst>
      <p:ext uri="{BB962C8B-B14F-4D97-AF65-F5344CB8AC3E}">
        <p14:creationId xmlns:p14="http://schemas.microsoft.com/office/powerpoint/2010/main" val="13686220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17</a:t>
            </a:fld>
            <a:endParaRPr lang="es-ES_tradnl"/>
          </a:p>
        </p:txBody>
      </p:sp>
    </p:spTree>
    <p:extLst>
      <p:ext uri="{BB962C8B-B14F-4D97-AF65-F5344CB8AC3E}">
        <p14:creationId xmlns:p14="http://schemas.microsoft.com/office/powerpoint/2010/main" val="2359296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19</a:t>
            </a:fld>
            <a:endParaRPr lang="es-ES_tradnl"/>
          </a:p>
        </p:txBody>
      </p:sp>
    </p:spTree>
    <p:extLst>
      <p:ext uri="{BB962C8B-B14F-4D97-AF65-F5344CB8AC3E}">
        <p14:creationId xmlns:p14="http://schemas.microsoft.com/office/powerpoint/2010/main" val="1669089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20</a:t>
            </a:fld>
            <a:endParaRPr lang="es-ES_tradnl"/>
          </a:p>
        </p:txBody>
      </p:sp>
    </p:spTree>
    <p:extLst>
      <p:ext uri="{BB962C8B-B14F-4D97-AF65-F5344CB8AC3E}">
        <p14:creationId xmlns:p14="http://schemas.microsoft.com/office/powerpoint/2010/main" val="64538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21</a:t>
            </a:fld>
            <a:endParaRPr lang="es-ES_tradnl"/>
          </a:p>
        </p:txBody>
      </p:sp>
    </p:spTree>
    <p:extLst>
      <p:ext uri="{BB962C8B-B14F-4D97-AF65-F5344CB8AC3E}">
        <p14:creationId xmlns:p14="http://schemas.microsoft.com/office/powerpoint/2010/main" val="2218516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a:t>
            </a:fld>
            <a:endParaRPr lang="es-ES_tradnl"/>
          </a:p>
        </p:txBody>
      </p:sp>
    </p:spTree>
    <p:extLst>
      <p:ext uri="{BB962C8B-B14F-4D97-AF65-F5344CB8AC3E}">
        <p14:creationId xmlns:p14="http://schemas.microsoft.com/office/powerpoint/2010/main" val="18608595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22</a:t>
            </a:fld>
            <a:endParaRPr lang="es-ES_tradnl"/>
          </a:p>
        </p:txBody>
      </p:sp>
    </p:spTree>
    <p:extLst>
      <p:ext uri="{BB962C8B-B14F-4D97-AF65-F5344CB8AC3E}">
        <p14:creationId xmlns:p14="http://schemas.microsoft.com/office/powerpoint/2010/main" val="35133182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As previously</a:t>
            </a:r>
            <a:r>
              <a:rPr lang="en-US" baseline="0" dirty="0"/>
              <a:t> mentioned, studies of perfects cross-linguistically have shown that it is frequent for  perfect constructions to have evolved from </a:t>
            </a:r>
            <a:r>
              <a:rPr lang="en-US" baseline="0" dirty="0" err="1"/>
              <a:t>resultative</a:t>
            </a:r>
            <a:r>
              <a:rPr lang="en-US" baseline="0" dirty="0"/>
              <a:t> constructions. As </a:t>
            </a:r>
            <a:r>
              <a:rPr lang="en-US" baseline="0" dirty="0" err="1"/>
              <a:t>Bybee</a:t>
            </a:r>
            <a:r>
              <a:rPr lang="en-US" baseline="0" dirty="0"/>
              <a:t> et al. state, </a:t>
            </a:r>
            <a:r>
              <a:rPr lang="en-US" baseline="0" dirty="0" err="1"/>
              <a:t>resultatives</a:t>
            </a:r>
            <a:r>
              <a:rPr lang="en-US" baseline="0" dirty="0"/>
              <a:t> are primarily constrained by verb type, only occurring with change-of-state verbs, while a construction obtains perfect functions as it begins to be used with </a:t>
            </a:r>
            <a:r>
              <a:rPr lang="en-US" baseline="0" dirty="0" err="1"/>
              <a:t>stative</a:t>
            </a:r>
            <a:r>
              <a:rPr lang="en-US" baseline="0" dirty="0"/>
              <a:t> and motion verbs. Mitchell considers this evolution as an example of semantic bleaching, accompanied by a widening of the linguistic contexts in which the construction could occur. Consequently, we would expect verb type to constrain the use of </a:t>
            </a:r>
            <a:r>
              <a:rPr lang="en-US" i="1" baseline="0" dirty="0" err="1"/>
              <a:t>tener</a:t>
            </a:r>
            <a:r>
              <a:rPr lang="en-US" i="1" baseline="0" dirty="0"/>
              <a:t> </a:t>
            </a:r>
            <a:r>
              <a:rPr lang="en-US" i="0" baseline="0" dirty="0"/>
              <a:t>+ </a:t>
            </a:r>
            <a:r>
              <a:rPr lang="en-US" i="1" baseline="0" dirty="0"/>
              <a:t>past participle,</a:t>
            </a:r>
            <a:r>
              <a:rPr lang="en-US" i="0" baseline="0" dirty="0"/>
              <a:t> with it </a:t>
            </a:r>
            <a:r>
              <a:rPr lang="en-US" i="0" baseline="0" dirty="0" err="1"/>
              <a:t>occuring</a:t>
            </a:r>
            <a:r>
              <a:rPr lang="en-US" i="0" baseline="0" dirty="0"/>
              <a:t> significantly less than </a:t>
            </a:r>
            <a:r>
              <a:rPr lang="en-US" i="1" baseline="0" dirty="0" err="1"/>
              <a:t>haber</a:t>
            </a:r>
            <a:r>
              <a:rPr lang="en-US" i="0" baseline="0" dirty="0"/>
              <a:t> with </a:t>
            </a:r>
            <a:r>
              <a:rPr lang="en-US" i="0" baseline="0" dirty="0" err="1"/>
              <a:t>stative</a:t>
            </a:r>
            <a:r>
              <a:rPr lang="en-US" i="0" baseline="0" dirty="0"/>
              <a:t> verbs such as psychological verbs, verbs of perception, copular verbs, etc. and with motion verbs. However, the presence of </a:t>
            </a:r>
            <a:r>
              <a:rPr lang="en-US" i="1" baseline="0" dirty="0" err="1"/>
              <a:t>tener</a:t>
            </a:r>
            <a:r>
              <a:rPr lang="en-US" i="1" baseline="0" dirty="0"/>
              <a:t> </a:t>
            </a:r>
            <a:r>
              <a:rPr lang="en-US" i="0" baseline="0" dirty="0"/>
              <a:t> + </a:t>
            </a:r>
            <a:r>
              <a:rPr lang="en-US" i="1" baseline="0" dirty="0"/>
              <a:t>past participle</a:t>
            </a:r>
            <a:r>
              <a:rPr lang="en-US" i="0" baseline="0" dirty="0"/>
              <a:t> with these verbs types, even if they are </a:t>
            </a:r>
            <a:r>
              <a:rPr lang="en-US" i="0" baseline="0" dirty="0" err="1"/>
              <a:t>disfavorable</a:t>
            </a:r>
            <a:r>
              <a:rPr lang="en-US" i="0" baseline="0" dirty="0"/>
              <a:t> contexts, would indicate an extension of its function to include these verb types indicating uses that are not purely </a:t>
            </a:r>
            <a:r>
              <a:rPr lang="en-US" i="0" baseline="0" dirty="0" err="1"/>
              <a:t>resultative</a:t>
            </a:r>
            <a:r>
              <a:rPr lang="en-US" i="0" baseline="0" dirty="0"/>
              <a:t>. We have reason to believe that </a:t>
            </a:r>
            <a:r>
              <a:rPr lang="en-US" i="1" baseline="0" dirty="0" err="1"/>
              <a:t>tener</a:t>
            </a:r>
            <a:r>
              <a:rPr lang="en-US" i="1" baseline="0" dirty="0"/>
              <a:t> + past participle </a:t>
            </a:r>
            <a:r>
              <a:rPr lang="en-US" i="0" baseline="0" dirty="0"/>
              <a:t>may be extending to these contexts due to the two previous studies mentioned, </a:t>
            </a:r>
            <a:r>
              <a:rPr lang="en-US" i="0" baseline="0" dirty="0" err="1"/>
              <a:t>Harre</a:t>
            </a:r>
            <a:r>
              <a:rPr lang="en-US" i="0" baseline="0" dirty="0"/>
              <a:t> 1991 and Kato 1993. </a:t>
            </a:r>
            <a:r>
              <a:rPr lang="en-US" i="0" baseline="0" dirty="0" err="1"/>
              <a:t>Harre</a:t>
            </a:r>
            <a:r>
              <a:rPr lang="en-US" i="0" baseline="0" dirty="0"/>
              <a:t> showed that speakers accepted sentences with </a:t>
            </a:r>
            <a:r>
              <a:rPr lang="en-US" i="1" baseline="0" dirty="0" err="1"/>
              <a:t>tener</a:t>
            </a:r>
            <a:r>
              <a:rPr lang="en-US" i="1" baseline="0" dirty="0"/>
              <a:t> </a:t>
            </a:r>
            <a:r>
              <a:rPr lang="en-US" i="0" baseline="0" dirty="0"/>
              <a:t>+ </a:t>
            </a:r>
            <a:r>
              <a:rPr lang="en-US" i="1" baseline="0" dirty="0"/>
              <a:t>past participle </a:t>
            </a:r>
            <a:r>
              <a:rPr lang="en-US" i="0" baseline="0" dirty="0"/>
              <a:t>as grammatically correct when they used them with certain motion verbs, but not with ‘</a:t>
            </a:r>
            <a:r>
              <a:rPr lang="en-US" i="0" baseline="0" dirty="0" err="1"/>
              <a:t>ir</a:t>
            </a:r>
            <a:r>
              <a:rPr lang="en-US" i="0" baseline="0" dirty="0"/>
              <a:t>’ which means ‘to go’. Kato 1993 found several examples of </a:t>
            </a:r>
            <a:r>
              <a:rPr lang="en-US" i="1" baseline="0" dirty="0" err="1"/>
              <a:t>tener</a:t>
            </a:r>
            <a:r>
              <a:rPr lang="en-US" i="0" baseline="0" dirty="0"/>
              <a:t> in use with </a:t>
            </a:r>
            <a:r>
              <a:rPr lang="en-US" i="0" baseline="0" dirty="0" err="1"/>
              <a:t>stative</a:t>
            </a:r>
            <a:r>
              <a:rPr lang="en-US" i="0" baseline="0" dirty="0"/>
              <a:t> and motion verbs in written texts.</a:t>
            </a:r>
          </a:p>
          <a:p>
            <a:endParaRPr lang="en-US" i="0" baseline="0" dirty="0"/>
          </a:p>
          <a:p>
            <a:r>
              <a:rPr lang="en-US" i="0" baseline="0" dirty="0"/>
              <a:t>Therefore, due to previous research we expect verb type to constrain the use of these two variants but for </a:t>
            </a:r>
            <a:r>
              <a:rPr lang="en-US" i="1" baseline="0" dirty="0" err="1"/>
              <a:t>tener</a:t>
            </a:r>
            <a:r>
              <a:rPr lang="en-US" i="0" baseline="0" dirty="0"/>
              <a:t> to occur with </a:t>
            </a:r>
            <a:r>
              <a:rPr lang="en-US" i="0" baseline="0" dirty="0" err="1"/>
              <a:t>stative</a:t>
            </a:r>
            <a:r>
              <a:rPr lang="en-US" i="0" baseline="0" dirty="0"/>
              <a:t> and motion verbs. However, we also think it will be interesting to see with which </a:t>
            </a:r>
            <a:r>
              <a:rPr lang="en-US" i="0" baseline="0" dirty="0" err="1"/>
              <a:t>stative</a:t>
            </a:r>
            <a:r>
              <a:rPr lang="en-US" i="0" baseline="0" dirty="0"/>
              <a:t> verbs in particular </a:t>
            </a:r>
            <a:r>
              <a:rPr lang="en-US" i="1" baseline="0" dirty="0" err="1"/>
              <a:t>tener</a:t>
            </a:r>
            <a:r>
              <a:rPr lang="en-US" i="0" baseline="0" dirty="0"/>
              <a:t> occurs, since we do believe if that if these forms occur with </a:t>
            </a:r>
            <a:r>
              <a:rPr lang="en-US" i="0" baseline="0" dirty="0" err="1"/>
              <a:t>stative</a:t>
            </a:r>
            <a:r>
              <a:rPr lang="en-US" i="0" baseline="0" dirty="0"/>
              <a:t> and motion verbs, they will not be frequent. Consequently, we have hoping that by studying which perfect meanings </a:t>
            </a:r>
            <a:r>
              <a:rPr lang="en-US" i="1" baseline="0" dirty="0" err="1"/>
              <a:t>tener</a:t>
            </a:r>
            <a:r>
              <a:rPr lang="en-US" i="0" baseline="0" dirty="0"/>
              <a:t> has acquired we can have a snapshot into the first steps of a </a:t>
            </a:r>
            <a:r>
              <a:rPr lang="en-US" i="0" baseline="0" dirty="0" err="1"/>
              <a:t>resultative</a:t>
            </a:r>
            <a:r>
              <a:rPr lang="en-US" i="0" baseline="0" dirty="0"/>
              <a:t> construction acquiring perfect uses. According to the prevailing opinion in Latin and Romance linguistics (</a:t>
            </a:r>
            <a:r>
              <a:rPr lang="en-US" sz="1200" kern="1200" dirty="0">
                <a:solidFill>
                  <a:schemeClr val="tx1"/>
                </a:solidFill>
                <a:effectLst/>
                <a:latin typeface="+mn-lt"/>
                <a:ea typeface="+mn-ea"/>
                <a:cs typeface="+mn-cs"/>
              </a:rPr>
              <a:t>Pinkster 1987: 200, 204–5, Vincent 1982: 83–5, </a:t>
            </a:r>
            <a:r>
              <a:rPr lang="en-US" sz="1200" kern="1200" dirty="0" err="1">
                <a:solidFill>
                  <a:schemeClr val="tx1"/>
                </a:solidFill>
                <a:effectLst/>
                <a:latin typeface="+mn-lt"/>
                <a:ea typeface="+mn-ea"/>
                <a:cs typeface="+mn-cs"/>
              </a:rPr>
              <a:t>Benveniste</a:t>
            </a:r>
            <a:r>
              <a:rPr lang="en-US" sz="1200" kern="1200" dirty="0">
                <a:solidFill>
                  <a:schemeClr val="tx1"/>
                </a:solidFill>
                <a:effectLst/>
                <a:latin typeface="+mn-lt"/>
                <a:ea typeface="+mn-ea"/>
                <a:cs typeface="+mn-cs"/>
              </a:rPr>
              <a:t> 1968: 86–9)</a:t>
            </a:r>
            <a:r>
              <a:rPr lang="en-US" i="0" baseline="0" dirty="0"/>
              <a:t> the </a:t>
            </a:r>
            <a:r>
              <a:rPr lang="en-US" i="0" baseline="0" dirty="0" err="1"/>
              <a:t>resultative</a:t>
            </a:r>
            <a:r>
              <a:rPr lang="en-US" i="0" baseline="0" dirty="0"/>
              <a:t> to perfect shift for </a:t>
            </a:r>
            <a:r>
              <a:rPr lang="en-US" i="0" baseline="0" dirty="0" err="1"/>
              <a:t>habeo</a:t>
            </a:r>
            <a:r>
              <a:rPr lang="en-US" i="0" baseline="0" dirty="0"/>
              <a:t> perfects first took place in constructions with knowledge acquisition verbs and mental </a:t>
            </a:r>
            <a:r>
              <a:rPr lang="en-US" i="0" baseline="0" dirty="0" err="1"/>
              <a:t>activitity</a:t>
            </a:r>
            <a:r>
              <a:rPr lang="en-US" i="0" baseline="0" dirty="0"/>
              <a:t> verbs. Carey 1994, 1995 shows that over 50% of the examples from early Old English of “</a:t>
            </a:r>
            <a:r>
              <a:rPr lang="en-US" i="1" baseline="0" dirty="0" err="1"/>
              <a:t>habban</a:t>
            </a:r>
            <a:r>
              <a:rPr lang="en-US" i="0" baseline="0" dirty="0"/>
              <a:t>” a verb meaning “to have” occurred with mental state verbs, communication verbs or perception verbs but doesn’t mention motion verbs or other </a:t>
            </a:r>
            <a:r>
              <a:rPr lang="en-US" i="0" baseline="0" dirty="0" err="1"/>
              <a:t>statives</a:t>
            </a:r>
            <a:r>
              <a:rPr lang="en-US" i="0" baseline="0" dirty="0"/>
              <a:t>. According to </a:t>
            </a:r>
            <a:r>
              <a:rPr lang="en-US" i="0" baseline="0" dirty="0" err="1"/>
              <a:t>Sweetser</a:t>
            </a:r>
            <a:r>
              <a:rPr lang="en-US" i="0" baseline="0" dirty="0"/>
              <a:t> 1990, the concept of perception is contiguous to both the concepts of knowledge and knowledge acquisition” so it is logical that they co-occur. Though communication verbs are not quite conceptually linked to knowledge acquisition verbs or perception verbs, they are dynamic non-motion verbs and therefore conceptually linked to change-of-state verbs, therefore it seems logical that they would also be one of the first semantic verb classes to which a </a:t>
            </a:r>
            <a:r>
              <a:rPr lang="en-US" i="0" baseline="0" dirty="0" err="1"/>
              <a:t>resultative</a:t>
            </a:r>
            <a:r>
              <a:rPr lang="en-US" i="0" baseline="0" dirty="0"/>
              <a:t> construction may extend to. </a:t>
            </a:r>
            <a:endParaRPr lang="en-US" i="0"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23</a:t>
            </a:fld>
            <a:endParaRPr lang="es-ES_tradnl"/>
          </a:p>
        </p:txBody>
      </p:sp>
    </p:spTree>
    <p:extLst>
      <p:ext uri="{BB962C8B-B14F-4D97-AF65-F5344CB8AC3E}">
        <p14:creationId xmlns:p14="http://schemas.microsoft.com/office/powerpoint/2010/main" val="17311504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a:t>Consequently, we decided to divide verb type as followed. First we considered the different types of </a:t>
            </a:r>
            <a:r>
              <a:rPr lang="en-US" i="0" baseline="0" dirty="0" err="1"/>
              <a:t>stative</a:t>
            </a:r>
            <a:r>
              <a:rPr lang="en-US" i="0" baseline="0" dirty="0"/>
              <a:t> verbs in order to determine into which particular </a:t>
            </a:r>
            <a:r>
              <a:rPr lang="en-US" i="0" baseline="0" dirty="0" err="1"/>
              <a:t>stative</a:t>
            </a:r>
            <a:r>
              <a:rPr lang="en-US" i="0" baseline="0" dirty="0"/>
              <a:t> verbs </a:t>
            </a:r>
            <a:r>
              <a:rPr lang="en-US" i="1" baseline="0" dirty="0" err="1"/>
              <a:t>tener</a:t>
            </a:r>
            <a:r>
              <a:rPr lang="en-US" i="0" baseline="0" dirty="0"/>
              <a:t> + </a:t>
            </a:r>
            <a:r>
              <a:rPr lang="en-US" i="1" baseline="0" dirty="0"/>
              <a:t>past participle</a:t>
            </a:r>
            <a:r>
              <a:rPr lang="en-US" i="0" baseline="0" dirty="0"/>
              <a:t> is possibly beginning to be used with. We divided </a:t>
            </a:r>
            <a:r>
              <a:rPr lang="en-US" i="0" baseline="0" dirty="0" err="1"/>
              <a:t>stative</a:t>
            </a:r>
            <a:r>
              <a:rPr lang="en-US" i="0" baseline="0" dirty="0"/>
              <a:t> verbs into copula, verbs of volition, psychological or mental state verbs, perception verbs, existential verbs, emotive verbs, verbs of possession and other </a:t>
            </a:r>
            <a:r>
              <a:rPr lang="en-US" i="0" baseline="0" dirty="0" err="1"/>
              <a:t>statives</a:t>
            </a:r>
            <a:r>
              <a:rPr lang="en-US" i="0" baseline="0" dirty="0"/>
              <a:t>. After we extracted and coded our data though, we realized that three particular verbs were of extremely high frequency in the </a:t>
            </a:r>
            <a:r>
              <a:rPr lang="en-US" i="1" baseline="0" dirty="0" err="1"/>
              <a:t>tener</a:t>
            </a:r>
            <a:r>
              <a:rPr lang="en-US" i="0" baseline="0" dirty="0"/>
              <a:t> data so we coded them separately to see if they behaved different than the rest. These verbs are </a:t>
            </a:r>
            <a:r>
              <a:rPr lang="en-US" i="0" baseline="0" dirty="0" err="1"/>
              <a:t>entender</a:t>
            </a:r>
            <a:r>
              <a:rPr lang="en-US" i="0" baseline="0" dirty="0"/>
              <a:t>, </a:t>
            </a:r>
            <a:r>
              <a:rPr lang="en-US" i="0" baseline="0" dirty="0" err="1"/>
              <a:t>prever</a:t>
            </a:r>
            <a:r>
              <a:rPr lang="en-US" i="0" baseline="0" dirty="0"/>
              <a:t> and </a:t>
            </a:r>
            <a:r>
              <a:rPr lang="en-US" i="0" baseline="0" dirty="0" err="1"/>
              <a:t>pensar</a:t>
            </a:r>
            <a:r>
              <a:rPr lang="en-US" i="0" baseline="0"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a:t>Dynamic verbs we divided into motion, communicative, non-motion and process. Dynamic non-motion verbs are the original verbs with which the </a:t>
            </a:r>
            <a:r>
              <a:rPr lang="en-US" i="1" baseline="0" dirty="0" err="1"/>
              <a:t>tener</a:t>
            </a:r>
            <a:r>
              <a:rPr lang="en-US" i="0" baseline="0" dirty="0"/>
              <a:t> construction was used. We separated process verbs out which are a type of dynamic non-motion but we expect to see </a:t>
            </a:r>
            <a:r>
              <a:rPr lang="en-US" i="1" baseline="0" dirty="0" err="1"/>
              <a:t>tener</a:t>
            </a:r>
            <a:r>
              <a:rPr lang="en-US" i="0" baseline="0" dirty="0"/>
              <a:t> being used with this verb type.</a:t>
            </a:r>
            <a:endParaRPr lang="en-US" i="0" dirty="0"/>
          </a:p>
          <a:p>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24</a:t>
            </a:fld>
            <a:endParaRPr lang="es-ES_tradnl"/>
          </a:p>
        </p:txBody>
      </p:sp>
    </p:spTree>
    <p:extLst>
      <p:ext uri="{BB962C8B-B14F-4D97-AF65-F5344CB8AC3E}">
        <p14:creationId xmlns:p14="http://schemas.microsoft.com/office/powerpoint/2010/main" val="35904006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t>We also intend to study the effect of temporal reference on the</a:t>
            </a:r>
            <a:r>
              <a:rPr lang="en-US" baseline="0" dirty="0"/>
              <a:t> variation between these two forms since temporal reference has been used before to quantify perfect functions. Since it is sometimes difficult to be able to determine the difference between a </a:t>
            </a:r>
            <a:r>
              <a:rPr lang="en-US" baseline="0" dirty="0" err="1"/>
              <a:t>resultative</a:t>
            </a:r>
            <a:r>
              <a:rPr lang="en-US" baseline="0" dirty="0"/>
              <a:t> function and perfect function for a construction, it is necessary to quantify factors that would indicate a perfect function versus a </a:t>
            </a:r>
            <a:r>
              <a:rPr lang="en-US" baseline="0" dirty="0" err="1"/>
              <a:t>resultative</a:t>
            </a:r>
            <a:r>
              <a:rPr lang="en-US" baseline="0" dirty="0"/>
              <a:t> use. Temporal adverbs are useful to determine different functions for a construction, so our goal was to determine which temporal reference would indicate which function. </a:t>
            </a:r>
          </a:p>
          <a:p>
            <a:endParaRPr lang="en-US" baseline="0" dirty="0"/>
          </a:p>
          <a:p>
            <a:r>
              <a:rPr lang="en-US" baseline="0" dirty="0"/>
              <a:t>Perfects of result indicate that a present state is a result of a previous action, which the adverbial </a:t>
            </a:r>
            <a:r>
              <a:rPr lang="en-US" i="1" baseline="0" dirty="0" err="1"/>
              <a:t>ya</a:t>
            </a:r>
            <a:r>
              <a:rPr lang="en-US" i="0" baseline="0" dirty="0"/>
              <a:t>  “already” signifies. Experiential perfects, according to Dahl and Hedin, are subject to a repeatability constraint and therefore should co-occur more frequently with verbs of frequency. Perfects of persisting situations show co-occur with adverbs of duration or those that indicate that an action is persisting up to the present moment, such as </a:t>
            </a:r>
            <a:r>
              <a:rPr lang="en-US" i="0" baseline="0" dirty="0" err="1"/>
              <a:t>todavia</a:t>
            </a:r>
            <a:r>
              <a:rPr lang="en-US" i="0" baseline="0" dirty="0"/>
              <a:t>, </a:t>
            </a:r>
            <a:r>
              <a:rPr lang="en-US" i="0" baseline="0" dirty="0" err="1"/>
              <a:t>aun</a:t>
            </a:r>
            <a:r>
              <a:rPr lang="en-US" i="0" baseline="0" dirty="0"/>
              <a:t>, etc. Perfects of recent past should co-occur with proximate adverbials, such as </a:t>
            </a:r>
            <a:r>
              <a:rPr lang="en-US" i="0" baseline="0" dirty="0" err="1"/>
              <a:t>hodiernal</a:t>
            </a:r>
            <a:r>
              <a:rPr lang="en-US" i="0" baseline="0" dirty="0"/>
              <a:t> adverbs or ones that delimit a period of time that continues up to the present moment, such as “this week, this month, this year” etc. </a:t>
            </a:r>
          </a:p>
          <a:p>
            <a:endParaRPr lang="en-US" i="0" baseline="0" dirty="0"/>
          </a:p>
          <a:p>
            <a:r>
              <a:rPr lang="en-US" i="0" baseline="0" dirty="0"/>
              <a:t>Lastly, we don’t really expect </a:t>
            </a:r>
            <a:r>
              <a:rPr lang="en-US" i="1" baseline="0" dirty="0" err="1"/>
              <a:t>tener</a:t>
            </a:r>
            <a:r>
              <a:rPr lang="en-US" i="0" baseline="0" dirty="0"/>
              <a:t> constructions to co-occur with temporal reference related to perfective uses such as connective and specific temporal reference as well at specific times, and </a:t>
            </a:r>
            <a:r>
              <a:rPr lang="en-US" i="0" baseline="0" dirty="0" err="1"/>
              <a:t>hesternal</a:t>
            </a:r>
            <a:r>
              <a:rPr lang="en-US" i="0" baseline="0" dirty="0"/>
              <a:t> temporal reference.</a:t>
            </a:r>
          </a:p>
          <a:p>
            <a:endParaRPr lang="en-US" i="0" baseline="0" dirty="0"/>
          </a:p>
          <a:p>
            <a:r>
              <a:rPr lang="en-US" i="0" baseline="0" dirty="0"/>
              <a:t>Lastly, we still expect </a:t>
            </a:r>
            <a:r>
              <a:rPr lang="en-US" i="1" baseline="0" dirty="0" err="1"/>
              <a:t>tener</a:t>
            </a:r>
            <a:r>
              <a:rPr lang="en-US" i="1" baseline="0" dirty="0"/>
              <a:t> </a:t>
            </a:r>
            <a:r>
              <a:rPr lang="en-US" i="0" baseline="0" dirty="0"/>
              <a:t>to occur very frequently with adverbs and temporal reference related to </a:t>
            </a:r>
            <a:r>
              <a:rPr lang="en-US" i="0" baseline="0" dirty="0" err="1"/>
              <a:t>resultative</a:t>
            </a:r>
            <a:r>
              <a:rPr lang="en-US" i="0" baseline="0" dirty="0"/>
              <a:t> functions because we consider this to still be its main function, and think that it is only beginning to extend into the realm of the perfect. </a:t>
            </a:r>
            <a:endParaRPr lang="en-US" dirty="0"/>
          </a:p>
          <a:p>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25</a:t>
            </a:fld>
            <a:endParaRPr lang="es-ES_tradnl"/>
          </a:p>
        </p:txBody>
      </p:sp>
    </p:spTree>
    <p:extLst>
      <p:ext uri="{BB962C8B-B14F-4D97-AF65-F5344CB8AC3E}">
        <p14:creationId xmlns:p14="http://schemas.microsoft.com/office/powerpoint/2010/main" val="7875345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Most definitions of </a:t>
            </a:r>
            <a:r>
              <a:rPr lang="en-US" dirty="0" err="1"/>
              <a:t>resultative</a:t>
            </a:r>
            <a:r>
              <a:rPr lang="en-US" dirty="0"/>
              <a:t> constructions include certain characteristics:</a:t>
            </a:r>
            <a:r>
              <a:rPr lang="en-US" baseline="0" dirty="0"/>
              <a:t> they have an expressed direct object, agreement between the past participle and the direct object and variable position of the participle. Here we are going to focus on expressed direct objects. We decided to investigate whether or not the </a:t>
            </a:r>
            <a:r>
              <a:rPr lang="en-US" i="1" baseline="0" dirty="0" err="1"/>
              <a:t>tener</a:t>
            </a:r>
            <a:r>
              <a:rPr lang="en-US" i="0" baseline="0" dirty="0"/>
              <a:t> construction occurs without expressed direct objects, and how frequently compared to the </a:t>
            </a:r>
            <a:r>
              <a:rPr lang="en-US" i="1" baseline="0" dirty="0" err="1"/>
              <a:t>haber</a:t>
            </a:r>
            <a:r>
              <a:rPr lang="en-US" i="1" baseline="0" dirty="0"/>
              <a:t> </a:t>
            </a:r>
            <a:r>
              <a:rPr lang="en-US" i="0" baseline="0" dirty="0"/>
              <a:t>construction. Additionally we didn’t just code for whether or not the construction </a:t>
            </a:r>
            <a:r>
              <a:rPr lang="en-US" i="0" baseline="0" dirty="0" err="1"/>
              <a:t>ocurred</a:t>
            </a:r>
            <a:r>
              <a:rPr lang="en-US" i="0" baseline="0" dirty="0"/>
              <a:t> with a DO but also what type of direct object given that infinitives and clauses would indicate perfect functions as well as in the sentences above. </a:t>
            </a:r>
            <a:endParaRPr lang="en-US" dirty="0"/>
          </a:p>
          <a:p>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26</a:t>
            </a:fld>
            <a:endParaRPr lang="es-ES_tradnl"/>
          </a:p>
        </p:txBody>
      </p:sp>
    </p:spTree>
    <p:extLst>
      <p:ext uri="{BB962C8B-B14F-4D97-AF65-F5344CB8AC3E}">
        <p14:creationId xmlns:p14="http://schemas.microsoft.com/office/powerpoint/2010/main" val="31154207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27</a:t>
            </a:fld>
            <a:endParaRPr lang="es-ES_tradnl"/>
          </a:p>
        </p:txBody>
      </p:sp>
    </p:spTree>
    <p:extLst>
      <p:ext uri="{BB962C8B-B14F-4D97-AF65-F5344CB8AC3E}">
        <p14:creationId xmlns:p14="http://schemas.microsoft.com/office/powerpoint/2010/main" val="12315853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28</a:t>
            </a:fld>
            <a:endParaRPr lang="es-ES_tradnl"/>
          </a:p>
        </p:txBody>
      </p:sp>
    </p:spTree>
    <p:extLst>
      <p:ext uri="{BB962C8B-B14F-4D97-AF65-F5344CB8AC3E}">
        <p14:creationId xmlns:p14="http://schemas.microsoft.com/office/powerpoint/2010/main" val="3605681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 temporal reference was statistically significant from “all other temporal reference,” while </a:t>
            </a:r>
            <a:r>
              <a:rPr lang="en-US" sz="1200" i="1" kern="1200" dirty="0" err="1">
                <a:solidFill>
                  <a:schemeClr val="tx1"/>
                </a:solidFill>
                <a:effectLst/>
                <a:latin typeface="+mn-lt"/>
                <a:ea typeface="+mn-ea"/>
                <a:cs typeface="+mn-cs"/>
              </a:rPr>
              <a:t>ya</a:t>
            </a:r>
            <a:r>
              <a:rPr lang="en-US" sz="1200" kern="1200" dirty="0">
                <a:solidFill>
                  <a:schemeClr val="tx1"/>
                </a:solidFill>
                <a:effectLst/>
                <a:latin typeface="+mn-lt"/>
                <a:ea typeface="+mn-ea"/>
                <a:cs typeface="+mn-cs"/>
              </a:rPr>
              <a:t> was not statistically significant from either no temporal reference, nor other temporal reference. It seems that there is a drop in no temporal reference contexts by about 5%,</a:t>
            </a:r>
            <a:r>
              <a:rPr lang="en-US" sz="1200" kern="1200" baseline="0" dirty="0">
                <a:solidFill>
                  <a:schemeClr val="tx1"/>
                </a:solidFill>
                <a:effectLst/>
                <a:latin typeface="+mn-lt"/>
                <a:ea typeface="+mn-ea"/>
                <a:cs typeface="+mn-cs"/>
              </a:rPr>
              <a:t> while with </a:t>
            </a:r>
            <a:r>
              <a:rPr lang="en-US" sz="1200" i="1" kern="1200" baseline="0" dirty="0" err="1">
                <a:solidFill>
                  <a:schemeClr val="tx1"/>
                </a:solidFill>
                <a:effectLst/>
                <a:latin typeface="+mn-lt"/>
                <a:ea typeface="+mn-ea"/>
                <a:cs typeface="+mn-cs"/>
              </a:rPr>
              <a:t>ya</a:t>
            </a:r>
            <a:r>
              <a:rPr lang="en-US" sz="1200" i="1" kern="1200" baseline="0" dirty="0">
                <a:solidFill>
                  <a:schemeClr val="tx1"/>
                </a:solidFill>
                <a:effectLst/>
                <a:latin typeface="+mn-lt"/>
                <a:ea typeface="+mn-ea"/>
                <a:cs typeface="+mn-cs"/>
              </a:rPr>
              <a:t> </a:t>
            </a:r>
            <a:r>
              <a:rPr lang="en-US" sz="1200" i="0" kern="1200" baseline="0" dirty="0">
                <a:solidFill>
                  <a:schemeClr val="tx1"/>
                </a:solidFill>
                <a:effectLst/>
                <a:latin typeface="+mn-lt"/>
                <a:ea typeface="+mn-ea"/>
                <a:cs typeface="+mn-cs"/>
              </a:rPr>
              <a:t>and all other temporal references, there is an increase from the 17</a:t>
            </a:r>
            <a:r>
              <a:rPr lang="en-US" sz="1200" i="0" kern="1200" baseline="30000" dirty="0">
                <a:solidFill>
                  <a:schemeClr val="tx1"/>
                </a:solidFill>
                <a:effectLst/>
                <a:latin typeface="+mn-lt"/>
                <a:ea typeface="+mn-ea"/>
                <a:cs typeface="+mn-cs"/>
              </a:rPr>
              <a:t>th</a:t>
            </a:r>
            <a:r>
              <a:rPr lang="en-US" sz="1200" i="0" kern="1200" baseline="0" dirty="0">
                <a:solidFill>
                  <a:schemeClr val="tx1"/>
                </a:solidFill>
                <a:effectLst/>
                <a:latin typeface="+mn-lt"/>
                <a:ea typeface="+mn-ea"/>
                <a:cs typeface="+mn-cs"/>
              </a:rPr>
              <a:t> to the 20</a:t>
            </a:r>
            <a:r>
              <a:rPr lang="en-US" sz="1200" i="0" kern="1200" baseline="30000" dirty="0">
                <a:solidFill>
                  <a:schemeClr val="tx1"/>
                </a:solidFill>
                <a:effectLst/>
                <a:latin typeface="+mn-lt"/>
                <a:ea typeface="+mn-ea"/>
                <a:cs typeface="+mn-cs"/>
              </a:rPr>
              <a:t>th</a:t>
            </a:r>
            <a:r>
              <a:rPr lang="en-US" sz="1200" i="0" kern="1200" baseline="0" dirty="0">
                <a:solidFill>
                  <a:schemeClr val="tx1"/>
                </a:solidFill>
                <a:effectLst/>
                <a:latin typeface="+mn-lt"/>
                <a:ea typeface="+mn-ea"/>
                <a:cs typeface="+mn-cs"/>
              </a:rPr>
              <a:t> century. These changes are small but chi-square reveals that the difference in distribution of </a:t>
            </a:r>
            <a:r>
              <a:rPr lang="en-US" sz="1200" i="1" kern="1200" baseline="0" dirty="0">
                <a:solidFill>
                  <a:schemeClr val="tx1"/>
                </a:solidFill>
                <a:effectLst/>
                <a:latin typeface="+mn-lt"/>
                <a:ea typeface="+mn-ea"/>
                <a:cs typeface="+mn-cs"/>
              </a:rPr>
              <a:t>tener</a:t>
            </a:r>
            <a:r>
              <a:rPr lang="en-US" sz="1200" i="0" kern="1200" baseline="0" dirty="0">
                <a:solidFill>
                  <a:schemeClr val="tx1"/>
                </a:solidFill>
                <a:effectLst/>
                <a:latin typeface="+mn-lt"/>
                <a:ea typeface="+mn-ea"/>
                <a:cs typeface="+mn-cs"/>
              </a:rPr>
              <a:t> across the categories is statistically significant between the 17</a:t>
            </a:r>
            <a:r>
              <a:rPr lang="en-US" sz="1200" i="0" kern="1200" baseline="30000" dirty="0">
                <a:solidFill>
                  <a:schemeClr val="tx1"/>
                </a:solidFill>
                <a:effectLst/>
                <a:latin typeface="+mn-lt"/>
                <a:ea typeface="+mn-ea"/>
                <a:cs typeface="+mn-cs"/>
              </a:rPr>
              <a:t>th</a:t>
            </a:r>
            <a:r>
              <a:rPr lang="en-US" sz="1200" i="0" kern="1200" baseline="0" dirty="0">
                <a:solidFill>
                  <a:schemeClr val="tx1"/>
                </a:solidFill>
                <a:effectLst/>
                <a:latin typeface="+mn-lt"/>
                <a:ea typeface="+mn-ea"/>
                <a:cs typeface="+mn-cs"/>
              </a:rPr>
              <a:t> century and 20</a:t>
            </a:r>
            <a:r>
              <a:rPr lang="en-US" sz="1200" i="0" kern="1200" baseline="30000" dirty="0">
                <a:solidFill>
                  <a:schemeClr val="tx1"/>
                </a:solidFill>
                <a:effectLst/>
                <a:latin typeface="+mn-lt"/>
                <a:ea typeface="+mn-ea"/>
                <a:cs typeface="+mn-cs"/>
              </a:rPr>
              <a:t>th</a:t>
            </a:r>
            <a:r>
              <a:rPr lang="en-US" sz="1200" i="0" kern="1200" baseline="0" dirty="0">
                <a:solidFill>
                  <a:schemeClr val="tx1"/>
                </a:solidFill>
                <a:effectLst/>
                <a:latin typeface="+mn-lt"/>
                <a:ea typeface="+mn-ea"/>
                <a:cs typeface="+mn-cs"/>
              </a:rPr>
              <a:t> century. This change is what one would expect for a form grammaticalizing from the resultative to the perfect. </a:t>
            </a:r>
            <a:endParaRPr lang="en-US" sz="1200" kern="1200" dirty="0">
              <a:solidFill>
                <a:schemeClr val="tx1"/>
              </a:solidFill>
              <a:effectLst/>
              <a:latin typeface="+mn-lt"/>
              <a:ea typeface="+mn-ea"/>
              <a:cs typeface="+mn-cs"/>
            </a:endParaRPr>
          </a:p>
          <a:p>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30</a:t>
            </a:fld>
            <a:endParaRPr lang="es-ES_tradnl"/>
          </a:p>
        </p:txBody>
      </p:sp>
    </p:spTree>
    <p:extLst>
      <p:ext uri="{BB962C8B-B14F-4D97-AF65-F5344CB8AC3E}">
        <p14:creationId xmlns:p14="http://schemas.microsoft.com/office/powerpoint/2010/main" val="40622941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a:solidFill>
                  <a:schemeClr val="tx1"/>
                </a:solidFill>
                <a:effectLst/>
                <a:latin typeface="+mn-lt"/>
                <a:ea typeface="+mn-ea"/>
                <a:cs typeface="+mn-cs"/>
              </a:rPr>
              <a:t>Entender, prever</a:t>
            </a:r>
            <a:r>
              <a:rPr lang="en-US" sz="1200" kern="1200" dirty="0">
                <a:solidFill>
                  <a:schemeClr val="tx1"/>
                </a:solidFill>
                <a:effectLst/>
                <a:latin typeface="+mn-lt"/>
                <a:ea typeface="+mn-ea"/>
                <a:cs typeface="+mn-cs"/>
              </a:rPr>
              <a:t>, and </a:t>
            </a:r>
            <a:r>
              <a:rPr lang="en-US" sz="1200" i="1" kern="1200" dirty="0">
                <a:solidFill>
                  <a:schemeClr val="tx1"/>
                </a:solidFill>
                <a:effectLst/>
                <a:latin typeface="+mn-lt"/>
                <a:ea typeface="+mn-ea"/>
                <a:cs typeface="+mn-cs"/>
              </a:rPr>
              <a:t>pensar</a:t>
            </a:r>
            <a:r>
              <a:rPr lang="en-US" sz="1200" kern="1200" dirty="0">
                <a:solidFill>
                  <a:schemeClr val="tx1"/>
                </a:solidFill>
                <a:effectLst/>
                <a:latin typeface="+mn-lt"/>
                <a:ea typeface="+mn-ea"/>
                <a:cs typeface="+mn-cs"/>
              </a:rPr>
              <a:t> as</a:t>
            </a:r>
            <a:r>
              <a:rPr lang="en-US" sz="1200" kern="1200" baseline="0" dirty="0">
                <a:solidFill>
                  <a:schemeClr val="tx1"/>
                </a:solidFill>
                <a:effectLst/>
                <a:latin typeface="+mn-lt"/>
                <a:ea typeface="+mn-ea"/>
                <a:cs typeface="+mn-cs"/>
              </a:rPr>
              <a:t> well as communicative verbs are statistically significantly different from all other categories in terms of their proportion of old tener + PP to modern tener + PP. Dynamic non-motion, all other verbs and psychological are not statistically significant from each other.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What we see really is that only the groups of entender, prever, pensar and communicative are behaving differently. This is due to the high proportion of entender, prever, and pensar verbs in the modern data, used in specific constructions: </a:t>
            </a:r>
            <a:r>
              <a:rPr lang="en-US" sz="1200" kern="1200" dirty="0" err="1">
                <a:solidFill>
                  <a:schemeClr val="tx1"/>
                </a:solidFill>
                <a:effectLst/>
                <a:latin typeface="+mn-lt"/>
                <a:ea typeface="+mn-ea"/>
                <a:cs typeface="+mn-cs"/>
              </a:rPr>
              <a:t>tiene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previsto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tengo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pensado</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tengo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ententido</a:t>
            </a:r>
            <a:r>
              <a:rPr lang="en-US" sz="1200" kern="1200" dirty="0">
                <a:solidFill>
                  <a:schemeClr val="tx1"/>
                </a:solidFill>
                <a:effectLst/>
                <a:latin typeface="+mn-lt"/>
                <a:ea typeface="+mn-ea"/>
                <a:cs typeface="+mn-cs"/>
              </a:rPr>
              <a:t>. They seem to behave like fixed phrases. Over 75% (51 tokens) of these three verbs occur with the grammatical persons outlined above.  The percentage is about the same for the old tener data (10 tokens are one of those 3). Thus, it appears that these collocations have simply increased in frequency. </a:t>
            </a:r>
          </a:p>
          <a:p>
            <a:r>
              <a:rPr lang="en-US" sz="1200" kern="1200" dirty="0" err="1">
                <a:solidFill>
                  <a:schemeClr val="tx1"/>
                </a:solidFill>
                <a:effectLst/>
                <a:latin typeface="+mn-lt"/>
                <a:ea typeface="+mn-ea"/>
                <a:cs typeface="+mn-cs"/>
              </a:rPr>
              <a:t>Approx</a:t>
            </a:r>
            <a:r>
              <a:rPr lang="en-US" sz="1200" kern="1200" dirty="0">
                <a:solidFill>
                  <a:schemeClr val="tx1"/>
                </a:solidFill>
                <a:effectLst/>
                <a:latin typeface="+mn-lt"/>
                <a:ea typeface="+mn-ea"/>
                <a:cs typeface="+mn-cs"/>
              </a:rPr>
              <a:t> 68% (108 tokens) of communicative verbs in the old data occurred with </a:t>
            </a:r>
            <a:r>
              <a:rPr lang="en-US" sz="1200" kern="1200" dirty="0" err="1">
                <a:solidFill>
                  <a:schemeClr val="tx1"/>
                </a:solidFill>
                <a:effectLst/>
                <a:latin typeface="+mn-lt"/>
                <a:ea typeface="+mn-ea"/>
                <a:cs typeface="+mn-cs"/>
              </a:rPr>
              <a:t>decir</a:t>
            </a:r>
            <a:r>
              <a:rPr lang="en-US" sz="1200" kern="1200" dirty="0">
                <a:solidFill>
                  <a:schemeClr val="tx1"/>
                </a:solidFill>
                <a:effectLst/>
                <a:latin typeface="+mn-lt"/>
                <a:ea typeface="+mn-ea"/>
                <a:cs typeface="+mn-cs"/>
              </a:rPr>
              <a:t>, of which the majority were the phrase </a:t>
            </a:r>
            <a:r>
              <a:rPr lang="en-US" sz="1200" i="1" kern="1200" dirty="0" err="1">
                <a:solidFill>
                  <a:schemeClr val="tx1"/>
                </a:solidFill>
                <a:effectLst/>
                <a:latin typeface="+mn-lt"/>
                <a:ea typeface="+mn-ea"/>
                <a:cs typeface="+mn-cs"/>
              </a:rPr>
              <a:t>tengo</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dicho</a:t>
            </a:r>
            <a:r>
              <a:rPr lang="en-US" sz="1200" kern="1200" dirty="0">
                <a:solidFill>
                  <a:schemeClr val="tx1"/>
                </a:solidFill>
                <a:effectLst/>
                <a:latin typeface="+mn-lt"/>
                <a:ea typeface="+mn-ea"/>
                <a:cs typeface="+mn-cs"/>
              </a:rPr>
              <a:t>. Only 3/10 for the modern data (30%), which would potentially indicate that it was a fixed phrase that fell out of use, due to both it’s lesser occurrence in the new data.</a:t>
            </a:r>
          </a:p>
          <a:p>
            <a:r>
              <a:rPr lang="en-US" sz="1200" kern="1200" dirty="0">
                <a:solidFill>
                  <a:schemeClr val="tx1"/>
                </a:solidFill>
                <a:effectLst/>
                <a:latin typeface="+mn-lt"/>
                <a:ea typeface="+mn-ea"/>
                <a:cs typeface="+mn-cs"/>
              </a:rPr>
              <a:t>Thus, it appears that there’s very little change in terms of verb class, except for specific constructions.</a:t>
            </a:r>
          </a:p>
          <a:p>
            <a:endParaRPr lang="es-ES_tradnl"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31</a:t>
            </a:fld>
            <a:endParaRPr lang="es-ES_tradnl"/>
          </a:p>
        </p:txBody>
      </p:sp>
    </p:spTree>
    <p:extLst>
      <p:ext uri="{BB962C8B-B14F-4D97-AF65-F5344CB8AC3E}">
        <p14:creationId xmlns:p14="http://schemas.microsoft.com/office/powerpoint/2010/main" val="32330773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effectLst/>
                <a:latin typeface="+mn-lt"/>
                <a:ea typeface="+mn-ea"/>
                <a:cs typeface="+mn-cs"/>
              </a:rPr>
              <a:t>We see that overall tener + PP occurred more with noun phrases in the 17th century tener, whereas in the modern century, it occurs more with a wider range of direct objects, which include </a:t>
            </a:r>
            <a:r>
              <a:rPr lang="en-US" sz="1200" i="1" kern="1200" dirty="0" err="1">
                <a:solidFill>
                  <a:schemeClr val="tx1"/>
                </a:solidFill>
                <a:effectLst/>
                <a:latin typeface="+mn-lt"/>
                <a:ea typeface="+mn-ea"/>
                <a:cs typeface="+mn-cs"/>
              </a:rPr>
              <a:t>que</a:t>
            </a:r>
            <a:r>
              <a:rPr lang="en-US" sz="1200" kern="1200" dirty="0">
                <a:solidFill>
                  <a:schemeClr val="tx1"/>
                </a:solidFill>
                <a:effectLst/>
                <a:latin typeface="+mn-lt"/>
                <a:ea typeface="+mn-ea"/>
                <a:cs typeface="+mn-cs"/>
              </a:rPr>
              <a:t> clauses, and </a:t>
            </a:r>
            <a:r>
              <a:rPr lang="en-US" sz="1200" i="1" kern="1200" dirty="0">
                <a:solidFill>
                  <a:schemeClr val="tx1"/>
                </a:solidFill>
                <a:effectLst/>
                <a:latin typeface="+mn-lt"/>
                <a:ea typeface="+mn-ea"/>
                <a:cs typeface="+mn-cs"/>
              </a:rPr>
              <a:t>infinitives.</a:t>
            </a:r>
            <a:r>
              <a:rPr lang="en-US" sz="1200" kern="1200" dirty="0">
                <a:solidFill>
                  <a:schemeClr val="tx1"/>
                </a:solidFill>
                <a:effectLst/>
                <a:latin typeface="+mn-lt"/>
                <a:ea typeface="+mn-ea"/>
                <a:cs typeface="+mn-cs"/>
              </a:rPr>
              <a:t> If we look at </a:t>
            </a:r>
            <a:r>
              <a:rPr lang="en-US" sz="1200" i="1" kern="1200" dirty="0" err="1">
                <a:solidFill>
                  <a:schemeClr val="tx1"/>
                </a:solidFill>
                <a:effectLst/>
                <a:latin typeface="+mn-lt"/>
                <a:ea typeface="+mn-ea"/>
                <a:cs typeface="+mn-cs"/>
              </a:rPr>
              <a:t>que</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clauses and infinitives alone which contain a proposition as the DO, 50/464 (10.8%) for modern; 31+21(6.7%) for 17</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century, we see a slight increase from the 17th century to the 20th century. However, on the other hand, no DO and pronouns are more common with old tener. Specifically, there were 97 cases with OT where there was no direct object (12.5%) and 20 cases with modern tener (4.3%). Since one would expect tener + past participle to occur with more cases of no DOs if it is grammaticalizing into a perfect, this result goes against what is expected.  However, when we consider the frequency of </a:t>
            </a:r>
            <a:r>
              <a:rPr lang="en-US" sz="1200" i="1" kern="1200" dirty="0" err="1">
                <a:solidFill>
                  <a:schemeClr val="tx1"/>
                </a:solidFill>
                <a:effectLst/>
                <a:latin typeface="+mn-lt"/>
                <a:ea typeface="+mn-ea"/>
                <a:cs typeface="+mn-cs"/>
              </a:rPr>
              <a:t>tengo</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dicho</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in the 17</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century data, it seems that this distribution of old and new tener with null DOs may be a result of the influence of the single verb </a:t>
            </a:r>
            <a:r>
              <a:rPr lang="en-US" sz="1200" i="1" kern="1200" dirty="0">
                <a:solidFill>
                  <a:schemeClr val="tx1"/>
                </a:solidFill>
                <a:effectLst/>
                <a:latin typeface="+mn-lt"/>
                <a:ea typeface="+mn-ea"/>
                <a:cs typeface="+mn-cs"/>
              </a:rPr>
              <a:t>tener</a:t>
            </a:r>
            <a:r>
              <a:rPr lang="en-US" sz="1200" kern="1200" dirty="0">
                <a:solidFill>
                  <a:schemeClr val="tx1"/>
                </a:solidFill>
                <a:effectLst/>
                <a:latin typeface="+mn-lt"/>
                <a:ea typeface="+mn-ea"/>
                <a:cs typeface="+mn-cs"/>
              </a:rPr>
              <a:t>. 74/97 of the 17</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century tener tokens that do not co-occur with a DO occur with </a:t>
            </a:r>
            <a:r>
              <a:rPr lang="en-US" sz="1200" i="1" kern="1200" dirty="0" err="1">
                <a:solidFill>
                  <a:schemeClr val="tx1"/>
                </a:solidFill>
                <a:effectLst/>
                <a:latin typeface="+mn-lt"/>
                <a:ea typeface="+mn-ea"/>
                <a:cs typeface="+mn-cs"/>
              </a:rPr>
              <a:t>decir</a:t>
            </a:r>
            <a:r>
              <a:rPr lang="en-US" sz="1200" i="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 significant proportion of these occurrences with </a:t>
            </a:r>
            <a:r>
              <a:rPr lang="en-US" sz="1200" kern="1200" dirty="0" err="1">
                <a:solidFill>
                  <a:schemeClr val="tx1"/>
                </a:solidFill>
                <a:effectLst/>
                <a:latin typeface="+mn-lt"/>
                <a:ea typeface="+mn-ea"/>
                <a:cs typeface="+mn-cs"/>
              </a:rPr>
              <a:t>decir</a:t>
            </a:r>
            <a:r>
              <a:rPr lang="en-US" sz="1200" kern="1200" dirty="0">
                <a:solidFill>
                  <a:schemeClr val="tx1"/>
                </a:solidFill>
                <a:effectLst/>
                <a:latin typeface="+mn-lt"/>
                <a:ea typeface="+mn-ea"/>
                <a:cs typeface="+mn-cs"/>
              </a:rPr>
              <a:t> were in the form of </a:t>
            </a:r>
            <a:r>
              <a:rPr lang="en-US" sz="1200" i="1" kern="1200" dirty="0" err="1">
                <a:solidFill>
                  <a:schemeClr val="tx1"/>
                </a:solidFill>
                <a:effectLst/>
                <a:latin typeface="+mn-lt"/>
                <a:ea typeface="+mn-ea"/>
                <a:cs typeface="+mn-cs"/>
              </a:rPr>
              <a:t>como</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tengo</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dicho</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in which case there is no realized DO in the sentence, but there is in the referential knowledge between the two interlocutors. None of the 20th century tener tokens occurring without a DO were from the verb </a:t>
            </a:r>
            <a:r>
              <a:rPr lang="en-US" sz="1200" i="1" kern="1200" dirty="0" err="1">
                <a:solidFill>
                  <a:schemeClr val="tx1"/>
                </a:solidFill>
                <a:effectLst/>
                <a:latin typeface="+mn-lt"/>
                <a:ea typeface="+mn-ea"/>
                <a:cs typeface="+mn-cs"/>
              </a:rPr>
              <a:t>decir</a:t>
            </a:r>
            <a:r>
              <a:rPr lang="en-US" sz="1200" kern="1200" dirty="0">
                <a:solidFill>
                  <a:schemeClr val="tx1"/>
                </a:solidFill>
                <a:effectLst/>
                <a:latin typeface="+mn-lt"/>
                <a:ea typeface="+mn-ea"/>
                <a:cs typeface="+mn-cs"/>
              </a:rPr>
              <a:t>. Thus, it may seem that this effect of no DO comes from the high frequency of </a:t>
            </a:r>
            <a:r>
              <a:rPr lang="en-US" sz="1200" i="1" kern="1200" dirty="0" err="1">
                <a:solidFill>
                  <a:schemeClr val="tx1"/>
                </a:solidFill>
                <a:effectLst/>
                <a:latin typeface="+mn-lt"/>
                <a:ea typeface="+mn-ea"/>
                <a:cs typeface="+mn-cs"/>
              </a:rPr>
              <a:t>decir</a:t>
            </a:r>
            <a:r>
              <a:rPr lang="en-US" sz="1200" kern="1200" dirty="0">
                <a:solidFill>
                  <a:schemeClr val="tx1"/>
                </a:solidFill>
                <a:effectLst/>
                <a:latin typeface="+mn-lt"/>
                <a:ea typeface="+mn-ea"/>
                <a:cs typeface="+mn-cs"/>
              </a:rPr>
              <a:t> in the 17</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century data.</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Thus, it seems that overall, modern tener occurs with a wider range of DO types, that don’t necessarily have to be noun phrases, with the except of the no DO/pronoun category,</a:t>
            </a:r>
            <a:r>
              <a:rPr lang="en-US" sz="1200" kern="1200" baseline="0" dirty="0">
                <a:solidFill>
                  <a:schemeClr val="tx1"/>
                </a:solidFill>
                <a:effectLst/>
                <a:latin typeface="+mn-lt"/>
                <a:ea typeface="+mn-ea"/>
                <a:cs typeface="+mn-cs"/>
              </a:rPr>
              <a:t> which we already explained may be a result of the effect of a single verb</a:t>
            </a:r>
            <a:r>
              <a:rPr lang="en-US" sz="1200" kern="1200" dirty="0">
                <a:solidFill>
                  <a:schemeClr val="tx1"/>
                </a:solidFill>
                <a:effectLst/>
                <a:latin typeface="+mn-lt"/>
                <a:ea typeface="+mn-ea"/>
                <a:cs typeface="+mn-cs"/>
              </a:rPr>
              <a:t>. This general trend would be expected of a form that is grammaticalizing. </a:t>
            </a:r>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32</a:t>
            </a:fld>
            <a:endParaRPr lang="es-ES_tradnl"/>
          </a:p>
        </p:txBody>
      </p:sp>
    </p:spTree>
    <p:extLst>
      <p:ext uri="{BB962C8B-B14F-4D97-AF65-F5344CB8AC3E}">
        <p14:creationId xmlns:p14="http://schemas.microsoft.com/office/powerpoint/2010/main" val="2376561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3</a:t>
            </a:fld>
            <a:endParaRPr lang="es-ES_tradnl"/>
          </a:p>
        </p:txBody>
      </p:sp>
    </p:spTree>
    <p:extLst>
      <p:ext uri="{BB962C8B-B14F-4D97-AF65-F5344CB8AC3E}">
        <p14:creationId xmlns:p14="http://schemas.microsoft.com/office/powerpoint/2010/main" val="33006832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effectLst/>
                <a:latin typeface="+mn-lt"/>
                <a:ea typeface="+mn-ea"/>
                <a:cs typeface="+mn-cs"/>
              </a:rPr>
              <a:t>Here we see that old tener rarely occurred with a demonstrative, while modern tener occurs about 9% more with one. This would be expected if a form is losing a resultative here and now meaning. Before, it wouldn’t need to be specified that the action is here through the use of demonstratives. However, as it loses the spatial meaning and becomes more temporal, it would be expected that demonstrative adjectives would be necessary to specify here and now. </a:t>
            </a:r>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33</a:t>
            </a:fld>
            <a:endParaRPr lang="es-ES_tradnl"/>
          </a:p>
        </p:txBody>
      </p:sp>
    </p:spTree>
    <p:extLst>
      <p:ext uri="{BB962C8B-B14F-4D97-AF65-F5344CB8AC3E}">
        <p14:creationId xmlns:p14="http://schemas.microsoft.com/office/powerpoint/2010/main" val="31557021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We suspect that phrasal verbs occur</a:t>
            </a:r>
            <a:r>
              <a:rPr lang="en-US" baseline="0" dirty="0"/>
              <a:t> with the 17</a:t>
            </a:r>
            <a:r>
              <a:rPr lang="en-US" baseline="30000" dirty="0"/>
              <a:t>th</a:t>
            </a:r>
            <a:r>
              <a:rPr lang="en-US" baseline="0" dirty="0"/>
              <a:t> century tener more than the 20</a:t>
            </a:r>
            <a:r>
              <a:rPr lang="en-US" baseline="30000" dirty="0"/>
              <a:t>th</a:t>
            </a:r>
            <a:r>
              <a:rPr lang="en-US" baseline="0" dirty="0"/>
              <a:t> century. These phrasal verbs generally occur with a dynamic non-motion verb + a noun which would be a different verb type if the corresponding non-phrasal verb was used. You have this variation between </a:t>
            </a:r>
            <a:r>
              <a:rPr lang="en-US" baseline="0" dirty="0" err="1"/>
              <a:t>hacer</a:t>
            </a:r>
            <a:r>
              <a:rPr lang="en-US" baseline="0" dirty="0"/>
              <a:t> </a:t>
            </a:r>
            <a:r>
              <a:rPr lang="en-US" baseline="0" dirty="0" err="1"/>
              <a:t>juramento</a:t>
            </a:r>
            <a:r>
              <a:rPr lang="en-US" baseline="0" dirty="0"/>
              <a:t> vs. </a:t>
            </a:r>
            <a:r>
              <a:rPr lang="en-US" baseline="0" dirty="0" err="1"/>
              <a:t>jurar</a:t>
            </a:r>
            <a:r>
              <a:rPr lang="en-US" baseline="0" dirty="0"/>
              <a:t>, for example, and we were seeing a lot more verbs in the old tener that used the phrasal variant. As the results show, this was the case with old tener. It occurred with more phrasal verbs, which could indicate a smaller range of verb use in the past. </a:t>
            </a:r>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34</a:t>
            </a:fld>
            <a:endParaRPr lang="es-ES_tradnl"/>
          </a:p>
        </p:txBody>
      </p:sp>
    </p:spTree>
    <p:extLst>
      <p:ext uri="{BB962C8B-B14F-4D97-AF65-F5344CB8AC3E}">
        <p14:creationId xmlns:p14="http://schemas.microsoft.com/office/powerpoint/2010/main" val="10475686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35</a:t>
            </a:fld>
            <a:endParaRPr lang="es-ES_tradnl"/>
          </a:p>
        </p:txBody>
      </p:sp>
    </p:spTree>
    <p:extLst>
      <p:ext uri="{BB962C8B-B14F-4D97-AF65-F5344CB8AC3E}">
        <p14:creationId xmlns:p14="http://schemas.microsoft.com/office/powerpoint/2010/main" val="3647449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36</a:t>
            </a:fld>
            <a:endParaRPr lang="es-ES_tradnl"/>
          </a:p>
        </p:txBody>
      </p:sp>
    </p:spTree>
    <p:extLst>
      <p:ext uri="{BB962C8B-B14F-4D97-AF65-F5344CB8AC3E}">
        <p14:creationId xmlns:p14="http://schemas.microsoft.com/office/powerpoint/2010/main" val="30819953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37</a:t>
            </a:fld>
            <a:endParaRPr lang="es-ES_tradnl"/>
          </a:p>
        </p:txBody>
      </p:sp>
    </p:spTree>
    <p:extLst>
      <p:ext uri="{BB962C8B-B14F-4D97-AF65-F5344CB8AC3E}">
        <p14:creationId xmlns:p14="http://schemas.microsoft.com/office/powerpoint/2010/main" val="31660387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38</a:t>
            </a:fld>
            <a:endParaRPr lang="es-ES_tradnl"/>
          </a:p>
        </p:txBody>
      </p:sp>
    </p:spTree>
    <p:extLst>
      <p:ext uri="{BB962C8B-B14F-4D97-AF65-F5344CB8AC3E}">
        <p14:creationId xmlns:p14="http://schemas.microsoft.com/office/powerpoint/2010/main" val="26901311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39</a:t>
            </a:fld>
            <a:endParaRPr lang="es-ES_tradnl"/>
          </a:p>
        </p:txBody>
      </p:sp>
    </p:spTree>
    <p:extLst>
      <p:ext uri="{BB962C8B-B14F-4D97-AF65-F5344CB8AC3E}">
        <p14:creationId xmlns:p14="http://schemas.microsoft.com/office/powerpoint/2010/main" val="1421168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5</a:t>
            </a:fld>
            <a:endParaRPr lang="es-ES_tradnl"/>
          </a:p>
        </p:txBody>
      </p:sp>
    </p:spTree>
    <p:extLst>
      <p:ext uri="{BB962C8B-B14F-4D97-AF65-F5344CB8AC3E}">
        <p14:creationId xmlns:p14="http://schemas.microsoft.com/office/powerpoint/2010/main" val="1494505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6</a:t>
            </a:fld>
            <a:endParaRPr lang="es-ES_tradnl"/>
          </a:p>
        </p:txBody>
      </p:sp>
    </p:spTree>
    <p:extLst>
      <p:ext uri="{BB962C8B-B14F-4D97-AF65-F5344CB8AC3E}">
        <p14:creationId xmlns:p14="http://schemas.microsoft.com/office/powerpoint/2010/main" val="427329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7</a:t>
            </a:fld>
            <a:endParaRPr lang="es-ES_tradnl"/>
          </a:p>
        </p:txBody>
      </p:sp>
    </p:spTree>
    <p:extLst>
      <p:ext uri="{BB962C8B-B14F-4D97-AF65-F5344CB8AC3E}">
        <p14:creationId xmlns:p14="http://schemas.microsoft.com/office/powerpoint/2010/main" val="2810552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8</a:t>
            </a:fld>
            <a:endParaRPr lang="es-ES_tradnl"/>
          </a:p>
        </p:txBody>
      </p:sp>
    </p:spTree>
    <p:extLst>
      <p:ext uri="{BB962C8B-B14F-4D97-AF65-F5344CB8AC3E}">
        <p14:creationId xmlns:p14="http://schemas.microsoft.com/office/powerpoint/2010/main" val="1950401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9</a:t>
            </a:fld>
            <a:endParaRPr lang="es-ES_tradnl"/>
          </a:p>
        </p:txBody>
      </p:sp>
    </p:spTree>
    <p:extLst>
      <p:ext uri="{BB962C8B-B14F-4D97-AF65-F5344CB8AC3E}">
        <p14:creationId xmlns:p14="http://schemas.microsoft.com/office/powerpoint/2010/main" val="1014143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C5D4949-1827-504E-AA4C-834C3D9761CD}" type="slidenum">
              <a:rPr lang="es-ES_tradnl" smtClean="0"/>
              <a:pPr/>
              <a:t>10</a:t>
            </a:fld>
            <a:endParaRPr lang="es-ES_tradnl"/>
          </a:p>
        </p:txBody>
      </p:sp>
    </p:spTree>
    <p:extLst>
      <p:ext uri="{BB962C8B-B14F-4D97-AF65-F5344CB8AC3E}">
        <p14:creationId xmlns:p14="http://schemas.microsoft.com/office/powerpoint/2010/main" val="3678416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93821D4-8866-4E7D-9C1A-ACE142E95F4B}" type="datetime1">
              <a:rPr lang="es-ES_tradnl" smtClean="0"/>
              <a:pPr/>
              <a:t>25/09/2017</a:t>
            </a:fld>
            <a:endParaRPr lang="es-ES_tradnl"/>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ES_tradnl"/>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7E86A24-209E-4567-9E3E-FDF073B4237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844FCFE-DA7B-44E8-AB80-F122848E6118}" type="datetime1">
              <a:rPr lang="es-ES_tradnl" smtClean="0"/>
              <a:pPr/>
              <a:t>25/09/2017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CBEBE54-8148-D443-A28E-9F7C5241E231}" type="slidenum">
              <a:rPr lang="es-ES_tradnl" smtClean="0"/>
              <a:pPr/>
              <a:t>‹#›</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D9B8804-AD27-4A3E-901C-4A1C78D7F988}" type="datetime1">
              <a:rPr lang="es-ES_tradnl" smtClean="0"/>
              <a:pPr/>
              <a:t>25/09/2017</a:t>
            </a:fld>
            <a:endParaRPr lang="es-ES_tradnl"/>
          </a:p>
        </p:txBody>
      </p:sp>
      <p:sp>
        <p:nvSpPr>
          <p:cNvPr id="5" name="Footer Placeholder 4"/>
          <p:cNvSpPr>
            <a:spLocks noGrp="1"/>
          </p:cNvSpPr>
          <p:nvPr>
            <p:ph type="ftr" sz="quarter" idx="11"/>
          </p:nvPr>
        </p:nvSpPr>
        <p:spPr>
          <a:xfrm>
            <a:off x="457201" y="6248207"/>
            <a:ext cx="5573483" cy="365125"/>
          </a:xfrm>
        </p:spPr>
        <p:txBody>
          <a:bodyPr/>
          <a:lstStyle/>
          <a:p>
            <a:endParaRPr lang="es-ES_tradnl"/>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CBEBE54-8148-D443-A28E-9F7C5241E231}" type="slidenum">
              <a:rPr lang="es-ES_tradnl" smtClean="0"/>
              <a:pPr/>
              <a:t>‹#›</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82D258C6-ABF3-4773-AAEF-E460DC393412}" type="datetime1">
              <a:rPr lang="es-ES_tradnl" smtClean="0"/>
              <a:pPr/>
              <a:t>25/09/2017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CBEBE54-8148-D443-A28E-9F7C5241E231}" type="slidenum">
              <a:rPr lang="es-ES_tradnl" smtClean="0"/>
              <a:pPr/>
              <a:t>‹#›</a:t>
            </a:fld>
            <a:endParaRPr lang="es-ES_tradnl"/>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5C2AED1B-55CE-49CA-9AA6-56886CCE9CFE}" type="datetime1">
              <a:rPr lang="es-ES_tradnl" smtClean="0"/>
              <a:pPr/>
              <a:t>25/09/2017</a:t>
            </a:fld>
            <a:endParaRPr lang="es-ES_tradnl"/>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CBEBE54-8148-D443-A28E-9F7C5241E231}" type="slidenum">
              <a:rPr lang="es-ES_tradnl" smtClean="0"/>
              <a:pPr/>
              <a:t>‹#›</a:t>
            </a:fld>
            <a:endParaRPr lang="es-ES_tradnl"/>
          </a:p>
        </p:txBody>
      </p:sp>
      <p:sp>
        <p:nvSpPr>
          <p:cNvPr id="14" name="Footer Placeholder 13"/>
          <p:cNvSpPr>
            <a:spLocks noGrp="1"/>
          </p:cNvSpPr>
          <p:nvPr>
            <p:ph type="ftr" sz="quarter" idx="12"/>
          </p:nvPr>
        </p:nvSpPr>
        <p:spPr/>
        <p:txBody>
          <a:bodyPr/>
          <a:lstStyle/>
          <a:p>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323F46E7-6A30-4AE2-936D-453E6C9A3563}" type="datetime1">
              <a:rPr lang="es-ES_tradnl" smtClean="0"/>
              <a:pPr/>
              <a:t>25/09/2017</a:t>
            </a:fld>
            <a:endParaRPr lang="es-ES_tradnl"/>
          </a:p>
        </p:txBody>
      </p:sp>
      <p:sp>
        <p:nvSpPr>
          <p:cNvPr id="10" name="Slide Number Placeholder 9"/>
          <p:cNvSpPr>
            <a:spLocks noGrp="1"/>
          </p:cNvSpPr>
          <p:nvPr>
            <p:ph type="sldNum" sz="quarter" idx="16"/>
          </p:nvPr>
        </p:nvSpPr>
        <p:spPr/>
        <p:txBody>
          <a:bodyPr rtlCol="0"/>
          <a:lstStyle/>
          <a:p>
            <a:fld id="{ACBEBE54-8148-D443-A28E-9F7C5241E231}" type="slidenum">
              <a:rPr lang="es-ES_tradnl" smtClean="0"/>
              <a:pPr/>
              <a:t>‹#›</a:t>
            </a:fld>
            <a:endParaRPr lang="es-ES_tradnl"/>
          </a:p>
        </p:txBody>
      </p:sp>
      <p:sp>
        <p:nvSpPr>
          <p:cNvPr id="12" name="Footer Placeholder 11"/>
          <p:cNvSpPr>
            <a:spLocks noGrp="1"/>
          </p:cNvSpPr>
          <p:nvPr>
            <p:ph type="ftr" sz="quarter" idx="17"/>
          </p:nvPr>
        </p:nvSpPr>
        <p:spPr/>
        <p:txBody>
          <a:bodyPr rtlCol="0"/>
          <a:lstStyle/>
          <a:p>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C840F65E-0C4D-4E75-A5FD-3DB71917D338}" type="datetime1">
              <a:rPr lang="es-ES_tradnl" smtClean="0"/>
              <a:pPr/>
              <a:t>25/09/2017</a:t>
            </a:fld>
            <a:endParaRPr lang="es-ES_tradnl"/>
          </a:p>
        </p:txBody>
      </p:sp>
      <p:sp>
        <p:nvSpPr>
          <p:cNvPr id="12" name="Slide Number Placeholder 11"/>
          <p:cNvSpPr>
            <a:spLocks noGrp="1"/>
          </p:cNvSpPr>
          <p:nvPr>
            <p:ph type="sldNum" sz="quarter" idx="16"/>
          </p:nvPr>
        </p:nvSpPr>
        <p:spPr/>
        <p:txBody>
          <a:bodyPr rtlCol="0"/>
          <a:lstStyle/>
          <a:p>
            <a:fld id="{ACBEBE54-8148-D443-A28E-9F7C5241E231}" type="slidenum">
              <a:rPr lang="es-ES_tradnl" smtClean="0"/>
              <a:pPr/>
              <a:t>‹#›</a:t>
            </a:fld>
            <a:endParaRPr lang="es-ES_tradnl"/>
          </a:p>
        </p:txBody>
      </p:sp>
      <p:sp>
        <p:nvSpPr>
          <p:cNvPr id="14" name="Footer Placeholder 13"/>
          <p:cNvSpPr>
            <a:spLocks noGrp="1"/>
          </p:cNvSpPr>
          <p:nvPr>
            <p:ph type="ftr" sz="quarter" idx="17"/>
          </p:nvPr>
        </p:nvSpPr>
        <p:spPr/>
        <p:txBody>
          <a:bodyPr rtlCol="0"/>
          <a:lstStyle/>
          <a:p>
            <a:endParaRPr lang="es-ES_tradnl"/>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C578C4F-52CB-4C79-8706-7EF0595C942F}" type="datetime1">
              <a:rPr lang="es-ES_tradnl" smtClean="0"/>
              <a:pPr/>
              <a:t>25/09/2017</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CBEBE54-8148-D443-A28E-9F7C5241E231}" type="slidenum">
              <a:rPr lang="es-ES_tradnl" smtClean="0"/>
              <a:pPr/>
              <a:t>‹#›</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A692F4-C1F9-4CE6-AA67-1423AA2B9EB7}" type="datetime1">
              <a:rPr lang="es-ES_tradnl" smtClean="0"/>
              <a:pPr/>
              <a:t>25/09/2017</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CBEBE54-8148-D443-A28E-9F7C5241E231}" type="slidenum">
              <a:rPr lang="es-ES_tradnl" smtClean="0"/>
              <a:pPr/>
              <a:t>‹#›</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05D496C3-FCCF-433D-B77A-5F933BA30269}" type="datetime1">
              <a:rPr lang="es-ES_tradnl" smtClean="0"/>
              <a:pPr/>
              <a:t>25/09/2017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CBEBE54-8148-D443-A28E-9F7C5241E231}" type="slidenum">
              <a:rPr lang="es-ES_tradnl" smtClean="0"/>
              <a:pPr/>
              <a:t>‹#›</a:t>
            </a:fld>
            <a:endParaRPr lang="es-ES_tradnl"/>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CC7EC82-1C28-421E-8EB1-F1C7F34A7993}" type="datetime1">
              <a:rPr lang="es-ES_tradnl" smtClean="0"/>
              <a:pPr/>
              <a:t>25/09/2017</a:t>
            </a:fld>
            <a:endParaRPr lang="es-ES_tradnl"/>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CBEBE54-8148-D443-A28E-9F7C5241E231}" type="slidenum">
              <a:rPr lang="es-ES_tradnl" smtClean="0"/>
              <a:pPr/>
              <a:t>‹#›</a:t>
            </a:fld>
            <a:endParaRPr lang="es-ES_tradnl"/>
          </a:p>
        </p:txBody>
      </p:sp>
      <p:sp>
        <p:nvSpPr>
          <p:cNvPr id="14" name="Footer Placeholder 13"/>
          <p:cNvSpPr>
            <a:spLocks noGrp="1"/>
          </p:cNvSpPr>
          <p:nvPr>
            <p:ph type="ftr" sz="quarter" idx="12"/>
          </p:nvPr>
        </p:nvSpPr>
        <p:spPr>
          <a:xfrm>
            <a:off x="1600200" y="6248206"/>
            <a:ext cx="4572000" cy="365125"/>
          </a:xfrm>
        </p:spPr>
        <p:txBody>
          <a:bodyPr rtlCol="0"/>
          <a:lstStyle/>
          <a:p>
            <a:endParaRPr lang="es-ES_tradnl"/>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98E0CAC-C67A-45D7-B57B-46F1C0D706CB}" type="datetime1">
              <a:rPr lang="es-ES_tradnl" smtClean="0"/>
              <a:pPr/>
              <a:t>25/09/2017</a:t>
            </a:fld>
            <a:endParaRPr lang="es-ES_tradnl"/>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ES_tradnl"/>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CBEBE54-8148-D443-A28E-9F7C5241E231}" type="slidenum">
              <a:rPr lang="es-ES_tradnl" smtClean="0"/>
              <a:pPr/>
              <a:t>‹#›</a:t>
            </a:fld>
            <a:endParaRPr lang="es-ES_tradnl"/>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mmday@ufl.edu"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mailto:szahler@indiana.edu"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5139" y="416520"/>
            <a:ext cx="7175715" cy="2101955"/>
          </a:xfrm>
        </p:spPr>
        <p:txBody>
          <a:bodyPr anchor="b">
            <a:noAutofit/>
          </a:bodyPr>
          <a:lstStyle/>
          <a:p>
            <a:pPr>
              <a:lnSpc>
                <a:spcPct val="100000"/>
              </a:lnSpc>
            </a:pPr>
            <a:r>
              <a:rPr lang="en-US" sz="3600" i="1" dirty="0"/>
              <a:t>Tener + Past Participle: The EARLY STAGES</a:t>
            </a:r>
            <a:endParaRPr lang="es-ES_tradnl" sz="3600" dirty="0"/>
          </a:p>
        </p:txBody>
      </p:sp>
      <p:sp>
        <p:nvSpPr>
          <p:cNvPr id="3" name="Subtitle 2"/>
          <p:cNvSpPr>
            <a:spLocks noGrp="1"/>
          </p:cNvSpPr>
          <p:nvPr>
            <p:ph type="subTitle" idx="1"/>
          </p:nvPr>
        </p:nvSpPr>
        <p:spPr>
          <a:xfrm>
            <a:off x="1316145" y="3637621"/>
            <a:ext cx="6400800" cy="2058692"/>
          </a:xfrm>
        </p:spPr>
        <p:txBody>
          <a:bodyPr>
            <a:normAutofit/>
          </a:bodyPr>
          <a:lstStyle/>
          <a:p>
            <a:pPr algn="ctr"/>
            <a:r>
              <a:rPr lang="es-ES_tradnl" dirty="0" err="1">
                <a:solidFill>
                  <a:schemeClr val="tx1"/>
                </a:solidFill>
              </a:rPr>
              <a:t>Meagan</a:t>
            </a:r>
            <a:r>
              <a:rPr lang="es-ES_tradnl" dirty="0">
                <a:solidFill>
                  <a:schemeClr val="tx1"/>
                </a:solidFill>
              </a:rPr>
              <a:t> Day and Sara </a:t>
            </a:r>
            <a:r>
              <a:rPr lang="es-ES_tradnl" dirty="0" err="1">
                <a:solidFill>
                  <a:schemeClr val="tx1"/>
                </a:solidFill>
              </a:rPr>
              <a:t>Zahler</a:t>
            </a:r>
            <a:endParaRPr lang="es-ES_tradnl" dirty="0">
              <a:solidFill>
                <a:schemeClr val="tx1"/>
              </a:solidFill>
            </a:endParaRPr>
          </a:p>
          <a:p>
            <a:pPr algn="ctr"/>
            <a:r>
              <a:rPr lang="es-ES_tradnl" i="1" dirty="0" err="1">
                <a:solidFill>
                  <a:schemeClr val="tx1"/>
                </a:solidFill>
              </a:rPr>
              <a:t>University</a:t>
            </a:r>
            <a:r>
              <a:rPr lang="es-ES_tradnl" i="1" dirty="0">
                <a:solidFill>
                  <a:schemeClr val="tx1"/>
                </a:solidFill>
              </a:rPr>
              <a:t> of Florida &amp; Indiana </a:t>
            </a:r>
            <a:r>
              <a:rPr lang="es-ES_tradnl" i="1" dirty="0" err="1">
                <a:solidFill>
                  <a:schemeClr val="tx1"/>
                </a:solidFill>
              </a:rPr>
              <a:t>University</a:t>
            </a:r>
            <a:endParaRPr lang="es-ES_tradnl" i="1" dirty="0">
              <a:solidFill>
                <a:schemeClr val="tx1"/>
              </a:solidFill>
            </a:endParaRPr>
          </a:p>
          <a:p>
            <a:pPr algn="ctr"/>
            <a:r>
              <a:rPr lang="es-ES_tradnl" dirty="0" err="1">
                <a:solidFill>
                  <a:schemeClr val="tx1"/>
                </a:solidFill>
              </a:rPr>
              <a:t>April</a:t>
            </a:r>
            <a:r>
              <a:rPr lang="es-ES_tradnl" dirty="0">
                <a:solidFill>
                  <a:schemeClr val="tx1"/>
                </a:solidFill>
              </a:rPr>
              <a:t> 10, 2014</a:t>
            </a:r>
          </a:p>
          <a:p>
            <a:pPr algn="ctr"/>
            <a:r>
              <a:rPr lang="es-ES_tradnl" dirty="0">
                <a:solidFill>
                  <a:schemeClr val="tx1"/>
                </a:solidFill>
              </a:rPr>
              <a:t>KFLC 2014</a:t>
            </a:r>
          </a:p>
        </p:txBody>
      </p:sp>
      <p:sp>
        <p:nvSpPr>
          <p:cNvPr id="4" name="Slide Number Placeholder 3"/>
          <p:cNvSpPr>
            <a:spLocks noGrp="1"/>
          </p:cNvSpPr>
          <p:nvPr>
            <p:ph type="sldNum" sz="quarter" idx="12"/>
          </p:nvPr>
        </p:nvSpPr>
        <p:spPr/>
        <p:txBody>
          <a:bodyPr/>
          <a:lstStyle/>
          <a:p>
            <a:fld id="{67E86A24-209E-4567-9E3E-FDF073B42375}" type="slidenum">
              <a:rPr lang="en-US" smtClean="0"/>
              <a:pPr/>
              <a:t>1</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674593"/>
            <a:ext cx="1660498" cy="16604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3620" y="3719594"/>
            <a:ext cx="1850380" cy="15704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Example</a:t>
            </a:r>
            <a:r>
              <a:rPr lang="es-ES_tradnl" dirty="0"/>
              <a:t>: </a:t>
            </a:r>
            <a:r>
              <a:rPr lang="es-ES_tradnl" i="1" dirty="0"/>
              <a:t>haber</a:t>
            </a:r>
            <a:r>
              <a:rPr lang="es-ES_tradnl" dirty="0"/>
              <a:t> + </a:t>
            </a:r>
            <a:r>
              <a:rPr lang="es-ES_tradnl" dirty="0" err="1"/>
              <a:t>past</a:t>
            </a:r>
            <a:r>
              <a:rPr lang="es-ES_tradnl" dirty="0"/>
              <a:t> </a:t>
            </a:r>
            <a:r>
              <a:rPr lang="es-ES_tradnl" dirty="0" err="1"/>
              <a:t>participle</a:t>
            </a:r>
            <a:endParaRPr lang="es-ES_tradnl"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10</a:t>
            </a:fld>
            <a:endParaRPr lang="es-ES_tradnl"/>
          </a:p>
        </p:txBody>
      </p:sp>
      <p:sp>
        <p:nvSpPr>
          <p:cNvPr id="3" name="Content Placeholder 2"/>
          <p:cNvSpPr>
            <a:spLocks noGrp="1"/>
          </p:cNvSpPr>
          <p:nvPr>
            <p:ph sz="quarter" idx="1"/>
          </p:nvPr>
        </p:nvSpPr>
        <p:spPr/>
        <p:txBody>
          <a:bodyPr>
            <a:normAutofit fontScale="85000" lnSpcReduction="20000"/>
          </a:bodyPr>
          <a:lstStyle/>
          <a:p>
            <a:r>
              <a:rPr lang="en-US" sz="4923" dirty="0"/>
              <a:t>This form is a perfect construction (present perfect), which originated from the Latin periphrastic perfect, which itself was originally a resultative construction. </a:t>
            </a:r>
            <a:r>
              <a:rPr lang="en-US" sz="4923" strike="sngStrike" dirty="0"/>
              <a:t> </a:t>
            </a:r>
            <a:endParaRPr lang="en-US" sz="4923" dirty="0"/>
          </a:p>
          <a:p>
            <a:pPr lvl="1"/>
            <a:r>
              <a:rPr lang="en-US" sz="4323" dirty="0"/>
              <a:t>Ego </a:t>
            </a:r>
            <a:r>
              <a:rPr lang="en-US" sz="4323" dirty="0" err="1"/>
              <a:t>librum</a:t>
            </a:r>
            <a:r>
              <a:rPr lang="en-US" sz="4323" dirty="0"/>
              <a:t> </a:t>
            </a:r>
            <a:r>
              <a:rPr lang="en-US" sz="4323" i="1" u="sng" dirty="0"/>
              <a:t>scriptum</a:t>
            </a:r>
            <a:r>
              <a:rPr lang="en-US" sz="4323" dirty="0"/>
              <a:t> </a:t>
            </a:r>
            <a:r>
              <a:rPr lang="en-US" sz="4323" i="1" u="sng" dirty="0" err="1"/>
              <a:t>habeo</a:t>
            </a:r>
            <a:r>
              <a:rPr lang="en-US" sz="4323" i="1" u="sng" dirty="0"/>
              <a:t>.</a:t>
            </a:r>
            <a:r>
              <a:rPr lang="en-US" sz="4323" dirty="0"/>
              <a:t> (de Acosta, 2006)</a:t>
            </a:r>
            <a:endParaRPr lang="en-US" sz="4323" i="1" u="sng" dirty="0"/>
          </a:p>
          <a:p>
            <a:pPr marL="365760" lvl="1" indent="0">
              <a:buNone/>
            </a:pPr>
            <a:r>
              <a:rPr lang="en-US" sz="4623" i="1" dirty="0"/>
              <a:t> 	</a:t>
            </a:r>
            <a:r>
              <a:rPr lang="en-US" sz="4400" dirty="0"/>
              <a:t>‘(</a:t>
            </a:r>
            <a:r>
              <a:rPr lang="en-US" sz="4400" dirty="0" err="1"/>
              <a:t>Yo</a:t>
            </a:r>
            <a:r>
              <a:rPr lang="en-US" sz="4400" dirty="0"/>
              <a:t>) </a:t>
            </a:r>
            <a:r>
              <a:rPr lang="en-US" sz="4400" i="1" u="sng" dirty="0"/>
              <a:t>he </a:t>
            </a:r>
            <a:r>
              <a:rPr lang="en-US" sz="4400" i="1" u="sng" dirty="0" err="1"/>
              <a:t>escrito</a:t>
            </a:r>
            <a:r>
              <a:rPr lang="en-US" sz="4400" i="1" u="sng" dirty="0"/>
              <a:t> </a:t>
            </a:r>
            <a:r>
              <a:rPr lang="en-US" sz="4400" dirty="0"/>
              <a:t>un </a:t>
            </a:r>
            <a:r>
              <a:rPr lang="en-US" sz="4400" dirty="0" err="1"/>
              <a:t>libro</a:t>
            </a:r>
            <a:r>
              <a:rPr lang="en-US" sz="4400" dirty="0"/>
              <a:t>.’</a:t>
            </a:r>
            <a:endParaRPr lang="en-US" sz="4923" dirty="0"/>
          </a:p>
          <a:p>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i="1" dirty="0"/>
              <a:t>Haber + </a:t>
            </a:r>
            <a:r>
              <a:rPr lang="es-ES_tradnl" i="1" dirty="0" err="1"/>
              <a:t>past</a:t>
            </a:r>
            <a:r>
              <a:rPr lang="es-ES_tradnl" i="1" dirty="0"/>
              <a:t> </a:t>
            </a:r>
            <a:r>
              <a:rPr lang="es-ES_tradnl" i="1" dirty="0" err="1"/>
              <a:t>participle</a:t>
            </a:r>
            <a:endParaRPr lang="es-ES_tradnl" i="1"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11</a:t>
            </a:fld>
            <a:endParaRPr lang="es-ES_tradnl"/>
          </a:p>
        </p:txBody>
      </p:sp>
      <p:sp>
        <p:nvSpPr>
          <p:cNvPr id="3" name="Content Placeholder 2"/>
          <p:cNvSpPr>
            <a:spLocks noGrp="1"/>
          </p:cNvSpPr>
          <p:nvPr>
            <p:ph sz="quarter" idx="1"/>
          </p:nvPr>
        </p:nvSpPr>
        <p:spPr>
          <a:xfrm>
            <a:off x="612648" y="1600200"/>
            <a:ext cx="8153400" cy="4856584"/>
          </a:xfrm>
        </p:spPr>
        <p:txBody>
          <a:bodyPr>
            <a:normAutofit fontScale="92500" lnSpcReduction="10000"/>
          </a:bodyPr>
          <a:lstStyle/>
          <a:p>
            <a:r>
              <a:rPr lang="en-US" sz="3600" i="1" dirty="0"/>
              <a:t>Haber</a:t>
            </a:r>
            <a:r>
              <a:rPr lang="en-US" sz="3600" dirty="0"/>
              <a:t>+ </a:t>
            </a:r>
            <a:r>
              <a:rPr lang="en-US" sz="3600" i="1" dirty="0"/>
              <a:t>past participle: </a:t>
            </a:r>
            <a:r>
              <a:rPr lang="en-US" sz="3600" dirty="0"/>
              <a:t>resultative </a:t>
            </a:r>
            <a:r>
              <a:rPr lang="en-US" sz="3600" dirty="0">
                <a:sym typeface="Wingdings" panose="05000000000000000000" pitchFamily="2" charset="2"/>
              </a:rPr>
              <a:t> perfect</a:t>
            </a:r>
            <a:endParaRPr lang="en-US" sz="3600" dirty="0"/>
          </a:p>
          <a:p>
            <a:pPr lvl="1"/>
            <a:r>
              <a:rPr lang="en-US" sz="3600" dirty="0"/>
              <a:t>Changes in form (Holmes &amp; </a:t>
            </a:r>
            <a:r>
              <a:rPr lang="en-US" sz="3600" dirty="0" err="1"/>
              <a:t>Balukas</a:t>
            </a:r>
            <a:r>
              <a:rPr lang="en-US" sz="3600" dirty="0"/>
              <a:t> 2011)</a:t>
            </a:r>
          </a:p>
          <a:p>
            <a:pPr lvl="2"/>
            <a:r>
              <a:rPr lang="en-US" sz="3300" dirty="0"/>
              <a:t>Agreement with DO lost</a:t>
            </a:r>
          </a:p>
          <a:p>
            <a:pPr lvl="2"/>
            <a:r>
              <a:rPr lang="en-US" sz="3300" dirty="0"/>
              <a:t>Position of PP to the right of the verb, left of DO</a:t>
            </a:r>
          </a:p>
          <a:p>
            <a:pPr lvl="1"/>
            <a:r>
              <a:rPr lang="en-US" sz="3300" dirty="0"/>
              <a:t>Semantic changes (</a:t>
            </a:r>
            <a:r>
              <a:rPr lang="en-US" sz="3200" dirty="0"/>
              <a:t>Bybee et al. 1994: 69)</a:t>
            </a:r>
            <a:endParaRPr lang="en-US" sz="3300" strike="sngStrike" dirty="0"/>
          </a:p>
          <a:p>
            <a:pPr lvl="2"/>
            <a:r>
              <a:rPr lang="en-US" sz="3300" dirty="0"/>
              <a:t>Dynamic verbs of all types, including those not requiring a direct object, i.e. motion verbs</a:t>
            </a:r>
          </a:p>
          <a:p>
            <a:pPr lvl="2"/>
            <a:r>
              <a:rPr lang="en-US" sz="3300" dirty="0"/>
              <a:t>Stative verbs</a:t>
            </a:r>
            <a:endParaRPr lang="es-ES_tradnl" sz="3300"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Haber</a:t>
            </a:r>
            <a:r>
              <a:rPr lang="en-US" dirty="0"/>
              <a:t> construction on the </a:t>
            </a:r>
            <a:r>
              <a:rPr lang="en-US" dirty="0" err="1"/>
              <a:t>resultative</a:t>
            </a:r>
            <a:r>
              <a:rPr lang="en-US" dirty="0"/>
              <a:t>-perfect-perfective path</a:t>
            </a:r>
            <a:endParaRPr lang="en-US" i="1" dirty="0"/>
          </a:p>
        </p:txBody>
      </p:sp>
      <p:sp>
        <p:nvSpPr>
          <p:cNvPr id="31" name="Slide Number Placeholder 30"/>
          <p:cNvSpPr>
            <a:spLocks noGrp="1"/>
          </p:cNvSpPr>
          <p:nvPr>
            <p:ph type="sldNum" sz="quarter" idx="12"/>
          </p:nvPr>
        </p:nvSpPr>
        <p:spPr/>
        <p:txBody>
          <a:bodyPr>
            <a:normAutofit fontScale="85000" lnSpcReduction="20000"/>
          </a:bodyPr>
          <a:lstStyle/>
          <a:p>
            <a:fld id="{ACBEBE54-8148-D443-A28E-9F7C5241E231}" type="slidenum">
              <a:rPr lang="es-ES_tradnl" smtClean="0"/>
              <a:pPr/>
              <a:t>12</a:t>
            </a:fld>
            <a:endParaRPr lang="es-ES_tradnl"/>
          </a:p>
        </p:txBody>
      </p:sp>
      <p:cxnSp>
        <p:nvCxnSpPr>
          <p:cNvPr id="7" name="Straight Arrow Connector 6"/>
          <p:cNvCxnSpPr/>
          <p:nvPr/>
        </p:nvCxnSpPr>
        <p:spPr>
          <a:xfrm>
            <a:off x="1135117" y="3846786"/>
            <a:ext cx="6889531" cy="15766"/>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sp>
        <p:nvSpPr>
          <p:cNvPr id="9" name="Diamond 8"/>
          <p:cNvSpPr/>
          <p:nvPr/>
        </p:nvSpPr>
        <p:spPr>
          <a:xfrm>
            <a:off x="1245473" y="3712779"/>
            <a:ext cx="252249" cy="268013"/>
          </a:xfrm>
          <a:prstGeom prst="diamond">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iamond 9"/>
          <p:cNvSpPr/>
          <p:nvPr/>
        </p:nvSpPr>
        <p:spPr>
          <a:xfrm>
            <a:off x="7514893" y="3720662"/>
            <a:ext cx="252249" cy="268013"/>
          </a:xfrm>
          <a:prstGeom prst="diamond">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Decision 10"/>
          <p:cNvSpPr/>
          <p:nvPr/>
        </p:nvSpPr>
        <p:spPr>
          <a:xfrm>
            <a:off x="3390198" y="3767958"/>
            <a:ext cx="269202" cy="157656"/>
          </a:xfrm>
          <a:prstGeom prst="flowChartDecisi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Decision 13"/>
          <p:cNvSpPr/>
          <p:nvPr/>
        </p:nvSpPr>
        <p:spPr>
          <a:xfrm>
            <a:off x="5686691" y="3778468"/>
            <a:ext cx="269202" cy="157656"/>
          </a:xfrm>
          <a:prstGeom prst="flowChartDecisi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Decision 14"/>
          <p:cNvSpPr/>
          <p:nvPr/>
        </p:nvSpPr>
        <p:spPr>
          <a:xfrm>
            <a:off x="4104896" y="3775840"/>
            <a:ext cx="269202" cy="157656"/>
          </a:xfrm>
          <a:prstGeom prst="flowChartDecisi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Left Brace 15"/>
          <p:cNvSpPr/>
          <p:nvPr/>
        </p:nvSpPr>
        <p:spPr>
          <a:xfrm rot="5400000">
            <a:off x="4405042" y="2210409"/>
            <a:ext cx="535416" cy="2469325"/>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p:cNvCxnSpPr/>
          <p:nvPr/>
        </p:nvCxnSpPr>
        <p:spPr>
          <a:xfrm>
            <a:off x="1371597" y="3193129"/>
            <a:ext cx="0" cy="3856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408911" y="3951890"/>
            <a:ext cx="231775" cy="500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4114623" y="3958541"/>
            <a:ext cx="231776" cy="500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4957270" y="3957146"/>
            <a:ext cx="231775" cy="500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5724118" y="3951890"/>
            <a:ext cx="231775" cy="500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26" name="Straight Arrow Connector 25"/>
          <p:cNvCxnSpPr/>
          <p:nvPr/>
        </p:nvCxnSpPr>
        <p:spPr>
          <a:xfrm>
            <a:off x="7641017" y="3209740"/>
            <a:ext cx="0" cy="39546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67103" y="2743200"/>
            <a:ext cx="1150883" cy="369332"/>
          </a:xfrm>
          <a:prstGeom prst="rect">
            <a:avLst/>
          </a:prstGeom>
          <a:noFill/>
        </p:spPr>
        <p:txBody>
          <a:bodyPr wrap="square" rtlCol="0">
            <a:spAutoFit/>
          </a:bodyPr>
          <a:lstStyle/>
          <a:p>
            <a:r>
              <a:rPr lang="en-US" dirty="0" err="1"/>
              <a:t>resultative</a:t>
            </a:r>
            <a:endParaRPr lang="en-US" dirty="0"/>
          </a:p>
        </p:txBody>
      </p:sp>
      <p:sp>
        <p:nvSpPr>
          <p:cNvPr id="33" name="TextBox 32"/>
          <p:cNvSpPr txBox="1"/>
          <p:nvPr/>
        </p:nvSpPr>
        <p:spPr>
          <a:xfrm>
            <a:off x="7065579" y="2730671"/>
            <a:ext cx="1150883" cy="369332"/>
          </a:xfrm>
          <a:prstGeom prst="rect">
            <a:avLst/>
          </a:prstGeom>
          <a:noFill/>
        </p:spPr>
        <p:txBody>
          <a:bodyPr wrap="square" rtlCol="0">
            <a:spAutoFit/>
          </a:bodyPr>
          <a:lstStyle/>
          <a:p>
            <a:r>
              <a:rPr lang="en-US" dirty="0"/>
              <a:t>perfective</a:t>
            </a:r>
          </a:p>
        </p:txBody>
      </p:sp>
      <p:sp>
        <p:nvSpPr>
          <p:cNvPr id="34" name="TextBox 33"/>
          <p:cNvSpPr txBox="1"/>
          <p:nvPr/>
        </p:nvSpPr>
        <p:spPr>
          <a:xfrm>
            <a:off x="4092137" y="2726700"/>
            <a:ext cx="1150883" cy="369332"/>
          </a:xfrm>
          <a:prstGeom prst="rect">
            <a:avLst/>
          </a:prstGeom>
          <a:noFill/>
        </p:spPr>
        <p:txBody>
          <a:bodyPr wrap="square" rtlCol="0">
            <a:spAutoFit/>
          </a:bodyPr>
          <a:lstStyle/>
          <a:p>
            <a:pPr algn="ctr"/>
            <a:r>
              <a:rPr lang="en-US" dirty="0"/>
              <a:t>perfect</a:t>
            </a:r>
          </a:p>
        </p:txBody>
      </p:sp>
      <p:sp>
        <p:nvSpPr>
          <p:cNvPr id="29" name="TextBox 28"/>
          <p:cNvSpPr txBox="1"/>
          <p:nvPr/>
        </p:nvSpPr>
        <p:spPr>
          <a:xfrm>
            <a:off x="3155682" y="4644102"/>
            <a:ext cx="738233" cy="369332"/>
          </a:xfrm>
          <a:prstGeom prst="rect">
            <a:avLst/>
          </a:prstGeom>
          <a:noFill/>
        </p:spPr>
        <p:txBody>
          <a:bodyPr wrap="square" rtlCol="0">
            <a:spAutoFit/>
          </a:bodyPr>
          <a:lstStyle/>
          <a:p>
            <a:r>
              <a:rPr lang="en-US" dirty="0"/>
              <a:t>result</a:t>
            </a:r>
          </a:p>
        </p:txBody>
      </p:sp>
      <p:sp>
        <p:nvSpPr>
          <p:cNvPr id="36" name="TextBox 35"/>
          <p:cNvSpPr txBox="1"/>
          <p:nvPr/>
        </p:nvSpPr>
        <p:spPr>
          <a:xfrm>
            <a:off x="3603431" y="4960147"/>
            <a:ext cx="1308503" cy="369332"/>
          </a:xfrm>
          <a:prstGeom prst="rect">
            <a:avLst/>
          </a:prstGeom>
          <a:noFill/>
        </p:spPr>
        <p:txBody>
          <a:bodyPr wrap="square" rtlCol="0">
            <a:spAutoFit/>
          </a:bodyPr>
          <a:lstStyle/>
          <a:p>
            <a:r>
              <a:rPr lang="en-US" dirty="0"/>
              <a:t>experiential</a:t>
            </a:r>
          </a:p>
        </p:txBody>
      </p:sp>
      <p:sp>
        <p:nvSpPr>
          <p:cNvPr id="37" name="TextBox 36"/>
          <p:cNvSpPr txBox="1"/>
          <p:nvPr/>
        </p:nvSpPr>
        <p:spPr>
          <a:xfrm>
            <a:off x="4434704" y="4648621"/>
            <a:ext cx="1308503" cy="369332"/>
          </a:xfrm>
          <a:prstGeom prst="rect">
            <a:avLst/>
          </a:prstGeom>
          <a:noFill/>
        </p:spPr>
        <p:txBody>
          <a:bodyPr wrap="square" rtlCol="0">
            <a:spAutoFit/>
          </a:bodyPr>
          <a:lstStyle/>
          <a:p>
            <a:r>
              <a:rPr lang="en-US" dirty="0"/>
              <a:t>continuative</a:t>
            </a:r>
          </a:p>
        </p:txBody>
      </p:sp>
      <p:sp>
        <p:nvSpPr>
          <p:cNvPr id="38" name="TextBox 37"/>
          <p:cNvSpPr txBox="1"/>
          <p:nvPr/>
        </p:nvSpPr>
        <p:spPr>
          <a:xfrm>
            <a:off x="5189045" y="4970655"/>
            <a:ext cx="1296822" cy="369332"/>
          </a:xfrm>
          <a:prstGeom prst="rect">
            <a:avLst/>
          </a:prstGeom>
          <a:noFill/>
        </p:spPr>
        <p:txBody>
          <a:bodyPr wrap="square" rtlCol="0">
            <a:spAutoFit/>
          </a:bodyPr>
          <a:lstStyle/>
          <a:p>
            <a:pPr algn="ctr"/>
            <a:r>
              <a:rPr lang="en-US" dirty="0"/>
              <a:t>recent past</a:t>
            </a:r>
          </a:p>
        </p:txBody>
      </p:sp>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0462" y="3765782"/>
            <a:ext cx="292100" cy="176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0" name="Oval 29"/>
          <p:cNvSpPr/>
          <p:nvPr/>
        </p:nvSpPr>
        <p:spPr>
          <a:xfrm>
            <a:off x="4911934" y="3628489"/>
            <a:ext cx="3112713" cy="426081"/>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028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9"/>
                                        </p:tgtEl>
                                      </p:cBhvr>
                                    </p:animEffect>
                                    <p:animScale>
                                      <p:cBhvr>
                                        <p:cTn id="7" dur="250" autoRev="1" fill="hold"/>
                                        <p:tgtEl>
                                          <p:spTgt spid="9"/>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11"/>
                                        </p:tgtEl>
                                      </p:cBhvr>
                                    </p:animEffect>
                                    <p:animScale>
                                      <p:cBhvr>
                                        <p:cTn id="12" dur="250" autoRev="1" fill="hold"/>
                                        <p:tgtEl>
                                          <p:spTgt spid="11"/>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15"/>
                                        </p:tgtEl>
                                      </p:cBhvr>
                                    </p:animEffect>
                                    <p:animScale>
                                      <p:cBhvr>
                                        <p:cTn id="17" dur="250" autoRev="1" fill="hold"/>
                                        <p:tgtEl>
                                          <p:spTgt spid="15"/>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1030"/>
                                        </p:tgtEl>
                                      </p:cBhvr>
                                    </p:animEffect>
                                    <p:animScale>
                                      <p:cBhvr>
                                        <p:cTn id="22" dur="250" autoRev="1" fill="hold"/>
                                        <p:tgtEl>
                                          <p:spTgt spid="1030"/>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14"/>
                                        </p:tgtEl>
                                      </p:cBhvr>
                                    </p:animEffect>
                                    <p:animScale>
                                      <p:cBhvr>
                                        <p:cTn id="27" dur="250" autoRev="1" fill="hold"/>
                                        <p:tgtEl>
                                          <p:spTgt spid="14"/>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10"/>
                                        </p:tgtEl>
                                      </p:cBhvr>
                                    </p:animEffect>
                                    <p:animScale>
                                      <p:cBhvr>
                                        <p:cTn id="32" dur="250" autoRev="1" fill="hold"/>
                                        <p:tgtEl>
                                          <p:spTgt spid="10"/>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4" grpId="0" animBg="1"/>
      <p:bldP spid="15"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i="1" dirty="0"/>
              <a:t>Tener + </a:t>
            </a:r>
            <a:r>
              <a:rPr lang="es-ES_tradnl" i="1" dirty="0" err="1"/>
              <a:t>past</a:t>
            </a:r>
            <a:r>
              <a:rPr lang="es-ES_tradnl" i="1" dirty="0"/>
              <a:t> </a:t>
            </a:r>
            <a:r>
              <a:rPr lang="es-ES_tradnl" i="1" dirty="0" err="1"/>
              <a:t>participle</a:t>
            </a:r>
            <a:endParaRPr lang="es-ES_tradnl" i="1"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13</a:t>
            </a:fld>
            <a:endParaRPr lang="es-ES_tradnl"/>
          </a:p>
        </p:txBody>
      </p:sp>
      <p:sp>
        <p:nvSpPr>
          <p:cNvPr id="3" name="Content Placeholder 2"/>
          <p:cNvSpPr>
            <a:spLocks noGrp="1"/>
          </p:cNvSpPr>
          <p:nvPr>
            <p:ph sz="quarter" idx="1"/>
          </p:nvPr>
        </p:nvSpPr>
        <p:spPr/>
        <p:txBody>
          <a:bodyPr>
            <a:normAutofit fontScale="92500" lnSpcReduction="10000"/>
          </a:bodyPr>
          <a:lstStyle/>
          <a:p>
            <a:r>
              <a:rPr lang="es-ES_tradnl" dirty="0"/>
              <a:t>Harre (1991)</a:t>
            </a:r>
            <a:r>
              <a:rPr lang="en-US" dirty="0"/>
              <a:t> </a:t>
            </a:r>
          </a:p>
          <a:p>
            <a:pPr lvl="1"/>
            <a:r>
              <a:rPr lang="en-US" dirty="0"/>
              <a:t>Describes it as a resultative. No mention of perfect use.</a:t>
            </a:r>
          </a:p>
          <a:p>
            <a:pPr lvl="1"/>
            <a:r>
              <a:rPr lang="en-US" sz="2595" dirty="0"/>
              <a:t>Some of her participants accepted sentences with intransitive verbs containing the adverb </a:t>
            </a:r>
            <a:r>
              <a:rPr lang="en-US" sz="2595" i="1" dirty="0"/>
              <a:t>mucho </a:t>
            </a:r>
            <a:r>
              <a:rPr lang="en-US" sz="2595" dirty="0"/>
              <a:t>‘a lot’ and the adverbial phrase </a:t>
            </a:r>
            <a:r>
              <a:rPr lang="en-US" sz="2595" i="1" dirty="0" err="1"/>
              <a:t>muchas</a:t>
            </a:r>
            <a:r>
              <a:rPr lang="en-US" sz="2595" i="1" dirty="0"/>
              <a:t> </a:t>
            </a:r>
            <a:r>
              <a:rPr lang="en-US" sz="2595" i="1" dirty="0" err="1"/>
              <a:t>veces</a:t>
            </a:r>
            <a:r>
              <a:rPr lang="en-US" sz="2595" dirty="0"/>
              <a:t> ‘many times’, which indicate an iterative action, and which show one of the uses of the perfect. </a:t>
            </a:r>
          </a:p>
          <a:p>
            <a:pPr lvl="2"/>
            <a:r>
              <a:rPr lang="en-US" sz="2595" dirty="0"/>
              <a:t>She does not attribute perfect functions to this construction.</a:t>
            </a:r>
          </a:p>
          <a:p>
            <a:pPr lvl="1"/>
            <a:r>
              <a:rPr lang="es-ES" sz="2653" i="1" u="sng" dirty="0"/>
              <a:t>Tienen viajado</a:t>
            </a:r>
            <a:r>
              <a:rPr lang="es-ES" sz="2653" dirty="0"/>
              <a:t> mucho por el extranjero. </a:t>
            </a:r>
            <a:r>
              <a:rPr lang="en-US" sz="2653" dirty="0"/>
              <a:t>(</a:t>
            </a:r>
            <a:r>
              <a:rPr lang="en-US" sz="2653" dirty="0" err="1"/>
              <a:t>Harre</a:t>
            </a:r>
            <a:r>
              <a:rPr lang="en-US" sz="2653" dirty="0"/>
              <a:t> 1991: 72)</a:t>
            </a:r>
            <a:endParaRPr lang="es-ES_tradnl" sz="2653" dirty="0"/>
          </a:p>
          <a:p>
            <a:pPr lvl="1"/>
            <a:r>
              <a:rPr lang="es-ES" sz="2700" i="1" u="sng" dirty="0"/>
              <a:t>Tienen ido</a:t>
            </a:r>
            <a:r>
              <a:rPr lang="es-ES" sz="2700" dirty="0"/>
              <a:t> muchas veces a Madrid. </a:t>
            </a:r>
            <a:r>
              <a:rPr lang="en-US" sz="2700" dirty="0"/>
              <a:t>(</a:t>
            </a:r>
            <a:r>
              <a:rPr lang="en-US" sz="2700" dirty="0" err="1"/>
              <a:t>Harre</a:t>
            </a:r>
            <a:r>
              <a:rPr lang="en-US" sz="2700" dirty="0"/>
              <a:t> 1991: 72)</a:t>
            </a:r>
            <a:r>
              <a:rPr lang="es-ES_tradnl" sz="2700" dirty="0"/>
              <a:t>	</a:t>
            </a:r>
            <a:endParaRPr lang="es-ES_tradnl" dirty="0"/>
          </a:p>
          <a:p>
            <a:pPr marL="514350" indent="-514350">
              <a:buFont typeface="+mj-lt"/>
              <a:buAutoNum type="arabicPeriod" startAt="5"/>
            </a:pPr>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i="1" dirty="0"/>
              <a:t>Tener + </a:t>
            </a:r>
            <a:r>
              <a:rPr lang="es-ES_tradnl" i="1" dirty="0" err="1"/>
              <a:t>past</a:t>
            </a:r>
            <a:r>
              <a:rPr lang="es-ES_tradnl" i="1" dirty="0"/>
              <a:t> </a:t>
            </a:r>
            <a:r>
              <a:rPr lang="es-ES_tradnl" i="1" dirty="0" err="1"/>
              <a:t>participle</a:t>
            </a:r>
            <a:endParaRPr lang="es-ES_tradnl" i="1"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14</a:t>
            </a:fld>
            <a:endParaRPr lang="es-ES_tradnl"/>
          </a:p>
        </p:txBody>
      </p:sp>
      <p:sp>
        <p:nvSpPr>
          <p:cNvPr id="3" name="Content Placeholder 2"/>
          <p:cNvSpPr>
            <a:spLocks noGrp="1"/>
          </p:cNvSpPr>
          <p:nvPr>
            <p:ph sz="quarter" idx="1"/>
          </p:nvPr>
        </p:nvSpPr>
        <p:spPr/>
        <p:txBody>
          <a:bodyPr>
            <a:normAutofit/>
          </a:bodyPr>
          <a:lstStyle/>
          <a:p>
            <a:r>
              <a:rPr lang="es-ES_tradnl" dirty="0"/>
              <a:t>Kato (1993)</a:t>
            </a:r>
          </a:p>
          <a:p>
            <a:pPr lvl="1"/>
            <a:r>
              <a:rPr lang="en-US" dirty="0"/>
              <a:t>Ranges from </a:t>
            </a:r>
            <a:r>
              <a:rPr lang="en-US" i="1" dirty="0"/>
              <a:t>tener + noun + adjective</a:t>
            </a:r>
            <a:r>
              <a:rPr lang="en-US" dirty="0"/>
              <a:t> to one closer in meaning and form to </a:t>
            </a:r>
            <a:r>
              <a:rPr lang="en-US" i="1" dirty="0"/>
              <a:t>haber + past participle</a:t>
            </a:r>
            <a:r>
              <a:rPr lang="en-US" dirty="0"/>
              <a:t>.</a:t>
            </a:r>
            <a:endParaRPr lang="en-US" sz="2000" i="1" u="sng" dirty="0"/>
          </a:p>
          <a:p>
            <a:pPr lvl="1"/>
            <a:r>
              <a:rPr lang="es-ES" sz="2000" i="1" u="sng" dirty="0"/>
              <a:t>Tengo</a:t>
            </a:r>
            <a:r>
              <a:rPr lang="es-ES" sz="2000" dirty="0"/>
              <a:t> la casa </a:t>
            </a:r>
            <a:r>
              <a:rPr lang="es-ES" sz="2000" i="1" u="sng" dirty="0"/>
              <a:t>limpia</a:t>
            </a:r>
            <a:r>
              <a:rPr lang="es-ES" sz="2000" dirty="0"/>
              <a:t>. </a:t>
            </a:r>
            <a:r>
              <a:rPr lang="en-US" sz="2000" dirty="0"/>
              <a:t>(Kato 1993: 133)</a:t>
            </a:r>
            <a:endParaRPr lang="es-ES" sz="2000" i="1" u="sng" dirty="0"/>
          </a:p>
          <a:p>
            <a:pPr lvl="1"/>
            <a:r>
              <a:rPr lang="es-ES" sz="2000" dirty="0"/>
              <a:t>Ya te </a:t>
            </a:r>
            <a:r>
              <a:rPr lang="es-ES" sz="2000" i="1" u="sng" dirty="0"/>
              <a:t>tengo dicho</a:t>
            </a:r>
            <a:r>
              <a:rPr lang="es-ES" sz="2000" dirty="0"/>
              <a:t> que no hagas eso. </a:t>
            </a:r>
            <a:r>
              <a:rPr lang="en-US" sz="2000" dirty="0"/>
              <a:t>(Kato 1993: 142)		 </a:t>
            </a:r>
          </a:p>
          <a:p>
            <a:pPr lvl="1"/>
            <a:r>
              <a:rPr lang="en-US" dirty="0"/>
              <a:t>This difference in meaning is brought about by:</a:t>
            </a:r>
          </a:p>
          <a:p>
            <a:pPr lvl="2"/>
            <a:r>
              <a:rPr lang="en-US" dirty="0"/>
              <a:t>Position of PP</a:t>
            </a:r>
          </a:p>
          <a:p>
            <a:pPr lvl="2"/>
            <a:r>
              <a:rPr lang="en-US" dirty="0"/>
              <a:t>Agreement of DO with PP</a:t>
            </a:r>
          </a:p>
          <a:p>
            <a:pPr lvl="2"/>
            <a:r>
              <a:rPr lang="en-US" dirty="0"/>
              <a:t>Extension of range of verb types</a:t>
            </a:r>
          </a:p>
          <a:p>
            <a:pPr lvl="1"/>
            <a:r>
              <a:rPr lang="en-US" dirty="0"/>
              <a:t>States that </a:t>
            </a:r>
            <a:r>
              <a:rPr lang="en-US" i="1" dirty="0"/>
              <a:t>tener</a:t>
            </a:r>
            <a:r>
              <a:rPr lang="en-US" dirty="0"/>
              <a:t> is beginning to behave like </a:t>
            </a:r>
            <a:r>
              <a:rPr lang="en-US" i="1" dirty="0"/>
              <a:t>haber</a:t>
            </a:r>
            <a:endParaRPr lang="en-US" dirty="0"/>
          </a:p>
          <a:p>
            <a:endParaRPr lang="es-ES_tradnl" dirty="0"/>
          </a:p>
          <a:p>
            <a:pPr marL="520700" indent="-514350">
              <a:buFont typeface="+mj-lt"/>
              <a:buAutoNum type="arabicPeriod" startAt="2"/>
            </a:pPr>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i="1" dirty="0"/>
              <a:t>Tener + </a:t>
            </a:r>
            <a:r>
              <a:rPr lang="es-ES_tradnl" i="1" dirty="0" err="1"/>
              <a:t>past</a:t>
            </a:r>
            <a:r>
              <a:rPr lang="es-ES_tradnl" i="1" dirty="0"/>
              <a:t> </a:t>
            </a:r>
            <a:r>
              <a:rPr lang="es-ES_tradnl" i="1" dirty="0" err="1"/>
              <a:t>participle</a:t>
            </a:r>
            <a:endParaRPr lang="es-ES_tradnl" i="1"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15</a:t>
            </a:fld>
            <a:endParaRPr lang="es-ES_tradnl"/>
          </a:p>
        </p:txBody>
      </p:sp>
      <p:sp>
        <p:nvSpPr>
          <p:cNvPr id="3" name="Content Placeholder 2"/>
          <p:cNvSpPr>
            <a:spLocks noGrp="1"/>
          </p:cNvSpPr>
          <p:nvPr>
            <p:ph sz="quarter" idx="1"/>
          </p:nvPr>
        </p:nvSpPr>
        <p:spPr/>
        <p:txBody>
          <a:bodyPr>
            <a:normAutofit/>
          </a:bodyPr>
          <a:lstStyle/>
          <a:p>
            <a:r>
              <a:rPr lang="es-ES_tradnl" dirty="0" err="1"/>
              <a:t>Limitations</a:t>
            </a:r>
            <a:r>
              <a:rPr lang="es-ES_tradnl" dirty="0"/>
              <a:t> </a:t>
            </a:r>
            <a:r>
              <a:rPr lang="es-ES_tradnl" dirty="0" err="1"/>
              <a:t>of</a:t>
            </a:r>
            <a:r>
              <a:rPr lang="es-ES_tradnl" dirty="0"/>
              <a:t> </a:t>
            </a:r>
            <a:r>
              <a:rPr lang="es-ES_tradnl" dirty="0" err="1"/>
              <a:t>these</a:t>
            </a:r>
            <a:r>
              <a:rPr lang="es-ES_tradnl" dirty="0"/>
              <a:t> </a:t>
            </a:r>
            <a:r>
              <a:rPr lang="es-ES_tradnl" dirty="0" err="1"/>
              <a:t>studies</a:t>
            </a:r>
            <a:endParaRPr lang="es-ES_tradnl" dirty="0"/>
          </a:p>
          <a:p>
            <a:pPr lvl="1"/>
            <a:r>
              <a:rPr lang="en-US" dirty="0"/>
              <a:t>Naturalistic empirical evidence is not presented to support their conclusions, particularly diachronically.</a:t>
            </a:r>
          </a:p>
          <a:p>
            <a:pPr lvl="1"/>
            <a:r>
              <a:rPr lang="en-US" dirty="0"/>
              <a:t>They do not quantifiably consider the co-occurring contextual features that could be indicative of a perfect meaning.</a:t>
            </a:r>
            <a:r>
              <a:rPr lang="es-ES_tradnl" dirty="0"/>
              <a:t> </a:t>
            </a:r>
          </a:p>
          <a:p>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Day &amp; Zahler (</a:t>
            </a:r>
            <a:r>
              <a:rPr lang="es-ES" dirty="0" err="1"/>
              <a:t>forthcoming</a:t>
            </a:r>
            <a:r>
              <a:rPr lang="es-ES" dirty="0"/>
              <a:t>)</a:t>
            </a:r>
          </a:p>
        </p:txBody>
      </p:sp>
      <p:sp>
        <p:nvSpPr>
          <p:cNvPr id="3" name="Slide Number Placeholder 2"/>
          <p:cNvSpPr>
            <a:spLocks noGrp="1"/>
          </p:cNvSpPr>
          <p:nvPr>
            <p:ph type="sldNum" sz="quarter" idx="12"/>
          </p:nvPr>
        </p:nvSpPr>
        <p:spPr/>
        <p:txBody>
          <a:bodyPr>
            <a:normAutofit fontScale="85000" lnSpcReduction="20000"/>
          </a:bodyPr>
          <a:lstStyle/>
          <a:p>
            <a:fld id="{ACBEBE54-8148-D443-A28E-9F7C5241E231}" type="slidenum">
              <a:rPr lang="es-ES_tradnl" smtClean="0"/>
              <a:pPr/>
              <a:t>16</a:t>
            </a:fld>
            <a:endParaRPr lang="es-ES_tradnl"/>
          </a:p>
        </p:txBody>
      </p:sp>
      <p:sp>
        <p:nvSpPr>
          <p:cNvPr id="4" name="Content Placeholder 3"/>
          <p:cNvSpPr>
            <a:spLocks noGrp="1"/>
          </p:cNvSpPr>
          <p:nvPr>
            <p:ph sz="quarter" idx="1"/>
          </p:nvPr>
        </p:nvSpPr>
        <p:spPr>
          <a:xfrm>
            <a:off x="612648" y="1615966"/>
            <a:ext cx="8153400" cy="4721772"/>
          </a:xfrm>
        </p:spPr>
        <p:txBody>
          <a:bodyPr>
            <a:normAutofit fontScale="70000" lnSpcReduction="20000"/>
          </a:bodyPr>
          <a:lstStyle/>
          <a:p>
            <a:r>
              <a:rPr lang="es-ES" dirty="0"/>
              <a:t>Looks at </a:t>
            </a:r>
            <a:r>
              <a:rPr lang="es-ES" dirty="0" err="1"/>
              <a:t>the</a:t>
            </a:r>
            <a:r>
              <a:rPr lang="es-ES" dirty="0"/>
              <a:t> </a:t>
            </a:r>
            <a:r>
              <a:rPr lang="es-ES" dirty="0" err="1"/>
              <a:t>variation</a:t>
            </a:r>
            <a:r>
              <a:rPr lang="es-ES" dirty="0"/>
              <a:t> </a:t>
            </a:r>
            <a:r>
              <a:rPr lang="es-ES" dirty="0" err="1"/>
              <a:t>between</a:t>
            </a:r>
            <a:r>
              <a:rPr lang="es-ES" dirty="0"/>
              <a:t> </a:t>
            </a:r>
            <a:r>
              <a:rPr lang="es-ES" i="1" dirty="0"/>
              <a:t>tener </a:t>
            </a:r>
            <a:r>
              <a:rPr lang="es-ES" dirty="0"/>
              <a:t>+ </a:t>
            </a:r>
            <a:r>
              <a:rPr lang="es-ES" i="1" dirty="0" err="1"/>
              <a:t>past</a:t>
            </a:r>
            <a:r>
              <a:rPr lang="es-ES" i="1" dirty="0"/>
              <a:t> </a:t>
            </a:r>
            <a:r>
              <a:rPr lang="es-ES" i="1" dirty="0" err="1"/>
              <a:t>participle</a:t>
            </a:r>
            <a:r>
              <a:rPr lang="es-ES" i="1" dirty="0"/>
              <a:t> </a:t>
            </a:r>
            <a:r>
              <a:rPr lang="es-ES" dirty="0"/>
              <a:t>and </a:t>
            </a:r>
            <a:r>
              <a:rPr lang="es-ES" i="1" dirty="0"/>
              <a:t>haber + </a:t>
            </a:r>
            <a:r>
              <a:rPr lang="es-ES" i="1" dirty="0" err="1"/>
              <a:t>past</a:t>
            </a:r>
            <a:r>
              <a:rPr lang="es-ES" i="1" dirty="0"/>
              <a:t> </a:t>
            </a:r>
            <a:r>
              <a:rPr lang="es-ES" i="1" dirty="0" err="1"/>
              <a:t>participle</a:t>
            </a:r>
            <a:r>
              <a:rPr lang="es-ES" dirty="0"/>
              <a:t> in </a:t>
            </a:r>
            <a:r>
              <a:rPr lang="es-ES" dirty="0" err="1"/>
              <a:t>modern</a:t>
            </a:r>
            <a:r>
              <a:rPr lang="es-ES" dirty="0"/>
              <a:t> peninsular </a:t>
            </a:r>
            <a:r>
              <a:rPr lang="es-ES" dirty="0" err="1"/>
              <a:t>Spanish</a:t>
            </a:r>
            <a:endParaRPr lang="es-ES" dirty="0"/>
          </a:p>
          <a:p>
            <a:pPr lvl="1"/>
            <a:r>
              <a:rPr lang="es-ES" dirty="0" err="1"/>
              <a:t>Synchronic</a:t>
            </a:r>
            <a:r>
              <a:rPr lang="es-ES" dirty="0"/>
              <a:t> </a:t>
            </a:r>
            <a:r>
              <a:rPr lang="es-ES" dirty="0" err="1"/>
              <a:t>perspective</a:t>
            </a:r>
            <a:endParaRPr lang="es-ES" dirty="0"/>
          </a:p>
          <a:p>
            <a:pPr lvl="1"/>
            <a:r>
              <a:rPr lang="es-ES" dirty="0" err="1"/>
              <a:t>Independent</a:t>
            </a:r>
            <a:r>
              <a:rPr lang="es-ES" dirty="0"/>
              <a:t> </a:t>
            </a:r>
            <a:r>
              <a:rPr lang="es-ES" dirty="0" err="1"/>
              <a:t>linguistic</a:t>
            </a:r>
            <a:r>
              <a:rPr lang="es-ES" dirty="0"/>
              <a:t> variables: </a:t>
            </a:r>
            <a:r>
              <a:rPr lang="es-ES" dirty="0" err="1"/>
              <a:t>verb</a:t>
            </a:r>
            <a:r>
              <a:rPr lang="es-ES" dirty="0"/>
              <a:t> </a:t>
            </a:r>
            <a:r>
              <a:rPr lang="es-ES" dirty="0" err="1"/>
              <a:t>type</a:t>
            </a:r>
            <a:r>
              <a:rPr lang="es-ES" dirty="0"/>
              <a:t>, </a:t>
            </a:r>
            <a:r>
              <a:rPr lang="es-ES" dirty="0" err="1"/>
              <a:t>grammatical</a:t>
            </a:r>
            <a:r>
              <a:rPr lang="es-ES" dirty="0"/>
              <a:t> </a:t>
            </a:r>
            <a:r>
              <a:rPr lang="es-ES" dirty="0" err="1"/>
              <a:t>person</a:t>
            </a:r>
            <a:r>
              <a:rPr lang="es-ES" dirty="0"/>
              <a:t>, temporal adverbial, </a:t>
            </a:r>
            <a:r>
              <a:rPr lang="es-ES" dirty="0" err="1"/>
              <a:t>type</a:t>
            </a:r>
            <a:r>
              <a:rPr lang="es-ES" dirty="0"/>
              <a:t> of DO, </a:t>
            </a:r>
            <a:r>
              <a:rPr lang="es-ES" dirty="0" err="1"/>
              <a:t>polarity</a:t>
            </a:r>
            <a:r>
              <a:rPr lang="es-ES" dirty="0"/>
              <a:t>, </a:t>
            </a:r>
            <a:r>
              <a:rPr lang="es-ES" dirty="0" err="1"/>
              <a:t>clause</a:t>
            </a:r>
            <a:r>
              <a:rPr lang="es-ES" dirty="0"/>
              <a:t> </a:t>
            </a:r>
            <a:r>
              <a:rPr lang="es-ES" dirty="0" err="1"/>
              <a:t>type</a:t>
            </a:r>
            <a:r>
              <a:rPr lang="es-ES" dirty="0"/>
              <a:t>, </a:t>
            </a:r>
            <a:r>
              <a:rPr lang="es-ES" dirty="0" err="1"/>
              <a:t>presence</a:t>
            </a:r>
            <a:r>
              <a:rPr lang="es-ES" dirty="0"/>
              <a:t> of </a:t>
            </a:r>
            <a:r>
              <a:rPr lang="es-ES" dirty="0" err="1"/>
              <a:t>demonstrative</a:t>
            </a:r>
            <a:r>
              <a:rPr lang="es-ES" dirty="0"/>
              <a:t>, </a:t>
            </a:r>
            <a:r>
              <a:rPr lang="es-ES" dirty="0" err="1"/>
              <a:t>other</a:t>
            </a:r>
            <a:r>
              <a:rPr lang="es-ES" dirty="0"/>
              <a:t> </a:t>
            </a:r>
            <a:r>
              <a:rPr lang="es-ES" dirty="0" err="1"/>
              <a:t>preverbal</a:t>
            </a:r>
            <a:r>
              <a:rPr lang="es-ES" dirty="0"/>
              <a:t> </a:t>
            </a:r>
            <a:r>
              <a:rPr lang="es-ES" dirty="0" err="1"/>
              <a:t>elements</a:t>
            </a:r>
            <a:r>
              <a:rPr lang="es-ES" dirty="0"/>
              <a:t>.</a:t>
            </a:r>
          </a:p>
          <a:p>
            <a:r>
              <a:rPr lang="es-ES_tradnl" dirty="0" err="1"/>
              <a:t>Results</a:t>
            </a:r>
            <a:r>
              <a:rPr lang="es-ES_tradnl" dirty="0"/>
              <a:t>:</a:t>
            </a:r>
          </a:p>
          <a:p>
            <a:pPr lvl="1"/>
            <a:r>
              <a:rPr lang="es-ES_tradnl" dirty="0" err="1"/>
              <a:t>Largely</a:t>
            </a:r>
            <a:r>
              <a:rPr lang="es-ES_tradnl" dirty="0"/>
              <a:t> </a:t>
            </a:r>
            <a:r>
              <a:rPr lang="es-ES_tradnl" dirty="0" err="1"/>
              <a:t>still</a:t>
            </a:r>
            <a:r>
              <a:rPr lang="es-ES_tradnl" dirty="0"/>
              <a:t> a resultative </a:t>
            </a:r>
            <a:r>
              <a:rPr lang="es-ES_tradnl" dirty="0" err="1"/>
              <a:t>form</a:t>
            </a:r>
            <a:endParaRPr lang="es-ES_tradnl" sz="2580" dirty="0"/>
          </a:p>
          <a:p>
            <a:pPr lvl="2"/>
            <a:r>
              <a:rPr lang="es-ES_tradnl" sz="2580" dirty="0"/>
              <a:t>Temporal </a:t>
            </a:r>
            <a:r>
              <a:rPr lang="es-ES_tradnl" sz="2580" dirty="0" err="1"/>
              <a:t>reference</a:t>
            </a:r>
            <a:r>
              <a:rPr lang="es-ES_tradnl" sz="2580" dirty="0"/>
              <a:t> </a:t>
            </a:r>
            <a:r>
              <a:rPr lang="es-ES_tradnl" sz="2580" dirty="0" err="1"/>
              <a:t>related</a:t>
            </a:r>
            <a:r>
              <a:rPr lang="es-ES_tradnl" sz="2580" dirty="0"/>
              <a:t> to </a:t>
            </a:r>
            <a:r>
              <a:rPr lang="es-ES_tradnl" sz="2580" dirty="0" err="1"/>
              <a:t>present</a:t>
            </a:r>
            <a:r>
              <a:rPr lang="es-ES_tradnl" sz="2580" dirty="0"/>
              <a:t> tense: (</a:t>
            </a:r>
            <a:r>
              <a:rPr lang="es-ES_tradnl" sz="2580" i="1" dirty="0"/>
              <a:t>no</a:t>
            </a:r>
            <a:r>
              <a:rPr lang="es-ES_tradnl" sz="2580" dirty="0"/>
              <a:t>) </a:t>
            </a:r>
            <a:r>
              <a:rPr lang="es-ES_tradnl" sz="2580" i="1" dirty="0"/>
              <a:t>todavía</a:t>
            </a:r>
            <a:r>
              <a:rPr lang="es-ES_tradnl" sz="2580" dirty="0"/>
              <a:t>/</a:t>
            </a:r>
            <a:r>
              <a:rPr lang="es-ES_tradnl" sz="2580" i="1" dirty="0"/>
              <a:t>aún</a:t>
            </a:r>
            <a:r>
              <a:rPr lang="es-ES_tradnl" sz="2580" dirty="0"/>
              <a:t>, </a:t>
            </a:r>
            <a:r>
              <a:rPr lang="es-ES_tradnl" sz="2580" i="1" dirty="0"/>
              <a:t>ahora</a:t>
            </a:r>
            <a:r>
              <a:rPr lang="es-ES_tradnl" sz="2580" dirty="0"/>
              <a:t> </a:t>
            </a:r>
            <a:r>
              <a:rPr lang="es-ES_tradnl" sz="2580" i="1" dirty="0"/>
              <a:t>ya</a:t>
            </a:r>
            <a:r>
              <a:rPr lang="es-ES_tradnl" sz="2580" dirty="0"/>
              <a:t>, </a:t>
            </a:r>
            <a:r>
              <a:rPr lang="es-ES_tradnl" sz="2580" i="1" dirty="0"/>
              <a:t>ahora</a:t>
            </a:r>
            <a:endParaRPr lang="es-ES_tradnl" sz="2580" dirty="0"/>
          </a:p>
          <a:p>
            <a:pPr lvl="2"/>
            <a:r>
              <a:rPr lang="es-ES_tradnl" sz="2580" dirty="0" err="1"/>
              <a:t>Demonstrative</a:t>
            </a:r>
            <a:r>
              <a:rPr lang="es-ES_tradnl" sz="2580" dirty="0"/>
              <a:t> </a:t>
            </a:r>
            <a:r>
              <a:rPr lang="es-ES_tradnl" sz="2580" dirty="0" err="1"/>
              <a:t>adverbs</a:t>
            </a:r>
            <a:endParaRPr lang="es-ES_tradnl" sz="2580" dirty="0"/>
          </a:p>
          <a:p>
            <a:pPr lvl="2"/>
            <a:r>
              <a:rPr lang="es-ES_tradnl" sz="2580" dirty="0" err="1"/>
              <a:t>Still</a:t>
            </a:r>
            <a:r>
              <a:rPr lang="es-ES_tradnl" sz="2580" dirty="0"/>
              <a:t> </a:t>
            </a:r>
            <a:r>
              <a:rPr lang="es-ES_tradnl" sz="2580" dirty="0" err="1"/>
              <a:t>mostly</a:t>
            </a:r>
            <a:r>
              <a:rPr lang="es-ES_tradnl" sz="2580" dirty="0"/>
              <a:t> </a:t>
            </a:r>
            <a:r>
              <a:rPr lang="es-ES_tradnl" sz="2580" dirty="0" err="1"/>
              <a:t>occurs</a:t>
            </a:r>
            <a:r>
              <a:rPr lang="es-ES_tradnl" sz="2580" dirty="0"/>
              <a:t> </a:t>
            </a:r>
            <a:r>
              <a:rPr lang="es-ES_tradnl" sz="2580" dirty="0" err="1"/>
              <a:t>with</a:t>
            </a:r>
            <a:r>
              <a:rPr lang="es-ES_tradnl" sz="2580" dirty="0"/>
              <a:t> </a:t>
            </a:r>
            <a:r>
              <a:rPr lang="es-ES_tradnl" sz="2580" dirty="0" err="1"/>
              <a:t>an</a:t>
            </a:r>
            <a:r>
              <a:rPr lang="es-ES_tradnl" sz="2580" dirty="0"/>
              <a:t> </a:t>
            </a:r>
            <a:r>
              <a:rPr lang="es-ES_tradnl" sz="2580" dirty="0" err="1"/>
              <a:t>expressed</a:t>
            </a:r>
            <a:r>
              <a:rPr lang="es-ES_tradnl" sz="2580" dirty="0"/>
              <a:t> DO</a:t>
            </a:r>
          </a:p>
          <a:p>
            <a:pPr lvl="1"/>
            <a:r>
              <a:rPr lang="es-ES_tradnl" sz="2580" dirty="0" err="1"/>
              <a:t>Extension</a:t>
            </a:r>
            <a:r>
              <a:rPr lang="es-ES_tradnl" sz="2580" dirty="0"/>
              <a:t> </a:t>
            </a:r>
            <a:r>
              <a:rPr lang="es-ES_tradnl" sz="2580" dirty="0" err="1"/>
              <a:t>into</a:t>
            </a:r>
            <a:r>
              <a:rPr lang="es-ES_tradnl" sz="2580" dirty="0"/>
              <a:t> </a:t>
            </a:r>
            <a:r>
              <a:rPr lang="es-ES_tradnl" sz="2580" dirty="0" err="1"/>
              <a:t>perfect</a:t>
            </a:r>
            <a:r>
              <a:rPr lang="es-ES_tradnl" sz="2580" dirty="0"/>
              <a:t> uses</a:t>
            </a:r>
          </a:p>
          <a:p>
            <a:pPr lvl="2"/>
            <a:r>
              <a:rPr lang="es-ES_tradnl" sz="2580" dirty="0" err="1"/>
              <a:t>Verb</a:t>
            </a:r>
            <a:r>
              <a:rPr lang="es-ES_tradnl" sz="2580" dirty="0"/>
              <a:t> </a:t>
            </a:r>
            <a:r>
              <a:rPr lang="es-ES_tradnl" sz="2580" dirty="0" err="1"/>
              <a:t>type</a:t>
            </a:r>
            <a:endParaRPr lang="es-ES_tradnl" sz="2580" dirty="0"/>
          </a:p>
          <a:p>
            <a:pPr lvl="2"/>
            <a:r>
              <a:rPr lang="es-ES_tradnl" sz="2580" dirty="0"/>
              <a:t>Temporal </a:t>
            </a:r>
            <a:r>
              <a:rPr lang="es-ES_tradnl" sz="2580" dirty="0" err="1"/>
              <a:t>reference</a:t>
            </a:r>
            <a:r>
              <a:rPr lang="es-ES_tradnl" sz="2580" dirty="0"/>
              <a:t>: non-</a:t>
            </a:r>
            <a:r>
              <a:rPr lang="es-ES_tradnl" sz="2580" dirty="0" err="1"/>
              <a:t>specific</a:t>
            </a:r>
            <a:r>
              <a:rPr lang="es-ES_tradnl" sz="2580" dirty="0"/>
              <a:t> and </a:t>
            </a:r>
            <a:r>
              <a:rPr lang="es-ES_tradnl" sz="2580" dirty="0" err="1"/>
              <a:t>frequency</a:t>
            </a:r>
            <a:r>
              <a:rPr lang="es-ES_tradnl" sz="2580" dirty="0"/>
              <a:t> </a:t>
            </a:r>
            <a:r>
              <a:rPr lang="es-ES_tradnl" sz="2580" dirty="0" err="1"/>
              <a:t>adverbs</a:t>
            </a:r>
            <a:endParaRPr lang="es-ES_tradnl" sz="2580" dirty="0"/>
          </a:p>
          <a:p>
            <a:pPr lvl="2"/>
            <a:r>
              <a:rPr lang="es-ES_tradnl" sz="2580" dirty="0" err="1"/>
              <a:t>Absence</a:t>
            </a:r>
            <a:r>
              <a:rPr lang="es-ES_tradnl" sz="2580" dirty="0"/>
              <a:t> of DO in </a:t>
            </a:r>
            <a:r>
              <a:rPr lang="es-ES_tradnl" sz="2580" dirty="0" err="1"/>
              <a:t>some</a:t>
            </a:r>
            <a:r>
              <a:rPr lang="es-ES_tradnl" sz="2580" dirty="0"/>
              <a:t> cases as </a:t>
            </a:r>
            <a:r>
              <a:rPr lang="es-ES_tradnl" sz="2580" dirty="0" err="1"/>
              <a:t>well</a:t>
            </a:r>
            <a:r>
              <a:rPr lang="es-ES_tradnl" sz="2580" dirty="0"/>
              <a:t> DO </a:t>
            </a:r>
            <a:r>
              <a:rPr lang="es-ES_tradnl" sz="2580" dirty="0" err="1"/>
              <a:t>that</a:t>
            </a:r>
            <a:r>
              <a:rPr lang="es-ES_tradnl" sz="2580" dirty="0"/>
              <a:t> are </a:t>
            </a:r>
            <a:r>
              <a:rPr lang="es-ES_tradnl" sz="2580" dirty="0" err="1"/>
              <a:t>infinitives</a:t>
            </a:r>
            <a:r>
              <a:rPr lang="es-ES_tradnl" sz="2580" dirty="0"/>
              <a:t> and que-</a:t>
            </a:r>
            <a:r>
              <a:rPr lang="es-ES_tradnl" sz="2580" dirty="0" err="1"/>
              <a:t>clauses</a:t>
            </a:r>
            <a:endParaRPr lang="es-ES_tradnl" sz="2580" dirty="0"/>
          </a:p>
        </p:txBody>
      </p:sp>
    </p:spTree>
    <p:extLst>
      <p:ext uri="{BB962C8B-B14F-4D97-AF65-F5344CB8AC3E}">
        <p14:creationId xmlns:p14="http://schemas.microsoft.com/office/powerpoint/2010/main" val="1201052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a:t>Tener</a:t>
            </a:r>
            <a:r>
              <a:rPr lang="en-US" dirty="0"/>
              <a:t> construction on the </a:t>
            </a:r>
            <a:r>
              <a:rPr lang="en-US" dirty="0" err="1"/>
              <a:t>resultative</a:t>
            </a:r>
            <a:r>
              <a:rPr lang="en-US" dirty="0"/>
              <a:t>-perfect-perfective path</a:t>
            </a:r>
          </a:p>
        </p:txBody>
      </p:sp>
      <p:sp>
        <p:nvSpPr>
          <p:cNvPr id="27" name="Slide Number Placeholder 26"/>
          <p:cNvSpPr>
            <a:spLocks noGrp="1"/>
          </p:cNvSpPr>
          <p:nvPr>
            <p:ph type="sldNum" sz="quarter" idx="12"/>
          </p:nvPr>
        </p:nvSpPr>
        <p:spPr/>
        <p:txBody>
          <a:bodyPr>
            <a:normAutofit fontScale="85000" lnSpcReduction="20000"/>
          </a:bodyPr>
          <a:lstStyle/>
          <a:p>
            <a:fld id="{ACBEBE54-8148-D443-A28E-9F7C5241E231}" type="slidenum">
              <a:rPr lang="es-ES_tradnl" smtClean="0"/>
              <a:pPr/>
              <a:t>17</a:t>
            </a:fld>
            <a:endParaRPr lang="es-ES_tradnl"/>
          </a:p>
        </p:txBody>
      </p:sp>
      <p:sp>
        <p:nvSpPr>
          <p:cNvPr id="3" name="Content Placeholder 2"/>
          <p:cNvSpPr>
            <a:spLocks noGrp="1"/>
          </p:cNvSpPr>
          <p:nvPr>
            <p:ph sz="quarter" idx="1"/>
          </p:nvPr>
        </p:nvSpPr>
        <p:spPr/>
        <p:txBody>
          <a:bodyPr/>
          <a:lstStyle/>
          <a:p>
            <a:endParaRPr lang="en-US" dirty="0"/>
          </a:p>
        </p:txBody>
      </p:sp>
      <p:cxnSp>
        <p:nvCxnSpPr>
          <p:cNvPr id="4" name="Straight Arrow Connector 3"/>
          <p:cNvCxnSpPr/>
          <p:nvPr/>
        </p:nvCxnSpPr>
        <p:spPr>
          <a:xfrm>
            <a:off x="1135117" y="3846786"/>
            <a:ext cx="6889531" cy="15766"/>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sp>
        <p:nvSpPr>
          <p:cNvPr id="5" name="Diamond 4"/>
          <p:cNvSpPr/>
          <p:nvPr/>
        </p:nvSpPr>
        <p:spPr>
          <a:xfrm>
            <a:off x="1245473" y="3712779"/>
            <a:ext cx="252249" cy="268013"/>
          </a:xfrm>
          <a:prstGeom prst="diamond">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iamond 5"/>
          <p:cNvSpPr/>
          <p:nvPr/>
        </p:nvSpPr>
        <p:spPr>
          <a:xfrm>
            <a:off x="7514893" y="3720662"/>
            <a:ext cx="252249" cy="268013"/>
          </a:xfrm>
          <a:prstGeom prst="diamond">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Decision 6"/>
          <p:cNvSpPr/>
          <p:nvPr/>
        </p:nvSpPr>
        <p:spPr>
          <a:xfrm>
            <a:off x="3390198" y="3767958"/>
            <a:ext cx="269202" cy="157656"/>
          </a:xfrm>
          <a:prstGeom prst="flowChartDecisi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Decision 7"/>
          <p:cNvSpPr/>
          <p:nvPr/>
        </p:nvSpPr>
        <p:spPr>
          <a:xfrm>
            <a:off x="5686691" y="3778468"/>
            <a:ext cx="269202" cy="157656"/>
          </a:xfrm>
          <a:prstGeom prst="flowChartDecisi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Decision 8"/>
          <p:cNvSpPr/>
          <p:nvPr/>
        </p:nvSpPr>
        <p:spPr>
          <a:xfrm>
            <a:off x="4104896" y="3775840"/>
            <a:ext cx="269202" cy="157656"/>
          </a:xfrm>
          <a:prstGeom prst="flowChartDecisi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Brace 9"/>
          <p:cNvSpPr/>
          <p:nvPr/>
        </p:nvSpPr>
        <p:spPr>
          <a:xfrm rot="5400000">
            <a:off x="4405042" y="2210409"/>
            <a:ext cx="535416" cy="2469325"/>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Arrow Connector 10"/>
          <p:cNvCxnSpPr/>
          <p:nvPr/>
        </p:nvCxnSpPr>
        <p:spPr>
          <a:xfrm>
            <a:off x="1371597" y="3193129"/>
            <a:ext cx="0" cy="3856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408911" y="3951890"/>
            <a:ext cx="231775" cy="500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4114623" y="3958541"/>
            <a:ext cx="231776" cy="500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4957270" y="3957146"/>
            <a:ext cx="231775" cy="500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5724118" y="3951890"/>
            <a:ext cx="231775" cy="500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16" name="Straight Arrow Connector 15"/>
          <p:cNvCxnSpPr/>
          <p:nvPr/>
        </p:nvCxnSpPr>
        <p:spPr>
          <a:xfrm>
            <a:off x="7641017" y="3209740"/>
            <a:ext cx="0" cy="39546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67103" y="2743200"/>
            <a:ext cx="1150883" cy="369332"/>
          </a:xfrm>
          <a:prstGeom prst="rect">
            <a:avLst/>
          </a:prstGeom>
          <a:noFill/>
        </p:spPr>
        <p:txBody>
          <a:bodyPr wrap="square" rtlCol="0">
            <a:spAutoFit/>
          </a:bodyPr>
          <a:lstStyle/>
          <a:p>
            <a:r>
              <a:rPr lang="en-US" dirty="0" err="1"/>
              <a:t>resultative</a:t>
            </a:r>
            <a:endParaRPr lang="en-US" dirty="0"/>
          </a:p>
        </p:txBody>
      </p:sp>
      <p:sp>
        <p:nvSpPr>
          <p:cNvPr id="18" name="TextBox 17"/>
          <p:cNvSpPr txBox="1"/>
          <p:nvPr/>
        </p:nvSpPr>
        <p:spPr>
          <a:xfrm>
            <a:off x="7065579" y="2730671"/>
            <a:ext cx="1150883" cy="369332"/>
          </a:xfrm>
          <a:prstGeom prst="rect">
            <a:avLst/>
          </a:prstGeom>
          <a:noFill/>
        </p:spPr>
        <p:txBody>
          <a:bodyPr wrap="square" rtlCol="0">
            <a:spAutoFit/>
          </a:bodyPr>
          <a:lstStyle/>
          <a:p>
            <a:r>
              <a:rPr lang="en-US" dirty="0"/>
              <a:t>perfective</a:t>
            </a:r>
          </a:p>
        </p:txBody>
      </p:sp>
      <p:sp>
        <p:nvSpPr>
          <p:cNvPr id="19" name="TextBox 18"/>
          <p:cNvSpPr txBox="1"/>
          <p:nvPr/>
        </p:nvSpPr>
        <p:spPr>
          <a:xfrm>
            <a:off x="4092137" y="2726700"/>
            <a:ext cx="1150883" cy="369332"/>
          </a:xfrm>
          <a:prstGeom prst="rect">
            <a:avLst/>
          </a:prstGeom>
          <a:noFill/>
        </p:spPr>
        <p:txBody>
          <a:bodyPr wrap="square" rtlCol="0">
            <a:spAutoFit/>
          </a:bodyPr>
          <a:lstStyle/>
          <a:p>
            <a:pPr algn="ctr"/>
            <a:r>
              <a:rPr lang="en-US" dirty="0"/>
              <a:t>perfect</a:t>
            </a:r>
          </a:p>
        </p:txBody>
      </p:sp>
      <p:sp>
        <p:nvSpPr>
          <p:cNvPr id="20" name="TextBox 19"/>
          <p:cNvSpPr txBox="1"/>
          <p:nvPr/>
        </p:nvSpPr>
        <p:spPr>
          <a:xfrm>
            <a:off x="3155682" y="4644102"/>
            <a:ext cx="738233" cy="369332"/>
          </a:xfrm>
          <a:prstGeom prst="rect">
            <a:avLst/>
          </a:prstGeom>
          <a:noFill/>
        </p:spPr>
        <p:txBody>
          <a:bodyPr wrap="square" rtlCol="0">
            <a:spAutoFit/>
          </a:bodyPr>
          <a:lstStyle/>
          <a:p>
            <a:r>
              <a:rPr lang="en-US" dirty="0"/>
              <a:t>result</a:t>
            </a:r>
          </a:p>
        </p:txBody>
      </p:sp>
      <p:sp>
        <p:nvSpPr>
          <p:cNvPr id="21" name="TextBox 20"/>
          <p:cNvSpPr txBox="1"/>
          <p:nvPr/>
        </p:nvSpPr>
        <p:spPr>
          <a:xfrm>
            <a:off x="3603431" y="4960147"/>
            <a:ext cx="1308503" cy="369332"/>
          </a:xfrm>
          <a:prstGeom prst="rect">
            <a:avLst/>
          </a:prstGeom>
          <a:noFill/>
        </p:spPr>
        <p:txBody>
          <a:bodyPr wrap="square" rtlCol="0">
            <a:spAutoFit/>
          </a:bodyPr>
          <a:lstStyle/>
          <a:p>
            <a:r>
              <a:rPr lang="en-US" dirty="0"/>
              <a:t>experiential</a:t>
            </a:r>
          </a:p>
        </p:txBody>
      </p:sp>
      <p:sp>
        <p:nvSpPr>
          <p:cNvPr id="22" name="TextBox 21"/>
          <p:cNvSpPr txBox="1"/>
          <p:nvPr/>
        </p:nvSpPr>
        <p:spPr>
          <a:xfrm>
            <a:off x="4434704" y="4648621"/>
            <a:ext cx="1308503" cy="369332"/>
          </a:xfrm>
          <a:prstGeom prst="rect">
            <a:avLst/>
          </a:prstGeom>
          <a:noFill/>
        </p:spPr>
        <p:txBody>
          <a:bodyPr wrap="square" rtlCol="0">
            <a:spAutoFit/>
          </a:bodyPr>
          <a:lstStyle/>
          <a:p>
            <a:r>
              <a:rPr lang="en-US" dirty="0"/>
              <a:t>continuative</a:t>
            </a:r>
          </a:p>
        </p:txBody>
      </p:sp>
      <p:sp>
        <p:nvSpPr>
          <p:cNvPr id="23" name="TextBox 22"/>
          <p:cNvSpPr txBox="1"/>
          <p:nvPr/>
        </p:nvSpPr>
        <p:spPr>
          <a:xfrm>
            <a:off x="5189045" y="4970655"/>
            <a:ext cx="1296822" cy="369332"/>
          </a:xfrm>
          <a:prstGeom prst="rect">
            <a:avLst/>
          </a:prstGeom>
          <a:noFill/>
        </p:spPr>
        <p:txBody>
          <a:bodyPr wrap="square" rtlCol="0">
            <a:spAutoFit/>
          </a:bodyPr>
          <a:lstStyle/>
          <a:p>
            <a:pPr algn="ctr"/>
            <a:r>
              <a:rPr lang="en-US" dirty="0"/>
              <a:t>recent past</a:t>
            </a:r>
          </a:p>
        </p:txBody>
      </p:sp>
      <p:pic>
        <p:nvPicPr>
          <p:cNvPr id="2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0462" y="3765782"/>
            <a:ext cx="292100" cy="176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6" name="Oval 25"/>
          <p:cNvSpPr/>
          <p:nvPr/>
        </p:nvSpPr>
        <p:spPr>
          <a:xfrm>
            <a:off x="1119351" y="3636734"/>
            <a:ext cx="536028" cy="38347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245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1" nodeType="clickEffect">
                                  <p:stCondLst>
                                    <p:cond delay="0"/>
                                  </p:stCondLst>
                                  <p:childTnLst>
                                    <p:animScale>
                                      <p:cBhvr>
                                        <p:cTn id="6" dur="2000" fill="hold"/>
                                        <p:tgtEl>
                                          <p:spTgt spid="26"/>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grpId="0" nodeType="clickEffect">
                                  <p:stCondLst>
                                    <p:cond delay="0"/>
                                  </p:stCondLst>
                                  <p:childTnLst>
                                    <p:animMotion origin="layout" path="M -0.0224 -1.85185E-6 L 0.2276 -1.85185E-6 " pathEditMode="relative" rAng="0" ptsTypes="AA">
                                      <p:cBhvr>
                                        <p:cTn id="10" dur="2000" fill="hold"/>
                                        <p:tgtEl>
                                          <p:spTgt spid="26"/>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s-ES"/>
          </a:p>
        </p:txBody>
      </p:sp>
      <p:sp>
        <p:nvSpPr>
          <p:cNvPr id="3" name="Title 2"/>
          <p:cNvSpPr>
            <a:spLocks noGrp="1"/>
          </p:cNvSpPr>
          <p:nvPr>
            <p:ph type="title"/>
          </p:nvPr>
        </p:nvSpPr>
        <p:spPr/>
        <p:txBody>
          <a:bodyPr/>
          <a:lstStyle/>
          <a:p>
            <a:r>
              <a:rPr lang="es-ES" dirty="0" err="1"/>
              <a:t>The</a:t>
            </a:r>
            <a:r>
              <a:rPr lang="es-ES" dirty="0"/>
              <a:t> </a:t>
            </a:r>
            <a:r>
              <a:rPr lang="es-ES" dirty="0" err="1"/>
              <a:t>current</a:t>
            </a:r>
            <a:r>
              <a:rPr lang="es-ES" dirty="0"/>
              <a:t> </a:t>
            </a:r>
            <a:r>
              <a:rPr lang="es-ES" dirty="0" err="1"/>
              <a:t>study</a:t>
            </a:r>
            <a:endParaRPr lang="es-ES" dirty="0"/>
          </a:p>
        </p:txBody>
      </p:sp>
      <p:sp>
        <p:nvSpPr>
          <p:cNvPr id="4" name="Slide Number Placeholder 3"/>
          <p:cNvSpPr>
            <a:spLocks noGrp="1"/>
          </p:cNvSpPr>
          <p:nvPr>
            <p:ph type="sldNum" sz="quarter" idx="11"/>
          </p:nvPr>
        </p:nvSpPr>
        <p:spPr/>
        <p:txBody>
          <a:bodyPr/>
          <a:lstStyle/>
          <a:p>
            <a:fld id="{ACBEBE54-8148-D443-A28E-9F7C5241E231}" type="slidenum">
              <a:rPr lang="es-ES_tradnl" smtClean="0"/>
              <a:pPr/>
              <a:t>18</a:t>
            </a:fld>
            <a:endParaRPr lang="es-ES_tradnl"/>
          </a:p>
        </p:txBody>
      </p:sp>
    </p:spTree>
    <p:extLst>
      <p:ext uri="{BB962C8B-B14F-4D97-AF65-F5344CB8AC3E}">
        <p14:creationId xmlns:p14="http://schemas.microsoft.com/office/powerpoint/2010/main" val="574196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19</a:t>
            </a:fld>
            <a:endParaRPr lang="es-ES_tradnl"/>
          </a:p>
        </p:txBody>
      </p:sp>
      <p:sp>
        <p:nvSpPr>
          <p:cNvPr id="3" name="Content Placeholder 2"/>
          <p:cNvSpPr>
            <a:spLocks noGrp="1"/>
          </p:cNvSpPr>
          <p:nvPr>
            <p:ph sz="quarter" idx="1"/>
          </p:nvPr>
        </p:nvSpPr>
        <p:spPr/>
        <p:txBody>
          <a:bodyPr/>
          <a:lstStyle/>
          <a:p>
            <a:pPr lvl="0"/>
            <a:r>
              <a:rPr lang="en-US" dirty="0"/>
              <a:t>What are the rates of occurrence of different linguistic factors signifying the perfect with </a:t>
            </a:r>
            <a:r>
              <a:rPr lang="en-US" i="1" dirty="0"/>
              <a:t>tener </a:t>
            </a:r>
            <a:r>
              <a:rPr lang="en-US" dirty="0"/>
              <a:t>+ past participle?</a:t>
            </a:r>
          </a:p>
          <a:p>
            <a:pPr lvl="0"/>
            <a:r>
              <a:rPr lang="en-US" dirty="0"/>
              <a:t>Do these rates change across time?</a:t>
            </a:r>
          </a:p>
          <a:p>
            <a:pPr lvl="0"/>
            <a:r>
              <a:rPr lang="en-US" dirty="0"/>
              <a:t>Does this change indicate a move toward more perfect uses?</a:t>
            </a:r>
          </a:p>
        </p:txBody>
      </p:sp>
    </p:spTree>
    <p:extLst>
      <p:ext uri="{BB962C8B-B14F-4D97-AF65-F5344CB8AC3E}">
        <p14:creationId xmlns:p14="http://schemas.microsoft.com/office/powerpoint/2010/main" val="3617545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The</a:t>
            </a:r>
            <a:r>
              <a:rPr lang="es-ES_tradnl" dirty="0"/>
              <a:t> </a:t>
            </a:r>
            <a:r>
              <a:rPr lang="es-ES_tradnl" dirty="0" err="1"/>
              <a:t>current</a:t>
            </a:r>
            <a:r>
              <a:rPr lang="es-ES_tradnl" dirty="0"/>
              <a:t> </a:t>
            </a:r>
            <a:r>
              <a:rPr lang="es-ES_tradnl" dirty="0" err="1"/>
              <a:t>study</a:t>
            </a:r>
            <a:endParaRPr lang="es-ES_tradnl"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2</a:t>
            </a:fld>
            <a:endParaRPr lang="es-ES_tradnl"/>
          </a:p>
        </p:txBody>
      </p:sp>
      <p:sp>
        <p:nvSpPr>
          <p:cNvPr id="3" name="Content Placeholder 2"/>
          <p:cNvSpPr>
            <a:spLocks noGrp="1"/>
          </p:cNvSpPr>
          <p:nvPr>
            <p:ph sz="quarter" idx="1"/>
          </p:nvPr>
        </p:nvSpPr>
        <p:spPr/>
        <p:txBody>
          <a:bodyPr>
            <a:normAutofit fontScale="92500" lnSpcReduction="10000"/>
          </a:bodyPr>
          <a:lstStyle/>
          <a:p>
            <a:r>
              <a:rPr lang="en-US" sz="3200" dirty="0"/>
              <a:t>The goal of the current study is to examine the distribution of </a:t>
            </a:r>
            <a:r>
              <a:rPr lang="en-US" sz="3200" i="1" dirty="0"/>
              <a:t>tener + past participle </a:t>
            </a:r>
            <a:r>
              <a:rPr lang="en-US" sz="3200" dirty="0"/>
              <a:t>with various contextual features indicative of the four primary uses of the perfect across two time periods in order to establish whether it is developing perfect-like functions.</a:t>
            </a:r>
          </a:p>
          <a:p>
            <a:r>
              <a:rPr lang="en-US" sz="3200" dirty="0"/>
              <a:t>If </a:t>
            </a:r>
            <a:r>
              <a:rPr lang="en-US" sz="3200" i="1" dirty="0"/>
              <a:t>tener </a:t>
            </a:r>
            <a:r>
              <a:rPr lang="en-US" sz="3200" dirty="0"/>
              <a:t>+ </a:t>
            </a:r>
            <a:r>
              <a:rPr lang="en-US" sz="3200" i="1" dirty="0"/>
              <a:t>past participle </a:t>
            </a:r>
            <a:r>
              <a:rPr lang="en-US" sz="3200" dirty="0"/>
              <a:t>has acquired perfect uses, its rate of co-occurrence with these specific variables should change in the direction of a perfect gram.</a:t>
            </a:r>
          </a:p>
          <a:p>
            <a:endParaRPr lang="en-US" sz="3200" dirty="0"/>
          </a:p>
          <a:p>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Hypothesis</a:t>
            </a:r>
            <a:endParaRPr lang="es-ES_tradnl"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20</a:t>
            </a:fld>
            <a:endParaRPr lang="es-ES_tradnl"/>
          </a:p>
        </p:txBody>
      </p:sp>
      <p:sp>
        <p:nvSpPr>
          <p:cNvPr id="3" name="Content Placeholder 2"/>
          <p:cNvSpPr>
            <a:spLocks noGrp="1"/>
          </p:cNvSpPr>
          <p:nvPr>
            <p:ph sz="quarter" idx="1"/>
          </p:nvPr>
        </p:nvSpPr>
        <p:spPr>
          <a:xfrm>
            <a:off x="612648" y="1600200"/>
            <a:ext cx="8153400" cy="4737538"/>
          </a:xfrm>
        </p:spPr>
        <p:txBody>
          <a:bodyPr>
            <a:normAutofit/>
          </a:bodyPr>
          <a:lstStyle/>
          <a:p>
            <a:r>
              <a:rPr lang="en-US" sz="3636" i="1" dirty="0"/>
              <a:t>Tener + past participle </a:t>
            </a:r>
            <a:r>
              <a:rPr lang="en-US" sz="3636" dirty="0"/>
              <a:t>has begun to extend semantically into the perfect realm, which will be evidenced by certain linguistic factors that occur more with modern </a:t>
            </a:r>
            <a:r>
              <a:rPr lang="en-US" sz="3636" i="1" dirty="0"/>
              <a:t>tener</a:t>
            </a:r>
            <a:r>
              <a:rPr lang="en-US" sz="3636" dirty="0"/>
              <a:t> (20</a:t>
            </a:r>
            <a:r>
              <a:rPr lang="en-US" sz="3636" baseline="30000" dirty="0"/>
              <a:t>th</a:t>
            </a:r>
            <a:r>
              <a:rPr lang="en-US" sz="3636" dirty="0"/>
              <a:t> century) than old </a:t>
            </a:r>
            <a:r>
              <a:rPr lang="en-US" sz="3636" i="1" dirty="0"/>
              <a:t>tener</a:t>
            </a:r>
            <a:r>
              <a:rPr lang="en-US" sz="3636" dirty="0"/>
              <a:t> (17</a:t>
            </a:r>
            <a:r>
              <a:rPr lang="en-US" sz="3636" baseline="30000" dirty="0"/>
              <a:t>th</a:t>
            </a:r>
            <a:r>
              <a:rPr lang="en-US" sz="3636" dirty="0"/>
              <a:t> century)</a:t>
            </a:r>
            <a:r>
              <a:rPr lang="es-ES_tradnl" sz="3273"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endParaRPr lang="es-ES_tradnl"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21</a:t>
            </a:fld>
            <a:endParaRPr lang="es-ES_tradnl"/>
          </a:p>
        </p:txBody>
      </p:sp>
      <p:sp>
        <p:nvSpPr>
          <p:cNvPr id="3" name="Content Placeholder 2"/>
          <p:cNvSpPr>
            <a:spLocks noGrp="1"/>
          </p:cNvSpPr>
          <p:nvPr>
            <p:ph sz="quarter" idx="1"/>
          </p:nvPr>
        </p:nvSpPr>
        <p:spPr/>
        <p:txBody>
          <a:bodyPr>
            <a:normAutofit fontScale="92500" lnSpcReduction="20000"/>
          </a:bodyPr>
          <a:lstStyle/>
          <a:p>
            <a:r>
              <a:rPr lang="en-US" dirty="0"/>
              <a:t>Corpus de </a:t>
            </a:r>
            <a:r>
              <a:rPr lang="en-US" dirty="0" err="1"/>
              <a:t>Referencia</a:t>
            </a:r>
            <a:r>
              <a:rPr lang="en-US" dirty="0"/>
              <a:t> del </a:t>
            </a:r>
            <a:r>
              <a:rPr lang="en-US" dirty="0" err="1"/>
              <a:t>Español</a:t>
            </a:r>
            <a:r>
              <a:rPr lang="en-US" dirty="0"/>
              <a:t> Actual (CREA)</a:t>
            </a:r>
          </a:p>
          <a:p>
            <a:pPr lvl="1"/>
            <a:r>
              <a:rPr lang="en-US" dirty="0"/>
              <a:t>1970-2004; oral data</a:t>
            </a:r>
          </a:p>
          <a:p>
            <a:pPr lvl="1"/>
            <a:r>
              <a:rPr lang="en-US" dirty="0"/>
              <a:t>464 tokens of </a:t>
            </a:r>
            <a:r>
              <a:rPr lang="en-US" i="1" dirty="0"/>
              <a:t>tener </a:t>
            </a:r>
            <a:r>
              <a:rPr lang="en-US" dirty="0"/>
              <a:t>+ past participle</a:t>
            </a:r>
          </a:p>
          <a:p>
            <a:r>
              <a:rPr lang="en-US" dirty="0"/>
              <a:t> </a:t>
            </a:r>
            <a:r>
              <a:rPr lang="es-ES" dirty="0"/>
              <a:t>El Corpus Diacrónico del Español</a:t>
            </a:r>
            <a:r>
              <a:rPr lang="en-US" dirty="0"/>
              <a:t> (CORDE)</a:t>
            </a:r>
          </a:p>
          <a:p>
            <a:pPr lvl="1"/>
            <a:r>
              <a:rPr lang="en-US" dirty="0"/>
              <a:t>1600-1630; narrative and theatre</a:t>
            </a:r>
          </a:p>
          <a:p>
            <a:pPr lvl="1"/>
            <a:r>
              <a:rPr lang="en-US" dirty="0"/>
              <a:t>776 tokens of </a:t>
            </a:r>
            <a:r>
              <a:rPr lang="en-US" i="1" dirty="0"/>
              <a:t>tener </a:t>
            </a:r>
            <a:r>
              <a:rPr lang="en-US" dirty="0"/>
              <a:t>+ past participle</a:t>
            </a:r>
          </a:p>
          <a:p>
            <a:r>
              <a:rPr lang="en-US" dirty="0">
                <a:sym typeface="Wingdings" pitchFamily="2" charset="2"/>
              </a:rPr>
              <a:t>The data were coded for the factors to be outlined taken to be indicative of aspectual and temporal verbal functions.</a:t>
            </a:r>
          </a:p>
          <a:p>
            <a:r>
              <a:rPr lang="en-US" dirty="0">
                <a:sym typeface="Wingdings" pitchFamily="2" charset="2"/>
              </a:rPr>
              <a:t>Chi-square analysis was performed with Statistical Package for Social Science (SPSS)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Independent</a:t>
            </a:r>
            <a:r>
              <a:rPr lang="es-ES_tradnl" dirty="0"/>
              <a:t> variables</a:t>
            </a:r>
          </a:p>
        </p:txBody>
      </p:sp>
      <p:sp>
        <p:nvSpPr>
          <p:cNvPr id="7" name="Slide Number Placeholder 6"/>
          <p:cNvSpPr>
            <a:spLocks noGrp="1"/>
          </p:cNvSpPr>
          <p:nvPr>
            <p:ph type="sldNum" sz="quarter" idx="12"/>
          </p:nvPr>
        </p:nvSpPr>
        <p:spPr/>
        <p:txBody>
          <a:bodyPr>
            <a:normAutofit fontScale="85000" lnSpcReduction="20000"/>
          </a:bodyPr>
          <a:lstStyle/>
          <a:p>
            <a:fld id="{ACBEBE54-8148-D443-A28E-9F7C5241E231}" type="slidenum">
              <a:rPr lang="es-ES_tradnl" smtClean="0"/>
              <a:pPr/>
              <a:t>22</a:t>
            </a:fld>
            <a:endParaRPr lang="es-ES_tradnl"/>
          </a:p>
        </p:txBody>
      </p:sp>
      <p:sp>
        <p:nvSpPr>
          <p:cNvPr id="3" name="Content Placeholder 2"/>
          <p:cNvSpPr>
            <a:spLocks noGrp="1"/>
          </p:cNvSpPr>
          <p:nvPr>
            <p:ph sz="quarter" idx="1"/>
          </p:nvPr>
        </p:nvSpPr>
        <p:spPr/>
        <p:txBody>
          <a:bodyPr>
            <a:normAutofit/>
          </a:bodyPr>
          <a:lstStyle/>
          <a:p>
            <a:r>
              <a:rPr lang="es-ES_tradnl" dirty="0" err="1"/>
              <a:t>Verb</a:t>
            </a:r>
            <a:r>
              <a:rPr lang="es-ES_tradnl" dirty="0"/>
              <a:t> </a:t>
            </a:r>
            <a:r>
              <a:rPr lang="es-ES_tradnl" dirty="0" err="1"/>
              <a:t>type</a:t>
            </a:r>
            <a:endParaRPr lang="es-ES_tradnl" dirty="0"/>
          </a:p>
          <a:p>
            <a:r>
              <a:rPr lang="es-ES_tradnl" dirty="0"/>
              <a:t>Temporal </a:t>
            </a:r>
            <a:r>
              <a:rPr lang="es-ES_tradnl" dirty="0" err="1"/>
              <a:t>reference</a:t>
            </a:r>
            <a:endParaRPr lang="es-ES_tradnl" dirty="0"/>
          </a:p>
          <a:p>
            <a:r>
              <a:rPr lang="es-ES_tradnl" dirty="0" err="1"/>
              <a:t>Type</a:t>
            </a:r>
            <a:r>
              <a:rPr lang="es-ES_tradnl" dirty="0"/>
              <a:t> of DO</a:t>
            </a:r>
          </a:p>
          <a:p>
            <a:r>
              <a:rPr lang="es-ES_tradnl" dirty="0" err="1"/>
              <a:t>Presence</a:t>
            </a:r>
            <a:r>
              <a:rPr lang="es-ES_tradnl" dirty="0"/>
              <a:t> of a </a:t>
            </a:r>
            <a:r>
              <a:rPr lang="es-ES_tradnl" dirty="0" err="1"/>
              <a:t>demonstrative</a:t>
            </a:r>
            <a:endParaRPr lang="es-ES_tradnl" dirty="0"/>
          </a:p>
          <a:p>
            <a:r>
              <a:rPr lang="es-ES_tradnl" dirty="0" err="1"/>
              <a:t>Presence</a:t>
            </a:r>
            <a:r>
              <a:rPr lang="es-ES_tradnl" dirty="0"/>
              <a:t> of a </a:t>
            </a:r>
            <a:r>
              <a:rPr lang="es-ES_tradnl" dirty="0" err="1"/>
              <a:t>phrasal</a:t>
            </a:r>
            <a:r>
              <a:rPr lang="es-ES_tradnl" dirty="0"/>
              <a:t> </a:t>
            </a:r>
            <a:r>
              <a:rPr lang="es-ES_tradnl" dirty="0" err="1"/>
              <a:t>verb</a:t>
            </a:r>
            <a:endParaRPr lang="es-ES_tradn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Verb type</a:t>
            </a:r>
            <a:endParaRPr lang="es-ES_tradnl"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23</a:t>
            </a:fld>
            <a:endParaRPr lang="es-ES_tradnl"/>
          </a:p>
        </p:txBody>
      </p:sp>
      <p:sp>
        <p:nvSpPr>
          <p:cNvPr id="3" name="Content Placeholder 2"/>
          <p:cNvSpPr>
            <a:spLocks noGrp="1"/>
          </p:cNvSpPr>
          <p:nvPr>
            <p:ph sz="quarter" idx="1"/>
          </p:nvPr>
        </p:nvSpPr>
        <p:spPr>
          <a:xfrm>
            <a:off x="612648" y="1600200"/>
            <a:ext cx="8153400" cy="2829910"/>
          </a:xfrm>
        </p:spPr>
        <p:txBody>
          <a:bodyPr>
            <a:normAutofit/>
          </a:bodyPr>
          <a:lstStyle/>
          <a:p>
            <a:r>
              <a:rPr lang="en-US" dirty="0" err="1"/>
              <a:t>Resultatives</a:t>
            </a:r>
            <a:r>
              <a:rPr lang="en-US" dirty="0"/>
              <a:t> </a:t>
            </a:r>
            <a:r>
              <a:rPr lang="en-US" dirty="0">
                <a:sym typeface="Wingdings" pitchFamily="2" charset="2"/>
              </a:rPr>
              <a:t> change-of-state verbs</a:t>
            </a:r>
          </a:p>
          <a:p>
            <a:r>
              <a:rPr lang="en-US" dirty="0">
                <a:sym typeface="Wingdings" pitchFamily="2" charset="2"/>
              </a:rPr>
              <a:t>Early perfects  knowledge acquisition verbs, mental activity verbs, perception verbs, communication verbs.</a:t>
            </a:r>
          </a:p>
          <a:p>
            <a:r>
              <a:rPr lang="en-US" dirty="0">
                <a:sym typeface="Wingdings" pitchFamily="2" charset="2"/>
              </a:rPr>
              <a:t>Perfects  stative and motion verbs</a:t>
            </a:r>
          </a:p>
          <a:p>
            <a:endParaRPr lang="es-ES_tradnl" dirty="0"/>
          </a:p>
        </p:txBody>
      </p:sp>
      <p:sp>
        <p:nvSpPr>
          <p:cNvPr id="5" name="TextBox 4"/>
          <p:cNvSpPr txBox="1"/>
          <p:nvPr/>
        </p:nvSpPr>
        <p:spPr>
          <a:xfrm>
            <a:off x="612648" y="5157419"/>
            <a:ext cx="7646276" cy="923330"/>
          </a:xfrm>
          <a:prstGeom prst="rect">
            <a:avLst/>
          </a:prstGeom>
          <a:noFill/>
        </p:spPr>
        <p:txBody>
          <a:bodyPr wrap="square" rtlCol="0">
            <a:spAutoFit/>
          </a:bodyPr>
          <a:lstStyle/>
          <a:p>
            <a:pPr algn="just"/>
            <a:r>
              <a:rPr lang="en-US" dirty="0">
                <a:solidFill>
                  <a:schemeClr val="tx1">
                    <a:lumMod val="50000"/>
                    <a:lumOff val="50000"/>
                  </a:schemeClr>
                </a:solidFill>
              </a:rPr>
              <a:t>Benveniste (1968: 86–9), Bybee et al. (1994: 69), Carey (1994, 1995), Day &amp; Zahler (forthcoming), </a:t>
            </a:r>
            <a:r>
              <a:rPr lang="en-US" dirty="0" err="1">
                <a:solidFill>
                  <a:schemeClr val="tx1">
                    <a:lumMod val="50000"/>
                    <a:lumOff val="50000"/>
                  </a:schemeClr>
                </a:solidFill>
                <a:sym typeface="Wingdings" pitchFamily="2" charset="2"/>
              </a:rPr>
              <a:t>Harre</a:t>
            </a:r>
            <a:r>
              <a:rPr lang="en-US" dirty="0">
                <a:solidFill>
                  <a:schemeClr val="tx1">
                    <a:lumMod val="50000"/>
                    <a:lumOff val="50000"/>
                  </a:schemeClr>
                </a:solidFill>
                <a:sym typeface="Wingdings" pitchFamily="2" charset="2"/>
              </a:rPr>
              <a:t> (1991: 72), </a:t>
            </a:r>
            <a:r>
              <a:rPr lang="en-US" dirty="0">
                <a:solidFill>
                  <a:schemeClr val="tx1">
                    <a:lumMod val="50000"/>
                    <a:lumOff val="50000"/>
                  </a:schemeClr>
                </a:solidFill>
              </a:rPr>
              <a:t>Kato (1993), Mitchell (1985: 727), Pinkster (1987: 200, 204–5), Vincent (1982: 83–5),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Verb type</a:t>
            </a:r>
            <a:endParaRPr lang="es-ES_tradnl"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24</a:t>
            </a:fld>
            <a:endParaRPr lang="es-ES_tradnl"/>
          </a:p>
        </p:txBody>
      </p:sp>
      <p:sp>
        <p:nvSpPr>
          <p:cNvPr id="3" name="Content Placeholder 2"/>
          <p:cNvSpPr>
            <a:spLocks noGrp="1"/>
          </p:cNvSpPr>
          <p:nvPr>
            <p:ph sz="quarter" idx="1"/>
          </p:nvPr>
        </p:nvSpPr>
        <p:spPr/>
        <p:txBody>
          <a:bodyPr/>
          <a:lstStyle/>
          <a:p>
            <a:r>
              <a:rPr lang="en-US" dirty="0" err="1"/>
              <a:t>Statives</a:t>
            </a:r>
            <a:r>
              <a:rPr lang="en-US" dirty="0"/>
              <a:t>: Copula, Volitional, Psychological, Perceptional, Existential, Emotive, Possession, other </a:t>
            </a:r>
            <a:r>
              <a:rPr lang="en-US" dirty="0" err="1"/>
              <a:t>statives</a:t>
            </a:r>
            <a:endParaRPr lang="en-US" dirty="0"/>
          </a:p>
          <a:p>
            <a:pPr lvl="1"/>
            <a:r>
              <a:rPr lang="en-US" i="1" dirty="0"/>
              <a:t>Entender</a:t>
            </a:r>
            <a:r>
              <a:rPr lang="en-US" dirty="0"/>
              <a:t>, </a:t>
            </a:r>
            <a:r>
              <a:rPr lang="en-US" i="1" dirty="0"/>
              <a:t>prever</a:t>
            </a:r>
            <a:r>
              <a:rPr lang="en-US" dirty="0"/>
              <a:t>, </a:t>
            </a:r>
            <a:r>
              <a:rPr lang="en-US" i="1" dirty="0"/>
              <a:t>pensar</a:t>
            </a:r>
          </a:p>
          <a:p>
            <a:pPr lvl="1"/>
            <a:r>
              <a:rPr lang="en-US" i="1" dirty="0" err="1"/>
              <a:t>Decir</a:t>
            </a:r>
            <a:endParaRPr lang="en-US" i="1" dirty="0"/>
          </a:p>
          <a:p>
            <a:r>
              <a:rPr lang="en-US" dirty="0"/>
              <a:t>Dynamic: Motion, Communicative, Non-motion, Process</a:t>
            </a:r>
          </a:p>
          <a:p>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Temporal reference</a:t>
            </a:r>
            <a:endParaRPr lang="es-ES_tradnl"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25</a:t>
            </a:fld>
            <a:endParaRPr lang="es-ES_tradnl"/>
          </a:p>
        </p:txBody>
      </p:sp>
      <p:sp>
        <p:nvSpPr>
          <p:cNvPr id="3" name="Content Placeholder 2"/>
          <p:cNvSpPr>
            <a:spLocks noGrp="1"/>
          </p:cNvSpPr>
          <p:nvPr>
            <p:ph sz="quarter" idx="1"/>
          </p:nvPr>
        </p:nvSpPr>
        <p:spPr/>
        <p:txBody>
          <a:bodyPr>
            <a:normAutofit fontScale="77500" lnSpcReduction="20000"/>
          </a:bodyPr>
          <a:lstStyle/>
          <a:p>
            <a:r>
              <a:rPr lang="en-US" dirty="0"/>
              <a:t>Used to quantify perfect functions (</a:t>
            </a:r>
            <a:r>
              <a:rPr lang="en-US" dirty="0" err="1"/>
              <a:t>Schwenter</a:t>
            </a:r>
            <a:r>
              <a:rPr lang="en-US" dirty="0"/>
              <a:t> &amp; Torres </a:t>
            </a:r>
            <a:r>
              <a:rPr lang="en-US" dirty="0" err="1"/>
              <a:t>Cacoullos</a:t>
            </a:r>
            <a:r>
              <a:rPr lang="en-US" dirty="0"/>
              <a:t> 2008; Howe &amp; </a:t>
            </a:r>
            <a:r>
              <a:rPr lang="en-US" dirty="0" err="1"/>
              <a:t>Schwenter</a:t>
            </a:r>
            <a:r>
              <a:rPr lang="en-US" dirty="0"/>
              <a:t> 2008)</a:t>
            </a:r>
          </a:p>
          <a:p>
            <a:r>
              <a:rPr lang="en-US" dirty="0"/>
              <a:t>Four prototypical uses of the perfect (Dahl, 1985:132; cf. </a:t>
            </a:r>
            <a:r>
              <a:rPr lang="en-US" dirty="0" err="1"/>
              <a:t>Comrie</a:t>
            </a:r>
            <a:r>
              <a:rPr lang="en-US" dirty="0"/>
              <a:t>, 1976:56–61)</a:t>
            </a:r>
          </a:p>
          <a:p>
            <a:pPr lvl="1"/>
            <a:r>
              <a:rPr lang="en-US" dirty="0"/>
              <a:t>Perfect of result </a:t>
            </a:r>
            <a:r>
              <a:rPr lang="en-US" dirty="0" err="1">
                <a:sym typeface="Wingdings" pitchFamily="2" charset="2"/>
              </a:rPr>
              <a:t></a:t>
            </a:r>
            <a:r>
              <a:rPr lang="en-US" dirty="0">
                <a:sym typeface="Wingdings" pitchFamily="2" charset="2"/>
              </a:rPr>
              <a:t> </a:t>
            </a:r>
            <a:r>
              <a:rPr lang="en-US" i="1" dirty="0" err="1">
                <a:sym typeface="Wingdings" pitchFamily="2" charset="2"/>
              </a:rPr>
              <a:t>ya</a:t>
            </a:r>
            <a:r>
              <a:rPr lang="en-US" dirty="0">
                <a:sym typeface="Wingdings" pitchFamily="2" charset="2"/>
              </a:rPr>
              <a:t> (‘already’) </a:t>
            </a:r>
            <a:r>
              <a:rPr lang="en-US" dirty="0"/>
              <a:t>(Koike 1996: 273)</a:t>
            </a:r>
          </a:p>
          <a:p>
            <a:pPr lvl="1"/>
            <a:r>
              <a:rPr lang="en-US" dirty="0"/>
              <a:t>Experiential perfects </a:t>
            </a:r>
            <a:r>
              <a:rPr lang="en-US" dirty="0" err="1">
                <a:sym typeface="Wingdings" pitchFamily="2" charset="2"/>
              </a:rPr>
              <a:t></a:t>
            </a:r>
            <a:r>
              <a:rPr lang="en-US" dirty="0">
                <a:sym typeface="Wingdings" pitchFamily="2" charset="2"/>
              </a:rPr>
              <a:t> frequency </a:t>
            </a:r>
            <a:r>
              <a:rPr lang="en-US" dirty="0"/>
              <a:t>(Dahl &amp; Hedin 2000: 388-389)</a:t>
            </a:r>
            <a:endParaRPr lang="en-US" dirty="0">
              <a:sym typeface="Wingdings" pitchFamily="2" charset="2"/>
            </a:endParaRPr>
          </a:p>
          <a:p>
            <a:pPr lvl="1"/>
            <a:r>
              <a:rPr lang="en-US" dirty="0">
                <a:sym typeface="Wingdings" pitchFamily="2" charset="2"/>
              </a:rPr>
              <a:t>Perfect of persisting situations </a:t>
            </a:r>
            <a:r>
              <a:rPr lang="en-US" dirty="0" err="1">
                <a:sym typeface="Wingdings" pitchFamily="2" charset="2"/>
              </a:rPr>
              <a:t></a:t>
            </a:r>
            <a:r>
              <a:rPr lang="en-US" dirty="0">
                <a:sym typeface="Wingdings" pitchFamily="2" charset="2"/>
              </a:rPr>
              <a:t> periods of time, duration, </a:t>
            </a:r>
            <a:r>
              <a:rPr lang="en-US" i="1" dirty="0" err="1">
                <a:sym typeface="Wingdings" pitchFamily="2" charset="2"/>
              </a:rPr>
              <a:t>todavía</a:t>
            </a:r>
            <a:r>
              <a:rPr lang="en-US" i="1" dirty="0">
                <a:sym typeface="Wingdings" pitchFamily="2" charset="2"/>
              </a:rPr>
              <a:t> </a:t>
            </a:r>
            <a:r>
              <a:rPr lang="en-US" dirty="0">
                <a:sym typeface="Wingdings" pitchFamily="2" charset="2"/>
              </a:rPr>
              <a:t>and </a:t>
            </a:r>
            <a:r>
              <a:rPr lang="en-US" i="1" dirty="0" err="1">
                <a:sym typeface="Wingdings" pitchFamily="2" charset="2"/>
              </a:rPr>
              <a:t>aún</a:t>
            </a:r>
            <a:r>
              <a:rPr lang="en-US" i="1" dirty="0">
                <a:sym typeface="Wingdings" pitchFamily="2" charset="2"/>
              </a:rPr>
              <a:t> </a:t>
            </a:r>
            <a:r>
              <a:rPr lang="en-US" dirty="0">
                <a:sym typeface="Wingdings" pitchFamily="2" charset="2"/>
              </a:rPr>
              <a:t>(‘still’), </a:t>
            </a:r>
            <a:r>
              <a:rPr lang="en-US" i="1" dirty="0">
                <a:sym typeface="Wingdings" pitchFamily="2" charset="2"/>
              </a:rPr>
              <a:t>no </a:t>
            </a:r>
            <a:r>
              <a:rPr lang="en-US" i="1" dirty="0" err="1">
                <a:sym typeface="Wingdings" pitchFamily="2" charset="2"/>
              </a:rPr>
              <a:t>todavía</a:t>
            </a:r>
            <a:r>
              <a:rPr lang="en-US" i="1" dirty="0">
                <a:sym typeface="Wingdings" pitchFamily="2" charset="2"/>
              </a:rPr>
              <a:t> </a:t>
            </a:r>
            <a:r>
              <a:rPr lang="en-US" dirty="0">
                <a:sym typeface="Wingdings" pitchFamily="2" charset="2"/>
              </a:rPr>
              <a:t>(‘no longer’) </a:t>
            </a:r>
            <a:r>
              <a:rPr lang="en-US" dirty="0"/>
              <a:t>(Dahl &amp; Hedin 2000: 388-389)</a:t>
            </a:r>
            <a:endParaRPr lang="en-US" i="1" dirty="0">
              <a:sym typeface="Wingdings" pitchFamily="2" charset="2"/>
            </a:endParaRPr>
          </a:p>
          <a:p>
            <a:pPr lvl="1"/>
            <a:r>
              <a:rPr lang="en-US" dirty="0">
                <a:sym typeface="Wingdings" pitchFamily="2" charset="2"/>
              </a:rPr>
              <a:t>Perfect of recent past </a:t>
            </a:r>
            <a:r>
              <a:rPr lang="en-US" dirty="0" err="1">
                <a:sym typeface="Wingdings" pitchFamily="2" charset="2"/>
              </a:rPr>
              <a:t></a:t>
            </a:r>
            <a:r>
              <a:rPr lang="en-US" dirty="0">
                <a:sym typeface="Wingdings" pitchFamily="2" charset="2"/>
              </a:rPr>
              <a:t> proximate adverbials, </a:t>
            </a:r>
            <a:r>
              <a:rPr lang="en-US" dirty="0" err="1">
                <a:sym typeface="Wingdings" pitchFamily="2" charset="2"/>
              </a:rPr>
              <a:t>hodiernal</a:t>
            </a:r>
            <a:r>
              <a:rPr lang="en-US" dirty="0">
                <a:sym typeface="Wingdings" pitchFamily="2" charset="2"/>
              </a:rPr>
              <a:t> (</a:t>
            </a:r>
            <a:r>
              <a:rPr lang="en-US" dirty="0"/>
              <a:t>Dahl 1984: 114) </a:t>
            </a:r>
          </a:p>
          <a:p>
            <a:r>
              <a:rPr lang="en-US" dirty="0"/>
              <a:t>Perfective uses </a:t>
            </a:r>
            <a:r>
              <a:rPr lang="en-US" dirty="0" err="1">
                <a:sym typeface="Wingdings" pitchFamily="2" charset="2"/>
              </a:rPr>
              <a:t></a:t>
            </a:r>
            <a:r>
              <a:rPr lang="en-US" dirty="0">
                <a:sym typeface="Wingdings" pitchFamily="2" charset="2"/>
              </a:rPr>
              <a:t> connective, specific, times, </a:t>
            </a:r>
            <a:r>
              <a:rPr lang="en-US" dirty="0" err="1">
                <a:sym typeface="Wingdings" pitchFamily="2" charset="2"/>
              </a:rPr>
              <a:t>hesternal</a:t>
            </a:r>
            <a:r>
              <a:rPr lang="en-US" dirty="0">
                <a:sym typeface="Wingdings" pitchFamily="2" charset="2"/>
              </a:rPr>
              <a:t> </a:t>
            </a:r>
            <a:r>
              <a:rPr lang="es-ES" dirty="0"/>
              <a:t>(Dahl &amp; Hedin 2000: 395)</a:t>
            </a:r>
            <a:endParaRPr lang="en-US" dirty="0">
              <a:sym typeface="Wingdings" pitchFamily="2" charset="2"/>
            </a:endParaRPr>
          </a:p>
          <a:p>
            <a:r>
              <a:rPr lang="en-US" dirty="0" err="1">
                <a:sym typeface="Wingdings" pitchFamily="2" charset="2"/>
              </a:rPr>
              <a:t>Resultative</a:t>
            </a:r>
            <a:r>
              <a:rPr lang="en-US" dirty="0">
                <a:sym typeface="Wingdings" pitchFamily="2" charset="2"/>
              </a:rPr>
              <a:t> uses </a:t>
            </a:r>
            <a:r>
              <a:rPr lang="en-US" dirty="0" err="1">
                <a:sym typeface="Wingdings" pitchFamily="2" charset="2"/>
              </a:rPr>
              <a:t></a:t>
            </a:r>
            <a:r>
              <a:rPr lang="en-US" dirty="0">
                <a:sym typeface="Wingdings" pitchFamily="2" charset="2"/>
              </a:rPr>
              <a:t> </a:t>
            </a:r>
            <a:r>
              <a:rPr lang="en-US" i="1" dirty="0" err="1">
                <a:sym typeface="Wingdings" pitchFamily="2" charset="2"/>
              </a:rPr>
              <a:t>ahora</a:t>
            </a:r>
            <a:r>
              <a:rPr lang="en-US" dirty="0">
                <a:sym typeface="Wingdings" pitchFamily="2" charset="2"/>
              </a:rPr>
              <a:t> (‘now’), </a:t>
            </a:r>
            <a:r>
              <a:rPr lang="en-US" i="1" dirty="0" err="1">
                <a:sym typeface="Wingdings" pitchFamily="2" charset="2"/>
              </a:rPr>
              <a:t>ahora</a:t>
            </a:r>
            <a:r>
              <a:rPr lang="en-US" i="1" dirty="0">
                <a:sym typeface="Wingdings" pitchFamily="2" charset="2"/>
              </a:rPr>
              <a:t> </a:t>
            </a:r>
            <a:r>
              <a:rPr lang="en-US" i="1" dirty="0" err="1">
                <a:sym typeface="Wingdings" pitchFamily="2" charset="2"/>
              </a:rPr>
              <a:t>ya</a:t>
            </a:r>
            <a:r>
              <a:rPr lang="en-US" i="1" dirty="0">
                <a:sym typeface="Wingdings" pitchFamily="2" charset="2"/>
              </a:rPr>
              <a:t> </a:t>
            </a:r>
            <a:r>
              <a:rPr lang="en-US" dirty="0">
                <a:sym typeface="Wingdings" pitchFamily="2" charset="2"/>
              </a:rPr>
              <a:t>(‘now already’)</a:t>
            </a:r>
            <a:endParaRPr lang="en-US" dirty="0"/>
          </a:p>
          <a:p>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Presence and type of direct object</a:t>
            </a:r>
            <a:endParaRPr lang="es-ES_tradnl"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26</a:t>
            </a:fld>
            <a:endParaRPr lang="es-ES_tradnl"/>
          </a:p>
        </p:txBody>
      </p:sp>
      <p:sp>
        <p:nvSpPr>
          <p:cNvPr id="3" name="Content Placeholder 2"/>
          <p:cNvSpPr>
            <a:spLocks noGrp="1"/>
          </p:cNvSpPr>
          <p:nvPr>
            <p:ph sz="quarter" idx="1"/>
          </p:nvPr>
        </p:nvSpPr>
        <p:spPr/>
        <p:txBody>
          <a:bodyPr>
            <a:normAutofit fontScale="92500"/>
          </a:bodyPr>
          <a:lstStyle/>
          <a:p>
            <a:r>
              <a:rPr lang="en-US" dirty="0" err="1"/>
              <a:t>Resultative</a:t>
            </a:r>
            <a:r>
              <a:rPr lang="en-US" dirty="0"/>
              <a:t> constructions obligatorily have an </a:t>
            </a:r>
            <a:r>
              <a:rPr lang="en-US" dirty="0">
                <a:solidFill>
                  <a:srgbClr val="FF0000"/>
                </a:solidFill>
              </a:rPr>
              <a:t>expressed DO</a:t>
            </a:r>
            <a:r>
              <a:rPr lang="en-US" dirty="0"/>
              <a:t>, PP and DO agreement, and variable position of the participle (</a:t>
            </a:r>
            <a:r>
              <a:rPr lang="en-US" dirty="0" err="1"/>
              <a:t>Bybee</a:t>
            </a:r>
            <a:r>
              <a:rPr lang="en-US" dirty="0"/>
              <a:t> et al. 1994: 69).</a:t>
            </a:r>
          </a:p>
          <a:p>
            <a:r>
              <a:rPr lang="en-US" dirty="0"/>
              <a:t>Presence </a:t>
            </a:r>
            <a:r>
              <a:rPr lang="en-US" dirty="0" err="1"/>
              <a:t>v</a:t>
            </a:r>
            <a:r>
              <a:rPr lang="en-US" dirty="0"/>
              <a:t>. absence of DO</a:t>
            </a:r>
          </a:p>
          <a:p>
            <a:r>
              <a:rPr lang="en-US" dirty="0"/>
              <a:t>Type of DO: full NP, clauses, infinitive, </a:t>
            </a:r>
            <a:r>
              <a:rPr lang="en-US" dirty="0" err="1"/>
              <a:t>clitics</a:t>
            </a:r>
            <a:r>
              <a:rPr lang="en-US" dirty="0"/>
              <a:t>, </a:t>
            </a:r>
            <a:r>
              <a:rPr lang="en-US" i="1" dirty="0" err="1"/>
              <a:t>todo</a:t>
            </a:r>
            <a:r>
              <a:rPr lang="en-US" dirty="0"/>
              <a:t>, other pronouns (</a:t>
            </a:r>
            <a:r>
              <a:rPr lang="en-US" i="1" dirty="0" err="1"/>
              <a:t>muchos</a:t>
            </a:r>
            <a:r>
              <a:rPr lang="en-US" dirty="0"/>
              <a:t>, </a:t>
            </a:r>
            <a:r>
              <a:rPr lang="en-US" i="1" dirty="0" err="1"/>
              <a:t>algo</a:t>
            </a:r>
            <a:r>
              <a:rPr lang="en-US" dirty="0"/>
              <a:t>, </a:t>
            </a:r>
            <a:r>
              <a:rPr lang="en-US" i="1" dirty="0"/>
              <a:t>dos</a:t>
            </a:r>
            <a:r>
              <a:rPr lang="en-US" dirty="0"/>
              <a:t>, etc.), object doubling</a:t>
            </a:r>
            <a:endParaRPr lang="en-US" b="1" dirty="0"/>
          </a:p>
          <a:p>
            <a:pPr lvl="1"/>
            <a:r>
              <a:rPr lang="es-ES" dirty="0"/>
              <a:t>¿Y </a:t>
            </a:r>
            <a:r>
              <a:rPr lang="es-ES" i="1" u="sng" dirty="0"/>
              <a:t>tienen pensado</a:t>
            </a:r>
            <a:r>
              <a:rPr lang="es-ES" dirty="0"/>
              <a:t> evolucionar, hacer otro número? </a:t>
            </a:r>
            <a:r>
              <a:rPr lang="en-US" dirty="0"/>
              <a:t>(CREA)</a:t>
            </a:r>
          </a:p>
          <a:p>
            <a:pPr lvl="1"/>
            <a:r>
              <a:rPr lang="es-ES" dirty="0"/>
              <a:t>Les </a:t>
            </a:r>
            <a:r>
              <a:rPr lang="es-ES" i="1" u="sng" dirty="0"/>
              <a:t>tiene prohibido </a:t>
            </a:r>
            <a:r>
              <a:rPr lang="es-ES" dirty="0"/>
              <a:t>que estudien esto porque es un arte. </a:t>
            </a:r>
            <a:r>
              <a:rPr lang="en-US" dirty="0"/>
              <a:t>(CREA)</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Presence of a demonstrative</a:t>
            </a:r>
            <a:endParaRPr lang="es-ES_tradnl"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27</a:t>
            </a:fld>
            <a:endParaRPr lang="es-ES_tradnl"/>
          </a:p>
        </p:txBody>
      </p:sp>
      <p:sp>
        <p:nvSpPr>
          <p:cNvPr id="3" name="Content Placeholder 2"/>
          <p:cNvSpPr>
            <a:spLocks noGrp="1"/>
          </p:cNvSpPr>
          <p:nvPr>
            <p:ph sz="quarter" idx="1"/>
          </p:nvPr>
        </p:nvSpPr>
        <p:spPr/>
        <p:txBody>
          <a:bodyPr/>
          <a:lstStyle/>
          <a:p>
            <a:r>
              <a:rPr lang="en-US" dirty="0"/>
              <a:t>Demonstrative adverbials: Indicate that the action under discussion has occurred in physical surroundings</a:t>
            </a:r>
          </a:p>
          <a:p>
            <a:r>
              <a:rPr lang="en-US" dirty="0"/>
              <a:t>A form that has a spatial meaning (resultative </a:t>
            </a:r>
            <a:r>
              <a:rPr lang="en-US" i="1" dirty="0"/>
              <a:t>tener</a:t>
            </a:r>
            <a:r>
              <a:rPr lang="en-US" dirty="0"/>
              <a:t>) would co-occur less with a demonstrative adverb</a:t>
            </a:r>
          </a:p>
          <a:p>
            <a:endParaRPr lang="es-ES_tradnl" dirty="0"/>
          </a:p>
        </p:txBody>
      </p:sp>
      <p:sp>
        <p:nvSpPr>
          <p:cNvPr id="5" name="TextBox 4"/>
          <p:cNvSpPr txBox="1"/>
          <p:nvPr/>
        </p:nvSpPr>
        <p:spPr>
          <a:xfrm>
            <a:off x="914401" y="4334932"/>
            <a:ext cx="8004047" cy="1200328"/>
          </a:xfrm>
          <a:prstGeom prst="rect">
            <a:avLst/>
          </a:prstGeom>
          <a:noFill/>
        </p:spPr>
        <p:txBody>
          <a:bodyPr wrap="square" rtlCol="0">
            <a:spAutoFit/>
          </a:bodyPr>
          <a:lstStyle/>
          <a:p>
            <a:pPr marL="342900" indent="-342900">
              <a:buFont typeface="Arial" panose="020B0604020202020204" pitchFamily="34" charset="0"/>
              <a:buChar char="•"/>
            </a:pPr>
            <a:r>
              <a:rPr lang="es-ES_tradnl" sz="2400" dirty="0">
                <a:solidFill>
                  <a:srgbClr val="000000"/>
                </a:solidFill>
                <a:ea typeface="Calibri"/>
                <a:cs typeface="Calibri"/>
              </a:rPr>
              <a:t>Y lo </a:t>
            </a:r>
            <a:r>
              <a:rPr lang="es-ES_tradnl" sz="2400" u="sng" dirty="0">
                <a:solidFill>
                  <a:srgbClr val="000000"/>
                </a:solidFill>
                <a:ea typeface="Calibri"/>
                <a:cs typeface="Calibri"/>
              </a:rPr>
              <a:t>tengo</a:t>
            </a:r>
            <a:r>
              <a:rPr lang="es-ES_tradnl" sz="2400" dirty="0">
                <a:solidFill>
                  <a:srgbClr val="000000"/>
                </a:solidFill>
                <a:ea typeface="Calibri"/>
                <a:cs typeface="Calibri"/>
              </a:rPr>
              <a:t> </a:t>
            </a:r>
            <a:r>
              <a:rPr lang="es-ES_tradnl" sz="2400" i="1" dirty="0">
                <a:solidFill>
                  <a:srgbClr val="000000"/>
                </a:solidFill>
                <a:ea typeface="Calibri"/>
                <a:cs typeface="Calibri"/>
              </a:rPr>
              <a:t>aquí</a:t>
            </a:r>
            <a:r>
              <a:rPr lang="es-ES_tradnl" sz="2400" dirty="0">
                <a:solidFill>
                  <a:srgbClr val="000000"/>
                </a:solidFill>
                <a:ea typeface="Calibri"/>
                <a:cs typeface="Calibri"/>
              </a:rPr>
              <a:t> </a:t>
            </a:r>
            <a:r>
              <a:rPr lang="es-ES_tradnl" sz="2400" u="sng" dirty="0">
                <a:solidFill>
                  <a:srgbClr val="000000"/>
                </a:solidFill>
                <a:ea typeface="Calibri"/>
                <a:cs typeface="Calibri"/>
              </a:rPr>
              <a:t>apuntado</a:t>
            </a:r>
            <a:r>
              <a:rPr lang="es-ES_tradnl" sz="2400" dirty="0">
                <a:solidFill>
                  <a:srgbClr val="000000"/>
                </a:solidFill>
                <a:ea typeface="Calibri"/>
                <a:cs typeface="Calibri"/>
              </a:rPr>
              <a:t> en la mano. (CREA)</a:t>
            </a:r>
          </a:p>
          <a:p>
            <a:pPr marL="342900" indent="-342900">
              <a:buFont typeface="Arial" panose="020B0604020202020204" pitchFamily="34" charset="0"/>
              <a:buChar char="•"/>
            </a:pPr>
            <a:r>
              <a:rPr lang="es-ES_tradnl" sz="2400" dirty="0">
                <a:solidFill>
                  <a:srgbClr val="000000"/>
                </a:solidFill>
                <a:ea typeface="Calibri"/>
                <a:cs typeface="Calibri"/>
              </a:rPr>
              <a:t>Seguro que lo </a:t>
            </a:r>
            <a:r>
              <a:rPr lang="es-ES_tradnl" sz="2400" u="sng" dirty="0">
                <a:solidFill>
                  <a:srgbClr val="000000"/>
                </a:solidFill>
                <a:ea typeface="Calibri"/>
                <a:cs typeface="Calibri"/>
              </a:rPr>
              <a:t>tengo</a:t>
            </a:r>
            <a:r>
              <a:rPr lang="es-ES_tradnl" sz="2400" dirty="0">
                <a:solidFill>
                  <a:srgbClr val="000000"/>
                </a:solidFill>
                <a:ea typeface="Calibri"/>
                <a:cs typeface="Calibri"/>
              </a:rPr>
              <a:t> </a:t>
            </a:r>
            <a:r>
              <a:rPr lang="es-ES_tradnl" sz="2400" i="1" dirty="0">
                <a:solidFill>
                  <a:srgbClr val="000000"/>
                </a:solidFill>
                <a:ea typeface="Calibri"/>
                <a:cs typeface="Calibri"/>
              </a:rPr>
              <a:t>por ahí </a:t>
            </a:r>
            <a:r>
              <a:rPr lang="es-ES_tradnl" sz="2400" u="sng" dirty="0">
                <a:solidFill>
                  <a:srgbClr val="000000"/>
                </a:solidFill>
                <a:ea typeface="Calibri"/>
                <a:cs typeface="Calibri"/>
              </a:rPr>
              <a:t>metido</a:t>
            </a:r>
            <a:r>
              <a:rPr lang="es-ES_tradnl" sz="2400" dirty="0">
                <a:solidFill>
                  <a:srgbClr val="000000"/>
                </a:solidFill>
                <a:ea typeface="Calibri"/>
                <a:cs typeface="Calibri"/>
              </a:rPr>
              <a:t> en mi mochila. (CREA)</a:t>
            </a:r>
            <a:endParaRPr lang="es-ES_tradnl" sz="2400" dirty="0">
              <a:solidFill>
                <a:srgbClr val="000000"/>
              </a:solidFill>
            </a:endParaRPr>
          </a:p>
          <a:p>
            <a:endParaRPr lang="es-ES_tradnl" sz="2400" dirty="0">
              <a:solidFill>
                <a:srgbClr val="000000"/>
              </a:solidFill>
              <a:ea typeface="Calibri"/>
              <a:cs typeface="Calibri"/>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Presence</a:t>
            </a:r>
            <a:r>
              <a:rPr lang="es-ES_tradnl" dirty="0"/>
              <a:t> of a </a:t>
            </a:r>
            <a:r>
              <a:rPr lang="es-ES_tradnl" dirty="0" err="1"/>
              <a:t>phrasal</a:t>
            </a:r>
            <a:r>
              <a:rPr lang="es-ES_tradnl" dirty="0"/>
              <a:t> </a:t>
            </a:r>
            <a:r>
              <a:rPr lang="es-ES_tradnl" dirty="0" err="1"/>
              <a:t>verb</a:t>
            </a:r>
            <a:r>
              <a:rPr lang="es-ES_tradnl" dirty="0"/>
              <a:t> </a:t>
            </a:r>
          </a:p>
        </p:txBody>
      </p:sp>
      <p:sp>
        <p:nvSpPr>
          <p:cNvPr id="3" name="Slide Number Placeholder 2"/>
          <p:cNvSpPr>
            <a:spLocks noGrp="1"/>
          </p:cNvSpPr>
          <p:nvPr>
            <p:ph type="sldNum" sz="quarter" idx="12"/>
          </p:nvPr>
        </p:nvSpPr>
        <p:spPr/>
        <p:txBody>
          <a:bodyPr>
            <a:normAutofit fontScale="85000" lnSpcReduction="20000"/>
          </a:bodyPr>
          <a:lstStyle/>
          <a:p>
            <a:fld id="{ACBEBE54-8148-D443-A28E-9F7C5241E231}" type="slidenum">
              <a:rPr lang="es-ES_tradnl" smtClean="0"/>
              <a:pPr/>
              <a:t>28</a:t>
            </a:fld>
            <a:endParaRPr lang="es-ES_tradnl"/>
          </a:p>
        </p:txBody>
      </p:sp>
      <p:sp>
        <p:nvSpPr>
          <p:cNvPr id="4" name="Content Placeholder 3"/>
          <p:cNvSpPr>
            <a:spLocks noGrp="1"/>
          </p:cNvSpPr>
          <p:nvPr>
            <p:ph sz="quarter" idx="1"/>
          </p:nvPr>
        </p:nvSpPr>
        <p:spPr/>
        <p:txBody>
          <a:bodyPr/>
          <a:lstStyle/>
          <a:p>
            <a:r>
              <a:rPr lang="en-US" dirty="0"/>
              <a:t>Dynamic non-motion verb + a noun </a:t>
            </a:r>
          </a:p>
          <a:p>
            <a:r>
              <a:rPr lang="en-US" dirty="0"/>
              <a:t>Difference between </a:t>
            </a:r>
            <a:r>
              <a:rPr lang="en-US" i="1" dirty="0" err="1"/>
              <a:t>hacer</a:t>
            </a:r>
            <a:r>
              <a:rPr lang="en-US" dirty="0"/>
              <a:t> </a:t>
            </a:r>
            <a:r>
              <a:rPr lang="en-US" i="1" dirty="0" err="1"/>
              <a:t>juramento</a:t>
            </a:r>
            <a:r>
              <a:rPr lang="en-US" dirty="0"/>
              <a:t> v. </a:t>
            </a:r>
            <a:r>
              <a:rPr lang="en-US" i="1" dirty="0" err="1"/>
              <a:t>jurar</a:t>
            </a:r>
            <a:endParaRPr lang="es-ES_tradnl" dirty="0"/>
          </a:p>
        </p:txBody>
      </p:sp>
      <p:sp>
        <p:nvSpPr>
          <p:cNvPr id="5" name="TextBox 4"/>
          <p:cNvSpPr txBox="1"/>
          <p:nvPr/>
        </p:nvSpPr>
        <p:spPr>
          <a:xfrm>
            <a:off x="968119" y="3047957"/>
            <a:ext cx="7095067" cy="2246769"/>
          </a:xfrm>
          <a:prstGeom prst="rect">
            <a:avLst/>
          </a:prstGeom>
          <a:noFill/>
        </p:spPr>
        <p:txBody>
          <a:bodyPr wrap="square" rtlCol="0">
            <a:spAutoFit/>
          </a:bodyPr>
          <a:lstStyle/>
          <a:p>
            <a:pPr marL="342900" indent="-342900">
              <a:buFont typeface="Arial" panose="020B0604020202020204" pitchFamily="34" charset="0"/>
              <a:buChar char="•"/>
            </a:pPr>
            <a:r>
              <a:rPr lang="es-ES_tradnl" sz="2000" dirty="0"/>
              <a:t>Y valiéndolo yo para cosas del servicio de v. m., que es lo que más </a:t>
            </a:r>
            <a:r>
              <a:rPr lang="es-ES_tradnl" sz="2000" dirty="0" err="1"/>
              <a:t>desseo</a:t>
            </a:r>
            <a:r>
              <a:rPr lang="es-ES_tradnl" sz="2000" dirty="0"/>
              <a:t> y a quien </a:t>
            </a:r>
            <a:r>
              <a:rPr lang="es-ES_tradnl" sz="2000" i="1" u="sng" dirty="0"/>
              <a:t>tengo puesta la mira</a:t>
            </a:r>
            <a:r>
              <a:rPr lang="es-ES_tradnl" sz="2000" dirty="0"/>
              <a:t>, bien claro se sigue mi poco valor. (CORDE)</a:t>
            </a:r>
          </a:p>
          <a:p>
            <a:r>
              <a:rPr lang="es-ES_tradnl" sz="2000" dirty="0"/>
              <a:t> </a:t>
            </a:r>
          </a:p>
          <a:p>
            <a:pPr marL="342900" indent="-342900">
              <a:buFont typeface="Arial" panose="020B0604020202020204" pitchFamily="34" charset="0"/>
              <a:buChar char="•"/>
            </a:pPr>
            <a:r>
              <a:rPr lang="es-ES_tradnl" sz="2000" dirty="0" err="1">
                <a:ea typeface="Verdana"/>
                <a:cs typeface="Verdana"/>
              </a:rPr>
              <a:t>Dícele</a:t>
            </a:r>
            <a:r>
              <a:rPr lang="es-ES_tradnl" sz="2000" dirty="0">
                <a:ea typeface="Verdana"/>
                <a:cs typeface="Verdana"/>
              </a:rPr>
              <a:t> a la </a:t>
            </a:r>
            <a:r>
              <a:rPr lang="es-ES_tradnl" sz="2000" dirty="0" err="1">
                <a:ea typeface="Verdana"/>
                <a:cs typeface="Verdana"/>
              </a:rPr>
              <a:t>huéspeda</a:t>
            </a:r>
            <a:r>
              <a:rPr lang="es-ES_tradnl" sz="2000" dirty="0">
                <a:ea typeface="Verdana"/>
                <a:cs typeface="Verdana"/>
              </a:rPr>
              <a:t> </a:t>
            </a:r>
            <a:r>
              <a:rPr lang="es-ES_tradnl" sz="2000" dirty="0">
                <a:ea typeface="Calibri"/>
                <a:cs typeface="Calibri"/>
              </a:rPr>
              <a:t>"Señora, ¿no habrá una cosa ancha que se vea toda la bebida?, que </a:t>
            </a:r>
            <a:r>
              <a:rPr lang="es-ES_tradnl" sz="2000" i="1" u="sng" dirty="0">
                <a:ea typeface="Calibri"/>
                <a:cs typeface="Calibri"/>
              </a:rPr>
              <a:t>tengo hecho juramento</a:t>
            </a:r>
            <a:r>
              <a:rPr lang="es-ES_tradnl" sz="2000" dirty="0">
                <a:ea typeface="Calibri"/>
                <a:cs typeface="Calibri"/>
              </a:rPr>
              <a:t> de no beber en taza angosta. </a:t>
            </a:r>
            <a:r>
              <a:rPr lang="es-ES_tradnl" sz="2000" dirty="0"/>
              <a:t>(CORDE)</a:t>
            </a:r>
          </a:p>
        </p:txBody>
      </p:sp>
    </p:spTree>
    <p:extLst>
      <p:ext uri="{BB962C8B-B14F-4D97-AF65-F5344CB8AC3E}">
        <p14:creationId xmlns:p14="http://schemas.microsoft.com/office/powerpoint/2010/main" val="2540666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s-ES"/>
          </a:p>
        </p:txBody>
      </p:sp>
      <p:sp>
        <p:nvSpPr>
          <p:cNvPr id="3" name="Title 2"/>
          <p:cNvSpPr>
            <a:spLocks noGrp="1"/>
          </p:cNvSpPr>
          <p:nvPr>
            <p:ph type="title"/>
          </p:nvPr>
        </p:nvSpPr>
        <p:spPr/>
        <p:txBody>
          <a:bodyPr/>
          <a:lstStyle/>
          <a:p>
            <a:r>
              <a:rPr lang="es-ES" dirty="0" err="1"/>
              <a:t>Results</a:t>
            </a:r>
            <a:endParaRPr lang="es-ES" dirty="0"/>
          </a:p>
        </p:txBody>
      </p:sp>
      <p:sp>
        <p:nvSpPr>
          <p:cNvPr id="4" name="Slide Number Placeholder 3"/>
          <p:cNvSpPr>
            <a:spLocks noGrp="1"/>
          </p:cNvSpPr>
          <p:nvPr>
            <p:ph type="sldNum" sz="quarter" idx="11"/>
          </p:nvPr>
        </p:nvSpPr>
        <p:spPr/>
        <p:txBody>
          <a:bodyPr/>
          <a:lstStyle/>
          <a:p>
            <a:fld id="{ACBEBE54-8148-D443-A28E-9F7C5241E231}" type="slidenum">
              <a:rPr lang="es-ES_tradnl" smtClean="0"/>
              <a:pPr/>
              <a:t>29</a:t>
            </a:fld>
            <a:endParaRPr lang="es-ES_tradnl"/>
          </a:p>
        </p:txBody>
      </p:sp>
    </p:spTree>
    <p:extLst>
      <p:ext uri="{BB962C8B-B14F-4D97-AF65-F5344CB8AC3E}">
        <p14:creationId xmlns:p14="http://schemas.microsoft.com/office/powerpoint/2010/main" val="1025091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3</a:t>
            </a:fld>
            <a:endParaRPr lang="es-ES_tradnl"/>
          </a:p>
        </p:txBody>
      </p:sp>
      <p:sp>
        <p:nvSpPr>
          <p:cNvPr id="3" name="Content Placeholder 2"/>
          <p:cNvSpPr>
            <a:spLocks noGrp="1"/>
          </p:cNvSpPr>
          <p:nvPr>
            <p:ph sz="quarter" idx="1"/>
          </p:nvPr>
        </p:nvSpPr>
        <p:spPr/>
        <p:txBody>
          <a:bodyPr>
            <a:normAutofit lnSpcReduction="10000"/>
          </a:bodyPr>
          <a:lstStyle/>
          <a:p>
            <a:r>
              <a:rPr lang="en-US" dirty="0"/>
              <a:t>Grammaticalization</a:t>
            </a:r>
          </a:p>
          <a:p>
            <a:r>
              <a:rPr lang="en-US" dirty="0"/>
              <a:t>Definitions</a:t>
            </a:r>
          </a:p>
          <a:p>
            <a:r>
              <a:rPr lang="en-US" dirty="0"/>
              <a:t>Tener + past participle</a:t>
            </a:r>
          </a:p>
          <a:p>
            <a:r>
              <a:rPr lang="en-US" dirty="0"/>
              <a:t>The current study</a:t>
            </a:r>
          </a:p>
          <a:p>
            <a:r>
              <a:rPr lang="en-US" dirty="0"/>
              <a:t>Methodology</a:t>
            </a:r>
          </a:p>
          <a:p>
            <a:pPr lvl="1"/>
            <a:r>
              <a:rPr lang="en-US" dirty="0"/>
              <a:t>Independent Variables</a:t>
            </a:r>
          </a:p>
          <a:p>
            <a:r>
              <a:rPr lang="en-US" dirty="0"/>
              <a:t>Results</a:t>
            </a:r>
          </a:p>
          <a:p>
            <a:r>
              <a:rPr lang="en-US" dirty="0"/>
              <a:t>Conclusion</a:t>
            </a:r>
          </a:p>
          <a:p>
            <a:r>
              <a:rPr lang="en-US" dirty="0"/>
              <a:t>Future research</a:t>
            </a:r>
          </a:p>
          <a:p>
            <a:endParaRPr lang="en-US" dirty="0"/>
          </a:p>
          <a:p>
            <a:endParaRPr lang="en-US" dirty="0"/>
          </a:p>
        </p:txBody>
      </p:sp>
    </p:spTree>
    <p:extLst>
      <p:ext uri="{BB962C8B-B14F-4D97-AF65-F5344CB8AC3E}">
        <p14:creationId xmlns:p14="http://schemas.microsoft.com/office/powerpoint/2010/main" val="8994290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Temporal reference</a:t>
            </a:r>
            <a:endParaRPr lang="es-ES_tradnl"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30</a:t>
            </a:fld>
            <a:endParaRPr lang="es-ES_tradnl"/>
          </a:p>
        </p:txBody>
      </p:sp>
      <p:sp>
        <p:nvSpPr>
          <p:cNvPr id="3" name="Content Placeholder 2"/>
          <p:cNvSpPr>
            <a:spLocks noGrp="1"/>
          </p:cNvSpPr>
          <p:nvPr>
            <p:ph sz="quarter" idx="1"/>
          </p:nvPr>
        </p:nvSpPr>
        <p:spPr/>
        <p:txBody>
          <a:bodyPr/>
          <a:lstStyle/>
          <a:p>
            <a:endParaRPr lang="en-US" dirty="0"/>
          </a:p>
          <a:p>
            <a:endParaRPr lang="en-US" dirty="0">
              <a:sym typeface="Wingdings" pitchFamily="2" charset="2"/>
            </a:endParaRPr>
          </a:p>
          <a:p>
            <a:pPr>
              <a:buNone/>
            </a:pPr>
            <a:endParaRPr lang="en-US" dirty="0"/>
          </a:p>
          <a:p>
            <a:endParaRPr lang="es-ES_tradnl" dirty="0"/>
          </a:p>
        </p:txBody>
      </p:sp>
      <p:pic>
        <p:nvPicPr>
          <p:cNvPr id="11" name="Picture 10" descr="temporal referenc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678152"/>
            <a:ext cx="8089900" cy="2169948"/>
          </a:xfrm>
          <a:prstGeom prst="rect">
            <a:avLst/>
          </a:prstGeom>
        </p:spPr>
      </p:pic>
      <p:sp>
        <p:nvSpPr>
          <p:cNvPr id="5" name="Rectangle 4"/>
          <p:cNvSpPr/>
          <p:nvPr/>
        </p:nvSpPr>
        <p:spPr>
          <a:xfrm>
            <a:off x="2995448" y="2459421"/>
            <a:ext cx="1119352" cy="677917"/>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err="1"/>
              <a:t>Results</a:t>
            </a:r>
            <a:r>
              <a:rPr lang="es-ES_tradnl" dirty="0"/>
              <a:t>: </a:t>
            </a:r>
            <a:r>
              <a:rPr lang="es-ES_tradnl" dirty="0" err="1"/>
              <a:t>Verb</a:t>
            </a:r>
            <a:r>
              <a:rPr lang="es-ES_tradnl" dirty="0"/>
              <a:t> </a:t>
            </a:r>
            <a:r>
              <a:rPr lang="es-ES_tradnl" dirty="0" err="1"/>
              <a:t>type</a:t>
            </a:r>
            <a:endParaRPr lang="es-ES_tradnl" dirty="0"/>
          </a:p>
        </p:txBody>
      </p:sp>
      <p:sp>
        <p:nvSpPr>
          <p:cNvPr id="3" name="Slide Number Placeholder 2"/>
          <p:cNvSpPr>
            <a:spLocks noGrp="1"/>
          </p:cNvSpPr>
          <p:nvPr>
            <p:ph type="sldNum" sz="quarter" idx="12"/>
          </p:nvPr>
        </p:nvSpPr>
        <p:spPr/>
        <p:txBody>
          <a:bodyPr>
            <a:normAutofit fontScale="85000" lnSpcReduction="20000"/>
          </a:bodyPr>
          <a:lstStyle/>
          <a:p>
            <a:fld id="{ACBEBE54-8148-D443-A28E-9F7C5241E231}" type="slidenum">
              <a:rPr lang="es-ES_tradnl" smtClean="0"/>
              <a:pPr/>
              <a:t>31</a:t>
            </a:fld>
            <a:endParaRPr lang="es-ES_tradnl"/>
          </a:p>
        </p:txBody>
      </p:sp>
      <p:pic>
        <p:nvPicPr>
          <p:cNvPr id="7" name="Content Placeholder 6"/>
          <p:cNvPicPr>
            <a:picLocks noGrp="1" noChangeAspect="1"/>
          </p:cNvPicPr>
          <p:nvPr>
            <p:ph sz="quarter" idx="1"/>
          </p:nvPr>
        </p:nvPicPr>
        <p:blipFill>
          <a:blip r:embed="rId3"/>
          <a:stretch>
            <a:fillRect/>
          </a:stretch>
        </p:blipFill>
        <p:spPr>
          <a:xfrm>
            <a:off x="266700" y="1702675"/>
            <a:ext cx="8370808" cy="2711670"/>
          </a:xfrm>
          <a:prstGeom prst="rect">
            <a:avLst/>
          </a:prstGeom>
        </p:spPr>
      </p:pic>
      <p:sp>
        <p:nvSpPr>
          <p:cNvPr id="9" name="Rectangle 8"/>
          <p:cNvSpPr/>
          <p:nvPr/>
        </p:nvSpPr>
        <p:spPr>
          <a:xfrm>
            <a:off x="1828799" y="2585548"/>
            <a:ext cx="740980" cy="1324304"/>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angle 9"/>
          <p:cNvSpPr/>
          <p:nvPr/>
        </p:nvSpPr>
        <p:spPr>
          <a:xfrm>
            <a:off x="6180084" y="2601314"/>
            <a:ext cx="740980" cy="1324304"/>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Oval Callout 7"/>
          <p:cNvSpPr/>
          <p:nvPr/>
        </p:nvSpPr>
        <p:spPr>
          <a:xfrm rot="10800000">
            <a:off x="1048405" y="4303986"/>
            <a:ext cx="1805153" cy="2140898"/>
          </a:xfrm>
          <a:prstGeom prst="wedgeEllipseCallou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1" name="TextBox 10"/>
          <p:cNvSpPr txBox="1"/>
          <p:nvPr/>
        </p:nvSpPr>
        <p:spPr>
          <a:xfrm>
            <a:off x="1304596" y="4629395"/>
            <a:ext cx="1292772" cy="1600438"/>
          </a:xfrm>
          <a:prstGeom prst="rect">
            <a:avLst/>
          </a:prstGeom>
          <a:noFill/>
        </p:spPr>
        <p:txBody>
          <a:bodyPr wrap="square" rtlCol="0">
            <a:spAutoFit/>
          </a:bodyPr>
          <a:lstStyle/>
          <a:p>
            <a:r>
              <a:rPr lang="es-ES" sz="1400" dirty="0"/>
              <a:t>51/66- 20th </a:t>
            </a:r>
            <a:r>
              <a:rPr lang="es-ES" sz="1400" dirty="0" err="1"/>
              <a:t>century</a:t>
            </a:r>
            <a:r>
              <a:rPr lang="es-ES" sz="1400" dirty="0"/>
              <a:t> : </a:t>
            </a:r>
            <a:r>
              <a:rPr lang="es-ES" sz="1400" i="1" dirty="0"/>
              <a:t>tengo pensado, tengo entendido, tiene previsto</a:t>
            </a:r>
          </a:p>
          <a:p>
            <a:r>
              <a:rPr lang="es-ES" sz="1400" i="1" dirty="0"/>
              <a:t>10/13 </a:t>
            </a:r>
            <a:r>
              <a:rPr lang="es-ES" sz="1400" i="1" dirty="0" err="1"/>
              <a:t>for</a:t>
            </a:r>
            <a:r>
              <a:rPr lang="es-ES" sz="1400" i="1" dirty="0"/>
              <a:t> 17th </a:t>
            </a:r>
            <a:r>
              <a:rPr lang="es-ES" sz="1400" i="1" dirty="0" err="1"/>
              <a:t>century</a:t>
            </a:r>
            <a:endParaRPr lang="es-ES" sz="1400" dirty="0"/>
          </a:p>
        </p:txBody>
      </p:sp>
      <p:sp>
        <p:nvSpPr>
          <p:cNvPr id="13" name="Oval Callout 12"/>
          <p:cNvSpPr/>
          <p:nvPr/>
        </p:nvSpPr>
        <p:spPr>
          <a:xfrm rot="10800000">
            <a:off x="5115911" y="4303986"/>
            <a:ext cx="1805153" cy="2140898"/>
          </a:xfrm>
          <a:prstGeom prst="wedgeEllipseCallou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5" name="TextBox 14"/>
          <p:cNvSpPr txBox="1"/>
          <p:nvPr/>
        </p:nvSpPr>
        <p:spPr>
          <a:xfrm>
            <a:off x="5398391" y="4897381"/>
            <a:ext cx="1292772" cy="954107"/>
          </a:xfrm>
          <a:prstGeom prst="rect">
            <a:avLst/>
          </a:prstGeom>
          <a:noFill/>
        </p:spPr>
        <p:txBody>
          <a:bodyPr wrap="square" rtlCol="0">
            <a:spAutoFit/>
          </a:bodyPr>
          <a:lstStyle/>
          <a:p>
            <a:r>
              <a:rPr lang="es-ES" sz="1400" dirty="0"/>
              <a:t>108/158- 17th </a:t>
            </a:r>
            <a:r>
              <a:rPr lang="es-ES" sz="1400" dirty="0" err="1"/>
              <a:t>century</a:t>
            </a:r>
            <a:r>
              <a:rPr lang="es-ES" sz="1400" dirty="0"/>
              <a:t> : decir</a:t>
            </a:r>
          </a:p>
          <a:p>
            <a:r>
              <a:rPr lang="es-ES" sz="1400" i="1" dirty="0"/>
              <a:t>3/10 </a:t>
            </a:r>
            <a:r>
              <a:rPr lang="es-ES" sz="1400" i="1" dirty="0" err="1"/>
              <a:t>for</a:t>
            </a:r>
            <a:r>
              <a:rPr lang="es-ES" sz="1400" i="1" dirty="0"/>
              <a:t> 20th </a:t>
            </a:r>
            <a:r>
              <a:rPr lang="es-ES" sz="1400" i="1" dirty="0" err="1"/>
              <a:t>century</a:t>
            </a:r>
            <a:endParaRPr lang="es-E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8" grpId="0" animBg="1"/>
      <p:bldP spid="11" grpId="0"/>
      <p:bldP spid="13" grpId="0" animBg="1"/>
      <p:bldP spid="1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Type of DO</a:t>
            </a:r>
            <a:endParaRPr lang="es-ES_tradnl" dirty="0"/>
          </a:p>
        </p:txBody>
      </p:sp>
      <p:sp>
        <p:nvSpPr>
          <p:cNvPr id="5" name="Slide Number Placeholder 4"/>
          <p:cNvSpPr>
            <a:spLocks noGrp="1"/>
          </p:cNvSpPr>
          <p:nvPr>
            <p:ph type="sldNum" sz="quarter" idx="12"/>
          </p:nvPr>
        </p:nvSpPr>
        <p:spPr/>
        <p:txBody>
          <a:bodyPr>
            <a:normAutofit fontScale="85000" lnSpcReduction="20000"/>
          </a:bodyPr>
          <a:lstStyle/>
          <a:p>
            <a:fld id="{ACBEBE54-8148-D443-A28E-9F7C5241E231}" type="slidenum">
              <a:rPr lang="es-ES_tradnl" smtClean="0"/>
              <a:pPr/>
              <a:t>32</a:t>
            </a:fld>
            <a:endParaRPr lang="es-ES_tradnl"/>
          </a:p>
        </p:txBody>
      </p:sp>
      <p:pic>
        <p:nvPicPr>
          <p:cNvPr id="13" name="Content Placeholder 12" descr="direct object.jpg"/>
          <p:cNvPicPr>
            <a:picLocks noGrp="1" noChangeAspect="1"/>
          </p:cNvPicPr>
          <p:nvPr>
            <p:ph sz="quarter" idx="1"/>
          </p:nvPr>
        </p:nvPicPr>
        <p:blipFill>
          <a:blip r:embed="rId3">
            <a:extLst>
              <a:ext uri="{28A0092B-C50C-407E-A947-70E740481C1C}">
                <a14:useLocalDpi xmlns:a14="http://schemas.microsoft.com/office/drawing/2010/main" val="0"/>
              </a:ext>
            </a:extLst>
          </a:blip>
          <a:srcRect t="-62036" b="-62036"/>
          <a:stretch>
            <a:fillRect/>
          </a:stretch>
        </p:blipFill>
        <p:spPr/>
      </p:pic>
      <p:sp>
        <p:nvSpPr>
          <p:cNvPr id="6" name="Rectangle 5"/>
          <p:cNvSpPr/>
          <p:nvPr/>
        </p:nvSpPr>
        <p:spPr>
          <a:xfrm>
            <a:off x="2930132" y="3848101"/>
            <a:ext cx="1119352" cy="4953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angle 6"/>
          <p:cNvSpPr/>
          <p:nvPr/>
        </p:nvSpPr>
        <p:spPr>
          <a:xfrm>
            <a:off x="5219365" y="3886198"/>
            <a:ext cx="764533" cy="4953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angle 7"/>
          <p:cNvSpPr/>
          <p:nvPr/>
        </p:nvSpPr>
        <p:spPr>
          <a:xfrm>
            <a:off x="6559680" y="3886198"/>
            <a:ext cx="925085" cy="4953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Oval Callout 8"/>
          <p:cNvSpPr/>
          <p:nvPr/>
        </p:nvSpPr>
        <p:spPr>
          <a:xfrm rot="10800000">
            <a:off x="5591923" y="4717094"/>
            <a:ext cx="1805153" cy="1950402"/>
          </a:xfrm>
          <a:prstGeom prst="wedgeEllipseCallou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0" name="TextBox 9"/>
          <p:cNvSpPr txBox="1"/>
          <p:nvPr/>
        </p:nvSpPr>
        <p:spPr>
          <a:xfrm>
            <a:off x="5913294" y="5092005"/>
            <a:ext cx="1292772" cy="1384995"/>
          </a:xfrm>
          <a:prstGeom prst="rect">
            <a:avLst/>
          </a:prstGeom>
          <a:noFill/>
        </p:spPr>
        <p:txBody>
          <a:bodyPr wrap="square" rtlCol="0">
            <a:spAutoFit/>
          </a:bodyPr>
          <a:lstStyle/>
          <a:p>
            <a:r>
              <a:rPr lang="es-ES" sz="1400" dirty="0"/>
              <a:t>74/97 of no DO- 17th </a:t>
            </a:r>
            <a:r>
              <a:rPr lang="es-ES" sz="1400" dirty="0" err="1"/>
              <a:t>century</a:t>
            </a:r>
            <a:r>
              <a:rPr lang="es-ES" sz="1400" dirty="0"/>
              <a:t> data: </a:t>
            </a:r>
            <a:r>
              <a:rPr lang="es-ES" sz="1400" i="1" dirty="0"/>
              <a:t>decir</a:t>
            </a:r>
          </a:p>
          <a:p>
            <a:r>
              <a:rPr lang="es-ES" sz="1400" dirty="0"/>
              <a:t>Como tengo dicho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Results</a:t>
            </a:r>
            <a:r>
              <a:rPr lang="es-ES_tradnl" dirty="0"/>
              <a:t>: </a:t>
            </a:r>
            <a:r>
              <a:rPr lang="es-ES_tradnl" dirty="0" err="1"/>
              <a:t>Presence</a:t>
            </a:r>
            <a:r>
              <a:rPr lang="es-ES_tradnl" dirty="0"/>
              <a:t> of </a:t>
            </a:r>
            <a:r>
              <a:rPr lang="es-ES_tradnl" dirty="0" err="1"/>
              <a:t>demonstrative</a:t>
            </a:r>
            <a:endParaRPr lang="es-ES_tradnl" dirty="0"/>
          </a:p>
        </p:txBody>
      </p:sp>
      <p:sp>
        <p:nvSpPr>
          <p:cNvPr id="5" name="Slide Number Placeholder 4"/>
          <p:cNvSpPr>
            <a:spLocks noGrp="1"/>
          </p:cNvSpPr>
          <p:nvPr>
            <p:ph type="sldNum" sz="quarter" idx="12"/>
          </p:nvPr>
        </p:nvSpPr>
        <p:spPr/>
        <p:txBody>
          <a:bodyPr>
            <a:normAutofit fontScale="85000" lnSpcReduction="20000"/>
          </a:bodyPr>
          <a:lstStyle/>
          <a:p>
            <a:fld id="{ACBEBE54-8148-D443-A28E-9F7C5241E231}" type="slidenum">
              <a:rPr lang="es-ES_tradnl" smtClean="0"/>
              <a:pPr/>
              <a:t>33</a:t>
            </a:fld>
            <a:endParaRPr lang="es-ES_tradnl"/>
          </a:p>
        </p:txBody>
      </p:sp>
      <p:pic>
        <p:nvPicPr>
          <p:cNvPr id="11" name="Picture 10" descr="demonstrativ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000" y="2019738"/>
            <a:ext cx="6604000" cy="1765300"/>
          </a:xfrm>
          <a:prstGeom prst="rect">
            <a:avLst/>
          </a:prstGeom>
        </p:spPr>
      </p:pic>
      <p:sp>
        <p:nvSpPr>
          <p:cNvPr id="7" name="Rectangle 6"/>
          <p:cNvSpPr/>
          <p:nvPr/>
        </p:nvSpPr>
        <p:spPr>
          <a:xfrm>
            <a:off x="3449607" y="2791812"/>
            <a:ext cx="1231287" cy="4953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err="1"/>
              <a:t>Results</a:t>
            </a:r>
            <a:r>
              <a:rPr lang="es-ES_tradnl" dirty="0"/>
              <a:t>: </a:t>
            </a:r>
            <a:r>
              <a:rPr lang="es-ES_tradnl" dirty="0" err="1"/>
              <a:t>Presence</a:t>
            </a:r>
            <a:r>
              <a:rPr lang="es-ES_tradnl" dirty="0"/>
              <a:t> of a </a:t>
            </a:r>
            <a:r>
              <a:rPr lang="es-ES_tradnl" dirty="0" err="1"/>
              <a:t>phrasal</a:t>
            </a:r>
            <a:r>
              <a:rPr lang="es-ES_tradnl" dirty="0"/>
              <a:t> </a:t>
            </a:r>
            <a:r>
              <a:rPr lang="es-ES_tradnl" dirty="0" err="1"/>
              <a:t>verb</a:t>
            </a:r>
            <a:r>
              <a:rPr lang="es-ES_tradnl" dirty="0"/>
              <a:t> </a:t>
            </a:r>
          </a:p>
        </p:txBody>
      </p:sp>
      <p:sp>
        <p:nvSpPr>
          <p:cNvPr id="3" name="Slide Number Placeholder 2"/>
          <p:cNvSpPr>
            <a:spLocks noGrp="1"/>
          </p:cNvSpPr>
          <p:nvPr>
            <p:ph type="sldNum" sz="quarter" idx="12"/>
          </p:nvPr>
        </p:nvSpPr>
        <p:spPr/>
        <p:txBody>
          <a:bodyPr>
            <a:normAutofit fontScale="85000" lnSpcReduction="20000"/>
          </a:bodyPr>
          <a:lstStyle/>
          <a:p>
            <a:fld id="{ACBEBE54-8148-D443-A28E-9F7C5241E231}" type="slidenum">
              <a:rPr lang="es-ES_tradnl" smtClean="0"/>
              <a:pPr/>
              <a:t>34</a:t>
            </a:fld>
            <a:endParaRPr lang="es-ES_tradnl"/>
          </a:p>
        </p:txBody>
      </p:sp>
      <p:sp>
        <p:nvSpPr>
          <p:cNvPr id="5" name="TextBox 4"/>
          <p:cNvSpPr txBox="1"/>
          <p:nvPr/>
        </p:nvSpPr>
        <p:spPr>
          <a:xfrm>
            <a:off x="971904" y="5390511"/>
            <a:ext cx="7760596" cy="369332"/>
          </a:xfrm>
          <a:prstGeom prst="rect">
            <a:avLst/>
          </a:prstGeom>
          <a:noFill/>
        </p:spPr>
        <p:txBody>
          <a:bodyPr wrap="square" rtlCol="0">
            <a:spAutoFit/>
          </a:bodyPr>
          <a:lstStyle/>
          <a:p>
            <a:r>
              <a:rPr lang="es-ES_tradnl" dirty="0">
                <a:latin typeface="Verdana"/>
                <a:ea typeface="Verdana"/>
                <a:cs typeface="Verdana"/>
              </a:rPr>
              <a:t>		</a:t>
            </a:r>
            <a:endParaRPr lang="es-ES_tradnl" dirty="0"/>
          </a:p>
        </p:txBody>
      </p:sp>
      <p:sp>
        <p:nvSpPr>
          <p:cNvPr id="10" name="TextBox 9"/>
          <p:cNvSpPr txBox="1"/>
          <p:nvPr/>
        </p:nvSpPr>
        <p:spPr>
          <a:xfrm>
            <a:off x="609600" y="4414781"/>
            <a:ext cx="7958667" cy="1477328"/>
          </a:xfrm>
          <a:prstGeom prst="rect">
            <a:avLst/>
          </a:prstGeom>
          <a:noFill/>
        </p:spPr>
        <p:txBody>
          <a:bodyPr wrap="square" rtlCol="0">
            <a:spAutoFit/>
          </a:bodyPr>
          <a:lstStyle/>
          <a:p>
            <a:pPr marL="285750" indent="-285750">
              <a:buFont typeface="Arial" panose="020B0604020202020204" pitchFamily="34" charset="0"/>
              <a:buChar char="•"/>
            </a:pPr>
            <a:r>
              <a:rPr lang="es-ES_tradnl" dirty="0"/>
              <a:t>Y valiéndolo yo para cosas del servicio de v. m., que es lo que más </a:t>
            </a:r>
            <a:r>
              <a:rPr lang="es-ES_tradnl" dirty="0" err="1"/>
              <a:t>desseo</a:t>
            </a:r>
            <a:r>
              <a:rPr lang="es-ES_tradnl" dirty="0"/>
              <a:t> y a quien </a:t>
            </a:r>
            <a:r>
              <a:rPr lang="es-ES_tradnl" i="1" u="sng" dirty="0"/>
              <a:t>tengo puesta la mira</a:t>
            </a:r>
            <a:r>
              <a:rPr lang="es-ES_tradnl" dirty="0"/>
              <a:t>, bien claro se sigue mi poco valor. (CORDE)</a:t>
            </a:r>
          </a:p>
          <a:p>
            <a:endParaRPr lang="es-ES_tradnl" dirty="0"/>
          </a:p>
          <a:p>
            <a:pPr marL="285750" indent="-285750">
              <a:buFont typeface="Arial" panose="020B0604020202020204" pitchFamily="34" charset="0"/>
              <a:buChar char="•"/>
            </a:pPr>
            <a:r>
              <a:rPr lang="es-ES_tradnl" dirty="0" err="1">
                <a:ea typeface="Verdana"/>
                <a:cs typeface="Verdana"/>
              </a:rPr>
              <a:t>Dícele</a:t>
            </a:r>
            <a:r>
              <a:rPr lang="es-ES_tradnl" dirty="0">
                <a:ea typeface="Verdana"/>
                <a:cs typeface="Verdana"/>
              </a:rPr>
              <a:t> a la </a:t>
            </a:r>
            <a:r>
              <a:rPr lang="es-ES_tradnl" dirty="0" err="1">
                <a:ea typeface="Verdana"/>
                <a:cs typeface="Verdana"/>
              </a:rPr>
              <a:t>huéspeda</a:t>
            </a:r>
            <a:r>
              <a:rPr lang="es-ES_tradnl" dirty="0">
                <a:ea typeface="Verdana"/>
                <a:cs typeface="Verdana"/>
              </a:rPr>
              <a:t> </a:t>
            </a:r>
            <a:r>
              <a:rPr lang="es-ES_tradnl" dirty="0">
                <a:ea typeface="Calibri"/>
                <a:cs typeface="Calibri"/>
              </a:rPr>
              <a:t>"Señora, ¿no habrá una cosa ancha que se vea toda la bebida?, que </a:t>
            </a:r>
            <a:r>
              <a:rPr lang="es-ES_tradnl" i="1" u="sng" dirty="0">
                <a:ea typeface="Calibri"/>
                <a:cs typeface="Calibri"/>
              </a:rPr>
              <a:t>tengo hecho juramento</a:t>
            </a:r>
            <a:r>
              <a:rPr lang="es-ES_tradnl" dirty="0">
                <a:ea typeface="Calibri"/>
                <a:cs typeface="Calibri"/>
              </a:rPr>
              <a:t> de no beber en taza angosta. </a:t>
            </a:r>
            <a:r>
              <a:rPr lang="es-ES_tradnl" dirty="0"/>
              <a:t>(CORDE)</a:t>
            </a:r>
          </a:p>
        </p:txBody>
      </p:sp>
      <p:pic>
        <p:nvPicPr>
          <p:cNvPr id="11" name="Picture 10" descr="phrasal verb.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000" y="2641600"/>
            <a:ext cx="6591300" cy="1562100"/>
          </a:xfrm>
          <a:prstGeom prst="rect">
            <a:avLst/>
          </a:prstGeom>
        </p:spPr>
      </p:pic>
      <p:sp>
        <p:nvSpPr>
          <p:cNvPr id="7" name="Rectangle 6"/>
          <p:cNvSpPr/>
          <p:nvPr/>
        </p:nvSpPr>
        <p:spPr>
          <a:xfrm>
            <a:off x="3449607" y="3185961"/>
            <a:ext cx="1231287" cy="4953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Conclusion</a:t>
            </a:r>
            <a:endParaRPr lang="es-ES_tradnl"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35</a:t>
            </a:fld>
            <a:endParaRPr lang="es-ES_tradnl"/>
          </a:p>
        </p:txBody>
      </p:sp>
      <p:sp>
        <p:nvSpPr>
          <p:cNvPr id="3" name="Content Placeholder 2"/>
          <p:cNvSpPr>
            <a:spLocks noGrp="1"/>
          </p:cNvSpPr>
          <p:nvPr>
            <p:ph sz="quarter" idx="1"/>
          </p:nvPr>
        </p:nvSpPr>
        <p:spPr/>
        <p:txBody>
          <a:bodyPr>
            <a:normAutofit fontScale="62500" lnSpcReduction="20000"/>
          </a:bodyPr>
          <a:lstStyle/>
          <a:p>
            <a:r>
              <a:rPr lang="es-ES_tradnl" dirty="0" err="1"/>
              <a:t>Overall</a:t>
            </a:r>
            <a:r>
              <a:rPr lang="es-ES_tradnl" dirty="0"/>
              <a:t> </a:t>
            </a:r>
            <a:r>
              <a:rPr lang="es-ES_tradnl" dirty="0" err="1"/>
              <a:t>very</a:t>
            </a:r>
            <a:r>
              <a:rPr lang="es-ES_tradnl" dirty="0"/>
              <a:t> </a:t>
            </a:r>
            <a:r>
              <a:rPr lang="es-ES_tradnl" dirty="0" err="1"/>
              <a:t>little</a:t>
            </a:r>
            <a:r>
              <a:rPr lang="es-ES_tradnl" dirty="0"/>
              <a:t> </a:t>
            </a:r>
            <a:r>
              <a:rPr lang="es-ES_tradnl" dirty="0" err="1"/>
              <a:t>change</a:t>
            </a:r>
            <a:endParaRPr lang="es-ES_tradnl" sz="2880" dirty="0"/>
          </a:p>
          <a:p>
            <a:pPr lvl="1"/>
            <a:r>
              <a:rPr lang="es-ES_tradnl" sz="2880" dirty="0" err="1"/>
              <a:t>Differences</a:t>
            </a:r>
            <a:r>
              <a:rPr lang="es-ES_tradnl" sz="2880" dirty="0"/>
              <a:t> are </a:t>
            </a:r>
            <a:r>
              <a:rPr lang="es-ES_tradnl" sz="2880" dirty="0" err="1"/>
              <a:t>small</a:t>
            </a:r>
            <a:r>
              <a:rPr lang="es-ES_tradnl" sz="2880" dirty="0"/>
              <a:t> </a:t>
            </a:r>
            <a:r>
              <a:rPr lang="es-ES_tradnl" sz="2880" dirty="0" err="1"/>
              <a:t>for</a:t>
            </a:r>
            <a:r>
              <a:rPr lang="es-ES_tradnl" sz="2880" dirty="0"/>
              <a:t> temporal adverbial</a:t>
            </a:r>
          </a:p>
          <a:p>
            <a:pPr lvl="1"/>
            <a:r>
              <a:rPr lang="es-ES_tradnl" sz="2880" dirty="0" err="1"/>
              <a:t>Other</a:t>
            </a:r>
            <a:r>
              <a:rPr lang="es-ES_tradnl" sz="2880" dirty="0"/>
              <a:t> </a:t>
            </a:r>
            <a:r>
              <a:rPr lang="es-ES_tradnl" sz="2880" dirty="0" err="1"/>
              <a:t>than</a:t>
            </a:r>
            <a:r>
              <a:rPr lang="es-ES_tradnl" sz="2880" dirty="0"/>
              <a:t> </a:t>
            </a:r>
            <a:r>
              <a:rPr lang="es-ES_tradnl" sz="2880" dirty="0" err="1"/>
              <a:t>the</a:t>
            </a:r>
            <a:r>
              <a:rPr lang="es-ES_tradnl" sz="2880" dirty="0"/>
              <a:t> </a:t>
            </a:r>
            <a:r>
              <a:rPr lang="es-ES_tradnl" sz="2880" dirty="0" err="1"/>
              <a:t>categories</a:t>
            </a:r>
            <a:r>
              <a:rPr lang="es-ES_tradnl" sz="2880" dirty="0"/>
              <a:t> </a:t>
            </a:r>
            <a:r>
              <a:rPr lang="es-ES_tradnl" sz="2880" i="1" dirty="0"/>
              <a:t>entender, prever, pensar</a:t>
            </a:r>
            <a:r>
              <a:rPr lang="es-ES_tradnl" sz="2880" dirty="0"/>
              <a:t> and </a:t>
            </a:r>
            <a:r>
              <a:rPr lang="es-ES_tradnl" sz="2880" dirty="0" err="1"/>
              <a:t>communicative</a:t>
            </a:r>
            <a:r>
              <a:rPr lang="es-ES_tradnl" sz="2880" dirty="0"/>
              <a:t> </a:t>
            </a:r>
            <a:r>
              <a:rPr lang="es-ES_tradnl" sz="2880" dirty="0" err="1"/>
              <a:t>verbs</a:t>
            </a:r>
            <a:r>
              <a:rPr lang="es-ES_tradnl" sz="2880" dirty="0"/>
              <a:t>, </a:t>
            </a:r>
            <a:r>
              <a:rPr lang="es-ES_tradnl" sz="2880" dirty="0" err="1"/>
              <a:t>little</a:t>
            </a:r>
            <a:r>
              <a:rPr lang="es-ES_tradnl" sz="2880" dirty="0"/>
              <a:t> </a:t>
            </a:r>
            <a:r>
              <a:rPr lang="es-ES_tradnl" sz="2880" dirty="0" err="1"/>
              <a:t>change</a:t>
            </a:r>
            <a:r>
              <a:rPr lang="es-ES_tradnl" sz="2880" dirty="0"/>
              <a:t> in </a:t>
            </a:r>
            <a:r>
              <a:rPr lang="es-ES_tradnl" sz="2880" dirty="0" err="1"/>
              <a:t>verb</a:t>
            </a:r>
            <a:r>
              <a:rPr lang="es-ES_tradnl" sz="2880" dirty="0"/>
              <a:t> </a:t>
            </a:r>
            <a:r>
              <a:rPr lang="es-ES_tradnl" sz="2880" dirty="0" err="1"/>
              <a:t>type</a:t>
            </a:r>
            <a:endParaRPr lang="es-ES_tradnl" sz="2880" dirty="0"/>
          </a:p>
          <a:p>
            <a:pPr lvl="1"/>
            <a:r>
              <a:rPr lang="es-ES_tradnl" sz="2880" dirty="0" err="1"/>
              <a:t>The</a:t>
            </a:r>
            <a:r>
              <a:rPr lang="es-ES_tradnl" sz="2880" dirty="0"/>
              <a:t> </a:t>
            </a:r>
            <a:r>
              <a:rPr lang="es-ES_tradnl" sz="2880" dirty="0" err="1"/>
              <a:t>changes</a:t>
            </a:r>
            <a:r>
              <a:rPr lang="es-ES_tradnl" sz="2880" dirty="0"/>
              <a:t> </a:t>
            </a:r>
            <a:r>
              <a:rPr lang="es-ES_tradnl" sz="2880" dirty="0" err="1"/>
              <a:t>for</a:t>
            </a:r>
            <a:r>
              <a:rPr lang="es-ES_tradnl" sz="2880" dirty="0"/>
              <a:t> </a:t>
            </a:r>
            <a:r>
              <a:rPr lang="es-ES_tradnl" sz="2880" dirty="0" err="1"/>
              <a:t>verb</a:t>
            </a:r>
            <a:r>
              <a:rPr lang="es-ES_tradnl" sz="2880" dirty="0"/>
              <a:t> </a:t>
            </a:r>
            <a:r>
              <a:rPr lang="es-ES_tradnl" sz="2880" dirty="0" err="1"/>
              <a:t>type</a:t>
            </a:r>
            <a:r>
              <a:rPr lang="es-ES_tradnl" sz="2880" dirty="0"/>
              <a:t> </a:t>
            </a:r>
            <a:r>
              <a:rPr lang="es-ES_tradnl" sz="2880" dirty="0" err="1"/>
              <a:t>seem</a:t>
            </a:r>
            <a:r>
              <a:rPr lang="es-ES_tradnl" sz="2880" dirty="0"/>
              <a:t> to be </a:t>
            </a:r>
            <a:r>
              <a:rPr lang="es-ES_tradnl" sz="2880" dirty="0" err="1"/>
              <a:t>due</a:t>
            </a:r>
            <a:r>
              <a:rPr lang="es-ES_tradnl" sz="2880" dirty="0"/>
              <a:t> to </a:t>
            </a:r>
            <a:r>
              <a:rPr lang="es-ES_tradnl" sz="2880" dirty="0" err="1"/>
              <a:t>four</a:t>
            </a:r>
            <a:r>
              <a:rPr lang="es-ES_tradnl" sz="2880" dirty="0"/>
              <a:t> </a:t>
            </a:r>
            <a:r>
              <a:rPr lang="es-ES_tradnl" sz="2880" dirty="0" err="1"/>
              <a:t>frequently</a:t>
            </a:r>
            <a:r>
              <a:rPr lang="es-ES_tradnl" sz="2880" dirty="0"/>
              <a:t> </a:t>
            </a:r>
            <a:r>
              <a:rPr lang="es-ES_tradnl" sz="2880" dirty="0" err="1"/>
              <a:t>occurring</a:t>
            </a:r>
            <a:r>
              <a:rPr lang="es-ES_tradnl" sz="2880" dirty="0"/>
              <a:t> </a:t>
            </a:r>
            <a:r>
              <a:rPr lang="es-ES_tradnl" sz="2880" dirty="0" err="1"/>
              <a:t>constructions</a:t>
            </a:r>
            <a:r>
              <a:rPr lang="es-ES_tradnl" sz="2880" dirty="0"/>
              <a:t>: </a:t>
            </a:r>
            <a:r>
              <a:rPr lang="es-ES_tradnl" sz="2880" i="1" dirty="0"/>
              <a:t>tiene previsto, tengo pensado, tengo entendido, tengo dicho</a:t>
            </a:r>
            <a:endParaRPr lang="es-ES_tradnl" sz="2880" dirty="0"/>
          </a:p>
          <a:p>
            <a:r>
              <a:rPr lang="es-ES_tradnl" sz="2880" dirty="0" err="1"/>
              <a:t>Some</a:t>
            </a:r>
            <a:r>
              <a:rPr lang="es-ES_tradnl" sz="2880" dirty="0"/>
              <a:t> </a:t>
            </a:r>
            <a:r>
              <a:rPr lang="es-ES_tradnl" sz="2880" dirty="0" err="1"/>
              <a:t>tendencies</a:t>
            </a:r>
            <a:r>
              <a:rPr lang="es-ES_tradnl" sz="2880" dirty="0"/>
              <a:t> of </a:t>
            </a:r>
            <a:r>
              <a:rPr lang="es-ES_tradnl" sz="2880" dirty="0" err="1"/>
              <a:t>change</a:t>
            </a:r>
            <a:r>
              <a:rPr lang="es-ES_tradnl" sz="2880" dirty="0"/>
              <a:t> </a:t>
            </a:r>
            <a:r>
              <a:rPr lang="es-ES_tradnl" sz="2880" dirty="0" err="1"/>
              <a:t>toward</a:t>
            </a:r>
            <a:r>
              <a:rPr lang="es-ES_tradnl" sz="2880" dirty="0"/>
              <a:t> </a:t>
            </a:r>
            <a:r>
              <a:rPr lang="es-ES_tradnl" sz="2880" dirty="0" err="1"/>
              <a:t>the</a:t>
            </a:r>
            <a:r>
              <a:rPr lang="es-ES_tradnl" sz="2880" dirty="0"/>
              <a:t> </a:t>
            </a:r>
            <a:r>
              <a:rPr lang="es-ES_tradnl" sz="2880" dirty="0" err="1"/>
              <a:t>perfect</a:t>
            </a:r>
            <a:endParaRPr lang="es-ES_tradnl" sz="2880" dirty="0"/>
          </a:p>
          <a:p>
            <a:pPr lvl="1"/>
            <a:r>
              <a:rPr lang="es-ES_tradnl" sz="2880" dirty="0"/>
              <a:t>In temporal adverbial, 20th </a:t>
            </a:r>
            <a:r>
              <a:rPr lang="es-ES_tradnl" sz="2880" dirty="0" err="1"/>
              <a:t>century</a:t>
            </a:r>
            <a:r>
              <a:rPr lang="es-ES_tradnl" sz="2880" dirty="0"/>
              <a:t> tener </a:t>
            </a:r>
            <a:r>
              <a:rPr lang="es-ES_tradnl" sz="2880" dirty="0" err="1"/>
              <a:t>occurs</a:t>
            </a:r>
            <a:r>
              <a:rPr lang="es-ES_tradnl" sz="2880" dirty="0"/>
              <a:t> more </a:t>
            </a:r>
            <a:r>
              <a:rPr lang="es-ES_tradnl" sz="2880" dirty="0" err="1"/>
              <a:t>with</a:t>
            </a:r>
            <a:r>
              <a:rPr lang="es-ES_tradnl" sz="2880" dirty="0"/>
              <a:t> </a:t>
            </a:r>
            <a:r>
              <a:rPr lang="es-ES_tradnl" sz="2880" dirty="0" err="1"/>
              <a:t>any</a:t>
            </a:r>
            <a:r>
              <a:rPr lang="es-ES_tradnl" sz="2880" dirty="0"/>
              <a:t> temporal </a:t>
            </a:r>
            <a:r>
              <a:rPr lang="es-ES_tradnl" sz="2880" dirty="0" err="1"/>
              <a:t>reference</a:t>
            </a:r>
            <a:endParaRPr lang="es-ES_tradnl" sz="2880" dirty="0"/>
          </a:p>
          <a:p>
            <a:pPr lvl="1"/>
            <a:r>
              <a:rPr lang="es-ES_tradnl" sz="2880" dirty="0"/>
              <a:t>20th </a:t>
            </a:r>
            <a:r>
              <a:rPr lang="es-ES_tradnl" sz="2880" dirty="0" err="1"/>
              <a:t>century</a:t>
            </a:r>
            <a:r>
              <a:rPr lang="es-ES_tradnl" sz="2880" dirty="0"/>
              <a:t> </a:t>
            </a:r>
            <a:r>
              <a:rPr lang="es-ES_tradnl" sz="2880" i="1" dirty="0"/>
              <a:t>tener + PP </a:t>
            </a:r>
            <a:r>
              <a:rPr lang="es-ES_tradnl" sz="2880" dirty="0"/>
              <a:t>can be </a:t>
            </a:r>
            <a:r>
              <a:rPr lang="es-ES_tradnl" sz="2880" dirty="0" err="1"/>
              <a:t>used</a:t>
            </a:r>
            <a:r>
              <a:rPr lang="es-ES_tradnl" sz="2880" dirty="0"/>
              <a:t> </a:t>
            </a:r>
            <a:r>
              <a:rPr lang="es-ES_tradnl" sz="2880" dirty="0" err="1"/>
              <a:t>with</a:t>
            </a:r>
            <a:r>
              <a:rPr lang="es-ES_tradnl" sz="2880" dirty="0"/>
              <a:t> a </a:t>
            </a:r>
            <a:r>
              <a:rPr lang="es-ES_tradnl" sz="2880" dirty="0" err="1"/>
              <a:t>wider</a:t>
            </a:r>
            <a:r>
              <a:rPr lang="es-ES_tradnl" sz="2880" dirty="0"/>
              <a:t> </a:t>
            </a:r>
            <a:r>
              <a:rPr lang="es-ES_tradnl" sz="2880" dirty="0" err="1"/>
              <a:t>range</a:t>
            </a:r>
            <a:r>
              <a:rPr lang="es-ES_tradnl" sz="2880" dirty="0"/>
              <a:t> of </a:t>
            </a:r>
            <a:r>
              <a:rPr lang="es-ES_tradnl" sz="2880" dirty="0" err="1"/>
              <a:t>direct</a:t>
            </a:r>
            <a:r>
              <a:rPr lang="es-ES_tradnl" sz="2880" dirty="0"/>
              <a:t> </a:t>
            </a:r>
            <a:r>
              <a:rPr lang="es-ES_tradnl" sz="2880" dirty="0" err="1"/>
              <a:t>objects</a:t>
            </a:r>
            <a:endParaRPr lang="es-ES_tradnl" sz="2880" dirty="0"/>
          </a:p>
          <a:p>
            <a:pPr lvl="1"/>
            <a:r>
              <a:rPr lang="es-ES_tradnl" sz="2880" dirty="0" err="1"/>
              <a:t>Demonstrative</a:t>
            </a:r>
            <a:r>
              <a:rPr lang="es-ES_tradnl" sz="2880" dirty="0"/>
              <a:t> </a:t>
            </a:r>
            <a:r>
              <a:rPr lang="es-ES_tradnl" sz="2880" dirty="0" err="1"/>
              <a:t>adverbs</a:t>
            </a:r>
            <a:r>
              <a:rPr lang="es-ES_tradnl" sz="2880" dirty="0"/>
              <a:t> are more </a:t>
            </a:r>
            <a:r>
              <a:rPr lang="es-ES_tradnl" sz="2880" dirty="0" err="1"/>
              <a:t>common</a:t>
            </a:r>
            <a:r>
              <a:rPr lang="es-ES_tradnl" sz="2880" dirty="0"/>
              <a:t> </a:t>
            </a:r>
            <a:r>
              <a:rPr lang="es-ES_tradnl" sz="2880" dirty="0" err="1"/>
              <a:t>with</a:t>
            </a:r>
            <a:r>
              <a:rPr lang="es-ES_tradnl" sz="2880" dirty="0"/>
              <a:t> 20th </a:t>
            </a:r>
            <a:r>
              <a:rPr lang="es-ES_tradnl" sz="2880" dirty="0" err="1"/>
              <a:t>century</a:t>
            </a:r>
            <a:r>
              <a:rPr lang="es-ES_tradnl" sz="2880" dirty="0"/>
              <a:t> </a:t>
            </a:r>
            <a:r>
              <a:rPr lang="es-ES_tradnl" sz="2880" i="1" dirty="0"/>
              <a:t>tener + PP</a:t>
            </a:r>
          </a:p>
          <a:p>
            <a:pPr lvl="1"/>
            <a:r>
              <a:rPr lang="es-ES_tradnl" sz="2880" dirty="0" err="1"/>
              <a:t>Phrasal</a:t>
            </a:r>
            <a:r>
              <a:rPr lang="es-ES_tradnl" sz="2880" dirty="0"/>
              <a:t> </a:t>
            </a:r>
            <a:r>
              <a:rPr lang="es-ES_tradnl" sz="2880" dirty="0" err="1"/>
              <a:t>verbs</a:t>
            </a:r>
            <a:r>
              <a:rPr lang="es-ES_tradnl" sz="2880" dirty="0"/>
              <a:t> more </a:t>
            </a:r>
            <a:r>
              <a:rPr lang="es-ES_tradnl" sz="2880" dirty="0" err="1"/>
              <a:t>common</a:t>
            </a:r>
            <a:r>
              <a:rPr lang="es-ES_tradnl" sz="2880" dirty="0"/>
              <a:t> </a:t>
            </a:r>
            <a:r>
              <a:rPr lang="es-ES_tradnl" sz="2880" dirty="0" err="1"/>
              <a:t>with</a:t>
            </a:r>
            <a:r>
              <a:rPr lang="es-ES_tradnl" sz="2880" dirty="0"/>
              <a:t> </a:t>
            </a:r>
            <a:r>
              <a:rPr lang="es-ES_tradnl" sz="2880" dirty="0" err="1"/>
              <a:t>the</a:t>
            </a:r>
            <a:r>
              <a:rPr lang="es-ES_tradnl" sz="2880" dirty="0"/>
              <a:t> 17th </a:t>
            </a:r>
            <a:r>
              <a:rPr lang="es-ES_tradnl" sz="2880" dirty="0" err="1"/>
              <a:t>century</a:t>
            </a:r>
            <a:r>
              <a:rPr lang="es-ES_tradnl" sz="2880" dirty="0"/>
              <a:t> data</a:t>
            </a:r>
          </a:p>
          <a:p>
            <a:r>
              <a:rPr lang="es-ES_tradnl" sz="2880" dirty="0"/>
              <a:t>Are </a:t>
            </a:r>
            <a:r>
              <a:rPr lang="es-ES_tradnl" sz="2880" dirty="0" err="1"/>
              <a:t>we</a:t>
            </a:r>
            <a:r>
              <a:rPr lang="es-ES_tradnl" sz="2880" dirty="0"/>
              <a:t> </a:t>
            </a:r>
            <a:r>
              <a:rPr lang="es-ES_tradnl" sz="2880" dirty="0" err="1"/>
              <a:t>beginning</a:t>
            </a:r>
            <a:r>
              <a:rPr lang="es-ES_tradnl" sz="2880" dirty="0"/>
              <a:t> to </a:t>
            </a:r>
            <a:r>
              <a:rPr lang="es-ES_tradnl" sz="2880" dirty="0" err="1"/>
              <a:t>see</a:t>
            </a:r>
            <a:r>
              <a:rPr lang="es-ES_tradnl" sz="2880" dirty="0"/>
              <a:t> </a:t>
            </a:r>
            <a:r>
              <a:rPr lang="es-ES_tradnl" sz="2880" dirty="0" err="1"/>
              <a:t>signs</a:t>
            </a:r>
            <a:r>
              <a:rPr lang="es-ES_tradnl" sz="2880" dirty="0"/>
              <a:t> of </a:t>
            </a:r>
            <a:r>
              <a:rPr lang="es-ES_tradnl" sz="2880" i="1" dirty="0"/>
              <a:t>tener + </a:t>
            </a:r>
            <a:r>
              <a:rPr lang="es-ES_tradnl" sz="2880" i="1" dirty="0" err="1"/>
              <a:t>past</a:t>
            </a:r>
            <a:r>
              <a:rPr lang="es-ES_tradnl" sz="2880" i="1" dirty="0"/>
              <a:t> </a:t>
            </a:r>
            <a:r>
              <a:rPr lang="es-ES_tradnl" sz="2880" i="1" dirty="0" err="1"/>
              <a:t>participle’s</a:t>
            </a:r>
            <a:r>
              <a:rPr lang="es-ES_tradnl" sz="2880" i="1" dirty="0"/>
              <a:t> </a:t>
            </a:r>
            <a:r>
              <a:rPr lang="es-ES_tradnl" sz="2880" dirty="0" err="1"/>
              <a:t>extension</a:t>
            </a:r>
            <a:r>
              <a:rPr lang="es-ES_tradnl" sz="2880" dirty="0"/>
              <a:t> </a:t>
            </a:r>
            <a:r>
              <a:rPr lang="es-ES_tradnl" sz="2880" dirty="0" err="1"/>
              <a:t>into</a:t>
            </a:r>
            <a:r>
              <a:rPr lang="es-ES_tradnl" sz="2880" dirty="0"/>
              <a:t> </a:t>
            </a:r>
            <a:r>
              <a:rPr lang="es-ES_tradnl" sz="2880" dirty="0" err="1"/>
              <a:t>the</a:t>
            </a:r>
            <a:r>
              <a:rPr lang="es-ES_tradnl" sz="2880" dirty="0"/>
              <a:t> </a:t>
            </a:r>
            <a:r>
              <a:rPr lang="es-ES_tradnl" sz="2880" dirty="0" err="1"/>
              <a:t>perfect</a:t>
            </a:r>
            <a:r>
              <a:rPr lang="es-ES_tradnl" sz="2880" dirty="0"/>
              <a:t>?</a:t>
            </a:r>
          </a:p>
          <a:p>
            <a:pPr lvl="1"/>
            <a:r>
              <a:rPr lang="es-ES_tradnl" sz="2580" dirty="0" err="1"/>
              <a:t>It</a:t>
            </a:r>
            <a:r>
              <a:rPr lang="es-ES_tradnl" sz="2580" dirty="0"/>
              <a:t> </a:t>
            </a:r>
            <a:r>
              <a:rPr lang="es-ES_tradnl" sz="2580" dirty="0" err="1"/>
              <a:t>seems</a:t>
            </a:r>
            <a:r>
              <a:rPr lang="es-ES_tradnl" sz="2580" dirty="0"/>
              <a:t> </a:t>
            </a:r>
            <a:r>
              <a:rPr lang="es-ES_tradnl" sz="2580" dirty="0" err="1"/>
              <a:t>that</a:t>
            </a:r>
            <a:r>
              <a:rPr lang="es-ES_tradnl" sz="2580" dirty="0"/>
              <a:t> </a:t>
            </a:r>
            <a:r>
              <a:rPr lang="es-ES_tradnl" sz="2580" i="1" dirty="0"/>
              <a:t>tener + PP</a:t>
            </a:r>
            <a:r>
              <a:rPr lang="es-ES_tradnl" sz="2580" dirty="0"/>
              <a:t> </a:t>
            </a:r>
            <a:r>
              <a:rPr lang="es-ES_tradnl" sz="2580" dirty="0" err="1"/>
              <a:t>may</a:t>
            </a:r>
            <a:r>
              <a:rPr lang="es-ES_tradnl" sz="2580" dirty="0"/>
              <a:t> be </a:t>
            </a:r>
            <a:r>
              <a:rPr lang="es-ES_tradnl" sz="2580" dirty="0" err="1"/>
              <a:t>frequent</a:t>
            </a:r>
            <a:r>
              <a:rPr lang="es-ES_tradnl" sz="2580" dirty="0"/>
              <a:t> </a:t>
            </a:r>
            <a:r>
              <a:rPr lang="es-ES_tradnl" sz="2580" dirty="0" err="1"/>
              <a:t>with</a:t>
            </a:r>
            <a:r>
              <a:rPr lang="es-ES_tradnl" sz="2580" dirty="0"/>
              <a:t> </a:t>
            </a:r>
            <a:r>
              <a:rPr lang="es-ES_tradnl" sz="2580" dirty="0" err="1"/>
              <a:t>certain</a:t>
            </a:r>
            <a:r>
              <a:rPr lang="es-ES_tradnl" sz="2580" dirty="0"/>
              <a:t> </a:t>
            </a:r>
            <a:r>
              <a:rPr lang="es-ES_tradnl" sz="2580" dirty="0" err="1"/>
              <a:t>collocations</a:t>
            </a:r>
            <a:r>
              <a:rPr lang="es-ES_tradnl" sz="2580" dirty="0"/>
              <a:t> </a:t>
            </a:r>
            <a:r>
              <a:rPr lang="es-ES_tradnl" sz="2580" dirty="0" err="1"/>
              <a:t>but</a:t>
            </a:r>
            <a:r>
              <a:rPr lang="es-ES_tradnl" sz="2580" dirty="0"/>
              <a:t> marginal to </a:t>
            </a:r>
            <a:r>
              <a:rPr lang="es-ES_tradnl" sz="2580" dirty="0" err="1"/>
              <a:t>the</a:t>
            </a:r>
            <a:r>
              <a:rPr lang="es-ES_tradnl" sz="2580" dirty="0"/>
              <a:t> </a:t>
            </a:r>
            <a:r>
              <a:rPr lang="es-ES_tradnl" sz="2580" dirty="0" err="1"/>
              <a:t>system</a:t>
            </a:r>
            <a:r>
              <a:rPr lang="es-ES_tradnl" sz="2580" dirty="0"/>
              <a:t> </a:t>
            </a:r>
            <a:r>
              <a:rPr lang="es-ES_tradnl" sz="2580" dirty="0" err="1"/>
              <a:t>otherwise</a:t>
            </a:r>
            <a:r>
              <a:rPr lang="es-ES_tradnl" sz="2580" dirty="0"/>
              <a:t>.  More data </a:t>
            </a:r>
            <a:r>
              <a:rPr lang="es-ES_tradnl" sz="2580" dirty="0" err="1"/>
              <a:t>needs</a:t>
            </a:r>
            <a:r>
              <a:rPr lang="es-ES_tradnl" sz="2580" dirty="0"/>
              <a:t> </a:t>
            </a:r>
            <a:r>
              <a:rPr lang="es-ES_tradnl" sz="2580" dirty="0" err="1"/>
              <a:t>to</a:t>
            </a:r>
            <a:r>
              <a:rPr lang="es-ES_tradnl" sz="2580" dirty="0"/>
              <a:t> </a:t>
            </a:r>
            <a:r>
              <a:rPr lang="es-ES_tradnl" sz="2580" dirty="0" err="1"/>
              <a:t>be</a:t>
            </a:r>
            <a:r>
              <a:rPr lang="es-ES_tradnl" sz="2580" dirty="0"/>
              <a:t> </a:t>
            </a:r>
            <a:r>
              <a:rPr lang="es-ES_tradnl" sz="2580" dirty="0" err="1"/>
              <a:t>analyzed</a:t>
            </a:r>
            <a:r>
              <a:rPr lang="es-ES_tradnl" sz="2580" dirty="0"/>
              <a:t> </a:t>
            </a:r>
            <a:r>
              <a:rPr lang="es-ES_tradnl" sz="2580" dirty="0" err="1"/>
              <a:t>for</a:t>
            </a:r>
            <a:r>
              <a:rPr lang="es-ES_tradnl" sz="2580" dirty="0"/>
              <a:t> a more </a:t>
            </a:r>
            <a:r>
              <a:rPr lang="es-ES_tradnl" sz="2580" dirty="0" err="1"/>
              <a:t>solid</a:t>
            </a:r>
            <a:r>
              <a:rPr lang="es-ES_tradnl" sz="2580" dirty="0"/>
              <a:t> </a:t>
            </a:r>
            <a:r>
              <a:rPr lang="es-ES_tradnl" sz="2580" dirty="0" err="1"/>
              <a:t>conclusion</a:t>
            </a:r>
            <a:r>
              <a:rPr lang="es-ES_tradnl" sz="2580" dirty="0"/>
              <a:t>.  </a:t>
            </a:r>
          </a:p>
          <a:p>
            <a:pPr>
              <a:buNone/>
            </a:pPr>
            <a:endParaRPr lang="es-ES_tradnl" dirty="0"/>
          </a:p>
          <a:p>
            <a:endParaRPr lang="es-ES_tradnl" dirty="0"/>
          </a:p>
          <a:p>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Future</a:t>
            </a:r>
            <a:r>
              <a:rPr lang="es-ES_tradnl" dirty="0"/>
              <a:t> </a:t>
            </a:r>
            <a:r>
              <a:rPr lang="es-ES_tradnl" dirty="0" err="1"/>
              <a:t>research</a:t>
            </a:r>
            <a:endParaRPr lang="es-ES_tradnl"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36</a:t>
            </a:fld>
            <a:endParaRPr lang="es-ES_tradnl"/>
          </a:p>
        </p:txBody>
      </p:sp>
      <p:sp>
        <p:nvSpPr>
          <p:cNvPr id="3" name="Content Placeholder 2"/>
          <p:cNvSpPr>
            <a:spLocks noGrp="1"/>
          </p:cNvSpPr>
          <p:nvPr>
            <p:ph sz="quarter" idx="1"/>
          </p:nvPr>
        </p:nvSpPr>
        <p:spPr/>
        <p:txBody>
          <a:bodyPr>
            <a:normAutofit lnSpcReduction="10000"/>
          </a:bodyPr>
          <a:lstStyle/>
          <a:p>
            <a:r>
              <a:rPr lang="es-ES_tradnl" dirty="0"/>
              <a:t>Look at </a:t>
            </a:r>
            <a:r>
              <a:rPr lang="es-ES_tradnl" dirty="0" err="1"/>
              <a:t>distribution</a:t>
            </a:r>
            <a:r>
              <a:rPr lang="es-ES_tradnl" dirty="0"/>
              <a:t> </a:t>
            </a:r>
            <a:r>
              <a:rPr lang="es-ES_tradnl" dirty="0" err="1"/>
              <a:t>according</a:t>
            </a:r>
            <a:r>
              <a:rPr lang="es-ES_tradnl" dirty="0"/>
              <a:t> to </a:t>
            </a:r>
            <a:r>
              <a:rPr lang="es-ES_tradnl" dirty="0" err="1"/>
              <a:t>grammatical</a:t>
            </a:r>
            <a:r>
              <a:rPr lang="es-ES_tradnl" dirty="0"/>
              <a:t> </a:t>
            </a:r>
            <a:r>
              <a:rPr lang="es-ES_tradnl" dirty="0" err="1"/>
              <a:t>person</a:t>
            </a:r>
            <a:r>
              <a:rPr lang="es-ES_tradnl" dirty="0"/>
              <a:t> as </a:t>
            </a:r>
            <a:r>
              <a:rPr lang="es-ES_tradnl" dirty="0" err="1"/>
              <a:t>well</a:t>
            </a:r>
            <a:r>
              <a:rPr lang="es-ES_tradnl" dirty="0"/>
              <a:t> as formal </a:t>
            </a:r>
            <a:r>
              <a:rPr lang="es-ES_tradnl" dirty="0" err="1"/>
              <a:t>characteristics</a:t>
            </a:r>
            <a:endParaRPr lang="es-ES_tradnl" dirty="0"/>
          </a:p>
          <a:p>
            <a:pPr lvl="1"/>
            <a:r>
              <a:rPr lang="es-ES_tradnl" dirty="0"/>
              <a:t>PP to </a:t>
            </a:r>
            <a:r>
              <a:rPr lang="es-ES_tradnl" dirty="0" err="1"/>
              <a:t>the</a:t>
            </a:r>
            <a:r>
              <a:rPr lang="es-ES_tradnl" dirty="0"/>
              <a:t> </a:t>
            </a:r>
            <a:r>
              <a:rPr lang="es-ES_tradnl" dirty="0" err="1"/>
              <a:t>right</a:t>
            </a:r>
            <a:r>
              <a:rPr lang="es-ES_tradnl" dirty="0"/>
              <a:t> of </a:t>
            </a:r>
            <a:r>
              <a:rPr lang="es-ES_tradnl" dirty="0" err="1"/>
              <a:t>the</a:t>
            </a:r>
            <a:r>
              <a:rPr lang="es-ES_tradnl" dirty="0"/>
              <a:t> </a:t>
            </a:r>
            <a:r>
              <a:rPr lang="es-ES_tradnl" dirty="0" err="1"/>
              <a:t>conjugated</a:t>
            </a:r>
            <a:r>
              <a:rPr lang="es-ES_tradnl" dirty="0"/>
              <a:t> </a:t>
            </a:r>
            <a:r>
              <a:rPr lang="es-ES_tradnl" dirty="0" err="1"/>
              <a:t>verb</a:t>
            </a:r>
            <a:endParaRPr lang="es-ES_tradnl" dirty="0"/>
          </a:p>
          <a:p>
            <a:pPr lvl="1"/>
            <a:r>
              <a:rPr lang="es-ES_tradnl" dirty="0" err="1"/>
              <a:t>Agreement</a:t>
            </a:r>
            <a:endParaRPr lang="es-ES_tradnl" dirty="0"/>
          </a:p>
          <a:p>
            <a:pPr lvl="1"/>
            <a:r>
              <a:rPr lang="es-ES_tradnl" dirty="0" err="1"/>
              <a:t>Intervening</a:t>
            </a:r>
            <a:r>
              <a:rPr lang="es-ES_tradnl" dirty="0"/>
              <a:t> material</a:t>
            </a:r>
          </a:p>
          <a:p>
            <a:r>
              <a:rPr lang="es-ES_tradnl" dirty="0" err="1"/>
              <a:t>Diachronic</a:t>
            </a:r>
            <a:r>
              <a:rPr lang="es-ES_tradnl" dirty="0"/>
              <a:t> </a:t>
            </a:r>
            <a:r>
              <a:rPr lang="es-ES_tradnl" dirty="0" err="1"/>
              <a:t>study</a:t>
            </a:r>
            <a:r>
              <a:rPr lang="es-ES_tradnl" dirty="0"/>
              <a:t> of </a:t>
            </a:r>
            <a:r>
              <a:rPr lang="es-ES_tradnl" i="1" dirty="0"/>
              <a:t>tener + </a:t>
            </a:r>
            <a:r>
              <a:rPr lang="es-ES_tradnl" i="1" dirty="0" err="1"/>
              <a:t>past</a:t>
            </a:r>
            <a:r>
              <a:rPr lang="es-ES_tradnl" i="1" dirty="0"/>
              <a:t> </a:t>
            </a:r>
            <a:r>
              <a:rPr lang="es-ES_tradnl" i="1" dirty="0" err="1"/>
              <a:t>participle</a:t>
            </a:r>
            <a:r>
              <a:rPr lang="es-ES_tradnl" i="1" dirty="0"/>
              <a:t> </a:t>
            </a:r>
            <a:r>
              <a:rPr lang="es-ES_tradnl" dirty="0"/>
              <a:t>in </a:t>
            </a:r>
            <a:r>
              <a:rPr lang="es-ES_tradnl" dirty="0" err="1"/>
              <a:t>variation</a:t>
            </a:r>
            <a:r>
              <a:rPr lang="es-ES_tradnl" dirty="0"/>
              <a:t> </a:t>
            </a:r>
            <a:r>
              <a:rPr lang="es-ES_tradnl" dirty="0" err="1"/>
              <a:t>with</a:t>
            </a:r>
            <a:r>
              <a:rPr lang="es-ES_tradnl" dirty="0"/>
              <a:t> </a:t>
            </a:r>
            <a:r>
              <a:rPr lang="es-ES_tradnl" i="1" dirty="0"/>
              <a:t>haber + </a:t>
            </a:r>
            <a:r>
              <a:rPr lang="es-ES_tradnl" i="1" dirty="0" err="1"/>
              <a:t>past</a:t>
            </a:r>
            <a:r>
              <a:rPr lang="es-ES_tradnl" i="1" dirty="0"/>
              <a:t> </a:t>
            </a:r>
            <a:r>
              <a:rPr lang="es-ES_tradnl" i="1" dirty="0" err="1"/>
              <a:t>particple</a:t>
            </a:r>
            <a:endParaRPr lang="es-ES_tradnl" dirty="0"/>
          </a:p>
          <a:p>
            <a:r>
              <a:rPr lang="es-ES_tradnl" dirty="0" err="1"/>
              <a:t>Include</a:t>
            </a:r>
            <a:r>
              <a:rPr lang="es-ES_tradnl" dirty="0"/>
              <a:t> more data </a:t>
            </a:r>
            <a:r>
              <a:rPr lang="es-ES_tradnl" dirty="0" err="1"/>
              <a:t>points</a:t>
            </a:r>
            <a:r>
              <a:rPr lang="es-ES_tradnl" dirty="0"/>
              <a:t> </a:t>
            </a:r>
            <a:r>
              <a:rPr lang="es-ES_tradnl" dirty="0" err="1"/>
              <a:t>such</a:t>
            </a:r>
            <a:r>
              <a:rPr lang="es-ES_tradnl" dirty="0"/>
              <a:t> as </a:t>
            </a:r>
            <a:r>
              <a:rPr lang="es-ES_tradnl" dirty="0" err="1"/>
              <a:t>early</a:t>
            </a:r>
            <a:r>
              <a:rPr lang="es-ES_tradnl" dirty="0"/>
              <a:t> 19th </a:t>
            </a:r>
            <a:r>
              <a:rPr lang="es-ES_tradnl" dirty="0" err="1"/>
              <a:t>century</a:t>
            </a:r>
            <a:endParaRPr lang="es-ES_tradnl" dirty="0"/>
          </a:p>
          <a:p>
            <a:r>
              <a:rPr lang="es-ES_tradnl" dirty="0"/>
              <a:t>Compare </a:t>
            </a:r>
            <a:r>
              <a:rPr lang="es-ES_tradnl" i="1" dirty="0"/>
              <a:t>tener + </a:t>
            </a:r>
            <a:r>
              <a:rPr lang="es-ES_tradnl" i="1" dirty="0" err="1"/>
              <a:t>past</a:t>
            </a:r>
            <a:r>
              <a:rPr lang="es-ES_tradnl" i="1" dirty="0"/>
              <a:t> </a:t>
            </a:r>
            <a:r>
              <a:rPr lang="es-ES_tradnl" i="1" dirty="0" err="1"/>
              <a:t>participle</a:t>
            </a:r>
            <a:r>
              <a:rPr lang="es-ES_tradnl" i="1" dirty="0"/>
              <a:t> </a:t>
            </a:r>
            <a:r>
              <a:rPr lang="es-ES_tradnl" dirty="0" err="1"/>
              <a:t>with</a:t>
            </a:r>
            <a:r>
              <a:rPr lang="es-ES_tradnl" dirty="0"/>
              <a:t> </a:t>
            </a:r>
            <a:r>
              <a:rPr lang="es-ES_tradnl" dirty="0" err="1"/>
              <a:t>the</a:t>
            </a:r>
            <a:r>
              <a:rPr lang="es-ES_tradnl" dirty="0"/>
              <a:t> </a:t>
            </a:r>
            <a:r>
              <a:rPr lang="es-ES_tradnl" dirty="0" err="1"/>
              <a:t>present</a:t>
            </a:r>
            <a:r>
              <a:rPr lang="es-ES_tradnl" dirty="0"/>
              <a:t> tense </a:t>
            </a:r>
            <a:r>
              <a:rPr lang="es-ES_tradnl" dirty="0" err="1"/>
              <a:t>and</a:t>
            </a:r>
            <a:r>
              <a:rPr lang="es-ES_tradnl" dirty="0"/>
              <a:t> a</a:t>
            </a:r>
            <a:r>
              <a:rPr lang="es-ES_tradnl" i="1" dirty="0"/>
              <a:t>cabar de</a:t>
            </a:r>
          </a:p>
          <a:p>
            <a:endParaRPr lang="es-ES_tradnl"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Thank</a:t>
            </a:r>
            <a:r>
              <a:rPr lang="es-ES" dirty="0"/>
              <a:t> </a:t>
            </a:r>
            <a:r>
              <a:rPr lang="es-ES" dirty="0" err="1"/>
              <a:t>you</a:t>
            </a:r>
            <a:r>
              <a:rPr lang="es-ES" dirty="0"/>
              <a:t>!</a:t>
            </a:r>
          </a:p>
        </p:txBody>
      </p:sp>
      <p:sp>
        <p:nvSpPr>
          <p:cNvPr id="3" name="Slide Number Placeholder 2"/>
          <p:cNvSpPr>
            <a:spLocks noGrp="1"/>
          </p:cNvSpPr>
          <p:nvPr>
            <p:ph type="sldNum" sz="quarter" idx="12"/>
          </p:nvPr>
        </p:nvSpPr>
        <p:spPr/>
        <p:txBody>
          <a:bodyPr>
            <a:normAutofit fontScale="85000" lnSpcReduction="20000"/>
          </a:bodyPr>
          <a:lstStyle/>
          <a:p>
            <a:fld id="{ACBEBE54-8148-D443-A28E-9F7C5241E231}" type="slidenum">
              <a:rPr lang="es-ES_tradnl" smtClean="0"/>
              <a:pPr/>
              <a:t>37</a:t>
            </a:fld>
            <a:endParaRPr lang="es-ES_tradnl"/>
          </a:p>
        </p:txBody>
      </p:sp>
      <p:sp>
        <p:nvSpPr>
          <p:cNvPr id="4" name="Content Placeholder 3"/>
          <p:cNvSpPr>
            <a:spLocks noGrp="1"/>
          </p:cNvSpPr>
          <p:nvPr>
            <p:ph sz="quarter" idx="1"/>
          </p:nvPr>
        </p:nvSpPr>
        <p:spPr/>
        <p:txBody>
          <a:bodyPr/>
          <a:lstStyle/>
          <a:p>
            <a:r>
              <a:rPr lang="es-ES" dirty="0" err="1"/>
              <a:t>Meagan</a:t>
            </a:r>
            <a:r>
              <a:rPr lang="es-ES" dirty="0"/>
              <a:t> Day </a:t>
            </a:r>
            <a:r>
              <a:rPr lang="es-ES" dirty="0">
                <a:hlinkClick r:id="rId3"/>
              </a:rPr>
              <a:t>mmday@ufl.edu</a:t>
            </a:r>
            <a:endParaRPr lang="es-ES" dirty="0"/>
          </a:p>
          <a:p>
            <a:r>
              <a:rPr lang="es-ES" dirty="0"/>
              <a:t>Sara Zahler </a:t>
            </a:r>
            <a:r>
              <a:rPr lang="es-ES" dirty="0">
                <a:hlinkClick r:id="rId4"/>
              </a:rPr>
              <a:t>szahler@indiana.edu</a:t>
            </a:r>
            <a:endParaRPr lang="es-ES" dirty="0"/>
          </a:p>
          <a:p>
            <a:endParaRPr lang="es-ES" dirty="0"/>
          </a:p>
        </p:txBody>
      </p:sp>
    </p:spTree>
    <p:extLst>
      <p:ext uri="{BB962C8B-B14F-4D97-AF65-F5344CB8AC3E}">
        <p14:creationId xmlns:p14="http://schemas.microsoft.com/office/powerpoint/2010/main" val="15665837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References</a:t>
            </a:r>
            <a:endParaRPr lang="es-ES_tradnl"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38</a:t>
            </a:fld>
            <a:endParaRPr lang="es-ES_tradnl"/>
          </a:p>
        </p:txBody>
      </p:sp>
      <p:sp>
        <p:nvSpPr>
          <p:cNvPr id="3" name="Content Placeholder 2"/>
          <p:cNvSpPr>
            <a:spLocks noGrp="1"/>
          </p:cNvSpPr>
          <p:nvPr>
            <p:ph sz="quarter" idx="1"/>
          </p:nvPr>
        </p:nvSpPr>
        <p:spPr/>
        <p:txBody>
          <a:bodyPr>
            <a:noAutofit/>
          </a:bodyPr>
          <a:lstStyle/>
          <a:p>
            <a:pPr>
              <a:spcBef>
                <a:spcPts val="0"/>
              </a:spcBef>
              <a:buNone/>
            </a:pPr>
            <a:r>
              <a:rPr lang="en-US" sz="1100" dirty="0" err="1"/>
              <a:t>Benveniste</a:t>
            </a:r>
            <a:r>
              <a:rPr lang="en-US" sz="1100" dirty="0"/>
              <a:t>, Emile. (1968). Mutations of linguistic categories. In W. P. Lehmann &amp; Y. </a:t>
            </a:r>
            <a:r>
              <a:rPr lang="en-US" sz="1100" dirty="0" err="1"/>
              <a:t>Malkiel</a:t>
            </a:r>
            <a:r>
              <a:rPr lang="en-US" sz="1100" dirty="0"/>
              <a:t> (</a:t>
            </a:r>
            <a:r>
              <a:rPr lang="en-US" sz="1100" dirty="0" err="1"/>
              <a:t>Eds</a:t>
            </a:r>
            <a:r>
              <a:rPr lang="en-US" sz="1100" dirty="0"/>
              <a:t>), </a:t>
            </a:r>
            <a:r>
              <a:rPr lang="en-US" sz="1100" i="1" dirty="0"/>
              <a:t>Directions for historical linguistics </a:t>
            </a:r>
            <a:r>
              <a:rPr lang="en-US" sz="1100" dirty="0"/>
              <a:t>(85–94). Austin: University of Texas Press. </a:t>
            </a:r>
            <a:endParaRPr lang="es-ES_tradnl" sz="1100" dirty="0"/>
          </a:p>
          <a:p>
            <a:pPr>
              <a:spcBef>
                <a:spcPts val="0"/>
              </a:spcBef>
              <a:buNone/>
            </a:pPr>
            <a:r>
              <a:rPr lang="en-US" sz="1100" dirty="0" err="1"/>
              <a:t>Bybee</a:t>
            </a:r>
            <a:r>
              <a:rPr lang="en-US" sz="1100" dirty="0"/>
              <a:t>, Joan &amp; Dahl, </a:t>
            </a:r>
            <a:r>
              <a:rPr lang="en-US" sz="1100" dirty="0" err="1"/>
              <a:t>Östen</a:t>
            </a:r>
            <a:r>
              <a:rPr lang="en-US" sz="1100" dirty="0"/>
              <a:t>. (1989). The creation of tense and aspect systems in the languages of the world. </a:t>
            </a:r>
            <a:r>
              <a:rPr lang="en-US" sz="1100" i="1" dirty="0"/>
              <a:t>Studies in Language</a:t>
            </a:r>
            <a:r>
              <a:rPr lang="en-US" sz="1100" dirty="0"/>
              <a:t> </a:t>
            </a:r>
            <a:r>
              <a:rPr lang="en-US" sz="1100" i="1" dirty="0"/>
              <a:t>13</a:t>
            </a:r>
            <a:r>
              <a:rPr lang="en-US" sz="1100" dirty="0"/>
              <a:t>, </a:t>
            </a:r>
            <a:r>
              <a:rPr lang="en-US" sz="1100" i="1" dirty="0"/>
              <a:t>1</a:t>
            </a:r>
            <a:r>
              <a:rPr lang="en-US" sz="1100" dirty="0"/>
              <a:t>, 51 ff. </a:t>
            </a:r>
            <a:endParaRPr lang="es-ES_tradnl" sz="1100" dirty="0"/>
          </a:p>
          <a:p>
            <a:pPr>
              <a:spcBef>
                <a:spcPts val="0"/>
              </a:spcBef>
              <a:buNone/>
            </a:pPr>
            <a:r>
              <a:rPr lang="en-US" sz="1100" dirty="0" err="1"/>
              <a:t>Bybee</a:t>
            </a:r>
            <a:r>
              <a:rPr lang="en-US" sz="1100" dirty="0"/>
              <a:t>, Joan, Perkins, Revere &amp; </a:t>
            </a:r>
            <a:r>
              <a:rPr lang="en-US" sz="1100" dirty="0" err="1"/>
              <a:t>Pagliuca</a:t>
            </a:r>
            <a:r>
              <a:rPr lang="en-US" sz="1100" dirty="0"/>
              <a:t>, William. (1994). </a:t>
            </a:r>
            <a:r>
              <a:rPr lang="en-US" sz="1100" i="1" dirty="0"/>
              <a:t>The evolution of grammar: The </a:t>
            </a:r>
            <a:r>
              <a:rPr lang="en-US" sz="1100" i="1" dirty="0" err="1"/>
              <a:t>grammaticalization</a:t>
            </a:r>
            <a:r>
              <a:rPr lang="en-US" sz="1100" i="1" dirty="0"/>
              <a:t> of tense, aspect and modality in the languages of the world</a:t>
            </a:r>
            <a:r>
              <a:rPr lang="en-US" sz="1100" dirty="0"/>
              <a:t>. Chicago: University of Chicago Press.</a:t>
            </a:r>
            <a:endParaRPr lang="es-ES_tradnl" sz="1100" dirty="0"/>
          </a:p>
          <a:p>
            <a:pPr>
              <a:spcBef>
                <a:spcPts val="0"/>
              </a:spcBef>
              <a:buNone/>
            </a:pPr>
            <a:r>
              <a:rPr lang="en-US" sz="1100" dirty="0" err="1"/>
              <a:t>Bybee</a:t>
            </a:r>
            <a:r>
              <a:rPr lang="en-US" sz="1100" dirty="0"/>
              <a:t>, Joan &amp; </a:t>
            </a:r>
            <a:r>
              <a:rPr lang="en-US" sz="1100" dirty="0" err="1"/>
              <a:t>Pagliuca</a:t>
            </a:r>
            <a:r>
              <a:rPr lang="en-US" sz="1100" dirty="0"/>
              <a:t>, William. (1987). The evolution of future meaning.  In A. </a:t>
            </a:r>
            <a:r>
              <a:rPr lang="en-US" sz="1100" dirty="0" err="1"/>
              <a:t>Giacalone</a:t>
            </a:r>
            <a:r>
              <a:rPr lang="es-ES_tradnl" sz="1100" dirty="0"/>
              <a:t> </a:t>
            </a:r>
            <a:r>
              <a:rPr lang="en-US" sz="1100" dirty="0"/>
              <a:t>Ramat, O. </a:t>
            </a:r>
            <a:r>
              <a:rPr lang="en-US" sz="1100" dirty="0" err="1"/>
              <a:t>Carruba</a:t>
            </a:r>
            <a:r>
              <a:rPr lang="en-US" sz="1100" dirty="0"/>
              <a:t> &amp; G. </a:t>
            </a:r>
            <a:r>
              <a:rPr lang="en-US" sz="1100" dirty="0" err="1"/>
              <a:t>Bernini(Eds</a:t>
            </a:r>
            <a:r>
              <a:rPr lang="en-US" sz="1100" dirty="0"/>
              <a:t>.), </a:t>
            </a:r>
            <a:r>
              <a:rPr lang="en-US" sz="1100" i="1" dirty="0"/>
              <a:t>Papers from the </a:t>
            </a:r>
            <a:r>
              <a:rPr lang="en-US" sz="1100" i="1" dirty="0" err="1"/>
              <a:t>VIIth</a:t>
            </a:r>
            <a:r>
              <a:rPr lang="en-US" sz="1100" i="1" dirty="0"/>
              <a:t> International Conference</a:t>
            </a:r>
            <a:r>
              <a:rPr lang="es-ES_tradnl" sz="1100" dirty="0"/>
              <a:t> </a:t>
            </a:r>
            <a:r>
              <a:rPr lang="en-US" sz="1100" i="1" dirty="0"/>
              <a:t>on Historical Linguistics</a:t>
            </a:r>
            <a:r>
              <a:rPr lang="en-US" sz="1100" dirty="0"/>
              <a:t> (109-122).</a:t>
            </a:r>
            <a:r>
              <a:rPr lang="en-US" sz="1100" i="1" dirty="0"/>
              <a:t> </a:t>
            </a:r>
            <a:r>
              <a:rPr lang="en-US" sz="1100" dirty="0"/>
              <a:t>Amsterdam: John </a:t>
            </a:r>
            <a:r>
              <a:rPr lang="en-US" sz="1100" dirty="0" err="1"/>
              <a:t>Benjamins</a:t>
            </a:r>
            <a:r>
              <a:rPr lang="en-US" sz="1100" dirty="0"/>
              <a:t>. </a:t>
            </a:r>
            <a:endParaRPr lang="es-ES_tradnl" sz="1100" dirty="0"/>
          </a:p>
          <a:p>
            <a:pPr>
              <a:spcBef>
                <a:spcPts val="0"/>
              </a:spcBef>
              <a:buNone/>
            </a:pPr>
            <a:r>
              <a:rPr lang="en-US" sz="1100" dirty="0"/>
              <a:t>Carey, Kathleen. (1994). The </a:t>
            </a:r>
            <a:r>
              <a:rPr lang="en-US" sz="1100" dirty="0" err="1"/>
              <a:t>grammaticalization</a:t>
            </a:r>
            <a:r>
              <a:rPr lang="en-US" sz="1100" dirty="0"/>
              <a:t> of the perfect in Old English. An account based on pragmatics and metaphor. In W. </a:t>
            </a:r>
            <a:r>
              <a:rPr lang="en-US" sz="1100" dirty="0" err="1"/>
              <a:t>Pagliuca</a:t>
            </a:r>
            <a:r>
              <a:rPr lang="en-US" sz="1100" dirty="0"/>
              <a:t> (Ed.), </a:t>
            </a:r>
            <a:r>
              <a:rPr lang="en-US" sz="1100" i="1" dirty="0"/>
              <a:t>Perspectives on </a:t>
            </a:r>
            <a:r>
              <a:rPr lang="en-US" sz="1100" i="1" dirty="0" err="1"/>
              <a:t>grammaticalization</a:t>
            </a:r>
            <a:r>
              <a:rPr lang="en-US" sz="1100" dirty="0"/>
              <a:t>. [Current Issues in Linguistic Theory 109] (103–117). Amsterdam: John </a:t>
            </a:r>
            <a:r>
              <a:rPr lang="en-US" sz="1100" dirty="0" err="1"/>
              <a:t>Benjamins</a:t>
            </a:r>
            <a:r>
              <a:rPr lang="en-US" sz="1100" dirty="0"/>
              <a:t>.</a:t>
            </a:r>
            <a:endParaRPr lang="es-ES_tradnl" sz="1100" dirty="0"/>
          </a:p>
          <a:p>
            <a:pPr>
              <a:spcBef>
                <a:spcPts val="0"/>
              </a:spcBef>
              <a:buNone/>
            </a:pPr>
            <a:r>
              <a:rPr lang="en-US" sz="1100" dirty="0"/>
              <a:t>Carey, Kathleen. (1995). </a:t>
            </a:r>
            <a:r>
              <a:rPr lang="en-US" sz="1100" dirty="0" err="1"/>
              <a:t>Subjectification</a:t>
            </a:r>
            <a:r>
              <a:rPr lang="en-US" sz="1100" dirty="0"/>
              <a:t> and the development of the English perfect. In D. Stein &amp; S. Wright (Eds.), </a:t>
            </a:r>
            <a:r>
              <a:rPr lang="en-US" sz="1100" i="1" dirty="0"/>
              <a:t>Subjectivity and </a:t>
            </a:r>
            <a:r>
              <a:rPr lang="en-US" sz="1100" i="1" dirty="0" err="1"/>
              <a:t>subjectivisation</a:t>
            </a:r>
            <a:r>
              <a:rPr lang="en-US" sz="1100" i="1" dirty="0"/>
              <a:t>: Linguistic perspectives</a:t>
            </a:r>
            <a:r>
              <a:rPr lang="en-US" sz="1100" dirty="0"/>
              <a:t> (83–102). Cambridge: Cambridge University Press. </a:t>
            </a:r>
            <a:endParaRPr lang="es-ES_tradnl" sz="1100" dirty="0"/>
          </a:p>
          <a:p>
            <a:pPr>
              <a:spcBef>
                <a:spcPts val="0"/>
              </a:spcBef>
              <a:buNone/>
            </a:pPr>
            <a:r>
              <a:rPr lang="en-US" sz="1100" dirty="0" err="1"/>
              <a:t>Comrie</a:t>
            </a:r>
            <a:r>
              <a:rPr lang="en-US" sz="1100" dirty="0"/>
              <a:t>, Bernard. (1976). </a:t>
            </a:r>
            <a:r>
              <a:rPr lang="en-US" sz="1100" i="1" dirty="0"/>
              <a:t>Aspect: An introduction to verbal aspect and related problems</a:t>
            </a:r>
            <a:r>
              <a:rPr lang="en-US" sz="1100" dirty="0"/>
              <a:t>. Cambridge: Cambridge University Press.</a:t>
            </a:r>
            <a:endParaRPr lang="es-ES_tradnl" sz="1100" dirty="0"/>
          </a:p>
          <a:p>
            <a:pPr>
              <a:spcBef>
                <a:spcPts val="0"/>
              </a:spcBef>
              <a:buNone/>
            </a:pPr>
            <a:r>
              <a:rPr lang="en-US" sz="1100" dirty="0"/>
              <a:t>Dahl, </a:t>
            </a:r>
            <a:r>
              <a:rPr lang="en-US" sz="1100" dirty="0" err="1"/>
              <a:t>Östen</a:t>
            </a:r>
            <a:r>
              <a:rPr lang="en-US" sz="1100" dirty="0"/>
              <a:t>. (1984). Temporal distance: Remoteness distinctions in tense-aspect systems. In B. Butterworth, B. </a:t>
            </a:r>
            <a:r>
              <a:rPr lang="en-US" sz="1100" dirty="0" err="1"/>
              <a:t>Comrie</a:t>
            </a:r>
            <a:r>
              <a:rPr lang="en-US" sz="1100" dirty="0"/>
              <a:t>, &amp; Ö. Dahl (</a:t>
            </a:r>
            <a:r>
              <a:rPr lang="en-US" sz="1100" dirty="0" err="1"/>
              <a:t>Eds</a:t>
            </a:r>
            <a:r>
              <a:rPr lang="en-US" sz="1100" dirty="0"/>
              <a:t>), </a:t>
            </a:r>
            <a:r>
              <a:rPr lang="en-US" sz="1100" i="1" dirty="0"/>
              <a:t>Explanations of language universals</a:t>
            </a:r>
            <a:r>
              <a:rPr lang="en-US" sz="1100" dirty="0"/>
              <a:t> (105–122). </a:t>
            </a:r>
            <a:r>
              <a:rPr lang="en-US" sz="1100" dirty="0" err="1"/>
              <a:t>Berlin:Mouton</a:t>
            </a:r>
            <a:r>
              <a:rPr lang="en-US" sz="1100" dirty="0"/>
              <a:t> De </a:t>
            </a:r>
            <a:r>
              <a:rPr lang="en-US" sz="1100" dirty="0" err="1"/>
              <a:t>Gruyter</a:t>
            </a:r>
            <a:r>
              <a:rPr lang="en-US" sz="1100" dirty="0"/>
              <a:t>. </a:t>
            </a:r>
            <a:endParaRPr lang="es-ES_tradnl" sz="1100" dirty="0"/>
          </a:p>
          <a:p>
            <a:pPr>
              <a:spcBef>
                <a:spcPts val="0"/>
              </a:spcBef>
              <a:buNone/>
            </a:pPr>
            <a:r>
              <a:rPr lang="en-US" sz="1100" dirty="0"/>
              <a:t>Dahl, </a:t>
            </a:r>
            <a:r>
              <a:rPr lang="en-US" sz="1100" dirty="0" err="1"/>
              <a:t>Östen</a:t>
            </a:r>
            <a:r>
              <a:rPr lang="en-US" sz="1100" dirty="0"/>
              <a:t>. (1985). </a:t>
            </a:r>
            <a:r>
              <a:rPr lang="en-US" sz="1100" i="1" dirty="0"/>
              <a:t>Tense and aspect systems</a:t>
            </a:r>
            <a:r>
              <a:rPr lang="en-US" sz="1100" dirty="0"/>
              <a:t>. Oxford: Blackwell.</a:t>
            </a:r>
            <a:endParaRPr lang="es-ES_tradnl" sz="1100" dirty="0"/>
          </a:p>
          <a:p>
            <a:pPr>
              <a:spcBef>
                <a:spcPts val="0"/>
              </a:spcBef>
              <a:buNone/>
            </a:pPr>
            <a:r>
              <a:rPr lang="en-US" sz="1100" dirty="0"/>
              <a:t>Dahl, </a:t>
            </a:r>
            <a:r>
              <a:rPr lang="en-US" sz="1100" dirty="0" err="1"/>
              <a:t>Östen</a:t>
            </a:r>
            <a:r>
              <a:rPr lang="en-US" sz="1100" dirty="0"/>
              <a:t>. (2000). </a:t>
            </a:r>
            <a:r>
              <a:rPr lang="en-US" sz="1100" i="1" dirty="0"/>
              <a:t>Tense and aspect in the languages of Europe</a:t>
            </a:r>
            <a:r>
              <a:rPr lang="en-US" sz="1100" dirty="0"/>
              <a:t>. Berlin and New York: Mouton de </a:t>
            </a:r>
            <a:r>
              <a:rPr lang="en-US" sz="1100" dirty="0" err="1"/>
              <a:t>Gruyter</a:t>
            </a:r>
            <a:r>
              <a:rPr lang="en-US" sz="1100" dirty="0"/>
              <a:t>.</a:t>
            </a:r>
            <a:endParaRPr lang="es-ES_tradnl" sz="1100" dirty="0"/>
          </a:p>
          <a:p>
            <a:pPr>
              <a:spcBef>
                <a:spcPts val="0"/>
              </a:spcBef>
              <a:buNone/>
            </a:pPr>
            <a:r>
              <a:rPr lang="en-US" sz="1100" dirty="0"/>
              <a:t>Dahl, </a:t>
            </a:r>
            <a:r>
              <a:rPr lang="en-US" sz="1100" dirty="0" err="1"/>
              <a:t>Östen</a:t>
            </a:r>
            <a:r>
              <a:rPr lang="en-US" sz="1100" dirty="0"/>
              <a:t> &amp; Hedin, Eva. (2000). Current relevance and event reference. In Ö. Dahl (Ed.), </a:t>
            </a:r>
            <a:r>
              <a:rPr lang="en-US" sz="1100" i="1" dirty="0"/>
              <a:t>Tense and aspect in the languages of Europe </a:t>
            </a:r>
            <a:r>
              <a:rPr lang="en-US" sz="1100" dirty="0"/>
              <a:t>(386–401). Berlin and New York: Mouton de </a:t>
            </a:r>
            <a:r>
              <a:rPr lang="en-US" sz="1100" dirty="0" err="1"/>
              <a:t>Gruyter</a:t>
            </a:r>
            <a:r>
              <a:rPr lang="en-US" sz="1100" dirty="0"/>
              <a:t>. </a:t>
            </a:r>
          </a:p>
          <a:p>
            <a:pPr>
              <a:spcBef>
                <a:spcPts val="0"/>
              </a:spcBef>
              <a:buNone/>
            </a:pPr>
            <a:r>
              <a:rPr lang="en-US" sz="1100" dirty="0"/>
              <a:t>Day, Meagan M. &amp; Zahler, Sara L. (forthcoming). “The continuous path of grammaticalization in modern Peninsular Spanish”. </a:t>
            </a:r>
            <a:r>
              <a:rPr lang="en-US" sz="1100" i="1" dirty="0"/>
              <a:t>U. Penn Working Papers in Linguistics, </a:t>
            </a:r>
            <a:r>
              <a:rPr lang="en-US" sz="1100" dirty="0"/>
              <a:t>Volume 20.1</a:t>
            </a:r>
            <a:endParaRPr lang="es-ES_tradnl" sz="1100" dirty="0"/>
          </a:p>
          <a:p>
            <a:pPr>
              <a:spcBef>
                <a:spcPts val="0"/>
              </a:spcBef>
              <a:buNone/>
            </a:pPr>
            <a:r>
              <a:rPr lang="en-US" sz="1100" dirty="0" err="1"/>
              <a:t>Harre</a:t>
            </a:r>
            <a:r>
              <a:rPr lang="en-US" sz="1100" dirty="0"/>
              <a:t>, Catherine E. (1991). </a:t>
            </a:r>
            <a:r>
              <a:rPr lang="en-US" sz="1100" i="1" dirty="0" err="1"/>
              <a:t>Tener</a:t>
            </a:r>
            <a:r>
              <a:rPr lang="en-US" sz="1100" i="1" dirty="0"/>
              <a:t> </a:t>
            </a:r>
            <a:r>
              <a:rPr lang="en-US" sz="1100" dirty="0"/>
              <a:t>+ </a:t>
            </a:r>
            <a:r>
              <a:rPr lang="en-US" sz="1100" i="1" dirty="0"/>
              <a:t>past participle</a:t>
            </a:r>
            <a:r>
              <a:rPr lang="en-US" sz="1100" dirty="0"/>
              <a:t>: </a:t>
            </a:r>
            <a:r>
              <a:rPr lang="en-US" sz="1100" i="1" dirty="0"/>
              <a:t>A case study in linguistic description</a:t>
            </a:r>
            <a:r>
              <a:rPr lang="en-US" sz="1100" dirty="0"/>
              <a:t>.</a:t>
            </a:r>
            <a:r>
              <a:rPr lang="es-ES_tradnl" sz="1100" dirty="0"/>
              <a:t> </a:t>
            </a:r>
            <a:r>
              <a:rPr lang="en-US" sz="1100" dirty="0"/>
              <a:t>London and New York: </a:t>
            </a:r>
            <a:r>
              <a:rPr lang="en-US" sz="1100" dirty="0" err="1"/>
              <a:t>Routledge</a:t>
            </a:r>
            <a:r>
              <a:rPr lang="en-US" sz="1100" dirty="0"/>
              <a:t>.</a:t>
            </a:r>
            <a:endParaRPr lang="es-ES_tradnl" sz="1100" dirty="0"/>
          </a:p>
          <a:p>
            <a:pPr>
              <a:spcBef>
                <a:spcPts val="0"/>
              </a:spcBef>
              <a:buNone/>
            </a:pPr>
            <a:r>
              <a:rPr lang="en-US" sz="1100" dirty="0"/>
              <a:t>Harris, Martin. (1982). The ‘past simple’ and ‘present perfect’ in Romance. In M. Harris &amp; N. Vincent (Eds.), </a:t>
            </a:r>
            <a:r>
              <a:rPr lang="en-US" sz="1100" i="1" dirty="0"/>
              <a:t>Studies in the Romance verb</a:t>
            </a:r>
            <a:r>
              <a:rPr lang="en-US" sz="1100" dirty="0"/>
              <a:t> (42–70). London: </a:t>
            </a:r>
            <a:r>
              <a:rPr lang="en-US" sz="1100" dirty="0" err="1"/>
              <a:t>Croom</a:t>
            </a:r>
            <a:r>
              <a:rPr lang="en-US" sz="1100" dirty="0"/>
              <a:t> Helm.</a:t>
            </a:r>
            <a:endParaRPr lang="es-ES_tradnl" sz="1100" dirty="0"/>
          </a:p>
          <a:p>
            <a:pPr>
              <a:spcBef>
                <a:spcPts val="0"/>
              </a:spcBef>
              <a:buNone/>
            </a:pPr>
            <a:r>
              <a:rPr lang="en-US" sz="1100" dirty="0"/>
              <a:t>Holmes, Bonnie and </a:t>
            </a:r>
            <a:r>
              <a:rPr lang="en-US" sz="1100" dirty="0" err="1"/>
              <a:t>Balukas</a:t>
            </a:r>
            <a:r>
              <a:rPr lang="en-US" sz="1100" dirty="0"/>
              <a:t>, </a:t>
            </a:r>
            <a:r>
              <a:rPr lang="en-US" sz="1100" dirty="0" err="1"/>
              <a:t>Colleene</a:t>
            </a:r>
            <a:r>
              <a:rPr lang="en-US" sz="1100" dirty="0"/>
              <a:t>. (2011). Yesterday, all my troubles have seemed (PP) so far away: Variation in pre-</a:t>
            </a:r>
            <a:r>
              <a:rPr lang="en-US" sz="1100" dirty="0" err="1"/>
              <a:t>hodiernal</a:t>
            </a:r>
            <a:r>
              <a:rPr lang="en-US" sz="1100" dirty="0"/>
              <a:t> perfective expression in Peninsular Spanish. In J. </a:t>
            </a:r>
            <a:r>
              <a:rPr lang="en-US" sz="1100" dirty="0" err="1"/>
              <a:t>Michnowicz</a:t>
            </a:r>
            <a:r>
              <a:rPr lang="en-US" sz="1100" dirty="0"/>
              <a:t> &amp; R. </a:t>
            </a:r>
            <a:r>
              <a:rPr lang="en-US" sz="1100" dirty="0" err="1"/>
              <a:t>Dodsworth</a:t>
            </a:r>
            <a:r>
              <a:rPr lang="en-US" sz="1100" dirty="0"/>
              <a:t> (Eds.), </a:t>
            </a:r>
            <a:r>
              <a:rPr lang="en-US" sz="1100" i="1" dirty="0"/>
              <a:t>Selected Proceedings of the 5</a:t>
            </a:r>
            <a:r>
              <a:rPr lang="en-US" sz="1100" i="1" baseline="30000" dirty="0"/>
              <a:t>th</a:t>
            </a:r>
            <a:r>
              <a:rPr lang="en-US" sz="1100" i="1" dirty="0"/>
              <a:t> Workshop on Spanish Sociolinguistics</a:t>
            </a:r>
            <a:r>
              <a:rPr lang="en-US" sz="1100" dirty="0"/>
              <a:t> (79-89). Somerville, MA: </a:t>
            </a:r>
            <a:r>
              <a:rPr lang="en-US" sz="1100" dirty="0" err="1"/>
              <a:t>Cascadilla</a:t>
            </a:r>
            <a:r>
              <a:rPr lang="en-US" sz="1100" dirty="0"/>
              <a:t> Proceedings. </a:t>
            </a:r>
            <a:endParaRPr lang="es-ES_tradnl" sz="11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References</a:t>
            </a:r>
            <a:endParaRPr lang="es-ES_tradnl"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39</a:t>
            </a:fld>
            <a:endParaRPr lang="es-ES_tradnl"/>
          </a:p>
        </p:txBody>
      </p:sp>
      <p:sp>
        <p:nvSpPr>
          <p:cNvPr id="3" name="Content Placeholder 2"/>
          <p:cNvSpPr>
            <a:spLocks noGrp="1"/>
          </p:cNvSpPr>
          <p:nvPr>
            <p:ph sz="quarter" idx="1"/>
          </p:nvPr>
        </p:nvSpPr>
        <p:spPr/>
        <p:txBody>
          <a:bodyPr>
            <a:noAutofit/>
          </a:bodyPr>
          <a:lstStyle/>
          <a:p>
            <a:pPr>
              <a:spcBef>
                <a:spcPts val="0"/>
              </a:spcBef>
              <a:buNone/>
            </a:pPr>
            <a:r>
              <a:rPr lang="en-US" sz="1100" dirty="0"/>
              <a:t>Kato, </a:t>
            </a:r>
            <a:r>
              <a:rPr lang="en-US" sz="1100" dirty="0" err="1"/>
              <a:t>Natsuko</a:t>
            </a:r>
            <a:r>
              <a:rPr lang="en-US" sz="1100" dirty="0"/>
              <a:t>. (1993). </a:t>
            </a:r>
            <a:r>
              <a:rPr lang="en-US" sz="1100" dirty="0" err="1"/>
              <a:t>Tener</a:t>
            </a:r>
            <a:r>
              <a:rPr lang="en-US" sz="1100" dirty="0"/>
              <a:t> + past participle in Spanish: A Dynamic Approach. </a:t>
            </a:r>
            <a:r>
              <a:rPr lang="en-US" sz="1100" i="1" dirty="0"/>
              <a:t>Sophia </a:t>
            </a:r>
            <a:r>
              <a:rPr lang="en-US" sz="1100" i="1" dirty="0" err="1"/>
              <a:t>lingüística</a:t>
            </a:r>
            <a:r>
              <a:rPr lang="en-US" sz="1100" dirty="0"/>
              <a:t>, </a:t>
            </a:r>
            <a:r>
              <a:rPr lang="en-US" sz="1100" i="1" dirty="0"/>
              <a:t>3</a:t>
            </a:r>
            <a:r>
              <a:rPr lang="en-US" sz="1100" dirty="0"/>
              <a:t>, 131-151.</a:t>
            </a:r>
            <a:endParaRPr lang="es-ES_tradnl" sz="1100" dirty="0"/>
          </a:p>
          <a:p>
            <a:pPr>
              <a:spcBef>
                <a:spcPts val="0"/>
              </a:spcBef>
              <a:buNone/>
            </a:pPr>
            <a:r>
              <a:rPr lang="en-US" sz="1100" dirty="0"/>
              <a:t>Koike, Dale A. (1996). Functions of the adverbial </a:t>
            </a:r>
            <a:r>
              <a:rPr lang="en-US" sz="1100" dirty="0" err="1"/>
              <a:t>ya</a:t>
            </a:r>
            <a:r>
              <a:rPr lang="en-US" sz="1100" dirty="0"/>
              <a:t> in Spanish narrative discourse. </a:t>
            </a:r>
            <a:r>
              <a:rPr lang="en-US" sz="1100" i="1" dirty="0"/>
              <a:t>Journal of Pragmatics</a:t>
            </a:r>
            <a:r>
              <a:rPr lang="en-US" sz="1100" dirty="0"/>
              <a:t>,</a:t>
            </a:r>
            <a:r>
              <a:rPr lang="en-US" sz="1100" i="1" dirty="0"/>
              <a:t> 25</a:t>
            </a:r>
            <a:r>
              <a:rPr lang="en-US" sz="1100" dirty="0"/>
              <a:t>, 267–279.</a:t>
            </a:r>
            <a:endParaRPr lang="es-ES_tradnl" sz="1100" dirty="0"/>
          </a:p>
          <a:p>
            <a:pPr>
              <a:spcBef>
                <a:spcPts val="0"/>
              </a:spcBef>
              <a:buNone/>
            </a:pPr>
            <a:r>
              <a:rPr lang="en-US" sz="1100" dirty="0" err="1"/>
              <a:t>Lindstedt</a:t>
            </a:r>
            <a:r>
              <a:rPr lang="en-US" sz="1100" dirty="0"/>
              <a:t>, </a:t>
            </a:r>
            <a:r>
              <a:rPr lang="en-US" sz="1100" dirty="0" err="1"/>
              <a:t>Jouko</a:t>
            </a:r>
            <a:r>
              <a:rPr lang="en-US" sz="1100" dirty="0"/>
              <a:t>. (2000). The perfect—aspectual, temporal and evidential. In Ö. Dahl (Ed.), </a:t>
            </a:r>
            <a:r>
              <a:rPr lang="en-US" sz="1100" i="1" dirty="0"/>
              <a:t>Tense and aspect in the languages of Europe</a:t>
            </a:r>
            <a:r>
              <a:rPr lang="en-US" sz="1100" dirty="0"/>
              <a:t> (365–383). Berlin and New York: Mouton de </a:t>
            </a:r>
            <a:r>
              <a:rPr lang="en-US" sz="1100" dirty="0" err="1"/>
              <a:t>Gruyter</a:t>
            </a:r>
            <a:r>
              <a:rPr lang="en-US" sz="1100" dirty="0"/>
              <a:t>. </a:t>
            </a:r>
            <a:endParaRPr lang="es-ES" sz="1100" dirty="0"/>
          </a:p>
          <a:p>
            <a:pPr>
              <a:spcBef>
                <a:spcPts val="0"/>
              </a:spcBef>
              <a:buNone/>
            </a:pPr>
            <a:r>
              <a:rPr lang="es-ES" sz="1100" dirty="0"/>
              <a:t>López-Couso, María José, &amp; Elena Seoane (Eds.) </a:t>
            </a:r>
            <a:r>
              <a:rPr lang="en-US" sz="1100" dirty="0"/>
              <a:t>(2008). </a:t>
            </a:r>
            <a:r>
              <a:rPr lang="en-US" sz="1100" i="1" dirty="0"/>
              <a:t>Rethinking </a:t>
            </a:r>
            <a:r>
              <a:rPr lang="en-US" sz="1100" i="1" dirty="0" err="1"/>
              <a:t>grammaticalization</a:t>
            </a:r>
            <a:r>
              <a:rPr lang="en-US" sz="1100" i="1" dirty="0"/>
              <a:t>: New perspectives.</a:t>
            </a:r>
            <a:r>
              <a:rPr lang="en-US" sz="1100" dirty="0"/>
              <a:t> Amsterdam: John </a:t>
            </a:r>
            <a:r>
              <a:rPr lang="en-US" sz="1100" dirty="0" err="1"/>
              <a:t>Benjamins</a:t>
            </a:r>
            <a:r>
              <a:rPr lang="en-US" sz="1100" dirty="0"/>
              <a:t>. Pp. </a:t>
            </a:r>
            <a:r>
              <a:rPr lang="en-US" sz="1100" dirty="0" err="1"/>
              <a:t>x</a:t>
            </a:r>
            <a:r>
              <a:rPr lang="en-US" sz="1100" dirty="0"/>
              <a:t>, 355. </a:t>
            </a:r>
            <a:endParaRPr lang="es-ES_tradnl" sz="1100" dirty="0"/>
          </a:p>
          <a:p>
            <a:pPr>
              <a:spcBef>
                <a:spcPts val="0"/>
              </a:spcBef>
              <a:buNone/>
            </a:pPr>
            <a:r>
              <a:rPr lang="en-US" sz="1100" dirty="0"/>
              <a:t>Mitchell, Bruce. (1985). </a:t>
            </a:r>
            <a:r>
              <a:rPr lang="en-US" sz="1100" i="1" dirty="0"/>
              <a:t>Old English syntax</a:t>
            </a:r>
            <a:r>
              <a:rPr lang="en-US" sz="1100" dirty="0"/>
              <a:t>. (Volume I) </a:t>
            </a:r>
            <a:r>
              <a:rPr lang="en-US" sz="1100" i="1" dirty="0"/>
              <a:t>Concord, the parts of speech, and the sentence</a:t>
            </a:r>
            <a:r>
              <a:rPr lang="en-US" sz="1100" dirty="0"/>
              <a:t>. Oxford: Clarendon.</a:t>
            </a:r>
            <a:endParaRPr lang="es-ES_tradnl" sz="1100" dirty="0"/>
          </a:p>
          <a:p>
            <a:pPr>
              <a:spcBef>
                <a:spcPts val="0"/>
              </a:spcBef>
              <a:buNone/>
            </a:pPr>
            <a:r>
              <a:rPr lang="en-US" sz="1100" dirty="0"/>
              <a:t>Pinkster, Harm. (1987). The strategy and chronology of the development of future and perfect tense auxiliaries in Latin. In M. Harris &amp; P. Ramat (</a:t>
            </a:r>
            <a:r>
              <a:rPr lang="en-US" sz="1100" dirty="0" err="1"/>
              <a:t>Eds</a:t>
            </a:r>
            <a:r>
              <a:rPr lang="en-US" sz="1100" dirty="0"/>
              <a:t>), </a:t>
            </a:r>
            <a:r>
              <a:rPr lang="en-US" sz="1100" i="1" dirty="0"/>
              <a:t>Historical development of the auxiliaries </a:t>
            </a:r>
            <a:r>
              <a:rPr lang="en-US" sz="1100" dirty="0"/>
              <a:t>(193–223). Berlin: Mouton de </a:t>
            </a:r>
            <a:r>
              <a:rPr lang="en-US" sz="1100" dirty="0" err="1"/>
              <a:t>Gruyter</a:t>
            </a:r>
            <a:r>
              <a:rPr lang="en-US" sz="1100" dirty="0"/>
              <a:t>.</a:t>
            </a:r>
            <a:endParaRPr lang="es-ES_tradnl" sz="1100" dirty="0"/>
          </a:p>
          <a:p>
            <a:pPr>
              <a:spcBef>
                <a:spcPts val="0"/>
              </a:spcBef>
              <a:buNone/>
            </a:pPr>
            <a:r>
              <a:rPr lang="es-ES" sz="1100" dirty="0"/>
              <a:t>Real Academia Española: Database (CREA) [online].</a:t>
            </a:r>
            <a:r>
              <a:rPr lang="es-ES" sz="1100" i="1" dirty="0"/>
              <a:t> Corpus de referencia del español actual.</a:t>
            </a:r>
            <a:r>
              <a:rPr lang="es-ES" sz="1100" dirty="0"/>
              <a:t> </a:t>
            </a:r>
            <a:r>
              <a:rPr lang="en-US" sz="1100" dirty="0"/>
              <a:t>&lt;http://</a:t>
            </a:r>
            <a:r>
              <a:rPr lang="en-US" sz="1100" dirty="0" err="1"/>
              <a:t>www.rae.es</a:t>
            </a:r>
            <a:r>
              <a:rPr lang="en-US" sz="1100" dirty="0"/>
              <a:t>&gt; [April 8, 2011]</a:t>
            </a:r>
            <a:endParaRPr lang="es-ES_tradnl" sz="1100" dirty="0"/>
          </a:p>
          <a:p>
            <a:pPr>
              <a:spcBef>
                <a:spcPts val="0"/>
              </a:spcBef>
              <a:buNone/>
            </a:pPr>
            <a:r>
              <a:rPr lang="en-US" sz="1100" dirty="0" err="1"/>
              <a:t>Sankoff</a:t>
            </a:r>
            <a:r>
              <a:rPr lang="en-US" sz="1100" dirty="0"/>
              <a:t>, David, </a:t>
            </a:r>
            <a:r>
              <a:rPr lang="en-US" sz="1100" dirty="0" err="1"/>
              <a:t>Tagliamonte</a:t>
            </a:r>
            <a:r>
              <a:rPr lang="en-US" sz="1100" dirty="0"/>
              <a:t>, </a:t>
            </a:r>
            <a:r>
              <a:rPr lang="en-US" sz="1100" dirty="0" err="1"/>
              <a:t>Sali</a:t>
            </a:r>
            <a:r>
              <a:rPr lang="en-US" sz="1100" dirty="0"/>
              <a:t> A., &amp; Smith, Eric. (2005). "</a:t>
            </a:r>
            <a:r>
              <a:rPr lang="en-US" sz="1100" dirty="0" err="1"/>
              <a:t>Goldvarb</a:t>
            </a:r>
            <a:r>
              <a:rPr lang="en-US" sz="1100" dirty="0"/>
              <a:t> X: A Multivariate Analysis Application." Dept. of Linguistics, Univ. of Toronto. </a:t>
            </a:r>
            <a:endParaRPr lang="es-ES_tradnl" sz="1100" dirty="0"/>
          </a:p>
          <a:p>
            <a:pPr>
              <a:spcBef>
                <a:spcPts val="0"/>
              </a:spcBef>
              <a:buNone/>
            </a:pPr>
            <a:r>
              <a:rPr lang="en-US" sz="1100" dirty="0" err="1"/>
              <a:t>Schwenter</a:t>
            </a:r>
            <a:r>
              <a:rPr lang="en-US" sz="1100" dirty="0"/>
              <a:t>, Scott A. (1994). The </a:t>
            </a:r>
            <a:r>
              <a:rPr lang="en-US" sz="1100" dirty="0" err="1"/>
              <a:t>grammaticalization</a:t>
            </a:r>
            <a:r>
              <a:rPr lang="en-US" sz="1100" dirty="0"/>
              <a:t> of an anterior in progress: Evidence from a Peninsular Spanish dialect. </a:t>
            </a:r>
            <a:r>
              <a:rPr lang="en-US" sz="1100" i="1" dirty="0"/>
              <a:t>Studies in Language</a:t>
            </a:r>
            <a:r>
              <a:rPr lang="en-US" sz="1100" dirty="0"/>
              <a:t>, </a:t>
            </a:r>
            <a:r>
              <a:rPr lang="en-US" sz="1100" i="1" dirty="0"/>
              <a:t>18</a:t>
            </a:r>
            <a:r>
              <a:rPr lang="en-US" sz="1100" dirty="0"/>
              <a:t>, 71–111.</a:t>
            </a:r>
            <a:endParaRPr lang="es-ES_tradnl" sz="1100" dirty="0"/>
          </a:p>
          <a:p>
            <a:pPr>
              <a:spcBef>
                <a:spcPts val="0"/>
              </a:spcBef>
              <a:buNone/>
            </a:pPr>
            <a:r>
              <a:rPr lang="en-US" sz="1100" dirty="0" err="1"/>
              <a:t>Schwenter</a:t>
            </a:r>
            <a:r>
              <a:rPr lang="en-US" sz="1100" dirty="0"/>
              <a:t>, Scott A., &amp; Rena Torres </a:t>
            </a:r>
            <a:r>
              <a:rPr lang="en-US" sz="1100" dirty="0" err="1"/>
              <a:t>Cacoullos</a:t>
            </a:r>
            <a:r>
              <a:rPr lang="en-US" sz="1100" dirty="0"/>
              <a:t> (2008). Defaults and indeterminacy in temporal </a:t>
            </a:r>
            <a:r>
              <a:rPr lang="en-US" sz="1100" dirty="0" err="1"/>
              <a:t>grammaticalization</a:t>
            </a:r>
            <a:r>
              <a:rPr lang="en-US" sz="1100" dirty="0"/>
              <a:t>: the ‘perfect’ road to perfective. </a:t>
            </a:r>
            <a:r>
              <a:rPr lang="en-US" sz="1100" i="1" dirty="0"/>
              <a:t>Language Variation and Change</a:t>
            </a:r>
            <a:r>
              <a:rPr lang="en-US" sz="1100" dirty="0"/>
              <a:t> 20: 1-39.</a:t>
            </a:r>
            <a:endParaRPr lang="es-ES_tradnl" sz="1100" dirty="0"/>
          </a:p>
          <a:p>
            <a:pPr>
              <a:spcBef>
                <a:spcPts val="0"/>
              </a:spcBef>
              <a:buNone/>
            </a:pPr>
            <a:r>
              <a:rPr lang="en-US" sz="1100" dirty="0" err="1"/>
              <a:t>Squartini</a:t>
            </a:r>
            <a:r>
              <a:rPr lang="en-US" sz="1100" dirty="0"/>
              <a:t>, Mario, &amp; </a:t>
            </a:r>
            <a:r>
              <a:rPr lang="en-US" sz="1100" dirty="0" err="1"/>
              <a:t>Bertinetto</a:t>
            </a:r>
            <a:r>
              <a:rPr lang="en-US" sz="1100" dirty="0"/>
              <a:t>, Pier Marco. (2000). The simple and compound past in Romance</a:t>
            </a:r>
            <a:endParaRPr lang="es-ES_tradnl" sz="1100" dirty="0"/>
          </a:p>
          <a:p>
            <a:pPr>
              <a:spcBef>
                <a:spcPts val="0"/>
              </a:spcBef>
              <a:buNone/>
            </a:pPr>
            <a:r>
              <a:rPr lang="en-US" sz="1100" dirty="0"/>
              <a:t>	languages. In Ö. Dahl (Ed.), </a:t>
            </a:r>
            <a:r>
              <a:rPr lang="en-US" sz="1100" i="1" dirty="0"/>
              <a:t>Tense and aspect in the languages of Europe</a:t>
            </a:r>
            <a:r>
              <a:rPr lang="en-US" sz="1100" dirty="0"/>
              <a:t> (</a:t>
            </a:r>
            <a:r>
              <a:rPr lang="es-ES" sz="1100" dirty="0"/>
              <a:t>403–439). Berlin: Mouton de Gruyter. </a:t>
            </a:r>
            <a:endParaRPr lang="es-ES_tradnl" sz="1100" dirty="0"/>
          </a:p>
          <a:p>
            <a:pPr>
              <a:spcBef>
                <a:spcPts val="0"/>
              </a:spcBef>
              <a:buNone/>
            </a:pPr>
            <a:r>
              <a:rPr lang="en-US" sz="1100" dirty="0" err="1"/>
              <a:t>Traugott</a:t>
            </a:r>
            <a:r>
              <a:rPr lang="en-US" sz="1100" dirty="0"/>
              <a:t>, E. C. (1995). The role of the development of discourse markers in a theory of </a:t>
            </a:r>
            <a:r>
              <a:rPr lang="en-US" sz="1100" dirty="0" err="1"/>
              <a:t>grammaticalization</a:t>
            </a:r>
            <a:r>
              <a:rPr lang="en-US" sz="1100" dirty="0"/>
              <a:t>. </a:t>
            </a:r>
            <a:r>
              <a:rPr lang="en-US" sz="1100" i="1" dirty="0"/>
              <a:t>Paper presented at the Twelfth International Conference on  Historical Linguistics</a:t>
            </a:r>
            <a:r>
              <a:rPr lang="en-US" sz="1100" dirty="0"/>
              <a:t>, Manchester, August 1995.</a:t>
            </a:r>
          </a:p>
          <a:p>
            <a:pPr>
              <a:spcBef>
                <a:spcPts val="0"/>
              </a:spcBef>
              <a:buNone/>
            </a:pPr>
            <a:r>
              <a:rPr lang="en-US" sz="1100" dirty="0"/>
              <a:t>Vincent, Nigel. (1982). The development of the auxiliaries </a:t>
            </a:r>
            <a:r>
              <a:rPr lang="en-US" sz="1100" dirty="0" err="1"/>
              <a:t>habere</a:t>
            </a:r>
            <a:r>
              <a:rPr lang="en-US" sz="1100" dirty="0"/>
              <a:t> and </a:t>
            </a:r>
            <a:r>
              <a:rPr lang="en-US" sz="1100" dirty="0" err="1"/>
              <a:t>esse</a:t>
            </a:r>
            <a:r>
              <a:rPr lang="en-US" sz="1100" dirty="0"/>
              <a:t> in Romance. In N. Vincent &amp; M. Harris (</a:t>
            </a:r>
            <a:r>
              <a:rPr lang="en-US" sz="1100" dirty="0" err="1"/>
              <a:t>Eds</a:t>
            </a:r>
            <a:r>
              <a:rPr lang="en-US" sz="1100" dirty="0"/>
              <a:t>), </a:t>
            </a:r>
            <a:r>
              <a:rPr lang="en-US" sz="1100" i="1" dirty="0"/>
              <a:t>Studies in the Romance verb. Essays offered to Joe Cremona on the occasion of his 60</a:t>
            </a:r>
            <a:r>
              <a:rPr lang="en-US" sz="1100" i="1" baseline="30000" dirty="0"/>
              <a:t>th</a:t>
            </a:r>
            <a:r>
              <a:rPr lang="en-US" sz="1100" i="1" dirty="0"/>
              <a:t> birthday</a:t>
            </a:r>
            <a:r>
              <a:rPr lang="en-US" sz="1100" dirty="0"/>
              <a:t> (71–96). London: Canberra: </a:t>
            </a:r>
            <a:r>
              <a:rPr lang="en-US" sz="1100" dirty="0" err="1"/>
              <a:t>Croom</a:t>
            </a:r>
            <a:r>
              <a:rPr lang="en-US" sz="1100" dirty="0"/>
              <a:t> Helm.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s-ES"/>
          </a:p>
        </p:txBody>
      </p:sp>
      <p:sp>
        <p:nvSpPr>
          <p:cNvPr id="3" name="Title 2"/>
          <p:cNvSpPr>
            <a:spLocks noGrp="1"/>
          </p:cNvSpPr>
          <p:nvPr>
            <p:ph type="title"/>
          </p:nvPr>
        </p:nvSpPr>
        <p:spPr/>
        <p:txBody>
          <a:bodyPr/>
          <a:lstStyle/>
          <a:p>
            <a:r>
              <a:rPr lang="es-ES" dirty="0" err="1"/>
              <a:t>Definitions</a:t>
            </a:r>
            <a:endParaRPr lang="es-ES" dirty="0"/>
          </a:p>
        </p:txBody>
      </p:sp>
      <p:sp>
        <p:nvSpPr>
          <p:cNvPr id="4" name="Slide Number Placeholder 3"/>
          <p:cNvSpPr>
            <a:spLocks noGrp="1"/>
          </p:cNvSpPr>
          <p:nvPr>
            <p:ph type="sldNum" sz="quarter" idx="11"/>
          </p:nvPr>
        </p:nvSpPr>
        <p:spPr/>
        <p:txBody>
          <a:bodyPr/>
          <a:lstStyle/>
          <a:p>
            <a:fld id="{ACBEBE54-8148-D443-A28E-9F7C5241E231}" type="slidenum">
              <a:rPr lang="es-ES_tradnl" smtClean="0"/>
              <a:pPr/>
              <a:t>4</a:t>
            </a:fld>
            <a:endParaRPr lang="es-ES_tradnl"/>
          </a:p>
        </p:txBody>
      </p:sp>
    </p:spTree>
    <p:extLst>
      <p:ext uri="{BB962C8B-B14F-4D97-AF65-F5344CB8AC3E}">
        <p14:creationId xmlns:p14="http://schemas.microsoft.com/office/powerpoint/2010/main" val="4009846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2800" dirty="0"/>
              <a:t>Grammaticalization (Bybee, </a:t>
            </a:r>
            <a:r>
              <a:rPr lang="es-ES" sz="2800" dirty="0" err="1"/>
              <a:t>Perkins</a:t>
            </a:r>
            <a:r>
              <a:rPr lang="es-ES" sz="2800" dirty="0"/>
              <a:t> &amp; </a:t>
            </a:r>
            <a:r>
              <a:rPr lang="es-ES" sz="2800" dirty="0" err="1"/>
              <a:t>Pagliuca</a:t>
            </a:r>
            <a:r>
              <a:rPr lang="es-ES" sz="2800" dirty="0"/>
              <a:t>, 2004; Harris &amp; Campbell, 1995; Hopper &amp; </a:t>
            </a:r>
            <a:r>
              <a:rPr lang="es-ES" sz="2800" dirty="0" err="1"/>
              <a:t>Traugott</a:t>
            </a:r>
            <a:r>
              <a:rPr lang="es-ES" sz="2800" dirty="0"/>
              <a:t>, 1993)</a:t>
            </a:r>
          </a:p>
        </p:txBody>
      </p:sp>
      <p:sp>
        <p:nvSpPr>
          <p:cNvPr id="3" name="Slide Number Placeholder 2"/>
          <p:cNvSpPr>
            <a:spLocks noGrp="1"/>
          </p:cNvSpPr>
          <p:nvPr>
            <p:ph type="sldNum" sz="quarter" idx="12"/>
          </p:nvPr>
        </p:nvSpPr>
        <p:spPr/>
        <p:txBody>
          <a:bodyPr>
            <a:normAutofit fontScale="85000" lnSpcReduction="20000"/>
          </a:bodyPr>
          <a:lstStyle/>
          <a:p>
            <a:fld id="{ACBEBE54-8148-D443-A28E-9F7C5241E231}" type="slidenum">
              <a:rPr lang="es-ES_tradnl" smtClean="0"/>
              <a:pPr/>
              <a:t>5</a:t>
            </a:fld>
            <a:endParaRPr lang="es-ES_tradnl"/>
          </a:p>
        </p:txBody>
      </p:sp>
      <p:sp>
        <p:nvSpPr>
          <p:cNvPr id="4" name="Content Placeholder 3"/>
          <p:cNvSpPr>
            <a:spLocks noGrp="1"/>
          </p:cNvSpPr>
          <p:nvPr>
            <p:ph sz="quarter" idx="1"/>
          </p:nvPr>
        </p:nvSpPr>
        <p:spPr/>
        <p:txBody>
          <a:bodyPr/>
          <a:lstStyle/>
          <a:p>
            <a:r>
              <a:rPr lang="es-ES" dirty="0" err="1"/>
              <a:t>The</a:t>
            </a:r>
            <a:r>
              <a:rPr lang="es-ES" dirty="0"/>
              <a:t> </a:t>
            </a:r>
            <a:r>
              <a:rPr lang="es-ES" dirty="0" err="1"/>
              <a:t>process</a:t>
            </a:r>
            <a:r>
              <a:rPr lang="es-ES" dirty="0"/>
              <a:t> </a:t>
            </a:r>
            <a:r>
              <a:rPr lang="es-ES" dirty="0" err="1"/>
              <a:t>by</a:t>
            </a:r>
            <a:r>
              <a:rPr lang="es-ES" dirty="0"/>
              <a:t> </a:t>
            </a:r>
            <a:r>
              <a:rPr lang="es-ES" dirty="0" err="1"/>
              <a:t>which</a:t>
            </a:r>
            <a:r>
              <a:rPr lang="es-ES" dirty="0"/>
              <a:t> lexical </a:t>
            </a:r>
            <a:r>
              <a:rPr lang="es-ES" dirty="0" err="1"/>
              <a:t>items</a:t>
            </a:r>
            <a:r>
              <a:rPr lang="es-ES" dirty="0"/>
              <a:t> </a:t>
            </a:r>
            <a:r>
              <a:rPr lang="es-ES" dirty="0" err="1"/>
              <a:t>become</a:t>
            </a:r>
            <a:r>
              <a:rPr lang="es-ES" dirty="0"/>
              <a:t> </a:t>
            </a:r>
            <a:r>
              <a:rPr lang="es-ES" dirty="0" err="1"/>
              <a:t>grammatical</a:t>
            </a:r>
            <a:r>
              <a:rPr lang="es-ES" dirty="0"/>
              <a:t> </a:t>
            </a:r>
            <a:r>
              <a:rPr lang="es-ES" dirty="0" err="1"/>
              <a:t>or</a:t>
            </a:r>
            <a:r>
              <a:rPr lang="es-ES" dirty="0"/>
              <a:t> </a:t>
            </a:r>
            <a:r>
              <a:rPr lang="es-ES" dirty="0" err="1"/>
              <a:t>grammatical</a:t>
            </a:r>
            <a:r>
              <a:rPr lang="es-ES" dirty="0"/>
              <a:t> </a:t>
            </a:r>
            <a:r>
              <a:rPr lang="es-ES" dirty="0" err="1"/>
              <a:t>items</a:t>
            </a:r>
            <a:r>
              <a:rPr lang="es-ES" dirty="0"/>
              <a:t> </a:t>
            </a:r>
            <a:r>
              <a:rPr lang="es-ES" dirty="0" err="1"/>
              <a:t>become</a:t>
            </a:r>
            <a:r>
              <a:rPr lang="es-ES" dirty="0"/>
              <a:t> </a:t>
            </a:r>
            <a:r>
              <a:rPr lang="es-ES" dirty="0" err="1"/>
              <a:t>different</a:t>
            </a:r>
            <a:r>
              <a:rPr lang="es-ES" dirty="0"/>
              <a:t> </a:t>
            </a:r>
            <a:r>
              <a:rPr lang="es-ES" dirty="0" err="1"/>
              <a:t>grammatical</a:t>
            </a:r>
            <a:r>
              <a:rPr lang="es-ES" dirty="0"/>
              <a:t> </a:t>
            </a:r>
            <a:r>
              <a:rPr lang="es-ES" dirty="0" err="1"/>
              <a:t>items</a:t>
            </a:r>
            <a:r>
              <a:rPr lang="es-ES" dirty="0"/>
              <a:t>.</a:t>
            </a:r>
          </a:p>
          <a:p>
            <a:r>
              <a:rPr lang="es-ES" dirty="0" err="1"/>
              <a:t>Diachronic</a:t>
            </a:r>
            <a:r>
              <a:rPr lang="es-ES" dirty="0"/>
              <a:t> </a:t>
            </a:r>
            <a:r>
              <a:rPr lang="es-ES" dirty="0" err="1"/>
              <a:t>pathways</a:t>
            </a:r>
            <a:r>
              <a:rPr lang="es-ES" dirty="0"/>
              <a:t> of grammaticalization</a:t>
            </a:r>
          </a:p>
          <a:p>
            <a:pPr lvl="1"/>
            <a:r>
              <a:rPr lang="es-ES" dirty="0" err="1"/>
              <a:t>Constrained</a:t>
            </a:r>
            <a:r>
              <a:rPr lang="es-ES" dirty="0"/>
              <a:t> </a:t>
            </a:r>
            <a:r>
              <a:rPr lang="es-ES" dirty="0" err="1"/>
              <a:t>by</a:t>
            </a:r>
            <a:r>
              <a:rPr lang="es-ES" dirty="0"/>
              <a:t> original lexical </a:t>
            </a:r>
            <a:r>
              <a:rPr lang="es-ES" dirty="0" err="1"/>
              <a:t>meaning</a:t>
            </a:r>
            <a:r>
              <a:rPr lang="es-ES" dirty="0"/>
              <a:t> and </a:t>
            </a:r>
            <a:r>
              <a:rPr lang="es-ES" dirty="0" err="1"/>
              <a:t>retention</a:t>
            </a:r>
            <a:r>
              <a:rPr lang="es-ES" dirty="0"/>
              <a:t> of </a:t>
            </a:r>
            <a:r>
              <a:rPr lang="es-ES" dirty="0" err="1"/>
              <a:t>previous</a:t>
            </a:r>
            <a:r>
              <a:rPr lang="es-ES" dirty="0"/>
              <a:t> uses</a:t>
            </a:r>
          </a:p>
          <a:p>
            <a:pPr lvl="1"/>
            <a:r>
              <a:rPr lang="es-ES" dirty="0"/>
              <a:t>Resultative &gt; </a:t>
            </a:r>
            <a:r>
              <a:rPr lang="es-ES" dirty="0" err="1"/>
              <a:t>perfect</a:t>
            </a:r>
            <a:r>
              <a:rPr lang="es-ES" dirty="0"/>
              <a:t> &gt; </a:t>
            </a:r>
            <a:r>
              <a:rPr lang="es-ES" dirty="0" err="1"/>
              <a:t>perfective</a:t>
            </a:r>
            <a:endParaRPr lang="es-ES" dirty="0"/>
          </a:p>
        </p:txBody>
      </p:sp>
    </p:spTree>
    <p:extLst>
      <p:ext uri="{BB962C8B-B14F-4D97-AF65-F5344CB8AC3E}">
        <p14:creationId xmlns:p14="http://schemas.microsoft.com/office/powerpoint/2010/main" val="2262656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Resultative</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6</a:t>
            </a:fld>
            <a:endParaRPr lang="es-ES_tradnl"/>
          </a:p>
        </p:txBody>
      </p:sp>
      <p:sp>
        <p:nvSpPr>
          <p:cNvPr id="3" name="Content Placeholder 2"/>
          <p:cNvSpPr>
            <a:spLocks noGrp="1"/>
          </p:cNvSpPr>
          <p:nvPr>
            <p:ph sz="quarter" idx="1"/>
          </p:nvPr>
        </p:nvSpPr>
        <p:spPr/>
        <p:txBody>
          <a:bodyPr>
            <a:normAutofit/>
          </a:bodyPr>
          <a:lstStyle/>
          <a:p>
            <a:r>
              <a:rPr lang="en-US" dirty="0"/>
              <a:t>Two types of constructions: adjectival and verbal</a:t>
            </a:r>
          </a:p>
          <a:p>
            <a:r>
              <a:rPr lang="en-US" dirty="0"/>
              <a:t>An aspectual verbal construction denoting the result state of an event (</a:t>
            </a:r>
            <a:r>
              <a:rPr lang="en-US" dirty="0" err="1"/>
              <a:t>Bybee</a:t>
            </a:r>
            <a:r>
              <a:rPr lang="en-US" dirty="0"/>
              <a:t> et al. 1994). </a:t>
            </a:r>
          </a:p>
          <a:p>
            <a:pPr lvl="1"/>
            <a:r>
              <a:rPr lang="es-ES" i="1" u="sng" dirty="0"/>
              <a:t>Tengo</a:t>
            </a:r>
            <a:r>
              <a:rPr lang="es-ES" dirty="0"/>
              <a:t> la casa </a:t>
            </a:r>
            <a:r>
              <a:rPr lang="es-ES" i="1" u="sng" dirty="0"/>
              <a:t>limpia</a:t>
            </a:r>
            <a:r>
              <a:rPr lang="es-ES" dirty="0"/>
              <a:t>. </a:t>
            </a:r>
            <a:r>
              <a:rPr lang="en-US" dirty="0"/>
              <a:t>(Kato 1993: 133)</a:t>
            </a:r>
          </a:p>
        </p:txBody>
      </p:sp>
    </p:spTree>
    <p:extLst>
      <p:ext uri="{BB962C8B-B14F-4D97-AF65-F5344CB8AC3E}">
        <p14:creationId xmlns:p14="http://schemas.microsoft.com/office/powerpoint/2010/main" val="292963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The</a:t>
            </a:r>
            <a:r>
              <a:rPr lang="es-ES_tradnl" dirty="0"/>
              <a:t> </a:t>
            </a:r>
            <a:r>
              <a:rPr lang="es-ES_tradnl" dirty="0" err="1"/>
              <a:t>perfect</a:t>
            </a:r>
            <a:endParaRPr lang="es-ES_tradnl"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7</a:t>
            </a:fld>
            <a:endParaRPr lang="es-ES_tradnl"/>
          </a:p>
        </p:txBody>
      </p:sp>
      <p:sp>
        <p:nvSpPr>
          <p:cNvPr id="3" name="Content Placeholder 2"/>
          <p:cNvSpPr>
            <a:spLocks noGrp="1"/>
          </p:cNvSpPr>
          <p:nvPr>
            <p:ph sz="quarter" idx="1"/>
          </p:nvPr>
        </p:nvSpPr>
        <p:spPr/>
        <p:txBody>
          <a:bodyPr>
            <a:normAutofit/>
          </a:bodyPr>
          <a:lstStyle/>
          <a:p>
            <a:r>
              <a:rPr lang="en-US" dirty="0"/>
              <a:t>The defining characteristic of the perfect cross-linguistically is current or present relevance of a</a:t>
            </a:r>
            <a:r>
              <a:rPr lang="es-ES_tradnl" dirty="0"/>
              <a:t> </a:t>
            </a:r>
            <a:r>
              <a:rPr lang="en-US" dirty="0"/>
              <a:t>past situation (</a:t>
            </a:r>
            <a:r>
              <a:rPr lang="en-US" dirty="0" err="1"/>
              <a:t>Bybee</a:t>
            </a:r>
            <a:r>
              <a:rPr lang="en-US" dirty="0"/>
              <a:t> et al. 1994: 61; </a:t>
            </a:r>
            <a:r>
              <a:rPr lang="en-US" dirty="0" err="1"/>
              <a:t>Comrie</a:t>
            </a:r>
            <a:r>
              <a:rPr lang="en-US" dirty="0"/>
              <a:t> 1976: 52; Dahl 1985: 134; </a:t>
            </a:r>
            <a:r>
              <a:rPr lang="en-US" dirty="0" err="1"/>
              <a:t>Lindstedt</a:t>
            </a:r>
            <a:r>
              <a:rPr lang="en-US" dirty="0"/>
              <a:t> 2000: 366). </a:t>
            </a:r>
            <a:endParaRPr lang="es-ES_tradnl" dirty="0"/>
          </a:p>
          <a:p>
            <a:r>
              <a:rPr lang="en-US" dirty="0" err="1"/>
              <a:t>Comrie</a:t>
            </a:r>
            <a:r>
              <a:rPr lang="en-US" dirty="0"/>
              <a:t> (1976: 56-61) identifies four cross-linguistic types of perfects, which Dahl (1985: 132) later contends are better described as four prototypical uses of the perfect.</a:t>
            </a:r>
            <a:endParaRPr lang="es-ES_tradnl" dirty="0"/>
          </a:p>
          <a:p>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The</a:t>
            </a:r>
            <a:r>
              <a:rPr lang="es-ES_tradnl" dirty="0"/>
              <a:t> </a:t>
            </a:r>
            <a:r>
              <a:rPr lang="es-ES_tradnl" dirty="0" err="1"/>
              <a:t>perfect</a:t>
            </a:r>
            <a:endParaRPr lang="es-ES_tradnl" dirty="0"/>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8</a:t>
            </a:fld>
            <a:endParaRPr lang="es-ES_tradnl"/>
          </a:p>
        </p:txBody>
      </p:sp>
      <p:sp>
        <p:nvSpPr>
          <p:cNvPr id="3" name="Content Placeholder 2"/>
          <p:cNvSpPr>
            <a:spLocks noGrp="1"/>
          </p:cNvSpPr>
          <p:nvPr>
            <p:ph sz="quarter" idx="1"/>
          </p:nvPr>
        </p:nvSpPr>
        <p:spPr/>
        <p:txBody>
          <a:bodyPr>
            <a:normAutofit fontScale="85000" lnSpcReduction="10000"/>
          </a:bodyPr>
          <a:lstStyle/>
          <a:p>
            <a:r>
              <a:rPr lang="en-US" u="sng" dirty="0"/>
              <a:t>Perfect of result</a:t>
            </a:r>
            <a:r>
              <a:rPr lang="en-US" dirty="0"/>
              <a:t>: “a present state is referred to as being the result of some past situation”</a:t>
            </a:r>
            <a:r>
              <a:rPr lang="es-ES_tradnl" dirty="0"/>
              <a:t> (</a:t>
            </a:r>
            <a:r>
              <a:rPr lang="es-ES_tradnl" dirty="0" err="1"/>
              <a:t>Comrie</a:t>
            </a:r>
            <a:r>
              <a:rPr lang="es-ES_tradnl" dirty="0"/>
              <a:t> </a:t>
            </a:r>
            <a:r>
              <a:rPr lang="en-US" dirty="0"/>
              <a:t>1976:56).</a:t>
            </a:r>
            <a:endParaRPr lang="es-ES_tradnl" dirty="0"/>
          </a:p>
          <a:p>
            <a:r>
              <a:rPr lang="en-US" u="sng" dirty="0"/>
              <a:t>Experiential perfect</a:t>
            </a:r>
            <a:r>
              <a:rPr lang="en-US" dirty="0"/>
              <a:t>: when one or more occurrences of an event-type are asserted to have taken place. </a:t>
            </a:r>
          </a:p>
          <a:p>
            <a:r>
              <a:rPr lang="en-US" u="sng" dirty="0"/>
              <a:t>Continuative perfect or perfect of persistent situation</a:t>
            </a:r>
            <a:r>
              <a:rPr lang="en-US" dirty="0"/>
              <a:t>: “to describe a situation that started in the past but continues (persists) into the present, as in </a:t>
            </a:r>
            <a:r>
              <a:rPr lang="en-US" i="1" dirty="0"/>
              <a:t>we’ve lived here for ten years. I’ve shopped there for years</a:t>
            </a:r>
            <a:r>
              <a:rPr lang="en-US" dirty="0"/>
              <a:t>”</a:t>
            </a:r>
            <a:r>
              <a:rPr lang="es-ES_tradnl" dirty="0"/>
              <a:t> (</a:t>
            </a:r>
            <a:r>
              <a:rPr lang="es-ES_tradnl" dirty="0" err="1"/>
              <a:t>Comrie</a:t>
            </a:r>
            <a:r>
              <a:rPr lang="es-ES_tradnl" dirty="0"/>
              <a:t> </a:t>
            </a:r>
            <a:r>
              <a:rPr lang="en-US" dirty="0"/>
              <a:t>1976:60)</a:t>
            </a:r>
            <a:endParaRPr lang="es-ES_tradnl" dirty="0"/>
          </a:p>
          <a:p>
            <a:r>
              <a:rPr lang="en-US" u="sng" dirty="0"/>
              <a:t>Perfect of recent past</a:t>
            </a:r>
            <a:r>
              <a:rPr lang="en-US" dirty="0"/>
              <a:t>: encompasses past situations that are temporally close to the current speaking time (</a:t>
            </a:r>
            <a:r>
              <a:rPr lang="en-US" dirty="0" err="1"/>
              <a:t>Comrie</a:t>
            </a:r>
            <a:r>
              <a:rPr lang="en-US" dirty="0"/>
              <a:t> 1976). </a:t>
            </a:r>
            <a:endParaRPr lang="es-ES_tradnl" dirty="0"/>
          </a:p>
          <a:p>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Perfective</a:t>
            </a:r>
          </a:p>
        </p:txBody>
      </p:sp>
      <p:sp>
        <p:nvSpPr>
          <p:cNvPr id="4" name="Slide Number Placeholder 3"/>
          <p:cNvSpPr>
            <a:spLocks noGrp="1"/>
          </p:cNvSpPr>
          <p:nvPr>
            <p:ph type="sldNum" sz="quarter" idx="12"/>
          </p:nvPr>
        </p:nvSpPr>
        <p:spPr/>
        <p:txBody>
          <a:bodyPr>
            <a:normAutofit fontScale="85000" lnSpcReduction="20000"/>
          </a:bodyPr>
          <a:lstStyle/>
          <a:p>
            <a:fld id="{ACBEBE54-8148-D443-A28E-9F7C5241E231}" type="slidenum">
              <a:rPr lang="es-ES_tradnl" smtClean="0"/>
              <a:pPr/>
              <a:t>9</a:t>
            </a:fld>
            <a:endParaRPr lang="es-ES_tradnl"/>
          </a:p>
        </p:txBody>
      </p:sp>
      <p:sp>
        <p:nvSpPr>
          <p:cNvPr id="3" name="Content Placeholder 2"/>
          <p:cNvSpPr>
            <a:spLocks noGrp="1"/>
          </p:cNvSpPr>
          <p:nvPr>
            <p:ph sz="quarter" idx="1"/>
          </p:nvPr>
        </p:nvSpPr>
        <p:spPr/>
        <p:txBody>
          <a:bodyPr/>
          <a:lstStyle/>
          <a:p>
            <a:r>
              <a:rPr lang="en-US" dirty="0"/>
              <a:t>Verbal aspect that is used to describe a situation viewed as a simple whole and is generally referred to as “aorist”, “preterit” and “simple past” (</a:t>
            </a:r>
            <a:r>
              <a:rPr lang="en-US" dirty="0" err="1"/>
              <a:t>Comrie</a:t>
            </a:r>
            <a:r>
              <a:rPr lang="en-US" dirty="0"/>
              <a:t> 1976:12).</a:t>
            </a:r>
          </a:p>
          <a:p>
            <a:pPr lvl="1"/>
            <a:r>
              <a:rPr lang="es-ES" dirty="0"/>
              <a:t>Ayer </a:t>
            </a:r>
            <a:r>
              <a:rPr lang="es-ES" i="1" u="sng" dirty="0"/>
              <a:t>he comprado </a:t>
            </a:r>
            <a:r>
              <a:rPr lang="es-ES" dirty="0"/>
              <a:t>un aire acondicionado y me da calor. (Holmes &amp; </a:t>
            </a:r>
            <a:r>
              <a:rPr lang="es-ES" dirty="0" err="1"/>
              <a:t>Balukas</a:t>
            </a:r>
            <a:r>
              <a:rPr lang="es-ES" dirty="0"/>
              <a:t> 2011)</a:t>
            </a:r>
          </a:p>
        </p:txBody>
      </p:sp>
    </p:spTree>
    <p:extLst>
      <p:ext uri="{BB962C8B-B14F-4D97-AF65-F5344CB8AC3E}">
        <p14:creationId xmlns:p14="http://schemas.microsoft.com/office/powerpoint/2010/main" val="185445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4382</TotalTime>
  <Words>4543</Words>
  <Application>Microsoft Office PowerPoint</Application>
  <PresentationFormat>On-screen Show (4:3)</PresentationFormat>
  <Paragraphs>331</Paragraphs>
  <Slides>39</Slides>
  <Notes>36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Tw Cen MT</vt:lpstr>
      <vt:lpstr>Verdana</vt:lpstr>
      <vt:lpstr>Wingdings</vt:lpstr>
      <vt:lpstr>Wingdings 2</vt:lpstr>
      <vt:lpstr>Median</vt:lpstr>
      <vt:lpstr>Tener + Past Participle: The EARLY STAGES</vt:lpstr>
      <vt:lpstr>The current study</vt:lpstr>
      <vt:lpstr>Outline</vt:lpstr>
      <vt:lpstr>Definitions</vt:lpstr>
      <vt:lpstr>Grammaticalization (Bybee, Perkins &amp; Pagliuca, 2004; Harris &amp; Campbell, 1995; Hopper &amp; Traugott, 1993)</vt:lpstr>
      <vt:lpstr>Resultative</vt:lpstr>
      <vt:lpstr>The perfect</vt:lpstr>
      <vt:lpstr>The perfect</vt:lpstr>
      <vt:lpstr>Perfective</vt:lpstr>
      <vt:lpstr>Example: haber + past participle</vt:lpstr>
      <vt:lpstr>Haber + past participle</vt:lpstr>
      <vt:lpstr>Haber construction on the resultative-perfect-perfective path</vt:lpstr>
      <vt:lpstr>Tener + past participle</vt:lpstr>
      <vt:lpstr>Tener + past participle</vt:lpstr>
      <vt:lpstr>Tener + past participle</vt:lpstr>
      <vt:lpstr>Day &amp; Zahler (forthcoming)</vt:lpstr>
      <vt:lpstr>Tener construction on the resultative-perfect-perfective path</vt:lpstr>
      <vt:lpstr>The current study</vt:lpstr>
      <vt:lpstr>Research questions</vt:lpstr>
      <vt:lpstr>Hypothesis</vt:lpstr>
      <vt:lpstr>Methodology</vt:lpstr>
      <vt:lpstr>Independent variables</vt:lpstr>
      <vt:lpstr>Verb type</vt:lpstr>
      <vt:lpstr>Verb type</vt:lpstr>
      <vt:lpstr>Temporal reference</vt:lpstr>
      <vt:lpstr>Presence and type of direct object</vt:lpstr>
      <vt:lpstr>Presence of a demonstrative</vt:lpstr>
      <vt:lpstr>Presence of a phrasal verb </vt:lpstr>
      <vt:lpstr>Results</vt:lpstr>
      <vt:lpstr>Results: Temporal reference</vt:lpstr>
      <vt:lpstr>Results: Verb type</vt:lpstr>
      <vt:lpstr>Results: Type of DO</vt:lpstr>
      <vt:lpstr>Results: Presence of demonstrative</vt:lpstr>
      <vt:lpstr>Results: Presence of a phrasal verb </vt:lpstr>
      <vt:lpstr>Conclusion</vt:lpstr>
      <vt:lpstr>Future research</vt:lpstr>
      <vt:lpstr>Thank you!</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Tener + past participle: Towards a new present perfect form in modern Peninsular Spanish?</dc:title>
  <dc:creator>Meagan Day</dc:creator>
  <cp:lastModifiedBy>Sara Zahler</cp:lastModifiedBy>
  <cp:revision>152</cp:revision>
  <dcterms:created xsi:type="dcterms:W3CDTF">2012-10-28T04:07:33Z</dcterms:created>
  <dcterms:modified xsi:type="dcterms:W3CDTF">2017-09-26T00:29:11Z</dcterms:modified>
</cp:coreProperties>
</file>