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3" r:id="rId1"/>
  </p:sldMasterIdLst>
  <p:notesMasterIdLst>
    <p:notesMasterId r:id="rId35"/>
  </p:notesMasterIdLst>
  <p:sldIdLst>
    <p:sldId id="256" r:id="rId2"/>
    <p:sldId id="269" r:id="rId3"/>
    <p:sldId id="282" r:id="rId4"/>
    <p:sldId id="347" r:id="rId5"/>
    <p:sldId id="348" r:id="rId6"/>
    <p:sldId id="262" r:id="rId7"/>
    <p:sldId id="270" r:id="rId8"/>
    <p:sldId id="312" r:id="rId9"/>
    <p:sldId id="271" r:id="rId10"/>
    <p:sldId id="316" r:id="rId11"/>
    <p:sldId id="340" r:id="rId12"/>
    <p:sldId id="272" r:id="rId13"/>
    <p:sldId id="273" r:id="rId14"/>
    <p:sldId id="317" r:id="rId15"/>
    <p:sldId id="275" r:id="rId16"/>
    <p:sldId id="276" r:id="rId17"/>
    <p:sldId id="319" r:id="rId18"/>
    <p:sldId id="357" r:id="rId19"/>
    <p:sldId id="341" r:id="rId20"/>
    <p:sldId id="342" r:id="rId21"/>
    <p:sldId id="353" r:id="rId22"/>
    <p:sldId id="354" r:id="rId23"/>
    <p:sldId id="324" r:id="rId24"/>
    <p:sldId id="286" r:id="rId25"/>
    <p:sldId id="350" r:id="rId26"/>
    <p:sldId id="351" r:id="rId27"/>
    <p:sldId id="325" r:id="rId28"/>
    <p:sldId id="352" r:id="rId29"/>
    <p:sldId id="356" r:id="rId30"/>
    <p:sldId id="349" r:id="rId31"/>
    <p:sldId id="358" r:id="rId32"/>
    <p:sldId id="343" r:id="rId33"/>
    <p:sldId id="363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DE607C1-6EF4-4548-8DC6-3DBCC4D4536E}">
          <p14:sldIdLst>
            <p14:sldId id="256"/>
            <p14:sldId id="269"/>
            <p14:sldId id="282"/>
            <p14:sldId id="347"/>
            <p14:sldId id="348"/>
            <p14:sldId id="262"/>
            <p14:sldId id="270"/>
            <p14:sldId id="312"/>
            <p14:sldId id="271"/>
            <p14:sldId id="316"/>
            <p14:sldId id="340"/>
            <p14:sldId id="272"/>
            <p14:sldId id="273"/>
            <p14:sldId id="317"/>
            <p14:sldId id="275"/>
            <p14:sldId id="276"/>
            <p14:sldId id="319"/>
            <p14:sldId id="357"/>
            <p14:sldId id="341"/>
            <p14:sldId id="342"/>
            <p14:sldId id="353"/>
            <p14:sldId id="354"/>
            <p14:sldId id="324"/>
            <p14:sldId id="286"/>
            <p14:sldId id="350"/>
            <p14:sldId id="351"/>
            <p14:sldId id="325"/>
            <p14:sldId id="352"/>
            <p14:sldId id="356"/>
            <p14:sldId id="349"/>
            <p14:sldId id="358"/>
            <p14:sldId id="343"/>
            <p14:sldId id="3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Zahler" initials="SZ" lastIdx="1" clrIdx="0">
    <p:extLst>
      <p:ext uri="{19B8F6BF-5375-455C-9EA6-DF929625EA0E}">
        <p15:presenceInfo xmlns:p15="http://schemas.microsoft.com/office/powerpoint/2012/main" userId="7a2fc4d2c31bb3c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230" autoAdjust="0"/>
  </p:normalViewPr>
  <p:slideViewPr>
    <p:cSldViewPr snapToGrid="0">
      <p:cViewPr varScale="1">
        <p:scale>
          <a:sx n="62" d="100"/>
          <a:sy n="62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lbany\Fall%202019\Research%20Fall%202019\WM%20and%20gender\HLS\Correlations3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lbany\Fall%202019\Research%20Fall%202019\WM%20and%20gender\HLS\Correlations2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Correlation between working memory and</a:t>
            </a:r>
            <a:r>
              <a:rPr lang="en-US" sz="2800" baseline="0"/>
              <a:t> accuracy in gender production</a:t>
            </a:r>
            <a:endParaRPr lang="en-US" sz="28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Sheet1!$Q$1</c:f>
              <c:strCache>
                <c:ptCount val="1"/>
                <c:pt idx="0">
                  <c:v>Overall y with exclusions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Sheet1!$P$2:$P$31</c:f>
              <c:numCache>
                <c:formatCode>General</c:formatCode>
                <c:ptCount val="30"/>
                <c:pt idx="0">
                  <c:v>67</c:v>
                </c:pt>
                <c:pt idx="1">
                  <c:v>71</c:v>
                </c:pt>
                <c:pt idx="2">
                  <c:v>32</c:v>
                </c:pt>
                <c:pt idx="3">
                  <c:v>28</c:v>
                </c:pt>
                <c:pt idx="4">
                  <c:v>71</c:v>
                </c:pt>
                <c:pt idx="5">
                  <c:v>75</c:v>
                </c:pt>
                <c:pt idx="6">
                  <c:v>67</c:v>
                </c:pt>
                <c:pt idx="7">
                  <c:v>59</c:v>
                </c:pt>
                <c:pt idx="8">
                  <c:v>65</c:v>
                </c:pt>
                <c:pt idx="9">
                  <c:v>64</c:v>
                </c:pt>
                <c:pt idx="10">
                  <c:v>57</c:v>
                </c:pt>
                <c:pt idx="11">
                  <c:v>72</c:v>
                </c:pt>
                <c:pt idx="12">
                  <c:v>46</c:v>
                </c:pt>
                <c:pt idx="13">
                  <c:v>64</c:v>
                </c:pt>
                <c:pt idx="14">
                  <c:v>48</c:v>
                </c:pt>
                <c:pt idx="15">
                  <c:v>65</c:v>
                </c:pt>
                <c:pt idx="16">
                  <c:v>70</c:v>
                </c:pt>
                <c:pt idx="17">
                  <c:v>55</c:v>
                </c:pt>
                <c:pt idx="18">
                  <c:v>52</c:v>
                </c:pt>
                <c:pt idx="19">
                  <c:v>74</c:v>
                </c:pt>
                <c:pt idx="20">
                  <c:v>57</c:v>
                </c:pt>
                <c:pt idx="21">
                  <c:v>46</c:v>
                </c:pt>
                <c:pt idx="22">
                  <c:v>65</c:v>
                </c:pt>
                <c:pt idx="23">
                  <c:v>53</c:v>
                </c:pt>
                <c:pt idx="24">
                  <c:v>61</c:v>
                </c:pt>
                <c:pt idx="25">
                  <c:v>63</c:v>
                </c:pt>
                <c:pt idx="26">
                  <c:v>57</c:v>
                </c:pt>
                <c:pt idx="27">
                  <c:v>73</c:v>
                </c:pt>
                <c:pt idx="28">
                  <c:v>47</c:v>
                </c:pt>
                <c:pt idx="29">
                  <c:v>68</c:v>
                </c:pt>
              </c:numCache>
            </c:numRef>
          </c:xVal>
          <c:yVal>
            <c:numRef>
              <c:f>Sheet1!$Q$2:$Q$31</c:f>
              <c:numCache>
                <c:formatCode>General</c:formatCode>
                <c:ptCount val="30"/>
                <c:pt idx="0">
                  <c:v>0.94599999999999995</c:v>
                </c:pt>
                <c:pt idx="1">
                  <c:v>0.89900000000000002</c:v>
                </c:pt>
                <c:pt idx="2">
                  <c:v>0.94599999999999995</c:v>
                </c:pt>
                <c:pt idx="3">
                  <c:v>0.95499999999999996</c:v>
                </c:pt>
                <c:pt idx="4">
                  <c:v>0.85399999999999998</c:v>
                </c:pt>
                <c:pt idx="5">
                  <c:v>0.91300000000000003</c:v>
                </c:pt>
                <c:pt idx="6">
                  <c:v>0.87</c:v>
                </c:pt>
                <c:pt idx="7">
                  <c:v>0.86799999999999999</c:v>
                </c:pt>
                <c:pt idx="8">
                  <c:v>0.85899999999999999</c:v>
                </c:pt>
                <c:pt idx="9">
                  <c:v>0.89800000000000002</c:v>
                </c:pt>
                <c:pt idx="10">
                  <c:v>0.82599999999999996</c:v>
                </c:pt>
                <c:pt idx="11">
                  <c:v>0.92400000000000004</c:v>
                </c:pt>
                <c:pt idx="12">
                  <c:v>0.97199999999999998</c:v>
                </c:pt>
                <c:pt idx="13">
                  <c:v>0.91800000000000004</c:v>
                </c:pt>
                <c:pt idx="14">
                  <c:v>0.96</c:v>
                </c:pt>
                <c:pt idx="15">
                  <c:v>0.81599999999999995</c:v>
                </c:pt>
                <c:pt idx="16">
                  <c:v>0.82399999999999995</c:v>
                </c:pt>
                <c:pt idx="17">
                  <c:v>0.91300000000000003</c:v>
                </c:pt>
                <c:pt idx="18">
                  <c:v>0.86499999999999999</c:v>
                </c:pt>
                <c:pt idx="19">
                  <c:v>0.93200000000000005</c:v>
                </c:pt>
                <c:pt idx="20">
                  <c:v>0.82599999999999996</c:v>
                </c:pt>
                <c:pt idx="21">
                  <c:v>0.81200000000000006</c:v>
                </c:pt>
                <c:pt idx="22">
                  <c:v>0.88200000000000001</c:v>
                </c:pt>
                <c:pt idx="23">
                  <c:v>0.78400000000000003</c:v>
                </c:pt>
                <c:pt idx="24">
                  <c:v>0.77500000000000002</c:v>
                </c:pt>
                <c:pt idx="25">
                  <c:v>0.95899999999999996</c:v>
                </c:pt>
                <c:pt idx="26">
                  <c:v>0.86599999999999999</c:v>
                </c:pt>
                <c:pt idx="27">
                  <c:v>0.878</c:v>
                </c:pt>
                <c:pt idx="28">
                  <c:v>0.70299999999999996</c:v>
                </c:pt>
                <c:pt idx="29">
                  <c:v>0.91900000000000004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BFD-4C06-BBA1-5194F8644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27055"/>
        <c:axId val="10522895"/>
      </c:scatterChart>
      <c:valAx>
        <c:axId val="10527055"/>
        <c:scaling>
          <c:orientation val="minMax"/>
          <c:max val="80"/>
          <c:min val="2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Working</a:t>
                </a:r>
                <a:r>
                  <a:rPr lang="en-US" sz="2000" baseline="0"/>
                  <a:t> Memory</a:t>
                </a:r>
                <a:endParaRPr lang="en-US" sz="20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22895"/>
        <c:crosses val="autoZero"/>
        <c:crossBetween val="midCat"/>
      </c:valAx>
      <c:valAx>
        <c:axId val="10522895"/>
        <c:scaling>
          <c:orientation val="minMax"/>
          <c:min val="0.6500000000000001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Accuracy in gender production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2705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Animacy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Animate</c:v>
                </c:pt>
                <c:pt idx="1">
                  <c:v>Inanimate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0.89600000000000002</c:v>
                </c:pt>
                <c:pt idx="1">
                  <c:v>0.85199999999999998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28-451E-999C-4EB7728ED3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2517648"/>
        <c:axId val="1911278688"/>
      </c:barChart>
      <c:catAx>
        <c:axId val="191251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1278688"/>
        <c:crosses val="autoZero"/>
        <c:auto val="1"/>
        <c:lblAlgn val="ctr"/>
        <c:lblOffset val="100"/>
        <c:noMultiLvlLbl val="0"/>
      </c:catAx>
      <c:valAx>
        <c:axId val="1911278688"/>
        <c:scaling>
          <c:orientation val="minMax"/>
          <c:max val="0.95000000000000007"/>
          <c:min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517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Correlation between working memory and accuracy in gender production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Sheet1!$P$1</c:f>
              <c:strCache>
                <c:ptCount val="1"/>
                <c:pt idx="0">
                  <c:v>Overall y with exclusions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Sheet1!$O$2:$O$27</c:f>
              <c:numCache>
                <c:formatCode>General</c:formatCode>
                <c:ptCount val="26"/>
                <c:pt idx="0">
                  <c:v>63</c:v>
                </c:pt>
                <c:pt idx="1">
                  <c:v>67</c:v>
                </c:pt>
                <c:pt idx="2">
                  <c:v>57</c:v>
                </c:pt>
                <c:pt idx="3">
                  <c:v>74</c:v>
                </c:pt>
                <c:pt idx="4">
                  <c:v>64</c:v>
                </c:pt>
                <c:pt idx="5">
                  <c:v>72</c:v>
                </c:pt>
                <c:pt idx="6">
                  <c:v>68</c:v>
                </c:pt>
                <c:pt idx="7">
                  <c:v>73</c:v>
                </c:pt>
                <c:pt idx="8">
                  <c:v>55</c:v>
                </c:pt>
                <c:pt idx="9">
                  <c:v>75</c:v>
                </c:pt>
                <c:pt idx="10">
                  <c:v>71</c:v>
                </c:pt>
                <c:pt idx="11">
                  <c:v>64</c:v>
                </c:pt>
                <c:pt idx="12">
                  <c:v>65</c:v>
                </c:pt>
                <c:pt idx="13">
                  <c:v>67</c:v>
                </c:pt>
                <c:pt idx="14">
                  <c:v>59</c:v>
                </c:pt>
                <c:pt idx="15">
                  <c:v>52</c:v>
                </c:pt>
                <c:pt idx="16">
                  <c:v>71</c:v>
                </c:pt>
                <c:pt idx="17">
                  <c:v>57</c:v>
                </c:pt>
                <c:pt idx="18">
                  <c:v>65</c:v>
                </c:pt>
                <c:pt idx="19">
                  <c:v>57</c:v>
                </c:pt>
                <c:pt idx="20">
                  <c:v>70</c:v>
                </c:pt>
                <c:pt idx="21">
                  <c:v>65</c:v>
                </c:pt>
                <c:pt idx="22">
                  <c:v>46</c:v>
                </c:pt>
                <c:pt idx="23">
                  <c:v>53</c:v>
                </c:pt>
                <c:pt idx="24">
                  <c:v>61</c:v>
                </c:pt>
                <c:pt idx="25">
                  <c:v>47</c:v>
                </c:pt>
              </c:numCache>
            </c:numRef>
          </c:xVal>
          <c:yVal>
            <c:numRef>
              <c:f>Sheet1!$P$2:$P$27</c:f>
              <c:numCache>
                <c:formatCode>General</c:formatCode>
                <c:ptCount val="26"/>
                <c:pt idx="0">
                  <c:v>0.95899999999999996</c:v>
                </c:pt>
                <c:pt idx="1">
                  <c:v>0.94599999999999995</c:v>
                </c:pt>
                <c:pt idx="2">
                  <c:v>0.86599999999999999</c:v>
                </c:pt>
                <c:pt idx="3">
                  <c:v>0.93200000000000005</c:v>
                </c:pt>
                <c:pt idx="4">
                  <c:v>0.91800000000000004</c:v>
                </c:pt>
                <c:pt idx="5">
                  <c:v>0.92400000000000004</c:v>
                </c:pt>
                <c:pt idx="6">
                  <c:v>0.91900000000000004</c:v>
                </c:pt>
                <c:pt idx="7">
                  <c:v>0.878</c:v>
                </c:pt>
                <c:pt idx="8">
                  <c:v>0.91300000000000003</c:v>
                </c:pt>
                <c:pt idx="9">
                  <c:v>0.91300000000000003</c:v>
                </c:pt>
                <c:pt idx="10">
                  <c:v>0.89900000000000002</c:v>
                </c:pt>
                <c:pt idx="11">
                  <c:v>0.89800000000000002</c:v>
                </c:pt>
                <c:pt idx="12">
                  <c:v>0.88200000000000001</c:v>
                </c:pt>
                <c:pt idx="13">
                  <c:v>0.87</c:v>
                </c:pt>
                <c:pt idx="14">
                  <c:v>0.86799999999999999</c:v>
                </c:pt>
                <c:pt idx="15">
                  <c:v>0.86499999999999999</c:v>
                </c:pt>
                <c:pt idx="16">
                  <c:v>0.85399999999999998</c:v>
                </c:pt>
                <c:pt idx="17">
                  <c:v>0.82599999999999996</c:v>
                </c:pt>
                <c:pt idx="18">
                  <c:v>0.85899999999999999</c:v>
                </c:pt>
                <c:pt idx="19">
                  <c:v>0.82599999999999996</c:v>
                </c:pt>
                <c:pt idx="20">
                  <c:v>0.82399999999999995</c:v>
                </c:pt>
                <c:pt idx="21">
                  <c:v>0.81599999999999995</c:v>
                </c:pt>
                <c:pt idx="22">
                  <c:v>0.81200000000000006</c:v>
                </c:pt>
                <c:pt idx="23">
                  <c:v>0.78400000000000003</c:v>
                </c:pt>
                <c:pt idx="24">
                  <c:v>0.77500000000000002</c:v>
                </c:pt>
                <c:pt idx="25">
                  <c:v>0.70299999999999996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F9B-4F57-B547-C1E871F4F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46735"/>
        <c:axId val="9447567"/>
      </c:scatterChart>
      <c:valAx>
        <c:axId val="9446735"/>
        <c:scaling>
          <c:orientation val="minMax"/>
          <c:max val="80"/>
          <c:min val="2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Working Memory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47567"/>
        <c:crosses val="autoZero"/>
        <c:crossBetween val="midCat"/>
      </c:valAx>
      <c:valAx>
        <c:axId val="9447567"/>
        <c:scaling>
          <c:orientation val="minMax"/>
          <c:min val="0.6500000000000001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Accuracy in gender production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4673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Animacy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Animate</c:v>
                </c:pt>
                <c:pt idx="1">
                  <c:v>Inanimate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0.89600000000000002</c:v>
                </c:pt>
                <c:pt idx="1">
                  <c:v>0.85199999999999998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6D-4B6D-A283-9126D4FD4C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2517648"/>
        <c:axId val="1911278688"/>
      </c:barChart>
      <c:catAx>
        <c:axId val="191251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1278688"/>
        <c:crosses val="autoZero"/>
        <c:auto val="1"/>
        <c:lblAlgn val="ctr"/>
        <c:lblOffset val="100"/>
        <c:noMultiLvlLbl val="0"/>
      </c:catAx>
      <c:valAx>
        <c:axId val="1911278688"/>
        <c:scaling>
          <c:orientation val="minMax"/>
          <c:max val="0.95000000000000007"/>
          <c:min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517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Noun gender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Sheet1!$A$14:$A$15</c:f>
              <c:strCache>
                <c:ptCount val="2"/>
                <c:pt idx="0">
                  <c:v>Masculine</c:v>
                </c:pt>
                <c:pt idx="1">
                  <c:v>Feminine</c:v>
                </c:pt>
              </c:strCache>
            </c:strRef>
          </c:cat>
          <c:val>
            <c:numRef>
              <c:f>Sheet1!$B$14:$B$15</c:f>
              <c:numCache>
                <c:formatCode>0.00%</c:formatCode>
                <c:ptCount val="2"/>
                <c:pt idx="0">
                  <c:v>0.90500000000000003</c:v>
                </c:pt>
                <c:pt idx="1">
                  <c:v>0.82399999999999995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0A-4CC0-8039-4338C203A9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2517232"/>
        <c:axId val="1912519312"/>
      </c:barChart>
      <c:catAx>
        <c:axId val="191251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519312"/>
        <c:crosses val="autoZero"/>
        <c:auto val="1"/>
        <c:lblAlgn val="ctr"/>
        <c:lblOffset val="100"/>
        <c:noMultiLvlLbl val="0"/>
      </c:catAx>
      <c:valAx>
        <c:axId val="1912519312"/>
        <c:scaling>
          <c:orientation val="minMax"/>
          <c:max val="0.95000000000000007"/>
          <c:min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517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Type of gender marking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Sheet1!$A$8:$A$11</c:f>
              <c:strCache>
                <c:ptCount val="4"/>
                <c:pt idx="0">
                  <c:v>Canonical</c:v>
                </c:pt>
                <c:pt idx="1">
                  <c:v>Predictive</c:v>
                </c:pt>
                <c:pt idx="2">
                  <c:v>Not marked</c:v>
                </c:pt>
                <c:pt idx="3">
                  <c:v>Deceptive</c:v>
                </c:pt>
              </c:strCache>
            </c:strRef>
          </c:cat>
          <c:val>
            <c:numRef>
              <c:f>Sheet1!$B$8:$B$11</c:f>
              <c:numCache>
                <c:formatCode>0.00%</c:formatCode>
                <c:ptCount val="4"/>
                <c:pt idx="0">
                  <c:v>0.89</c:v>
                </c:pt>
                <c:pt idx="1">
                  <c:v>0.80300000000000005</c:v>
                </c:pt>
                <c:pt idx="2">
                  <c:v>0.82699999999999996</c:v>
                </c:pt>
                <c:pt idx="3">
                  <c:v>0.747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2C-409E-B4F1-A8C3504158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2291632"/>
        <c:axId val="1912297456"/>
      </c:barChart>
      <c:catAx>
        <c:axId val="191229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297456"/>
        <c:crosses val="autoZero"/>
        <c:auto val="1"/>
        <c:lblAlgn val="ctr"/>
        <c:lblOffset val="100"/>
        <c:noMultiLvlLbl val="0"/>
      </c:catAx>
      <c:valAx>
        <c:axId val="1912297456"/>
        <c:scaling>
          <c:orientation val="minMax"/>
          <c:max val="0.95000000000000007"/>
          <c:min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291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Modifier type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Sheet1!$A$5:$A$6</c:f>
              <c:strCache>
                <c:ptCount val="2"/>
                <c:pt idx="0">
                  <c:v>Determiner</c:v>
                </c:pt>
                <c:pt idx="1">
                  <c:v>Adjective</c:v>
                </c:pt>
              </c:strCache>
            </c:strRef>
          </c:cat>
          <c:val>
            <c:numRef>
              <c:f>Sheet1!$B$5:$B$6</c:f>
              <c:numCache>
                <c:formatCode>0.00%</c:formatCode>
                <c:ptCount val="2"/>
                <c:pt idx="0">
                  <c:v>0.86899999999999999</c:v>
                </c:pt>
                <c:pt idx="1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43-4A1D-801E-1E0502F685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2286224"/>
        <c:axId val="1912286640"/>
      </c:barChart>
      <c:catAx>
        <c:axId val="191228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286640"/>
        <c:crosses val="autoZero"/>
        <c:auto val="1"/>
        <c:lblAlgn val="ctr"/>
        <c:lblOffset val="100"/>
        <c:noMultiLvlLbl val="0"/>
      </c:catAx>
      <c:valAx>
        <c:axId val="1912286640"/>
        <c:scaling>
          <c:orientation val="minMax"/>
          <c:max val="0.95000000000000007"/>
          <c:min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286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Modifier type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Sheet1!$A$5:$A$6</c:f>
              <c:strCache>
                <c:ptCount val="2"/>
                <c:pt idx="0">
                  <c:v>Determiner</c:v>
                </c:pt>
                <c:pt idx="1">
                  <c:v>Adjective</c:v>
                </c:pt>
              </c:strCache>
            </c:strRef>
          </c:cat>
          <c:val>
            <c:numRef>
              <c:f>Sheet1!$B$5:$B$6</c:f>
              <c:numCache>
                <c:formatCode>0.00%</c:formatCode>
                <c:ptCount val="2"/>
                <c:pt idx="0">
                  <c:v>0.86899999999999999</c:v>
                </c:pt>
                <c:pt idx="1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78-4C92-9DAD-4C91FD0818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2286224"/>
        <c:axId val="1912286640"/>
      </c:barChart>
      <c:catAx>
        <c:axId val="191228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286640"/>
        <c:crosses val="autoZero"/>
        <c:auto val="1"/>
        <c:lblAlgn val="ctr"/>
        <c:lblOffset val="100"/>
        <c:noMultiLvlLbl val="0"/>
      </c:catAx>
      <c:valAx>
        <c:axId val="1912286640"/>
        <c:scaling>
          <c:orientation val="minMax"/>
          <c:max val="0.95000000000000007"/>
          <c:min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286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Type of gender marking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Sheet1!$A$8:$A$11</c:f>
              <c:strCache>
                <c:ptCount val="4"/>
                <c:pt idx="0">
                  <c:v>Canonical</c:v>
                </c:pt>
                <c:pt idx="1">
                  <c:v>Predictive</c:v>
                </c:pt>
                <c:pt idx="2">
                  <c:v>Not marked</c:v>
                </c:pt>
                <c:pt idx="3">
                  <c:v>Deceptive</c:v>
                </c:pt>
              </c:strCache>
            </c:strRef>
          </c:cat>
          <c:val>
            <c:numRef>
              <c:f>Sheet1!$B$8:$B$11</c:f>
              <c:numCache>
                <c:formatCode>0.00%</c:formatCode>
                <c:ptCount val="4"/>
                <c:pt idx="0">
                  <c:v>0.89</c:v>
                </c:pt>
                <c:pt idx="1">
                  <c:v>0.80300000000000005</c:v>
                </c:pt>
                <c:pt idx="2">
                  <c:v>0.82699999999999996</c:v>
                </c:pt>
                <c:pt idx="3">
                  <c:v>0.747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69-4538-85B7-D3866A33BA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2291632"/>
        <c:axId val="1912297456"/>
      </c:barChart>
      <c:catAx>
        <c:axId val="191229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297456"/>
        <c:crosses val="autoZero"/>
        <c:auto val="1"/>
        <c:lblAlgn val="ctr"/>
        <c:lblOffset val="100"/>
        <c:noMultiLvlLbl val="0"/>
      </c:catAx>
      <c:valAx>
        <c:axId val="1912297456"/>
        <c:scaling>
          <c:orientation val="minMax"/>
          <c:max val="0.95000000000000007"/>
          <c:min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291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Modifier type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Sheet1!$A$5:$A$6</c:f>
              <c:strCache>
                <c:ptCount val="2"/>
                <c:pt idx="0">
                  <c:v>Determiner</c:v>
                </c:pt>
                <c:pt idx="1">
                  <c:v>Adjective</c:v>
                </c:pt>
              </c:strCache>
            </c:strRef>
          </c:cat>
          <c:val>
            <c:numRef>
              <c:f>Sheet1!$B$5:$B$6</c:f>
              <c:numCache>
                <c:formatCode>0.00%</c:formatCode>
                <c:ptCount val="2"/>
                <c:pt idx="0">
                  <c:v>0.86899999999999999</c:v>
                </c:pt>
                <c:pt idx="1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50-44B2-AC4F-2A3CE93ABA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2286224"/>
        <c:axId val="1912286640"/>
      </c:barChart>
      <c:catAx>
        <c:axId val="191228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286640"/>
        <c:crosses val="autoZero"/>
        <c:auto val="1"/>
        <c:lblAlgn val="ctr"/>
        <c:lblOffset val="100"/>
        <c:noMultiLvlLbl val="0"/>
      </c:catAx>
      <c:valAx>
        <c:axId val="1912286640"/>
        <c:scaling>
          <c:orientation val="minMax"/>
          <c:max val="0.95000000000000007"/>
          <c:min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286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B1D65-F166-4318-9083-C40CB67EF82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0ED99-5C92-4269-BDAA-1C3BC109F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56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0ED99-5C92-4269-BDAA-1C3BC109FF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4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30 participants. No significant correlation,</a:t>
            </a:r>
            <a:r>
              <a:rPr lang="en-US" baseline="0" dirty="0" smtClean="0"/>
              <a:t> but rather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0ED99-5C92-4269-BDAA-1C3BC109FFC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44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0ED99-5C92-4269-BDAA-1C3BC109FFC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18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021C821-3FEF-4E2D-8508-743FF55C50EC}" type="datetime1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0367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40E7-39E1-4BFD-A3C5-66546B986DBB}" type="datetime1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50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8FB0-6862-4B5A-8CCF-9FA28BF1E46B}" type="datetime1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8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A7E2-1C0D-4403-A5BC-391D0165B4E9}" type="datetime1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99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2416D6-CDDD-4F6A-80E9-DD6F536425D1}" type="datetime1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0300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324B-2BEB-4739-825E-F54F5D0346FD}" type="datetime1">
              <a:rPr lang="en-US" smtClean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5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94B8-9970-4349-8D95-AD57A1D457DA}" type="datetime1">
              <a:rPr lang="en-US" smtClean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0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D6CA-BC1F-4A39-B02A-643648974C70}" type="datetime1">
              <a:rPr lang="en-US" smtClean="0"/>
              <a:t>10/26/2019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75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6870-96DD-4008-BBCD-2EB48E8D3CFB}" type="datetime1">
              <a:rPr lang="en-US" smtClean="0"/>
              <a:t>10/26/2019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3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A72BAA-05DF-4183-9883-64115A1F2DFF}" type="datetime1">
              <a:rPr lang="en-US" smtClean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771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ACB4D8-91B6-4C89-8148-95E5826FEA12}" type="datetime1">
              <a:rPr lang="en-US" smtClean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552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6B552FD-15EF-4D13-9C69-770AE5AB5F3C}" type="datetime1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219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mbonillaconejo@albany.edu" TargetMode="External"/><Relationship Id="rId2" Type="http://schemas.openxmlformats.org/officeDocument/2006/relationships/hyperlink" Target="mailto:szahler@albany.edu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B0166-877D-4642-8E30-4CC9C37C8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8835" y="2193621"/>
            <a:ext cx="9190494" cy="2098226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Second Language Learners and Working Memory: Production of gender agreement in advanced Spanish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B921E8-C9B4-4F11-A446-55A5699FC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4" y="4455547"/>
            <a:ext cx="6831673" cy="120133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Sara </a:t>
            </a:r>
            <a:r>
              <a:rPr lang="en-US" dirty="0" smtClean="0"/>
              <a:t>Zahler and Marina Bonilla </a:t>
            </a:r>
            <a:r>
              <a:rPr lang="en-US" dirty="0" err="1" smtClean="0"/>
              <a:t>Conejo</a:t>
            </a:r>
            <a:endParaRPr lang="en-US" dirty="0"/>
          </a:p>
          <a:p>
            <a:r>
              <a:rPr lang="en-US" dirty="0" smtClean="0"/>
              <a:t>University at Albany, SUNY</a:t>
            </a:r>
          </a:p>
          <a:p>
            <a:r>
              <a:rPr lang="en-US" dirty="0" smtClean="0"/>
              <a:t>Hispanic Linguistics Symposium</a:t>
            </a:r>
            <a:endParaRPr lang="en-US" dirty="0"/>
          </a:p>
          <a:p>
            <a:r>
              <a:rPr lang="en-US" dirty="0" smtClean="0"/>
              <a:t>October 26</a:t>
            </a:r>
            <a:r>
              <a:rPr lang="en-US" baseline="30000" dirty="0" smtClean="0"/>
              <a:t>th,</a:t>
            </a:r>
            <a:r>
              <a:rPr lang="en-US" dirty="0" smtClean="0"/>
              <a:t>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5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A5A9-0F43-4260-AF6D-FC58AAB41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DDC5F-DFBF-470A-B89E-AF8ED247A0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4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8342"/>
            <a:ext cx="9601200" cy="724546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Participants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684" y="986256"/>
            <a:ext cx="9601200" cy="542440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30 undergraduate students enrolled in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year Spanish courses at a large public university in the United States</a:t>
            </a:r>
          </a:p>
          <a:p>
            <a:pPr lvl="1"/>
            <a:r>
              <a:rPr lang="en-US" sz="2400" dirty="0" smtClean="0"/>
              <a:t>L1 English</a:t>
            </a:r>
          </a:p>
          <a:p>
            <a:pPr lvl="1"/>
            <a:r>
              <a:rPr lang="en-US" sz="2400" dirty="0" smtClean="0"/>
              <a:t>Spanish majors and minors</a:t>
            </a:r>
          </a:p>
          <a:p>
            <a:pPr lvl="1"/>
            <a:r>
              <a:rPr lang="es-US" sz="2400" dirty="0" smtClean="0"/>
              <a:t>16 </a:t>
            </a:r>
            <a:r>
              <a:rPr lang="es-US" sz="2400" dirty="0" err="1" smtClean="0"/>
              <a:t>women</a:t>
            </a:r>
            <a:r>
              <a:rPr lang="es-US" sz="2400" dirty="0" smtClean="0"/>
              <a:t> and 14 </a:t>
            </a:r>
            <a:r>
              <a:rPr lang="es-US" sz="2400" dirty="0" err="1" smtClean="0"/>
              <a:t>men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32B7492-F208-456D-AB99-E6E0815EA2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0936"/>
              </p:ext>
            </p:extLst>
          </p:nvPr>
        </p:nvGraphicFramePr>
        <p:xfrm>
          <a:off x="2033597" y="3160498"/>
          <a:ext cx="8277206" cy="3566682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129602">
                  <a:extLst>
                    <a:ext uri="{9D8B030D-6E8A-4147-A177-3AD203B41FA5}">
                      <a16:colId xmlns:a16="http://schemas.microsoft.com/office/drawing/2014/main" val="1312967403"/>
                    </a:ext>
                  </a:extLst>
                </a:gridCol>
                <a:gridCol w="1138495">
                  <a:extLst>
                    <a:ext uri="{9D8B030D-6E8A-4147-A177-3AD203B41FA5}">
                      <a16:colId xmlns:a16="http://schemas.microsoft.com/office/drawing/2014/main" val="2245472464"/>
                    </a:ext>
                  </a:extLst>
                </a:gridCol>
                <a:gridCol w="1245228">
                  <a:extLst>
                    <a:ext uri="{9D8B030D-6E8A-4147-A177-3AD203B41FA5}">
                      <a16:colId xmlns:a16="http://schemas.microsoft.com/office/drawing/2014/main" val="2698426325"/>
                    </a:ext>
                  </a:extLst>
                </a:gridCol>
                <a:gridCol w="1369752">
                  <a:extLst>
                    <a:ext uri="{9D8B030D-6E8A-4147-A177-3AD203B41FA5}">
                      <a16:colId xmlns:a16="http://schemas.microsoft.com/office/drawing/2014/main" val="804863628"/>
                    </a:ext>
                  </a:extLst>
                </a:gridCol>
                <a:gridCol w="1658319">
                  <a:extLst>
                    <a:ext uri="{9D8B030D-6E8A-4147-A177-3AD203B41FA5}">
                      <a16:colId xmlns:a16="http://schemas.microsoft.com/office/drawing/2014/main" val="1867805568"/>
                    </a:ext>
                  </a:extLst>
                </a:gridCol>
                <a:gridCol w="1735810">
                  <a:extLst>
                    <a:ext uri="{9D8B030D-6E8A-4147-A177-3AD203B41FA5}">
                      <a16:colId xmlns:a16="http://schemas.microsoft.com/office/drawing/2014/main" val="1832252780"/>
                    </a:ext>
                  </a:extLst>
                </a:gridCol>
              </a:tblGrid>
              <a:tr h="952060"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WM</a:t>
                      </a:r>
                    </a:p>
                    <a:p>
                      <a:r>
                        <a:rPr lang="en-US" sz="2400" dirty="0"/>
                        <a:t>( /75)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PSTM</a:t>
                      </a:r>
                    </a:p>
                    <a:p>
                      <a:r>
                        <a:rPr lang="en-US" sz="2400" b="1" dirty="0" smtClean="0"/>
                        <a:t>(/144)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IQ</a:t>
                      </a:r>
                    </a:p>
                    <a:p>
                      <a:pPr algn="l"/>
                      <a:r>
                        <a:rPr lang="en-US" sz="2400" b="1" dirty="0" smtClean="0"/>
                        <a:t>(/160)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Years of Study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Overall Proficiency</a:t>
                      </a:r>
                    </a:p>
                    <a:p>
                      <a:pPr algn="l"/>
                      <a:r>
                        <a:rPr lang="en-US" sz="2400" b="1" dirty="0" smtClean="0"/>
                        <a:t>(-30</a:t>
                      </a:r>
                      <a:r>
                        <a:rPr lang="en-US" sz="2400" b="1" baseline="0" dirty="0" smtClean="0"/>
                        <a:t> to </a:t>
                      </a:r>
                      <a:r>
                        <a:rPr lang="en-US" sz="2400" b="1" dirty="0" smtClean="0"/>
                        <a:t>80)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317592"/>
                  </a:ext>
                </a:extLst>
              </a:tr>
              <a:tr h="79265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59.73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89.5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109.43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10.4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29.23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386421"/>
                  </a:ext>
                </a:extLst>
              </a:tr>
              <a:tr h="79265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SD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11.79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19.69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9.17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2.72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10.11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43683"/>
                  </a:ext>
                </a:extLst>
              </a:tr>
              <a:tr h="79265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Range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28-75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53-126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91-127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6-15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10-54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286479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33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365126"/>
            <a:ext cx="10187152" cy="62878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6" y="1126434"/>
            <a:ext cx="10187153" cy="55526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[Part of a larger corpus of tasks designed to elicit free response speech and examining cognitive individual differences]</a:t>
            </a:r>
            <a:endParaRPr lang="en-US" sz="4000" dirty="0">
              <a:solidFill>
                <a:srgbClr val="7F7F7F"/>
              </a:solidFill>
            </a:endParaRPr>
          </a:p>
          <a:p>
            <a:r>
              <a:rPr lang="en-US" sz="3200" dirty="0"/>
              <a:t>Operation span task (Measure of WM)</a:t>
            </a:r>
          </a:p>
          <a:p>
            <a:r>
              <a:rPr lang="en-US" sz="3200" dirty="0"/>
              <a:t>Oral response task</a:t>
            </a:r>
          </a:p>
          <a:p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Q test</a:t>
            </a:r>
          </a:p>
          <a:p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ELE grammar task</a:t>
            </a:r>
          </a:p>
          <a:p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L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ex-tale vocabulary task</a:t>
            </a:r>
          </a:p>
          <a:p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B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ackground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questionnaire</a:t>
            </a:r>
          </a:p>
          <a:p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Serial 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non-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word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recognition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task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measure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phonological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 short-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term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memory</a:t>
            </a: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Written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contextualized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tasks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 (WCT)</a:t>
            </a:r>
          </a:p>
          <a:p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2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91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123" y="318631"/>
            <a:ext cx="10112677" cy="62878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Operation span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3131"/>
            <a:ext cx="10515600" cy="5275964"/>
          </a:xfrm>
        </p:spPr>
        <p:txBody>
          <a:bodyPr>
            <a:normAutofit/>
          </a:bodyPr>
          <a:lstStyle/>
          <a:p>
            <a:r>
              <a:rPr lang="en-US" sz="2800" dirty="0"/>
              <a:t>Operation span task from the Psychology Experiment Building Language (PEBL) (</a:t>
            </a:r>
            <a:r>
              <a:rPr lang="en-US" sz="2800" dirty="0" err="1"/>
              <a:t>Meuller</a:t>
            </a:r>
            <a:r>
              <a:rPr lang="en-US" sz="2800" dirty="0"/>
              <a:t> &amp; Piper, 2014)</a:t>
            </a:r>
          </a:p>
          <a:p>
            <a:pPr lvl="1"/>
            <a:r>
              <a:rPr lang="en-US" sz="2800" dirty="0"/>
              <a:t>Perform simple math operations while memorizing letters for later recall</a:t>
            </a:r>
          </a:p>
          <a:p>
            <a:endParaRPr lang="en-US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241FC78-0FD3-43B3-B9B7-C7CE85F21F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0546"/>
              </p:ext>
            </p:extLst>
          </p:nvPr>
        </p:nvGraphicFramePr>
        <p:xfrm>
          <a:off x="1042415" y="3328414"/>
          <a:ext cx="10661904" cy="339395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76604">
                  <a:extLst>
                    <a:ext uri="{9D8B030D-6E8A-4147-A177-3AD203B41FA5}">
                      <a16:colId xmlns:a16="http://schemas.microsoft.com/office/drawing/2014/main" val="2741875216"/>
                    </a:ext>
                  </a:extLst>
                </a:gridCol>
                <a:gridCol w="1776604">
                  <a:extLst>
                    <a:ext uri="{9D8B030D-6E8A-4147-A177-3AD203B41FA5}">
                      <a16:colId xmlns:a16="http://schemas.microsoft.com/office/drawing/2014/main" val="1638930226"/>
                    </a:ext>
                  </a:extLst>
                </a:gridCol>
                <a:gridCol w="1776604">
                  <a:extLst>
                    <a:ext uri="{9D8B030D-6E8A-4147-A177-3AD203B41FA5}">
                      <a16:colId xmlns:a16="http://schemas.microsoft.com/office/drawing/2014/main" val="3186758647"/>
                    </a:ext>
                  </a:extLst>
                </a:gridCol>
                <a:gridCol w="1776604">
                  <a:extLst>
                    <a:ext uri="{9D8B030D-6E8A-4147-A177-3AD203B41FA5}">
                      <a16:colId xmlns:a16="http://schemas.microsoft.com/office/drawing/2014/main" val="1185682759"/>
                    </a:ext>
                  </a:extLst>
                </a:gridCol>
                <a:gridCol w="1777744">
                  <a:extLst>
                    <a:ext uri="{9D8B030D-6E8A-4147-A177-3AD203B41FA5}">
                      <a16:colId xmlns:a16="http://schemas.microsoft.com/office/drawing/2014/main" val="3174511980"/>
                    </a:ext>
                  </a:extLst>
                </a:gridCol>
                <a:gridCol w="1777744">
                  <a:extLst>
                    <a:ext uri="{9D8B030D-6E8A-4147-A177-3AD203B41FA5}">
                      <a16:colId xmlns:a16="http://schemas.microsoft.com/office/drawing/2014/main" val="3207583071"/>
                    </a:ext>
                  </a:extLst>
                </a:gridCol>
              </a:tblGrid>
              <a:tr h="7955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Working memory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>
                          <a:effectLst/>
                        </a:rPr>
                        <a:t>Weighted IQ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PSTM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Overall Proficiency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Years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of Study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524249"/>
                  </a:ext>
                </a:extLst>
              </a:tr>
              <a:tr h="397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Working memory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en-US" sz="2000" dirty="0" smtClean="0">
                          <a:effectLst/>
                        </a:rPr>
                        <a:t>282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.242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-.014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.249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844871"/>
                  </a:ext>
                </a:extLst>
              </a:tr>
              <a:tr h="397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Weighted IQ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en-US" sz="2000" dirty="0" smtClean="0">
                          <a:effectLst/>
                        </a:rPr>
                        <a:t>282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.111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.435*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-.076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926037"/>
                  </a:ext>
                </a:extLst>
              </a:tr>
              <a:tr h="397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PSTM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.242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en-US" sz="2000" dirty="0" smtClean="0">
                          <a:effectLst/>
                        </a:rPr>
                        <a:t>111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.202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-.171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713541"/>
                  </a:ext>
                </a:extLst>
              </a:tr>
              <a:tr h="7955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Proficiency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-.014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.435*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.202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218064"/>
                  </a:ext>
                </a:extLst>
              </a:tr>
              <a:tr h="397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Study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.249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-.076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-.171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291253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3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831" y="234288"/>
            <a:ext cx="9598700" cy="76200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800000"/>
                </a:solidFill>
              </a:rPr>
              <a:t>Oral response </a:t>
            </a:r>
            <a:r>
              <a:rPr lang="es-ES" dirty="0" err="1">
                <a:solidFill>
                  <a:srgbClr val="800000"/>
                </a:solidFill>
              </a:rPr>
              <a:t>task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2831" y="1090706"/>
            <a:ext cx="9598700" cy="5362680"/>
          </a:xfrm>
        </p:spPr>
        <p:txBody>
          <a:bodyPr>
            <a:normAutofit/>
          </a:bodyPr>
          <a:lstStyle/>
          <a:p>
            <a:r>
              <a:rPr lang="en-US" sz="3200" dirty="0"/>
              <a:t>Participants presented with prompts for an oral response (via PowerPoint)</a:t>
            </a:r>
          </a:p>
          <a:p>
            <a:pPr lvl="1"/>
            <a:r>
              <a:rPr lang="en-US" sz="3200" dirty="0"/>
              <a:t>10 prompts, 10-15 minutes total</a:t>
            </a:r>
          </a:p>
          <a:p>
            <a:r>
              <a:rPr lang="en-US" sz="3200" dirty="0"/>
              <a:t>Topics designed to promote a range of discourse types (hypothetical, narrative, description)</a:t>
            </a:r>
          </a:p>
          <a:p>
            <a:r>
              <a:rPr lang="en-US" sz="3200" dirty="0"/>
              <a:t>Responses recorded with a TASCAM DR-40 4-Track portable digital recorder with a Shure WH20XLR dynamic headset microphone</a:t>
            </a:r>
          </a:p>
          <a:p>
            <a:pPr lvl="1"/>
            <a:endParaRPr lang="en-US" sz="3200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6335059" y="5304118"/>
            <a:ext cx="5244353" cy="1030941"/>
          </a:xfrm>
          <a:prstGeom prst="round2Diag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“</a:t>
            </a:r>
            <a:r>
              <a:rPr lang="en-US" sz="3200" dirty="0" err="1"/>
              <a:t>Cuéntame</a:t>
            </a:r>
            <a:r>
              <a:rPr lang="en-US" sz="3200" dirty="0"/>
              <a:t> </a:t>
            </a:r>
            <a:r>
              <a:rPr lang="en-US" sz="3200" dirty="0" err="1"/>
              <a:t>tus</a:t>
            </a:r>
            <a:r>
              <a:rPr lang="en-US" sz="3200" dirty="0"/>
              <a:t> planes para </a:t>
            </a:r>
            <a:r>
              <a:rPr lang="en-US" sz="3200" dirty="0" err="1"/>
              <a:t>este</a:t>
            </a:r>
            <a:r>
              <a:rPr lang="en-US" sz="3200" dirty="0"/>
              <a:t> fin de </a:t>
            </a:r>
            <a:r>
              <a:rPr lang="en-US" sz="3200" dirty="0" err="1"/>
              <a:t>semana</a:t>
            </a:r>
            <a:r>
              <a:rPr lang="en-US" sz="3200" dirty="0"/>
              <a:t>.’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B9FA04-A713-4917-8B38-5AE4C373A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1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772" y="365126"/>
            <a:ext cx="10061028" cy="628788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Analysis (1)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552661"/>
          </a:xfrm>
        </p:spPr>
        <p:txBody>
          <a:bodyPr>
            <a:normAutofit/>
          </a:bodyPr>
          <a:lstStyle/>
          <a:p>
            <a:r>
              <a:rPr lang="en-US" sz="2400" dirty="0"/>
              <a:t>All tokens of </a:t>
            </a:r>
            <a:r>
              <a:rPr lang="en-US" sz="2400" dirty="0" smtClean="0"/>
              <a:t>determiners and adjectives that modified a noun and could be marked overtly for gender</a:t>
            </a:r>
          </a:p>
          <a:p>
            <a:pPr lvl="1"/>
            <a:r>
              <a:rPr lang="en-US" sz="2400" dirty="0" smtClean="0"/>
              <a:t>L</a:t>
            </a:r>
            <a:r>
              <a:rPr lang="en-US" sz="2400" b="1" u="sng" dirty="0" smtClean="0"/>
              <a:t>a</a:t>
            </a:r>
            <a:r>
              <a:rPr lang="en-US" sz="2400" dirty="0" smtClean="0"/>
              <a:t>s personas </a:t>
            </a:r>
            <a:r>
              <a:rPr lang="en-US" sz="2400" dirty="0" err="1" smtClean="0"/>
              <a:t>más</a:t>
            </a:r>
            <a:r>
              <a:rPr lang="en-US" sz="2400" dirty="0" smtClean="0"/>
              <a:t> </a:t>
            </a:r>
            <a:r>
              <a:rPr lang="en-US" sz="2400" dirty="0" err="1" smtClean="0"/>
              <a:t>amistos</a:t>
            </a:r>
            <a:r>
              <a:rPr lang="en-US" sz="2400" b="1" u="sng" dirty="0" err="1" smtClean="0"/>
              <a:t>a</a:t>
            </a:r>
            <a:r>
              <a:rPr lang="en-US" sz="2400" dirty="0" err="1" smtClean="0"/>
              <a:t>s</a:t>
            </a:r>
            <a:endParaRPr lang="en-US" sz="2400" dirty="0"/>
          </a:p>
          <a:p>
            <a:r>
              <a:rPr lang="en-US" sz="2400" dirty="0" smtClean="0"/>
              <a:t>Exclusions</a:t>
            </a:r>
            <a:endParaRPr lang="en-US" sz="2400" dirty="0"/>
          </a:p>
          <a:p>
            <a:pPr lvl="1"/>
            <a:r>
              <a:rPr lang="en-US" sz="2400" dirty="0" smtClean="0"/>
              <a:t>Variable in native Spanish (N=5)</a:t>
            </a:r>
          </a:p>
          <a:p>
            <a:pPr lvl="2"/>
            <a:r>
              <a:rPr lang="en-US" sz="2000" dirty="0" smtClean="0"/>
              <a:t>El/la mar</a:t>
            </a:r>
          </a:p>
          <a:p>
            <a:pPr lvl="1"/>
            <a:r>
              <a:rPr lang="en-US" sz="2400" dirty="0" smtClean="0"/>
              <a:t>Modifiers of a non-native noun (N=10)</a:t>
            </a:r>
          </a:p>
          <a:p>
            <a:pPr lvl="2"/>
            <a:r>
              <a:rPr lang="en-US" sz="2000" dirty="0" smtClean="0"/>
              <a:t>Pela </a:t>
            </a:r>
            <a:r>
              <a:rPr lang="en-US" sz="2000" dirty="0" err="1" smtClean="0"/>
              <a:t>larga</a:t>
            </a:r>
            <a:r>
              <a:rPr lang="en-US" sz="2000" dirty="0"/>
              <a:t> (</a:t>
            </a:r>
            <a:r>
              <a:rPr lang="en-US" sz="2000" dirty="0" err="1" smtClean="0"/>
              <a:t>pelo</a:t>
            </a:r>
            <a:r>
              <a:rPr lang="en-US" sz="2000" dirty="0" smtClean="0"/>
              <a:t> largo - </a:t>
            </a:r>
            <a:r>
              <a:rPr lang="en-US" sz="2000" i="1" dirty="0" smtClean="0"/>
              <a:t>long hair</a:t>
            </a:r>
            <a:r>
              <a:rPr lang="en-US" sz="2000" dirty="0" smtClean="0"/>
              <a:t>)</a:t>
            </a:r>
          </a:p>
          <a:p>
            <a:pPr lvl="1"/>
            <a:r>
              <a:rPr lang="en-US" sz="2400" dirty="0" smtClean="0"/>
              <a:t>Overtly marked for gender in the task prompt (N=699)</a:t>
            </a:r>
          </a:p>
          <a:p>
            <a:pPr lvl="2"/>
            <a:r>
              <a:rPr lang="en-US" sz="2000" dirty="0" smtClean="0"/>
              <a:t>Este </a:t>
            </a:r>
            <a:r>
              <a:rPr lang="en-US" sz="2000" dirty="0" err="1" smtClean="0"/>
              <a:t>semestre</a:t>
            </a:r>
            <a:endParaRPr lang="en-US" sz="2000" dirty="0" smtClean="0"/>
          </a:p>
          <a:p>
            <a:pPr lvl="1"/>
            <a:r>
              <a:rPr lang="en-US" sz="2400" dirty="0" smtClean="0"/>
              <a:t>Cases where distance could not be calculated (N=69)</a:t>
            </a:r>
          </a:p>
          <a:p>
            <a:r>
              <a:rPr lang="en-US" sz="2400" dirty="0" smtClean="0"/>
              <a:t>Pearson correlations between learner accuracy and WM scores</a:t>
            </a:r>
            <a:endParaRPr lang="en-US" sz="2400" dirty="0"/>
          </a:p>
          <a:p>
            <a:pPr lvl="1"/>
            <a:endParaRPr lang="en-US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54C6B7B-02ED-45D7-93DD-819E849F1F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4687507"/>
              </p:ext>
            </p:extLst>
          </p:nvPr>
        </p:nvGraphicFramePr>
        <p:xfrm>
          <a:off x="8183105" y="1964388"/>
          <a:ext cx="3704095" cy="2077861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269850">
                  <a:extLst>
                    <a:ext uri="{9D8B030D-6E8A-4147-A177-3AD203B41FA5}">
                      <a16:colId xmlns:a16="http://schemas.microsoft.com/office/drawing/2014/main" val="2541095466"/>
                    </a:ext>
                  </a:extLst>
                </a:gridCol>
                <a:gridCol w="1434245">
                  <a:extLst>
                    <a:ext uri="{9D8B030D-6E8A-4147-A177-3AD203B41FA5}">
                      <a16:colId xmlns:a16="http://schemas.microsoft.com/office/drawing/2014/main" val="2245472464"/>
                    </a:ext>
                  </a:extLst>
                </a:gridCol>
              </a:tblGrid>
              <a:tr h="481592"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Number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317592"/>
                  </a:ext>
                </a:extLst>
              </a:tr>
              <a:tr h="54960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Raw total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3823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386421"/>
                  </a:ext>
                </a:extLst>
              </a:tr>
              <a:tr h="5104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Exclusions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783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615395"/>
                  </a:ext>
                </a:extLst>
              </a:tr>
              <a:tr h="53620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Final total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3055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22092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0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538" y="365126"/>
            <a:ext cx="10045262" cy="628788"/>
          </a:xfrm>
        </p:spPr>
        <p:txBody>
          <a:bodyPr>
            <a:noAutofit/>
          </a:bodyPr>
          <a:lstStyle/>
          <a:p>
            <a:r>
              <a:rPr lang="es-ES" dirty="0" err="1">
                <a:solidFill>
                  <a:schemeClr val="accent6">
                    <a:lumMod val="50000"/>
                  </a:schemeClr>
                </a:solidFill>
              </a:rPr>
              <a:t>Analysis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</a:rPr>
              <a:t> (2)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236" y="1146490"/>
            <a:ext cx="4535837" cy="530782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Dependent variable</a:t>
            </a:r>
          </a:p>
          <a:p>
            <a:pPr lvl="1"/>
            <a:r>
              <a:rPr lang="en-US" sz="2800" dirty="0" smtClean="0"/>
              <a:t>Yes</a:t>
            </a:r>
          </a:p>
          <a:p>
            <a:pPr lvl="1"/>
            <a:r>
              <a:rPr lang="en-US" sz="2800" dirty="0" smtClean="0"/>
              <a:t>No</a:t>
            </a:r>
          </a:p>
          <a:p>
            <a:pPr lvl="1"/>
            <a:r>
              <a:rPr lang="en-US" sz="2800" dirty="0" smtClean="0"/>
              <a:t>Corrected</a:t>
            </a:r>
          </a:p>
          <a:p>
            <a:r>
              <a:rPr lang="en-US" sz="2800" dirty="0" smtClean="0"/>
              <a:t>Independent variables</a:t>
            </a:r>
          </a:p>
          <a:p>
            <a:pPr lvl="1"/>
            <a:r>
              <a:rPr lang="en-US" sz="2800" dirty="0" smtClean="0"/>
              <a:t>Modifier type</a:t>
            </a:r>
          </a:p>
          <a:p>
            <a:pPr lvl="1"/>
            <a:r>
              <a:rPr lang="en-US" sz="2800" dirty="0" smtClean="0"/>
              <a:t>Type of gender marking</a:t>
            </a:r>
          </a:p>
          <a:p>
            <a:pPr lvl="1"/>
            <a:r>
              <a:rPr lang="en-US" sz="2800" dirty="0" err="1" smtClean="0"/>
              <a:t>Animacy</a:t>
            </a:r>
            <a:endParaRPr lang="en-US" sz="2800" dirty="0" smtClean="0"/>
          </a:p>
          <a:p>
            <a:pPr lvl="1"/>
            <a:r>
              <a:rPr lang="en-US" sz="2800" dirty="0" smtClean="0"/>
              <a:t>Noun gender</a:t>
            </a:r>
          </a:p>
          <a:p>
            <a:pPr lvl="1"/>
            <a:r>
              <a:rPr lang="en-US" sz="2800" dirty="0" smtClean="0"/>
              <a:t>Corpus frequency</a:t>
            </a:r>
          </a:p>
          <a:p>
            <a:pPr lvl="1"/>
            <a:r>
              <a:rPr lang="en-US" sz="2800" dirty="0" smtClean="0"/>
              <a:t>Distance</a:t>
            </a:r>
          </a:p>
          <a:p>
            <a:pPr lvl="1"/>
            <a:r>
              <a:rPr lang="en-US" sz="2800" dirty="0" smtClean="0"/>
              <a:t>Working memory</a:t>
            </a:r>
          </a:p>
          <a:p>
            <a:pPr lvl="1"/>
            <a:r>
              <a:rPr lang="en-US" sz="2800" dirty="0" smtClean="0"/>
              <a:t>Proficiency</a:t>
            </a:r>
          </a:p>
          <a:p>
            <a:r>
              <a:rPr lang="en-US" sz="2800" dirty="0" smtClean="0"/>
              <a:t>Random effects</a:t>
            </a:r>
          </a:p>
          <a:p>
            <a:pPr lvl="1"/>
            <a:r>
              <a:rPr lang="en-US" sz="2800" dirty="0" smtClean="0"/>
              <a:t>Participant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3FBA619-4DEE-4EC2-87FC-C9069B837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957060"/>
              </p:ext>
            </p:extLst>
          </p:nvPr>
        </p:nvGraphicFramePr>
        <p:xfrm>
          <a:off x="5996760" y="365126"/>
          <a:ext cx="5710990" cy="60891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2181">
                  <a:extLst>
                    <a:ext uri="{9D8B030D-6E8A-4147-A177-3AD203B41FA5}">
                      <a16:colId xmlns:a16="http://schemas.microsoft.com/office/drawing/2014/main" val="4002381278"/>
                    </a:ext>
                  </a:extLst>
                </a:gridCol>
                <a:gridCol w="3548809">
                  <a:extLst>
                    <a:ext uri="{9D8B030D-6E8A-4147-A177-3AD203B41FA5}">
                      <a16:colId xmlns:a16="http://schemas.microsoft.com/office/drawing/2014/main" val="513001936"/>
                    </a:ext>
                  </a:extLst>
                </a:gridCol>
              </a:tblGrid>
              <a:tr h="577518"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Variable</a:t>
                      </a:r>
                      <a:endParaRPr lang="en-U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Subcategories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660359"/>
                  </a:ext>
                </a:extLst>
              </a:tr>
              <a:tr h="903871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Modifier</a:t>
                      </a:r>
                      <a:r>
                        <a:rPr lang="en-US" sz="2000" baseline="0" noProof="0" dirty="0" smtClean="0"/>
                        <a:t> Type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Determiner</a:t>
                      </a:r>
                    </a:p>
                    <a:p>
                      <a:r>
                        <a:rPr lang="en-US" sz="2000" noProof="0" dirty="0" smtClean="0"/>
                        <a:t>Adjective</a:t>
                      </a:r>
                      <a:endParaRPr lang="en-US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481469"/>
                  </a:ext>
                </a:extLst>
              </a:tr>
              <a:tr h="903871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Type of gender marking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Canonical (o/a)</a:t>
                      </a:r>
                    </a:p>
                    <a:p>
                      <a:r>
                        <a:rPr lang="en-US" sz="2000" noProof="0" dirty="0" smtClean="0"/>
                        <a:t>Not</a:t>
                      </a:r>
                      <a:r>
                        <a:rPr lang="en-US" sz="2000" baseline="0" noProof="0" dirty="0" smtClean="0"/>
                        <a:t> marked (-e, -s, -n, etc.)</a:t>
                      </a:r>
                    </a:p>
                    <a:p>
                      <a:r>
                        <a:rPr lang="en-US" sz="2000" baseline="0" noProof="0" dirty="0" smtClean="0"/>
                        <a:t>Predictive (e.g. –</a:t>
                      </a:r>
                      <a:r>
                        <a:rPr lang="en-US" sz="2000" baseline="0" noProof="0" dirty="0" err="1" smtClean="0"/>
                        <a:t>ción</a:t>
                      </a:r>
                      <a:r>
                        <a:rPr lang="en-US" sz="2000" baseline="0" noProof="0" dirty="0" smtClean="0"/>
                        <a:t>, -dad)</a:t>
                      </a:r>
                    </a:p>
                    <a:p>
                      <a:r>
                        <a:rPr lang="en-US" sz="2000" baseline="0" noProof="0" dirty="0" smtClean="0"/>
                        <a:t>Deceptive (a/o)</a:t>
                      </a:r>
                      <a:endParaRPr lang="en-US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726807"/>
                  </a:ext>
                </a:extLst>
              </a:tr>
              <a:tr h="826061">
                <a:tc>
                  <a:txBody>
                    <a:bodyPr/>
                    <a:lstStyle/>
                    <a:p>
                      <a:r>
                        <a:rPr lang="en-US" sz="2000" noProof="0" dirty="0" err="1" smtClean="0"/>
                        <a:t>Animacy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Animate</a:t>
                      </a:r>
                    </a:p>
                    <a:p>
                      <a:r>
                        <a:rPr lang="en-US" sz="2000" noProof="0" dirty="0" smtClean="0"/>
                        <a:t>Inanimate</a:t>
                      </a:r>
                      <a:endParaRPr lang="en-US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931266"/>
                  </a:ext>
                </a:extLst>
              </a:tr>
              <a:tr h="831808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Noun gender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Feminine</a:t>
                      </a:r>
                    </a:p>
                    <a:p>
                      <a:r>
                        <a:rPr lang="en-US" sz="2000" noProof="0" dirty="0" smtClean="0"/>
                        <a:t>Masculine</a:t>
                      </a:r>
                      <a:endParaRPr lang="en-US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171033"/>
                  </a:ext>
                </a:extLst>
              </a:tr>
              <a:tr h="423403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Corpus</a:t>
                      </a:r>
                      <a:r>
                        <a:rPr lang="en-US" sz="2000" baseline="0" noProof="0" dirty="0" smtClean="0"/>
                        <a:t> frequency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i="1" noProof="0" dirty="0" err="1" smtClean="0"/>
                        <a:t>Continuous</a:t>
                      </a:r>
                      <a:endParaRPr lang="en-US" sz="2000" i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372744"/>
                  </a:ext>
                </a:extLst>
              </a:tr>
              <a:tr h="423403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Distance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noProof="0" dirty="0" smtClean="0"/>
                        <a:t>Continuous (number of words)</a:t>
                      </a:r>
                      <a:endParaRPr lang="en-US" sz="2000" i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159575"/>
                  </a:ext>
                </a:extLst>
              </a:tr>
              <a:tr h="387458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Working memory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noProof="0" dirty="0" smtClean="0"/>
                        <a:t>Continuous</a:t>
                      </a:r>
                      <a:endParaRPr lang="en-US" sz="2000" i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667241"/>
                  </a:ext>
                </a:extLst>
              </a:tr>
              <a:tr h="387458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Proficiency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noProof="0" dirty="0" smtClean="0"/>
                        <a:t>Continuous</a:t>
                      </a:r>
                      <a:endParaRPr lang="en-US" sz="2000" i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74448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0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A8D85-296A-4664-A329-5FA8E8C674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/>
              <a:t>Results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32802-F8BE-44A5-B27B-3B0DA44B86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629940"/>
              </p:ext>
            </p:extLst>
          </p:nvPr>
        </p:nvGraphicFramePr>
        <p:xfrm>
          <a:off x="1627632" y="233172"/>
          <a:ext cx="9601200" cy="593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2059391787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3884317133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4077922827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8250411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Participant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Accuracy (%y/</a:t>
                      </a:r>
                      <a:r>
                        <a:rPr lang="en-US" sz="1800" dirty="0" err="1" smtClean="0">
                          <a:latin typeface="+mn-lt"/>
                        </a:rPr>
                        <a:t>y+n+c</a:t>
                      </a:r>
                      <a:r>
                        <a:rPr lang="en-US" sz="1800" dirty="0" smtClean="0">
                          <a:latin typeface="+mn-lt"/>
                        </a:rPr>
                        <a:t>)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Participant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</a:rPr>
                        <a:t>Accuracy (%y/</a:t>
                      </a:r>
                      <a:r>
                        <a:rPr lang="en-US" sz="1800" dirty="0" err="1" smtClean="0">
                          <a:latin typeface="+mn-lt"/>
                        </a:rPr>
                        <a:t>y+n+c</a:t>
                      </a:r>
                      <a:r>
                        <a:rPr lang="en-US" sz="1800" dirty="0" smtClean="0">
                          <a:latin typeface="+mn-lt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6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5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20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1129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9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13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2552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17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3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2517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16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25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651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23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31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3405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14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6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7115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11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0630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4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28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3573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10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29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8802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30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22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2381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19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7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739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18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21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9434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15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958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12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26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1294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8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n-lt"/>
                        </a:rPr>
                        <a:t>24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70996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68496" y="6327648"/>
            <a:ext cx="4919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 = 87.9 ; SD = 6.3 ; Range = 70.3% - 97.2%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52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682823"/>
              </p:ext>
            </p:extLst>
          </p:nvPr>
        </p:nvGraphicFramePr>
        <p:xfrm>
          <a:off x="1810512" y="438912"/>
          <a:ext cx="8302752" cy="5870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05872" y="2944368"/>
            <a:ext cx="1499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 </a:t>
            </a:r>
            <a:r>
              <a:rPr lang="en-US" dirty="0" smtClean="0"/>
              <a:t>= -.014</a:t>
            </a:r>
          </a:p>
          <a:p>
            <a:r>
              <a:rPr lang="en-US" dirty="0"/>
              <a:t>p</a:t>
            </a:r>
            <a:r>
              <a:rPr lang="en-US" dirty="0" smtClean="0"/>
              <a:t> = .942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 rot="-1560000">
            <a:off x="3852759" y="2209115"/>
            <a:ext cx="6364699" cy="2231136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43225" y="1628775"/>
            <a:ext cx="3600450" cy="82867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405872" y="4187952"/>
            <a:ext cx="125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N= 30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62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1C78F-26A3-4976-95D7-F07421A87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4BE408-4D86-4C8B-93DF-AAEAD83FF6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77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1797526"/>
              </p:ext>
            </p:extLst>
          </p:nvPr>
        </p:nvGraphicFramePr>
        <p:xfrm>
          <a:off x="1740310" y="560439"/>
          <a:ext cx="8406580" cy="5702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84530" y="2765462"/>
            <a:ext cx="1499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 </a:t>
            </a:r>
            <a:r>
              <a:rPr lang="en-US" dirty="0" smtClean="0"/>
              <a:t>= .586</a:t>
            </a:r>
          </a:p>
          <a:p>
            <a:r>
              <a:rPr lang="en-US" dirty="0"/>
              <a:t>p</a:t>
            </a:r>
            <a:r>
              <a:rPr lang="en-US" dirty="0" smtClean="0"/>
              <a:t> = .002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84530" y="4059936"/>
            <a:ext cx="125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N= 26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67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0296" y="373626"/>
            <a:ext cx="5319252" cy="62729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More accurate with…</a:t>
            </a:r>
          </a:p>
          <a:p>
            <a:pPr lvl="1"/>
            <a:r>
              <a:rPr lang="en-US" sz="2800" dirty="0" smtClean="0"/>
              <a:t>Masculine &gt; feminine nouns</a:t>
            </a:r>
          </a:p>
          <a:p>
            <a:pPr lvl="1"/>
            <a:r>
              <a:rPr lang="en-US" sz="2800" dirty="0" smtClean="0"/>
              <a:t>Canonical &gt; predictive &gt; not marked &gt; deceptive gender marking</a:t>
            </a:r>
          </a:p>
          <a:p>
            <a:pPr lvl="1"/>
            <a:r>
              <a:rPr lang="en-US" sz="2800" dirty="0" smtClean="0"/>
              <a:t>Determiners &gt; adjectives</a:t>
            </a:r>
          </a:p>
          <a:p>
            <a:pPr lvl="1"/>
            <a:r>
              <a:rPr lang="en-US" sz="2800" dirty="0" smtClean="0"/>
              <a:t>As word frequency increases</a:t>
            </a:r>
          </a:p>
          <a:p>
            <a:pPr lvl="1"/>
            <a:r>
              <a:rPr lang="en-US" sz="2800" dirty="0" smtClean="0"/>
              <a:t>At shorter distances</a:t>
            </a:r>
          </a:p>
          <a:p>
            <a:pPr lvl="1"/>
            <a:r>
              <a:rPr lang="en-US" sz="2800" dirty="0" smtClean="0"/>
              <a:t>Animate &gt; inanimate nouns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418515"/>
              </p:ext>
            </p:extLst>
          </p:nvPr>
        </p:nvGraphicFramePr>
        <p:xfrm>
          <a:off x="1168138" y="373626"/>
          <a:ext cx="4860414" cy="32755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15071">
                  <a:extLst>
                    <a:ext uri="{9D8B030D-6E8A-4147-A177-3AD203B41FA5}">
                      <a16:colId xmlns:a16="http://schemas.microsoft.com/office/drawing/2014/main" val="1768747891"/>
                    </a:ext>
                  </a:extLst>
                </a:gridCol>
                <a:gridCol w="1445343">
                  <a:extLst>
                    <a:ext uri="{9D8B030D-6E8A-4147-A177-3AD203B41FA5}">
                      <a16:colId xmlns:a16="http://schemas.microsoft.com/office/drawing/2014/main" val="3263035844"/>
                    </a:ext>
                  </a:extLst>
                </a:gridCol>
              </a:tblGrid>
              <a:tr h="467939">
                <a:tc>
                  <a:txBody>
                    <a:bodyPr/>
                    <a:lstStyle/>
                    <a:p>
                      <a:r>
                        <a:rPr lang="en-US" dirty="0" smtClean="0"/>
                        <a:t>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Significant?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03582"/>
                  </a:ext>
                </a:extLst>
              </a:tr>
              <a:tr h="4679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Noun gender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X***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091893"/>
                  </a:ext>
                </a:extLst>
              </a:tr>
              <a:tr h="4679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Type of gender marking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X***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861531"/>
                  </a:ext>
                </a:extLst>
              </a:tr>
              <a:tr h="4679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Modifier type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X***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417968"/>
                  </a:ext>
                </a:extLst>
              </a:tr>
              <a:tr h="4679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Corpus frequency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X**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654436"/>
                  </a:ext>
                </a:extLst>
              </a:tr>
              <a:tr h="4679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Distance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X*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507760"/>
                  </a:ext>
                </a:extLst>
              </a:tr>
              <a:tr h="467939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Animacy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X*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195815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1168138" y="4348218"/>
            <a:ext cx="4860414" cy="11747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Proficiency and WM were not significant constraints on accuracy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168138" y="3649199"/>
            <a:ext cx="4860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X*** = p &lt; .001, X** = p &lt; .01, X* = p &lt; .05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95261" y="6161089"/>
            <a:ext cx="7031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Binominal regression analysis of all 30 participants; Total N = 3055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68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0296" y="373626"/>
            <a:ext cx="5319252" cy="62729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More accurate with…</a:t>
            </a:r>
          </a:p>
          <a:p>
            <a:pPr lvl="1"/>
            <a:r>
              <a:rPr lang="en-US" sz="2800" dirty="0" smtClean="0"/>
              <a:t>Masculine &gt; feminine nouns</a:t>
            </a:r>
          </a:p>
          <a:p>
            <a:pPr lvl="1"/>
            <a:r>
              <a:rPr lang="en-US" sz="2800" dirty="0" smtClean="0"/>
              <a:t>Canonical &gt; predictive &gt; not marked &gt; deceptive gender marking</a:t>
            </a:r>
          </a:p>
          <a:p>
            <a:pPr lvl="1"/>
            <a:r>
              <a:rPr lang="en-US" sz="2800" dirty="0"/>
              <a:t>As WM increases</a:t>
            </a:r>
          </a:p>
          <a:p>
            <a:pPr lvl="1"/>
            <a:r>
              <a:rPr lang="en-US" sz="2800" dirty="0" smtClean="0"/>
              <a:t>Determiners &gt; adjectives</a:t>
            </a:r>
          </a:p>
          <a:p>
            <a:pPr lvl="1"/>
            <a:r>
              <a:rPr lang="en-US" sz="2800" dirty="0" smtClean="0"/>
              <a:t>As word frequency increases</a:t>
            </a:r>
          </a:p>
          <a:p>
            <a:pPr lvl="1"/>
            <a:r>
              <a:rPr lang="en-US" sz="2800" dirty="0" smtClean="0"/>
              <a:t>Animate &gt; inanimate nouns</a:t>
            </a:r>
          </a:p>
          <a:p>
            <a:pPr lvl="1"/>
            <a:r>
              <a:rPr lang="en-US" sz="2800" dirty="0"/>
              <a:t>At shorter distances</a:t>
            </a:r>
          </a:p>
          <a:p>
            <a:pPr marL="530352" lvl="1" indent="0"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865103"/>
              </p:ext>
            </p:extLst>
          </p:nvPr>
        </p:nvGraphicFramePr>
        <p:xfrm>
          <a:off x="1168138" y="373626"/>
          <a:ext cx="4860414" cy="37435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15071">
                  <a:extLst>
                    <a:ext uri="{9D8B030D-6E8A-4147-A177-3AD203B41FA5}">
                      <a16:colId xmlns:a16="http://schemas.microsoft.com/office/drawing/2014/main" val="1768747891"/>
                    </a:ext>
                  </a:extLst>
                </a:gridCol>
                <a:gridCol w="1445343">
                  <a:extLst>
                    <a:ext uri="{9D8B030D-6E8A-4147-A177-3AD203B41FA5}">
                      <a16:colId xmlns:a16="http://schemas.microsoft.com/office/drawing/2014/main" val="3263035844"/>
                    </a:ext>
                  </a:extLst>
                </a:gridCol>
              </a:tblGrid>
              <a:tr h="467939">
                <a:tc>
                  <a:txBody>
                    <a:bodyPr/>
                    <a:lstStyle/>
                    <a:p>
                      <a:r>
                        <a:rPr lang="en-US" dirty="0" smtClean="0"/>
                        <a:t>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Significant?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03582"/>
                  </a:ext>
                </a:extLst>
              </a:tr>
              <a:tr h="4679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Noun gender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X***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091893"/>
                  </a:ext>
                </a:extLst>
              </a:tr>
              <a:tr h="4679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Type of gender marking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X***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861531"/>
                  </a:ext>
                </a:extLst>
              </a:tr>
              <a:tr h="4679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Working</a:t>
                      </a:r>
                      <a:r>
                        <a:rPr lang="en-US" sz="2400" baseline="0" dirty="0" smtClean="0"/>
                        <a:t> memory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X***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417968"/>
                  </a:ext>
                </a:extLst>
              </a:tr>
              <a:tr h="4679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Modifier type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X***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54990"/>
                  </a:ext>
                </a:extLst>
              </a:tr>
              <a:tr h="4679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Corpus frequency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X**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654436"/>
                  </a:ext>
                </a:extLst>
              </a:tr>
              <a:tr h="467939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Animacy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X*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507760"/>
                  </a:ext>
                </a:extLst>
              </a:tr>
              <a:tr h="4679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Distance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X*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195815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1168138" y="4689059"/>
            <a:ext cx="4860414" cy="11747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Proficiency was not a significant constraint on accuracy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168138" y="4090952"/>
            <a:ext cx="4860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X*** = p &lt; .001, X** = p &lt; .01, X* = p &lt; .05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76499" y="6277274"/>
            <a:ext cx="6732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Binominal regression analysis of 26 participants; Total N = 2688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68138" y="1756832"/>
            <a:ext cx="4860414" cy="49543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76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FD224-EC4C-43B4-9195-71797B20F3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16DE6C-533E-4980-AC40-73123F2EFC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4303" y="365126"/>
            <a:ext cx="10029497" cy="62878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Research questions revisited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552661"/>
          </a:xfrm>
        </p:spPr>
        <p:txBody>
          <a:bodyPr>
            <a:normAutofit/>
          </a:bodyPr>
          <a:lstStyle/>
          <a:p>
            <a:r>
              <a:rPr lang="en-US" sz="3000" dirty="0"/>
              <a:t>Does working memory affect production accuracy of gender in advanced </a:t>
            </a:r>
            <a:r>
              <a:rPr lang="en-US" sz="3000" dirty="0" smtClean="0"/>
              <a:t>learners?</a:t>
            </a:r>
          </a:p>
          <a:p>
            <a:pPr lvl="1"/>
            <a:r>
              <a:rPr lang="es-ES" sz="3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Advanced</a:t>
            </a:r>
            <a:r>
              <a:rPr lang="es-E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learners</a:t>
            </a:r>
            <a:r>
              <a:rPr lang="es-E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with</a:t>
            </a:r>
            <a:r>
              <a:rPr lang="es-E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higher</a:t>
            </a:r>
            <a:r>
              <a:rPr lang="es-E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WM </a:t>
            </a:r>
            <a:r>
              <a:rPr lang="es-ES" sz="3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will</a:t>
            </a:r>
            <a:r>
              <a:rPr lang="es-E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demonstrate</a:t>
            </a:r>
            <a:r>
              <a:rPr lang="es-E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more </a:t>
            </a:r>
            <a:r>
              <a:rPr lang="es-ES" sz="3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accurate</a:t>
            </a:r>
            <a:r>
              <a:rPr lang="es-E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gender</a:t>
            </a:r>
            <a:r>
              <a:rPr lang="es-E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marking</a:t>
            </a:r>
            <a:r>
              <a:rPr lang="es-E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during</a:t>
            </a:r>
            <a:r>
              <a:rPr lang="es-E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production</a:t>
            </a:r>
            <a:endParaRPr lang="en-US" sz="3000" dirty="0" smtClean="0"/>
          </a:p>
          <a:p>
            <a:r>
              <a:rPr lang="en-US" sz="3000" dirty="0" smtClean="0"/>
              <a:t>Yes and no</a:t>
            </a:r>
          </a:p>
          <a:p>
            <a:pPr lvl="1"/>
            <a:r>
              <a:rPr lang="en-US" sz="3000" dirty="0" smtClean="0"/>
              <a:t>For most learners (26/30), there was a strong correlation between WM and accuracy in gender marking</a:t>
            </a:r>
          </a:p>
          <a:p>
            <a:pPr lvl="2"/>
            <a:r>
              <a:rPr lang="en-US" sz="2800" dirty="0" smtClean="0"/>
              <a:t>WM also significant in regression analysis</a:t>
            </a:r>
          </a:p>
          <a:p>
            <a:pPr lvl="1"/>
            <a:r>
              <a:rPr lang="en-US" sz="3200" dirty="0" smtClean="0"/>
              <a:t>However, four learners did not follow the general pattern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0068" y="365126"/>
            <a:ext cx="10013731" cy="628788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Why these four learners?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8243455" cy="555266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Proficiency approached significance in regression (p = .06) with all 30 participants</a:t>
            </a:r>
          </a:p>
          <a:p>
            <a:r>
              <a:rPr lang="en-US" sz="2800" dirty="0" smtClean="0"/>
              <a:t>Two learners had particularly high proficiency</a:t>
            </a:r>
          </a:p>
          <a:p>
            <a:r>
              <a:rPr lang="en-US" sz="2800" dirty="0" smtClean="0"/>
              <a:t>The other two had average proficiency, but had the lowest speech rate of the 30 participants</a:t>
            </a:r>
          </a:p>
          <a:p>
            <a:r>
              <a:rPr lang="en-US" sz="2800" dirty="0" smtClean="0"/>
              <a:t>No other clear differences for PSTM, IQ, years of study, study abroad, participant sex</a:t>
            </a:r>
          </a:p>
          <a:p>
            <a:r>
              <a:rPr lang="en-US" sz="2800" dirty="0"/>
              <a:t>Although there appears to be a role for WM, other factors are at play</a:t>
            </a:r>
            <a:endParaRPr lang="en-US" sz="2600" dirty="0"/>
          </a:p>
          <a:p>
            <a:pPr lvl="1"/>
            <a:r>
              <a:rPr lang="en-US" sz="2800" dirty="0"/>
              <a:t>WM, proficiency and other individual differences may combine to affect learners’ accuracy in gender </a:t>
            </a:r>
            <a:r>
              <a:rPr lang="en-US" sz="2800" dirty="0" smtClean="0"/>
              <a:t>production</a:t>
            </a:r>
          </a:p>
          <a:p>
            <a:pPr marL="530352" lvl="1" indent="0">
              <a:buNone/>
            </a:pPr>
            <a:endParaRPr lang="en-US" sz="2800" dirty="0"/>
          </a:p>
          <a:p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0651" y="993914"/>
            <a:ext cx="3201349" cy="2263509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9434945" y="1475509"/>
            <a:ext cx="561110" cy="31172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0650" y="4018925"/>
            <a:ext cx="3201349" cy="2263509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0245436" y="4426527"/>
            <a:ext cx="540328" cy="2701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9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772" y="365126"/>
            <a:ext cx="10061028" cy="628788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Connection with previous literature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51566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Regarding linguistic constraints, our findings are in line with previous research</a:t>
            </a:r>
          </a:p>
          <a:p>
            <a:pPr lvl="1"/>
            <a:r>
              <a:rPr lang="es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(Alarcón, 2009, 2011; </a:t>
            </a:r>
            <a:r>
              <a:rPr lang="es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Bruhn</a:t>
            </a:r>
            <a:r>
              <a:rPr lang="es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 Garavito &amp; White, 2002; Fernández-García, 1999; </a:t>
            </a:r>
            <a:r>
              <a:rPr lang="es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Montrul</a:t>
            </a:r>
            <a:r>
              <a:rPr lang="es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s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Foote</a:t>
            </a:r>
            <a:r>
              <a:rPr lang="es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&amp; </a:t>
            </a:r>
            <a:r>
              <a:rPr lang="es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Perpiñan</a:t>
            </a:r>
            <a:r>
              <a:rPr lang="es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2008; </a:t>
            </a:r>
            <a:r>
              <a:rPr lang="es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Sagarra</a:t>
            </a:r>
            <a:r>
              <a:rPr lang="es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&amp; </a:t>
            </a:r>
            <a:r>
              <a:rPr lang="es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Herschensohn</a:t>
            </a:r>
            <a:r>
              <a:rPr lang="es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2010; White, Valenzuela, </a:t>
            </a:r>
            <a:r>
              <a:rPr lang="es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Kozlowska-MacGregor</a:t>
            </a:r>
            <a:r>
              <a:rPr lang="es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&amp; </a:t>
            </a:r>
            <a:r>
              <a:rPr lang="es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Leung</a:t>
            </a:r>
            <a:r>
              <a:rPr lang="es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2004</a:t>
            </a:r>
            <a:r>
              <a:rPr lang="es-E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sz="2800" dirty="0" smtClean="0"/>
          </a:p>
          <a:p>
            <a:r>
              <a:rPr lang="en-US" sz="2800" dirty="0" smtClean="0"/>
              <a:t>Proficiency was not significant in the regression (p&lt;.06), but our learners were all from one class level</a:t>
            </a:r>
          </a:p>
          <a:p>
            <a:pPr lvl="1"/>
            <a:r>
              <a:rPr lang="en-US" sz="2800" dirty="0" smtClean="0"/>
              <a:t>Significant in previous studies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Gudmestad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Edmonds &amp; Metzger, 2019)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0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772" y="365126"/>
            <a:ext cx="10061028" cy="62878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Future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51566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Collect more data and do cluster analysis to group into proficiency groups</a:t>
            </a:r>
          </a:p>
          <a:p>
            <a:r>
              <a:rPr lang="en-US" sz="2800" dirty="0" smtClean="0"/>
              <a:t>Examine the role of speech rate in grammatical accuracy during production</a:t>
            </a:r>
          </a:p>
          <a:p>
            <a:r>
              <a:rPr lang="en-US" sz="2800" dirty="0" smtClean="0"/>
              <a:t>Continue </a:t>
            </a:r>
            <a:r>
              <a:rPr lang="en-US" sz="2800" dirty="0"/>
              <a:t>studying the role of WM in </a:t>
            </a:r>
            <a:r>
              <a:rPr lang="en-US" sz="2800" dirty="0" smtClean="0"/>
              <a:t>grammatical accuracy during production</a:t>
            </a:r>
          </a:p>
          <a:p>
            <a:pPr lvl="1"/>
            <a:r>
              <a:rPr lang="en-US" sz="2800" dirty="0" smtClean="0"/>
              <a:t>Seems to play a role</a:t>
            </a:r>
          </a:p>
          <a:p>
            <a:pPr lvl="1"/>
            <a:r>
              <a:rPr lang="en-US" sz="2800" dirty="0" smtClean="0"/>
              <a:t>But other individual differences also seem to be important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57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7345"/>
            <a:ext cx="9601200" cy="67805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800000"/>
                </a:solidFill>
              </a:rPr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45396"/>
            <a:ext cx="9601200" cy="5331418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szahler@albany.edu</a:t>
            </a:r>
            <a:endParaRPr lang="en-US" sz="2800" dirty="0" smtClean="0"/>
          </a:p>
          <a:p>
            <a:r>
              <a:rPr lang="en-US" sz="2800" dirty="0" smtClean="0">
                <a:hlinkClick r:id="rId3"/>
              </a:rPr>
              <a:t>mbonillaconejo@albany.edu</a:t>
            </a:r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60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slides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14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DB73C-855B-4086-9A81-9136869D8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798" y="222225"/>
            <a:ext cx="9601200" cy="785165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Gender in Spanish and English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090862" y="1004452"/>
            <a:ext cx="4443984" cy="823912"/>
          </a:xfrm>
        </p:spPr>
        <p:txBody>
          <a:bodyPr/>
          <a:lstStyle/>
          <a:p>
            <a:r>
              <a:rPr lang="en-US" dirty="0" smtClean="0"/>
              <a:t>Spanish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371600" y="2090353"/>
            <a:ext cx="4443984" cy="4180475"/>
          </a:xfrm>
        </p:spPr>
        <p:txBody>
          <a:bodyPr>
            <a:normAutofit/>
          </a:bodyPr>
          <a:lstStyle/>
          <a:p>
            <a:r>
              <a:rPr lang="en-US" dirty="0" smtClean="0"/>
              <a:t>Gendered language</a:t>
            </a:r>
          </a:p>
          <a:p>
            <a:r>
              <a:rPr lang="en-US" dirty="0" smtClean="0"/>
              <a:t>All nouns are assigned gender</a:t>
            </a:r>
          </a:p>
          <a:p>
            <a:r>
              <a:rPr lang="en-US" dirty="0" smtClean="0"/>
              <a:t>Most modifiers are overtly marked for gender</a:t>
            </a:r>
          </a:p>
          <a:p>
            <a:pPr lvl="1"/>
            <a:r>
              <a:rPr lang="en-US" dirty="0" smtClean="0"/>
              <a:t>El padre/la </a:t>
            </a:r>
            <a:r>
              <a:rPr lang="en-US" dirty="0" err="1" smtClean="0"/>
              <a:t>madre</a:t>
            </a:r>
            <a:endParaRPr lang="en-US" dirty="0" smtClean="0"/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gato</a:t>
            </a:r>
            <a:r>
              <a:rPr lang="en-US" dirty="0" smtClean="0"/>
              <a:t>/la </a:t>
            </a:r>
            <a:r>
              <a:rPr lang="en-US" dirty="0" err="1" smtClean="0"/>
              <a:t>gata</a:t>
            </a:r>
            <a:endParaRPr lang="en-US" dirty="0" smtClean="0"/>
          </a:p>
          <a:p>
            <a:pPr lvl="1"/>
            <a:r>
              <a:rPr lang="en-US" dirty="0" smtClean="0"/>
              <a:t>El/la </a:t>
            </a:r>
            <a:r>
              <a:rPr lang="en-US" dirty="0" err="1" smtClean="0"/>
              <a:t>estudiante</a:t>
            </a:r>
            <a:endParaRPr lang="en-US" dirty="0" smtClean="0"/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carro</a:t>
            </a:r>
            <a:endParaRPr lang="en-US" dirty="0" smtClean="0"/>
          </a:p>
          <a:p>
            <a:pPr lvl="1"/>
            <a:r>
              <a:rPr lang="en-US" dirty="0" smtClean="0"/>
              <a:t>La mesa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puente</a:t>
            </a:r>
            <a:r>
              <a:rPr lang="en-US" dirty="0" smtClean="0"/>
              <a:t>/la </a:t>
            </a:r>
            <a:r>
              <a:rPr lang="en-US" dirty="0" err="1" smtClean="0"/>
              <a:t>clase</a:t>
            </a:r>
            <a:endParaRPr lang="en-US" dirty="0" smtClean="0"/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tema</a:t>
            </a:r>
            <a:r>
              <a:rPr lang="en-US" dirty="0" smtClean="0"/>
              <a:t>/la </a:t>
            </a:r>
            <a:r>
              <a:rPr lang="en-US" dirty="0" err="1" smtClean="0"/>
              <a:t>mano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7429219" y="1004452"/>
            <a:ext cx="4443984" cy="823912"/>
          </a:xfrm>
        </p:spPr>
        <p:txBody>
          <a:bodyPr/>
          <a:lstStyle/>
          <a:p>
            <a:r>
              <a:rPr lang="en-US" dirty="0" smtClean="0"/>
              <a:t>English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534846" y="2090352"/>
            <a:ext cx="4443984" cy="4180476"/>
          </a:xfrm>
        </p:spPr>
        <p:txBody>
          <a:bodyPr>
            <a:normAutofit/>
          </a:bodyPr>
          <a:lstStyle/>
          <a:p>
            <a:r>
              <a:rPr lang="en-US" dirty="0" smtClean="0"/>
              <a:t>Non-gendered language</a:t>
            </a:r>
          </a:p>
          <a:p>
            <a:r>
              <a:rPr lang="en-US" dirty="0" smtClean="0"/>
              <a:t>Nouns are not assigned gender</a:t>
            </a:r>
          </a:p>
          <a:p>
            <a:r>
              <a:rPr lang="en-US" dirty="0" smtClean="0"/>
              <a:t>Modifiers are not marked for gender</a:t>
            </a:r>
          </a:p>
          <a:p>
            <a:r>
              <a:rPr lang="en-US" dirty="0" smtClean="0"/>
              <a:t>Only a few noun pairs that have inherent biological gender</a:t>
            </a:r>
          </a:p>
          <a:p>
            <a:pPr lvl="1"/>
            <a:r>
              <a:rPr lang="en-US" dirty="0" smtClean="0"/>
              <a:t>The mother/father</a:t>
            </a:r>
          </a:p>
          <a:p>
            <a:pPr lvl="1"/>
            <a:r>
              <a:rPr lang="en-US" dirty="0" smtClean="0"/>
              <a:t>The duke/duchess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35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692278"/>
              </p:ext>
            </p:extLst>
          </p:nvPr>
        </p:nvGraphicFramePr>
        <p:xfrm>
          <a:off x="1910081" y="124116"/>
          <a:ext cx="9087104" cy="622381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71776">
                  <a:extLst>
                    <a:ext uri="{9D8B030D-6E8A-4147-A177-3AD203B41FA5}">
                      <a16:colId xmlns:a16="http://schemas.microsoft.com/office/drawing/2014/main" val="2537513209"/>
                    </a:ext>
                  </a:extLst>
                </a:gridCol>
                <a:gridCol w="2271776">
                  <a:extLst>
                    <a:ext uri="{9D8B030D-6E8A-4147-A177-3AD203B41FA5}">
                      <a16:colId xmlns:a16="http://schemas.microsoft.com/office/drawing/2014/main" val="563511177"/>
                    </a:ext>
                  </a:extLst>
                </a:gridCol>
                <a:gridCol w="2271776">
                  <a:extLst>
                    <a:ext uri="{9D8B030D-6E8A-4147-A177-3AD203B41FA5}">
                      <a16:colId xmlns:a16="http://schemas.microsoft.com/office/drawing/2014/main" val="3014965306"/>
                    </a:ext>
                  </a:extLst>
                </a:gridCol>
                <a:gridCol w="2271776">
                  <a:extLst>
                    <a:ext uri="{9D8B030D-6E8A-4147-A177-3AD203B41FA5}">
                      <a16:colId xmlns:a16="http://schemas.microsoft.com/office/drawing/2014/main" val="1884858263"/>
                    </a:ext>
                  </a:extLst>
                </a:gridCol>
              </a:tblGrid>
              <a:tr h="599767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Factor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%Accurate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Factor weight/</a:t>
                      </a:r>
                      <a:r>
                        <a:rPr lang="en-US" sz="1700" baseline="0" dirty="0" smtClean="0"/>
                        <a:t> </a:t>
                      </a:r>
                    </a:p>
                    <a:p>
                      <a:r>
                        <a:rPr lang="en-US" sz="1700" baseline="0" dirty="0" smtClean="0"/>
                        <a:t>Log odds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571951"/>
                  </a:ext>
                </a:extLst>
              </a:tr>
              <a:tr h="314632">
                <a:tc gridSpan="4">
                  <a:txBody>
                    <a:bodyPr/>
                    <a:lstStyle/>
                    <a:p>
                      <a:r>
                        <a:rPr lang="en-US" sz="1700" b="1" dirty="0" smtClean="0"/>
                        <a:t>Noun gender (p</a:t>
                      </a:r>
                      <a:r>
                        <a:rPr lang="en-US" sz="1700" b="1" baseline="0" dirty="0" smtClean="0"/>
                        <a:t> &lt; .001)</a:t>
                      </a:r>
                      <a:endParaRPr lang="en-US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630092"/>
                  </a:ext>
                </a:extLst>
              </a:tr>
              <a:tr h="337738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Masculine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1437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90.5%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0.62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407092"/>
                  </a:ext>
                </a:extLst>
              </a:tr>
              <a:tr h="34117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Feminine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1618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82.4%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0.38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467469"/>
                  </a:ext>
                </a:extLst>
              </a:tr>
              <a:tr h="344620">
                <a:tc gridSpan="4">
                  <a:txBody>
                    <a:bodyPr/>
                    <a:lstStyle/>
                    <a:p>
                      <a:r>
                        <a:rPr lang="en-US" sz="1700" b="1" dirty="0" smtClean="0"/>
                        <a:t>Type of gender marking (p</a:t>
                      </a:r>
                      <a:r>
                        <a:rPr lang="en-US" sz="1700" b="1" baseline="0" dirty="0" smtClean="0"/>
                        <a:t> &lt; .001)</a:t>
                      </a:r>
                      <a:endParaRPr lang="en-US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264536"/>
                  </a:ext>
                </a:extLst>
              </a:tr>
              <a:tr h="348061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Canonical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2012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89.0%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0.66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374564"/>
                  </a:ext>
                </a:extLst>
              </a:tr>
              <a:tr h="351503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Predictive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456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80.3%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0.56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714599"/>
                  </a:ext>
                </a:extLst>
              </a:tr>
              <a:tr h="34412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Not marked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496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82.7%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0.47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312478"/>
                  </a:ext>
                </a:extLst>
              </a:tr>
              <a:tr h="337738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Deceptive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91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74.7%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0.31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817594"/>
                  </a:ext>
                </a:extLst>
              </a:tr>
              <a:tr h="354453">
                <a:tc gridSpan="4">
                  <a:txBody>
                    <a:bodyPr/>
                    <a:lstStyle/>
                    <a:p>
                      <a:r>
                        <a:rPr lang="en-US" sz="1700" b="1" dirty="0" smtClean="0"/>
                        <a:t>Word type (p &lt; .001)</a:t>
                      </a:r>
                      <a:endParaRPr lang="en-US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237559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Determiner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2356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86.9%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0.56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787794"/>
                  </a:ext>
                </a:extLst>
              </a:tr>
              <a:tr h="337738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Adjective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699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84.0%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0.44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910194"/>
                  </a:ext>
                </a:extLst>
              </a:tr>
              <a:tr h="341179">
                <a:tc gridSpan="3">
                  <a:txBody>
                    <a:bodyPr/>
                    <a:lstStyle/>
                    <a:p>
                      <a:r>
                        <a:rPr lang="en-US" sz="1700" b="1" dirty="0" smtClean="0"/>
                        <a:t>Corpus frequency (p</a:t>
                      </a:r>
                      <a:r>
                        <a:rPr lang="en-US" sz="1700" b="1" baseline="0" dirty="0" smtClean="0"/>
                        <a:t> = .007</a:t>
                      </a:r>
                      <a:r>
                        <a:rPr lang="en-US" sz="1700" b="1" dirty="0" smtClean="0"/>
                        <a:t>)</a:t>
                      </a:r>
                      <a:endParaRPr lang="en-US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0.005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380186"/>
                  </a:ext>
                </a:extLst>
              </a:tr>
              <a:tr h="341179">
                <a:tc gridSpan="3">
                  <a:txBody>
                    <a:bodyPr/>
                    <a:lstStyle/>
                    <a:p>
                      <a:r>
                        <a:rPr lang="en-US" sz="1700" b="1" dirty="0" smtClean="0"/>
                        <a:t>Distance (p = 0.021)</a:t>
                      </a:r>
                      <a:endParaRPr lang="en-US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-0.055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94316"/>
                  </a:ext>
                </a:extLst>
              </a:tr>
              <a:tr h="344620">
                <a:tc>
                  <a:txBody>
                    <a:bodyPr/>
                    <a:lstStyle/>
                    <a:p>
                      <a:r>
                        <a:rPr lang="en-US" sz="1700" b="1" dirty="0" err="1" smtClean="0"/>
                        <a:t>Animacy</a:t>
                      </a:r>
                      <a:r>
                        <a:rPr lang="en-US" sz="1700" b="1" dirty="0" smtClean="0"/>
                        <a:t> (p = 0.024)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817979"/>
                  </a:ext>
                </a:extLst>
              </a:tr>
              <a:tr h="318565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Animate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704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89.6%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0.55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968622"/>
                  </a:ext>
                </a:extLst>
              </a:tr>
              <a:tr h="351503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Inanimate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2351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85.2%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0.45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727056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56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3633341"/>
              </p:ext>
            </p:extLst>
          </p:nvPr>
        </p:nvGraphicFramePr>
        <p:xfrm>
          <a:off x="6681216" y="34655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829664"/>
              </p:ext>
            </p:extLst>
          </p:nvPr>
        </p:nvGraphicFramePr>
        <p:xfrm>
          <a:off x="1341120" y="3749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3447121"/>
              </p:ext>
            </p:extLst>
          </p:nvPr>
        </p:nvGraphicFramePr>
        <p:xfrm>
          <a:off x="6681216" y="3749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096430"/>
              </p:ext>
            </p:extLst>
          </p:nvPr>
        </p:nvGraphicFramePr>
        <p:xfrm>
          <a:off x="1341120" y="34655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2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887963"/>
              </p:ext>
            </p:extLst>
          </p:nvPr>
        </p:nvGraphicFramePr>
        <p:xfrm>
          <a:off x="1094003" y="153613"/>
          <a:ext cx="9087104" cy="659465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71776">
                  <a:extLst>
                    <a:ext uri="{9D8B030D-6E8A-4147-A177-3AD203B41FA5}">
                      <a16:colId xmlns:a16="http://schemas.microsoft.com/office/drawing/2014/main" val="2537513209"/>
                    </a:ext>
                  </a:extLst>
                </a:gridCol>
                <a:gridCol w="2271776">
                  <a:extLst>
                    <a:ext uri="{9D8B030D-6E8A-4147-A177-3AD203B41FA5}">
                      <a16:colId xmlns:a16="http://schemas.microsoft.com/office/drawing/2014/main" val="563511177"/>
                    </a:ext>
                  </a:extLst>
                </a:gridCol>
                <a:gridCol w="2271776">
                  <a:extLst>
                    <a:ext uri="{9D8B030D-6E8A-4147-A177-3AD203B41FA5}">
                      <a16:colId xmlns:a16="http://schemas.microsoft.com/office/drawing/2014/main" val="3014965306"/>
                    </a:ext>
                  </a:extLst>
                </a:gridCol>
                <a:gridCol w="2271776">
                  <a:extLst>
                    <a:ext uri="{9D8B030D-6E8A-4147-A177-3AD203B41FA5}">
                      <a16:colId xmlns:a16="http://schemas.microsoft.com/office/drawing/2014/main" val="1884858263"/>
                    </a:ext>
                  </a:extLst>
                </a:gridCol>
              </a:tblGrid>
              <a:tr h="599767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Factor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%Accurate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Factor weight/</a:t>
                      </a:r>
                      <a:r>
                        <a:rPr lang="en-US" sz="1700" baseline="0" dirty="0" smtClean="0"/>
                        <a:t> </a:t>
                      </a:r>
                    </a:p>
                    <a:p>
                      <a:r>
                        <a:rPr lang="en-US" sz="1700" baseline="0" dirty="0" smtClean="0"/>
                        <a:t>Log odds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571951"/>
                  </a:ext>
                </a:extLst>
              </a:tr>
              <a:tr h="314632">
                <a:tc gridSpan="4">
                  <a:txBody>
                    <a:bodyPr/>
                    <a:lstStyle/>
                    <a:p>
                      <a:r>
                        <a:rPr lang="en-US" sz="1700" b="1" dirty="0" smtClean="0"/>
                        <a:t>Noun gender (p</a:t>
                      </a:r>
                      <a:r>
                        <a:rPr lang="en-US" sz="1700" b="1" baseline="0" dirty="0" smtClean="0"/>
                        <a:t> &lt; .001)</a:t>
                      </a:r>
                      <a:endParaRPr lang="en-US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630092"/>
                  </a:ext>
                </a:extLst>
              </a:tr>
              <a:tr h="337738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Masculine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1280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90.0%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0.63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407092"/>
                  </a:ext>
                </a:extLst>
              </a:tr>
              <a:tr h="34117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Feminine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1408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80.5%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0.37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467469"/>
                  </a:ext>
                </a:extLst>
              </a:tr>
              <a:tr h="344620">
                <a:tc gridSpan="4">
                  <a:txBody>
                    <a:bodyPr/>
                    <a:lstStyle/>
                    <a:p>
                      <a:r>
                        <a:rPr lang="en-US" sz="1700" b="1" dirty="0" smtClean="0"/>
                        <a:t>Type of gender marking (p</a:t>
                      </a:r>
                      <a:r>
                        <a:rPr lang="en-US" sz="1700" b="1" baseline="0" dirty="0" smtClean="0"/>
                        <a:t> &lt; .001)</a:t>
                      </a:r>
                      <a:endParaRPr lang="en-US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264536"/>
                  </a:ext>
                </a:extLst>
              </a:tr>
              <a:tr h="348061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Canonical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1763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88.1%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0.66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374564"/>
                  </a:ext>
                </a:extLst>
              </a:tr>
              <a:tr h="351503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Predictive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395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77.7%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0.56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714599"/>
                  </a:ext>
                </a:extLst>
              </a:tr>
              <a:tr h="34412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Not marked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446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81.8%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0.48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312478"/>
                  </a:ext>
                </a:extLst>
              </a:tr>
              <a:tr h="337738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Deceptive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84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72.6%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0.31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817594"/>
                  </a:ext>
                </a:extLst>
              </a:tr>
              <a:tr h="341179">
                <a:tc gridSpan="3">
                  <a:txBody>
                    <a:bodyPr/>
                    <a:lstStyle/>
                    <a:p>
                      <a:r>
                        <a:rPr lang="en-US" sz="1700" b="1" dirty="0" smtClean="0"/>
                        <a:t>Working memory (p &lt; .001)</a:t>
                      </a:r>
                      <a:endParaRPr lang="en-US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0.041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060973"/>
                  </a:ext>
                </a:extLst>
              </a:tr>
              <a:tr h="354453">
                <a:tc gridSpan="4">
                  <a:txBody>
                    <a:bodyPr/>
                    <a:lstStyle/>
                    <a:p>
                      <a:r>
                        <a:rPr lang="en-US" sz="1700" b="1" dirty="0" smtClean="0"/>
                        <a:t>Word type (p = .001)</a:t>
                      </a:r>
                      <a:endParaRPr lang="en-US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237559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Determiner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2082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85.6%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0.56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787794"/>
                  </a:ext>
                </a:extLst>
              </a:tr>
              <a:tr h="337738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Adjective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606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83.0%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0.44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910194"/>
                  </a:ext>
                </a:extLst>
              </a:tr>
              <a:tr h="341179">
                <a:tc gridSpan="3">
                  <a:txBody>
                    <a:bodyPr/>
                    <a:lstStyle/>
                    <a:p>
                      <a:r>
                        <a:rPr lang="en-US" sz="1700" b="1" dirty="0" smtClean="0"/>
                        <a:t>Corpus frequency (p</a:t>
                      </a:r>
                      <a:r>
                        <a:rPr lang="en-US" sz="1700" b="1" baseline="0" dirty="0" smtClean="0"/>
                        <a:t> = .004</a:t>
                      </a:r>
                      <a:r>
                        <a:rPr lang="en-US" sz="1700" b="1" dirty="0" smtClean="0"/>
                        <a:t>)</a:t>
                      </a:r>
                      <a:endParaRPr lang="en-US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0.006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380186"/>
                  </a:ext>
                </a:extLst>
              </a:tr>
              <a:tr h="344620">
                <a:tc>
                  <a:txBody>
                    <a:bodyPr/>
                    <a:lstStyle/>
                    <a:p>
                      <a:r>
                        <a:rPr lang="en-US" sz="1700" b="1" dirty="0" err="1" smtClean="0"/>
                        <a:t>Animacy</a:t>
                      </a:r>
                      <a:r>
                        <a:rPr lang="en-US" sz="1700" b="1" dirty="0" smtClean="0"/>
                        <a:t> (p = 0.024)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817979"/>
                  </a:ext>
                </a:extLst>
              </a:tr>
              <a:tr h="318565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Animate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628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89.2%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0.55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968622"/>
                  </a:ext>
                </a:extLst>
              </a:tr>
              <a:tr h="351503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Inanimate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2060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83.8%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0.45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72705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700" b="1" dirty="0" smtClean="0"/>
                        <a:t>Distance (p = 0.037)</a:t>
                      </a:r>
                      <a:endParaRPr lang="en-US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-0.051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20634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76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3300672"/>
              </p:ext>
            </p:extLst>
          </p:nvPr>
        </p:nvGraphicFramePr>
        <p:xfrm>
          <a:off x="1224116" y="26792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8115584"/>
              </p:ext>
            </p:extLst>
          </p:nvPr>
        </p:nvGraphicFramePr>
        <p:xfrm>
          <a:off x="6592529" y="26792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8967590"/>
              </p:ext>
            </p:extLst>
          </p:nvPr>
        </p:nvGraphicFramePr>
        <p:xfrm>
          <a:off x="1155290" y="347324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116706"/>
              </p:ext>
            </p:extLst>
          </p:nvPr>
        </p:nvGraphicFramePr>
        <p:xfrm>
          <a:off x="6592529" y="347324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83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DB73C-855B-4086-9A81-9136869D8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83029"/>
            <a:ext cx="9601200" cy="707571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Acquisition of gender in second language (L2) Spanish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C9D64-F045-45CC-B590-AB320D6D6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81573"/>
            <a:ext cx="9601200" cy="412459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Acquired late</a:t>
            </a:r>
          </a:p>
          <a:p>
            <a:r>
              <a:rPr lang="en-US" sz="2400" dirty="0" smtClean="0"/>
              <a:t>Learners more accurate with…</a:t>
            </a:r>
          </a:p>
          <a:p>
            <a:pPr lvl="1"/>
            <a:r>
              <a:rPr lang="en-US" sz="2400" dirty="0" smtClean="0"/>
              <a:t>Gender assignment/recognition v. gender production</a:t>
            </a:r>
          </a:p>
          <a:p>
            <a:pPr lvl="1"/>
            <a:r>
              <a:rPr lang="en-US" sz="2400" dirty="0" smtClean="0"/>
              <a:t>Masculine nouns v. feminine nouns</a:t>
            </a:r>
          </a:p>
          <a:p>
            <a:pPr lvl="1"/>
            <a:r>
              <a:rPr lang="en-US" sz="2400" dirty="0" smtClean="0"/>
              <a:t>Biological/animate v. non-biological/inanimate</a:t>
            </a:r>
          </a:p>
          <a:p>
            <a:pPr lvl="1"/>
            <a:r>
              <a:rPr lang="en-US" sz="2400" dirty="0" smtClean="0"/>
              <a:t>Canonical v. not marked v. deceptive noun morphology</a:t>
            </a:r>
          </a:p>
          <a:p>
            <a:pPr lvl="1"/>
            <a:r>
              <a:rPr lang="en-US" sz="2400" dirty="0" smtClean="0"/>
              <a:t>Shorter distances between modifier and noun v. longer distances between modifier and noun</a:t>
            </a:r>
          </a:p>
          <a:p>
            <a:pPr lvl="1"/>
            <a:r>
              <a:rPr lang="en-US" sz="2400" dirty="0" smtClean="0"/>
              <a:t>Frequent nouns v. infrequent nouns</a:t>
            </a:r>
          </a:p>
          <a:p>
            <a:pPr lvl="1"/>
            <a:r>
              <a:rPr lang="es-ES" sz="2400" dirty="0" smtClean="0"/>
              <a:t>As </a:t>
            </a:r>
            <a:r>
              <a:rPr lang="es-ES" sz="2400" dirty="0" err="1" smtClean="0"/>
              <a:t>proficiency</a:t>
            </a:r>
            <a:r>
              <a:rPr lang="es-ES" sz="2400" dirty="0" smtClean="0"/>
              <a:t> </a:t>
            </a:r>
            <a:r>
              <a:rPr lang="es-ES" sz="2400" dirty="0" err="1" smtClean="0"/>
              <a:t>increases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5403272"/>
            <a:ext cx="10224654" cy="1026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5728628"/>
            <a:ext cx="960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(Alarcón, 2009, 2011; </a:t>
            </a:r>
            <a:r>
              <a:rPr lang="es-E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Bruhn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Garavito &amp; White, 2002; Fernández-García, 1999; </a:t>
            </a:r>
            <a:r>
              <a:rPr lang="es-E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Montrul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s-E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Foote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&amp; </a:t>
            </a:r>
            <a:r>
              <a:rPr lang="es-E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Perpiñan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2008; </a:t>
            </a:r>
            <a:r>
              <a:rPr lang="es-E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Sagarra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&amp; </a:t>
            </a:r>
            <a:r>
              <a:rPr lang="es-E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Herschensohn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2010; White, Valenzuela, </a:t>
            </a:r>
            <a:r>
              <a:rPr lang="es-E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Kozlowska-MacGregor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&amp; </a:t>
            </a:r>
            <a:r>
              <a:rPr lang="es-E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Leung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2004)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67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C9D64-F045-45CC-B590-AB320D6D6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253" y="623455"/>
            <a:ext cx="9954491" cy="5722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If learners show higher accuracy in gender assignment and show knowledge of noun gender, why do they continue to make errors in production even at very advanced levels?</a:t>
            </a:r>
          </a:p>
          <a:p>
            <a:pPr marL="0" indent="0">
              <a:buNone/>
            </a:pPr>
            <a:endParaRPr lang="es-ES" sz="2800" dirty="0"/>
          </a:p>
          <a:p>
            <a:pPr marL="0" indent="0">
              <a:buNone/>
            </a:pPr>
            <a:r>
              <a:rPr lang="es-ES" sz="2800" dirty="0" err="1" smtClean="0"/>
              <a:t>Our</a:t>
            </a:r>
            <a:r>
              <a:rPr lang="es-ES" sz="2800" dirty="0" smtClean="0"/>
              <a:t> </a:t>
            </a:r>
            <a:r>
              <a:rPr lang="es-ES" sz="2800" dirty="0" err="1" smtClean="0"/>
              <a:t>hypothesis</a:t>
            </a:r>
            <a:r>
              <a:rPr lang="es-ES" sz="2800" dirty="0" smtClean="0"/>
              <a:t>: </a:t>
            </a:r>
            <a:r>
              <a:rPr lang="es-ES" sz="2800" dirty="0" err="1"/>
              <a:t>W</a:t>
            </a:r>
            <a:r>
              <a:rPr lang="es-ES" sz="2800" dirty="0" err="1" smtClean="0"/>
              <a:t>orking</a:t>
            </a:r>
            <a:r>
              <a:rPr lang="es-ES" sz="2800" dirty="0" smtClean="0"/>
              <a:t> </a:t>
            </a:r>
            <a:r>
              <a:rPr lang="es-ES" sz="2800" dirty="0" err="1" smtClean="0"/>
              <a:t>Memory</a:t>
            </a:r>
            <a:r>
              <a:rPr lang="es-ES" sz="2800" dirty="0" smtClean="0"/>
              <a:t> (WM)</a:t>
            </a:r>
          </a:p>
          <a:p>
            <a:pPr marL="0" indent="0">
              <a:buNone/>
            </a:pPr>
            <a:r>
              <a:rPr lang="es-ES" sz="2800" i="1" dirty="0" smtClean="0"/>
              <a:t>WM </a:t>
            </a:r>
            <a:r>
              <a:rPr lang="es-ES" sz="2800" i="1" dirty="0" err="1" smtClean="0"/>
              <a:t>limits</a:t>
            </a:r>
            <a:r>
              <a:rPr lang="es-ES" sz="2800" i="1" dirty="0" smtClean="0"/>
              <a:t> </a:t>
            </a:r>
            <a:r>
              <a:rPr lang="es-ES" sz="2800" i="1" dirty="0" err="1" smtClean="0"/>
              <a:t>production</a:t>
            </a:r>
            <a:r>
              <a:rPr lang="es-ES" sz="2800" i="1" dirty="0" smtClean="0"/>
              <a:t> </a:t>
            </a:r>
            <a:r>
              <a:rPr lang="es-ES" sz="2800" i="1" dirty="0" err="1" smtClean="0"/>
              <a:t>planning</a:t>
            </a:r>
            <a:r>
              <a:rPr lang="es-ES" sz="2800" i="1" dirty="0" smtClean="0"/>
              <a:t> and </a:t>
            </a:r>
            <a:r>
              <a:rPr lang="es-ES" sz="2800" i="1" dirty="0" err="1" smtClean="0"/>
              <a:t>retrieval</a:t>
            </a:r>
            <a:r>
              <a:rPr lang="es-ES" sz="2800" i="1" dirty="0" smtClean="0"/>
              <a:t> of </a:t>
            </a:r>
            <a:r>
              <a:rPr lang="es-ES" sz="2800" i="1" dirty="0" err="1" smtClean="0"/>
              <a:t>knowledge</a:t>
            </a:r>
            <a:r>
              <a:rPr lang="es-ES" sz="2800" i="1" dirty="0" smtClean="0"/>
              <a:t> </a:t>
            </a:r>
            <a:r>
              <a:rPr lang="es-ES" sz="2800" i="1" dirty="0" err="1" smtClean="0"/>
              <a:t>from</a:t>
            </a:r>
            <a:r>
              <a:rPr lang="es-ES" sz="2800" i="1" dirty="0" smtClean="0"/>
              <a:t> </a:t>
            </a:r>
            <a:r>
              <a:rPr lang="es-ES" sz="2800" i="1" dirty="0" err="1" smtClean="0"/>
              <a:t>long-term</a:t>
            </a:r>
            <a:r>
              <a:rPr lang="es-ES" sz="2800" i="1" dirty="0" smtClean="0"/>
              <a:t> </a:t>
            </a:r>
            <a:r>
              <a:rPr lang="es-ES" sz="2800" i="1" dirty="0" err="1" smtClean="0"/>
              <a:t>memory</a:t>
            </a:r>
            <a:r>
              <a:rPr lang="es-ES" sz="2800" i="1" dirty="0" smtClean="0"/>
              <a:t> </a:t>
            </a:r>
            <a:r>
              <a:rPr lang="es-ES" sz="2800" i="1" dirty="0" err="1" smtClean="0"/>
              <a:t>during</a:t>
            </a:r>
            <a:r>
              <a:rPr lang="es-ES" sz="2800" i="1" dirty="0" smtClean="0"/>
              <a:t> </a:t>
            </a:r>
            <a:r>
              <a:rPr lang="es-ES" sz="2800" i="1" dirty="0" err="1" smtClean="0"/>
              <a:t>production</a:t>
            </a:r>
            <a:r>
              <a:rPr lang="es-ES" sz="2800" i="1" dirty="0" smtClean="0"/>
              <a:t> </a:t>
            </a:r>
            <a:r>
              <a:rPr lang="es-ES" sz="2800" i="1" dirty="0" err="1" smtClean="0"/>
              <a:t>leading</a:t>
            </a:r>
            <a:r>
              <a:rPr lang="es-ES" sz="2800" i="1" dirty="0" smtClean="0"/>
              <a:t> to more </a:t>
            </a:r>
            <a:r>
              <a:rPr lang="es-ES" sz="2800" i="1" dirty="0" err="1" smtClean="0"/>
              <a:t>errors</a:t>
            </a:r>
            <a:r>
              <a:rPr lang="es-ES" sz="2800" i="1" dirty="0" smtClean="0"/>
              <a:t> in </a:t>
            </a:r>
            <a:r>
              <a:rPr lang="es-ES" sz="2800" i="1" dirty="0" err="1" smtClean="0"/>
              <a:t>language</a:t>
            </a:r>
            <a:r>
              <a:rPr lang="es-ES" sz="2800" i="1" dirty="0" smtClean="0"/>
              <a:t> </a:t>
            </a:r>
            <a:r>
              <a:rPr lang="es-ES" sz="2800" i="1" dirty="0" err="1" smtClean="0"/>
              <a:t>production</a:t>
            </a:r>
            <a:endParaRPr lang="es-ES" sz="2800" i="1" dirty="0" smtClean="0"/>
          </a:p>
          <a:p>
            <a:pPr marL="0" indent="0">
              <a:buNone/>
            </a:pPr>
            <a:endParaRPr lang="es-ES" sz="2800" i="1" dirty="0" smtClean="0"/>
          </a:p>
          <a:p>
            <a:pPr marL="0" indent="0">
              <a:buNone/>
            </a:pPr>
            <a:endParaRPr lang="es-ES" sz="2800" i="1" dirty="0"/>
          </a:p>
          <a:p>
            <a:pPr marL="0" indent="0">
              <a:buNone/>
            </a:pPr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Klaus,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Mädebach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Oppermann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&amp;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Jescheniak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2016;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Unsworth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Brewer</a:t>
            </a:r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&amp;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Spillers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2013)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92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538" y="365126"/>
            <a:ext cx="10045262" cy="62878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Working memory (WM)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552661"/>
          </a:xfrm>
        </p:spPr>
        <p:txBody>
          <a:bodyPr>
            <a:normAutofit/>
          </a:bodyPr>
          <a:lstStyle/>
          <a:p>
            <a:r>
              <a:rPr lang="en-US" sz="3200" dirty="0"/>
              <a:t>Limited capacity attentional resource</a:t>
            </a:r>
          </a:p>
          <a:p>
            <a:pPr lvl="1"/>
            <a:r>
              <a:rPr lang="en-US" sz="3200" dirty="0"/>
              <a:t>Temporarily stores and manipulates information available for processing during complex tasks</a:t>
            </a:r>
          </a:p>
          <a:p>
            <a:pPr lvl="1"/>
            <a:r>
              <a:rPr lang="en-US" sz="3200" dirty="0"/>
              <a:t>Information is subject to decay over time</a:t>
            </a:r>
          </a:p>
          <a:p>
            <a:pPr lvl="1"/>
            <a:r>
              <a:rPr lang="en-US" sz="3200" dirty="0"/>
              <a:t>Inverse relationship between storage and </a:t>
            </a:r>
            <a:r>
              <a:rPr lang="en-US" sz="3200" dirty="0" smtClean="0"/>
              <a:t>processing</a:t>
            </a:r>
            <a:endParaRPr lang="en-US" sz="3200" dirty="0"/>
          </a:p>
          <a:p>
            <a:r>
              <a:rPr lang="en-US" sz="3200" dirty="0" smtClean="0"/>
              <a:t>Thought to allow for the faster learning of grammatical rules in language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e.g. Baddeley, 2000; Baddeley, 2007; Baddeley &amp; Hitch, 1974; Miller, 1956)</a:t>
            </a:r>
          </a:p>
          <a:p>
            <a:pPr lvl="1"/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12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800000"/>
                </a:solidFill>
              </a:rPr>
              <a:t>WM and L2 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552661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Documented correlations between WM and…</a:t>
            </a:r>
          </a:p>
          <a:p>
            <a:pPr lvl="1"/>
            <a:r>
              <a:rPr lang="en-US" sz="3200" dirty="0"/>
              <a:t>Grammatical associations in artificial languages </a:t>
            </a:r>
          </a:p>
          <a:p>
            <a:pPr lvl="1"/>
            <a:r>
              <a:rPr lang="en-US" sz="3200" dirty="0"/>
              <a:t>Reading comprehension</a:t>
            </a:r>
          </a:p>
          <a:p>
            <a:pPr lvl="1"/>
            <a:r>
              <a:rPr lang="en-US" sz="3200" dirty="0"/>
              <a:t>Sensitivity to grammatical cues/errors</a:t>
            </a:r>
          </a:p>
          <a:p>
            <a:pPr lvl="1"/>
            <a:r>
              <a:rPr lang="en-US" sz="3200" dirty="0"/>
              <a:t>Grammatical accuracy</a:t>
            </a:r>
          </a:p>
          <a:p>
            <a:pPr lvl="1"/>
            <a:r>
              <a:rPr lang="en-US" sz="3200" dirty="0"/>
              <a:t>General second language proficiency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(e.g. Ando et al., 1992; Harrington &amp; Sawyer, 1992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;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Hartsuiker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&amp;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Barkhuysen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, 2007;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Keating, 2010; Martin &amp; Ellis, 2012; Miyake &amp; Friedman, 1998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; Robinson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, 2002;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Sagarra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&amp; Herschensohn, 2011;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Sunderman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&amp; Kroll, 2009)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0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772" y="365126"/>
            <a:ext cx="10061028" cy="62878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WM and L2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gender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5"/>
            <a:ext cx="10515600" cy="5256078"/>
          </a:xfrm>
        </p:spPr>
        <p:txBody>
          <a:bodyPr>
            <a:normAutofit/>
          </a:bodyPr>
          <a:lstStyle/>
          <a:p>
            <a:r>
              <a:rPr lang="es-ES" sz="2800" dirty="0" err="1" smtClean="0"/>
              <a:t>Learners</a:t>
            </a:r>
            <a:r>
              <a:rPr lang="es-ES" sz="2800" dirty="0" smtClean="0"/>
              <a:t> </a:t>
            </a:r>
            <a:r>
              <a:rPr lang="es-ES" sz="2800" dirty="0" err="1" smtClean="0"/>
              <a:t>with</a:t>
            </a:r>
            <a:r>
              <a:rPr lang="es-ES" sz="2800" dirty="0" smtClean="0"/>
              <a:t> </a:t>
            </a:r>
            <a:r>
              <a:rPr lang="es-ES" sz="2800" dirty="0" err="1" smtClean="0"/>
              <a:t>higher</a:t>
            </a:r>
            <a:r>
              <a:rPr lang="es-ES" sz="2800" dirty="0" smtClean="0"/>
              <a:t> WM are more </a:t>
            </a:r>
            <a:r>
              <a:rPr lang="es-ES" sz="2800" dirty="0" err="1" smtClean="0"/>
              <a:t>sensitive</a:t>
            </a:r>
            <a:r>
              <a:rPr lang="es-ES" sz="2800" dirty="0" smtClean="0"/>
              <a:t> to </a:t>
            </a:r>
            <a:r>
              <a:rPr lang="es-ES" sz="2800" dirty="0" err="1" smtClean="0"/>
              <a:t>gender</a:t>
            </a:r>
            <a:r>
              <a:rPr lang="es-ES" sz="2800" dirty="0" smtClean="0"/>
              <a:t> </a:t>
            </a:r>
            <a:r>
              <a:rPr lang="es-ES" sz="2800" dirty="0" err="1" smtClean="0"/>
              <a:t>disagreement</a:t>
            </a:r>
            <a:r>
              <a:rPr lang="es-ES" sz="2800" dirty="0" smtClean="0"/>
              <a:t> in </a:t>
            </a:r>
            <a:r>
              <a:rPr lang="es-ES" sz="2800" dirty="0" err="1" smtClean="0"/>
              <a:t>comprehension</a:t>
            </a:r>
            <a:r>
              <a:rPr lang="es-ES" sz="2800" dirty="0" smtClean="0"/>
              <a:t>/</a:t>
            </a:r>
            <a:r>
              <a:rPr lang="es-ES" sz="2800" dirty="0" err="1" smtClean="0"/>
              <a:t>processing</a:t>
            </a:r>
            <a:r>
              <a:rPr lang="es-ES" sz="2800" dirty="0" smtClean="0"/>
              <a:t> </a:t>
            </a:r>
            <a:r>
              <a:rPr lang="es-ES" sz="2800" dirty="0" err="1" smtClean="0"/>
              <a:t>tasks</a:t>
            </a:r>
            <a:r>
              <a:rPr lang="es-ES" sz="2800" dirty="0" smtClean="0"/>
              <a:t> </a:t>
            </a:r>
            <a:r>
              <a:rPr lang="es-ES" sz="2800" dirty="0" err="1" smtClean="0"/>
              <a:t>than</a:t>
            </a:r>
            <a:r>
              <a:rPr lang="es-ES" sz="2800" dirty="0" smtClean="0"/>
              <a:t> </a:t>
            </a:r>
            <a:r>
              <a:rPr lang="es-ES" sz="2800" dirty="0" err="1" smtClean="0"/>
              <a:t>learners</a:t>
            </a:r>
            <a:r>
              <a:rPr lang="es-ES" sz="2800" dirty="0" smtClean="0"/>
              <a:t> </a:t>
            </a:r>
            <a:r>
              <a:rPr lang="es-ES" sz="2800" dirty="0" err="1" smtClean="0"/>
              <a:t>with</a:t>
            </a:r>
            <a:r>
              <a:rPr lang="es-ES" sz="2800" dirty="0" smtClean="0"/>
              <a:t> </a:t>
            </a:r>
            <a:r>
              <a:rPr lang="es-ES" sz="2800" dirty="0" err="1" smtClean="0"/>
              <a:t>lower</a:t>
            </a:r>
            <a:r>
              <a:rPr lang="es-ES" sz="2800" dirty="0" smtClean="0"/>
              <a:t> WM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Keating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2010;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Sagarra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&amp;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Herschensohn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2009)</a:t>
            </a:r>
          </a:p>
          <a:p>
            <a:r>
              <a:rPr lang="es-ES" sz="2800" dirty="0" smtClean="0"/>
              <a:t>WM </a:t>
            </a:r>
            <a:r>
              <a:rPr lang="es-ES" sz="2800" dirty="0" err="1" smtClean="0"/>
              <a:t>does</a:t>
            </a:r>
            <a:r>
              <a:rPr lang="es-ES" sz="2800" dirty="0" smtClean="0"/>
              <a:t> </a:t>
            </a:r>
            <a:r>
              <a:rPr lang="es-ES" sz="2800" dirty="0" err="1" smtClean="0"/>
              <a:t>not</a:t>
            </a:r>
            <a:r>
              <a:rPr lang="es-ES" sz="2800" dirty="0" smtClean="0"/>
              <a:t> </a:t>
            </a:r>
            <a:r>
              <a:rPr lang="es-ES" sz="2800" dirty="0" err="1" smtClean="0"/>
              <a:t>affect</a:t>
            </a:r>
            <a:r>
              <a:rPr lang="es-ES" sz="2800" dirty="0"/>
              <a:t> </a:t>
            </a:r>
            <a:r>
              <a:rPr lang="es-ES" sz="2800" dirty="0" err="1" smtClean="0"/>
              <a:t>accuracy</a:t>
            </a:r>
            <a:r>
              <a:rPr lang="es-ES" sz="2800" dirty="0" smtClean="0"/>
              <a:t> in a </a:t>
            </a:r>
            <a:r>
              <a:rPr lang="es-ES" sz="2800" dirty="0" err="1" smtClean="0"/>
              <a:t>grammaticality</a:t>
            </a:r>
            <a:r>
              <a:rPr lang="es-ES" sz="2800" dirty="0" smtClean="0"/>
              <a:t> </a:t>
            </a:r>
            <a:r>
              <a:rPr lang="es-ES" sz="2800" dirty="0" err="1" smtClean="0"/>
              <a:t>judgement</a:t>
            </a:r>
            <a:r>
              <a:rPr lang="es-ES" sz="2800" dirty="0" smtClean="0"/>
              <a:t> </a:t>
            </a:r>
            <a:r>
              <a:rPr lang="es-ES" sz="2800" dirty="0" err="1" smtClean="0"/>
              <a:t>task</a:t>
            </a:r>
            <a:r>
              <a:rPr lang="es-ES" sz="2800" dirty="0" smtClean="0"/>
              <a:t>, </a:t>
            </a:r>
            <a:r>
              <a:rPr lang="es-ES" sz="2800" dirty="0" err="1" smtClean="0"/>
              <a:t>but</a:t>
            </a:r>
            <a:r>
              <a:rPr lang="es-ES" sz="2800" dirty="0" smtClean="0"/>
              <a:t> </a:t>
            </a:r>
            <a:r>
              <a:rPr lang="es-ES" sz="2800" dirty="0" err="1" smtClean="0"/>
              <a:t>does</a:t>
            </a:r>
            <a:r>
              <a:rPr lang="es-ES" sz="2800" dirty="0" smtClean="0"/>
              <a:t> </a:t>
            </a:r>
            <a:r>
              <a:rPr lang="es-ES" sz="2800" dirty="0" err="1" smtClean="0"/>
              <a:t>affect</a:t>
            </a:r>
            <a:r>
              <a:rPr lang="es-ES" sz="2800" dirty="0" smtClean="0"/>
              <a:t> </a:t>
            </a:r>
            <a:r>
              <a:rPr lang="es-ES" sz="2800" dirty="0" err="1" smtClean="0"/>
              <a:t>accuracy</a:t>
            </a:r>
            <a:r>
              <a:rPr lang="es-ES" sz="2800" dirty="0" smtClean="0"/>
              <a:t> in </a:t>
            </a:r>
            <a:r>
              <a:rPr lang="es-ES" sz="2800" dirty="0" err="1" smtClean="0"/>
              <a:t>gender</a:t>
            </a:r>
            <a:r>
              <a:rPr lang="es-ES" sz="2800" dirty="0" smtClean="0"/>
              <a:t> </a:t>
            </a:r>
            <a:r>
              <a:rPr lang="es-ES" sz="2800" dirty="0" err="1" smtClean="0"/>
              <a:t>production</a:t>
            </a:r>
            <a:r>
              <a:rPr lang="es-ES" sz="2800" dirty="0" smtClean="0"/>
              <a:t> in </a:t>
            </a:r>
            <a:r>
              <a:rPr lang="es-ES" sz="2800" dirty="0" err="1" smtClean="0"/>
              <a:t>novice</a:t>
            </a:r>
            <a:r>
              <a:rPr lang="es-ES" sz="2800" dirty="0" smtClean="0"/>
              <a:t> </a:t>
            </a:r>
            <a:r>
              <a:rPr lang="es-ES" sz="2800" dirty="0" err="1" smtClean="0"/>
              <a:t>learners</a:t>
            </a:r>
            <a:r>
              <a:rPr lang="es-ES" sz="2800" dirty="0" smtClean="0"/>
              <a:t>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Denhovska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&amp;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Serratrice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2017)</a:t>
            </a:r>
          </a:p>
          <a:p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effects</a:t>
            </a:r>
            <a:r>
              <a:rPr lang="es-ES" sz="2800" dirty="0" smtClean="0"/>
              <a:t> of </a:t>
            </a:r>
            <a:r>
              <a:rPr lang="es-ES" sz="2800" dirty="0" err="1" smtClean="0"/>
              <a:t>distance</a:t>
            </a:r>
            <a:r>
              <a:rPr lang="es-ES" sz="2800" dirty="0" smtClean="0"/>
              <a:t>, </a:t>
            </a:r>
            <a:r>
              <a:rPr lang="es-ES" sz="2800" dirty="0" err="1" smtClean="0"/>
              <a:t>frequency</a:t>
            </a:r>
            <a:r>
              <a:rPr lang="es-ES" sz="2800" dirty="0" smtClean="0"/>
              <a:t> and </a:t>
            </a:r>
            <a:r>
              <a:rPr lang="es-ES" sz="2800" dirty="0" err="1" smtClean="0"/>
              <a:t>overtness</a:t>
            </a:r>
            <a:r>
              <a:rPr lang="es-ES" sz="2800" dirty="0" smtClean="0"/>
              <a:t> of </a:t>
            </a:r>
            <a:r>
              <a:rPr lang="es-ES" sz="2800" dirty="0" err="1" smtClean="0"/>
              <a:t>gender</a:t>
            </a:r>
            <a:r>
              <a:rPr lang="es-ES" sz="2800" dirty="0" smtClean="0"/>
              <a:t> </a:t>
            </a:r>
            <a:r>
              <a:rPr lang="es-ES" sz="2800" dirty="0" err="1" smtClean="0"/>
              <a:t>marking</a:t>
            </a:r>
            <a:r>
              <a:rPr lang="es-ES" sz="2800" dirty="0" smtClean="0"/>
              <a:t> </a:t>
            </a:r>
            <a:r>
              <a:rPr lang="es-ES" sz="2800" dirty="0" err="1" smtClean="0"/>
              <a:t>may</a:t>
            </a:r>
            <a:r>
              <a:rPr lang="es-ES" sz="2800" dirty="0" smtClean="0"/>
              <a:t> </a:t>
            </a:r>
            <a:r>
              <a:rPr lang="es-ES" sz="2800" dirty="0" err="1" smtClean="0"/>
              <a:t>indicate</a:t>
            </a:r>
            <a:r>
              <a:rPr lang="es-ES" sz="2800" dirty="0" smtClean="0"/>
              <a:t> </a:t>
            </a:r>
            <a:r>
              <a:rPr lang="es-ES" sz="2800" dirty="0" err="1" smtClean="0"/>
              <a:t>that</a:t>
            </a:r>
            <a:r>
              <a:rPr lang="es-ES" sz="2800" dirty="0" smtClean="0"/>
              <a:t> </a:t>
            </a:r>
            <a:r>
              <a:rPr lang="es-ES" sz="2800" dirty="0" err="1" smtClean="0"/>
              <a:t>gender</a:t>
            </a:r>
            <a:r>
              <a:rPr lang="es-ES" sz="2800" dirty="0" smtClean="0"/>
              <a:t> </a:t>
            </a:r>
            <a:r>
              <a:rPr lang="es-ES" sz="2800" dirty="0" err="1" smtClean="0"/>
              <a:t>accuracy</a:t>
            </a:r>
            <a:r>
              <a:rPr lang="es-ES" sz="2800" dirty="0" smtClean="0"/>
              <a:t> in </a:t>
            </a:r>
            <a:r>
              <a:rPr lang="es-ES" sz="2800" dirty="0" err="1" smtClean="0"/>
              <a:t>production</a:t>
            </a:r>
            <a:r>
              <a:rPr lang="es-ES" sz="2800" dirty="0" smtClean="0"/>
              <a:t> </a:t>
            </a:r>
            <a:r>
              <a:rPr lang="es-ES" sz="2800" dirty="0" err="1" smtClean="0"/>
              <a:t>is</a:t>
            </a:r>
            <a:r>
              <a:rPr lang="es-ES" sz="2800" dirty="0" smtClean="0"/>
              <a:t> </a:t>
            </a:r>
            <a:r>
              <a:rPr lang="es-ES" sz="2800" dirty="0" err="1" smtClean="0"/>
              <a:t>lower</a:t>
            </a:r>
            <a:r>
              <a:rPr lang="es-ES" sz="2800" dirty="0" smtClean="0"/>
              <a:t> </a:t>
            </a:r>
            <a:r>
              <a:rPr lang="es-ES" sz="2800" dirty="0" err="1" smtClean="0"/>
              <a:t>when</a:t>
            </a:r>
            <a:r>
              <a:rPr lang="es-ES" sz="2800" dirty="0" smtClean="0"/>
              <a:t> </a:t>
            </a:r>
            <a:r>
              <a:rPr lang="es-ES" sz="2800" dirty="0" err="1" smtClean="0"/>
              <a:t>processing</a:t>
            </a:r>
            <a:r>
              <a:rPr lang="es-ES" sz="2800" dirty="0" smtClean="0"/>
              <a:t> </a:t>
            </a:r>
            <a:r>
              <a:rPr lang="es-ES" sz="2800" dirty="0" err="1" smtClean="0"/>
              <a:t>demands</a:t>
            </a:r>
            <a:r>
              <a:rPr lang="es-ES" sz="2800" dirty="0" smtClean="0"/>
              <a:t> are </a:t>
            </a:r>
            <a:r>
              <a:rPr lang="es-ES" sz="2800" dirty="0" err="1" smtClean="0"/>
              <a:t>higher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70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538" y="365126"/>
            <a:ext cx="10045262" cy="62878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490"/>
            <a:ext cx="10515600" cy="5165605"/>
          </a:xfrm>
        </p:spPr>
        <p:txBody>
          <a:bodyPr/>
          <a:lstStyle/>
          <a:p>
            <a:r>
              <a:rPr lang="en-US" sz="3000" dirty="0" smtClean="0"/>
              <a:t>Does working memory affect production accuracy of gender in advanced learners?</a:t>
            </a:r>
            <a:endParaRPr lang="en-US" sz="3000" dirty="0"/>
          </a:p>
          <a:p>
            <a:pPr lvl="1"/>
            <a:r>
              <a:rPr lang="es-ES" sz="3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Advanced</a:t>
            </a:r>
            <a:r>
              <a:rPr lang="es-E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learners</a:t>
            </a:r>
            <a:r>
              <a:rPr lang="es-E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with</a:t>
            </a:r>
            <a:r>
              <a:rPr lang="es-E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higher</a:t>
            </a:r>
            <a:r>
              <a:rPr lang="es-E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WM </a:t>
            </a:r>
            <a:r>
              <a:rPr lang="es-ES" sz="3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will</a:t>
            </a:r>
            <a:r>
              <a:rPr lang="es-E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demonstrate</a:t>
            </a:r>
            <a:r>
              <a:rPr lang="es-E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more </a:t>
            </a:r>
            <a:r>
              <a:rPr lang="es-ES" sz="3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accurate</a:t>
            </a:r>
            <a:r>
              <a:rPr lang="es-E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gender</a:t>
            </a:r>
            <a:r>
              <a:rPr lang="es-E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marking</a:t>
            </a:r>
            <a:r>
              <a:rPr lang="es-E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during</a:t>
            </a:r>
            <a:r>
              <a:rPr lang="es-E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production</a:t>
            </a:r>
            <a:endParaRPr lang="es-ES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Better</a:t>
            </a:r>
            <a:r>
              <a:rPr lang="es-E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production</a:t>
            </a:r>
            <a:r>
              <a:rPr lang="es-E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planning</a:t>
            </a:r>
            <a:r>
              <a:rPr lang="es-E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abilities</a:t>
            </a:r>
            <a:endParaRPr lang="es-ES" sz="2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Better</a:t>
            </a:r>
            <a:r>
              <a:rPr lang="es-E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able</a:t>
            </a:r>
            <a:r>
              <a:rPr lang="es-E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to </a:t>
            </a:r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retrieve</a:t>
            </a:r>
            <a:r>
              <a:rPr lang="es-E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and </a:t>
            </a:r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integrate</a:t>
            </a:r>
            <a:r>
              <a:rPr lang="es-E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gender</a:t>
            </a:r>
            <a:r>
              <a:rPr lang="es-E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</a:t>
            </a:r>
            <a:r>
              <a:rPr lang="es-E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from</a:t>
            </a:r>
            <a:r>
              <a:rPr lang="es-E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long-term</a:t>
            </a:r>
            <a:r>
              <a:rPr lang="es-E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memory</a:t>
            </a:r>
            <a:endParaRPr lang="es-ES" sz="2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Documented</a:t>
            </a:r>
            <a:r>
              <a:rPr lang="es-E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correlations</a:t>
            </a:r>
            <a:r>
              <a:rPr lang="es-E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between</a:t>
            </a:r>
            <a:r>
              <a:rPr lang="es-E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WM and </a:t>
            </a:r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production</a:t>
            </a:r>
            <a:r>
              <a:rPr lang="es-E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accuracy</a:t>
            </a:r>
            <a:r>
              <a:rPr lang="es-E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</a:t>
            </a:r>
            <a:r>
              <a:rPr lang="es-E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other</a:t>
            </a:r>
            <a:r>
              <a:rPr lang="es-E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grammatical</a:t>
            </a:r>
            <a:r>
              <a:rPr lang="es-E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structures</a:t>
            </a:r>
            <a:r>
              <a:rPr lang="es-E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and </a:t>
            </a:r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</a:t>
            </a:r>
            <a:r>
              <a:rPr lang="es-E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gender</a:t>
            </a:r>
            <a:r>
              <a:rPr lang="es-E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es-E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other</a:t>
            </a:r>
            <a:r>
              <a:rPr lang="es-E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L2s</a:t>
            </a: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1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2526</TotalTime>
  <Words>2007</Words>
  <Application>Microsoft Office PowerPoint</Application>
  <PresentationFormat>Widescreen</PresentationFormat>
  <Paragraphs>530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Calibri</vt:lpstr>
      <vt:lpstr>Franklin Gothic Book</vt:lpstr>
      <vt:lpstr>Times New Roman</vt:lpstr>
      <vt:lpstr>Crop</vt:lpstr>
      <vt:lpstr>Second Language Learners and Working Memory: Production of gender agreement in advanced Spanish</vt:lpstr>
      <vt:lpstr>Introduction</vt:lpstr>
      <vt:lpstr>Gender in Spanish and English</vt:lpstr>
      <vt:lpstr>Acquisition of gender in second language (L2) Spanish</vt:lpstr>
      <vt:lpstr>PowerPoint Presentation</vt:lpstr>
      <vt:lpstr>Working memory (WM)</vt:lpstr>
      <vt:lpstr>WM and L2 abilities</vt:lpstr>
      <vt:lpstr>WM and L2 gender</vt:lpstr>
      <vt:lpstr>Research Question</vt:lpstr>
      <vt:lpstr>Method</vt:lpstr>
      <vt:lpstr>Participants</vt:lpstr>
      <vt:lpstr>Tasks</vt:lpstr>
      <vt:lpstr>Operation span task</vt:lpstr>
      <vt:lpstr>Oral response task</vt:lpstr>
      <vt:lpstr>Analysis (1)</vt:lpstr>
      <vt:lpstr>Analysis (2)</vt:lpstr>
      <vt:lpstr>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</vt:lpstr>
      <vt:lpstr>Research questions revisited</vt:lpstr>
      <vt:lpstr>Why these four learners?</vt:lpstr>
      <vt:lpstr>Connection with previous literature</vt:lpstr>
      <vt:lpstr>Future steps</vt:lpstr>
      <vt:lpstr>Thank you!</vt:lpstr>
      <vt:lpstr>Additional slides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cognitive individual differences in second language acquisition (SLA)</dc:title>
  <dc:creator>Sara Zahler</dc:creator>
  <cp:lastModifiedBy>Zahler, Sara L</cp:lastModifiedBy>
  <cp:revision>137</cp:revision>
  <dcterms:created xsi:type="dcterms:W3CDTF">2018-03-04T20:55:44Z</dcterms:created>
  <dcterms:modified xsi:type="dcterms:W3CDTF">2019-10-26T16:30:14Z</dcterms:modified>
</cp:coreProperties>
</file>