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97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307" r:id="rId6"/>
    <p:sldId id="270" r:id="rId7"/>
    <p:sldId id="269" r:id="rId8"/>
    <p:sldId id="318" r:id="rId9"/>
    <p:sldId id="319" r:id="rId10"/>
    <p:sldId id="321" r:id="rId11"/>
    <p:sldId id="271" r:id="rId12"/>
    <p:sldId id="274" r:id="rId13"/>
    <p:sldId id="278" r:id="rId14"/>
    <p:sldId id="279" r:id="rId15"/>
    <p:sldId id="280" r:id="rId16"/>
    <p:sldId id="295" r:id="rId17"/>
    <p:sldId id="309" r:id="rId18"/>
    <p:sldId id="308" r:id="rId19"/>
    <p:sldId id="293" r:id="rId20"/>
    <p:sldId id="296" r:id="rId21"/>
    <p:sldId id="297" r:id="rId22"/>
    <p:sldId id="317" r:id="rId23"/>
    <p:sldId id="299" r:id="rId24"/>
    <p:sldId id="311" r:id="rId25"/>
    <p:sldId id="302" r:id="rId26"/>
    <p:sldId id="312" r:id="rId27"/>
    <p:sldId id="313" r:id="rId28"/>
    <p:sldId id="314" r:id="rId29"/>
    <p:sldId id="315" r:id="rId30"/>
    <p:sldId id="316" r:id="rId31"/>
    <p:sldId id="282" r:id="rId32"/>
    <p:sldId id="283" r:id="rId33"/>
    <p:sldId id="284" r:id="rId34"/>
    <p:sldId id="320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61" r:id="rId44"/>
    <p:sldId id="263" r:id="rId45"/>
    <p:sldId id="264" r:id="rId46"/>
    <p:sldId id="266" r:id="rId47"/>
    <p:sldId id="265" r:id="rId48"/>
    <p:sldId id="267" r:id="rId49"/>
    <p:sldId id="268" r:id="rId50"/>
    <p:sldId id="272" r:id="rId51"/>
    <p:sldId id="273" r:id="rId5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Zahler" initials="SZ" lastIdx="5" clrIdx="0">
    <p:extLst/>
  </p:cmAuthor>
  <p:cmAuthor id="2" name="Juangphanich, Paht" initials="JP" lastIdx="1" clrIdx="1">
    <p:extLst>
      <p:ext uri="{19B8F6BF-5375-455C-9EA6-DF929625EA0E}">
        <p15:presenceInfo xmlns:p15="http://schemas.microsoft.com/office/powerpoint/2012/main" userId="S-1-5-21-1861847230-2120372063-3483355800-1590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CC9900"/>
    <a:srgbClr val="9900FF"/>
    <a:srgbClr val="CC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1867" autoAdjust="0"/>
  </p:normalViewPr>
  <p:slideViewPr>
    <p:cSldViewPr snapToGrid="0">
      <p:cViewPr varScale="1">
        <p:scale>
          <a:sx n="59" d="100"/>
          <a:sy n="59" d="100"/>
        </p:scale>
        <p:origin x="31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hler\Downloads\Charts%20for%20HLS%20pp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hler\Downloads\Charts%20for%20HLS%20ppt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Periphrastic Future (</a:t>
            </a:r>
            <a:r>
              <a:rPr lang="en-US" sz="2800" i="1" dirty="0" err="1"/>
              <a:t>voy</a:t>
            </a:r>
            <a:r>
              <a:rPr lang="en-US" sz="2800" i="1" dirty="0"/>
              <a:t> a </a:t>
            </a:r>
            <a:r>
              <a:rPr lang="en-US" sz="2800" i="1" dirty="0" err="1"/>
              <a:t>hablar</a:t>
            </a:r>
            <a:r>
              <a:rPr lang="en-US" sz="2800" i="0" dirty="0"/>
              <a:t>)</a:t>
            </a:r>
            <a:endParaRPr lang="en-US" sz="2800" dirty="0"/>
          </a:p>
        </c:rich>
      </c:tx>
      <c:layout>
        <c:manualLayout>
          <c:xMode val="edge"/>
          <c:yMode val="edge"/>
          <c:x val="0.24833270884557285"/>
          <c:y val="1.38705313680428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Aaron (2006): Peninsular Spanish</c:v>
                </c:pt>
              </c:strCache>
            </c:strRef>
          </c:tx>
          <c:spPr>
            <a:ln w="28575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</a:ln>
              <a:effectLst/>
            </c:spPr>
          </c:marker>
          <c:cat>
            <c:strRef>
              <c:f>Sheet1!$B$1:$F$1</c:f>
              <c:strCache>
                <c:ptCount val="5"/>
                <c:pt idx="0">
                  <c:v>16th</c:v>
                </c:pt>
                <c:pt idx="1">
                  <c:v>17th/18th</c:v>
                </c:pt>
                <c:pt idx="2">
                  <c:v>19th</c:v>
                </c:pt>
                <c:pt idx="3">
                  <c:v>20th written</c:v>
                </c:pt>
                <c:pt idx="4">
                  <c:v>20th spoken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1">
                  <c:v>4</c:v>
                </c:pt>
                <c:pt idx="2">
                  <c:v>13</c:v>
                </c:pt>
                <c:pt idx="3">
                  <c:v>25</c:v>
                </c:pt>
                <c:pt idx="4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D2-4741-9F16-C37A73297AA1}"/>
            </c:ext>
          </c:extLst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pPr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  <a:round/>
              </a:ln>
              <a:effectLst/>
            </c:spPr>
          </c:marker>
          <c:cat>
            <c:strRef>
              <c:f>Sheet1!$B$1:$F$1</c:f>
              <c:strCache>
                <c:ptCount val="5"/>
                <c:pt idx="0">
                  <c:v>16th</c:v>
                </c:pt>
                <c:pt idx="1">
                  <c:v>17th/18th</c:v>
                </c:pt>
                <c:pt idx="2">
                  <c:v>19th</c:v>
                </c:pt>
                <c:pt idx="3">
                  <c:v>20th written</c:v>
                </c:pt>
                <c:pt idx="4">
                  <c:v>20th spoken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D2-4741-9F16-C37A73297AA1}"/>
            </c:ext>
          </c:extLst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Poplack &amp; Dion (2009): Québec French</c:v>
                </c:pt>
              </c:strCache>
            </c:strRef>
          </c:tx>
          <c:spPr>
            <a:ln w="28575" cap="rnd" cmpd="sng" algn="ctr">
              <a:solidFill>
                <a:schemeClr val="accent3"/>
              </a:solidFill>
              <a:prstDash val="solid"/>
              <a:round/>
            </a:ln>
            <a:effectLst/>
          </c:spPr>
          <c:marker>
            <c:spPr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</a:ln>
              <a:effectLst/>
            </c:spPr>
          </c:marker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DDD2-4741-9F16-C37A73297AA1}"/>
              </c:ext>
            </c:extLst>
          </c:dPt>
          <c:cat>
            <c:strRef>
              <c:f>Sheet1!$B$1:$F$1</c:f>
              <c:strCache>
                <c:ptCount val="5"/>
                <c:pt idx="0">
                  <c:v>16th</c:v>
                </c:pt>
                <c:pt idx="1">
                  <c:v>17th/18th</c:v>
                </c:pt>
                <c:pt idx="2">
                  <c:v>19th</c:v>
                </c:pt>
                <c:pt idx="3">
                  <c:v>20th written</c:v>
                </c:pt>
                <c:pt idx="4">
                  <c:v>20th spoken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2">
                  <c:v>56</c:v>
                </c:pt>
                <c:pt idx="3">
                  <c:v>64.5</c:v>
                </c:pt>
                <c:pt idx="4">
                  <c:v>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DD2-4741-9F16-C37A73297AA1}"/>
            </c:ext>
          </c:extLst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 cmpd="sng" algn="ctr">
              <a:solidFill>
                <a:schemeClr val="accent4"/>
              </a:solidFill>
              <a:prstDash val="solid"/>
              <a:round/>
            </a:ln>
            <a:effectLst/>
          </c:spPr>
          <c:marker>
            <c:spPr>
              <a:noFill/>
              <a:ln w="9525" cap="flat" cmpd="sng" algn="ctr">
                <a:solidFill>
                  <a:schemeClr val="accent4"/>
                </a:solidFill>
                <a:prstDash val="solid"/>
                <a:round/>
              </a:ln>
              <a:effectLst/>
            </c:spPr>
          </c:marker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4-DDD2-4741-9F16-C37A73297AA1}"/>
              </c:ext>
            </c:extLst>
          </c:dPt>
          <c:cat>
            <c:strRef>
              <c:f>Sheet1!$B$1:$F$1</c:f>
              <c:strCache>
                <c:ptCount val="5"/>
                <c:pt idx="0">
                  <c:v>16th</c:v>
                </c:pt>
                <c:pt idx="1">
                  <c:v>17th/18th</c:v>
                </c:pt>
                <c:pt idx="2">
                  <c:v>19th</c:v>
                </c:pt>
                <c:pt idx="3">
                  <c:v>20th written</c:v>
                </c:pt>
                <c:pt idx="4">
                  <c:v>20th spoken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DD2-4741-9F16-C37A73297AA1}"/>
            </c:ext>
          </c:extLst>
        </c:ser>
        <c:ser>
          <c:idx val="4"/>
          <c:order val="4"/>
          <c:tx>
            <c:strRef>
              <c:f>Sheet1!$A$4</c:f>
              <c:strCache>
                <c:ptCount val="1"/>
                <c:pt idx="0">
                  <c:v>Poplack &amp; Malvar (2007): Brazilian Portuguese</c:v>
                </c:pt>
              </c:strCache>
            </c:strRef>
          </c:tx>
          <c:spPr>
            <a:ln w="28575" cap="rnd" cmpd="sng" algn="ctr">
              <a:solidFill>
                <a:schemeClr val="accent5"/>
              </a:solidFill>
              <a:prstDash val="solid"/>
              <a:round/>
            </a:ln>
            <a:effectLst/>
          </c:spPr>
          <c:marker>
            <c:symbol val="star"/>
            <c:size val="7"/>
            <c:spPr>
              <a:noFill/>
              <a:ln w="9525" cap="flat" cmpd="sng" algn="ctr">
                <a:solidFill>
                  <a:schemeClr val="accent5"/>
                </a:solidFill>
                <a:prstDash val="solid"/>
                <a:round/>
              </a:ln>
              <a:effectLst/>
            </c:spPr>
          </c:marker>
          <c:cat>
            <c:strRef>
              <c:f>Sheet1!$B$1:$F$1</c:f>
              <c:strCache>
                <c:ptCount val="5"/>
                <c:pt idx="0">
                  <c:v>16th</c:v>
                </c:pt>
                <c:pt idx="1">
                  <c:v>17th/18th</c:v>
                </c:pt>
                <c:pt idx="2">
                  <c:v>19th</c:v>
                </c:pt>
                <c:pt idx="3">
                  <c:v>20th written</c:v>
                </c:pt>
                <c:pt idx="4">
                  <c:v>20th spoken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14</c:v>
                </c:pt>
                <c:pt idx="3">
                  <c:v>73</c:v>
                </c:pt>
                <c:pt idx="4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DD2-4741-9F16-C37A73297AA1}"/>
            </c:ext>
          </c:extLst>
        </c:ser>
        <c:ser>
          <c:idx val="5"/>
          <c:order val="5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 cmpd="sng" algn="ctr">
              <a:solidFill>
                <a:schemeClr val="accent6"/>
              </a:solidFill>
              <a:prstDash val="solid"/>
              <a:round/>
            </a:ln>
            <a:effectLst/>
          </c:spPr>
          <c:marker>
            <c:symbol val="square"/>
            <c:size val="7"/>
            <c:spPr>
              <a:solidFill>
                <a:schemeClr val="accent6"/>
              </a:solidFill>
              <a:ln w="9525" cap="flat" cmpd="sng" algn="ctr">
                <a:solidFill>
                  <a:schemeClr val="accent6"/>
                </a:solidFill>
                <a:prstDash val="solid"/>
                <a:round/>
              </a:ln>
              <a:effectLst/>
            </c:spPr>
          </c:marker>
          <c:cat>
            <c:strRef>
              <c:f>Sheet1!$B$1:$F$1</c:f>
              <c:strCache>
                <c:ptCount val="5"/>
                <c:pt idx="0">
                  <c:v>16th</c:v>
                </c:pt>
                <c:pt idx="1">
                  <c:v>17th/18th</c:v>
                </c:pt>
                <c:pt idx="2">
                  <c:v>19th</c:v>
                </c:pt>
                <c:pt idx="3">
                  <c:v>20th written</c:v>
                </c:pt>
                <c:pt idx="4">
                  <c:v>20th spoken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DD2-4741-9F16-C37A73297A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3012504"/>
        <c:axId val="413007800"/>
      </c:lineChart>
      <c:catAx>
        <c:axId val="413012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007800"/>
        <c:crosses val="autoZero"/>
        <c:auto val="1"/>
        <c:lblAlgn val="ctr"/>
        <c:lblOffset val="100"/>
        <c:noMultiLvlLbl val="0"/>
      </c:catAx>
      <c:valAx>
        <c:axId val="41300780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% of future referents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012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65955744330152544"/>
          <c:y val="0.36158290940839233"/>
          <c:w val="0.31844417763166888"/>
          <c:h val="0.406357203097999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Synthetic</a:t>
            </a:r>
            <a:r>
              <a:rPr lang="en-US" sz="2800" baseline="0" dirty="0"/>
              <a:t> Future (</a:t>
            </a:r>
            <a:r>
              <a:rPr lang="en-US" sz="2800" i="1" baseline="0" dirty="0" err="1"/>
              <a:t>hablaré</a:t>
            </a:r>
            <a:r>
              <a:rPr lang="en-US" sz="2800" i="0" baseline="0" dirty="0"/>
              <a:t>)</a:t>
            </a:r>
            <a:endParaRPr lang="en-US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'[Charts for HLS ppt (1).xlsx]Sheet1'!$A$8</c:f>
              <c:strCache>
                <c:ptCount val="1"/>
                <c:pt idx="0">
                  <c:v>Aaron (2006): Peninsular Spanish</c:v>
                </c:pt>
              </c:strCache>
            </c:strRef>
          </c:tx>
          <c:spPr>
            <a:ln w="28575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</a:ln>
              <a:effectLst/>
            </c:spPr>
          </c:marker>
          <c:cat>
            <c:strRef>
              <c:f>'[Charts for HLS ppt (1).xlsx]Sheet1'!$B$7:$F$7</c:f>
              <c:strCache>
                <c:ptCount val="5"/>
                <c:pt idx="0">
                  <c:v>16th</c:v>
                </c:pt>
                <c:pt idx="1">
                  <c:v>17th/18th</c:v>
                </c:pt>
                <c:pt idx="2">
                  <c:v>19th</c:v>
                </c:pt>
                <c:pt idx="3">
                  <c:v>20th written</c:v>
                </c:pt>
                <c:pt idx="4">
                  <c:v>20th spoken</c:v>
                </c:pt>
              </c:strCache>
            </c:strRef>
          </c:cat>
          <c:val>
            <c:numRef>
              <c:f>'[Charts for HLS ppt (1).xlsx]Sheet1'!$B$8:$F$8</c:f>
              <c:numCache>
                <c:formatCode>General</c:formatCode>
                <c:ptCount val="5"/>
                <c:pt idx="1">
                  <c:v>96</c:v>
                </c:pt>
                <c:pt idx="2">
                  <c:v>87</c:v>
                </c:pt>
                <c:pt idx="3">
                  <c:v>75</c:v>
                </c:pt>
                <c:pt idx="4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C1-4886-97F5-20120654E52D}"/>
            </c:ext>
          </c:extLst>
        </c:ser>
        <c:ser>
          <c:idx val="1"/>
          <c:order val="1"/>
          <c:tx>
            <c:strRef>
              <c:f>'[Charts for HLS ppt (1).xlsx]Sheet1'!$A$9</c:f>
              <c:strCache>
                <c:ptCount val="1"/>
                <c:pt idx="0">
                  <c:v>Poplack &amp; Dion (2009): Québec French</c:v>
                </c:pt>
              </c:strCache>
            </c:strRef>
          </c:tx>
          <c:spPr>
            <a:ln w="28575" cap="rnd" cmpd="sng" algn="ctr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triangle"/>
            <c:size val="7"/>
            <c:spPr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</a:ln>
              <a:effectLst/>
            </c:spPr>
          </c:marker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91C1-4886-97F5-20120654E52D}"/>
              </c:ext>
            </c:extLst>
          </c:dPt>
          <c:cat>
            <c:strRef>
              <c:f>'[Charts for HLS ppt (1).xlsx]Sheet1'!$B$7:$F$7</c:f>
              <c:strCache>
                <c:ptCount val="5"/>
                <c:pt idx="0">
                  <c:v>16th</c:v>
                </c:pt>
                <c:pt idx="1">
                  <c:v>17th/18th</c:v>
                </c:pt>
                <c:pt idx="2">
                  <c:v>19th</c:v>
                </c:pt>
                <c:pt idx="3">
                  <c:v>20th written</c:v>
                </c:pt>
                <c:pt idx="4">
                  <c:v>20th spoken</c:v>
                </c:pt>
              </c:strCache>
            </c:strRef>
          </c:cat>
          <c:val>
            <c:numRef>
              <c:f>'[Charts for HLS ppt (1).xlsx]Sheet1'!$B$9:$F$9</c:f>
              <c:numCache>
                <c:formatCode>General</c:formatCode>
                <c:ptCount val="5"/>
                <c:pt idx="2">
                  <c:v>36</c:v>
                </c:pt>
                <c:pt idx="3">
                  <c:v>28</c:v>
                </c:pt>
                <c:pt idx="4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C1-4886-97F5-20120654E52D}"/>
            </c:ext>
          </c:extLst>
        </c:ser>
        <c:ser>
          <c:idx val="2"/>
          <c:order val="2"/>
          <c:tx>
            <c:strRef>
              <c:f>'[Charts for HLS ppt (1).xlsx]Sheet1'!$A$10</c:f>
              <c:strCache>
                <c:ptCount val="1"/>
                <c:pt idx="0">
                  <c:v>Poplack &amp; Malvar (2007): Brazilian Portuguese</c:v>
                </c:pt>
              </c:strCache>
            </c:strRef>
          </c:tx>
          <c:spPr>
            <a:ln w="28575" cap="rnd" cmpd="sng" algn="ctr">
              <a:solidFill>
                <a:schemeClr val="accent5"/>
              </a:solidFill>
              <a:prstDash val="solid"/>
              <a:round/>
            </a:ln>
            <a:effectLst/>
          </c:spPr>
          <c:marker>
            <c:symbol val="square"/>
            <c:size val="7"/>
            <c:spPr>
              <a:solidFill>
                <a:schemeClr val="accent5"/>
              </a:solidFill>
              <a:ln w="9525" cap="flat" cmpd="sng" algn="ctr">
                <a:solidFill>
                  <a:schemeClr val="accent5"/>
                </a:solidFill>
                <a:prstDash val="solid"/>
                <a:round/>
              </a:ln>
              <a:effectLst/>
            </c:spPr>
          </c:marker>
          <c:cat>
            <c:strRef>
              <c:f>'[Charts for HLS ppt (1).xlsx]Sheet1'!$B$7:$F$7</c:f>
              <c:strCache>
                <c:ptCount val="5"/>
                <c:pt idx="0">
                  <c:v>16th</c:v>
                </c:pt>
                <c:pt idx="1">
                  <c:v>17th/18th</c:v>
                </c:pt>
                <c:pt idx="2">
                  <c:v>19th</c:v>
                </c:pt>
                <c:pt idx="3">
                  <c:v>20th written</c:v>
                </c:pt>
                <c:pt idx="4">
                  <c:v>20th spoken</c:v>
                </c:pt>
              </c:strCache>
            </c:strRef>
          </c:cat>
          <c:val>
            <c:numRef>
              <c:f>'[Charts for HLS ppt (1).xlsx]Sheet1'!$B$10:$F$10</c:f>
              <c:numCache>
                <c:formatCode>General</c:formatCode>
                <c:ptCount val="5"/>
                <c:pt idx="0">
                  <c:v>66</c:v>
                </c:pt>
                <c:pt idx="1">
                  <c:v>57</c:v>
                </c:pt>
                <c:pt idx="2">
                  <c:v>53</c:v>
                </c:pt>
                <c:pt idx="3">
                  <c:v>9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1C1-4886-97F5-20120654E5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3013288"/>
        <c:axId val="413010544"/>
      </c:lineChart>
      <c:catAx>
        <c:axId val="413013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010544"/>
        <c:crosses val="autoZero"/>
        <c:auto val="1"/>
        <c:lblAlgn val="ctr"/>
        <c:lblOffset val="100"/>
        <c:noMultiLvlLbl val="0"/>
      </c:catAx>
      <c:valAx>
        <c:axId val="413010544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%</a:t>
                </a:r>
                <a:r>
                  <a:rPr lang="en-US" sz="1800" baseline="0"/>
                  <a:t> of future referents</a:t>
                </a:r>
                <a:endParaRPr lang="en-US" sz="18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013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/>
              <a:t>Use of periphrastic form</a:t>
            </a:r>
            <a:r>
              <a:rPr lang="en-US" sz="2800" baseline="0" dirty="0"/>
              <a:t> (</a:t>
            </a:r>
            <a:r>
              <a:rPr lang="en-US" sz="2800" i="1" baseline="0" dirty="0" err="1"/>
              <a:t>iba</a:t>
            </a:r>
            <a:r>
              <a:rPr lang="en-US" sz="2800" i="1" baseline="0" dirty="0"/>
              <a:t> a </a:t>
            </a:r>
            <a:r>
              <a:rPr lang="en-US" sz="2800" i="1" baseline="0" dirty="0" err="1"/>
              <a:t>hablar</a:t>
            </a:r>
            <a:r>
              <a:rPr lang="en-US" sz="2800" i="0" baseline="0" dirty="0"/>
              <a:t>)</a:t>
            </a:r>
            <a:r>
              <a:rPr lang="en-US" sz="2800" dirty="0"/>
              <a:t> by time period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242979051000431"/>
          <c:y val="0.21213944432047024"/>
          <c:w val="0.70272961412424573"/>
          <c:h val="0.69586328428003796"/>
        </c:manualLayout>
      </c:layout>
      <c:lineChart>
        <c:grouping val="standard"/>
        <c:varyColors val="0"/>
        <c:ser>
          <c:idx val="0"/>
          <c:order val="0"/>
          <c:tx>
            <c:strRef>
              <c:f>'[Charts for HLS ppt.xlsx]Sheet2'!$A$3</c:f>
              <c:strCache>
                <c:ptCount val="1"/>
                <c:pt idx="0">
                  <c:v>Periphrastic</c:v>
                </c:pt>
              </c:strCache>
            </c:strRef>
          </c:tx>
          <c:cat>
            <c:strRef>
              <c:f>'[Charts for HLS ppt.xlsx]Sheet2'!$B$2:$D$2</c:f>
              <c:strCache>
                <c:ptCount val="3"/>
                <c:pt idx="0">
                  <c:v>1580-1630</c:v>
                </c:pt>
                <c:pt idx="1">
                  <c:v>1780-1830</c:v>
                </c:pt>
                <c:pt idx="2">
                  <c:v>1980-2004</c:v>
                </c:pt>
              </c:strCache>
            </c:strRef>
          </c:cat>
          <c:val>
            <c:numRef>
              <c:f>'[Charts for HLS ppt.xlsx]Sheet2'!$B$3:$D$3</c:f>
              <c:numCache>
                <c:formatCode>General</c:formatCode>
                <c:ptCount val="3"/>
                <c:pt idx="0">
                  <c:v>7.3999999999999996E-2</c:v>
                </c:pt>
                <c:pt idx="1">
                  <c:v>0.115</c:v>
                </c:pt>
                <c:pt idx="2">
                  <c:v>0.49099999999999999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3B-45E5-B7CB-0E577961FA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2572944"/>
        <c:axId val="352571376"/>
      </c:lineChart>
      <c:catAx>
        <c:axId val="352572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52571376"/>
        <c:crosses val="autoZero"/>
        <c:auto val="1"/>
        <c:lblAlgn val="ctr"/>
        <c:lblOffset val="100"/>
        <c:noMultiLvlLbl val="0"/>
      </c:catAx>
      <c:valAx>
        <c:axId val="352571376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52572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885495762387384"/>
          <c:y val="0.53789051191351722"/>
          <c:w val="0.18114504237612616"/>
          <c:h val="6.3112754539615734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/>
              <a:t>Periphrastic form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'[Charts for HLS ppt (1).xlsx]Sheet1'!$A$2</c:f>
              <c:strCache>
                <c:ptCount val="1"/>
                <c:pt idx="0">
                  <c:v>Aaron (2006)</c:v>
                </c:pt>
              </c:strCache>
            </c:strRef>
          </c:tx>
          <c:cat>
            <c:strRef>
              <c:f>'[Charts for HLS ppt (1).xlsx]Sheet1'!$B$1:$F$1</c:f>
              <c:strCache>
                <c:ptCount val="5"/>
                <c:pt idx="0">
                  <c:v>16th</c:v>
                </c:pt>
                <c:pt idx="1">
                  <c:v>17th/18th</c:v>
                </c:pt>
                <c:pt idx="2">
                  <c:v>19th</c:v>
                </c:pt>
                <c:pt idx="3">
                  <c:v>20th written</c:v>
                </c:pt>
                <c:pt idx="4">
                  <c:v>20th spoken</c:v>
                </c:pt>
              </c:strCache>
            </c:strRef>
          </c:cat>
          <c:val>
            <c:numRef>
              <c:f>'[Charts for HLS ppt (1).xlsx]Sheet1'!$B$2:$F$2</c:f>
              <c:numCache>
                <c:formatCode>General</c:formatCode>
                <c:ptCount val="5"/>
                <c:pt idx="1">
                  <c:v>4</c:v>
                </c:pt>
                <c:pt idx="2">
                  <c:v>13</c:v>
                </c:pt>
                <c:pt idx="3">
                  <c:v>25</c:v>
                </c:pt>
                <c:pt idx="4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30-485F-A67F-F3A4874BB87D}"/>
            </c:ext>
          </c:extLst>
        </c:ser>
        <c:ser>
          <c:idx val="1"/>
          <c:order val="1"/>
          <c:tx>
            <c:strRef>
              <c:f>'[Charts for HLS ppt (1).xlsx]Sheet1'!$A$3</c:f>
              <c:strCache>
                <c:ptCount val="1"/>
                <c:pt idx="0">
                  <c:v>Poplack &amp; Dion (2009)</c:v>
                </c:pt>
              </c:strCache>
            </c:strRef>
          </c:tx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1830-485F-A67F-F3A4874BB87D}"/>
              </c:ext>
            </c:extLst>
          </c:dPt>
          <c:cat>
            <c:strRef>
              <c:f>'[Charts for HLS ppt (1).xlsx]Sheet1'!$B$1:$F$1</c:f>
              <c:strCache>
                <c:ptCount val="5"/>
                <c:pt idx="0">
                  <c:v>16th</c:v>
                </c:pt>
                <c:pt idx="1">
                  <c:v>17th/18th</c:v>
                </c:pt>
                <c:pt idx="2">
                  <c:v>19th</c:v>
                </c:pt>
                <c:pt idx="3">
                  <c:v>20th written</c:v>
                </c:pt>
                <c:pt idx="4">
                  <c:v>20th spoken</c:v>
                </c:pt>
              </c:strCache>
            </c:strRef>
          </c:cat>
          <c:val>
            <c:numRef>
              <c:f>'[Charts for HLS ppt (1).xlsx]Sheet1'!$B$3:$F$3</c:f>
              <c:numCache>
                <c:formatCode>General</c:formatCode>
                <c:ptCount val="5"/>
                <c:pt idx="2">
                  <c:v>56</c:v>
                </c:pt>
                <c:pt idx="3">
                  <c:v>64.5</c:v>
                </c:pt>
                <c:pt idx="4">
                  <c:v>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30-485F-A67F-F3A4874BB87D}"/>
            </c:ext>
          </c:extLst>
        </c:ser>
        <c:ser>
          <c:idx val="2"/>
          <c:order val="2"/>
          <c:tx>
            <c:strRef>
              <c:f>'[Charts for HLS ppt (1).xlsx]Sheet1'!$A$4</c:f>
              <c:strCache>
                <c:ptCount val="1"/>
                <c:pt idx="0">
                  <c:v>Poplack &amp; Malvar (2007)</c:v>
                </c:pt>
              </c:strCache>
            </c:strRef>
          </c:tx>
          <c:cat>
            <c:strRef>
              <c:f>'[Charts for HLS ppt (1).xlsx]Sheet1'!$B$1:$F$1</c:f>
              <c:strCache>
                <c:ptCount val="5"/>
                <c:pt idx="0">
                  <c:v>16th</c:v>
                </c:pt>
                <c:pt idx="1">
                  <c:v>17th/18th</c:v>
                </c:pt>
                <c:pt idx="2">
                  <c:v>19th</c:v>
                </c:pt>
                <c:pt idx="3">
                  <c:v>20th written</c:v>
                </c:pt>
                <c:pt idx="4">
                  <c:v>20th spoken</c:v>
                </c:pt>
              </c:strCache>
            </c:strRef>
          </c:cat>
          <c:val>
            <c:numRef>
              <c:f>'[Charts for HLS ppt (1).xlsx]Sheet1'!$B$4:$F$4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14</c:v>
                </c:pt>
                <c:pt idx="3">
                  <c:v>73</c:v>
                </c:pt>
                <c:pt idx="4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830-485F-A67F-F3A4874BB87D}"/>
            </c:ext>
          </c:extLst>
        </c:ser>
        <c:ser>
          <c:idx val="3"/>
          <c:order val="3"/>
          <c:tx>
            <c:strRef>
              <c:f>'[Charts for HLS ppt (1).xlsx]Sheet1'!$A$5</c:f>
              <c:strCache>
                <c:ptCount val="1"/>
                <c:pt idx="0">
                  <c:v>Our study</c:v>
                </c:pt>
              </c:strCache>
            </c:strRef>
          </c:tx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4-1830-485F-A67F-F3A4874BB87D}"/>
              </c:ext>
            </c:extLst>
          </c:dPt>
          <c:cat>
            <c:strRef>
              <c:f>'[Charts for HLS ppt (1).xlsx]Sheet1'!$B$1:$F$1</c:f>
              <c:strCache>
                <c:ptCount val="5"/>
                <c:pt idx="0">
                  <c:v>16th</c:v>
                </c:pt>
                <c:pt idx="1">
                  <c:v>17th/18th</c:v>
                </c:pt>
                <c:pt idx="2">
                  <c:v>19th</c:v>
                </c:pt>
                <c:pt idx="3">
                  <c:v>20th written</c:v>
                </c:pt>
                <c:pt idx="4">
                  <c:v>20th spoken</c:v>
                </c:pt>
              </c:strCache>
            </c:strRef>
          </c:cat>
          <c:val>
            <c:numRef>
              <c:f>'[Charts for HLS ppt (1).xlsx]Sheet1'!$B$5:$F$5</c:f>
              <c:numCache>
                <c:formatCode>General</c:formatCode>
                <c:ptCount val="5"/>
                <c:pt idx="1">
                  <c:v>7.4</c:v>
                </c:pt>
                <c:pt idx="2">
                  <c:v>11.5</c:v>
                </c:pt>
                <c:pt idx="3">
                  <c:v>30.3</c:v>
                </c:pt>
                <c:pt idx="4">
                  <c:v>49.1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830-485F-A67F-F3A4874BB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927192"/>
        <c:axId val="413643232"/>
      </c:lineChart>
      <c:catAx>
        <c:axId val="417927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13643232"/>
        <c:crosses val="autoZero"/>
        <c:auto val="1"/>
        <c:lblAlgn val="ctr"/>
        <c:lblOffset val="100"/>
        <c:noMultiLvlLbl val="0"/>
      </c:catAx>
      <c:valAx>
        <c:axId val="4136432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% of future referents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179271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F37410-9BFA-42AC-A1C8-1CED6B67B78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238BBBA-7921-4EA3-BFD3-FE6162F4C472}">
      <dgm:prSet phldrT="[Text]"/>
      <dgm:spPr/>
      <dgm:t>
        <a:bodyPr/>
        <a:lstStyle/>
        <a:p>
          <a:r>
            <a:rPr lang="en-US" dirty="0"/>
            <a:t>Periphrastic form does not occur with any adverbial modification</a:t>
          </a:r>
        </a:p>
      </dgm:t>
    </dgm:pt>
    <dgm:pt modelId="{A3B83302-D317-415D-9921-95E66BE848D1}" type="parTrans" cxnId="{A8C7702E-F235-4820-82D1-B9830627596E}">
      <dgm:prSet/>
      <dgm:spPr/>
      <dgm:t>
        <a:bodyPr/>
        <a:lstStyle/>
        <a:p>
          <a:endParaRPr lang="en-US"/>
        </a:p>
      </dgm:t>
    </dgm:pt>
    <dgm:pt modelId="{73A7DCE2-C9FF-4660-B067-5898E3BD1BFC}" type="sibTrans" cxnId="{A8C7702E-F235-4820-82D1-B9830627596E}">
      <dgm:prSet/>
      <dgm:spPr/>
      <dgm:t>
        <a:bodyPr/>
        <a:lstStyle/>
        <a:p>
          <a:endParaRPr lang="en-US"/>
        </a:p>
      </dgm:t>
    </dgm:pt>
    <dgm:pt modelId="{0FD9D81A-3BFB-4002-B37F-A8C4338155CC}">
      <dgm:prSet phldrT="[Text]"/>
      <dgm:spPr/>
      <dgm:t>
        <a:bodyPr/>
        <a:lstStyle/>
        <a:p>
          <a:r>
            <a:rPr lang="en-US" dirty="0"/>
            <a:t>First appearance of periphrastic form with adverbial modification, occurs with a specific adverbial</a:t>
          </a:r>
        </a:p>
      </dgm:t>
    </dgm:pt>
    <dgm:pt modelId="{DA7945DB-E440-410D-9ABA-5405276CAA78}" type="parTrans" cxnId="{0587A638-0803-4689-B2E4-C55E5C53B05B}">
      <dgm:prSet/>
      <dgm:spPr/>
      <dgm:t>
        <a:bodyPr/>
        <a:lstStyle/>
        <a:p>
          <a:endParaRPr lang="en-US"/>
        </a:p>
      </dgm:t>
    </dgm:pt>
    <dgm:pt modelId="{455F00D1-A5EE-4A58-8AC9-A93CA89D0E9E}" type="sibTrans" cxnId="{0587A638-0803-4689-B2E4-C55E5C53B05B}">
      <dgm:prSet/>
      <dgm:spPr/>
      <dgm:t>
        <a:bodyPr/>
        <a:lstStyle/>
        <a:p>
          <a:endParaRPr lang="en-US"/>
        </a:p>
      </dgm:t>
    </dgm:pt>
    <dgm:pt modelId="{6EF8B5DA-A49C-44A5-8FE5-F06FE036FBFD}">
      <dgm:prSet phldrT="[Text]"/>
      <dgm:spPr/>
      <dgm:t>
        <a:bodyPr/>
        <a:lstStyle/>
        <a:p>
          <a:r>
            <a:rPr lang="en-US" dirty="0"/>
            <a:t>Periphrastic form allowed in all contexts with adverbial modification, more common with specific adverbials</a:t>
          </a:r>
        </a:p>
      </dgm:t>
    </dgm:pt>
    <dgm:pt modelId="{8BB0EDB3-677D-418F-B423-5CB06DDE99C0}" type="parTrans" cxnId="{54928251-5BD4-42AB-AACE-2C70BB15037D}">
      <dgm:prSet/>
      <dgm:spPr/>
      <dgm:t>
        <a:bodyPr/>
        <a:lstStyle/>
        <a:p>
          <a:endParaRPr lang="en-US"/>
        </a:p>
      </dgm:t>
    </dgm:pt>
    <dgm:pt modelId="{EC32B7B3-8DBC-4323-8502-1588B2AF6F3B}" type="sibTrans" cxnId="{54928251-5BD4-42AB-AACE-2C70BB15037D}">
      <dgm:prSet/>
      <dgm:spPr/>
      <dgm:t>
        <a:bodyPr/>
        <a:lstStyle/>
        <a:p>
          <a:endParaRPr lang="en-US"/>
        </a:p>
      </dgm:t>
    </dgm:pt>
    <dgm:pt modelId="{FECAF2DF-7CE8-4942-9516-117E69CF7554}" type="pres">
      <dgm:prSet presAssocID="{38F37410-9BFA-42AC-A1C8-1CED6B67B783}" presName="CompostProcess" presStyleCnt="0">
        <dgm:presLayoutVars>
          <dgm:dir/>
          <dgm:resizeHandles val="exact"/>
        </dgm:presLayoutVars>
      </dgm:prSet>
      <dgm:spPr/>
    </dgm:pt>
    <dgm:pt modelId="{B8509EF5-D82A-4104-ABDE-2E8CEE25F528}" type="pres">
      <dgm:prSet presAssocID="{38F37410-9BFA-42AC-A1C8-1CED6B67B783}" presName="arrow" presStyleLbl="bgShp" presStyleIdx="0" presStyleCnt="1" custScaleX="113781"/>
      <dgm:spPr/>
    </dgm:pt>
    <dgm:pt modelId="{0CDA099B-C1A7-4678-A47B-678A01EF5910}" type="pres">
      <dgm:prSet presAssocID="{38F37410-9BFA-42AC-A1C8-1CED6B67B783}" presName="linearProcess" presStyleCnt="0"/>
      <dgm:spPr/>
    </dgm:pt>
    <dgm:pt modelId="{EC2EB541-1045-48CC-B793-FFD138D81CBD}" type="pres">
      <dgm:prSet presAssocID="{5238BBBA-7921-4EA3-BFD3-FE6162F4C472}" presName="textNode" presStyleLbl="node1" presStyleIdx="0" presStyleCnt="3">
        <dgm:presLayoutVars>
          <dgm:bulletEnabled val="1"/>
        </dgm:presLayoutVars>
      </dgm:prSet>
      <dgm:spPr/>
    </dgm:pt>
    <dgm:pt modelId="{4A76A8B7-E0C3-4966-9E96-1BE574999649}" type="pres">
      <dgm:prSet presAssocID="{73A7DCE2-C9FF-4660-B067-5898E3BD1BFC}" presName="sibTrans" presStyleCnt="0"/>
      <dgm:spPr/>
    </dgm:pt>
    <dgm:pt modelId="{D6178BB1-B65C-4D7F-A351-DD28F7A6F18F}" type="pres">
      <dgm:prSet presAssocID="{0FD9D81A-3BFB-4002-B37F-A8C4338155CC}" presName="textNode" presStyleLbl="node1" presStyleIdx="1" presStyleCnt="3">
        <dgm:presLayoutVars>
          <dgm:bulletEnabled val="1"/>
        </dgm:presLayoutVars>
      </dgm:prSet>
      <dgm:spPr/>
    </dgm:pt>
    <dgm:pt modelId="{3C0713DD-B4F1-42DE-8658-D7C525840FAE}" type="pres">
      <dgm:prSet presAssocID="{455F00D1-A5EE-4A58-8AC9-A93CA89D0E9E}" presName="sibTrans" presStyleCnt="0"/>
      <dgm:spPr/>
    </dgm:pt>
    <dgm:pt modelId="{AE0C573A-EF93-4115-8404-2D1582F88FD2}" type="pres">
      <dgm:prSet presAssocID="{6EF8B5DA-A49C-44A5-8FE5-F06FE036FBFD}" presName="textNode" presStyleLbl="node1" presStyleIdx="2" presStyleCnt="3" custLinFactNeighborX="-16251" custLinFactNeighborY="-1812">
        <dgm:presLayoutVars>
          <dgm:bulletEnabled val="1"/>
        </dgm:presLayoutVars>
      </dgm:prSet>
      <dgm:spPr/>
    </dgm:pt>
  </dgm:ptLst>
  <dgm:cxnLst>
    <dgm:cxn modelId="{A8C7702E-F235-4820-82D1-B9830627596E}" srcId="{38F37410-9BFA-42AC-A1C8-1CED6B67B783}" destId="{5238BBBA-7921-4EA3-BFD3-FE6162F4C472}" srcOrd="0" destOrd="0" parTransId="{A3B83302-D317-415D-9921-95E66BE848D1}" sibTransId="{73A7DCE2-C9FF-4660-B067-5898E3BD1BFC}"/>
    <dgm:cxn modelId="{0587A638-0803-4689-B2E4-C55E5C53B05B}" srcId="{38F37410-9BFA-42AC-A1C8-1CED6B67B783}" destId="{0FD9D81A-3BFB-4002-B37F-A8C4338155CC}" srcOrd="1" destOrd="0" parTransId="{DA7945DB-E440-410D-9ABA-5405276CAA78}" sibTransId="{455F00D1-A5EE-4A58-8AC9-A93CA89D0E9E}"/>
    <dgm:cxn modelId="{095FDF5C-D68C-4695-9355-545C9F25A9EF}" type="presOf" srcId="{5238BBBA-7921-4EA3-BFD3-FE6162F4C472}" destId="{EC2EB541-1045-48CC-B793-FFD138D81CBD}" srcOrd="0" destOrd="0" presId="urn:microsoft.com/office/officeart/2005/8/layout/hProcess9"/>
    <dgm:cxn modelId="{EF26DD6A-7A07-4B15-8700-82B6BBD7C6E0}" type="presOf" srcId="{0FD9D81A-3BFB-4002-B37F-A8C4338155CC}" destId="{D6178BB1-B65C-4D7F-A351-DD28F7A6F18F}" srcOrd="0" destOrd="0" presId="urn:microsoft.com/office/officeart/2005/8/layout/hProcess9"/>
    <dgm:cxn modelId="{54928251-5BD4-42AB-AACE-2C70BB15037D}" srcId="{38F37410-9BFA-42AC-A1C8-1CED6B67B783}" destId="{6EF8B5DA-A49C-44A5-8FE5-F06FE036FBFD}" srcOrd="2" destOrd="0" parTransId="{8BB0EDB3-677D-418F-B423-5CB06DDE99C0}" sibTransId="{EC32B7B3-8DBC-4323-8502-1588B2AF6F3B}"/>
    <dgm:cxn modelId="{3E9F6178-201D-4975-A012-AE1901FA9B01}" type="presOf" srcId="{38F37410-9BFA-42AC-A1C8-1CED6B67B783}" destId="{FECAF2DF-7CE8-4942-9516-117E69CF7554}" srcOrd="0" destOrd="0" presId="urn:microsoft.com/office/officeart/2005/8/layout/hProcess9"/>
    <dgm:cxn modelId="{1F5DD582-14DE-4605-9A74-96657A1D8ED3}" type="presOf" srcId="{6EF8B5DA-A49C-44A5-8FE5-F06FE036FBFD}" destId="{AE0C573A-EF93-4115-8404-2D1582F88FD2}" srcOrd="0" destOrd="0" presId="urn:microsoft.com/office/officeart/2005/8/layout/hProcess9"/>
    <dgm:cxn modelId="{86D7631F-14A0-4DF2-A321-C5586C7D005D}" type="presParOf" srcId="{FECAF2DF-7CE8-4942-9516-117E69CF7554}" destId="{B8509EF5-D82A-4104-ABDE-2E8CEE25F528}" srcOrd="0" destOrd="0" presId="urn:microsoft.com/office/officeart/2005/8/layout/hProcess9"/>
    <dgm:cxn modelId="{8CF7949E-34CA-4653-9F6C-FE7564DDFB5A}" type="presParOf" srcId="{FECAF2DF-7CE8-4942-9516-117E69CF7554}" destId="{0CDA099B-C1A7-4678-A47B-678A01EF5910}" srcOrd="1" destOrd="0" presId="urn:microsoft.com/office/officeart/2005/8/layout/hProcess9"/>
    <dgm:cxn modelId="{828313B3-5BB7-4017-A5D2-847C349A3229}" type="presParOf" srcId="{0CDA099B-C1A7-4678-A47B-678A01EF5910}" destId="{EC2EB541-1045-48CC-B793-FFD138D81CBD}" srcOrd="0" destOrd="0" presId="urn:microsoft.com/office/officeart/2005/8/layout/hProcess9"/>
    <dgm:cxn modelId="{F2339568-19CD-409E-8A8D-101AB7BFECBB}" type="presParOf" srcId="{0CDA099B-C1A7-4678-A47B-678A01EF5910}" destId="{4A76A8B7-E0C3-4966-9E96-1BE574999649}" srcOrd="1" destOrd="0" presId="urn:microsoft.com/office/officeart/2005/8/layout/hProcess9"/>
    <dgm:cxn modelId="{48FF7E37-8160-4398-9B77-B37BEB1DC4AD}" type="presParOf" srcId="{0CDA099B-C1A7-4678-A47B-678A01EF5910}" destId="{D6178BB1-B65C-4D7F-A351-DD28F7A6F18F}" srcOrd="2" destOrd="0" presId="urn:microsoft.com/office/officeart/2005/8/layout/hProcess9"/>
    <dgm:cxn modelId="{59CF7CEF-3138-475C-A710-059F56252634}" type="presParOf" srcId="{0CDA099B-C1A7-4678-A47B-678A01EF5910}" destId="{3C0713DD-B4F1-42DE-8658-D7C525840FAE}" srcOrd="3" destOrd="0" presId="urn:microsoft.com/office/officeart/2005/8/layout/hProcess9"/>
    <dgm:cxn modelId="{79A3314E-CB78-4FE1-8024-3F6ED6B2F165}" type="presParOf" srcId="{0CDA099B-C1A7-4678-A47B-678A01EF5910}" destId="{AE0C573A-EF93-4115-8404-2D1582F88FD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8F37410-9BFA-42AC-A1C8-1CED6B67B78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238BBBA-7921-4EA3-BFD3-FE6162F4C472}">
      <dgm:prSet phldrT="[Text]" custT="1"/>
      <dgm:spPr/>
      <dgm:t>
        <a:bodyPr/>
        <a:lstStyle/>
        <a:p>
          <a:r>
            <a:rPr lang="en-US" sz="1400" dirty="0"/>
            <a:t>Periphrastic form favored by dynamic non-motion and motion verbs; disfavored by </a:t>
          </a:r>
          <a:r>
            <a:rPr lang="en-US" sz="1400" dirty="0" err="1"/>
            <a:t>stative</a:t>
          </a:r>
          <a:r>
            <a:rPr lang="en-US" sz="1400" dirty="0"/>
            <a:t>, perceptual, &amp; psychological</a:t>
          </a:r>
        </a:p>
      </dgm:t>
    </dgm:pt>
    <dgm:pt modelId="{A3B83302-D317-415D-9921-95E66BE848D1}" type="parTrans" cxnId="{A8C7702E-F235-4820-82D1-B9830627596E}">
      <dgm:prSet/>
      <dgm:spPr/>
      <dgm:t>
        <a:bodyPr/>
        <a:lstStyle/>
        <a:p>
          <a:endParaRPr lang="en-US"/>
        </a:p>
      </dgm:t>
    </dgm:pt>
    <dgm:pt modelId="{73A7DCE2-C9FF-4660-B067-5898E3BD1BFC}" type="sibTrans" cxnId="{A8C7702E-F235-4820-82D1-B9830627596E}">
      <dgm:prSet/>
      <dgm:spPr/>
      <dgm:t>
        <a:bodyPr/>
        <a:lstStyle/>
        <a:p>
          <a:endParaRPr lang="en-US"/>
        </a:p>
      </dgm:t>
    </dgm:pt>
    <dgm:pt modelId="{0FD9D81A-3BFB-4002-B37F-A8C4338155CC}">
      <dgm:prSet phldrT="[Text]" custT="1"/>
      <dgm:spPr/>
      <dgm:t>
        <a:bodyPr/>
        <a:lstStyle/>
        <a:p>
          <a:r>
            <a:rPr lang="en-US" sz="1400" dirty="0"/>
            <a:t>Periphrastic form favored by dynamic non-motion and motion verbs; disfavored by </a:t>
          </a:r>
          <a:r>
            <a:rPr lang="en-US" sz="1400" dirty="0" err="1"/>
            <a:t>stative</a:t>
          </a:r>
          <a:r>
            <a:rPr lang="en-US" sz="1400" dirty="0"/>
            <a:t>, perceptual, &amp; psychological</a:t>
          </a:r>
        </a:p>
      </dgm:t>
    </dgm:pt>
    <dgm:pt modelId="{DA7945DB-E440-410D-9ABA-5405276CAA78}" type="parTrans" cxnId="{0587A638-0803-4689-B2E4-C55E5C53B05B}">
      <dgm:prSet/>
      <dgm:spPr/>
      <dgm:t>
        <a:bodyPr/>
        <a:lstStyle/>
        <a:p>
          <a:endParaRPr lang="en-US"/>
        </a:p>
      </dgm:t>
    </dgm:pt>
    <dgm:pt modelId="{455F00D1-A5EE-4A58-8AC9-A93CA89D0E9E}" type="sibTrans" cxnId="{0587A638-0803-4689-B2E4-C55E5C53B05B}">
      <dgm:prSet/>
      <dgm:spPr/>
      <dgm:t>
        <a:bodyPr/>
        <a:lstStyle/>
        <a:p>
          <a:endParaRPr lang="en-US"/>
        </a:p>
      </dgm:t>
    </dgm:pt>
    <dgm:pt modelId="{E2FE049B-7070-4FF5-8FA9-8BB417C941BB}">
      <dgm:prSet phldrT="[Text]" custT="1"/>
      <dgm:spPr/>
      <dgm:t>
        <a:bodyPr/>
        <a:lstStyle/>
        <a:p>
          <a:r>
            <a:rPr lang="en-US" sz="1400" dirty="0"/>
            <a:t>Periphrastic form favored by dynamic non-motion and motion verbs; disfavored by </a:t>
          </a:r>
          <a:r>
            <a:rPr lang="en-US" sz="1400" dirty="0" err="1"/>
            <a:t>stative</a:t>
          </a:r>
          <a:r>
            <a:rPr lang="en-US" sz="1400" dirty="0"/>
            <a:t>, perceptual, &amp; psychological</a:t>
          </a:r>
        </a:p>
      </dgm:t>
    </dgm:pt>
    <dgm:pt modelId="{8451A52E-C8E4-4CD9-A566-3E5FEC397F5D}" type="parTrans" cxnId="{D264EE7B-BD22-4F13-867E-D604ACA2AE5A}">
      <dgm:prSet/>
      <dgm:spPr/>
      <dgm:t>
        <a:bodyPr/>
        <a:lstStyle/>
        <a:p>
          <a:endParaRPr lang="en-US"/>
        </a:p>
      </dgm:t>
    </dgm:pt>
    <dgm:pt modelId="{4AE9067E-5FF6-4368-A1A9-0232E31FE6FF}" type="sibTrans" cxnId="{D264EE7B-BD22-4F13-867E-D604ACA2AE5A}">
      <dgm:prSet/>
      <dgm:spPr/>
      <dgm:t>
        <a:bodyPr/>
        <a:lstStyle/>
        <a:p>
          <a:endParaRPr lang="en-US"/>
        </a:p>
      </dgm:t>
    </dgm:pt>
    <dgm:pt modelId="{A8D692F4-1E68-4187-88A0-BD3EB2C8F6B4}">
      <dgm:prSet phldrT="[Text]"/>
      <dgm:spPr/>
      <dgm:t>
        <a:bodyPr/>
        <a:lstStyle/>
        <a:p>
          <a:r>
            <a:rPr lang="en-US" dirty="0"/>
            <a:t>Periphrastic form favored by dynamic non-motion and motion verbs; disfavored by </a:t>
          </a:r>
          <a:r>
            <a:rPr lang="en-US" dirty="0" err="1"/>
            <a:t>stative</a:t>
          </a:r>
          <a:r>
            <a:rPr lang="en-US" dirty="0"/>
            <a:t>, perceptual, &amp; psychological</a:t>
          </a:r>
        </a:p>
      </dgm:t>
    </dgm:pt>
    <dgm:pt modelId="{C996B372-2E90-4B05-B111-F5AFAD4EC54D}" type="parTrans" cxnId="{60306C34-CC0E-4CFB-91D6-69196181877E}">
      <dgm:prSet/>
      <dgm:spPr/>
      <dgm:t>
        <a:bodyPr/>
        <a:lstStyle/>
        <a:p>
          <a:endParaRPr lang="en-US"/>
        </a:p>
      </dgm:t>
    </dgm:pt>
    <dgm:pt modelId="{BD51D60F-2E2B-4FA6-978C-1940C04CB37E}" type="sibTrans" cxnId="{60306C34-CC0E-4CFB-91D6-69196181877E}">
      <dgm:prSet/>
      <dgm:spPr/>
      <dgm:t>
        <a:bodyPr/>
        <a:lstStyle/>
        <a:p>
          <a:endParaRPr lang="en-US"/>
        </a:p>
      </dgm:t>
    </dgm:pt>
    <dgm:pt modelId="{FECAF2DF-7CE8-4942-9516-117E69CF7554}" type="pres">
      <dgm:prSet presAssocID="{38F37410-9BFA-42AC-A1C8-1CED6B67B783}" presName="CompostProcess" presStyleCnt="0">
        <dgm:presLayoutVars>
          <dgm:dir/>
          <dgm:resizeHandles val="exact"/>
        </dgm:presLayoutVars>
      </dgm:prSet>
      <dgm:spPr/>
    </dgm:pt>
    <dgm:pt modelId="{B8509EF5-D82A-4104-ABDE-2E8CEE25F528}" type="pres">
      <dgm:prSet presAssocID="{38F37410-9BFA-42AC-A1C8-1CED6B67B783}" presName="arrow" presStyleLbl="bgShp" presStyleIdx="0" presStyleCnt="1" custScaleX="115716"/>
      <dgm:spPr/>
    </dgm:pt>
    <dgm:pt modelId="{0CDA099B-C1A7-4678-A47B-678A01EF5910}" type="pres">
      <dgm:prSet presAssocID="{38F37410-9BFA-42AC-A1C8-1CED6B67B783}" presName="linearProcess" presStyleCnt="0"/>
      <dgm:spPr/>
    </dgm:pt>
    <dgm:pt modelId="{EC2EB541-1045-48CC-B793-FFD138D81CBD}" type="pres">
      <dgm:prSet presAssocID="{5238BBBA-7921-4EA3-BFD3-FE6162F4C472}" presName="textNode" presStyleLbl="node1" presStyleIdx="0" presStyleCnt="4" custScaleY="146178">
        <dgm:presLayoutVars>
          <dgm:bulletEnabled val="1"/>
        </dgm:presLayoutVars>
      </dgm:prSet>
      <dgm:spPr/>
    </dgm:pt>
    <dgm:pt modelId="{4A76A8B7-E0C3-4966-9E96-1BE574999649}" type="pres">
      <dgm:prSet presAssocID="{73A7DCE2-C9FF-4660-B067-5898E3BD1BFC}" presName="sibTrans" presStyleCnt="0"/>
      <dgm:spPr/>
    </dgm:pt>
    <dgm:pt modelId="{D6178BB1-B65C-4D7F-A351-DD28F7A6F18F}" type="pres">
      <dgm:prSet presAssocID="{0FD9D81A-3BFB-4002-B37F-A8C4338155CC}" presName="textNode" presStyleLbl="node1" presStyleIdx="1" presStyleCnt="4" custScaleY="148089">
        <dgm:presLayoutVars>
          <dgm:bulletEnabled val="1"/>
        </dgm:presLayoutVars>
      </dgm:prSet>
      <dgm:spPr/>
    </dgm:pt>
    <dgm:pt modelId="{3C0713DD-B4F1-42DE-8658-D7C525840FAE}" type="pres">
      <dgm:prSet presAssocID="{455F00D1-A5EE-4A58-8AC9-A93CA89D0E9E}" presName="sibTrans" presStyleCnt="0"/>
      <dgm:spPr/>
    </dgm:pt>
    <dgm:pt modelId="{52AA5C63-781F-4575-ACD5-52ADB38463D2}" type="pres">
      <dgm:prSet presAssocID="{E2FE049B-7070-4FF5-8FA9-8BB417C941BB}" presName="textNode" presStyleLbl="node1" presStyleIdx="2" presStyleCnt="4" custScaleY="148089">
        <dgm:presLayoutVars>
          <dgm:bulletEnabled val="1"/>
        </dgm:presLayoutVars>
      </dgm:prSet>
      <dgm:spPr/>
    </dgm:pt>
    <dgm:pt modelId="{61E6D455-1AA9-4FB9-B25B-C2DF2005B1F5}" type="pres">
      <dgm:prSet presAssocID="{4AE9067E-5FF6-4368-A1A9-0232E31FE6FF}" presName="sibTrans" presStyleCnt="0"/>
      <dgm:spPr/>
    </dgm:pt>
    <dgm:pt modelId="{CE828F7D-624F-4272-A09C-9C0359A53FC4}" type="pres">
      <dgm:prSet presAssocID="{A8D692F4-1E68-4187-88A0-BD3EB2C8F6B4}" presName="textNode" presStyleLbl="node1" presStyleIdx="3" presStyleCnt="4" custScaleY="148089">
        <dgm:presLayoutVars>
          <dgm:bulletEnabled val="1"/>
        </dgm:presLayoutVars>
      </dgm:prSet>
      <dgm:spPr/>
    </dgm:pt>
  </dgm:ptLst>
  <dgm:cxnLst>
    <dgm:cxn modelId="{73F9DC12-5604-4BC1-8AF3-865C5255A2C9}" type="presOf" srcId="{5238BBBA-7921-4EA3-BFD3-FE6162F4C472}" destId="{EC2EB541-1045-48CC-B793-FFD138D81CBD}" srcOrd="0" destOrd="0" presId="urn:microsoft.com/office/officeart/2005/8/layout/hProcess9"/>
    <dgm:cxn modelId="{3D4A8F2B-F680-4090-845F-DB28218435F9}" type="presOf" srcId="{E2FE049B-7070-4FF5-8FA9-8BB417C941BB}" destId="{52AA5C63-781F-4575-ACD5-52ADB38463D2}" srcOrd="0" destOrd="0" presId="urn:microsoft.com/office/officeart/2005/8/layout/hProcess9"/>
    <dgm:cxn modelId="{A8C7702E-F235-4820-82D1-B9830627596E}" srcId="{38F37410-9BFA-42AC-A1C8-1CED6B67B783}" destId="{5238BBBA-7921-4EA3-BFD3-FE6162F4C472}" srcOrd="0" destOrd="0" parTransId="{A3B83302-D317-415D-9921-95E66BE848D1}" sibTransId="{73A7DCE2-C9FF-4660-B067-5898E3BD1BFC}"/>
    <dgm:cxn modelId="{60306C34-CC0E-4CFB-91D6-69196181877E}" srcId="{38F37410-9BFA-42AC-A1C8-1CED6B67B783}" destId="{A8D692F4-1E68-4187-88A0-BD3EB2C8F6B4}" srcOrd="3" destOrd="0" parTransId="{C996B372-2E90-4B05-B111-F5AFAD4EC54D}" sibTransId="{BD51D60F-2E2B-4FA6-978C-1940C04CB37E}"/>
    <dgm:cxn modelId="{0587A638-0803-4689-B2E4-C55E5C53B05B}" srcId="{38F37410-9BFA-42AC-A1C8-1CED6B67B783}" destId="{0FD9D81A-3BFB-4002-B37F-A8C4338155CC}" srcOrd="1" destOrd="0" parTransId="{DA7945DB-E440-410D-9ABA-5405276CAA78}" sibTransId="{455F00D1-A5EE-4A58-8AC9-A93CA89D0E9E}"/>
    <dgm:cxn modelId="{ACF18D41-4C54-4BC2-95A6-A27DC6AE4878}" type="presOf" srcId="{0FD9D81A-3BFB-4002-B37F-A8C4338155CC}" destId="{D6178BB1-B65C-4D7F-A351-DD28F7A6F18F}" srcOrd="0" destOrd="0" presId="urn:microsoft.com/office/officeart/2005/8/layout/hProcess9"/>
    <dgm:cxn modelId="{D264EE7B-BD22-4F13-867E-D604ACA2AE5A}" srcId="{38F37410-9BFA-42AC-A1C8-1CED6B67B783}" destId="{E2FE049B-7070-4FF5-8FA9-8BB417C941BB}" srcOrd="2" destOrd="0" parTransId="{8451A52E-C8E4-4CD9-A566-3E5FEC397F5D}" sibTransId="{4AE9067E-5FF6-4368-A1A9-0232E31FE6FF}"/>
    <dgm:cxn modelId="{007B63EC-779D-45BD-8ADD-F433034EC447}" type="presOf" srcId="{A8D692F4-1E68-4187-88A0-BD3EB2C8F6B4}" destId="{CE828F7D-624F-4272-A09C-9C0359A53FC4}" srcOrd="0" destOrd="0" presId="urn:microsoft.com/office/officeart/2005/8/layout/hProcess9"/>
    <dgm:cxn modelId="{AED4BFF2-FE9B-4F35-8CD4-DEEA50969FB6}" type="presOf" srcId="{38F37410-9BFA-42AC-A1C8-1CED6B67B783}" destId="{FECAF2DF-7CE8-4942-9516-117E69CF7554}" srcOrd="0" destOrd="0" presId="urn:microsoft.com/office/officeart/2005/8/layout/hProcess9"/>
    <dgm:cxn modelId="{B88DBAB3-6C3A-48C0-9CF7-5C05177AFA8F}" type="presParOf" srcId="{FECAF2DF-7CE8-4942-9516-117E69CF7554}" destId="{B8509EF5-D82A-4104-ABDE-2E8CEE25F528}" srcOrd="0" destOrd="0" presId="urn:microsoft.com/office/officeart/2005/8/layout/hProcess9"/>
    <dgm:cxn modelId="{5773A432-E293-4CFF-9C95-2EEC13E4C103}" type="presParOf" srcId="{FECAF2DF-7CE8-4942-9516-117E69CF7554}" destId="{0CDA099B-C1A7-4678-A47B-678A01EF5910}" srcOrd="1" destOrd="0" presId="urn:microsoft.com/office/officeart/2005/8/layout/hProcess9"/>
    <dgm:cxn modelId="{16450BAB-7E14-4647-A45C-04A4026787C2}" type="presParOf" srcId="{0CDA099B-C1A7-4678-A47B-678A01EF5910}" destId="{EC2EB541-1045-48CC-B793-FFD138D81CBD}" srcOrd="0" destOrd="0" presId="urn:microsoft.com/office/officeart/2005/8/layout/hProcess9"/>
    <dgm:cxn modelId="{3794429B-D0AA-4D5D-A895-EAA93372D3AB}" type="presParOf" srcId="{0CDA099B-C1A7-4678-A47B-678A01EF5910}" destId="{4A76A8B7-E0C3-4966-9E96-1BE574999649}" srcOrd="1" destOrd="0" presId="urn:microsoft.com/office/officeart/2005/8/layout/hProcess9"/>
    <dgm:cxn modelId="{1F02E721-608D-481E-8498-D7E57F95CAB6}" type="presParOf" srcId="{0CDA099B-C1A7-4678-A47B-678A01EF5910}" destId="{D6178BB1-B65C-4D7F-A351-DD28F7A6F18F}" srcOrd="2" destOrd="0" presId="urn:microsoft.com/office/officeart/2005/8/layout/hProcess9"/>
    <dgm:cxn modelId="{8D62A256-92DE-4DF5-9910-B01AE8F835B6}" type="presParOf" srcId="{0CDA099B-C1A7-4678-A47B-678A01EF5910}" destId="{3C0713DD-B4F1-42DE-8658-D7C525840FAE}" srcOrd="3" destOrd="0" presId="urn:microsoft.com/office/officeart/2005/8/layout/hProcess9"/>
    <dgm:cxn modelId="{8133D436-F753-49DA-8945-77F414261ACA}" type="presParOf" srcId="{0CDA099B-C1A7-4678-A47B-678A01EF5910}" destId="{52AA5C63-781F-4575-ACD5-52ADB38463D2}" srcOrd="4" destOrd="0" presId="urn:microsoft.com/office/officeart/2005/8/layout/hProcess9"/>
    <dgm:cxn modelId="{C41AC080-697A-41BC-9F0E-BED84CB176C2}" type="presParOf" srcId="{0CDA099B-C1A7-4678-A47B-678A01EF5910}" destId="{61E6D455-1AA9-4FB9-B25B-C2DF2005B1F5}" srcOrd="5" destOrd="0" presId="urn:microsoft.com/office/officeart/2005/8/layout/hProcess9"/>
    <dgm:cxn modelId="{2C97F4D5-B658-4B62-A259-CBB17D9455AE}" type="presParOf" srcId="{0CDA099B-C1A7-4678-A47B-678A01EF5910}" destId="{CE828F7D-624F-4272-A09C-9C0359A53FC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F37410-9BFA-42AC-A1C8-1CED6B67B78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238BBBA-7921-4EA3-BFD3-FE6162F4C472}">
      <dgm:prSet phldrT="[Text]"/>
      <dgm:spPr/>
      <dgm:t>
        <a:bodyPr/>
        <a:lstStyle/>
        <a:p>
          <a:r>
            <a:rPr lang="en-US" dirty="0"/>
            <a:t>Periphrastic form highly disfavored by any adverbial modification</a:t>
          </a:r>
        </a:p>
      </dgm:t>
    </dgm:pt>
    <dgm:pt modelId="{A3B83302-D317-415D-9921-95E66BE848D1}" type="parTrans" cxnId="{A8C7702E-F235-4820-82D1-B9830627596E}">
      <dgm:prSet/>
      <dgm:spPr/>
      <dgm:t>
        <a:bodyPr/>
        <a:lstStyle/>
        <a:p>
          <a:endParaRPr lang="en-US"/>
        </a:p>
      </dgm:t>
    </dgm:pt>
    <dgm:pt modelId="{73A7DCE2-C9FF-4660-B067-5898E3BD1BFC}" type="sibTrans" cxnId="{A8C7702E-F235-4820-82D1-B9830627596E}">
      <dgm:prSet/>
      <dgm:spPr/>
      <dgm:t>
        <a:bodyPr/>
        <a:lstStyle/>
        <a:p>
          <a:endParaRPr lang="en-US"/>
        </a:p>
      </dgm:t>
    </dgm:pt>
    <dgm:pt modelId="{0FD9D81A-3BFB-4002-B37F-A8C4338155CC}">
      <dgm:prSet phldrT="[Text]"/>
      <dgm:spPr/>
      <dgm:t>
        <a:bodyPr/>
        <a:lstStyle/>
        <a:p>
          <a:r>
            <a:rPr lang="en-US" dirty="0"/>
            <a:t>Effect of adverbial modification not significant</a:t>
          </a:r>
        </a:p>
      </dgm:t>
    </dgm:pt>
    <dgm:pt modelId="{DA7945DB-E440-410D-9ABA-5405276CAA78}" type="parTrans" cxnId="{0587A638-0803-4689-B2E4-C55E5C53B05B}">
      <dgm:prSet/>
      <dgm:spPr/>
      <dgm:t>
        <a:bodyPr/>
        <a:lstStyle/>
        <a:p>
          <a:endParaRPr lang="en-US"/>
        </a:p>
      </dgm:t>
    </dgm:pt>
    <dgm:pt modelId="{455F00D1-A5EE-4A58-8AC9-A93CA89D0E9E}" type="sibTrans" cxnId="{0587A638-0803-4689-B2E4-C55E5C53B05B}">
      <dgm:prSet/>
      <dgm:spPr/>
      <dgm:t>
        <a:bodyPr/>
        <a:lstStyle/>
        <a:p>
          <a:endParaRPr lang="en-US"/>
        </a:p>
      </dgm:t>
    </dgm:pt>
    <dgm:pt modelId="{6EF8B5DA-A49C-44A5-8FE5-F06FE036FBFD}">
      <dgm:prSet phldrT="[Text]"/>
      <dgm:spPr/>
      <dgm:t>
        <a:bodyPr/>
        <a:lstStyle/>
        <a:p>
          <a:r>
            <a:rPr lang="en-US" dirty="0"/>
            <a:t>Periphrastic form disfavored by specific adverbials, even more so by non-specific</a:t>
          </a:r>
        </a:p>
      </dgm:t>
    </dgm:pt>
    <dgm:pt modelId="{8BB0EDB3-677D-418F-B423-5CB06DDE99C0}" type="parTrans" cxnId="{54928251-5BD4-42AB-AACE-2C70BB15037D}">
      <dgm:prSet/>
      <dgm:spPr/>
      <dgm:t>
        <a:bodyPr/>
        <a:lstStyle/>
        <a:p>
          <a:endParaRPr lang="en-US"/>
        </a:p>
      </dgm:t>
    </dgm:pt>
    <dgm:pt modelId="{EC32B7B3-8DBC-4323-8502-1588B2AF6F3B}" type="sibTrans" cxnId="{54928251-5BD4-42AB-AACE-2C70BB15037D}">
      <dgm:prSet/>
      <dgm:spPr/>
      <dgm:t>
        <a:bodyPr/>
        <a:lstStyle/>
        <a:p>
          <a:endParaRPr lang="en-US"/>
        </a:p>
      </dgm:t>
    </dgm:pt>
    <dgm:pt modelId="{9024EBD5-4C7B-410B-88D7-54EEFF8844A4}">
      <dgm:prSet phldrT="[Text]"/>
      <dgm:spPr/>
      <dgm:t>
        <a:bodyPr/>
        <a:lstStyle/>
        <a:p>
          <a:r>
            <a:rPr lang="en-US" dirty="0"/>
            <a:t>Same trend as written data</a:t>
          </a:r>
        </a:p>
      </dgm:t>
    </dgm:pt>
    <dgm:pt modelId="{A13ADD45-C337-487F-B490-D4658619644A}" type="parTrans" cxnId="{82308990-8A34-4F05-A42C-59E81C12BEBD}">
      <dgm:prSet/>
      <dgm:spPr/>
      <dgm:t>
        <a:bodyPr/>
        <a:lstStyle/>
        <a:p>
          <a:endParaRPr lang="en-US"/>
        </a:p>
      </dgm:t>
    </dgm:pt>
    <dgm:pt modelId="{BA336E30-461E-4AC4-9C59-EAC1F8118ED2}" type="sibTrans" cxnId="{82308990-8A34-4F05-A42C-59E81C12BEBD}">
      <dgm:prSet/>
      <dgm:spPr/>
      <dgm:t>
        <a:bodyPr/>
        <a:lstStyle/>
        <a:p>
          <a:endParaRPr lang="en-US"/>
        </a:p>
      </dgm:t>
    </dgm:pt>
    <dgm:pt modelId="{FECAF2DF-7CE8-4942-9516-117E69CF7554}" type="pres">
      <dgm:prSet presAssocID="{38F37410-9BFA-42AC-A1C8-1CED6B67B783}" presName="CompostProcess" presStyleCnt="0">
        <dgm:presLayoutVars>
          <dgm:dir/>
          <dgm:resizeHandles val="exact"/>
        </dgm:presLayoutVars>
      </dgm:prSet>
      <dgm:spPr/>
    </dgm:pt>
    <dgm:pt modelId="{B8509EF5-D82A-4104-ABDE-2E8CEE25F528}" type="pres">
      <dgm:prSet presAssocID="{38F37410-9BFA-42AC-A1C8-1CED6B67B783}" presName="arrow" presStyleLbl="bgShp" presStyleIdx="0" presStyleCnt="1" custScaleX="115716"/>
      <dgm:spPr/>
    </dgm:pt>
    <dgm:pt modelId="{0CDA099B-C1A7-4678-A47B-678A01EF5910}" type="pres">
      <dgm:prSet presAssocID="{38F37410-9BFA-42AC-A1C8-1CED6B67B783}" presName="linearProcess" presStyleCnt="0"/>
      <dgm:spPr/>
    </dgm:pt>
    <dgm:pt modelId="{EC2EB541-1045-48CC-B793-FFD138D81CBD}" type="pres">
      <dgm:prSet presAssocID="{5238BBBA-7921-4EA3-BFD3-FE6162F4C472}" presName="textNode" presStyleLbl="node1" presStyleIdx="0" presStyleCnt="4">
        <dgm:presLayoutVars>
          <dgm:bulletEnabled val="1"/>
        </dgm:presLayoutVars>
      </dgm:prSet>
      <dgm:spPr/>
    </dgm:pt>
    <dgm:pt modelId="{4A76A8B7-E0C3-4966-9E96-1BE574999649}" type="pres">
      <dgm:prSet presAssocID="{73A7DCE2-C9FF-4660-B067-5898E3BD1BFC}" presName="sibTrans" presStyleCnt="0"/>
      <dgm:spPr/>
    </dgm:pt>
    <dgm:pt modelId="{D6178BB1-B65C-4D7F-A351-DD28F7A6F18F}" type="pres">
      <dgm:prSet presAssocID="{0FD9D81A-3BFB-4002-B37F-A8C4338155CC}" presName="textNode" presStyleLbl="node1" presStyleIdx="1" presStyleCnt="4">
        <dgm:presLayoutVars>
          <dgm:bulletEnabled val="1"/>
        </dgm:presLayoutVars>
      </dgm:prSet>
      <dgm:spPr/>
    </dgm:pt>
    <dgm:pt modelId="{3C0713DD-B4F1-42DE-8658-D7C525840FAE}" type="pres">
      <dgm:prSet presAssocID="{455F00D1-A5EE-4A58-8AC9-A93CA89D0E9E}" presName="sibTrans" presStyleCnt="0"/>
      <dgm:spPr/>
    </dgm:pt>
    <dgm:pt modelId="{AE0C573A-EF93-4115-8404-2D1582F88FD2}" type="pres">
      <dgm:prSet presAssocID="{6EF8B5DA-A49C-44A5-8FE5-F06FE036FBFD}" presName="textNode" presStyleLbl="node1" presStyleIdx="2" presStyleCnt="4" custLinFactNeighborX="-16251" custLinFactNeighborY="-1812">
        <dgm:presLayoutVars>
          <dgm:bulletEnabled val="1"/>
        </dgm:presLayoutVars>
      </dgm:prSet>
      <dgm:spPr/>
    </dgm:pt>
    <dgm:pt modelId="{DE8A4F05-2392-41A3-924B-2D2B5CA5EF3B}" type="pres">
      <dgm:prSet presAssocID="{EC32B7B3-8DBC-4323-8502-1588B2AF6F3B}" presName="sibTrans" presStyleCnt="0"/>
      <dgm:spPr/>
    </dgm:pt>
    <dgm:pt modelId="{057DB589-A899-449F-924A-BB0ACCC89BF8}" type="pres">
      <dgm:prSet presAssocID="{9024EBD5-4C7B-410B-88D7-54EEFF8844A4}" presName="textNode" presStyleLbl="node1" presStyleIdx="3" presStyleCnt="4" custLinFactNeighborX="-34173">
        <dgm:presLayoutVars>
          <dgm:bulletEnabled val="1"/>
        </dgm:presLayoutVars>
      </dgm:prSet>
      <dgm:spPr/>
    </dgm:pt>
  </dgm:ptLst>
  <dgm:cxnLst>
    <dgm:cxn modelId="{A8C7702E-F235-4820-82D1-B9830627596E}" srcId="{38F37410-9BFA-42AC-A1C8-1CED6B67B783}" destId="{5238BBBA-7921-4EA3-BFD3-FE6162F4C472}" srcOrd="0" destOrd="0" parTransId="{A3B83302-D317-415D-9921-95E66BE848D1}" sibTransId="{73A7DCE2-C9FF-4660-B067-5898E3BD1BFC}"/>
    <dgm:cxn modelId="{0587A638-0803-4689-B2E4-C55E5C53B05B}" srcId="{38F37410-9BFA-42AC-A1C8-1CED6B67B783}" destId="{0FD9D81A-3BFB-4002-B37F-A8C4338155CC}" srcOrd="1" destOrd="0" parTransId="{DA7945DB-E440-410D-9ABA-5405276CAA78}" sibTransId="{455F00D1-A5EE-4A58-8AC9-A93CA89D0E9E}"/>
    <dgm:cxn modelId="{FA45E94D-B805-4883-AC29-A03F388645D3}" type="presOf" srcId="{38F37410-9BFA-42AC-A1C8-1CED6B67B783}" destId="{FECAF2DF-7CE8-4942-9516-117E69CF7554}" srcOrd="0" destOrd="0" presId="urn:microsoft.com/office/officeart/2005/8/layout/hProcess9"/>
    <dgm:cxn modelId="{54928251-5BD4-42AB-AACE-2C70BB15037D}" srcId="{38F37410-9BFA-42AC-A1C8-1CED6B67B783}" destId="{6EF8B5DA-A49C-44A5-8FE5-F06FE036FBFD}" srcOrd="2" destOrd="0" parTransId="{8BB0EDB3-677D-418F-B423-5CB06DDE99C0}" sibTransId="{EC32B7B3-8DBC-4323-8502-1588B2AF6F3B}"/>
    <dgm:cxn modelId="{D1AF507B-5B28-4FBE-BE19-1AD241ED73A6}" type="presOf" srcId="{0FD9D81A-3BFB-4002-B37F-A8C4338155CC}" destId="{D6178BB1-B65C-4D7F-A351-DD28F7A6F18F}" srcOrd="0" destOrd="0" presId="urn:microsoft.com/office/officeart/2005/8/layout/hProcess9"/>
    <dgm:cxn modelId="{82308990-8A34-4F05-A42C-59E81C12BEBD}" srcId="{38F37410-9BFA-42AC-A1C8-1CED6B67B783}" destId="{9024EBD5-4C7B-410B-88D7-54EEFF8844A4}" srcOrd="3" destOrd="0" parTransId="{A13ADD45-C337-487F-B490-D4658619644A}" sibTransId="{BA336E30-461E-4AC4-9C59-EAC1F8118ED2}"/>
    <dgm:cxn modelId="{E95B90BA-62BA-476D-A939-08EDBE8671B6}" type="presOf" srcId="{5238BBBA-7921-4EA3-BFD3-FE6162F4C472}" destId="{EC2EB541-1045-48CC-B793-FFD138D81CBD}" srcOrd="0" destOrd="0" presId="urn:microsoft.com/office/officeart/2005/8/layout/hProcess9"/>
    <dgm:cxn modelId="{21E2E4F3-68B9-4F53-8FBB-DF557B7C31C7}" type="presOf" srcId="{6EF8B5DA-A49C-44A5-8FE5-F06FE036FBFD}" destId="{AE0C573A-EF93-4115-8404-2D1582F88FD2}" srcOrd="0" destOrd="0" presId="urn:microsoft.com/office/officeart/2005/8/layout/hProcess9"/>
    <dgm:cxn modelId="{4E729FF8-8360-4F1C-A27A-B234D3EBAA16}" type="presOf" srcId="{9024EBD5-4C7B-410B-88D7-54EEFF8844A4}" destId="{057DB589-A899-449F-924A-BB0ACCC89BF8}" srcOrd="0" destOrd="0" presId="urn:microsoft.com/office/officeart/2005/8/layout/hProcess9"/>
    <dgm:cxn modelId="{BC00C686-2765-43DD-B62B-5643AD04C946}" type="presParOf" srcId="{FECAF2DF-7CE8-4942-9516-117E69CF7554}" destId="{B8509EF5-D82A-4104-ABDE-2E8CEE25F528}" srcOrd="0" destOrd="0" presId="urn:microsoft.com/office/officeart/2005/8/layout/hProcess9"/>
    <dgm:cxn modelId="{38F2E508-1955-40C0-AB4A-FBF97D1A29BC}" type="presParOf" srcId="{FECAF2DF-7CE8-4942-9516-117E69CF7554}" destId="{0CDA099B-C1A7-4678-A47B-678A01EF5910}" srcOrd="1" destOrd="0" presId="urn:microsoft.com/office/officeart/2005/8/layout/hProcess9"/>
    <dgm:cxn modelId="{CD512AAB-49A1-4232-B897-1A5060F65A9D}" type="presParOf" srcId="{0CDA099B-C1A7-4678-A47B-678A01EF5910}" destId="{EC2EB541-1045-48CC-B793-FFD138D81CBD}" srcOrd="0" destOrd="0" presId="urn:microsoft.com/office/officeart/2005/8/layout/hProcess9"/>
    <dgm:cxn modelId="{D33A686D-A238-4358-ACCE-BAA16DA48714}" type="presParOf" srcId="{0CDA099B-C1A7-4678-A47B-678A01EF5910}" destId="{4A76A8B7-E0C3-4966-9E96-1BE574999649}" srcOrd="1" destOrd="0" presId="urn:microsoft.com/office/officeart/2005/8/layout/hProcess9"/>
    <dgm:cxn modelId="{773C07DF-E802-46DD-A2B9-C3392B5CEAB1}" type="presParOf" srcId="{0CDA099B-C1A7-4678-A47B-678A01EF5910}" destId="{D6178BB1-B65C-4D7F-A351-DD28F7A6F18F}" srcOrd="2" destOrd="0" presId="urn:microsoft.com/office/officeart/2005/8/layout/hProcess9"/>
    <dgm:cxn modelId="{E192ABFB-EEA9-497C-8A22-1BE04FE3BB13}" type="presParOf" srcId="{0CDA099B-C1A7-4678-A47B-678A01EF5910}" destId="{3C0713DD-B4F1-42DE-8658-D7C525840FAE}" srcOrd="3" destOrd="0" presId="urn:microsoft.com/office/officeart/2005/8/layout/hProcess9"/>
    <dgm:cxn modelId="{B69E4F45-560F-4D69-9502-1584748DB38B}" type="presParOf" srcId="{0CDA099B-C1A7-4678-A47B-678A01EF5910}" destId="{AE0C573A-EF93-4115-8404-2D1582F88FD2}" srcOrd="4" destOrd="0" presId="urn:microsoft.com/office/officeart/2005/8/layout/hProcess9"/>
    <dgm:cxn modelId="{328A8BBB-6BE5-45EF-8A25-4B653257B528}" type="presParOf" srcId="{0CDA099B-C1A7-4678-A47B-678A01EF5910}" destId="{DE8A4F05-2392-41A3-924B-2D2B5CA5EF3B}" srcOrd="5" destOrd="0" presId="urn:microsoft.com/office/officeart/2005/8/layout/hProcess9"/>
    <dgm:cxn modelId="{34DFEB84-0776-4342-A0FD-FEDEC406A716}" type="presParOf" srcId="{0CDA099B-C1A7-4678-A47B-678A01EF5910}" destId="{057DB589-A899-449F-924A-BB0ACCC89BF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F37410-9BFA-42AC-A1C8-1CED6B67B78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238BBBA-7921-4EA3-BFD3-FE6162F4C472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Periphrastic form does not occur with any temporal reference</a:t>
          </a:r>
        </a:p>
      </dgm:t>
    </dgm:pt>
    <dgm:pt modelId="{A3B83302-D317-415D-9921-95E66BE848D1}" type="parTrans" cxnId="{A8C7702E-F235-4820-82D1-B9830627596E}">
      <dgm:prSet/>
      <dgm:spPr/>
      <dgm:t>
        <a:bodyPr/>
        <a:lstStyle/>
        <a:p>
          <a:endParaRPr lang="en-US"/>
        </a:p>
      </dgm:t>
    </dgm:pt>
    <dgm:pt modelId="{73A7DCE2-C9FF-4660-B067-5898E3BD1BFC}" type="sibTrans" cxnId="{A8C7702E-F235-4820-82D1-B9830627596E}">
      <dgm:prSet/>
      <dgm:spPr/>
      <dgm:t>
        <a:bodyPr/>
        <a:lstStyle/>
        <a:p>
          <a:endParaRPr lang="en-US"/>
        </a:p>
      </dgm:t>
    </dgm:pt>
    <dgm:pt modelId="{0FD9D81A-3BFB-4002-B37F-A8C4338155CC}">
      <dgm:prSet phldrT="[Text]"/>
      <dgm:spPr/>
      <dgm:t>
        <a:bodyPr/>
        <a:lstStyle/>
        <a:p>
          <a:r>
            <a:rPr lang="en-US" dirty="0"/>
            <a:t>Periphrastic form occurs when temporal proximity is not specified</a:t>
          </a:r>
        </a:p>
      </dgm:t>
    </dgm:pt>
    <dgm:pt modelId="{DA7945DB-E440-410D-9ABA-5405276CAA78}" type="parTrans" cxnId="{0587A638-0803-4689-B2E4-C55E5C53B05B}">
      <dgm:prSet/>
      <dgm:spPr/>
      <dgm:t>
        <a:bodyPr/>
        <a:lstStyle/>
        <a:p>
          <a:endParaRPr lang="en-US"/>
        </a:p>
      </dgm:t>
    </dgm:pt>
    <dgm:pt modelId="{455F00D1-A5EE-4A58-8AC9-A93CA89D0E9E}" type="sibTrans" cxnId="{0587A638-0803-4689-B2E4-C55E5C53B05B}">
      <dgm:prSet/>
      <dgm:spPr/>
      <dgm:t>
        <a:bodyPr/>
        <a:lstStyle/>
        <a:p>
          <a:endParaRPr lang="en-US"/>
        </a:p>
      </dgm:t>
    </dgm:pt>
    <dgm:pt modelId="{6EF8B5DA-A49C-44A5-8FE5-F06FE036FBFD}">
      <dgm:prSet phldrT="[Text]"/>
      <dgm:spPr/>
      <dgm:t>
        <a:bodyPr/>
        <a:lstStyle/>
        <a:p>
          <a:r>
            <a:rPr lang="en-US" dirty="0"/>
            <a:t>Periphrastic form favored with events occurring within a year; synthetic favored in indeterminate/distal</a:t>
          </a:r>
        </a:p>
      </dgm:t>
    </dgm:pt>
    <dgm:pt modelId="{8BB0EDB3-677D-418F-B423-5CB06DDE99C0}" type="parTrans" cxnId="{54928251-5BD4-42AB-AACE-2C70BB15037D}">
      <dgm:prSet/>
      <dgm:spPr/>
      <dgm:t>
        <a:bodyPr/>
        <a:lstStyle/>
        <a:p>
          <a:endParaRPr lang="en-US"/>
        </a:p>
      </dgm:t>
    </dgm:pt>
    <dgm:pt modelId="{EC32B7B3-8DBC-4323-8502-1588B2AF6F3B}" type="sibTrans" cxnId="{54928251-5BD4-42AB-AACE-2C70BB15037D}">
      <dgm:prSet/>
      <dgm:spPr/>
      <dgm:t>
        <a:bodyPr/>
        <a:lstStyle/>
        <a:p>
          <a:endParaRPr lang="en-US"/>
        </a:p>
      </dgm:t>
    </dgm:pt>
    <dgm:pt modelId="{FECAF2DF-7CE8-4942-9516-117E69CF7554}" type="pres">
      <dgm:prSet presAssocID="{38F37410-9BFA-42AC-A1C8-1CED6B67B783}" presName="CompostProcess" presStyleCnt="0">
        <dgm:presLayoutVars>
          <dgm:dir/>
          <dgm:resizeHandles val="exact"/>
        </dgm:presLayoutVars>
      </dgm:prSet>
      <dgm:spPr/>
    </dgm:pt>
    <dgm:pt modelId="{B8509EF5-D82A-4104-ABDE-2E8CEE25F528}" type="pres">
      <dgm:prSet presAssocID="{38F37410-9BFA-42AC-A1C8-1CED6B67B783}" presName="arrow" presStyleLbl="bgShp" presStyleIdx="0" presStyleCnt="1" custScaleX="113781"/>
      <dgm:spPr/>
    </dgm:pt>
    <dgm:pt modelId="{0CDA099B-C1A7-4678-A47B-678A01EF5910}" type="pres">
      <dgm:prSet presAssocID="{38F37410-9BFA-42AC-A1C8-1CED6B67B783}" presName="linearProcess" presStyleCnt="0"/>
      <dgm:spPr/>
    </dgm:pt>
    <dgm:pt modelId="{EC2EB541-1045-48CC-B793-FFD138D81CBD}" type="pres">
      <dgm:prSet presAssocID="{5238BBBA-7921-4EA3-BFD3-FE6162F4C472}" presName="textNode" presStyleLbl="node1" presStyleIdx="0" presStyleCnt="3">
        <dgm:presLayoutVars>
          <dgm:bulletEnabled val="1"/>
        </dgm:presLayoutVars>
      </dgm:prSet>
      <dgm:spPr/>
    </dgm:pt>
    <dgm:pt modelId="{4A76A8B7-E0C3-4966-9E96-1BE574999649}" type="pres">
      <dgm:prSet presAssocID="{73A7DCE2-C9FF-4660-B067-5898E3BD1BFC}" presName="sibTrans" presStyleCnt="0"/>
      <dgm:spPr/>
    </dgm:pt>
    <dgm:pt modelId="{D6178BB1-B65C-4D7F-A351-DD28F7A6F18F}" type="pres">
      <dgm:prSet presAssocID="{0FD9D81A-3BFB-4002-B37F-A8C4338155CC}" presName="textNode" presStyleLbl="node1" presStyleIdx="1" presStyleCnt="3">
        <dgm:presLayoutVars>
          <dgm:bulletEnabled val="1"/>
        </dgm:presLayoutVars>
      </dgm:prSet>
      <dgm:spPr/>
    </dgm:pt>
    <dgm:pt modelId="{3C0713DD-B4F1-42DE-8658-D7C525840FAE}" type="pres">
      <dgm:prSet presAssocID="{455F00D1-A5EE-4A58-8AC9-A93CA89D0E9E}" presName="sibTrans" presStyleCnt="0"/>
      <dgm:spPr/>
    </dgm:pt>
    <dgm:pt modelId="{AE0C573A-EF93-4115-8404-2D1582F88FD2}" type="pres">
      <dgm:prSet presAssocID="{6EF8B5DA-A49C-44A5-8FE5-F06FE036FBFD}" presName="textNode" presStyleLbl="node1" presStyleIdx="2" presStyleCnt="3" custLinFactNeighborX="-16251" custLinFactNeighborY="-1812">
        <dgm:presLayoutVars>
          <dgm:bulletEnabled val="1"/>
        </dgm:presLayoutVars>
      </dgm:prSet>
      <dgm:spPr/>
    </dgm:pt>
  </dgm:ptLst>
  <dgm:cxnLst>
    <dgm:cxn modelId="{A8C7702E-F235-4820-82D1-B9830627596E}" srcId="{38F37410-9BFA-42AC-A1C8-1CED6B67B783}" destId="{5238BBBA-7921-4EA3-BFD3-FE6162F4C472}" srcOrd="0" destOrd="0" parTransId="{A3B83302-D317-415D-9921-95E66BE848D1}" sibTransId="{73A7DCE2-C9FF-4660-B067-5898E3BD1BFC}"/>
    <dgm:cxn modelId="{0587A638-0803-4689-B2E4-C55E5C53B05B}" srcId="{38F37410-9BFA-42AC-A1C8-1CED6B67B783}" destId="{0FD9D81A-3BFB-4002-B37F-A8C4338155CC}" srcOrd="1" destOrd="0" parTransId="{DA7945DB-E440-410D-9ABA-5405276CAA78}" sibTransId="{455F00D1-A5EE-4A58-8AC9-A93CA89D0E9E}"/>
    <dgm:cxn modelId="{A1B2AA6E-AF61-4431-BBC7-77CA1C1AFB41}" type="presOf" srcId="{6EF8B5DA-A49C-44A5-8FE5-F06FE036FBFD}" destId="{AE0C573A-EF93-4115-8404-2D1582F88FD2}" srcOrd="0" destOrd="0" presId="urn:microsoft.com/office/officeart/2005/8/layout/hProcess9"/>
    <dgm:cxn modelId="{54928251-5BD4-42AB-AACE-2C70BB15037D}" srcId="{38F37410-9BFA-42AC-A1C8-1CED6B67B783}" destId="{6EF8B5DA-A49C-44A5-8FE5-F06FE036FBFD}" srcOrd="2" destOrd="0" parTransId="{8BB0EDB3-677D-418F-B423-5CB06DDE99C0}" sibTransId="{EC32B7B3-8DBC-4323-8502-1588B2AF6F3B}"/>
    <dgm:cxn modelId="{FC3D2172-40A8-41B5-8CD9-477150615504}" type="presOf" srcId="{0FD9D81A-3BFB-4002-B37F-A8C4338155CC}" destId="{D6178BB1-B65C-4D7F-A351-DD28F7A6F18F}" srcOrd="0" destOrd="0" presId="urn:microsoft.com/office/officeart/2005/8/layout/hProcess9"/>
    <dgm:cxn modelId="{DA49FB90-89A2-405A-94EB-5FFA045476B2}" type="presOf" srcId="{5238BBBA-7921-4EA3-BFD3-FE6162F4C472}" destId="{EC2EB541-1045-48CC-B793-FFD138D81CBD}" srcOrd="0" destOrd="0" presId="urn:microsoft.com/office/officeart/2005/8/layout/hProcess9"/>
    <dgm:cxn modelId="{109E3A9E-8F01-4403-B8D3-9C66D1E4DABC}" type="presOf" srcId="{38F37410-9BFA-42AC-A1C8-1CED6B67B783}" destId="{FECAF2DF-7CE8-4942-9516-117E69CF7554}" srcOrd="0" destOrd="0" presId="urn:microsoft.com/office/officeart/2005/8/layout/hProcess9"/>
    <dgm:cxn modelId="{EF8E0FA4-22A8-4DC8-922B-405C37309FC9}" type="presParOf" srcId="{FECAF2DF-7CE8-4942-9516-117E69CF7554}" destId="{B8509EF5-D82A-4104-ABDE-2E8CEE25F528}" srcOrd="0" destOrd="0" presId="urn:microsoft.com/office/officeart/2005/8/layout/hProcess9"/>
    <dgm:cxn modelId="{3A4647D7-5DA7-49A0-AD94-828FF1C135FA}" type="presParOf" srcId="{FECAF2DF-7CE8-4942-9516-117E69CF7554}" destId="{0CDA099B-C1A7-4678-A47B-678A01EF5910}" srcOrd="1" destOrd="0" presId="urn:microsoft.com/office/officeart/2005/8/layout/hProcess9"/>
    <dgm:cxn modelId="{CBB3BFC1-2FB7-486B-9DFB-6148EA459571}" type="presParOf" srcId="{0CDA099B-C1A7-4678-A47B-678A01EF5910}" destId="{EC2EB541-1045-48CC-B793-FFD138D81CBD}" srcOrd="0" destOrd="0" presId="urn:microsoft.com/office/officeart/2005/8/layout/hProcess9"/>
    <dgm:cxn modelId="{0CE65CF0-1C00-418F-94E2-AD8105529100}" type="presParOf" srcId="{0CDA099B-C1A7-4678-A47B-678A01EF5910}" destId="{4A76A8B7-E0C3-4966-9E96-1BE574999649}" srcOrd="1" destOrd="0" presId="urn:microsoft.com/office/officeart/2005/8/layout/hProcess9"/>
    <dgm:cxn modelId="{436635EF-A55A-4AFD-9A6B-CBCB397BF672}" type="presParOf" srcId="{0CDA099B-C1A7-4678-A47B-678A01EF5910}" destId="{D6178BB1-B65C-4D7F-A351-DD28F7A6F18F}" srcOrd="2" destOrd="0" presId="urn:microsoft.com/office/officeart/2005/8/layout/hProcess9"/>
    <dgm:cxn modelId="{FD2153BF-A582-4963-9402-9040F8A35808}" type="presParOf" srcId="{0CDA099B-C1A7-4678-A47B-678A01EF5910}" destId="{3C0713DD-B4F1-42DE-8658-D7C525840FAE}" srcOrd="3" destOrd="0" presId="urn:microsoft.com/office/officeart/2005/8/layout/hProcess9"/>
    <dgm:cxn modelId="{453E0C0D-B213-4250-B078-E9A7DC83030B}" type="presParOf" srcId="{0CDA099B-C1A7-4678-A47B-678A01EF5910}" destId="{AE0C573A-EF93-4115-8404-2D1582F88FD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F37410-9BFA-42AC-A1C8-1CED6B67B78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238BBBA-7921-4EA3-BFD3-FE6162F4C472}">
      <dgm:prSet phldrT="[Text]" custT="1"/>
      <dgm:spPr/>
      <dgm:t>
        <a:bodyPr/>
        <a:lstStyle/>
        <a:p>
          <a:r>
            <a:rPr lang="en-US" sz="1800" dirty="0"/>
            <a:t>Distal favors synthetic form</a:t>
          </a:r>
        </a:p>
      </dgm:t>
    </dgm:pt>
    <dgm:pt modelId="{A3B83302-D317-415D-9921-95E66BE848D1}" type="parTrans" cxnId="{A8C7702E-F235-4820-82D1-B9830627596E}">
      <dgm:prSet/>
      <dgm:spPr/>
      <dgm:t>
        <a:bodyPr/>
        <a:lstStyle/>
        <a:p>
          <a:endParaRPr lang="en-US"/>
        </a:p>
      </dgm:t>
    </dgm:pt>
    <dgm:pt modelId="{73A7DCE2-C9FF-4660-B067-5898E3BD1BFC}" type="sibTrans" cxnId="{A8C7702E-F235-4820-82D1-B9830627596E}">
      <dgm:prSet/>
      <dgm:spPr/>
      <dgm:t>
        <a:bodyPr/>
        <a:lstStyle/>
        <a:p>
          <a:endParaRPr lang="en-US"/>
        </a:p>
      </dgm:t>
    </dgm:pt>
    <dgm:pt modelId="{6EF8B5DA-A49C-44A5-8FE5-F06FE036FBFD}">
      <dgm:prSet phldrT="[Text]" custT="1"/>
      <dgm:spPr/>
      <dgm:t>
        <a:bodyPr/>
        <a:lstStyle/>
        <a:p>
          <a:r>
            <a:rPr lang="en-US" sz="1600" dirty="0"/>
            <a:t>Distal disfavors synthetic form (range of 3)</a:t>
          </a:r>
        </a:p>
      </dgm:t>
    </dgm:pt>
    <dgm:pt modelId="{8BB0EDB3-677D-418F-B423-5CB06DDE99C0}" type="parTrans" cxnId="{54928251-5BD4-42AB-AACE-2C70BB15037D}">
      <dgm:prSet/>
      <dgm:spPr/>
      <dgm:t>
        <a:bodyPr/>
        <a:lstStyle/>
        <a:p>
          <a:endParaRPr lang="en-US"/>
        </a:p>
      </dgm:t>
    </dgm:pt>
    <dgm:pt modelId="{EC32B7B3-8DBC-4323-8502-1588B2AF6F3B}" type="sibTrans" cxnId="{54928251-5BD4-42AB-AACE-2C70BB15037D}">
      <dgm:prSet/>
      <dgm:spPr/>
      <dgm:t>
        <a:bodyPr/>
        <a:lstStyle/>
        <a:p>
          <a:endParaRPr lang="en-US"/>
        </a:p>
      </dgm:t>
    </dgm:pt>
    <dgm:pt modelId="{FECAF2DF-7CE8-4942-9516-117E69CF7554}" type="pres">
      <dgm:prSet presAssocID="{38F37410-9BFA-42AC-A1C8-1CED6B67B783}" presName="CompostProcess" presStyleCnt="0">
        <dgm:presLayoutVars>
          <dgm:dir/>
          <dgm:resizeHandles val="exact"/>
        </dgm:presLayoutVars>
      </dgm:prSet>
      <dgm:spPr/>
    </dgm:pt>
    <dgm:pt modelId="{B8509EF5-D82A-4104-ABDE-2E8CEE25F528}" type="pres">
      <dgm:prSet presAssocID="{38F37410-9BFA-42AC-A1C8-1CED6B67B783}" presName="arrow" presStyleLbl="bgShp" presStyleIdx="0" presStyleCnt="1" custScaleX="115716"/>
      <dgm:spPr/>
    </dgm:pt>
    <dgm:pt modelId="{0CDA099B-C1A7-4678-A47B-678A01EF5910}" type="pres">
      <dgm:prSet presAssocID="{38F37410-9BFA-42AC-A1C8-1CED6B67B783}" presName="linearProcess" presStyleCnt="0"/>
      <dgm:spPr/>
    </dgm:pt>
    <dgm:pt modelId="{EC2EB541-1045-48CC-B793-FFD138D81CBD}" type="pres">
      <dgm:prSet presAssocID="{5238BBBA-7921-4EA3-BFD3-FE6162F4C472}" presName="textNode" presStyleLbl="node1" presStyleIdx="0" presStyleCnt="2">
        <dgm:presLayoutVars>
          <dgm:bulletEnabled val="1"/>
        </dgm:presLayoutVars>
      </dgm:prSet>
      <dgm:spPr/>
    </dgm:pt>
    <dgm:pt modelId="{4A76A8B7-E0C3-4966-9E96-1BE574999649}" type="pres">
      <dgm:prSet presAssocID="{73A7DCE2-C9FF-4660-B067-5898E3BD1BFC}" presName="sibTrans" presStyleCnt="0"/>
      <dgm:spPr/>
    </dgm:pt>
    <dgm:pt modelId="{AE0C573A-EF93-4115-8404-2D1582F88FD2}" type="pres">
      <dgm:prSet presAssocID="{6EF8B5DA-A49C-44A5-8FE5-F06FE036FBFD}" presName="textNode" presStyleLbl="node1" presStyleIdx="1" presStyleCnt="2" custLinFactNeighborX="-16251" custLinFactNeighborY="-1812">
        <dgm:presLayoutVars>
          <dgm:bulletEnabled val="1"/>
        </dgm:presLayoutVars>
      </dgm:prSet>
      <dgm:spPr/>
    </dgm:pt>
  </dgm:ptLst>
  <dgm:cxnLst>
    <dgm:cxn modelId="{A8C7702E-F235-4820-82D1-B9830627596E}" srcId="{38F37410-9BFA-42AC-A1C8-1CED6B67B783}" destId="{5238BBBA-7921-4EA3-BFD3-FE6162F4C472}" srcOrd="0" destOrd="0" parTransId="{A3B83302-D317-415D-9921-95E66BE848D1}" sibTransId="{73A7DCE2-C9FF-4660-B067-5898E3BD1BFC}"/>
    <dgm:cxn modelId="{C2F0C85D-B65E-4B69-B84C-59EE3CA765DF}" type="presOf" srcId="{5238BBBA-7921-4EA3-BFD3-FE6162F4C472}" destId="{EC2EB541-1045-48CC-B793-FFD138D81CBD}" srcOrd="0" destOrd="0" presId="urn:microsoft.com/office/officeart/2005/8/layout/hProcess9"/>
    <dgm:cxn modelId="{67E4A44C-25D7-4849-8FF6-F596E133C01A}" type="presOf" srcId="{6EF8B5DA-A49C-44A5-8FE5-F06FE036FBFD}" destId="{AE0C573A-EF93-4115-8404-2D1582F88FD2}" srcOrd="0" destOrd="0" presId="urn:microsoft.com/office/officeart/2005/8/layout/hProcess9"/>
    <dgm:cxn modelId="{54928251-5BD4-42AB-AACE-2C70BB15037D}" srcId="{38F37410-9BFA-42AC-A1C8-1CED6B67B783}" destId="{6EF8B5DA-A49C-44A5-8FE5-F06FE036FBFD}" srcOrd="1" destOrd="0" parTransId="{8BB0EDB3-677D-418F-B423-5CB06DDE99C0}" sibTransId="{EC32B7B3-8DBC-4323-8502-1588B2AF6F3B}"/>
    <dgm:cxn modelId="{0815FFA7-7403-45F7-B3D0-71BEE44F34A5}" type="presOf" srcId="{38F37410-9BFA-42AC-A1C8-1CED6B67B783}" destId="{FECAF2DF-7CE8-4942-9516-117E69CF7554}" srcOrd="0" destOrd="0" presId="urn:microsoft.com/office/officeart/2005/8/layout/hProcess9"/>
    <dgm:cxn modelId="{F7218696-2A27-4646-85EA-C12905FF6E27}" type="presParOf" srcId="{FECAF2DF-7CE8-4942-9516-117E69CF7554}" destId="{B8509EF5-D82A-4104-ABDE-2E8CEE25F528}" srcOrd="0" destOrd="0" presId="urn:microsoft.com/office/officeart/2005/8/layout/hProcess9"/>
    <dgm:cxn modelId="{DD28BA75-95C4-4E83-AF1A-E7DB4912BEFC}" type="presParOf" srcId="{FECAF2DF-7CE8-4942-9516-117E69CF7554}" destId="{0CDA099B-C1A7-4678-A47B-678A01EF5910}" srcOrd="1" destOrd="0" presId="urn:microsoft.com/office/officeart/2005/8/layout/hProcess9"/>
    <dgm:cxn modelId="{2F8323FE-FAE1-48C9-B684-8D7163653CE8}" type="presParOf" srcId="{0CDA099B-C1A7-4678-A47B-678A01EF5910}" destId="{EC2EB541-1045-48CC-B793-FFD138D81CBD}" srcOrd="0" destOrd="0" presId="urn:microsoft.com/office/officeart/2005/8/layout/hProcess9"/>
    <dgm:cxn modelId="{AA3787A8-0C84-4707-BCDD-36FA2A2A085B}" type="presParOf" srcId="{0CDA099B-C1A7-4678-A47B-678A01EF5910}" destId="{4A76A8B7-E0C3-4966-9E96-1BE574999649}" srcOrd="1" destOrd="0" presId="urn:microsoft.com/office/officeart/2005/8/layout/hProcess9"/>
    <dgm:cxn modelId="{02CA13A6-377C-4368-8DBC-9C3D53ADFB7D}" type="presParOf" srcId="{0CDA099B-C1A7-4678-A47B-678A01EF5910}" destId="{AE0C573A-EF93-4115-8404-2D1582F88FD2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F37410-9BFA-42AC-A1C8-1CED6B67B78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238BBBA-7921-4EA3-BFD3-FE6162F4C472}">
      <dgm:prSet phldrT="[Text]"/>
      <dgm:spPr/>
      <dgm:t>
        <a:bodyPr/>
        <a:lstStyle/>
        <a:p>
          <a:r>
            <a:rPr lang="en-US" dirty="0"/>
            <a:t>Periphrastic form does not occur in negative contexts</a:t>
          </a:r>
        </a:p>
      </dgm:t>
    </dgm:pt>
    <dgm:pt modelId="{A3B83302-D317-415D-9921-95E66BE848D1}" type="parTrans" cxnId="{A8C7702E-F235-4820-82D1-B9830627596E}">
      <dgm:prSet/>
      <dgm:spPr/>
      <dgm:t>
        <a:bodyPr/>
        <a:lstStyle/>
        <a:p>
          <a:endParaRPr lang="en-US"/>
        </a:p>
      </dgm:t>
    </dgm:pt>
    <dgm:pt modelId="{73A7DCE2-C9FF-4660-B067-5898E3BD1BFC}" type="sibTrans" cxnId="{A8C7702E-F235-4820-82D1-B9830627596E}">
      <dgm:prSet/>
      <dgm:spPr/>
      <dgm:t>
        <a:bodyPr/>
        <a:lstStyle/>
        <a:p>
          <a:endParaRPr lang="en-US"/>
        </a:p>
      </dgm:t>
    </dgm:pt>
    <dgm:pt modelId="{0FD9D81A-3BFB-4002-B37F-A8C4338155CC}">
      <dgm:prSet phldrT="[Text]"/>
      <dgm:spPr/>
      <dgm:t>
        <a:bodyPr/>
        <a:lstStyle/>
        <a:p>
          <a:r>
            <a:rPr lang="en-US" dirty="0"/>
            <a:t>Periphrastic form does not occur in negative contexts</a:t>
          </a:r>
        </a:p>
      </dgm:t>
    </dgm:pt>
    <dgm:pt modelId="{DA7945DB-E440-410D-9ABA-5405276CAA78}" type="parTrans" cxnId="{0587A638-0803-4689-B2E4-C55E5C53B05B}">
      <dgm:prSet/>
      <dgm:spPr/>
      <dgm:t>
        <a:bodyPr/>
        <a:lstStyle/>
        <a:p>
          <a:endParaRPr lang="en-US"/>
        </a:p>
      </dgm:t>
    </dgm:pt>
    <dgm:pt modelId="{455F00D1-A5EE-4A58-8AC9-A93CA89D0E9E}" type="sibTrans" cxnId="{0587A638-0803-4689-B2E4-C55E5C53B05B}">
      <dgm:prSet/>
      <dgm:spPr/>
      <dgm:t>
        <a:bodyPr/>
        <a:lstStyle/>
        <a:p>
          <a:endParaRPr lang="en-US"/>
        </a:p>
      </dgm:t>
    </dgm:pt>
    <dgm:pt modelId="{6EF8B5DA-A49C-44A5-8FE5-F06FE036FBFD}">
      <dgm:prSet phldrT="[Text]"/>
      <dgm:spPr/>
      <dgm:t>
        <a:bodyPr/>
        <a:lstStyle/>
        <a:p>
          <a:r>
            <a:rPr lang="en-US" dirty="0"/>
            <a:t>Periphrastic form favored in negative  contexts; disfavored in affirmative</a:t>
          </a:r>
        </a:p>
      </dgm:t>
    </dgm:pt>
    <dgm:pt modelId="{8BB0EDB3-677D-418F-B423-5CB06DDE99C0}" type="parTrans" cxnId="{54928251-5BD4-42AB-AACE-2C70BB15037D}">
      <dgm:prSet/>
      <dgm:spPr/>
      <dgm:t>
        <a:bodyPr/>
        <a:lstStyle/>
        <a:p>
          <a:endParaRPr lang="en-US"/>
        </a:p>
      </dgm:t>
    </dgm:pt>
    <dgm:pt modelId="{EC32B7B3-8DBC-4323-8502-1588B2AF6F3B}" type="sibTrans" cxnId="{54928251-5BD4-42AB-AACE-2C70BB15037D}">
      <dgm:prSet/>
      <dgm:spPr/>
      <dgm:t>
        <a:bodyPr/>
        <a:lstStyle/>
        <a:p>
          <a:endParaRPr lang="en-US"/>
        </a:p>
      </dgm:t>
    </dgm:pt>
    <dgm:pt modelId="{FECAF2DF-7CE8-4942-9516-117E69CF7554}" type="pres">
      <dgm:prSet presAssocID="{38F37410-9BFA-42AC-A1C8-1CED6B67B783}" presName="CompostProcess" presStyleCnt="0">
        <dgm:presLayoutVars>
          <dgm:dir/>
          <dgm:resizeHandles val="exact"/>
        </dgm:presLayoutVars>
      </dgm:prSet>
      <dgm:spPr/>
    </dgm:pt>
    <dgm:pt modelId="{B8509EF5-D82A-4104-ABDE-2E8CEE25F528}" type="pres">
      <dgm:prSet presAssocID="{38F37410-9BFA-42AC-A1C8-1CED6B67B783}" presName="arrow" presStyleLbl="bgShp" presStyleIdx="0" presStyleCnt="1" custScaleX="113781"/>
      <dgm:spPr/>
    </dgm:pt>
    <dgm:pt modelId="{0CDA099B-C1A7-4678-A47B-678A01EF5910}" type="pres">
      <dgm:prSet presAssocID="{38F37410-9BFA-42AC-A1C8-1CED6B67B783}" presName="linearProcess" presStyleCnt="0"/>
      <dgm:spPr/>
    </dgm:pt>
    <dgm:pt modelId="{EC2EB541-1045-48CC-B793-FFD138D81CBD}" type="pres">
      <dgm:prSet presAssocID="{5238BBBA-7921-4EA3-BFD3-FE6162F4C472}" presName="textNode" presStyleLbl="node1" presStyleIdx="0" presStyleCnt="3">
        <dgm:presLayoutVars>
          <dgm:bulletEnabled val="1"/>
        </dgm:presLayoutVars>
      </dgm:prSet>
      <dgm:spPr/>
    </dgm:pt>
    <dgm:pt modelId="{4A76A8B7-E0C3-4966-9E96-1BE574999649}" type="pres">
      <dgm:prSet presAssocID="{73A7DCE2-C9FF-4660-B067-5898E3BD1BFC}" presName="sibTrans" presStyleCnt="0"/>
      <dgm:spPr/>
    </dgm:pt>
    <dgm:pt modelId="{D6178BB1-B65C-4D7F-A351-DD28F7A6F18F}" type="pres">
      <dgm:prSet presAssocID="{0FD9D81A-3BFB-4002-B37F-A8C4338155CC}" presName="textNode" presStyleLbl="node1" presStyleIdx="1" presStyleCnt="3">
        <dgm:presLayoutVars>
          <dgm:bulletEnabled val="1"/>
        </dgm:presLayoutVars>
      </dgm:prSet>
      <dgm:spPr/>
    </dgm:pt>
    <dgm:pt modelId="{3C0713DD-B4F1-42DE-8658-D7C525840FAE}" type="pres">
      <dgm:prSet presAssocID="{455F00D1-A5EE-4A58-8AC9-A93CA89D0E9E}" presName="sibTrans" presStyleCnt="0"/>
      <dgm:spPr/>
    </dgm:pt>
    <dgm:pt modelId="{AE0C573A-EF93-4115-8404-2D1582F88FD2}" type="pres">
      <dgm:prSet presAssocID="{6EF8B5DA-A49C-44A5-8FE5-F06FE036FBFD}" presName="textNode" presStyleLbl="node1" presStyleIdx="2" presStyleCnt="3" custLinFactNeighborX="-16251" custLinFactNeighborY="-1812">
        <dgm:presLayoutVars>
          <dgm:bulletEnabled val="1"/>
        </dgm:presLayoutVars>
      </dgm:prSet>
      <dgm:spPr/>
    </dgm:pt>
  </dgm:ptLst>
  <dgm:cxnLst>
    <dgm:cxn modelId="{A8C7702E-F235-4820-82D1-B9830627596E}" srcId="{38F37410-9BFA-42AC-A1C8-1CED6B67B783}" destId="{5238BBBA-7921-4EA3-BFD3-FE6162F4C472}" srcOrd="0" destOrd="0" parTransId="{A3B83302-D317-415D-9921-95E66BE848D1}" sibTransId="{73A7DCE2-C9FF-4660-B067-5898E3BD1BFC}"/>
    <dgm:cxn modelId="{0587A638-0803-4689-B2E4-C55E5C53B05B}" srcId="{38F37410-9BFA-42AC-A1C8-1CED6B67B783}" destId="{0FD9D81A-3BFB-4002-B37F-A8C4338155CC}" srcOrd="1" destOrd="0" parTransId="{DA7945DB-E440-410D-9ABA-5405276CAA78}" sibTransId="{455F00D1-A5EE-4A58-8AC9-A93CA89D0E9E}"/>
    <dgm:cxn modelId="{EABDD43D-EEC4-4BB1-9CA0-EF900C4AB8EB}" type="presOf" srcId="{5238BBBA-7921-4EA3-BFD3-FE6162F4C472}" destId="{EC2EB541-1045-48CC-B793-FFD138D81CBD}" srcOrd="0" destOrd="0" presId="urn:microsoft.com/office/officeart/2005/8/layout/hProcess9"/>
    <dgm:cxn modelId="{54928251-5BD4-42AB-AACE-2C70BB15037D}" srcId="{38F37410-9BFA-42AC-A1C8-1CED6B67B783}" destId="{6EF8B5DA-A49C-44A5-8FE5-F06FE036FBFD}" srcOrd="2" destOrd="0" parTransId="{8BB0EDB3-677D-418F-B423-5CB06DDE99C0}" sibTransId="{EC32B7B3-8DBC-4323-8502-1588B2AF6F3B}"/>
    <dgm:cxn modelId="{D04805B9-FB5D-45F6-AB1A-714AA3CBEDDC}" type="presOf" srcId="{6EF8B5DA-A49C-44A5-8FE5-F06FE036FBFD}" destId="{AE0C573A-EF93-4115-8404-2D1582F88FD2}" srcOrd="0" destOrd="0" presId="urn:microsoft.com/office/officeart/2005/8/layout/hProcess9"/>
    <dgm:cxn modelId="{3C3397C7-B169-4352-9624-06FE52DF4413}" type="presOf" srcId="{0FD9D81A-3BFB-4002-B37F-A8C4338155CC}" destId="{D6178BB1-B65C-4D7F-A351-DD28F7A6F18F}" srcOrd="0" destOrd="0" presId="urn:microsoft.com/office/officeart/2005/8/layout/hProcess9"/>
    <dgm:cxn modelId="{B6CFEAF2-0488-404B-9CBD-A9D6D7A49AC0}" type="presOf" srcId="{38F37410-9BFA-42AC-A1C8-1CED6B67B783}" destId="{FECAF2DF-7CE8-4942-9516-117E69CF7554}" srcOrd="0" destOrd="0" presId="urn:microsoft.com/office/officeart/2005/8/layout/hProcess9"/>
    <dgm:cxn modelId="{53B3182E-CD95-45FB-B50E-B4F864A52BD6}" type="presParOf" srcId="{FECAF2DF-7CE8-4942-9516-117E69CF7554}" destId="{B8509EF5-D82A-4104-ABDE-2E8CEE25F528}" srcOrd="0" destOrd="0" presId="urn:microsoft.com/office/officeart/2005/8/layout/hProcess9"/>
    <dgm:cxn modelId="{3CE8CDC0-CBEE-40B9-A2D1-E61A20B62F11}" type="presParOf" srcId="{FECAF2DF-7CE8-4942-9516-117E69CF7554}" destId="{0CDA099B-C1A7-4678-A47B-678A01EF5910}" srcOrd="1" destOrd="0" presId="urn:microsoft.com/office/officeart/2005/8/layout/hProcess9"/>
    <dgm:cxn modelId="{7DF847FD-49B4-442A-9727-9E9B592F689C}" type="presParOf" srcId="{0CDA099B-C1A7-4678-A47B-678A01EF5910}" destId="{EC2EB541-1045-48CC-B793-FFD138D81CBD}" srcOrd="0" destOrd="0" presId="urn:microsoft.com/office/officeart/2005/8/layout/hProcess9"/>
    <dgm:cxn modelId="{3ED7C269-835C-466B-A83E-3FBE3CB51F15}" type="presParOf" srcId="{0CDA099B-C1A7-4678-A47B-678A01EF5910}" destId="{4A76A8B7-E0C3-4966-9E96-1BE574999649}" srcOrd="1" destOrd="0" presId="urn:microsoft.com/office/officeart/2005/8/layout/hProcess9"/>
    <dgm:cxn modelId="{6A61FC12-E993-479C-A83D-F8840FF8E3ED}" type="presParOf" srcId="{0CDA099B-C1A7-4678-A47B-678A01EF5910}" destId="{D6178BB1-B65C-4D7F-A351-DD28F7A6F18F}" srcOrd="2" destOrd="0" presId="urn:microsoft.com/office/officeart/2005/8/layout/hProcess9"/>
    <dgm:cxn modelId="{3CD7ABDF-9261-494F-ACA5-37BAB00FF7D6}" type="presParOf" srcId="{0CDA099B-C1A7-4678-A47B-678A01EF5910}" destId="{3C0713DD-B4F1-42DE-8658-D7C525840FAE}" srcOrd="3" destOrd="0" presId="urn:microsoft.com/office/officeart/2005/8/layout/hProcess9"/>
    <dgm:cxn modelId="{42C64358-C9D6-4E31-8A20-ECAEAE16F2D8}" type="presParOf" srcId="{0CDA099B-C1A7-4678-A47B-678A01EF5910}" destId="{AE0C573A-EF93-4115-8404-2D1582F88FD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8F37410-9BFA-42AC-A1C8-1CED6B67B78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238BBBA-7921-4EA3-BFD3-FE6162F4C472}">
      <dgm:prSet phldrT="[Text]"/>
      <dgm:spPr/>
      <dgm:t>
        <a:bodyPr/>
        <a:lstStyle/>
        <a:p>
          <a:r>
            <a:rPr lang="en-US" dirty="0"/>
            <a:t>Periphrastic form disfavored by negative contexts</a:t>
          </a:r>
        </a:p>
      </dgm:t>
    </dgm:pt>
    <dgm:pt modelId="{A3B83302-D317-415D-9921-95E66BE848D1}" type="parTrans" cxnId="{A8C7702E-F235-4820-82D1-B9830627596E}">
      <dgm:prSet/>
      <dgm:spPr/>
      <dgm:t>
        <a:bodyPr/>
        <a:lstStyle/>
        <a:p>
          <a:endParaRPr lang="en-US"/>
        </a:p>
      </dgm:t>
    </dgm:pt>
    <dgm:pt modelId="{73A7DCE2-C9FF-4660-B067-5898E3BD1BFC}" type="sibTrans" cxnId="{A8C7702E-F235-4820-82D1-B9830627596E}">
      <dgm:prSet/>
      <dgm:spPr/>
      <dgm:t>
        <a:bodyPr/>
        <a:lstStyle/>
        <a:p>
          <a:endParaRPr lang="en-US"/>
        </a:p>
      </dgm:t>
    </dgm:pt>
    <dgm:pt modelId="{0FD9D81A-3BFB-4002-B37F-A8C4338155CC}">
      <dgm:prSet phldrT="[Text]"/>
      <dgm:spPr/>
      <dgm:t>
        <a:bodyPr/>
        <a:lstStyle/>
        <a:p>
          <a:r>
            <a:rPr lang="en-US" dirty="0"/>
            <a:t>Effect of polarity not significant</a:t>
          </a:r>
        </a:p>
      </dgm:t>
    </dgm:pt>
    <dgm:pt modelId="{DA7945DB-E440-410D-9ABA-5405276CAA78}" type="parTrans" cxnId="{0587A638-0803-4689-B2E4-C55E5C53B05B}">
      <dgm:prSet/>
      <dgm:spPr/>
      <dgm:t>
        <a:bodyPr/>
        <a:lstStyle/>
        <a:p>
          <a:endParaRPr lang="en-US"/>
        </a:p>
      </dgm:t>
    </dgm:pt>
    <dgm:pt modelId="{455F00D1-A5EE-4A58-8AC9-A93CA89D0E9E}" type="sibTrans" cxnId="{0587A638-0803-4689-B2E4-C55E5C53B05B}">
      <dgm:prSet/>
      <dgm:spPr/>
      <dgm:t>
        <a:bodyPr/>
        <a:lstStyle/>
        <a:p>
          <a:endParaRPr lang="en-US"/>
        </a:p>
      </dgm:t>
    </dgm:pt>
    <dgm:pt modelId="{6EF8B5DA-A49C-44A5-8FE5-F06FE036FBFD}">
      <dgm:prSet phldrT="[Text]"/>
      <dgm:spPr/>
      <dgm:t>
        <a:bodyPr/>
        <a:lstStyle/>
        <a:p>
          <a:r>
            <a:rPr lang="en-US" dirty="0"/>
            <a:t>Effect of polarity not significant</a:t>
          </a:r>
        </a:p>
      </dgm:t>
    </dgm:pt>
    <dgm:pt modelId="{8BB0EDB3-677D-418F-B423-5CB06DDE99C0}" type="parTrans" cxnId="{54928251-5BD4-42AB-AACE-2C70BB15037D}">
      <dgm:prSet/>
      <dgm:spPr/>
      <dgm:t>
        <a:bodyPr/>
        <a:lstStyle/>
        <a:p>
          <a:endParaRPr lang="en-US"/>
        </a:p>
      </dgm:t>
    </dgm:pt>
    <dgm:pt modelId="{EC32B7B3-8DBC-4323-8502-1588B2AF6F3B}" type="sibTrans" cxnId="{54928251-5BD4-42AB-AACE-2C70BB15037D}">
      <dgm:prSet/>
      <dgm:spPr/>
      <dgm:t>
        <a:bodyPr/>
        <a:lstStyle/>
        <a:p>
          <a:endParaRPr lang="en-US"/>
        </a:p>
      </dgm:t>
    </dgm:pt>
    <dgm:pt modelId="{9024EBD5-4C7B-410B-88D7-54EEFF8844A4}">
      <dgm:prSet phldrT="[Text]"/>
      <dgm:spPr/>
      <dgm:t>
        <a:bodyPr/>
        <a:lstStyle/>
        <a:p>
          <a:r>
            <a:rPr lang="en-US" dirty="0"/>
            <a:t>Periphrastic form favored in negative contexts</a:t>
          </a:r>
        </a:p>
      </dgm:t>
    </dgm:pt>
    <dgm:pt modelId="{A13ADD45-C337-487F-B490-D4658619644A}" type="parTrans" cxnId="{82308990-8A34-4F05-A42C-59E81C12BEBD}">
      <dgm:prSet/>
      <dgm:spPr/>
      <dgm:t>
        <a:bodyPr/>
        <a:lstStyle/>
        <a:p>
          <a:endParaRPr lang="en-US"/>
        </a:p>
      </dgm:t>
    </dgm:pt>
    <dgm:pt modelId="{BA336E30-461E-4AC4-9C59-EAC1F8118ED2}" type="sibTrans" cxnId="{82308990-8A34-4F05-A42C-59E81C12BEBD}">
      <dgm:prSet/>
      <dgm:spPr/>
      <dgm:t>
        <a:bodyPr/>
        <a:lstStyle/>
        <a:p>
          <a:endParaRPr lang="en-US"/>
        </a:p>
      </dgm:t>
    </dgm:pt>
    <dgm:pt modelId="{FECAF2DF-7CE8-4942-9516-117E69CF7554}" type="pres">
      <dgm:prSet presAssocID="{38F37410-9BFA-42AC-A1C8-1CED6B67B783}" presName="CompostProcess" presStyleCnt="0">
        <dgm:presLayoutVars>
          <dgm:dir/>
          <dgm:resizeHandles val="exact"/>
        </dgm:presLayoutVars>
      </dgm:prSet>
      <dgm:spPr/>
    </dgm:pt>
    <dgm:pt modelId="{B8509EF5-D82A-4104-ABDE-2E8CEE25F528}" type="pres">
      <dgm:prSet presAssocID="{38F37410-9BFA-42AC-A1C8-1CED6B67B783}" presName="arrow" presStyleLbl="bgShp" presStyleIdx="0" presStyleCnt="1" custScaleX="115716"/>
      <dgm:spPr/>
    </dgm:pt>
    <dgm:pt modelId="{0CDA099B-C1A7-4678-A47B-678A01EF5910}" type="pres">
      <dgm:prSet presAssocID="{38F37410-9BFA-42AC-A1C8-1CED6B67B783}" presName="linearProcess" presStyleCnt="0"/>
      <dgm:spPr/>
    </dgm:pt>
    <dgm:pt modelId="{EC2EB541-1045-48CC-B793-FFD138D81CBD}" type="pres">
      <dgm:prSet presAssocID="{5238BBBA-7921-4EA3-BFD3-FE6162F4C472}" presName="textNode" presStyleLbl="node1" presStyleIdx="0" presStyleCnt="4">
        <dgm:presLayoutVars>
          <dgm:bulletEnabled val="1"/>
        </dgm:presLayoutVars>
      </dgm:prSet>
      <dgm:spPr/>
    </dgm:pt>
    <dgm:pt modelId="{4A76A8B7-E0C3-4966-9E96-1BE574999649}" type="pres">
      <dgm:prSet presAssocID="{73A7DCE2-C9FF-4660-B067-5898E3BD1BFC}" presName="sibTrans" presStyleCnt="0"/>
      <dgm:spPr/>
    </dgm:pt>
    <dgm:pt modelId="{D6178BB1-B65C-4D7F-A351-DD28F7A6F18F}" type="pres">
      <dgm:prSet presAssocID="{0FD9D81A-3BFB-4002-B37F-A8C4338155CC}" presName="textNode" presStyleLbl="node1" presStyleIdx="1" presStyleCnt="4">
        <dgm:presLayoutVars>
          <dgm:bulletEnabled val="1"/>
        </dgm:presLayoutVars>
      </dgm:prSet>
      <dgm:spPr/>
    </dgm:pt>
    <dgm:pt modelId="{3C0713DD-B4F1-42DE-8658-D7C525840FAE}" type="pres">
      <dgm:prSet presAssocID="{455F00D1-A5EE-4A58-8AC9-A93CA89D0E9E}" presName="sibTrans" presStyleCnt="0"/>
      <dgm:spPr/>
    </dgm:pt>
    <dgm:pt modelId="{AE0C573A-EF93-4115-8404-2D1582F88FD2}" type="pres">
      <dgm:prSet presAssocID="{6EF8B5DA-A49C-44A5-8FE5-F06FE036FBFD}" presName="textNode" presStyleLbl="node1" presStyleIdx="2" presStyleCnt="4" custLinFactNeighborX="-16251" custLinFactNeighborY="-1812">
        <dgm:presLayoutVars>
          <dgm:bulletEnabled val="1"/>
        </dgm:presLayoutVars>
      </dgm:prSet>
      <dgm:spPr/>
    </dgm:pt>
    <dgm:pt modelId="{DE8A4F05-2392-41A3-924B-2D2B5CA5EF3B}" type="pres">
      <dgm:prSet presAssocID="{EC32B7B3-8DBC-4323-8502-1588B2AF6F3B}" presName="sibTrans" presStyleCnt="0"/>
      <dgm:spPr/>
    </dgm:pt>
    <dgm:pt modelId="{057DB589-A899-449F-924A-BB0ACCC89BF8}" type="pres">
      <dgm:prSet presAssocID="{9024EBD5-4C7B-410B-88D7-54EEFF8844A4}" presName="textNode" presStyleLbl="node1" presStyleIdx="3" presStyleCnt="4" custLinFactNeighborX="-34173">
        <dgm:presLayoutVars>
          <dgm:bulletEnabled val="1"/>
        </dgm:presLayoutVars>
      </dgm:prSet>
      <dgm:spPr/>
    </dgm:pt>
  </dgm:ptLst>
  <dgm:cxnLst>
    <dgm:cxn modelId="{A8C7702E-F235-4820-82D1-B9830627596E}" srcId="{38F37410-9BFA-42AC-A1C8-1CED6B67B783}" destId="{5238BBBA-7921-4EA3-BFD3-FE6162F4C472}" srcOrd="0" destOrd="0" parTransId="{A3B83302-D317-415D-9921-95E66BE848D1}" sibTransId="{73A7DCE2-C9FF-4660-B067-5898E3BD1BFC}"/>
    <dgm:cxn modelId="{0587A638-0803-4689-B2E4-C55E5C53B05B}" srcId="{38F37410-9BFA-42AC-A1C8-1CED6B67B783}" destId="{0FD9D81A-3BFB-4002-B37F-A8C4338155CC}" srcOrd="1" destOrd="0" parTransId="{DA7945DB-E440-410D-9ABA-5405276CAA78}" sibTransId="{455F00D1-A5EE-4A58-8AC9-A93CA89D0E9E}"/>
    <dgm:cxn modelId="{74ECFF5E-00AF-4B38-8888-7132BD138E3B}" type="presOf" srcId="{0FD9D81A-3BFB-4002-B37F-A8C4338155CC}" destId="{D6178BB1-B65C-4D7F-A351-DD28F7A6F18F}" srcOrd="0" destOrd="0" presId="urn:microsoft.com/office/officeart/2005/8/layout/hProcess9"/>
    <dgm:cxn modelId="{54928251-5BD4-42AB-AACE-2C70BB15037D}" srcId="{38F37410-9BFA-42AC-A1C8-1CED6B67B783}" destId="{6EF8B5DA-A49C-44A5-8FE5-F06FE036FBFD}" srcOrd="2" destOrd="0" parTransId="{8BB0EDB3-677D-418F-B423-5CB06DDE99C0}" sibTransId="{EC32B7B3-8DBC-4323-8502-1588B2AF6F3B}"/>
    <dgm:cxn modelId="{34B2E28B-1E89-49F1-AE86-EBE6FAB989CB}" type="presOf" srcId="{38F37410-9BFA-42AC-A1C8-1CED6B67B783}" destId="{FECAF2DF-7CE8-4942-9516-117E69CF7554}" srcOrd="0" destOrd="0" presId="urn:microsoft.com/office/officeart/2005/8/layout/hProcess9"/>
    <dgm:cxn modelId="{82308990-8A34-4F05-A42C-59E81C12BEBD}" srcId="{38F37410-9BFA-42AC-A1C8-1CED6B67B783}" destId="{9024EBD5-4C7B-410B-88D7-54EEFF8844A4}" srcOrd="3" destOrd="0" parTransId="{A13ADD45-C337-487F-B490-D4658619644A}" sibTransId="{BA336E30-461E-4AC4-9C59-EAC1F8118ED2}"/>
    <dgm:cxn modelId="{D3E44D95-664D-4813-B1C8-61AD9C96DFED}" type="presOf" srcId="{9024EBD5-4C7B-410B-88D7-54EEFF8844A4}" destId="{057DB589-A899-449F-924A-BB0ACCC89BF8}" srcOrd="0" destOrd="0" presId="urn:microsoft.com/office/officeart/2005/8/layout/hProcess9"/>
    <dgm:cxn modelId="{77DA25D6-24DC-4853-A146-2E741382A597}" type="presOf" srcId="{6EF8B5DA-A49C-44A5-8FE5-F06FE036FBFD}" destId="{AE0C573A-EF93-4115-8404-2D1582F88FD2}" srcOrd="0" destOrd="0" presId="urn:microsoft.com/office/officeart/2005/8/layout/hProcess9"/>
    <dgm:cxn modelId="{5B4A24DF-018C-41B5-AD22-E55B5690944E}" type="presOf" srcId="{5238BBBA-7921-4EA3-BFD3-FE6162F4C472}" destId="{EC2EB541-1045-48CC-B793-FFD138D81CBD}" srcOrd="0" destOrd="0" presId="urn:microsoft.com/office/officeart/2005/8/layout/hProcess9"/>
    <dgm:cxn modelId="{9661A501-AA49-4251-AF47-74803B7768E9}" type="presParOf" srcId="{FECAF2DF-7CE8-4942-9516-117E69CF7554}" destId="{B8509EF5-D82A-4104-ABDE-2E8CEE25F528}" srcOrd="0" destOrd="0" presId="urn:microsoft.com/office/officeart/2005/8/layout/hProcess9"/>
    <dgm:cxn modelId="{735D20C4-DCBF-47AA-B6A7-8D40D9F8FE1A}" type="presParOf" srcId="{FECAF2DF-7CE8-4942-9516-117E69CF7554}" destId="{0CDA099B-C1A7-4678-A47B-678A01EF5910}" srcOrd="1" destOrd="0" presId="urn:microsoft.com/office/officeart/2005/8/layout/hProcess9"/>
    <dgm:cxn modelId="{ED898D1F-2E81-4ADF-80E3-E7C2ECFAA9D2}" type="presParOf" srcId="{0CDA099B-C1A7-4678-A47B-678A01EF5910}" destId="{EC2EB541-1045-48CC-B793-FFD138D81CBD}" srcOrd="0" destOrd="0" presId="urn:microsoft.com/office/officeart/2005/8/layout/hProcess9"/>
    <dgm:cxn modelId="{841C8F75-EBE2-4F6D-8F52-F4BCDBBF448E}" type="presParOf" srcId="{0CDA099B-C1A7-4678-A47B-678A01EF5910}" destId="{4A76A8B7-E0C3-4966-9E96-1BE574999649}" srcOrd="1" destOrd="0" presId="urn:microsoft.com/office/officeart/2005/8/layout/hProcess9"/>
    <dgm:cxn modelId="{5F976196-CCB4-468D-8040-1B2AF6A6766C}" type="presParOf" srcId="{0CDA099B-C1A7-4678-A47B-678A01EF5910}" destId="{D6178BB1-B65C-4D7F-A351-DD28F7A6F18F}" srcOrd="2" destOrd="0" presId="urn:microsoft.com/office/officeart/2005/8/layout/hProcess9"/>
    <dgm:cxn modelId="{06E5BE80-085E-4C4B-ACF8-F188AEA45E6F}" type="presParOf" srcId="{0CDA099B-C1A7-4678-A47B-678A01EF5910}" destId="{3C0713DD-B4F1-42DE-8658-D7C525840FAE}" srcOrd="3" destOrd="0" presId="urn:microsoft.com/office/officeart/2005/8/layout/hProcess9"/>
    <dgm:cxn modelId="{AFD77C39-EB67-4AF5-87A7-E40AD187A275}" type="presParOf" srcId="{0CDA099B-C1A7-4678-A47B-678A01EF5910}" destId="{AE0C573A-EF93-4115-8404-2D1582F88FD2}" srcOrd="4" destOrd="0" presId="urn:microsoft.com/office/officeart/2005/8/layout/hProcess9"/>
    <dgm:cxn modelId="{51C9C30C-8486-41B4-9D13-55EBE1E67726}" type="presParOf" srcId="{0CDA099B-C1A7-4678-A47B-678A01EF5910}" destId="{DE8A4F05-2392-41A3-924B-2D2B5CA5EF3B}" srcOrd="5" destOrd="0" presId="urn:microsoft.com/office/officeart/2005/8/layout/hProcess9"/>
    <dgm:cxn modelId="{35FC4C28-B603-4E3E-AE72-65EAEF15ED9F}" type="presParOf" srcId="{0CDA099B-C1A7-4678-A47B-678A01EF5910}" destId="{057DB589-A899-449F-924A-BB0ACCC89BF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8F37410-9BFA-42AC-A1C8-1CED6B67B78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238BBBA-7921-4EA3-BFD3-FE6162F4C472}">
      <dgm:prSet phldrT="[Text]"/>
      <dgm:spPr/>
      <dgm:t>
        <a:bodyPr/>
        <a:lstStyle/>
        <a:p>
          <a:r>
            <a:rPr lang="en-US" dirty="0"/>
            <a:t>Periphrastic form does not occur with interrogatives (only 1 interrogative)</a:t>
          </a:r>
        </a:p>
      </dgm:t>
    </dgm:pt>
    <dgm:pt modelId="{A3B83302-D317-415D-9921-95E66BE848D1}" type="parTrans" cxnId="{A8C7702E-F235-4820-82D1-B9830627596E}">
      <dgm:prSet/>
      <dgm:spPr/>
      <dgm:t>
        <a:bodyPr/>
        <a:lstStyle/>
        <a:p>
          <a:endParaRPr lang="en-US"/>
        </a:p>
      </dgm:t>
    </dgm:pt>
    <dgm:pt modelId="{73A7DCE2-C9FF-4660-B067-5898E3BD1BFC}" type="sibTrans" cxnId="{A8C7702E-F235-4820-82D1-B9830627596E}">
      <dgm:prSet/>
      <dgm:spPr/>
      <dgm:t>
        <a:bodyPr/>
        <a:lstStyle/>
        <a:p>
          <a:endParaRPr lang="en-US"/>
        </a:p>
      </dgm:t>
    </dgm:pt>
    <dgm:pt modelId="{0FD9D81A-3BFB-4002-B37F-A8C4338155CC}">
      <dgm:prSet phldrT="[Text]"/>
      <dgm:spPr/>
      <dgm:t>
        <a:bodyPr/>
        <a:lstStyle/>
        <a:p>
          <a:r>
            <a:rPr lang="en-US" dirty="0"/>
            <a:t>Periphrastic form does not occur with interrogatives (only 4 interrogatives)</a:t>
          </a:r>
        </a:p>
      </dgm:t>
    </dgm:pt>
    <dgm:pt modelId="{DA7945DB-E440-410D-9ABA-5405276CAA78}" type="parTrans" cxnId="{0587A638-0803-4689-B2E4-C55E5C53B05B}">
      <dgm:prSet/>
      <dgm:spPr/>
      <dgm:t>
        <a:bodyPr/>
        <a:lstStyle/>
        <a:p>
          <a:endParaRPr lang="en-US"/>
        </a:p>
      </dgm:t>
    </dgm:pt>
    <dgm:pt modelId="{455F00D1-A5EE-4A58-8AC9-A93CA89D0E9E}" type="sibTrans" cxnId="{0587A638-0803-4689-B2E4-C55E5C53B05B}">
      <dgm:prSet/>
      <dgm:spPr/>
      <dgm:t>
        <a:bodyPr/>
        <a:lstStyle/>
        <a:p>
          <a:endParaRPr lang="en-US"/>
        </a:p>
      </dgm:t>
    </dgm:pt>
    <dgm:pt modelId="{6EF8B5DA-A49C-44A5-8FE5-F06FE036FBFD}">
      <dgm:prSet phldrT="[Text]"/>
      <dgm:spPr/>
      <dgm:t>
        <a:bodyPr/>
        <a:lstStyle/>
        <a:p>
          <a:r>
            <a:rPr lang="en-US" dirty="0"/>
            <a:t>Periphrastic and synthetic forms evenly distributed </a:t>
          </a:r>
        </a:p>
      </dgm:t>
    </dgm:pt>
    <dgm:pt modelId="{8BB0EDB3-677D-418F-B423-5CB06DDE99C0}" type="parTrans" cxnId="{54928251-5BD4-42AB-AACE-2C70BB15037D}">
      <dgm:prSet/>
      <dgm:spPr/>
      <dgm:t>
        <a:bodyPr/>
        <a:lstStyle/>
        <a:p>
          <a:endParaRPr lang="en-US"/>
        </a:p>
      </dgm:t>
    </dgm:pt>
    <dgm:pt modelId="{EC32B7B3-8DBC-4323-8502-1588B2AF6F3B}" type="sibTrans" cxnId="{54928251-5BD4-42AB-AACE-2C70BB15037D}">
      <dgm:prSet/>
      <dgm:spPr/>
      <dgm:t>
        <a:bodyPr/>
        <a:lstStyle/>
        <a:p>
          <a:endParaRPr lang="en-US"/>
        </a:p>
      </dgm:t>
    </dgm:pt>
    <dgm:pt modelId="{FECAF2DF-7CE8-4942-9516-117E69CF7554}" type="pres">
      <dgm:prSet presAssocID="{38F37410-9BFA-42AC-A1C8-1CED6B67B783}" presName="CompostProcess" presStyleCnt="0">
        <dgm:presLayoutVars>
          <dgm:dir/>
          <dgm:resizeHandles val="exact"/>
        </dgm:presLayoutVars>
      </dgm:prSet>
      <dgm:spPr/>
    </dgm:pt>
    <dgm:pt modelId="{B8509EF5-D82A-4104-ABDE-2E8CEE25F528}" type="pres">
      <dgm:prSet presAssocID="{38F37410-9BFA-42AC-A1C8-1CED6B67B783}" presName="arrow" presStyleLbl="bgShp" presStyleIdx="0" presStyleCnt="1" custScaleX="113781"/>
      <dgm:spPr/>
    </dgm:pt>
    <dgm:pt modelId="{0CDA099B-C1A7-4678-A47B-678A01EF5910}" type="pres">
      <dgm:prSet presAssocID="{38F37410-9BFA-42AC-A1C8-1CED6B67B783}" presName="linearProcess" presStyleCnt="0"/>
      <dgm:spPr/>
    </dgm:pt>
    <dgm:pt modelId="{EC2EB541-1045-48CC-B793-FFD138D81CBD}" type="pres">
      <dgm:prSet presAssocID="{5238BBBA-7921-4EA3-BFD3-FE6162F4C472}" presName="textNode" presStyleLbl="node1" presStyleIdx="0" presStyleCnt="3">
        <dgm:presLayoutVars>
          <dgm:bulletEnabled val="1"/>
        </dgm:presLayoutVars>
      </dgm:prSet>
      <dgm:spPr/>
    </dgm:pt>
    <dgm:pt modelId="{4A76A8B7-E0C3-4966-9E96-1BE574999649}" type="pres">
      <dgm:prSet presAssocID="{73A7DCE2-C9FF-4660-B067-5898E3BD1BFC}" presName="sibTrans" presStyleCnt="0"/>
      <dgm:spPr/>
    </dgm:pt>
    <dgm:pt modelId="{D6178BB1-B65C-4D7F-A351-DD28F7A6F18F}" type="pres">
      <dgm:prSet presAssocID="{0FD9D81A-3BFB-4002-B37F-A8C4338155CC}" presName="textNode" presStyleLbl="node1" presStyleIdx="1" presStyleCnt="3">
        <dgm:presLayoutVars>
          <dgm:bulletEnabled val="1"/>
        </dgm:presLayoutVars>
      </dgm:prSet>
      <dgm:spPr/>
    </dgm:pt>
    <dgm:pt modelId="{3C0713DD-B4F1-42DE-8658-D7C525840FAE}" type="pres">
      <dgm:prSet presAssocID="{455F00D1-A5EE-4A58-8AC9-A93CA89D0E9E}" presName="sibTrans" presStyleCnt="0"/>
      <dgm:spPr/>
    </dgm:pt>
    <dgm:pt modelId="{AE0C573A-EF93-4115-8404-2D1582F88FD2}" type="pres">
      <dgm:prSet presAssocID="{6EF8B5DA-A49C-44A5-8FE5-F06FE036FBFD}" presName="textNode" presStyleLbl="node1" presStyleIdx="2" presStyleCnt="3" custLinFactNeighborX="-16251" custLinFactNeighborY="-1812">
        <dgm:presLayoutVars>
          <dgm:bulletEnabled val="1"/>
        </dgm:presLayoutVars>
      </dgm:prSet>
      <dgm:spPr/>
    </dgm:pt>
  </dgm:ptLst>
  <dgm:cxnLst>
    <dgm:cxn modelId="{A8C7702E-F235-4820-82D1-B9830627596E}" srcId="{38F37410-9BFA-42AC-A1C8-1CED6B67B783}" destId="{5238BBBA-7921-4EA3-BFD3-FE6162F4C472}" srcOrd="0" destOrd="0" parTransId="{A3B83302-D317-415D-9921-95E66BE848D1}" sibTransId="{73A7DCE2-C9FF-4660-B067-5898E3BD1BFC}"/>
    <dgm:cxn modelId="{51EF7F38-A6DE-416E-8C92-73D943BA8118}" type="presOf" srcId="{0FD9D81A-3BFB-4002-B37F-A8C4338155CC}" destId="{D6178BB1-B65C-4D7F-A351-DD28F7A6F18F}" srcOrd="0" destOrd="0" presId="urn:microsoft.com/office/officeart/2005/8/layout/hProcess9"/>
    <dgm:cxn modelId="{0587A638-0803-4689-B2E4-C55E5C53B05B}" srcId="{38F37410-9BFA-42AC-A1C8-1CED6B67B783}" destId="{0FD9D81A-3BFB-4002-B37F-A8C4338155CC}" srcOrd="1" destOrd="0" parTransId="{DA7945DB-E440-410D-9ABA-5405276CAA78}" sibTransId="{455F00D1-A5EE-4A58-8AC9-A93CA89D0E9E}"/>
    <dgm:cxn modelId="{54928251-5BD4-42AB-AACE-2C70BB15037D}" srcId="{38F37410-9BFA-42AC-A1C8-1CED6B67B783}" destId="{6EF8B5DA-A49C-44A5-8FE5-F06FE036FBFD}" srcOrd="2" destOrd="0" parTransId="{8BB0EDB3-677D-418F-B423-5CB06DDE99C0}" sibTransId="{EC32B7B3-8DBC-4323-8502-1588B2AF6F3B}"/>
    <dgm:cxn modelId="{F406EF84-F54D-42C8-9A4F-F2B8E79C4E2C}" type="presOf" srcId="{5238BBBA-7921-4EA3-BFD3-FE6162F4C472}" destId="{EC2EB541-1045-48CC-B793-FFD138D81CBD}" srcOrd="0" destOrd="0" presId="urn:microsoft.com/office/officeart/2005/8/layout/hProcess9"/>
    <dgm:cxn modelId="{DF1918BC-AF5C-4620-B502-53F2EEBF8FEB}" type="presOf" srcId="{6EF8B5DA-A49C-44A5-8FE5-F06FE036FBFD}" destId="{AE0C573A-EF93-4115-8404-2D1582F88FD2}" srcOrd="0" destOrd="0" presId="urn:microsoft.com/office/officeart/2005/8/layout/hProcess9"/>
    <dgm:cxn modelId="{F9E912C1-349E-4F1A-89C4-0A25694D0E3C}" type="presOf" srcId="{38F37410-9BFA-42AC-A1C8-1CED6B67B783}" destId="{FECAF2DF-7CE8-4942-9516-117E69CF7554}" srcOrd="0" destOrd="0" presId="urn:microsoft.com/office/officeart/2005/8/layout/hProcess9"/>
    <dgm:cxn modelId="{D5A35733-83B5-4144-A985-27CA4906FD59}" type="presParOf" srcId="{FECAF2DF-7CE8-4942-9516-117E69CF7554}" destId="{B8509EF5-D82A-4104-ABDE-2E8CEE25F528}" srcOrd="0" destOrd="0" presId="urn:microsoft.com/office/officeart/2005/8/layout/hProcess9"/>
    <dgm:cxn modelId="{2DEC58FF-092D-4446-BCA1-A684CA321970}" type="presParOf" srcId="{FECAF2DF-7CE8-4942-9516-117E69CF7554}" destId="{0CDA099B-C1A7-4678-A47B-678A01EF5910}" srcOrd="1" destOrd="0" presId="urn:microsoft.com/office/officeart/2005/8/layout/hProcess9"/>
    <dgm:cxn modelId="{D9AD0058-4C0D-4C77-9539-DABD9F5158D3}" type="presParOf" srcId="{0CDA099B-C1A7-4678-A47B-678A01EF5910}" destId="{EC2EB541-1045-48CC-B793-FFD138D81CBD}" srcOrd="0" destOrd="0" presId="urn:microsoft.com/office/officeart/2005/8/layout/hProcess9"/>
    <dgm:cxn modelId="{5405BC02-B600-418E-840A-90BCC1104196}" type="presParOf" srcId="{0CDA099B-C1A7-4678-A47B-678A01EF5910}" destId="{4A76A8B7-E0C3-4966-9E96-1BE574999649}" srcOrd="1" destOrd="0" presId="urn:microsoft.com/office/officeart/2005/8/layout/hProcess9"/>
    <dgm:cxn modelId="{7A6DBB3E-9AFD-45B6-9ED4-B3D68E67E7D9}" type="presParOf" srcId="{0CDA099B-C1A7-4678-A47B-678A01EF5910}" destId="{D6178BB1-B65C-4D7F-A351-DD28F7A6F18F}" srcOrd="2" destOrd="0" presId="urn:microsoft.com/office/officeart/2005/8/layout/hProcess9"/>
    <dgm:cxn modelId="{3AC75669-553A-4BE7-B720-D42B9C2CF5C7}" type="presParOf" srcId="{0CDA099B-C1A7-4678-A47B-678A01EF5910}" destId="{3C0713DD-B4F1-42DE-8658-D7C525840FAE}" srcOrd="3" destOrd="0" presId="urn:microsoft.com/office/officeart/2005/8/layout/hProcess9"/>
    <dgm:cxn modelId="{AD813326-5B46-40EA-A1E2-9C2479AD0027}" type="presParOf" srcId="{0CDA099B-C1A7-4678-A47B-678A01EF5910}" destId="{AE0C573A-EF93-4115-8404-2D1582F88FD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8F37410-9BFA-42AC-A1C8-1CED6B67B78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238BBBA-7921-4EA3-BFD3-FE6162F4C472}">
      <dgm:prSet phldrT="[Text]"/>
      <dgm:spPr/>
      <dgm:t>
        <a:bodyPr/>
        <a:lstStyle/>
        <a:p>
          <a:r>
            <a:rPr lang="en-US" dirty="0"/>
            <a:t>Effect of sentence modality not significant</a:t>
          </a:r>
        </a:p>
      </dgm:t>
    </dgm:pt>
    <dgm:pt modelId="{A3B83302-D317-415D-9921-95E66BE848D1}" type="parTrans" cxnId="{A8C7702E-F235-4820-82D1-B9830627596E}">
      <dgm:prSet/>
      <dgm:spPr/>
      <dgm:t>
        <a:bodyPr/>
        <a:lstStyle/>
        <a:p>
          <a:endParaRPr lang="en-US"/>
        </a:p>
      </dgm:t>
    </dgm:pt>
    <dgm:pt modelId="{73A7DCE2-C9FF-4660-B067-5898E3BD1BFC}" type="sibTrans" cxnId="{A8C7702E-F235-4820-82D1-B9830627596E}">
      <dgm:prSet/>
      <dgm:spPr/>
      <dgm:t>
        <a:bodyPr/>
        <a:lstStyle/>
        <a:p>
          <a:endParaRPr lang="en-US"/>
        </a:p>
      </dgm:t>
    </dgm:pt>
    <dgm:pt modelId="{0FD9D81A-3BFB-4002-B37F-A8C4338155CC}">
      <dgm:prSet phldrT="[Text]"/>
      <dgm:spPr/>
      <dgm:t>
        <a:bodyPr/>
        <a:lstStyle/>
        <a:p>
          <a:r>
            <a:rPr lang="en-US" dirty="0"/>
            <a:t>Effect of sentence modality not significant</a:t>
          </a:r>
        </a:p>
      </dgm:t>
    </dgm:pt>
    <dgm:pt modelId="{DA7945DB-E440-410D-9ABA-5405276CAA78}" type="parTrans" cxnId="{0587A638-0803-4689-B2E4-C55E5C53B05B}">
      <dgm:prSet/>
      <dgm:spPr/>
      <dgm:t>
        <a:bodyPr/>
        <a:lstStyle/>
        <a:p>
          <a:endParaRPr lang="en-US"/>
        </a:p>
      </dgm:t>
    </dgm:pt>
    <dgm:pt modelId="{455F00D1-A5EE-4A58-8AC9-A93CA89D0E9E}" type="sibTrans" cxnId="{0587A638-0803-4689-B2E4-C55E5C53B05B}">
      <dgm:prSet/>
      <dgm:spPr/>
      <dgm:t>
        <a:bodyPr/>
        <a:lstStyle/>
        <a:p>
          <a:endParaRPr lang="en-US"/>
        </a:p>
      </dgm:t>
    </dgm:pt>
    <dgm:pt modelId="{6EF8B5DA-A49C-44A5-8FE5-F06FE036FBFD}">
      <dgm:prSet phldrT="[Text]"/>
      <dgm:spPr/>
      <dgm:t>
        <a:bodyPr/>
        <a:lstStyle/>
        <a:p>
          <a:r>
            <a:rPr lang="en-US" dirty="0"/>
            <a:t>Periphrastic form favored in interrogatives</a:t>
          </a:r>
        </a:p>
      </dgm:t>
    </dgm:pt>
    <dgm:pt modelId="{8BB0EDB3-677D-418F-B423-5CB06DDE99C0}" type="parTrans" cxnId="{54928251-5BD4-42AB-AACE-2C70BB15037D}">
      <dgm:prSet/>
      <dgm:spPr/>
      <dgm:t>
        <a:bodyPr/>
        <a:lstStyle/>
        <a:p>
          <a:endParaRPr lang="en-US"/>
        </a:p>
      </dgm:t>
    </dgm:pt>
    <dgm:pt modelId="{EC32B7B3-8DBC-4323-8502-1588B2AF6F3B}" type="sibTrans" cxnId="{54928251-5BD4-42AB-AACE-2C70BB15037D}">
      <dgm:prSet/>
      <dgm:spPr/>
      <dgm:t>
        <a:bodyPr/>
        <a:lstStyle/>
        <a:p>
          <a:endParaRPr lang="en-US"/>
        </a:p>
      </dgm:t>
    </dgm:pt>
    <dgm:pt modelId="{9024EBD5-4C7B-410B-88D7-54EEFF8844A4}">
      <dgm:prSet phldrT="[Text]"/>
      <dgm:spPr/>
      <dgm:t>
        <a:bodyPr/>
        <a:lstStyle/>
        <a:p>
          <a:r>
            <a:rPr lang="en-US" dirty="0"/>
            <a:t>Periphrastic form favored in interrogatives</a:t>
          </a:r>
        </a:p>
      </dgm:t>
    </dgm:pt>
    <dgm:pt modelId="{A13ADD45-C337-487F-B490-D4658619644A}" type="parTrans" cxnId="{82308990-8A34-4F05-A42C-59E81C12BEBD}">
      <dgm:prSet/>
      <dgm:spPr/>
      <dgm:t>
        <a:bodyPr/>
        <a:lstStyle/>
        <a:p>
          <a:endParaRPr lang="en-US"/>
        </a:p>
      </dgm:t>
    </dgm:pt>
    <dgm:pt modelId="{BA336E30-461E-4AC4-9C59-EAC1F8118ED2}" type="sibTrans" cxnId="{82308990-8A34-4F05-A42C-59E81C12BEBD}">
      <dgm:prSet/>
      <dgm:spPr/>
      <dgm:t>
        <a:bodyPr/>
        <a:lstStyle/>
        <a:p>
          <a:endParaRPr lang="en-US"/>
        </a:p>
      </dgm:t>
    </dgm:pt>
    <dgm:pt modelId="{FECAF2DF-7CE8-4942-9516-117E69CF7554}" type="pres">
      <dgm:prSet presAssocID="{38F37410-9BFA-42AC-A1C8-1CED6B67B783}" presName="CompostProcess" presStyleCnt="0">
        <dgm:presLayoutVars>
          <dgm:dir/>
          <dgm:resizeHandles val="exact"/>
        </dgm:presLayoutVars>
      </dgm:prSet>
      <dgm:spPr/>
    </dgm:pt>
    <dgm:pt modelId="{B8509EF5-D82A-4104-ABDE-2E8CEE25F528}" type="pres">
      <dgm:prSet presAssocID="{38F37410-9BFA-42AC-A1C8-1CED6B67B783}" presName="arrow" presStyleLbl="bgShp" presStyleIdx="0" presStyleCnt="1" custScaleX="115716"/>
      <dgm:spPr/>
    </dgm:pt>
    <dgm:pt modelId="{0CDA099B-C1A7-4678-A47B-678A01EF5910}" type="pres">
      <dgm:prSet presAssocID="{38F37410-9BFA-42AC-A1C8-1CED6B67B783}" presName="linearProcess" presStyleCnt="0"/>
      <dgm:spPr/>
    </dgm:pt>
    <dgm:pt modelId="{EC2EB541-1045-48CC-B793-FFD138D81CBD}" type="pres">
      <dgm:prSet presAssocID="{5238BBBA-7921-4EA3-BFD3-FE6162F4C472}" presName="textNode" presStyleLbl="node1" presStyleIdx="0" presStyleCnt="4">
        <dgm:presLayoutVars>
          <dgm:bulletEnabled val="1"/>
        </dgm:presLayoutVars>
      </dgm:prSet>
      <dgm:spPr/>
    </dgm:pt>
    <dgm:pt modelId="{4A76A8B7-E0C3-4966-9E96-1BE574999649}" type="pres">
      <dgm:prSet presAssocID="{73A7DCE2-C9FF-4660-B067-5898E3BD1BFC}" presName="sibTrans" presStyleCnt="0"/>
      <dgm:spPr/>
    </dgm:pt>
    <dgm:pt modelId="{D6178BB1-B65C-4D7F-A351-DD28F7A6F18F}" type="pres">
      <dgm:prSet presAssocID="{0FD9D81A-3BFB-4002-B37F-A8C4338155CC}" presName="textNode" presStyleLbl="node1" presStyleIdx="1" presStyleCnt="4">
        <dgm:presLayoutVars>
          <dgm:bulletEnabled val="1"/>
        </dgm:presLayoutVars>
      </dgm:prSet>
      <dgm:spPr/>
    </dgm:pt>
    <dgm:pt modelId="{3C0713DD-B4F1-42DE-8658-D7C525840FAE}" type="pres">
      <dgm:prSet presAssocID="{455F00D1-A5EE-4A58-8AC9-A93CA89D0E9E}" presName="sibTrans" presStyleCnt="0"/>
      <dgm:spPr/>
    </dgm:pt>
    <dgm:pt modelId="{AE0C573A-EF93-4115-8404-2D1582F88FD2}" type="pres">
      <dgm:prSet presAssocID="{6EF8B5DA-A49C-44A5-8FE5-F06FE036FBFD}" presName="textNode" presStyleLbl="node1" presStyleIdx="2" presStyleCnt="4" custLinFactNeighborX="-16251" custLinFactNeighborY="-1812">
        <dgm:presLayoutVars>
          <dgm:bulletEnabled val="1"/>
        </dgm:presLayoutVars>
      </dgm:prSet>
      <dgm:spPr/>
    </dgm:pt>
    <dgm:pt modelId="{DE8A4F05-2392-41A3-924B-2D2B5CA5EF3B}" type="pres">
      <dgm:prSet presAssocID="{EC32B7B3-8DBC-4323-8502-1588B2AF6F3B}" presName="sibTrans" presStyleCnt="0"/>
      <dgm:spPr/>
    </dgm:pt>
    <dgm:pt modelId="{057DB589-A899-449F-924A-BB0ACCC89BF8}" type="pres">
      <dgm:prSet presAssocID="{9024EBD5-4C7B-410B-88D7-54EEFF8844A4}" presName="textNode" presStyleLbl="node1" presStyleIdx="3" presStyleCnt="4" custLinFactNeighborX="-34173">
        <dgm:presLayoutVars>
          <dgm:bulletEnabled val="1"/>
        </dgm:presLayoutVars>
      </dgm:prSet>
      <dgm:spPr/>
    </dgm:pt>
  </dgm:ptLst>
  <dgm:cxnLst>
    <dgm:cxn modelId="{3EB4D228-D2B3-4CC0-AC18-3DCAB3A200BD}" type="presOf" srcId="{6EF8B5DA-A49C-44A5-8FE5-F06FE036FBFD}" destId="{AE0C573A-EF93-4115-8404-2D1582F88FD2}" srcOrd="0" destOrd="0" presId="urn:microsoft.com/office/officeart/2005/8/layout/hProcess9"/>
    <dgm:cxn modelId="{A8C7702E-F235-4820-82D1-B9830627596E}" srcId="{38F37410-9BFA-42AC-A1C8-1CED6B67B783}" destId="{5238BBBA-7921-4EA3-BFD3-FE6162F4C472}" srcOrd="0" destOrd="0" parTransId="{A3B83302-D317-415D-9921-95E66BE848D1}" sibTransId="{73A7DCE2-C9FF-4660-B067-5898E3BD1BFC}"/>
    <dgm:cxn modelId="{5BFCD934-ADF9-4406-BBAB-E41228BA920E}" type="presOf" srcId="{38F37410-9BFA-42AC-A1C8-1CED6B67B783}" destId="{FECAF2DF-7CE8-4942-9516-117E69CF7554}" srcOrd="0" destOrd="0" presId="urn:microsoft.com/office/officeart/2005/8/layout/hProcess9"/>
    <dgm:cxn modelId="{0587A638-0803-4689-B2E4-C55E5C53B05B}" srcId="{38F37410-9BFA-42AC-A1C8-1CED6B67B783}" destId="{0FD9D81A-3BFB-4002-B37F-A8C4338155CC}" srcOrd="1" destOrd="0" parTransId="{DA7945DB-E440-410D-9ABA-5405276CAA78}" sibTransId="{455F00D1-A5EE-4A58-8AC9-A93CA89D0E9E}"/>
    <dgm:cxn modelId="{0F81384D-3CF5-47B8-982F-C4330B5C8369}" type="presOf" srcId="{9024EBD5-4C7B-410B-88D7-54EEFF8844A4}" destId="{057DB589-A899-449F-924A-BB0ACCC89BF8}" srcOrd="0" destOrd="0" presId="urn:microsoft.com/office/officeart/2005/8/layout/hProcess9"/>
    <dgm:cxn modelId="{54928251-5BD4-42AB-AACE-2C70BB15037D}" srcId="{38F37410-9BFA-42AC-A1C8-1CED6B67B783}" destId="{6EF8B5DA-A49C-44A5-8FE5-F06FE036FBFD}" srcOrd="2" destOrd="0" parTransId="{8BB0EDB3-677D-418F-B423-5CB06DDE99C0}" sibTransId="{EC32B7B3-8DBC-4323-8502-1588B2AF6F3B}"/>
    <dgm:cxn modelId="{82308990-8A34-4F05-A42C-59E81C12BEBD}" srcId="{38F37410-9BFA-42AC-A1C8-1CED6B67B783}" destId="{9024EBD5-4C7B-410B-88D7-54EEFF8844A4}" srcOrd="3" destOrd="0" parTransId="{A13ADD45-C337-487F-B490-D4658619644A}" sibTransId="{BA336E30-461E-4AC4-9C59-EAC1F8118ED2}"/>
    <dgm:cxn modelId="{8BAC739C-C3F1-4752-A66C-7CED1A5D0302}" type="presOf" srcId="{0FD9D81A-3BFB-4002-B37F-A8C4338155CC}" destId="{D6178BB1-B65C-4D7F-A351-DD28F7A6F18F}" srcOrd="0" destOrd="0" presId="urn:microsoft.com/office/officeart/2005/8/layout/hProcess9"/>
    <dgm:cxn modelId="{18E9F8A8-03B8-44BA-AA9F-FA5DA91434E9}" type="presOf" srcId="{5238BBBA-7921-4EA3-BFD3-FE6162F4C472}" destId="{EC2EB541-1045-48CC-B793-FFD138D81CBD}" srcOrd="0" destOrd="0" presId="urn:microsoft.com/office/officeart/2005/8/layout/hProcess9"/>
    <dgm:cxn modelId="{875137D0-79E8-4BE1-A3C0-77C866A629C9}" type="presParOf" srcId="{FECAF2DF-7CE8-4942-9516-117E69CF7554}" destId="{B8509EF5-D82A-4104-ABDE-2E8CEE25F528}" srcOrd="0" destOrd="0" presId="urn:microsoft.com/office/officeart/2005/8/layout/hProcess9"/>
    <dgm:cxn modelId="{699707F2-4350-4585-B536-1AEF42967977}" type="presParOf" srcId="{FECAF2DF-7CE8-4942-9516-117E69CF7554}" destId="{0CDA099B-C1A7-4678-A47B-678A01EF5910}" srcOrd="1" destOrd="0" presId="urn:microsoft.com/office/officeart/2005/8/layout/hProcess9"/>
    <dgm:cxn modelId="{54C47EBF-601D-4F24-BD16-22396FA382A7}" type="presParOf" srcId="{0CDA099B-C1A7-4678-A47B-678A01EF5910}" destId="{EC2EB541-1045-48CC-B793-FFD138D81CBD}" srcOrd="0" destOrd="0" presId="urn:microsoft.com/office/officeart/2005/8/layout/hProcess9"/>
    <dgm:cxn modelId="{5EF94777-62BE-4BF5-988C-CF7CD06E53CC}" type="presParOf" srcId="{0CDA099B-C1A7-4678-A47B-678A01EF5910}" destId="{4A76A8B7-E0C3-4966-9E96-1BE574999649}" srcOrd="1" destOrd="0" presId="urn:microsoft.com/office/officeart/2005/8/layout/hProcess9"/>
    <dgm:cxn modelId="{4CF5F8A8-728C-43A2-B94B-A87C7BE59354}" type="presParOf" srcId="{0CDA099B-C1A7-4678-A47B-678A01EF5910}" destId="{D6178BB1-B65C-4D7F-A351-DD28F7A6F18F}" srcOrd="2" destOrd="0" presId="urn:microsoft.com/office/officeart/2005/8/layout/hProcess9"/>
    <dgm:cxn modelId="{929B74C8-1C0D-40A7-8BC6-6084A62CC9E4}" type="presParOf" srcId="{0CDA099B-C1A7-4678-A47B-678A01EF5910}" destId="{3C0713DD-B4F1-42DE-8658-D7C525840FAE}" srcOrd="3" destOrd="0" presId="urn:microsoft.com/office/officeart/2005/8/layout/hProcess9"/>
    <dgm:cxn modelId="{C54D7028-7268-46B1-AF62-BFFA53B9F507}" type="presParOf" srcId="{0CDA099B-C1A7-4678-A47B-678A01EF5910}" destId="{AE0C573A-EF93-4115-8404-2D1582F88FD2}" srcOrd="4" destOrd="0" presId="urn:microsoft.com/office/officeart/2005/8/layout/hProcess9"/>
    <dgm:cxn modelId="{46D58467-BD27-4A7C-9AFD-3D65CD3B2D6B}" type="presParOf" srcId="{0CDA099B-C1A7-4678-A47B-678A01EF5910}" destId="{DE8A4F05-2392-41A3-924B-2D2B5CA5EF3B}" srcOrd="5" destOrd="0" presId="urn:microsoft.com/office/officeart/2005/8/layout/hProcess9"/>
    <dgm:cxn modelId="{0F20060F-2259-4733-8526-37D49021B485}" type="presParOf" srcId="{0CDA099B-C1A7-4678-A47B-678A01EF5910}" destId="{057DB589-A899-449F-924A-BB0ACCC89BF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8F37410-9BFA-42AC-A1C8-1CED6B67B78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238BBBA-7921-4EA3-BFD3-FE6162F4C472}">
      <dgm:prSet phldrT="[Text]"/>
      <dgm:spPr/>
      <dgm:t>
        <a:bodyPr/>
        <a:lstStyle/>
        <a:p>
          <a:r>
            <a:rPr lang="en-US" dirty="0"/>
            <a:t>Effect of verb class not significant; periphrastic form occurs more with dynamic non-motion verbs</a:t>
          </a:r>
        </a:p>
      </dgm:t>
    </dgm:pt>
    <dgm:pt modelId="{A3B83302-D317-415D-9921-95E66BE848D1}" type="parTrans" cxnId="{A8C7702E-F235-4820-82D1-B9830627596E}">
      <dgm:prSet/>
      <dgm:spPr/>
      <dgm:t>
        <a:bodyPr/>
        <a:lstStyle/>
        <a:p>
          <a:endParaRPr lang="en-US"/>
        </a:p>
      </dgm:t>
    </dgm:pt>
    <dgm:pt modelId="{73A7DCE2-C9FF-4660-B067-5898E3BD1BFC}" type="sibTrans" cxnId="{A8C7702E-F235-4820-82D1-B9830627596E}">
      <dgm:prSet/>
      <dgm:spPr/>
      <dgm:t>
        <a:bodyPr/>
        <a:lstStyle/>
        <a:p>
          <a:endParaRPr lang="en-US"/>
        </a:p>
      </dgm:t>
    </dgm:pt>
    <dgm:pt modelId="{0FD9D81A-3BFB-4002-B37F-A8C4338155CC}">
      <dgm:prSet phldrT="[Text]"/>
      <dgm:spPr/>
      <dgm:t>
        <a:bodyPr/>
        <a:lstStyle/>
        <a:p>
          <a:r>
            <a:rPr lang="en-US" dirty="0"/>
            <a:t>Periphrastic form more common with dynamic non-motion verbs</a:t>
          </a:r>
        </a:p>
      </dgm:t>
    </dgm:pt>
    <dgm:pt modelId="{DA7945DB-E440-410D-9ABA-5405276CAA78}" type="parTrans" cxnId="{0587A638-0803-4689-B2E4-C55E5C53B05B}">
      <dgm:prSet/>
      <dgm:spPr/>
      <dgm:t>
        <a:bodyPr/>
        <a:lstStyle/>
        <a:p>
          <a:endParaRPr lang="en-US"/>
        </a:p>
      </dgm:t>
    </dgm:pt>
    <dgm:pt modelId="{455F00D1-A5EE-4A58-8AC9-A93CA89D0E9E}" type="sibTrans" cxnId="{0587A638-0803-4689-B2E4-C55E5C53B05B}">
      <dgm:prSet/>
      <dgm:spPr/>
      <dgm:t>
        <a:bodyPr/>
        <a:lstStyle/>
        <a:p>
          <a:endParaRPr lang="en-US"/>
        </a:p>
      </dgm:t>
    </dgm:pt>
    <dgm:pt modelId="{6EF8B5DA-A49C-44A5-8FE5-F06FE036FBFD}">
      <dgm:prSet phldrT="[Text]"/>
      <dgm:spPr/>
      <dgm:t>
        <a:bodyPr/>
        <a:lstStyle/>
        <a:p>
          <a:r>
            <a:rPr lang="en-US" dirty="0"/>
            <a:t>Periphrastic form favored by dynamic non-motion verbs; disfavored by psychological, </a:t>
          </a:r>
          <a:r>
            <a:rPr lang="en-US" dirty="0" err="1"/>
            <a:t>stative</a:t>
          </a:r>
          <a:r>
            <a:rPr lang="en-US" dirty="0"/>
            <a:t>, and motion verbs</a:t>
          </a:r>
        </a:p>
      </dgm:t>
    </dgm:pt>
    <dgm:pt modelId="{8BB0EDB3-677D-418F-B423-5CB06DDE99C0}" type="parTrans" cxnId="{54928251-5BD4-42AB-AACE-2C70BB15037D}">
      <dgm:prSet/>
      <dgm:spPr/>
      <dgm:t>
        <a:bodyPr/>
        <a:lstStyle/>
        <a:p>
          <a:endParaRPr lang="en-US"/>
        </a:p>
      </dgm:t>
    </dgm:pt>
    <dgm:pt modelId="{EC32B7B3-8DBC-4323-8502-1588B2AF6F3B}" type="sibTrans" cxnId="{54928251-5BD4-42AB-AACE-2C70BB15037D}">
      <dgm:prSet/>
      <dgm:spPr/>
      <dgm:t>
        <a:bodyPr/>
        <a:lstStyle/>
        <a:p>
          <a:endParaRPr lang="en-US"/>
        </a:p>
      </dgm:t>
    </dgm:pt>
    <dgm:pt modelId="{FECAF2DF-7CE8-4942-9516-117E69CF7554}" type="pres">
      <dgm:prSet presAssocID="{38F37410-9BFA-42AC-A1C8-1CED6B67B783}" presName="CompostProcess" presStyleCnt="0">
        <dgm:presLayoutVars>
          <dgm:dir/>
          <dgm:resizeHandles val="exact"/>
        </dgm:presLayoutVars>
      </dgm:prSet>
      <dgm:spPr/>
    </dgm:pt>
    <dgm:pt modelId="{B8509EF5-D82A-4104-ABDE-2E8CEE25F528}" type="pres">
      <dgm:prSet presAssocID="{38F37410-9BFA-42AC-A1C8-1CED6B67B783}" presName="arrow" presStyleLbl="bgShp" presStyleIdx="0" presStyleCnt="1" custScaleX="113781"/>
      <dgm:spPr/>
    </dgm:pt>
    <dgm:pt modelId="{0CDA099B-C1A7-4678-A47B-678A01EF5910}" type="pres">
      <dgm:prSet presAssocID="{38F37410-9BFA-42AC-A1C8-1CED6B67B783}" presName="linearProcess" presStyleCnt="0"/>
      <dgm:spPr/>
    </dgm:pt>
    <dgm:pt modelId="{EC2EB541-1045-48CC-B793-FFD138D81CBD}" type="pres">
      <dgm:prSet presAssocID="{5238BBBA-7921-4EA3-BFD3-FE6162F4C472}" presName="textNode" presStyleLbl="node1" presStyleIdx="0" presStyleCnt="3">
        <dgm:presLayoutVars>
          <dgm:bulletEnabled val="1"/>
        </dgm:presLayoutVars>
      </dgm:prSet>
      <dgm:spPr/>
    </dgm:pt>
    <dgm:pt modelId="{4A76A8B7-E0C3-4966-9E96-1BE574999649}" type="pres">
      <dgm:prSet presAssocID="{73A7DCE2-C9FF-4660-B067-5898E3BD1BFC}" presName="sibTrans" presStyleCnt="0"/>
      <dgm:spPr/>
    </dgm:pt>
    <dgm:pt modelId="{D6178BB1-B65C-4D7F-A351-DD28F7A6F18F}" type="pres">
      <dgm:prSet presAssocID="{0FD9D81A-3BFB-4002-B37F-A8C4338155CC}" presName="textNode" presStyleLbl="node1" presStyleIdx="1" presStyleCnt="3">
        <dgm:presLayoutVars>
          <dgm:bulletEnabled val="1"/>
        </dgm:presLayoutVars>
      </dgm:prSet>
      <dgm:spPr/>
    </dgm:pt>
    <dgm:pt modelId="{3C0713DD-B4F1-42DE-8658-D7C525840FAE}" type="pres">
      <dgm:prSet presAssocID="{455F00D1-A5EE-4A58-8AC9-A93CA89D0E9E}" presName="sibTrans" presStyleCnt="0"/>
      <dgm:spPr/>
    </dgm:pt>
    <dgm:pt modelId="{AE0C573A-EF93-4115-8404-2D1582F88FD2}" type="pres">
      <dgm:prSet presAssocID="{6EF8B5DA-A49C-44A5-8FE5-F06FE036FBFD}" presName="textNode" presStyleLbl="node1" presStyleIdx="2" presStyleCnt="3" custLinFactNeighborX="-16251" custLinFactNeighborY="-1812">
        <dgm:presLayoutVars>
          <dgm:bulletEnabled val="1"/>
        </dgm:presLayoutVars>
      </dgm:prSet>
      <dgm:spPr/>
    </dgm:pt>
  </dgm:ptLst>
  <dgm:cxnLst>
    <dgm:cxn modelId="{A8C7702E-F235-4820-82D1-B9830627596E}" srcId="{38F37410-9BFA-42AC-A1C8-1CED6B67B783}" destId="{5238BBBA-7921-4EA3-BFD3-FE6162F4C472}" srcOrd="0" destOrd="0" parTransId="{A3B83302-D317-415D-9921-95E66BE848D1}" sibTransId="{73A7DCE2-C9FF-4660-B067-5898E3BD1BFC}"/>
    <dgm:cxn modelId="{0587A638-0803-4689-B2E4-C55E5C53B05B}" srcId="{38F37410-9BFA-42AC-A1C8-1CED6B67B783}" destId="{0FD9D81A-3BFB-4002-B37F-A8C4338155CC}" srcOrd="1" destOrd="0" parTransId="{DA7945DB-E440-410D-9ABA-5405276CAA78}" sibTransId="{455F00D1-A5EE-4A58-8AC9-A93CA89D0E9E}"/>
    <dgm:cxn modelId="{A47FE14F-C51A-487A-B6D7-67999B4A4095}" type="presOf" srcId="{5238BBBA-7921-4EA3-BFD3-FE6162F4C472}" destId="{EC2EB541-1045-48CC-B793-FFD138D81CBD}" srcOrd="0" destOrd="0" presId="urn:microsoft.com/office/officeart/2005/8/layout/hProcess9"/>
    <dgm:cxn modelId="{54928251-5BD4-42AB-AACE-2C70BB15037D}" srcId="{38F37410-9BFA-42AC-A1C8-1CED6B67B783}" destId="{6EF8B5DA-A49C-44A5-8FE5-F06FE036FBFD}" srcOrd="2" destOrd="0" parTransId="{8BB0EDB3-677D-418F-B423-5CB06DDE99C0}" sibTransId="{EC32B7B3-8DBC-4323-8502-1588B2AF6F3B}"/>
    <dgm:cxn modelId="{ADA23384-3F04-4416-A826-F049D8BD8451}" type="presOf" srcId="{6EF8B5DA-A49C-44A5-8FE5-F06FE036FBFD}" destId="{AE0C573A-EF93-4115-8404-2D1582F88FD2}" srcOrd="0" destOrd="0" presId="urn:microsoft.com/office/officeart/2005/8/layout/hProcess9"/>
    <dgm:cxn modelId="{14C70D89-3DB8-4361-8385-9CA92D5D4BFD}" type="presOf" srcId="{38F37410-9BFA-42AC-A1C8-1CED6B67B783}" destId="{FECAF2DF-7CE8-4942-9516-117E69CF7554}" srcOrd="0" destOrd="0" presId="urn:microsoft.com/office/officeart/2005/8/layout/hProcess9"/>
    <dgm:cxn modelId="{D15BE9F7-791B-4DFE-9BC5-0D9116DE211D}" type="presOf" srcId="{0FD9D81A-3BFB-4002-B37F-A8C4338155CC}" destId="{D6178BB1-B65C-4D7F-A351-DD28F7A6F18F}" srcOrd="0" destOrd="0" presId="urn:microsoft.com/office/officeart/2005/8/layout/hProcess9"/>
    <dgm:cxn modelId="{CD5F04C0-553A-4C32-8BBA-4753A45A3605}" type="presParOf" srcId="{FECAF2DF-7CE8-4942-9516-117E69CF7554}" destId="{B8509EF5-D82A-4104-ABDE-2E8CEE25F528}" srcOrd="0" destOrd="0" presId="urn:microsoft.com/office/officeart/2005/8/layout/hProcess9"/>
    <dgm:cxn modelId="{D596A335-AF13-4919-A470-ABC4E26E6252}" type="presParOf" srcId="{FECAF2DF-7CE8-4942-9516-117E69CF7554}" destId="{0CDA099B-C1A7-4678-A47B-678A01EF5910}" srcOrd="1" destOrd="0" presId="urn:microsoft.com/office/officeart/2005/8/layout/hProcess9"/>
    <dgm:cxn modelId="{B26A1D09-8184-4A8B-972B-AEB7E19A7146}" type="presParOf" srcId="{0CDA099B-C1A7-4678-A47B-678A01EF5910}" destId="{EC2EB541-1045-48CC-B793-FFD138D81CBD}" srcOrd="0" destOrd="0" presId="urn:microsoft.com/office/officeart/2005/8/layout/hProcess9"/>
    <dgm:cxn modelId="{1A63AFFE-6150-44E3-BD07-C8869B8BEBD0}" type="presParOf" srcId="{0CDA099B-C1A7-4678-A47B-678A01EF5910}" destId="{4A76A8B7-E0C3-4966-9E96-1BE574999649}" srcOrd="1" destOrd="0" presId="urn:microsoft.com/office/officeart/2005/8/layout/hProcess9"/>
    <dgm:cxn modelId="{B9B347ED-3AA7-40E5-80E2-48B79204820C}" type="presParOf" srcId="{0CDA099B-C1A7-4678-A47B-678A01EF5910}" destId="{D6178BB1-B65C-4D7F-A351-DD28F7A6F18F}" srcOrd="2" destOrd="0" presId="urn:microsoft.com/office/officeart/2005/8/layout/hProcess9"/>
    <dgm:cxn modelId="{89C72C1F-D775-4E6A-89B6-43725359E5E1}" type="presParOf" srcId="{0CDA099B-C1A7-4678-A47B-678A01EF5910}" destId="{3C0713DD-B4F1-42DE-8658-D7C525840FAE}" srcOrd="3" destOrd="0" presId="urn:microsoft.com/office/officeart/2005/8/layout/hProcess9"/>
    <dgm:cxn modelId="{37EBC6A6-620B-400B-9EFB-1F9E0D652332}" type="presParOf" srcId="{0CDA099B-C1A7-4678-A47B-678A01EF5910}" destId="{AE0C573A-EF93-4115-8404-2D1582F88FD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09EF5-D82A-4104-ABDE-2E8CEE25F528}">
      <dsp:nvSpPr>
        <dsp:cNvPr id="0" name=""/>
        <dsp:cNvSpPr/>
      </dsp:nvSpPr>
      <dsp:spPr>
        <a:xfrm>
          <a:off x="152199" y="0"/>
          <a:ext cx="8958663" cy="274730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2EB541-1045-48CC-B793-FFD138D81CBD}">
      <dsp:nvSpPr>
        <dsp:cNvPr id="0" name=""/>
        <dsp:cNvSpPr/>
      </dsp:nvSpPr>
      <dsp:spPr>
        <a:xfrm>
          <a:off x="9950" y="824192"/>
          <a:ext cx="2981548" cy="1098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Periphrastic form does not occur with any adverbial modification</a:t>
          </a:r>
        </a:p>
      </dsp:txBody>
      <dsp:txXfrm>
        <a:off x="63595" y="877837"/>
        <a:ext cx="2874258" cy="991632"/>
      </dsp:txXfrm>
    </dsp:sp>
    <dsp:sp modelId="{D6178BB1-B65C-4D7F-A351-DD28F7A6F18F}">
      <dsp:nvSpPr>
        <dsp:cNvPr id="0" name=""/>
        <dsp:cNvSpPr/>
      </dsp:nvSpPr>
      <dsp:spPr>
        <a:xfrm>
          <a:off x="3140756" y="824192"/>
          <a:ext cx="2981548" cy="1098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First appearance of periphrastic form with adverbial modification, occurs with a specific adverbial</a:t>
          </a:r>
        </a:p>
      </dsp:txBody>
      <dsp:txXfrm>
        <a:off x="3194401" y="877837"/>
        <a:ext cx="2874258" cy="991632"/>
      </dsp:txXfrm>
    </dsp:sp>
    <dsp:sp modelId="{AE0C573A-EF93-4115-8404-2D1582F88FD2}">
      <dsp:nvSpPr>
        <dsp:cNvPr id="0" name=""/>
        <dsp:cNvSpPr/>
      </dsp:nvSpPr>
      <dsp:spPr>
        <a:xfrm>
          <a:off x="6247307" y="804279"/>
          <a:ext cx="2981548" cy="1098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Periphrastic form allowed in all contexts with adverbial modification, more common with specific adverbials</a:t>
          </a:r>
        </a:p>
      </dsp:txBody>
      <dsp:txXfrm>
        <a:off x="6300952" y="857924"/>
        <a:ext cx="2874258" cy="9916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09EF5-D82A-4104-ABDE-2E8CEE25F528}">
      <dsp:nvSpPr>
        <dsp:cNvPr id="0" name=""/>
        <dsp:cNvSpPr/>
      </dsp:nvSpPr>
      <dsp:spPr>
        <a:xfrm>
          <a:off x="77508" y="0"/>
          <a:ext cx="9289210" cy="29908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2EB541-1045-48CC-B793-FFD138D81CBD}">
      <dsp:nvSpPr>
        <dsp:cNvPr id="0" name=""/>
        <dsp:cNvSpPr/>
      </dsp:nvSpPr>
      <dsp:spPr>
        <a:xfrm>
          <a:off x="4726" y="621032"/>
          <a:ext cx="2273439" cy="17487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Periphrastic form favored by dynamic non-motion and motion verbs; disfavored by </a:t>
          </a:r>
          <a:r>
            <a:rPr lang="en-US" sz="1400" kern="1200" dirty="0" err="1"/>
            <a:t>stative</a:t>
          </a:r>
          <a:r>
            <a:rPr lang="en-US" sz="1400" kern="1200" dirty="0"/>
            <a:t>, perceptual, &amp; psychological</a:t>
          </a:r>
        </a:p>
      </dsp:txBody>
      <dsp:txXfrm>
        <a:off x="90095" y="706401"/>
        <a:ext cx="2102701" cy="1578047"/>
      </dsp:txXfrm>
    </dsp:sp>
    <dsp:sp modelId="{D6178BB1-B65C-4D7F-A351-DD28F7A6F18F}">
      <dsp:nvSpPr>
        <dsp:cNvPr id="0" name=""/>
        <dsp:cNvSpPr/>
      </dsp:nvSpPr>
      <dsp:spPr>
        <a:xfrm>
          <a:off x="2391838" y="609601"/>
          <a:ext cx="2273439" cy="1771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Periphrastic form favored by dynamic non-motion and motion verbs; disfavored by </a:t>
          </a:r>
          <a:r>
            <a:rPr lang="en-US" sz="1400" kern="1200" dirty="0" err="1"/>
            <a:t>stative</a:t>
          </a:r>
          <a:r>
            <a:rPr lang="en-US" sz="1400" kern="1200" dirty="0"/>
            <a:t>, perceptual, &amp; psychological</a:t>
          </a:r>
        </a:p>
      </dsp:txBody>
      <dsp:txXfrm>
        <a:off x="2478323" y="696086"/>
        <a:ext cx="2100469" cy="1598677"/>
      </dsp:txXfrm>
    </dsp:sp>
    <dsp:sp modelId="{52AA5C63-781F-4575-ACD5-52ADB38463D2}">
      <dsp:nvSpPr>
        <dsp:cNvPr id="0" name=""/>
        <dsp:cNvSpPr/>
      </dsp:nvSpPr>
      <dsp:spPr>
        <a:xfrm>
          <a:off x="4778949" y="609601"/>
          <a:ext cx="2273439" cy="1771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Periphrastic form favored by dynamic non-motion and motion verbs; disfavored by </a:t>
          </a:r>
          <a:r>
            <a:rPr lang="en-US" sz="1400" kern="1200" dirty="0" err="1"/>
            <a:t>stative</a:t>
          </a:r>
          <a:r>
            <a:rPr lang="en-US" sz="1400" kern="1200" dirty="0"/>
            <a:t>, perceptual, &amp; psychological</a:t>
          </a:r>
        </a:p>
      </dsp:txBody>
      <dsp:txXfrm>
        <a:off x="4865434" y="696086"/>
        <a:ext cx="2100469" cy="1598677"/>
      </dsp:txXfrm>
    </dsp:sp>
    <dsp:sp modelId="{CE828F7D-624F-4272-A09C-9C0359A53FC4}">
      <dsp:nvSpPr>
        <dsp:cNvPr id="0" name=""/>
        <dsp:cNvSpPr/>
      </dsp:nvSpPr>
      <dsp:spPr>
        <a:xfrm>
          <a:off x="7166061" y="609601"/>
          <a:ext cx="2273439" cy="1771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Periphrastic form favored by dynamic non-motion and motion verbs; disfavored by </a:t>
          </a:r>
          <a:r>
            <a:rPr lang="en-US" sz="1400" kern="1200" dirty="0" err="1"/>
            <a:t>stative</a:t>
          </a:r>
          <a:r>
            <a:rPr lang="en-US" sz="1400" kern="1200" dirty="0"/>
            <a:t>, perceptual, &amp; psychological</a:t>
          </a:r>
        </a:p>
      </dsp:txBody>
      <dsp:txXfrm>
        <a:off x="7252546" y="696086"/>
        <a:ext cx="2100469" cy="15986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09EF5-D82A-4104-ABDE-2E8CEE25F528}">
      <dsp:nvSpPr>
        <dsp:cNvPr id="0" name=""/>
        <dsp:cNvSpPr/>
      </dsp:nvSpPr>
      <dsp:spPr>
        <a:xfrm>
          <a:off x="77508" y="0"/>
          <a:ext cx="9289210" cy="29908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2EB541-1045-48CC-B793-FFD138D81CBD}">
      <dsp:nvSpPr>
        <dsp:cNvPr id="0" name=""/>
        <dsp:cNvSpPr/>
      </dsp:nvSpPr>
      <dsp:spPr>
        <a:xfrm>
          <a:off x="4726" y="897255"/>
          <a:ext cx="2273439" cy="1196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Periphrastic form highly disfavored by any adverbial modification</a:t>
          </a:r>
        </a:p>
      </dsp:txBody>
      <dsp:txXfrm>
        <a:off x="63127" y="955656"/>
        <a:ext cx="2156637" cy="1079538"/>
      </dsp:txXfrm>
    </dsp:sp>
    <dsp:sp modelId="{D6178BB1-B65C-4D7F-A351-DD28F7A6F18F}">
      <dsp:nvSpPr>
        <dsp:cNvPr id="0" name=""/>
        <dsp:cNvSpPr/>
      </dsp:nvSpPr>
      <dsp:spPr>
        <a:xfrm>
          <a:off x="2391838" y="897255"/>
          <a:ext cx="2273439" cy="1196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Effect of adverbial modification not significant</a:t>
          </a:r>
        </a:p>
      </dsp:txBody>
      <dsp:txXfrm>
        <a:off x="2450239" y="955656"/>
        <a:ext cx="2156637" cy="1079538"/>
      </dsp:txXfrm>
    </dsp:sp>
    <dsp:sp modelId="{AE0C573A-EF93-4115-8404-2D1582F88FD2}">
      <dsp:nvSpPr>
        <dsp:cNvPr id="0" name=""/>
        <dsp:cNvSpPr/>
      </dsp:nvSpPr>
      <dsp:spPr>
        <a:xfrm>
          <a:off x="4760477" y="875577"/>
          <a:ext cx="2273439" cy="1196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Periphrastic form disfavored by specific adverbials, even more so by non-specific</a:t>
          </a:r>
        </a:p>
      </dsp:txBody>
      <dsp:txXfrm>
        <a:off x="4818878" y="933978"/>
        <a:ext cx="2156637" cy="1079538"/>
      </dsp:txXfrm>
    </dsp:sp>
    <dsp:sp modelId="{057DB589-A899-449F-924A-BB0ACCC89BF8}">
      <dsp:nvSpPr>
        <dsp:cNvPr id="0" name=""/>
        <dsp:cNvSpPr/>
      </dsp:nvSpPr>
      <dsp:spPr>
        <a:xfrm>
          <a:off x="7127216" y="897255"/>
          <a:ext cx="2273439" cy="1196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Same trend as written data</a:t>
          </a:r>
        </a:p>
      </dsp:txBody>
      <dsp:txXfrm>
        <a:off x="7185617" y="955656"/>
        <a:ext cx="2156637" cy="10795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09EF5-D82A-4104-ABDE-2E8CEE25F528}">
      <dsp:nvSpPr>
        <dsp:cNvPr id="0" name=""/>
        <dsp:cNvSpPr/>
      </dsp:nvSpPr>
      <dsp:spPr>
        <a:xfrm>
          <a:off x="152199" y="0"/>
          <a:ext cx="8958663" cy="274730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2EB541-1045-48CC-B793-FFD138D81CBD}">
      <dsp:nvSpPr>
        <dsp:cNvPr id="0" name=""/>
        <dsp:cNvSpPr/>
      </dsp:nvSpPr>
      <dsp:spPr>
        <a:xfrm>
          <a:off x="313894" y="824192"/>
          <a:ext cx="2778918" cy="1098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500" kern="1200" dirty="0"/>
            <a:t>Periphrastic form does not occur with any temporal reference</a:t>
          </a:r>
        </a:p>
      </dsp:txBody>
      <dsp:txXfrm>
        <a:off x="367539" y="877837"/>
        <a:ext cx="2671628" cy="991632"/>
      </dsp:txXfrm>
    </dsp:sp>
    <dsp:sp modelId="{D6178BB1-B65C-4D7F-A351-DD28F7A6F18F}">
      <dsp:nvSpPr>
        <dsp:cNvPr id="0" name=""/>
        <dsp:cNvSpPr/>
      </dsp:nvSpPr>
      <dsp:spPr>
        <a:xfrm>
          <a:off x="3242071" y="824192"/>
          <a:ext cx="2778918" cy="1098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Periphrastic form occurs when temporal proximity is not specified</a:t>
          </a:r>
        </a:p>
      </dsp:txBody>
      <dsp:txXfrm>
        <a:off x="3295716" y="877837"/>
        <a:ext cx="2671628" cy="991632"/>
      </dsp:txXfrm>
    </dsp:sp>
    <dsp:sp modelId="{AE0C573A-EF93-4115-8404-2D1582F88FD2}">
      <dsp:nvSpPr>
        <dsp:cNvPr id="0" name=""/>
        <dsp:cNvSpPr/>
      </dsp:nvSpPr>
      <dsp:spPr>
        <a:xfrm>
          <a:off x="6145992" y="804279"/>
          <a:ext cx="2778918" cy="1098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Periphrastic form favored with events occurring within a year; synthetic favored in indeterminate/distal</a:t>
          </a:r>
        </a:p>
      </dsp:txBody>
      <dsp:txXfrm>
        <a:off x="6199637" y="857924"/>
        <a:ext cx="2671628" cy="9916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09EF5-D82A-4104-ABDE-2E8CEE25F528}">
      <dsp:nvSpPr>
        <dsp:cNvPr id="0" name=""/>
        <dsp:cNvSpPr/>
      </dsp:nvSpPr>
      <dsp:spPr>
        <a:xfrm>
          <a:off x="77508" y="0"/>
          <a:ext cx="9289210" cy="29908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2EB541-1045-48CC-B793-FFD138D81CBD}">
      <dsp:nvSpPr>
        <dsp:cNvPr id="0" name=""/>
        <dsp:cNvSpPr/>
      </dsp:nvSpPr>
      <dsp:spPr>
        <a:xfrm>
          <a:off x="1652739" y="897255"/>
          <a:ext cx="2833268" cy="1196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Distal favors synthetic form</a:t>
          </a:r>
        </a:p>
      </dsp:txBody>
      <dsp:txXfrm>
        <a:off x="1711140" y="955656"/>
        <a:ext cx="2716466" cy="1079538"/>
      </dsp:txXfrm>
    </dsp:sp>
    <dsp:sp modelId="{AE0C573A-EF93-4115-8404-2D1582F88FD2}">
      <dsp:nvSpPr>
        <dsp:cNvPr id="0" name=""/>
        <dsp:cNvSpPr/>
      </dsp:nvSpPr>
      <dsp:spPr>
        <a:xfrm>
          <a:off x="4881480" y="875577"/>
          <a:ext cx="2833268" cy="1196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Distal disfavors synthetic form (range of 3)</a:t>
          </a:r>
        </a:p>
      </dsp:txBody>
      <dsp:txXfrm>
        <a:off x="4939881" y="933978"/>
        <a:ext cx="2716466" cy="10795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09EF5-D82A-4104-ABDE-2E8CEE25F528}">
      <dsp:nvSpPr>
        <dsp:cNvPr id="0" name=""/>
        <dsp:cNvSpPr/>
      </dsp:nvSpPr>
      <dsp:spPr>
        <a:xfrm>
          <a:off x="152199" y="0"/>
          <a:ext cx="8958663" cy="274730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2EB541-1045-48CC-B793-FFD138D81CBD}">
      <dsp:nvSpPr>
        <dsp:cNvPr id="0" name=""/>
        <dsp:cNvSpPr/>
      </dsp:nvSpPr>
      <dsp:spPr>
        <a:xfrm>
          <a:off x="9950" y="824192"/>
          <a:ext cx="2981548" cy="1098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Periphrastic form does not occur in negative contexts</a:t>
          </a:r>
        </a:p>
      </dsp:txBody>
      <dsp:txXfrm>
        <a:off x="63595" y="877837"/>
        <a:ext cx="2874258" cy="991632"/>
      </dsp:txXfrm>
    </dsp:sp>
    <dsp:sp modelId="{D6178BB1-B65C-4D7F-A351-DD28F7A6F18F}">
      <dsp:nvSpPr>
        <dsp:cNvPr id="0" name=""/>
        <dsp:cNvSpPr/>
      </dsp:nvSpPr>
      <dsp:spPr>
        <a:xfrm>
          <a:off x="3140756" y="824192"/>
          <a:ext cx="2981548" cy="1098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Periphrastic form does not occur in negative contexts</a:t>
          </a:r>
        </a:p>
      </dsp:txBody>
      <dsp:txXfrm>
        <a:off x="3194401" y="877837"/>
        <a:ext cx="2874258" cy="991632"/>
      </dsp:txXfrm>
    </dsp:sp>
    <dsp:sp modelId="{AE0C573A-EF93-4115-8404-2D1582F88FD2}">
      <dsp:nvSpPr>
        <dsp:cNvPr id="0" name=""/>
        <dsp:cNvSpPr/>
      </dsp:nvSpPr>
      <dsp:spPr>
        <a:xfrm>
          <a:off x="6247307" y="804279"/>
          <a:ext cx="2981548" cy="1098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Periphrastic form favored in negative  contexts; disfavored in affirmative</a:t>
          </a:r>
        </a:p>
      </dsp:txBody>
      <dsp:txXfrm>
        <a:off x="6300952" y="857924"/>
        <a:ext cx="2874258" cy="9916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09EF5-D82A-4104-ABDE-2E8CEE25F528}">
      <dsp:nvSpPr>
        <dsp:cNvPr id="0" name=""/>
        <dsp:cNvSpPr/>
      </dsp:nvSpPr>
      <dsp:spPr>
        <a:xfrm>
          <a:off x="77508" y="0"/>
          <a:ext cx="9289210" cy="29908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2EB541-1045-48CC-B793-FFD138D81CBD}">
      <dsp:nvSpPr>
        <dsp:cNvPr id="0" name=""/>
        <dsp:cNvSpPr/>
      </dsp:nvSpPr>
      <dsp:spPr>
        <a:xfrm>
          <a:off x="4726" y="897255"/>
          <a:ext cx="2273439" cy="1196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Periphrastic form disfavored by negative contexts</a:t>
          </a:r>
        </a:p>
      </dsp:txBody>
      <dsp:txXfrm>
        <a:off x="63127" y="955656"/>
        <a:ext cx="2156637" cy="1079538"/>
      </dsp:txXfrm>
    </dsp:sp>
    <dsp:sp modelId="{D6178BB1-B65C-4D7F-A351-DD28F7A6F18F}">
      <dsp:nvSpPr>
        <dsp:cNvPr id="0" name=""/>
        <dsp:cNvSpPr/>
      </dsp:nvSpPr>
      <dsp:spPr>
        <a:xfrm>
          <a:off x="2391838" y="897255"/>
          <a:ext cx="2273439" cy="1196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Effect of polarity not significant</a:t>
          </a:r>
        </a:p>
      </dsp:txBody>
      <dsp:txXfrm>
        <a:off x="2450239" y="955656"/>
        <a:ext cx="2156637" cy="1079538"/>
      </dsp:txXfrm>
    </dsp:sp>
    <dsp:sp modelId="{AE0C573A-EF93-4115-8404-2D1582F88FD2}">
      <dsp:nvSpPr>
        <dsp:cNvPr id="0" name=""/>
        <dsp:cNvSpPr/>
      </dsp:nvSpPr>
      <dsp:spPr>
        <a:xfrm>
          <a:off x="4760477" y="875577"/>
          <a:ext cx="2273439" cy="1196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Effect of polarity not significant</a:t>
          </a:r>
        </a:p>
      </dsp:txBody>
      <dsp:txXfrm>
        <a:off x="4818878" y="933978"/>
        <a:ext cx="2156637" cy="1079538"/>
      </dsp:txXfrm>
    </dsp:sp>
    <dsp:sp modelId="{057DB589-A899-449F-924A-BB0ACCC89BF8}">
      <dsp:nvSpPr>
        <dsp:cNvPr id="0" name=""/>
        <dsp:cNvSpPr/>
      </dsp:nvSpPr>
      <dsp:spPr>
        <a:xfrm>
          <a:off x="7127216" y="897255"/>
          <a:ext cx="2273439" cy="1196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Periphrastic form favored in negative contexts</a:t>
          </a:r>
        </a:p>
      </dsp:txBody>
      <dsp:txXfrm>
        <a:off x="7185617" y="955656"/>
        <a:ext cx="2156637" cy="10795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09EF5-D82A-4104-ABDE-2E8CEE25F528}">
      <dsp:nvSpPr>
        <dsp:cNvPr id="0" name=""/>
        <dsp:cNvSpPr/>
      </dsp:nvSpPr>
      <dsp:spPr>
        <a:xfrm>
          <a:off x="152199" y="0"/>
          <a:ext cx="8958663" cy="274730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2EB541-1045-48CC-B793-FFD138D81CBD}">
      <dsp:nvSpPr>
        <dsp:cNvPr id="0" name=""/>
        <dsp:cNvSpPr/>
      </dsp:nvSpPr>
      <dsp:spPr>
        <a:xfrm>
          <a:off x="9950" y="824192"/>
          <a:ext cx="2981548" cy="1098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Periphrastic form does not occur with interrogatives (only 1 interrogative)</a:t>
          </a:r>
        </a:p>
      </dsp:txBody>
      <dsp:txXfrm>
        <a:off x="63595" y="877837"/>
        <a:ext cx="2874258" cy="991632"/>
      </dsp:txXfrm>
    </dsp:sp>
    <dsp:sp modelId="{D6178BB1-B65C-4D7F-A351-DD28F7A6F18F}">
      <dsp:nvSpPr>
        <dsp:cNvPr id="0" name=""/>
        <dsp:cNvSpPr/>
      </dsp:nvSpPr>
      <dsp:spPr>
        <a:xfrm>
          <a:off x="3140756" y="824192"/>
          <a:ext cx="2981548" cy="1098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Periphrastic form does not occur with interrogatives (only 4 interrogatives)</a:t>
          </a:r>
        </a:p>
      </dsp:txBody>
      <dsp:txXfrm>
        <a:off x="3194401" y="877837"/>
        <a:ext cx="2874258" cy="991632"/>
      </dsp:txXfrm>
    </dsp:sp>
    <dsp:sp modelId="{AE0C573A-EF93-4115-8404-2D1582F88FD2}">
      <dsp:nvSpPr>
        <dsp:cNvPr id="0" name=""/>
        <dsp:cNvSpPr/>
      </dsp:nvSpPr>
      <dsp:spPr>
        <a:xfrm>
          <a:off x="6247307" y="804279"/>
          <a:ext cx="2981548" cy="1098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Periphrastic and synthetic forms evenly distributed </a:t>
          </a:r>
        </a:p>
      </dsp:txBody>
      <dsp:txXfrm>
        <a:off x="6300952" y="857924"/>
        <a:ext cx="2874258" cy="9916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09EF5-D82A-4104-ABDE-2E8CEE25F528}">
      <dsp:nvSpPr>
        <dsp:cNvPr id="0" name=""/>
        <dsp:cNvSpPr/>
      </dsp:nvSpPr>
      <dsp:spPr>
        <a:xfrm>
          <a:off x="77508" y="0"/>
          <a:ext cx="9289210" cy="29908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2EB541-1045-48CC-B793-FFD138D81CBD}">
      <dsp:nvSpPr>
        <dsp:cNvPr id="0" name=""/>
        <dsp:cNvSpPr/>
      </dsp:nvSpPr>
      <dsp:spPr>
        <a:xfrm>
          <a:off x="4726" y="897255"/>
          <a:ext cx="2273439" cy="1196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Effect of sentence modality not significant</a:t>
          </a:r>
        </a:p>
      </dsp:txBody>
      <dsp:txXfrm>
        <a:off x="63127" y="955656"/>
        <a:ext cx="2156637" cy="1079538"/>
      </dsp:txXfrm>
    </dsp:sp>
    <dsp:sp modelId="{D6178BB1-B65C-4D7F-A351-DD28F7A6F18F}">
      <dsp:nvSpPr>
        <dsp:cNvPr id="0" name=""/>
        <dsp:cNvSpPr/>
      </dsp:nvSpPr>
      <dsp:spPr>
        <a:xfrm>
          <a:off x="2391838" y="897255"/>
          <a:ext cx="2273439" cy="1196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Effect of sentence modality not significant</a:t>
          </a:r>
        </a:p>
      </dsp:txBody>
      <dsp:txXfrm>
        <a:off x="2450239" y="955656"/>
        <a:ext cx="2156637" cy="1079538"/>
      </dsp:txXfrm>
    </dsp:sp>
    <dsp:sp modelId="{AE0C573A-EF93-4115-8404-2D1582F88FD2}">
      <dsp:nvSpPr>
        <dsp:cNvPr id="0" name=""/>
        <dsp:cNvSpPr/>
      </dsp:nvSpPr>
      <dsp:spPr>
        <a:xfrm>
          <a:off x="4760477" y="875577"/>
          <a:ext cx="2273439" cy="1196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Periphrastic form favored in interrogatives</a:t>
          </a:r>
        </a:p>
      </dsp:txBody>
      <dsp:txXfrm>
        <a:off x="4818878" y="933978"/>
        <a:ext cx="2156637" cy="1079538"/>
      </dsp:txXfrm>
    </dsp:sp>
    <dsp:sp modelId="{057DB589-A899-449F-924A-BB0ACCC89BF8}">
      <dsp:nvSpPr>
        <dsp:cNvPr id="0" name=""/>
        <dsp:cNvSpPr/>
      </dsp:nvSpPr>
      <dsp:spPr>
        <a:xfrm>
          <a:off x="7127216" y="897255"/>
          <a:ext cx="2273439" cy="1196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Periphrastic form favored in interrogatives</a:t>
          </a:r>
        </a:p>
      </dsp:txBody>
      <dsp:txXfrm>
        <a:off x="7185617" y="955656"/>
        <a:ext cx="2156637" cy="10795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09EF5-D82A-4104-ABDE-2E8CEE25F528}">
      <dsp:nvSpPr>
        <dsp:cNvPr id="0" name=""/>
        <dsp:cNvSpPr/>
      </dsp:nvSpPr>
      <dsp:spPr>
        <a:xfrm>
          <a:off x="152199" y="0"/>
          <a:ext cx="8958663" cy="274730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2EB541-1045-48CC-B793-FFD138D81CBD}">
      <dsp:nvSpPr>
        <dsp:cNvPr id="0" name=""/>
        <dsp:cNvSpPr/>
      </dsp:nvSpPr>
      <dsp:spPr>
        <a:xfrm>
          <a:off x="313894" y="824192"/>
          <a:ext cx="2778918" cy="1098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Effect of verb class not significant; periphrastic form occurs more with dynamic non-motion verbs</a:t>
          </a:r>
        </a:p>
      </dsp:txBody>
      <dsp:txXfrm>
        <a:off x="367539" y="877837"/>
        <a:ext cx="2671628" cy="991632"/>
      </dsp:txXfrm>
    </dsp:sp>
    <dsp:sp modelId="{D6178BB1-B65C-4D7F-A351-DD28F7A6F18F}">
      <dsp:nvSpPr>
        <dsp:cNvPr id="0" name=""/>
        <dsp:cNvSpPr/>
      </dsp:nvSpPr>
      <dsp:spPr>
        <a:xfrm>
          <a:off x="3242071" y="824192"/>
          <a:ext cx="2778918" cy="1098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Periphrastic form more common with dynamic non-motion verbs</a:t>
          </a:r>
        </a:p>
      </dsp:txBody>
      <dsp:txXfrm>
        <a:off x="3295716" y="877837"/>
        <a:ext cx="2671628" cy="991632"/>
      </dsp:txXfrm>
    </dsp:sp>
    <dsp:sp modelId="{AE0C573A-EF93-4115-8404-2D1582F88FD2}">
      <dsp:nvSpPr>
        <dsp:cNvPr id="0" name=""/>
        <dsp:cNvSpPr/>
      </dsp:nvSpPr>
      <dsp:spPr>
        <a:xfrm>
          <a:off x="6145992" y="804279"/>
          <a:ext cx="2778918" cy="1098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Periphrastic form favored by dynamic non-motion verbs; disfavored by psychological, </a:t>
          </a:r>
          <a:r>
            <a:rPr lang="en-US" sz="1500" kern="1200" dirty="0" err="1"/>
            <a:t>stative</a:t>
          </a:r>
          <a:r>
            <a:rPr lang="en-US" sz="1500" kern="1200" dirty="0"/>
            <a:t>, and motion verbs</a:t>
          </a:r>
        </a:p>
      </dsp:txBody>
      <dsp:txXfrm>
        <a:off x="6199637" y="857924"/>
        <a:ext cx="2671628" cy="991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7F2AA-85B2-4D8C-B322-813C95471B89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6A932-606E-4E9D-8762-1C6BE4C965E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04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A932-606E-4E9D-8762-1C6BE4C965E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618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the underlying structure</a:t>
            </a:r>
            <a:r>
              <a:rPr lang="en-US" baseline="0" dirty="0"/>
              <a:t> of the system is reanalyzed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A932-606E-4E9D-8762-1C6BE4C965E5}" type="slidenum">
              <a:rPr lang="fr-FR" smtClean="0"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0491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A932-606E-4E9D-8762-1C6BE4C965E5}" type="slidenum">
              <a:rPr lang="fr-FR" smtClean="0"/>
              <a:t>44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700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ym typeface="Wingdings" panose="05000000000000000000" pitchFamily="2" charset="2"/>
              </a:rPr>
              <a:t>Not surprising that some of these constraints don’t behave the same in different varieties of Spanish since it has been shown that different dialects can be at varying stages of </a:t>
            </a:r>
            <a:r>
              <a:rPr lang="en-US" sz="1200" dirty="0" err="1">
                <a:sym typeface="Wingdings" panose="05000000000000000000" pitchFamily="2" charset="2"/>
              </a:rPr>
              <a:t>grammaticalization</a:t>
            </a:r>
            <a:r>
              <a:rPr lang="en-US" sz="1200" dirty="0">
                <a:sym typeface="Wingdings" panose="05000000000000000000" pitchFamily="2" charset="2"/>
              </a:rPr>
              <a:t> of a particular form (</a:t>
            </a:r>
            <a:r>
              <a:rPr lang="en-US" sz="1200" dirty="0" err="1">
                <a:sym typeface="Wingdings" panose="05000000000000000000" pitchFamily="2" charset="2"/>
              </a:rPr>
              <a:t>Schwenter</a:t>
            </a:r>
            <a:r>
              <a:rPr lang="en-US" sz="1200" dirty="0">
                <a:sym typeface="Wingdings" panose="05000000000000000000" pitchFamily="2" charset="2"/>
              </a:rPr>
              <a:t> &amp; Torres </a:t>
            </a:r>
            <a:r>
              <a:rPr lang="en-US" sz="1200" dirty="0" err="1">
                <a:sym typeface="Wingdings" panose="05000000000000000000" pitchFamily="2" charset="2"/>
              </a:rPr>
              <a:t>Cacoullos</a:t>
            </a:r>
            <a:r>
              <a:rPr lang="en-US" sz="1200" dirty="0">
                <a:sym typeface="Wingdings" panose="05000000000000000000" pitchFamily="2" charset="2"/>
              </a:rPr>
              <a:t>, 2008). </a:t>
            </a:r>
            <a:endParaRPr lang="en-US" sz="1200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A932-606E-4E9D-8762-1C6BE4C965E5}" type="slidenum">
              <a:rPr lang="fr-FR" smtClean="0"/>
              <a:t>51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00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</a:t>
            </a:r>
            <a:r>
              <a:rPr lang="en-US" baseline="0" dirty="0"/>
              <a:t> study began with our personal interest in sentences such as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A932-606E-4E9D-8762-1C6BE4C965E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225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Aaron looked at 1605-1635</a:t>
            </a:r>
          </a:p>
          <a:p>
            <a:r>
              <a:rPr lang="en-US" dirty="0"/>
              <a:t>1789-1834</a:t>
            </a:r>
          </a:p>
          <a:p>
            <a:r>
              <a:rPr lang="en-US" dirty="0"/>
              <a:t>1987-2003 written</a:t>
            </a:r>
          </a:p>
          <a:p>
            <a:r>
              <a:rPr lang="en-US" dirty="0"/>
              <a:t>Late 20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A932-606E-4E9D-8762-1C6BE4C965E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446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Aaron (2006): also</a:t>
            </a:r>
            <a:r>
              <a:rPr lang="en-US" baseline="0" dirty="0"/>
              <a:t> looked at 20</a:t>
            </a:r>
            <a:r>
              <a:rPr lang="en-US" baseline="30000" dirty="0"/>
              <a:t>th</a:t>
            </a:r>
            <a:r>
              <a:rPr lang="en-US" baseline="0" dirty="0"/>
              <a:t> century spoken</a:t>
            </a:r>
          </a:p>
          <a:p>
            <a:endParaRPr lang="en-US" baseline="0" dirty="0"/>
          </a:p>
          <a:p>
            <a:r>
              <a:rPr lang="en-US" baseline="0" dirty="0"/>
              <a:t>Didn’t compare </a:t>
            </a:r>
            <a:r>
              <a:rPr lang="en-US" baseline="0" dirty="0" err="1"/>
              <a:t>Malvar</a:t>
            </a:r>
            <a:r>
              <a:rPr lang="en-US" baseline="0" dirty="0"/>
              <a:t> (2004) or </a:t>
            </a:r>
            <a:r>
              <a:rPr lang="en-US" baseline="0" dirty="0" err="1"/>
              <a:t>Poplack</a:t>
            </a:r>
            <a:r>
              <a:rPr lang="en-US" baseline="0" dirty="0"/>
              <a:t> &amp; </a:t>
            </a:r>
            <a:r>
              <a:rPr lang="en-US" baseline="0" dirty="0" err="1"/>
              <a:t>Malvar</a:t>
            </a:r>
            <a:r>
              <a:rPr lang="en-US" baseline="0" dirty="0"/>
              <a:t> (2007) since they considered four forms, one of which is not found in Spanish, the </a:t>
            </a:r>
            <a:r>
              <a:rPr lang="en-US" baseline="0" dirty="0" err="1"/>
              <a:t>haver</a:t>
            </a:r>
            <a:r>
              <a:rPr lang="en-US" baseline="0" dirty="0"/>
              <a:t> + infinitive periphrasis, which accounts for at least a 1/3 of the tokens until the 20</a:t>
            </a:r>
            <a:r>
              <a:rPr lang="en-US" baseline="30000" dirty="0"/>
              <a:t>th</a:t>
            </a:r>
            <a:r>
              <a:rPr lang="en-US" baseline="0" dirty="0"/>
              <a:t> century. </a:t>
            </a:r>
          </a:p>
          <a:p>
            <a:endParaRPr lang="en-US" baseline="0" dirty="0"/>
          </a:p>
          <a:p>
            <a:r>
              <a:rPr lang="en-US" baseline="0" dirty="0" err="1"/>
              <a:t>Poplack</a:t>
            </a:r>
            <a:r>
              <a:rPr lang="en-US" baseline="0" dirty="0"/>
              <a:t> &amp; Dion (2009): The synthetic future is very restricted to negative clauses. Almost categorically synthetic future in negative contexts. </a:t>
            </a:r>
          </a:p>
          <a:p>
            <a:r>
              <a:rPr lang="en-US" baseline="0" dirty="0"/>
              <a:t>Also disfavored in negative in </a:t>
            </a:r>
            <a:r>
              <a:rPr lang="en-US" baseline="0" dirty="0" err="1"/>
              <a:t>Malvar</a:t>
            </a:r>
            <a:r>
              <a:rPr lang="en-US" baseline="0" dirty="0"/>
              <a:t> (2004) and </a:t>
            </a:r>
            <a:r>
              <a:rPr lang="en-US" baseline="0" dirty="0" err="1"/>
              <a:t>Poplack</a:t>
            </a:r>
            <a:r>
              <a:rPr lang="en-US" baseline="0" dirty="0"/>
              <a:t> &amp; </a:t>
            </a:r>
            <a:r>
              <a:rPr lang="en-US" baseline="0" dirty="0" err="1"/>
              <a:t>Malvar</a:t>
            </a:r>
            <a:r>
              <a:rPr lang="en-US" baseline="0" dirty="0"/>
              <a:t> (2007). </a:t>
            </a:r>
          </a:p>
          <a:p>
            <a:endParaRPr lang="en-US" baseline="0" dirty="0"/>
          </a:p>
          <a:p>
            <a:r>
              <a:rPr lang="en-US" baseline="0" dirty="0"/>
              <a:t>With BP: when it comes into the system, favored by proximal and no adverbial. Adverbial and proximal both decrease over time.</a:t>
            </a:r>
          </a:p>
          <a:p>
            <a:r>
              <a:rPr lang="en-US" baseline="0" dirty="0"/>
              <a:t>No effect of verb type when enters system. By 20</a:t>
            </a:r>
            <a:r>
              <a:rPr lang="en-US" baseline="30000" dirty="0"/>
              <a:t>th</a:t>
            </a:r>
            <a:r>
              <a:rPr lang="en-US" baseline="0" dirty="0"/>
              <a:t> century motion disfavors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A932-606E-4E9D-8762-1C6BE4C965E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32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dirty="0" err="1"/>
              <a:t>Future</a:t>
            </a:r>
            <a:r>
              <a:rPr lang="es-ES" sz="1800" dirty="0"/>
              <a:t>-in-</a:t>
            </a:r>
            <a:r>
              <a:rPr lang="es-ES" sz="1800" dirty="0" err="1"/>
              <a:t>the</a:t>
            </a:r>
            <a:r>
              <a:rPr lang="es-ES" sz="1800" dirty="0"/>
              <a:t>-</a:t>
            </a:r>
            <a:r>
              <a:rPr lang="es-ES" sz="1800" dirty="0" err="1"/>
              <a:t>past</a:t>
            </a:r>
            <a:r>
              <a:rPr lang="es-ES" sz="1800" dirty="0"/>
              <a:t> </a:t>
            </a:r>
            <a:r>
              <a:rPr lang="es-ES" sz="1800" dirty="0" err="1"/>
              <a:t>is</a:t>
            </a:r>
            <a:r>
              <a:rPr lang="es-ES" sz="1800" dirty="0"/>
              <a:t> a </a:t>
            </a:r>
            <a:r>
              <a:rPr lang="es-ES" sz="1800" dirty="0" err="1"/>
              <a:t>phenomenon</a:t>
            </a:r>
            <a:r>
              <a:rPr lang="es-ES" sz="1800" dirty="0"/>
              <a:t> </a:t>
            </a:r>
            <a:r>
              <a:rPr lang="es-ES" sz="1800" dirty="0" err="1"/>
              <a:t>primarily</a:t>
            </a:r>
            <a:r>
              <a:rPr lang="es-ES" sz="1800" dirty="0"/>
              <a:t> </a:t>
            </a:r>
            <a:r>
              <a:rPr lang="es-ES" sz="1800" dirty="0" err="1"/>
              <a:t>constrained</a:t>
            </a:r>
            <a:r>
              <a:rPr lang="es-ES" sz="1800" dirty="0"/>
              <a:t> to </a:t>
            </a:r>
            <a:r>
              <a:rPr lang="es-ES" sz="1800" dirty="0" err="1"/>
              <a:t>subordinate</a:t>
            </a:r>
            <a:r>
              <a:rPr lang="es-ES" sz="1800" dirty="0"/>
              <a:t> </a:t>
            </a:r>
            <a:r>
              <a:rPr lang="es-ES" sz="1800" dirty="0" err="1"/>
              <a:t>clauses</a:t>
            </a:r>
            <a:r>
              <a:rPr lang="es-ES" sz="1800" dirty="0"/>
              <a:t> (</a:t>
            </a:r>
            <a:r>
              <a:rPr lang="es-ES" sz="1800" dirty="0" err="1"/>
              <a:t>Tagliamonte</a:t>
            </a:r>
            <a:r>
              <a:rPr lang="es-ES" sz="1800" dirty="0"/>
              <a:t>, 2012)</a:t>
            </a:r>
            <a:endParaRPr lang="en-US" sz="1800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A932-606E-4E9D-8762-1C6BE4C965E5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128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A932-606E-4E9D-8762-1C6BE4C965E5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730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A932-606E-4E9D-8762-1C6BE4C965E5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004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A932-606E-4E9D-8762-1C6BE4C965E5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632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A932-606E-4E9D-8762-1C6BE4C965E5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741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6580B1B1-28DC-43FC-B57E-96D333BDEF84}" type="datetime1">
              <a:rPr lang="fr-FR" smtClean="0"/>
              <a:t>25/09/2017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F790DE9C-5C35-4DC5-9A18-3C4A21815344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6283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38F7-CE94-4F83-99E3-9D3D8E7467DA}" type="datetime1">
              <a:rPr lang="fr-FR" smtClean="0"/>
              <a:t>25/09/2017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DE9C-5C35-4DC5-9A18-3C4A21815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93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7CB3-D772-48B3-B49D-21599D0CC75A}" type="datetime1">
              <a:rPr lang="fr-FR" smtClean="0"/>
              <a:t>25/09/2017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DE9C-5C35-4DC5-9A18-3C4A21815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92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C4A2-5555-495E-A069-300AA23670B0}" type="datetime1">
              <a:rPr lang="fr-FR" smtClean="0"/>
              <a:t>25/09/2017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DE9C-5C35-4DC5-9A18-3C4A21815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99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6589-7B48-4F6E-8391-381045FC834E}" type="datetime1">
              <a:rPr lang="fr-FR" smtClean="0"/>
              <a:t>25/09/2017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DE9C-5C35-4DC5-9A18-3C4A21815344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5228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BCC-5FE9-4F21-989A-1218808E6718}" type="datetime1">
              <a:rPr lang="fr-FR" smtClean="0"/>
              <a:t>25/09/2017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DE9C-5C35-4DC5-9A18-3C4A21815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71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0702-0637-40D3-907E-57EDED70518F}" type="datetime1">
              <a:rPr lang="fr-FR" smtClean="0"/>
              <a:t>25/09/2017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DE9C-5C35-4DC5-9A18-3C4A21815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10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AF91-9952-467D-8440-345BDDEE0EBD}" type="datetime1">
              <a:rPr lang="fr-FR" smtClean="0"/>
              <a:t>25/09/2017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DE9C-5C35-4DC5-9A18-3C4A21815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653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6E10-8F4E-4947-A09B-9F86787BBD8E}" type="datetime1">
              <a:rPr lang="fr-FR" smtClean="0"/>
              <a:t>25/09/2017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DE9C-5C35-4DC5-9A18-3C4A21815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8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A6E3-7343-4AFA-87A6-E20D61A3629A}" type="datetime1">
              <a:rPr lang="fr-FR" smtClean="0"/>
              <a:t>25/09/2017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DE9C-5C35-4DC5-9A18-3C4A21815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08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FD25-74A0-4016-AC08-6B43CE857D20}" type="datetime1">
              <a:rPr lang="fr-FR" smtClean="0"/>
              <a:t>25/09/2017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0DE9C-5C35-4DC5-9A18-3C4A21815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72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5F2C6E8-48D3-409E-BA3C-7F3AE437EB7C}" type="datetime1">
              <a:rPr lang="fr-FR" smtClean="0"/>
              <a:t>25/09/2017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790DE9C-5C35-4DC5-9A18-3C4A21815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9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szahler@indiana.edu" TargetMode="External"/><Relationship Id="rId2" Type="http://schemas.openxmlformats.org/officeDocument/2006/relationships/hyperlink" Target="mailto:ddaidone@indiana.edu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192" y="296213"/>
            <a:ext cx="9144000" cy="4182414"/>
          </a:xfrm>
        </p:spPr>
        <p:txBody>
          <a:bodyPr>
            <a:normAutofit/>
          </a:bodyPr>
          <a:lstStyle/>
          <a:p>
            <a:r>
              <a:rPr lang="en-US" sz="6000" b="1" dirty="0"/>
              <a:t>The future is in the past: A diachronic analysis of variable future-in-the-past expression in Spanish</a:t>
            </a:r>
            <a:endParaRPr lang="fr-FR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Danielle </a:t>
            </a:r>
            <a:r>
              <a:rPr lang="en-US" dirty="0" err="1"/>
              <a:t>Daidone</a:t>
            </a:r>
            <a:endParaRPr lang="en-US" dirty="0"/>
          </a:p>
          <a:p>
            <a:r>
              <a:rPr lang="en-US" dirty="0"/>
              <a:t>Sara Zahler</a:t>
            </a:r>
          </a:p>
          <a:p>
            <a:r>
              <a:rPr lang="en-US" i="1" dirty="0"/>
              <a:t>Indiana University</a:t>
            </a:r>
            <a:endParaRPr lang="fr-FR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790DE9C-5C35-4DC5-9A18-3C4A21815344}" type="slidenum">
              <a:rPr lang="fr-FR" sz="3300" smtClean="0"/>
              <a:t>1</a:t>
            </a:fld>
            <a:endParaRPr lang="fr-FR" sz="3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6716" y="4800600"/>
            <a:ext cx="2209800" cy="164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46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Diachronic studies of variation in CF forms in Romance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736468"/>
            <a:ext cx="8595360" cy="3529216"/>
          </a:xfrm>
        </p:spPr>
        <p:txBody>
          <a:bodyPr>
            <a:normAutofit/>
          </a:bodyPr>
          <a:lstStyle/>
          <a:p>
            <a:r>
              <a:rPr lang="en-US" sz="2800" dirty="0"/>
              <a:t>Several factors have been found to constrain variation in diachronic variationist research on the canonical future</a:t>
            </a:r>
          </a:p>
          <a:p>
            <a:pPr lvl="1"/>
            <a:r>
              <a:rPr lang="en-US" sz="2400" dirty="0"/>
              <a:t>Adverbial modification</a:t>
            </a:r>
          </a:p>
          <a:p>
            <a:pPr lvl="1"/>
            <a:r>
              <a:rPr lang="en-US" sz="2400" dirty="0"/>
              <a:t>Temporal proximity</a:t>
            </a:r>
          </a:p>
          <a:p>
            <a:pPr lvl="1"/>
            <a:r>
              <a:rPr lang="en-US" sz="2400" dirty="0"/>
              <a:t>Polarity</a:t>
            </a:r>
          </a:p>
          <a:p>
            <a:pPr lvl="1"/>
            <a:r>
              <a:rPr lang="en-US" sz="2400" dirty="0"/>
              <a:t>Sentence modality</a:t>
            </a:r>
          </a:p>
          <a:p>
            <a:pPr lvl="1"/>
            <a:r>
              <a:rPr lang="en-US" sz="2400" dirty="0"/>
              <a:t>Verb class</a:t>
            </a:r>
            <a:endParaRPr lang="fr-F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790DE9C-5C35-4DC5-9A18-3C4A21815344}" type="slidenum">
              <a:rPr lang="fr-FR" smtClean="0"/>
              <a:t>10</a:t>
            </a:fld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1044968" y="6132949"/>
            <a:ext cx="9909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Aaron (2006); </a:t>
            </a:r>
            <a:r>
              <a:rPr lang="en-US" dirty="0" err="1"/>
              <a:t>Malvar</a:t>
            </a:r>
            <a:r>
              <a:rPr lang="en-US" dirty="0"/>
              <a:t> (2004); </a:t>
            </a:r>
            <a:r>
              <a:rPr lang="en-US" dirty="0" err="1"/>
              <a:t>Poplack</a:t>
            </a:r>
            <a:r>
              <a:rPr lang="en-US" dirty="0"/>
              <a:t> &amp; Dion (2009); </a:t>
            </a:r>
            <a:r>
              <a:rPr lang="en-US" dirty="0" err="1"/>
              <a:t>Poplack</a:t>
            </a:r>
            <a:r>
              <a:rPr lang="en-US" dirty="0"/>
              <a:t> &amp; </a:t>
            </a:r>
            <a:r>
              <a:rPr lang="en-US" dirty="0" err="1"/>
              <a:t>Malvar</a:t>
            </a:r>
            <a:r>
              <a:rPr lang="en-US" dirty="0"/>
              <a:t> (2007)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437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8713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Diachronic studies of variation in CF forms in Romance</a:t>
            </a:r>
            <a:endParaRPr lang="fr-F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237130"/>
            <a:ext cx="8595360" cy="5099876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537049"/>
              </p:ext>
            </p:extLst>
          </p:nvPr>
        </p:nvGraphicFramePr>
        <p:xfrm>
          <a:off x="294936" y="1237129"/>
          <a:ext cx="11229684" cy="4713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4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0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9302">
                <a:tc>
                  <a:txBody>
                    <a:bodyPr/>
                    <a:lstStyle/>
                    <a:p>
                      <a:r>
                        <a:rPr lang="en-US" dirty="0"/>
                        <a:t>Factor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Effects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Languages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Studies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130">
                <a:tc>
                  <a:txBody>
                    <a:bodyPr/>
                    <a:lstStyle/>
                    <a:p>
                      <a:r>
                        <a:rPr lang="en-US" dirty="0"/>
                        <a:t>Adverbial modification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 panose="05000000000000000000" pitchFamily="2" charset="2"/>
                        </a:rPr>
                        <a:t>At first, PF disfavored by all adverbial</a:t>
                      </a:r>
                      <a:r>
                        <a:rPr lang="en-US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modification, then a</a:t>
                      </a:r>
                      <a:r>
                        <a:rPr lang="en-US" baseline="0" dirty="0">
                          <a:sym typeface="Wingdings" panose="05000000000000000000" pitchFamily="2" charset="2"/>
                        </a:rPr>
                        <a:t> distinction between specific and non-specific adverbials arose.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Aaron (</a:t>
                      </a:r>
                      <a:r>
                        <a:rPr lang="en-US"/>
                        <a:t>2006)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9412">
                <a:tc>
                  <a:txBody>
                    <a:bodyPr/>
                    <a:lstStyle/>
                    <a:p>
                      <a:r>
                        <a:rPr lang="en-US" dirty="0"/>
                        <a:t>Temporal proximity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>
                          <a:sym typeface="Wingdings" panose="05000000000000000000" pitchFamily="2" charset="2"/>
                        </a:rPr>
                        <a:t>Distal events  SF</a:t>
                      </a:r>
                    </a:p>
                    <a:p>
                      <a:r>
                        <a:rPr lang="en-US" baseline="0" dirty="0">
                          <a:sym typeface="Wingdings" panose="05000000000000000000" pitchFamily="2" charset="2"/>
                        </a:rPr>
                        <a:t>Proximal events  PF</a:t>
                      </a:r>
                    </a:p>
                    <a:p>
                      <a:r>
                        <a:rPr lang="en-US" baseline="0" dirty="0">
                          <a:sym typeface="Wingdings" panose="05000000000000000000" pitchFamily="2" charset="2"/>
                        </a:rPr>
                        <a:t>Switches in 20</a:t>
                      </a:r>
                      <a:r>
                        <a:rPr lang="en-US" baseline="30000" dirty="0">
                          <a:sym typeface="Wingdings" panose="05000000000000000000" pitchFamily="2" charset="2"/>
                        </a:rPr>
                        <a:t>th</a:t>
                      </a:r>
                      <a:r>
                        <a:rPr lang="en-US" baseline="0" dirty="0">
                          <a:sym typeface="Wingdings" panose="05000000000000000000" pitchFamily="2" charset="2"/>
                        </a:rPr>
                        <a:t> century. Small effect.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Canadian French*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Poplack</a:t>
                      </a:r>
                      <a:r>
                        <a:rPr lang="en-US" dirty="0"/>
                        <a:t> &amp; Dion</a:t>
                      </a:r>
                      <a:r>
                        <a:rPr lang="en-US" baseline="0" dirty="0"/>
                        <a:t> (2009)</a:t>
                      </a:r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9412">
                <a:tc>
                  <a:txBody>
                    <a:bodyPr/>
                    <a:lstStyle/>
                    <a:p>
                      <a:r>
                        <a:rPr lang="en-US" dirty="0"/>
                        <a:t>Polarity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At</a:t>
                      </a:r>
                      <a:r>
                        <a:rPr lang="en-US" baseline="0" dirty="0"/>
                        <a:t> first negative disfavors PF</a:t>
                      </a:r>
                    </a:p>
                    <a:p>
                      <a:r>
                        <a:rPr lang="en-US" baseline="0" dirty="0"/>
                        <a:t>2. Period of non-significance</a:t>
                      </a:r>
                    </a:p>
                    <a:p>
                      <a:r>
                        <a:rPr lang="en-US" dirty="0"/>
                        <a:t>3. Negative favors PF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Spanish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Aaron (2006)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837">
                <a:tc>
                  <a:txBody>
                    <a:bodyPr/>
                    <a:lstStyle/>
                    <a:p>
                      <a:r>
                        <a:rPr lang="en-US" dirty="0"/>
                        <a:t>Sentence modality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Interrogatives favor PF</a:t>
                      </a:r>
                    </a:p>
                    <a:p>
                      <a:r>
                        <a:rPr lang="en-US" dirty="0"/>
                        <a:t>Effect becomes stronger across time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Spanish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Aaron (2006)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37">
                <a:tc>
                  <a:txBody>
                    <a:bodyPr/>
                    <a:lstStyle/>
                    <a:p>
                      <a:r>
                        <a:rPr lang="en-US" dirty="0"/>
                        <a:t>Verb class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Statives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baseline="0" dirty="0"/>
                        <a:t> SF</a:t>
                      </a:r>
                    </a:p>
                    <a:p>
                      <a:r>
                        <a:rPr lang="en-US" baseline="0" dirty="0"/>
                        <a:t>Dynamic non-motion; motion </a:t>
                      </a:r>
                      <a:r>
                        <a:rPr lang="en-US" baseline="0" dirty="0">
                          <a:sym typeface="Wingdings" panose="05000000000000000000" pitchFamily="2" charset="2"/>
                        </a:rPr>
                        <a:t> PF</a:t>
                      </a:r>
                    </a:p>
                    <a:p>
                      <a:r>
                        <a:rPr lang="en-US" baseline="0" dirty="0">
                          <a:sym typeface="Wingdings" panose="05000000000000000000" pitchFamily="2" charset="2"/>
                        </a:rPr>
                        <a:t>Effect size decreases over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Aaron (2006)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0605" y="6103088"/>
            <a:ext cx="9909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Aaron (2006); </a:t>
            </a:r>
            <a:r>
              <a:rPr lang="en-US" dirty="0" err="1"/>
              <a:t>Malvar</a:t>
            </a:r>
            <a:r>
              <a:rPr lang="en-US" dirty="0"/>
              <a:t> (2004); </a:t>
            </a:r>
            <a:r>
              <a:rPr lang="en-US" dirty="0" err="1"/>
              <a:t>Poplack</a:t>
            </a:r>
            <a:r>
              <a:rPr lang="en-US" dirty="0"/>
              <a:t> &amp; Dion (2009); </a:t>
            </a:r>
            <a:r>
              <a:rPr lang="en-US" dirty="0" err="1"/>
              <a:t>Poplack</a:t>
            </a:r>
            <a:r>
              <a:rPr lang="en-US" dirty="0"/>
              <a:t> &amp; </a:t>
            </a:r>
            <a:r>
              <a:rPr lang="en-US" dirty="0" err="1"/>
              <a:t>Malvar</a:t>
            </a:r>
            <a:r>
              <a:rPr lang="en-US" dirty="0"/>
              <a:t> (2007)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790DE9C-5C35-4DC5-9A18-3C4A21815344}" type="slidenum">
              <a:rPr lang="fr-FR" sz="3300" smtClean="0"/>
              <a:t>11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12460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Current Study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Methods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790DE9C-5C35-4DC5-9A18-3C4A21815344}" type="slidenum">
              <a:rPr lang="fr-FR" sz="3300" smtClean="0"/>
              <a:t>12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878615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linguistic factors affect variation between the imperfect, conditional, and periphrastic form when expressing FP across three time periods (1580-1630, 1780-1830, and 1980-2004)?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Is the variation between periphrastic and synthetic forms in the FP context analogous to that of CF diachronically?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87223" y="6180137"/>
            <a:ext cx="609600" cy="52120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fld id="{58DCDB78-194A-41C3-9507-4903430A67B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71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Corpus </a:t>
            </a:r>
            <a:r>
              <a:rPr lang="en-US" sz="2400" dirty="0" err="1"/>
              <a:t>Diacr</a:t>
            </a:r>
            <a:r>
              <a:rPr lang="es-ES" sz="2400" dirty="0" err="1"/>
              <a:t>ónico</a:t>
            </a:r>
            <a:r>
              <a:rPr lang="es-ES" sz="2400" dirty="0"/>
              <a:t> del Español (CORDE)</a:t>
            </a:r>
          </a:p>
          <a:p>
            <a:pPr lvl="1"/>
            <a:r>
              <a:rPr lang="es-ES" sz="2000" dirty="0"/>
              <a:t>Data </a:t>
            </a:r>
            <a:r>
              <a:rPr lang="es-ES" sz="2000" dirty="0" err="1"/>
              <a:t>from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beginnings</a:t>
            </a:r>
            <a:r>
              <a:rPr lang="es-ES" sz="2000" dirty="0"/>
              <a:t> of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language</a:t>
            </a:r>
            <a:r>
              <a:rPr lang="es-ES" sz="2000" dirty="0"/>
              <a:t> </a:t>
            </a:r>
            <a:r>
              <a:rPr lang="es-ES" sz="2000" dirty="0" err="1"/>
              <a:t>until</a:t>
            </a:r>
            <a:r>
              <a:rPr lang="es-ES" sz="2000" dirty="0"/>
              <a:t> 1975</a:t>
            </a:r>
          </a:p>
          <a:p>
            <a:pPr lvl="1"/>
            <a:r>
              <a:rPr lang="es-ES" sz="2000" dirty="0" err="1"/>
              <a:t>Theater</a:t>
            </a:r>
            <a:r>
              <a:rPr lang="es-ES" sz="2000" dirty="0"/>
              <a:t> and </a:t>
            </a:r>
            <a:r>
              <a:rPr lang="es-ES" sz="2000" dirty="0" err="1"/>
              <a:t>narrative</a:t>
            </a:r>
            <a:endParaRPr lang="es-ES" sz="2000" dirty="0"/>
          </a:p>
          <a:p>
            <a:r>
              <a:rPr lang="es-ES" sz="2400" dirty="0"/>
              <a:t>Corpus de Referencia del Español Actual (CREA)</a:t>
            </a:r>
          </a:p>
          <a:p>
            <a:pPr lvl="1"/>
            <a:r>
              <a:rPr lang="es-ES" sz="2000" dirty="0"/>
              <a:t>Data </a:t>
            </a:r>
            <a:r>
              <a:rPr lang="es-ES" sz="2000" dirty="0" err="1"/>
              <a:t>from</a:t>
            </a:r>
            <a:r>
              <a:rPr lang="es-ES" sz="2000" dirty="0"/>
              <a:t> 1975 to 2004</a:t>
            </a:r>
          </a:p>
          <a:p>
            <a:pPr lvl="1"/>
            <a:r>
              <a:rPr lang="es-ES" sz="2000" dirty="0"/>
              <a:t>Oral and </a:t>
            </a:r>
            <a:r>
              <a:rPr lang="es-ES" sz="2000" dirty="0" err="1"/>
              <a:t>narrative</a:t>
            </a:r>
            <a:endParaRPr lang="es-ES" sz="2000" dirty="0"/>
          </a:p>
          <a:p>
            <a:r>
              <a:rPr lang="es-ES" sz="2400" dirty="0"/>
              <a:t>3 time </a:t>
            </a:r>
            <a:r>
              <a:rPr lang="es-ES" sz="2400" dirty="0" err="1"/>
              <a:t>installments</a:t>
            </a:r>
            <a:r>
              <a:rPr lang="es-ES" sz="2400" dirty="0"/>
              <a:t> in </a:t>
            </a:r>
            <a:r>
              <a:rPr lang="es-ES" sz="2400" dirty="0" err="1"/>
              <a:t>order</a:t>
            </a:r>
            <a:r>
              <a:rPr lang="es-ES" sz="2400" dirty="0"/>
              <a:t> to capture </a:t>
            </a:r>
            <a:r>
              <a:rPr lang="es-ES" sz="2400" dirty="0" err="1"/>
              <a:t>discernable</a:t>
            </a:r>
            <a:r>
              <a:rPr lang="es-ES" sz="2400" dirty="0"/>
              <a:t> </a:t>
            </a:r>
            <a:r>
              <a:rPr lang="es-ES" sz="2400" dirty="0" err="1"/>
              <a:t>differences</a:t>
            </a:r>
            <a:r>
              <a:rPr lang="es-ES" sz="2400" dirty="0"/>
              <a:t> </a:t>
            </a:r>
            <a:r>
              <a:rPr lang="es-ES" sz="2400" dirty="0" err="1"/>
              <a:t>between</a:t>
            </a:r>
            <a:r>
              <a:rPr lang="es-ES" sz="2400" dirty="0"/>
              <a:t> </a:t>
            </a:r>
            <a:r>
              <a:rPr lang="es-ES" sz="2400" dirty="0" err="1"/>
              <a:t>periods</a:t>
            </a:r>
            <a:r>
              <a:rPr lang="es-ES" sz="2400" dirty="0"/>
              <a:t> (</a:t>
            </a:r>
            <a:r>
              <a:rPr lang="es-ES" sz="2400" dirty="0" err="1"/>
              <a:t>Aaron</a:t>
            </a:r>
            <a:r>
              <a:rPr lang="es-ES" sz="2400" dirty="0"/>
              <a:t>, 2006)</a:t>
            </a:r>
          </a:p>
          <a:p>
            <a:pPr lvl="1"/>
            <a:r>
              <a:rPr lang="es-ES" sz="2000" dirty="0"/>
              <a:t>1580-1630, 1780-1830, 1980-2004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87222" y="6180137"/>
            <a:ext cx="609600" cy="52120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fld id="{58DCDB78-194A-41C3-9507-4903430A67B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691322"/>
            <a:ext cx="8595360" cy="4631754"/>
          </a:xfrm>
        </p:spPr>
        <p:txBody>
          <a:bodyPr>
            <a:noAutofit/>
          </a:bodyPr>
          <a:lstStyle/>
          <a:p>
            <a:r>
              <a:rPr lang="es-ES" sz="2400" dirty="0" err="1"/>
              <a:t>Dependent</a:t>
            </a:r>
            <a:r>
              <a:rPr lang="es-ES" sz="2400" dirty="0"/>
              <a:t> variable</a:t>
            </a:r>
          </a:p>
          <a:p>
            <a:pPr lvl="1"/>
            <a:r>
              <a:rPr lang="es-ES" sz="2000" dirty="0"/>
              <a:t>Original </a:t>
            </a:r>
            <a:r>
              <a:rPr lang="es-ES" sz="2000" dirty="0" err="1"/>
              <a:t>goal</a:t>
            </a:r>
            <a:endParaRPr lang="es-ES" sz="2000" dirty="0"/>
          </a:p>
          <a:p>
            <a:pPr lvl="2"/>
            <a:r>
              <a:rPr lang="es-ES" sz="1800" i="1" dirty="0"/>
              <a:t>Hablaría</a:t>
            </a:r>
          </a:p>
          <a:p>
            <a:pPr lvl="2"/>
            <a:r>
              <a:rPr lang="es-ES" sz="1800" i="1" dirty="0"/>
              <a:t>Iba a hablar</a:t>
            </a:r>
          </a:p>
          <a:p>
            <a:pPr lvl="2"/>
            <a:r>
              <a:rPr lang="es-ES" sz="1800" i="1" dirty="0"/>
              <a:t>Hablaba</a:t>
            </a:r>
          </a:p>
          <a:p>
            <a:r>
              <a:rPr lang="es-ES" sz="2200" dirty="0"/>
              <a:t>BUT </a:t>
            </a:r>
            <a:r>
              <a:rPr lang="es-ES" sz="2200" dirty="0" err="1"/>
              <a:t>imperfect</a:t>
            </a:r>
            <a:r>
              <a:rPr lang="es-ES" sz="2200" dirty="0"/>
              <a:t> </a:t>
            </a:r>
            <a:r>
              <a:rPr lang="es-ES" sz="2200" dirty="0" err="1"/>
              <a:t>with</a:t>
            </a:r>
            <a:r>
              <a:rPr lang="es-ES" sz="2200" dirty="0"/>
              <a:t> </a:t>
            </a:r>
            <a:r>
              <a:rPr lang="es-ES" sz="2200" dirty="0" err="1"/>
              <a:t>future</a:t>
            </a:r>
            <a:r>
              <a:rPr lang="es-ES" sz="2200" dirty="0"/>
              <a:t>-in-</a:t>
            </a:r>
            <a:r>
              <a:rPr lang="es-ES" sz="2200" dirty="0" err="1"/>
              <a:t>the</a:t>
            </a:r>
            <a:r>
              <a:rPr lang="es-ES" sz="2200" dirty="0"/>
              <a:t>-</a:t>
            </a:r>
            <a:r>
              <a:rPr lang="es-ES" sz="2200" dirty="0" err="1"/>
              <a:t>past</a:t>
            </a:r>
            <a:r>
              <a:rPr lang="es-ES" sz="2200" dirty="0"/>
              <a:t> </a:t>
            </a:r>
            <a:r>
              <a:rPr lang="es-ES" sz="2200" dirty="0" err="1"/>
              <a:t>interpretation</a:t>
            </a:r>
            <a:r>
              <a:rPr lang="es-ES" sz="2200" dirty="0"/>
              <a:t> </a:t>
            </a:r>
            <a:r>
              <a:rPr lang="es-ES" sz="2200" dirty="0" err="1"/>
              <a:t>extremely</a:t>
            </a:r>
            <a:r>
              <a:rPr lang="es-ES" sz="2200" dirty="0"/>
              <a:t> </a:t>
            </a:r>
            <a:r>
              <a:rPr lang="es-ES" sz="2200" dirty="0" err="1"/>
              <a:t>infrequent</a:t>
            </a:r>
            <a:endParaRPr lang="es-ES" sz="2200" dirty="0"/>
          </a:p>
          <a:p>
            <a:pPr lvl="2"/>
            <a:r>
              <a:rPr lang="es-ES" sz="2000" dirty="0" err="1"/>
              <a:t>Only</a:t>
            </a:r>
            <a:r>
              <a:rPr lang="es-ES" sz="2000" dirty="0"/>
              <a:t> 1/198 </a:t>
            </a:r>
            <a:r>
              <a:rPr lang="es-ES" sz="2000" dirty="0" err="1"/>
              <a:t>tokens</a:t>
            </a:r>
            <a:r>
              <a:rPr lang="es-ES" sz="2000" dirty="0"/>
              <a:t> of </a:t>
            </a:r>
            <a:r>
              <a:rPr lang="es-ES" sz="2000" dirty="0" err="1"/>
              <a:t>imperfect</a:t>
            </a:r>
            <a:r>
              <a:rPr lang="es-ES" sz="2000" dirty="0"/>
              <a:t> </a:t>
            </a:r>
            <a:r>
              <a:rPr lang="es-ES" sz="2000" dirty="0" err="1"/>
              <a:t>actually</a:t>
            </a:r>
            <a:r>
              <a:rPr lang="es-ES" sz="2000" dirty="0"/>
              <a:t> </a:t>
            </a:r>
            <a:r>
              <a:rPr lang="es-ES" sz="2000" dirty="0" err="1"/>
              <a:t>expressed</a:t>
            </a:r>
            <a:r>
              <a:rPr lang="es-ES" sz="2000" dirty="0"/>
              <a:t> </a:t>
            </a:r>
            <a:r>
              <a:rPr lang="es-ES" sz="2000" dirty="0" err="1"/>
              <a:t>future</a:t>
            </a:r>
            <a:r>
              <a:rPr lang="es-ES" sz="2000" dirty="0"/>
              <a:t>-in-</a:t>
            </a:r>
            <a:r>
              <a:rPr lang="es-ES" sz="2000" dirty="0" err="1"/>
              <a:t>the</a:t>
            </a:r>
            <a:r>
              <a:rPr lang="es-ES" sz="2000" dirty="0"/>
              <a:t>-</a:t>
            </a:r>
            <a:r>
              <a:rPr lang="es-ES" sz="2000" dirty="0" err="1"/>
              <a:t>past</a:t>
            </a:r>
            <a:endParaRPr lang="es-ES" sz="2000" dirty="0"/>
          </a:p>
          <a:p>
            <a:pPr lvl="2"/>
            <a:r>
              <a:rPr lang="en-US" sz="2000" dirty="0" err="1"/>
              <a:t>Sarrazin</a:t>
            </a:r>
            <a:r>
              <a:rPr lang="en-US" sz="2000" dirty="0"/>
              <a:t> and Azzopardi (2012): imperfect – 4%</a:t>
            </a:r>
          </a:p>
          <a:p>
            <a:r>
              <a:rPr lang="es-ES" sz="2200" dirty="0" err="1"/>
              <a:t>Tokens</a:t>
            </a:r>
            <a:r>
              <a:rPr lang="es-ES" sz="2200" dirty="0"/>
              <a:t> </a:t>
            </a:r>
            <a:r>
              <a:rPr lang="es-ES" sz="2200" dirty="0" err="1"/>
              <a:t>only</a:t>
            </a:r>
            <a:r>
              <a:rPr lang="es-ES" sz="2200" dirty="0"/>
              <a:t> in </a:t>
            </a:r>
            <a:r>
              <a:rPr lang="es-ES" sz="2200" dirty="0" err="1"/>
              <a:t>subordinate</a:t>
            </a:r>
            <a:r>
              <a:rPr lang="es-ES" sz="2200" dirty="0"/>
              <a:t> </a:t>
            </a:r>
            <a:r>
              <a:rPr lang="es-ES" sz="2200" dirty="0" err="1"/>
              <a:t>clauses</a:t>
            </a:r>
            <a:r>
              <a:rPr lang="es-ES" sz="2200" dirty="0"/>
              <a:t> </a:t>
            </a:r>
            <a:r>
              <a:rPr lang="es-ES" sz="2200" dirty="0" err="1"/>
              <a:t>considered</a:t>
            </a:r>
            <a:r>
              <a:rPr lang="es-ES" sz="2200" dirty="0"/>
              <a:t> (</a:t>
            </a:r>
            <a:r>
              <a:rPr lang="es-ES" sz="2200" dirty="0" err="1"/>
              <a:t>Tagliamonte</a:t>
            </a:r>
            <a:r>
              <a:rPr lang="es-ES" sz="2200" dirty="0"/>
              <a:t>, 2012)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02987" y="6181187"/>
            <a:ext cx="609600" cy="52120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fld id="{58DCDB78-194A-41C3-9507-4903430A67BF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00784" y="2468880"/>
            <a:ext cx="2267712" cy="603504"/>
          </a:xfrm>
          <a:prstGeom prst="rect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559552" y="2468880"/>
            <a:ext cx="1700784" cy="585216"/>
          </a:xfrm>
          <a:prstGeom prst="rect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5993892" y="2447466"/>
            <a:ext cx="1124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Aaron (2006)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836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Extraction</a:t>
            </a:r>
            <a:r>
              <a:rPr lang="es-ES" dirty="0"/>
              <a:t> and </a:t>
            </a:r>
            <a:r>
              <a:rPr lang="es-ES" dirty="0" err="1"/>
              <a:t>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7256" y="1851804"/>
            <a:ext cx="8595360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18755" y="6145783"/>
            <a:ext cx="609600" cy="52120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fld id="{58DCDB78-194A-41C3-9507-4903430A67BF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217052"/>
              </p:ext>
            </p:extLst>
          </p:nvPr>
        </p:nvGraphicFramePr>
        <p:xfrm>
          <a:off x="1150884" y="1970690"/>
          <a:ext cx="8759250" cy="3547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879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High frequency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Low frequency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638">
                <a:tc>
                  <a:txBody>
                    <a:bodyPr/>
                    <a:lstStyle/>
                    <a:p>
                      <a:r>
                        <a:rPr lang="en-US" b="1" dirty="0"/>
                        <a:t>Motion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Ir</a:t>
                      </a:r>
                      <a:endParaRPr lang="en-US" dirty="0"/>
                    </a:p>
                    <a:p>
                      <a:r>
                        <a:rPr lang="en-US" dirty="0" err="1"/>
                        <a:t>Llegar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Correr</a:t>
                      </a:r>
                      <a:endParaRPr lang="en-US" dirty="0"/>
                    </a:p>
                    <a:p>
                      <a:r>
                        <a:rPr lang="en-US" dirty="0" err="1"/>
                        <a:t>Caer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638">
                <a:tc>
                  <a:txBody>
                    <a:bodyPr/>
                    <a:lstStyle/>
                    <a:p>
                      <a:r>
                        <a:rPr lang="en-US" b="1" dirty="0"/>
                        <a:t>Dynamic non-motion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Hacer</a:t>
                      </a:r>
                      <a:endParaRPr lang="en-US" dirty="0"/>
                    </a:p>
                    <a:p>
                      <a:r>
                        <a:rPr lang="en-US" dirty="0"/>
                        <a:t>Dar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Sacar</a:t>
                      </a:r>
                      <a:endParaRPr lang="en-US" dirty="0"/>
                    </a:p>
                    <a:p>
                      <a:r>
                        <a:rPr lang="en-US" dirty="0" err="1"/>
                        <a:t>Recibir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638">
                <a:tc>
                  <a:txBody>
                    <a:bodyPr/>
                    <a:lstStyle/>
                    <a:p>
                      <a:r>
                        <a:rPr lang="en-US" b="1" dirty="0"/>
                        <a:t>Psychological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Querer</a:t>
                      </a:r>
                      <a:endParaRPr lang="en-US" dirty="0"/>
                    </a:p>
                    <a:p>
                      <a:r>
                        <a:rPr lang="en-US" dirty="0"/>
                        <a:t>Saber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Entender</a:t>
                      </a:r>
                      <a:endParaRPr lang="en-US" dirty="0"/>
                    </a:p>
                    <a:p>
                      <a:r>
                        <a:rPr lang="en-US" dirty="0" err="1"/>
                        <a:t>Recordar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4638">
                <a:tc>
                  <a:txBody>
                    <a:bodyPr/>
                    <a:lstStyle/>
                    <a:p>
                      <a:r>
                        <a:rPr lang="en-US" b="1" dirty="0" err="1"/>
                        <a:t>Stative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Ser</a:t>
                      </a:r>
                      <a:endParaRPr lang="en-US" dirty="0"/>
                    </a:p>
                    <a:p>
                      <a:r>
                        <a:rPr lang="en-US" dirty="0" err="1"/>
                        <a:t>Estar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Resultar</a:t>
                      </a:r>
                      <a:endParaRPr lang="en-US" dirty="0"/>
                    </a:p>
                    <a:p>
                      <a:r>
                        <a:rPr lang="en-US" dirty="0" err="1"/>
                        <a:t>Corresponder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61872" y="5894532"/>
            <a:ext cx="8391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Frequency was determined using Davies’ (2006) </a:t>
            </a:r>
            <a:r>
              <a:rPr lang="en-US" i="1" dirty="0"/>
              <a:t>A frequency dictionary of Spanish: Core vocabulary for learners</a:t>
            </a:r>
            <a:r>
              <a:rPr lang="en-US" dirty="0"/>
              <a:t>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074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Extraction</a:t>
            </a:r>
            <a:r>
              <a:rPr lang="es-ES" dirty="0"/>
              <a:t> and </a:t>
            </a:r>
            <a:r>
              <a:rPr lang="es-ES" dirty="0" err="1"/>
              <a:t>Coding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All grammatical person/number combinations were considered</a:t>
            </a:r>
          </a:p>
          <a:p>
            <a:r>
              <a:rPr lang="en-US" sz="2400" dirty="0"/>
              <a:t>All tokens which referred to future-in-the-past events were extracted and coded according to various linguistic variables</a:t>
            </a:r>
          </a:p>
          <a:p>
            <a:r>
              <a:rPr lang="en-US" sz="2400" dirty="0"/>
              <a:t>Tokens with meanings apart from future-in-the-past were disregarded </a:t>
            </a:r>
          </a:p>
          <a:p>
            <a:pPr lvl="1"/>
            <a:r>
              <a:rPr lang="en-US" sz="2000" dirty="0"/>
              <a:t>epistemic use of conditional: </a:t>
            </a:r>
            <a:r>
              <a:rPr lang="en-US" sz="2000" i="1" dirty="0" err="1"/>
              <a:t>Pensando</a:t>
            </a:r>
            <a:r>
              <a:rPr lang="en-US" sz="2000" i="1" dirty="0"/>
              <a:t> </a:t>
            </a:r>
            <a:r>
              <a:rPr lang="en-US" sz="2000" i="1" dirty="0" err="1"/>
              <a:t>que</a:t>
            </a:r>
            <a:r>
              <a:rPr lang="en-US" sz="2000" i="1" dirty="0"/>
              <a:t> </a:t>
            </a:r>
            <a:r>
              <a:rPr lang="en-US" sz="2000" i="1" dirty="0" err="1"/>
              <a:t>sería</a:t>
            </a:r>
            <a:r>
              <a:rPr lang="en-US" sz="2000" i="1" dirty="0"/>
              <a:t> </a:t>
            </a:r>
            <a:r>
              <a:rPr lang="en-US" sz="2000" i="1" dirty="0" err="1"/>
              <a:t>cierto</a:t>
            </a:r>
            <a:r>
              <a:rPr lang="en-US" sz="2000" i="1" dirty="0"/>
              <a:t> </a:t>
            </a:r>
            <a:r>
              <a:rPr lang="en-US" sz="2000" dirty="0"/>
              <a:t>(CORDE, 1580-1630)</a:t>
            </a:r>
            <a:endParaRPr lang="en-US" sz="2000" i="1" dirty="0"/>
          </a:p>
          <a:p>
            <a:pPr lvl="1"/>
            <a:r>
              <a:rPr lang="en-US" sz="2000" dirty="0"/>
              <a:t>purely </a:t>
            </a:r>
            <a:r>
              <a:rPr lang="en-US" sz="2000" dirty="0" err="1"/>
              <a:t>allative</a:t>
            </a:r>
            <a:r>
              <a:rPr lang="en-US" sz="2000" dirty="0"/>
              <a:t> uses of the </a:t>
            </a:r>
            <a:r>
              <a:rPr lang="en-US" sz="2000" i="1" dirty="0"/>
              <a:t>go</a:t>
            </a:r>
            <a:r>
              <a:rPr lang="en-US" sz="2000" dirty="0"/>
              <a:t>-periphrasis: </a:t>
            </a:r>
            <a:r>
              <a:rPr lang="en-US" sz="2000" i="1" dirty="0"/>
              <a:t>Se la </a:t>
            </a:r>
            <a:r>
              <a:rPr lang="en-US" sz="2000" i="1" dirty="0" err="1"/>
              <a:t>había</a:t>
            </a:r>
            <a:r>
              <a:rPr lang="en-US" sz="2000" i="1" dirty="0"/>
              <a:t> </a:t>
            </a:r>
            <a:r>
              <a:rPr lang="en-US" sz="2000" i="1" dirty="0" err="1"/>
              <a:t>contado</a:t>
            </a:r>
            <a:r>
              <a:rPr lang="en-US" sz="2000" i="1" dirty="0"/>
              <a:t> un </a:t>
            </a:r>
            <a:r>
              <a:rPr lang="en-US" sz="2000" i="1" dirty="0" err="1"/>
              <a:t>día</a:t>
            </a:r>
            <a:r>
              <a:rPr lang="en-US" sz="2000" i="1" dirty="0"/>
              <a:t> </a:t>
            </a:r>
            <a:r>
              <a:rPr lang="en-US" sz="2000" i="1" dirty="0" err="1"/>
              <a:t>que</a:t>
            </a:r>
            <a:r>
              <a:rPr lang="en-US" sz="2000" i="1" dirty="0"/>
              <a:t> los dos </a:t>
            </a:r>
            <a:r>
              <a:rPr lang="en-US" sz="2000" i="1" dirty="0" err="1"/>
              <a:t>iban</a:t>
            </a:r>
            <a:r>
              <a:rPr lang="en-US" sz="2000" i="1" dirty="0"/>
              <a:t> a un </a:t>
            </a:r>
            <a:r>
              <a:rPr lang="en-US" sz="2000" i="1" dirty="0" err="1"/>
              <a:t>monte</a:t>
            </a:r>
            <a:r>
              <a:rPr lang="en-US" sz="2000" i="1" dirty="0"/>
              <a:t> a </a:t>
            </a:r>
            <a:r>
              <a:rPr lang="en-US" sz="2000" i="1" dirty="0" err="1"/>
              <a:t>hacer</a:t>
            </a:r>
            <a:r>
              <a:rPr lang="en-US" sz="2000" i="1" dirty="0"/>
              <a:t> </a:t>
            </a:r>
            <a:r>
              <a:rPr lang="en-US" sz="2000" i="1" dirty="0" err="1"/>
              <a:t>leña</a:t>
            </a:r>
            <a:r>
              <a:rPr lang="en-US" sz="2000" i="1" dirty="0"/>
              <a:t> </a:t>
            </a:r>
            <a:r>
              <a:rPr lang="en-US" sz="2000" dirty="0"/>
              <a:t>(CORDE, 1580-1630)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790DE9C-5C35-4DC5-9A18-3C4A21815344}" type="slidenum">
              <a:rPr lang="fr-FR" sz="3300" smtClean="0"/>
              <a:t>17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298864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variables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Adverbial modification</a:t>
            </a:r>
          </a:p>
          <a:p>
            <a:r>
              <a:rPr lang="en-US" dirty="0"/>
              <a:t>Temporal proximity</a:t>
            </a:r>
          </a:p>
          <a:p>
            <a:r>
              <a:rPr lang="en-US" dirty="0"/>
              <a:t>Polarity</a:t>
            </a:r>
          </a:p>
          <a:p>
            <a:r>
              <a:rPr lang="en-US" dirty="0"/>
              <a:t>Sentence modality</a:t>
            </a:r>
          </a:p>
          <a:p>
            <a:r>
              <a:rPr lang="en-US" dirty="0"/>
              <a:t>Verb class (subordinate)</a:t>
            </a:r>
          </a:p>
          <a:p>
            <a:r>
              <a:rPr lang="en-US" dirty="0"/>
              <a:t>Grammatical person</a:t>
            </a:r>
          </a:p>
          <a:p>
            <a:r>
              <a:rPr lang="en-US" dirty="0"/>
              <a:t>Semantics of the matrix clause</a:t>
            </a:r>
          </a:p>
          <a:p>
            <a:r>
              <a:rPr lang="en-US" dirty="0"/>
              <a:t>Frequency</a:t>
            </a:r>
          </a:p>
          <a:p>
            <a:r>
              <a:rPr lang="en-US" dirty="0"/>
              <a:t>Specific subordinate verb</a:t>
            </a:r>
          </a:p>
        </p:txBody>
      </p:sp>
      <p:sp>
        <p:nvSpPr>
          <p:cNvPr id="4" name="Rectangle 3"/>
          <p:cNvSpPr/>
          <p:nvPr/>
        </p:nvSpPr>
        <p:spPr>
          <a:xfrm>
            <a:off x="1261872" y="1691322"/>
            <a:ext cx="3267598" cy="2370315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790DE9C-5C35-4DC5-9A18-3C4A21815344}" type="slidenum">
              <a:rPr lang="fr-FR" sz="3300" smtClean="0"/>
              <a:t>18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222923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1750" y="357808"/>
            <a:ext cx="9692640" cy="1154609"/>
          </a:xfrm>
        </p:spPr>
        <p:txBody>
          <a:bodyPr/>
          <a:lstStyle/>
          <a:p>
            <a:r>
              <a:rPr lang="es-ES" dirty="0" err="1"/>
              <a:t>Independent</a:t>
            </a:r>
            <a:r>
              <a:rPr lang="es-ES" dirty="0"/>
              <a:t> variables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293437"/>
              </p:ext>
            </p:extLst>
          </p:nvPr>
        </p:nvGraphicFramePr>
        <p:xfrm>
          <a:off x="1392109" y="1779926"/>
          <a:ext cx="8260908" cy="4599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7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3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32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Variables</a:t>
                      </a:r>
                      <a:endParaRPr lang="en-US" sz="16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Categories</a:t>
                      </a:r>
                      <a:endParaRPr lang="en-US" sz="16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1. Adverbial modification</a:t>
                      </a:r>
                      <a:endParaRPr lang="en-US" sz="16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None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Specific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Non-specific</a:t>
                      </a:r>
                      <a:endParaRPr lang="en-US" sz="16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3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2. Temporal proximity</a:t>
                      </a:r>
                      <a:endParaRPr lang="en-US" sz="16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cs typeface="Times New Roman"/>
                        </a:rPr>
                        <a:t>Same day                        A year or more away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cs typeface="Times New Roman"/>
                        </a:rPr>
                        <a:t>Within a week                 Indeterminate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cs typeface="Times New Roman"/>
                        </a:rPr>
                        <a:t>Within a month               Proximate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cs typeface="Times New Roman"/>
                        </a:rPr>
                        <a:t>Within a year                   Unknown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3. Polarity</a:t>
                      </a:r>
                      <a:endParaRPr lang="en-US" sz="16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Affirmative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Negative</a:t>
                      </a:r>
                      <a:endParaRPr lang="en-US" sz="16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4. Sentence modality</a:t>
                      </a:r>
                      <a:endParaRPr lang="en-US" sz="16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Declarative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Interrogative</a:t>
                      </a:r>
                      <a:endParaRPr lang="en-US" sz="16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5. Verb</a:t>
                      </a:r>
                      <a:r>
                        <a:rPr lang="en-US" sz="1600" baseline="0" dirty="0">
                          <a:effectLst/>
                          <a:latin typeface="+mn-lt"/>
                        </a:rPr>
                        <a:t> class</a:t>
                      </a:r>
                      <a:endParaRPr lang="en-US" sz="16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Motion</a:t>
                      </a:r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  <a:latin typeface="+mn-lt"/>
                        </a:rPr>
                        <a:t>Dynamic</a:t>
                      </a:r>
                      <a:r>
                        <a:rPr lang="fr-FR" sz="1600" dirty="0">
                          <a:effectLst/>
                          <a:latin typeface="+mn-lt"/>
                        </a:rPr>
                        <a:t> non-motion</a:t>
                      </a:r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  <a:latin typeface="+mn-lt"/>
                        </a:rPr>
                        <a:t>Psychological</a:t>
                      </a:r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Stative</a:t>
                      </a:r>
                      <a:endParaRPr lang="en-US" sz="16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50285" y="6222781"/>
            <a:ext cx="609600" cy="52120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fld id="{58DCDB78-194A-41C3-9507-4903430A67B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38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681990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047749"/>
            <a:ext cx="8644128" cy="5481839"/>
          </a:xfrm>
        </p:spPr>
        <p:txBody>
          <a:bodyPr>
            <a:normAutofit/>
          </a:bodyPr>
          <a:lstStyle/>
          <a:p>
            <a:r>
              <a:rPr lang="en-US" sz="2000" dirty="0"/>
              <a:t>Future-in-the-past (FP): events in a subordinate clause that are subsequent to the event in the main clause</a:t>
            </a:r>
          </a:p>
          <a:p>
            <a:pPr marL="617220" lvl="1" indent="-342900">
              <a:buAutoNum type="arabicPeriod"/>
            </a:pPr>
            <a:endParaRPr lang="es-ES" sz="1800" dirty="0">
              <a:solidFill>
                <a:srgbClr val="C00000"/>
              </a:solidFill>
            </a:endParaRPr>
          </a:p>
          <a:p>
            <a:pPr marL="274320" lvl="1" indent="0">
              <a:buNone/>
            </a:pPr>
            <a:endParaRPr lang="es-ES" sz="1800" dirty="0">
              <a:solidFill>
                <a:srgbClr val="C00000"/>
              </a:solidFill>
            </a:endParaRPr>
          </a:p>
          <a:p>
            <a:pPr marL="274320" lvl="1" indent="0">
              <a:buNone/>
            </a:pPr>
            <a:r>
              <a:rPr lang="es-ES" sz="1800" dirty="0">
                <a:solidFill>
                  <a:schemeClr val="tx1"/>
                </a:solidFill>
              </a:rPr>
              <a:t>1. </a:t>
            </a:r>
            <a:r>
              <a:rPr lang="es-ES" sz="1800" dirty="0">
                <a:solidFill>
                  <a:srgbClr val="C00000"/>
                </a:solidFill>
              </a:rPr>
              <a:t>Les </a:t>
            </a:r>
            <a:r>
              <a:rPr lang="es-ES" sz="1800" dirty="0" err="1">
                <a:solidFill>
                  <a:srgbClr val="C00000"/>
                </a:solidFill>
              </a:rPr>
              <a:t>dió</a:t>
            </a:r>
            <a:r>
              <a:rPr lang="es-ES" sz="1800" dirty="0">
                <a:solidFill>
                  <a:srgbClr val="C00000"/>
                </a:solidFill>
              </a:rPr>
              <a:t> licencia y esperanzas de que presto </a:t>
            </a:r>
            <a:r>
              <a:rPr lang="es-ES" sz="1800" b="1" u="sng" dirty="0">
                <a:solidFill>
                  <a:srgbClr val="C00000"/>
                </a:solidFill>
              </a:rPr>
              <a:t>iría</a:t>
            </a:r>
            <a:r>
              <a:rPr lang="es-ES" sz="1800" dirty="0">
                <a:solidFill>
                  <a:srgbClr val="C00000"/>
                </a:solidFill>
              </a:rPr>
              <a:t> a Judea. </a:t>
            </a:r>
            <a:r>
              <a:rPr lang="es-ES" sz="1800" dirty="0"/>
              <a:t>(CORDE, 1580-1630)</a:t>
            </a:r>
          </a:p>
          <a:p>
            <a:pPr marL="548640" lvl="2" indent="0">
              <a:buNone/>
            </a:pPr>
            <a:r>
              <a:rPr lang="es-ES" sz="1600" dirty="0"/>
              <a:t>  ‘He </a:t>
            </a:r>
            <a:r>
              <a:rPr lang="es-ES" sz="1600" dirty="0" err="1"/>
              <a:t>gave</a:t>
            </a:r>
            <a:r>
              <a:rPr lang="es-ES" sz="1600" dirty="0"/>
              <a:t> </a:t>
            </a:r>
            <a:r>
              <a:rPr lang="es-ES" sz="1600" dirty="0" err="1"/>
              <a:t>them</a:t>
            </a:r>
            <a:r>
              <a:rPr lang="es-ES" sz="1600" dirty="0"/>
              <a:t> </a:t>
            </a:r>
            <a:r>
              <a:rPr lang="es-ES" sz="1600" dirty="0" err="1"/>
              <a:t>permission</a:t>
            </a:r>
            <a:r>
              <a:rPr lang="es-ES" sz="1600" dirty="0"/>
              <a:t> and hope </a:t>
            </a:r>
            <a:r>
              <a:rPr lang="es-ES" sz="1600" dirty="0" err="1"/>
              <a:t>that</a:t>
            </a:r>
            <a:r>
              <a:rPr lang="es-ES" sz="1600" dirty="0"/>
              <a:t> </a:t>
            </a:r>
            <a:r>
              <a:rPr lang="es-ES" sz="1600" dirty="0" err="1"/>
              <a:t>soon</a:t>
            </a:r>
            <a:r>
              <a:rPr lang="es-ES" sz="1600" dirty="0"/>
              <a:t> he </a:t>
            </a:r>
            <a:r>
              <a:rPr lang="es-ES" sz="1600" dirty="0" err="1"/>
              <a:t>would</a:t>
            </a:r>
            <a:r>
              <a:rPr lang="es-ES" sz="1600" dirty="0"/>
              <a:t> </a:t>
            </a:r>
            <a:r>
              <a:rPr lang="es-ES" sz="1600" dirty="0" err="1"/>
              <a:t>go</a:t>
            </a:r>
            <a:r>
              <a:rPr lang="es-ES" sz="1600" dirty="0"/>
              <a:t> to Judea’</a:t>
            </a:r>
          </a:p>
          <a:p>
            <a:pPr lvl="1"/>
            <a:endParaRPr lang="fr-FR" sz="1800" dirty="0"/>
          </a:p>
          <a:p>
            <a:pPr marL="274320" lvl="1" indent="0">
              <a:buNone/>
            </a:pPr>
            <a:r>
              <a:rPr lang="es-ES" sz="1800" dirty="0">
                <a:solidFill>
                  <a:schemeClr val="tx1"/>
                </a:solidFill>
              </a:rPr>
              <a:t>2. </a:t>
            </a:r>
            <a:r>
              <a:rPr lang="es-ES" sz="1800" dirty="0">
                <a:solidFill>
                  <a:srgbClr val="C00000"/>
                </a:solidFill>
              </a:rPr>
              <a:t>Mañana hemos dicho que </a:t>
            </a:r>
            <a:r>
              <a:rPr lang="es-ES" sz="1800" b="1" u="sng" dirty="0">
                <a:solidFill>
                  <a:srgbClr val="C00000"/>
                </a:solidFill>
              </a:rPr>
              <a:t>íbamos a ir </a:t>
            </a:r>
            <a:r>
              <a:rPr lang="es-ES" sz="1800" dirty="0">
                <a:solidFill>
                  <a:srgbClr val="C00000"/>
                </a:solidFill>
              </a:rPr>
              <a:t>a la Sierra. </a:t>
            </a:r>
            <a:r>
              <a:rPr lang="es-ES" sz="1800" dirty="0"/>
              <a:t>(CREA, 1980-2004)</a:t>
            </a:r>
          </a:p>
          <a:p>
            <a:pPr marL="274320" lvl="1" indent="0">
              <a:buNone/>
            </a:pPr>
            <a:r>
              <a:rPr lang="es-ES" dirty="0"/>
              <a:t>       ‘</a:t>
            </a:r>
            <a:r>
              <a:rPr lang="es-ES" dirty="0" err="1"/>
              <a:t>Tomorrow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said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are </a:t>
            </a:r>
            <a:r>
              <a:rPr lang="es-ES" dirty="0" err="1"/>
              <a:t>going</a:t>
            </a:r>
            <a:r>
              <a:rPr lang="es-ES" dirty="0"/>
              <a:t> to </a:t>
            </a:r>
            <a:r>
              <a:rPr lang="es-ES" dirty="0" err="1"/>
              <a:t>go</a:t>
            </a:r>
            <a:r>
              <a:rPr lang="es-ES" dirty="0"/>
              <a:t> to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mountains</a:t>
            </a:r>
            <a:r>
              <a:rPr lang="es-ES" dirty="0"/>
              <a:t>’ </a:t>
            </a:r>
          </a:p>
          <a:p>
            <a:pPr marL="274320" lvl="1" indent="0">
              <a:buNone/>
            </a:pPr>
            <a:endParaRPr lang="fr-FR" dirty="0"/>
          </a:p>
          <a:p>
            <a:pPr marL="274320" lvl="1" indent="0">
              <a:buNone/>
            </a:pPr>
            <a:r>
              <a:rPr lang="es-ES" sz="1800" dirty="0">
                <a:solidFill>
                  <a:schemeClr val="tx1"/>
                </a:solidFill>
              </a:rPr>
              <a:t>3.</a:t>
            </a:r>
            <a:r>
              <a:rPr lang="es-ES" sz="1800" dirty="0"/>
              <a:t> </a:t>
            </a:r>
            <a:r>
              <a:rPr lang="es-ES" sz="1800" dirty="0">
                <a:solidFill>
                  <a:srgbClr val="C00000"/>
                </a:solidFill>
              </a:rPr>
              <a:t>Aconsejaron al mismo capitán </a:t>
            </a:r>
            <a:r>
              <a:rPr lang="es-ES" sz="1800" dirty="0" err="1">
                <a:solidFill>
                  <a:srgbClr val="C00000"/>
                </a:solidFill>
              </a:rPr>
              <a:t>Perálvarez</a:t>
            </a:r>
            <a:r>
              <a:rPr lang="es-ES" sz="1800" dirty="0">
                <a:solidFill>
                  <a:srgbClr val="C00000"/>
                </a:solidFill>
              </a:rPr>
              <a:t> que se fuese a ver con él, pues que </a:t>
            </a:r>
            <a:r>
              <a:rPr lang="es-ES" sz="1800" b="1" u="sng" dirty="0">
                <a:solidFill>
                  <a:srgbClr val="C00000"/>
                </a:solidFill>
              </a:rPr>
              <a:t>iba</a:t>
            </a:r>
            <a:r>
              <a:rPr lang="es-ES" sz="1800" dirty="0">
                <a:solidFill>
                  <a:srgbClr val="C00000"/>
                </a:solidFill>
              </a:rPr>
              <a:t> tan cerca</a:t>
            </a:r>
            <a:r>
              <a:rPr lang="fr-FR" sz="1800" dirty="0"/>
              <a:t>. </a:t>
            </a:r>
            <a:r>
              <a:rPr lang="es-ES" sz="1800" dirty="0"/>
              <a:t>(CORDE, 1580-1630)</a:t>
            </a:r>
          </a:p>
          <a:p>
            <a:pPr marL="274320" lvl="1" indent="0">
              <a:buNone/>
            </a:pPr>
            <a:r>
              <a:rPr lang="es-ES" sz="1800" dirty="0"/>
              <a:t>       </a:t>
            </a:r>
            <a:r>
              <a:rPr lang="es-ES" dirty="0"/>
              <a:t>‘</a:t>
            </a:r>
            <a:r>
              <a:rPr lang="es-ES" dirty="0" err="1"/>
              <a:t>They</a:t>
            </a:r>
            <a:r>
              <a:rPr lang="es-ES" dirty="0"/>
              <a:t> </a:t>
            </a:r>
            <a:r>
              <a:rPr lang="es-ES" dirty="0" err="1"/>
              <a:t>advised</a:t>
            </a:r>
            <a:r>
              <a:rPr lang="es-ES" dirty="0"/>
              <a:t> </a:t>
            </a:r>
            <a:r>
              <a:rPr lang="es-ES" dirty="0" err="1"/>
              <a:t>Captain</a:t>
            </a:r>
            <a:r>
              <a:rPr lang="es-ES" dirty="0"/>
              <a:t> </a:t>
            </a:r>
            <a:r>
              <a:rPr lang="es-ES" dirty="0" err="1"/>
              <a:t>Perálvarez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he </a:t>
            </a:r>
            <a:r>
              <a:rPr lang="es-ES" dirty="0" err="1"/>
              <a:t>face</a:t>
            </a:r>
            <a:r>
              <a:rPr lang="es-ES" dirty="0"/>
              <a:t> </a:t>
            </a:r>
            <a:r>
              <a:rPr lang="es-ES" dirty="0" err="1"/>
              <a:t>him</a:t>
            </a:r>
            <a:r>
              <a:rPr lang="es-ES" dirty="0"/>
              <a:t>, </a:t>
            </a:r>
            <a:r>
              <a:rPr lang="es-ES" dirty="0" err="1"/>
              <a:t>since</a:t>
            </a:r>
            <a:r>
              <a:rPr lang="es-ES" dirty="0"/>
              <a:t> he </a:t>
            </a:r>
            <a:r>
              <a:rPr lang="es-ES" dirty="0" err="1"/>
              <a:t>was</a:t>
            </a:r>
            <a:r>
              <a:rPr lang="es-ES" dirty="0"/>
              <a:t> to be so </a:t>
            </a:r>
            <a:r>
              <a:rPr lang="es-ES" dirty="0" err="1"/>
              <a:t>close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.’</a:t>
            </a:r>
            <a:endParaRPr lang="fr-F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790DE9C-5C35-4DC5-9A18-3C4A21815344}" type="slidenum">
              <a:rPr lang="fr-FR" sz="3300" smtClean="0"/>
              <a:t>2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315814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err="1"/>
              <a:t>Separate</a:t>
            </a:r>
            <a:r>
              <a:rPr lang="es-ES" sz="2800" dirty="0"/>
              <a:t> </a:t>
            </a:r>
            <a:r>
              <a:rPr lang="es-ES" sz="2800" dirty="0" err="1"/>
              <a:t>binary</a:t>
            </a:r>
            <a:r>
              <a:rPr lang="es-ES" sz="2800" dirty="0"/>
              <a:t> </a:t>
            </a:r>
            <a:r>
              <a:rPr lang="es-ES" sz="2800" dirty="0" err="1"/>
              <a:t>logistic</a:t>
            </a:r>
            <a:r>
              <a:rPr lang="es-ES" sz="2800" dirty="0"/>
              <a:t> </a:t>
            </a:r>
            <a:r>
              <a:rPr lang="es-ES" sz="2800" dirty="0" err="1"/>
              <a:t>regressions</a:t>
            </a:r>
            <a:r>
              <a:rPr lang="es-ES" sz="2800" dirty="0"/>
              <a:t> </a:t>
            </a:r>
            <a:r>
              <a:rPr lang="es-ES" sz="2800" dirty="0" err="1"/>
              <a:t>were</a:t>
            </a:r>
            <a:r>
              <a:rPr lang="es-ES" sz="2800" dirty="0"/>
              <a:t> run </a:t>
            </a:r>
            <a:r>
              <a:rPr lang="es-ES" sz="2800" dirty="0" err="1"/>
              <a:t>for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time </a:t>
            </a:r>
            <a:r>
              <a:rPr lang="es-ES" sz="2800" dirty="0" err="1"/>
              <a:t>periods</a:t>
            </a:r>
            <a:r>
              <a:rPr lang="es-ES" sz="2800" dirty="0"/>
              <a:t> </a:t>
            </a:r>
            <a:r>
              <a:rPr lang="en-US" sz="2800" dirty="0"/>
              <a:t>1580-1630 and 1980-2004 in </a:t>
            </a:r>
            <a:r>
              <a:rPr lang="en-US" sz="2800" dirty="0" err="1"/>
              <a:t>Rbrul</a:t>
            </a:r>
            <a:r>
              <a:rPr lang="en-US" sz="2800" dirty="0"/>
              <a:t> (Johnson, 2009)</a:t>
            </a:r>
          </a:p>
          <a:p>
            <a:pPr lvl="1"/>
            <a:r>
              <a:rPr lang="es-ES" sz="2400" dirty="0"/>
              <a:t>1780-1830 </a:t>
            </a:r>
            <a:r>
              <a:rPr lang="es-ES" sz="2400" dirty="0" err="1"/>
              <a:t>did</a:t>
            </a:r>
            <a:r>
              <a:rPr lang="es-ES" sz="2400" dirty="0"/>
              <a:t> </a:t>
            </a:r>
            <a:r>
              <a:rPr lang="es-ES" sz="2400" dirty="0" err="1"/>
              <a:t>not</a:t>
            </a:r>
            <a:r>
              <a:rPr lang="es-ES" sz="2400" dirty="0"/>
              <a:t> </a:t>
            </a:r>
            <a:r>
              <a:rPr lang="es-ES" sz="2400" dirty="0" err="1"/>
              <a:t>have</a:t>
            </a:r>
            <a:r>
              <a:rPr lang="es-ES" sz="2400" dirty="0"/>
              <a:t> </a:t>
            </a:r>
            <a:r>
              <a:rPr lang="es-ES" sz="2400" dirty="0" err="1"/>
              <a:t>enough</a:t>
            </a:r>
            <a:r>
              <a:rPr lang="es-ES" sz="2400" dirty="0"/>
              <a:t> </a:t>
            </a:r>
            <a:r>
              <a:rPr lang="es-ES" sz="2400" dirty="0" err="1"/>
              <a:t>tokens</a:t>
            </a:r>
            <a:r>
              <a:rPr lang="es-ES" sz="2400" dirty="0"/>
              <a:t>. </a:t>
            </a:r>
            <a:r>
              <a:rPr lang="es-ES" sz="2400" dirty="0" err="1"/>
              <a:t>Raw</a:t>
            </a:r>
            <a:r>
              <a:rPr lang="es-ES" sz="2400" dirty="0"/>
              <a:t> % </a:t>
            </a:r>
            <a:r>
              <a:rPr lang="es-ES" sz="2400" dirty="0" err="1"/>
              <a:t>reported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34520" y="6227435"/>
            <a:ext cx="609600" cy="52120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fld id="{58DCDB78-194A-41C3-9507-4903430A67B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64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Results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58DCDB78-194A-41C3-9507-4903430A67BF}" type="slidenum">
              <a:rPr lang="en-US" sz="3300" smtClean="0"/>
              <a:t>21</a:t>
            </a:fld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871952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5149027"/>
              </p:ext>
            </p:extLst>
          </p:nvPr>
        </p:nvGraphicFramePr>
        <p:xfrm>
          <a:off x="1261872" y="663756"/>
          <a:ext cx="9323882" cy="5516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790DE9C-5C35-4DC5-9A18-3C4A21815344}" type="slidenum">
              <a:rPr lang="fr-FR" sz="3300" smtClean="0"/>
              <a:t>22</a:t>
            </a:fld>
            <a:endParaRPr lang="fr-FR" sz="3300" dirty="0"/>
          </a:p>
        </p:txBody>
      </p:sp>
      <p:sp>
        <p:nvSpPr>
          <p:cNvPr id="2" name="TextBox 1"/>
          <p:cNvSpPr txBox="1"/>
          <p:nvPr/>
        </p:nvSpPr>
        <p:spPr>
          <a:xfrm>
            <a:off x="3090040" y="4587766"/>
            <a:ext cx="945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35/473</a:t>
            </a:r>
          </a:p>
          <a:p>
            <a:pPr algn="ctr"/>
            <a:r>
              <a:rPr lang="en-US" dirty="0"/>
              <a:t>7.4%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5102780" y="4188362"/>
            <a:ext cx="945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13/113</a:t>
            </a:r>
          </a:p>
          <a:p>
            <a:pPr algn="ctr"/>
            <a:r>
              <a:rPr lang="en-US" dirty="0"/>
              <a:t>11.5%</a:t>
            </a:r>
          </a:p>
          <a:p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7336235" y="3047986"/>
            <a:ext cx="12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172/347</a:t>
            </a:r>
          </a:p>
          <a:p>
            <a:pPr algn="ctr"/>
            <a:r>
              <a:rPr lang="en-US" dirty="0"/>
              <a:t>49.3%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06859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50285" y="6305455"/>
            <a:ext cx="609600" cy="52120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fld id="{58DCDB78-194A-41C3-9507-4903430A67BF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50401" y="580571"/>
            <a:ext cx="20755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1580-</a:t>
            </a:r>
          </a:p>
          <a:p>
            <a:r>
              <a:rPr lang="en-US" sz="4000" dirty="0"/>
              <a:t>1630</a:t>
            </a:r>
            <a:endParaRPr lang="fr-FR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3729"/>
            <a:ext cx="9449857" cy="615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841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9390744" y="955970"/>
            <a:ext cx="20755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1780-</a:t>
            </a:r>
          </a:p>
          <a:p>
            <a:r>
              <a:rPr lang="en-US" sz="4000" dirty="0"/>
              <a:t>1830</a:t>
            </a:r>
            <a:endParaRPr lang="fr-FR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790DE9C-5C35-4DC5-9A18-3C4A21815344}" type="slidenum">
              <a:rPr lang="fr-FR" sz="3300" smtClean="0"/>
              <a:t>24</a:t>
            </a:fld>
            <a:endParaRPr lang="fr-FR" sz="33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953" y="239500"/>
            <a:ext cx="8336674" cy="652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50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58DCDB78-194A-41C3-9507-4903430A67BF}" type="slidenum">
              <a:rPr lang="en-US" sz="3300" smtClean="0"/>
              <a:t>25</a:t>
            </a:fld>
            <a:endParaRPr lang="en-US" sz="3300" dirty="0"/>
          </a:p>
        </p:txBody>
      </p:sp>
      <p:sp>
        <p:nvSpPr>
          <p:cNvPr id="8" name="TextBox 7"/>
          <p:cNvSpPr txBox="1"/>
          <p:nvPr/>
        </p:nvSpPr>
        <p:spPr>
          <a:xfrm>
            <a:off x="8476343" y="1246257"/>
            <a:ext cx="20755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1980-</a:t>
            </a:r>
          </a:p>
          <a:p>
            <a:r>
              <a:rPr lang="en-US" sz="4000" dirty="0"/>
              <a:t>2004</a:t>
            </a:r>
            <a:endParaRPr lang="fr-FR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302171" y="2914650"/>
            <a:ext cx="27658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14 cases excluded due to their distribution within factors not analyzed here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275"/>
            <a:ext cx="8183176" cy="665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2068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348615"/>
          </a:xfrm>
        </p:spPr>
        <p:txBody>
          <a:bodyPr>
            <a:noAutofit/>
          </a:bodyPr>
          <a:lstStyle/>
          <a:p>
            <a:r>
              <a:rPr lang="fr-FR" sz="3600" dirty="0"/>
              <a:t>Adverbial modification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517655"/>
              </p:ext>
            </p:extLst>
          </p:nvPr>
        </p:nvGraphicFramePr>
        <p:xfrm>
          <a:off x="1366647" y="831771"/>
          <a:ext cx="9263062" cy="2747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48239" y="715565"/>
            <a:ext cx="2358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Future in the past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5156" y="3274278"/>
            <a:ext cx="222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Canonical future</a:t>
            </a:r>
          </a:p>
          <a:p>
            <a:pPr algn="ctr"/>
            <a:r>
              <a:rPr lang="en-US" b="1" dirty="0"/>
              <a:t>Aaron (2006)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256" y="1084897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1580-1630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73836" y="1084897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1780-1830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06141" y="106991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1980-2004</a:t>
            </a:r>
          </a:p>
        </p:txBody>
      </p:sp>
      <p:graphicFrame>
        <p:nvGraphicFramePr>
          <p:cNvPr id="11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3151601"/>
              </p:ext>
            </p:extLst>
          </p:nvPr>
        </p:nvGraphicFramePr>
        <p:xfrm>
          <a:off x="1252347" y="3733800"/>
          <a:ext cx="9444228" cy="299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74717" y="3920609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81424" y="3908941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29977" y="3908941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century spoken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78013" y="3920609"/>
            <a:ext cx="23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century written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074940" y="1976461"/>
            <a:ext cx="7606145" cy="32419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773180" y="2812613"/>
            <a:ext cx="63204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 Patterns similarly, but our third time period is like the 19</a:t>
            </a:r>
            <a:r>
              <a:rPr lang="en-US" sz="3200" baseline="30000" dirty="0">
                <a:solidFill>
                  <a:schemeClr val="bg1"/>
                </a:solidFill>
              </a:rPr>
              <a:t>th</a:t>
            </a:r>
            <a:r>
              <a:rPr lang="en-US" sz="3200" dirty="0">
                <a:solidFill>
                  <a:schemeClr val="bg1"/>
                </a:solidFill>
              </a:rPr>
              <a:t> century for canonical future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790DE9C-5C35-4DC5-9A18-3C4A21815344}" type="slidenum">
              <a:rPr lang="fr-FR" sz="3300" smtClean="0"/>
              <a:t>26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17883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  <p:bldP spid="6" grpId="0"/>
      <p:bldP spid="7" grpId="0"/>
      <p:bldP spid="8" grpId="0"/>
      <p:bldP spid="10" grpId="0"/>
      <p:bldGraphic spid="11" grpId="0">
        <p:bldAsOne/>
      </p:bldGraphic>
      <p:bldP spid="12" grpId="0"/>
      <p:bldP spid="13" grpId="0"/>
      <p:bldP spid="14" grpId="0"/>
      <p:bldP spid="15" grpId="0"/>
      <p:bldP spid="5" grpId="0" animBg="1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348615"/>
          </a:xfrm>
        </p:spPr>
        <p:txBody>
          <a:bodyPr>
            <a:noAutofit/>
          </a:bodyPr>
          <a:lstStyle/>
          <a:p>
            <a:r>
              <a:rPr lang="fr-FR" sz="3600" dirty="0"/>
              <a:t>Temporal </a:t>
            </a:r>
            <a:r>
              <a:rPr lang="fr-FR" sz="3600" dirty="0" err="1"/>
              <a:t>proximity</a:t>
            </a:r>
            <a:endParaRPr lang="fr-FR" sz="36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641684"/>
              </p:ext>
            </p:extLst>
          </p:nvPr>
        </p:nvGraphicFramePr>
        <p:xfrm>
          <a:off x="1366647" y="831771"/>
          <a:ext cx="9263062" cy="2747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48239" y="715565"/>
            <a:ext cx="2358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Future in the past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05326" y="3274278"/>
            <a:ext cx="3212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Canonical future</a:t>
            </a:r>
          </a:p>
          <a:p>
            <a:pPr algn="ctr"/>
            <a:r>
              <a:rPr lang="en-US" b="1" dirty="0" err="1"/>
              <a:t>Poplack</a:t>
            </a:r>
            <a:r>
              <a:rPr lang="en-US" b="1" dirty="0"/>
              <a:t> &amp; Dion (2009)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256" y="1084897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1580-1630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73836" y="1084897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1780-1830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06141" y="106991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1980-2004</a:t>
            </a:r>
          </a:p>
        </p:txBody>
      </p:sp>
      <p:graphicFrame>
        <p:nvGraphicFramePr>
          <p:cNvPr id="11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0125020"/>
              </p:ext>
            </p:extLst>
          </p:nvPr>
        </p:nvGraphicFramePr>
        <p:xfrm>
          <a:off x="1252347" y="3733800"/>
          <a:ext cx="9444228" cy="299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70191" y="4014132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61368" y="4014132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century spoken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014529" y="1915894"/>
            <a:ext cx="7606145" cy="32419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773180" y="2767637"/>
            <a:ext cx="63204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 Patterns similarly, but our third time period is like the 19</a:t>
            </a:r>
            <a:r>
              <a:rPr lang="en-US" sz="3200" baseline="30000" dirty="0">
                <a:solidFill>
                  <a:schemeClr val="bg1"/>
                </a:solidFill>
              </a:rPr>
              <a:t>th</a:t>
            </a:r>
            <a:r>
              <a:rPr lang="en-US" sz="3200" dirty="0">
                <a:solidFill>
                  <a:schemeClr val="bg1"/>
                </a:solidFill>
              </a:rPr>
              <a:t> century for canonical future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790DE9C-5C35-4DC5-9A18-3C4A21815344}" type="slidenum">
              <a:rPr lang="fr-FR" sz="3300" smtClean="0"/>
              <a:t>27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95153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  <p:bldP spid="6" grpId="0"/>
      <p:bldP spid="7" grpId="0"/>
      <p:bldP spid="8" grpId="0"/>
      <p:bldP spid="10" grpId="0"/>
      <p:bldGraphic spid="11" grpId="0">
        <p:bldAsOne/>
      </p:bldGraphic>
      <p:bldP spid="13" grpId="0"/>
      <p:bldP spid="15" grpId="0"/>
      <p:bldP spid="12" grpId="0" animBg="1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348615"/>
          </a:xfrm>
        </p:spPr>
        <p:txBody>
          <a:bodyPr>
            <a:noAutofit/>
          </a:bodyPr>
          <a:lstStyle/>
          <a:p>
            <a:r>
              <a:rPr lang="fr-FR" sz="3600" dirty="0" err="1"/>
              <a:t>Polarity</a:t>
            </a:r>
            <a:endParaRPr lang="fr-FR" sz="36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092756"/>
              </p:ext>
            </p:extLst>
          </p:nvPr>
        </p:nvGraphicFramePr>
        <p:xfrm>
          <a:off x="1366647" y="831771"/>
          <a:ext cx="9263062" cy="2747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48239" y="715565"/>
            <a:ext cx="2358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Future in the past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5156" y="3274278"/>
            <a:ext cx="222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Canonical future</a:t>
            </a:r>
          </a:p>
          <a:p>
            <a:pPr algn="ctr"/>
            <a:r>
              <a:rPr lang="en-US" b="1" dirty="0"/>
              <a:t>Aaron (2006)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256" y="1084897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1580-1630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73836" y="1084897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1780-1830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06141" y="106991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1980-2004</a:t>
            </a:r>
          </a:p>
        </p:txBody>
      </p:sp>
      <p:graphicFrame>
        <p:nvGraphicFramePr>
          <p:cNvPr id="11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667656"/>
              </p:ext>
            </p:extLst>
          </p:nvPr>
        </p:nvGraphicFramePr>
        <p:xfrm>
          <a:off x="1252347" y="3733800"/>
          <a:ext cx="9444228" cy="299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74717" y="3920609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81424" y="3908941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29977" y="3908941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century spoken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78013" y="3920609"/>
            <a:ext cx="23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century written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014529" y="1976461"/>
            <a:ext cx="7606145" cy="32419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627256" y="3101725"/>
            <a:ext cx="63204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 Patterns similarly, and at the same rate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790DE9C-5C35-4DC5-9A18-3C4A21815344}" type="slidenum">
              <a:rPr lang="fr-FR" sz="3300" smtClean="0"/>
              <a:t>28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381397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  <p:bldP spid="6" grpId="0"/>
      <p:bldP spid="7" grpId="0"/>
      <p:bldP spid="8" grpId="0"/>
      <p:bldP spid="10" grpId="0"/>
      <p:bldGraphic spid="11" grpId="0">
        <p:bldAsOne/>
      </p:bldGraphic>
      <p:bldP spid="12" grpId="0"/>
      <p:bldP spid="13" grpId="0"/>
      <p:bldP spid="14" grpId="0"/>
      <p:bldP spid="15" grpId="0"/>
      <p:bldP spid="16" grpId="0" animBg="1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348615"/>
          </a:xfrm>
        </p:spPr>
        <p:txBody>
          <a:bodyPr>
            <a:noAutofit/>
          </a:bodyPr>
          <a:lstStyle/>
          <a:p>
            <a:r>
              <a:rPr lang="fr-FR" sz="3600" dirty="0"/>
              <a:t>Sentence </a:t>
            </a:r>
            <a:r>
              <a:rPr lang="fr-FR" sz="3600" dirty="0" err="1"/>
              <a:t>modality</a:t>
            </a:r>
            <a:endParaRPr lang="fr-FR" sz="36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0718"/>
              </p:ext>
            </p:extLst>
          </p:nvPr>
        </p:nvGraphicFramePr>
        <p:xfrm>
          <a:off x="1366647" y="831771"/>
          <a:ext cx="9263062" cy="2747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48239" y="715565"/>
            <a:ext cx="2358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Future in the past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5156" y="3274278"/>
            <a:ext cx="222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Canonical future</a:t>
            </a:r>
          </a:p>
          <a:p>
            <a:pPr algn="ctr"/>
            <a:r>
              <a:rPr lang="en-US" b="1" dirty="0"/>
              <a:t>Aaron (2006)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256" y="1084897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1580-1630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73836" y="1084897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1780-1830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06141" y="106991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1980-2004</a:t>
            </a:r>
          </a:p>
        </p:txBody>
      </p:sp>
      <p:graphicFrame>
        <p:nvGraphicFramePr>
          <p:cNvPr id="11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4146765"/>
              </p:ext>
            </p:extLst>
          </p:nvPr>
        </p:nvGraphicFramePr>
        <p:xfrm>
          <a:off x="1252347" y="3733800"/>
          <a:ext cx="9444228" cy="299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74717" y="3920609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81424" y="3908941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29977" y="3908941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century spoken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78013" y="3920609"/>
            <a:ext cx="23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century written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014529" y="1976461"/>
            <a:ext cx="7606145" cy="32419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657354" y="3028826"/>
            <a:ext cx="63204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 Behaves more like the 17-19</a:t>
            </a:r>
            <a:r>
              <a:rPr lang="en-US" sz="3200" baseline="30000" dirty="0">
                <a:solidFill>
                  <a:schemeClr val="bg1"/>
                </a:solidFill>
              </a:rPr>
              <a:t>th</a:t>
            </a:r>
            <a:r>
              <a:rPr lang="en-US" sz="3200" dirty="0">
                <a:solidFill>
                  <a:schemeClr val="bg1"/>
                </a:solidFill>
              </a:rPr>
              <a:t> century canonical future forms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790DE9C-5C35-4DC5-9A18-3C4A21815344}" type="slidenum">
              <a:rPr lang="fr-FR" sz="3300" smtClean="0"/>
              <a:t>29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23458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  <p:bldP spid="6" grpId="0"/>
      <p:bldP spid="7" grpId="0"/>
      <p:bldP spid="8" grpId="0"/>
      <p:bldP spid="10" grpId="0"/>
      <p:bldGraphic spid="11" grpId="0">
        <p:bldAsOne/>
      </p:bldGraphic>
      <p:bldP spid="12" grpId="0"/>
      <p:bldP spid="13" grpId="0"/>
      <p:bldP spid="14" grpId="0"/>
      <p:bldP spid="15" grpId="0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Observed by several researchers and is claimed to be similar to the variation between forms expressing the canonical future (CF) </a:t>
            </a: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s-ES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Abusch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1988; </a:t>
            </a:r>
            <a:r>
              <a:rPr lang="es-ES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Hadlick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1971; Lozano, 1988;  </a:t>
            </a:r>
            <a:r>
              <a:rPr lang="es-ES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Ohigara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1986; </a:t>
            </a:r>
            <a:r>
              <a:rPr lang="es-ES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Poplack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&amp; Malvar, 2007; </a:t>
            </a:r>
            <a:r>
              <a:rPr lang="es-ES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Radanova-Kusceva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&amp; </a:t>
            </a:r>
            <a:r>
              <a:rPr lang="es-ES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Kitova-Vasileva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1985; </a:t>
            </a:r>
            <a:r>
              <a:rPr lang="es-ES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Reichenback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1947; </a:t>
            </a:r>
            <a:r>
              <a:rPr lang="es-ES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Stockwell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s-ES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Bowen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&amp; Martin, 1965; </a:t>
            </a:r>
            <a:r>
              <a:rPr lang="es-ES" sz="1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Tagliamonte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2012). </a:t>
            </a:r>
          </a:p>
          <a:p>
            <a:pPr lvl="1"/>
            <a:r>
              <a:rPr lang="es-E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Hablaría = hablaré</a:t>
            </a:r>
          </a:p>
          <a:p>
            <a:pPr lvl="1"/>
            <a:r>
              <a:rPr lang="es-E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Iba a hablar = voy a hablar</a:t>
            </a:r>
          </a:p>
          <a:p>
            <a:pPr lvl="1"/>
            <a:r>
              <a:rPr lang="es-E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Hablaba = habla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000" dirty="0"/>
              <a:t>Spanish grammars: </a:t>
            </a:r>
          </a:p>
          <a:p>
            <a:pPr lvl="1"/>
            <a:r>
              <a:rPr lang="en-US" sz="1800" dirty="0"/>
              <a:t>20</a:t>
            </a:r>
            <a:r>
              <a:rPr lang="en-US" sz="1800" baseline="30000" dirty="0"/>
              <a:t>th</a:t>
            </a:r>
            <a:r>
              <a:rPr lang="en-US" sz="1800" dirty="0"/>
              <a:t> century:</a:t>
            </a:r>
            <a:r>
              <a:rPr lang="en-US" sz="1800" dirty="0">
                <a:sym typeface="Wingdings" panose="05000000000000000000" pitchFamily="2" charset="2"/>
              </a:rPr>
              <a:t> d</a:t>
            </a:r>
            <a:r>
              <a:rPr lang="en-US" sz="1800" dirty="0"/>
              <a:t>iscuss variation between future-in-the-past forms in terms of canonical future (CF) forms</a:t>
            </a:r>
          </a:p>
          <a:p>
            <a:pPr lvl="1"/>
            <a:r>
              <a:rPr lang="en-US" sz="1800" dirty="0"/>
              <a:t>The future-in-the-past variation shares its “particularities” with future variation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Alarcos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Llorach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1973)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790DE9C-5C35-4DC5-9A18-3C4A21815344}" type="slidenum">
              <a:rPr lang="fr-FR" sz="3300" smtClean="0"/>
              <a:t>3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169355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348615"/>
          </a:xfrm>
        </p:spPr>
        <p:txBody>
          <a:bodyPr>
            <a:noAutofit/>
          </a:bodyPr>
          <a:lstStyle/>
          <a:p>
            <a:r>
              <a:rPr lang="fr-FR" sz="3600" dirty="0" err="1"/>
              <a:t>Verb</a:t>
            </a:r>
            <a:r>
              <a:rPr lang="fr-FR" sz="3600" dirty="0"/>
              <a:t> class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660262"/>
              </p:ext>
            </p:extLst>
          </p:nvPr>
        </p:nvGraphicFramePr>
        <p:xfrm>
          <a:off x="1366647" y="831771"/>
          <a:ext cx="9263062" cy="2747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48239" y="715565"/>
            <a:ext cx="2358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Future in the past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5156" y="3274278"/>
            <a:ext cx="222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Canonical future</a:t>
            </a:r>
          </a:p>
          <a:p>
            <a:pPr algn="ctr"/>
            <a:r>
              <a:rPr lang="en-US" b="1" dirty="0"/>
              <a:t>Aaron (2006)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256" y="1084897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1580-1630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73836" y="1084897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1780-1830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06141" y="106991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1980-2004</a:t>
            </a:r>
          </a:p>
        </p:txBody>
      </p:sp>
      <p:graphicFrame>
        <p:nvGraphicFramePr>
          <p:cNvPr id="11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3949796"/>
              </p:ext>
            </p:extLst>
          </p:nvPr>
        </p:nvGraphicFramePr>
        <p:xfrm>
          <a:off x="1252347" y="3733800"/>
          <a:ext cx="9444228" cy="299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74717" y="3920609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81424" y="3908941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29977" y="3908941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century spoken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78013" y="3920609"/>
            <a:ext cx="23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century written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014529" y="2187477"/>
            <a:ext cx="7606145" cy="32419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657354" y="2777407"/>
            <a:ext cx="632049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 Same distribution for future-in-the-past and canonical future. Consistent across time.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Motion verbs behave differently.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790DE9C-5C35-4DC5-9A18-3C4A21815344}" type="slidenum">
              <a:rPr lang="fr-FR" sz="3300" smtClean="0"/>
              <a:t>30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278587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Discussion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58DCDB78-194A-41C3-9507-4903430A67BF}" type="slidenum">
              <a:rPr lang="en-US" sz="3300" smtClean="0"/>
              <a:t>31</a:t>
            </a:fld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1855208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Discussion</a:t>
            </a:r>
            <a:r>
              <a:rPr lang="es-ES" dirty="0"/>
              <a:t>: </a:t>
            </a:r>
            <a:r>
              <a:rPr lang="es-ES" dirty="0" err="1"/>
              <a:t>Research</a:t>
            </a:r>
            <a:r>
              <a:rPr lang="es-ES" dirty="0"/>
              <a:t> </a:t>
            </a:r>
            <a:r>
              <a:rPr lang="es-ES" dirty="0" err="1"/>
              <a:t>question</a:t>
            </a:r>
            <a:r>
              <a:rPr lang="es-E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What linguistic factors affect variation between the imperfect, conditional, and periphrastic form when expressing future-in-the-past across three time periods (1580-1630, 1780-1830, and 1980-2004)?</a:t>
            </a:r>
          </a:p>
          <a:p>
            <a:pPr lvl="1"/>
            <a:r>
              <a:rPr lang="es-ES" sz="1800" dirty="0"/>
              <a:t>More </a:t>
            </a:r>
            <a:r>
              <a:rPr lang="es-ES" sz="1800" dirty="0" err="1"/>
              <a:t>restricted</a:t>
            </a:r>
            <a:r>
              <a:rPr lang="es-ES" sz="1800" dirty="0"/>
              <a:t> at </a:t>
            </a:r>
            <a:r>
              <a:rPr lang="es-ES" sz="1800" dirty="0" err="1"/>
              <a:t>first</a:t>
            </a:r>
            <a:r>
              <a:rPr lang="es-ES" sz="1800" dirty="0"/>
              <a:t> </a:t>
            </a:r>
            <a:r>
              <a:rPr lang="es-ES" sz="1800" dirty="0" err="1"/>
              <a:t>then</a:t>
            </a:r>
            <a:r>
              <a:rPr lang="es-ES" sz="1800" dirty="0"/>
              <a:t> </a:t>
            </a:r>
            <a:r>
              <a:rPr lang="es-ES" sz="1800" dirty="0" err="1"/>
              <a:t>started</a:t>
            </a:r>
            <a:r>
              <a:rPr lang="es-ES" sz="1800" dirty="0"/>
              <a:t> </a:t>
            </a:r>
            <a:r>
              <a:rPr lang="es-ES" sz="1800" dirty="0" err="1"/>
              <a:t>showing</a:t>
            </a:r>
            <a:r>
              <a:rPr lang="es-ES" sz="1800" dirty="0"/>
              <a:t> a </a:t>
            </a:r>
            <a:r>
              <a:rPr lang="es-ES" sz="1800" dirty="0" err="1"/>
              <a:t>distinction</a:t>
            </a:r>
            <a:r>
              <a:rPr lang="es-ES" sz="1800" dirty="0"/>
              <a:t> </a:t>
            </a:r>
            <a:r>
              <a:rPr lang="es-ES" sz="1800" dirty="0" err="1"/>
              <a:t>between</a:t>
            </a:r>
            <a:endParaRPr lang="es-ES" sz="1800" dirty="0"/>
          </a:p>
          <a:p>
            <a:pPr lvl="2"/>
            <a:r>
              <a:rPr lang="es-ES" sz="1600" dirty="0" err="1"/>
              <a:t>Specific</a:t>
            </a:r>
            <a:r>
              <a:rPr lang="es-ES" sz="1600" dirty="0"/>
              <a:t> and non-</a:t>
            </a:r>
            <a:r>
              <a:rPr lang="es-ES" sz="1600" dirty="0" err="1"/>
              <a:t>specific</a:t>
            </a:r>
            <a:r>
              <a:rPr lang="es-ES" sz="1600" dirty="0"/>
              <a:t> </a:t>
            </a:r>
            <a:r>
              <a:rPr lang="es-ES" sz="1600" dirty="0" err="1"/>
              <a:t>for</a:t>
            </a:r>
            <a:r>
              <a:rPr lang="es-ES" sz="1600" dirty="0"/>
              <a:t> adverbial </a:t>
            </a:r>
            <a:r>
              <a:rPr lang="es-ES" sz="1600" dirty="0" err="1"/>
              <a:t>modification</a:t>
            </a:r>
            <a:endParaRPr lang="es-ES" sz="1600" dirty="0"/>
          </a:p>
          <a:p>
            <a:pPr lvl="2"/>
            <a:r>
              <a:rPr lang="es-ES" sz="1600" dirty="0" err="1"/>
              <a:t>Within</a:t>
            </a:r>
            <a:r>
              <a:rPr lang="es-ES" sz="1600" dirty="0"/>
              <a:t> a </a:t>
            </a:r>
            <a:r>
              <a:rPr lang="es-ES" sz="1600" dirty="0" err="1"/>
              <a:t>year</a:t>
            </a:r>
            <a:r>
              <a:rPr lang="es-ES" sz="1600" dirty="0"/>
              <a:t> (</a:t>
            </a:r>
            <a:r>
              <a:rPr lang="es-ES" sz="1600" dirty="0" err="1"/>
              <a:t>proximate</a:t>
            </a:r>
            <a:r>
              <a:rPr lang="es-ES" sz="1600" dirty="0"/>
              <a:t>) and more </a:t>
            </a:r>
            <a:r>
              <a:rPr lang="es-ES" sz="1600" dirty="0" err="1"/>
              <a:t>than</a:t>
            </a:r>
            <a:r>
              <a:rPr lang="es-ES" sz="1600" dirty="0"/>
              <a:t> a </a:t>
            </a:r>
            <a:r>
              <a:rPr lang="es-ES" sz="1600" dirty="0" err="1"/>
              <a:t>year</a:t>
            </a:r>
            <a:r>
              <a:rPr lang="es-ES" sz="1600" dirty="0"/>
              <a:t> (distal)</a:t>
            </a:r>
          </a:p>
          <a:p>
            <a:pPr lvl="1"/>
            <a:r>
              <a:rPr lang="es-ES" sz="1800" dirty="0" err="1"/>
              <a:t>Polarity</a:t>
            </a:r>
            <a:endParaRPr lang="es-ES" sz="1800" dirty="0"/>
          </a:p>
          <a:p>
            <a:pPr lvl="2"/>
            <a:r>
              <a:rPr lang="es-ES" sz="1600" dirty="0"/>
              <a:t>At </a:t>
            </a:r>
            <a:r>
              <a:rPr lang="es-ES" sz="1600" dirty="0" err="1"/>
              <a:t>first</a:t>
            </a:r>
            <a:r>
              <a:rPr lang="es-ES" sz="1600" dirty="0"/>
              <a:t> </a:t>
            </a:r>
            <a:r>
              <a:rPr lang="es-ES" sz="1600" dirty="0" err="1"/>
              <a:t>negative</a:t>
            </a:r>
            <a:r>
              <a:rPr lang="es-ES" sz="1600" dirty="0"/>
              <a:t> </a:t>
            </a:r>
            <a:r>
              <a:rPr lang="es-ES" sz="1600" dirty="0" err="1"/>
              <a:t>disfavored</a:t>
            </a:r>
            <a:r>
              <a:rPr lang="es-ES" sz="1600" dirty="0"/>
              <a:t> </a:t>
            </a:r>
            <a:r>
              <a:rPr lang="es-ES" sz="1600" dirty="0" err="1"/>
              <a:t>periphrastic</a:t>
            </a:r>
            <a:r>
              <a:rPr lang="es-ES" sz="1600" dirty="0"/>
              <a:t> </a:t>
            </a:r>
            <a:r>
              <a:rPr lang="es-ES" sz="1600" dirty="0" err="1"/>
              <a:t>form</a:t>
            </a:r>
            <a:r>
              <a:rPr lang="es-ES" sz="1600" dirty="0"/>
              <a:t>, </a:t>
            </a:r>
            <a:r>
              <a:rPr lang="es-ES" sz="1600" dirty="0" err="1"/>
              <a:t>but</a:t>
            </a:r>
            <a:r>
              <a:rPr lang="es-ES" sz="1600" dirty="0"/>
              <a:t> </a:t>
            </a:r>
            <a:r>
              <a:rPr lang="es-ES" sz="1600" dirty="0" err="1"/>
              <a:t>switched</a:t>
            </a:r>
            <a:r>
              <a:rPr lang="es-ES" sz="1600" dirty="0"/>
              <a:t> </a:t>
            </a:r>
            <a:r>
              <a:rPr lang="es-ES" sz="1600" dirty="0" err="1"/>
              <a:t>direction</a:t>
            </a:r>
            <a:r>
              <a:rPr lang="es-ES" sz="1600" dirty="0"/>
              <a:t> of </a:t>
            </a:r>
            <a:r>
              <a:rPr lang="es-ES" sz="1600" dirty="0" err="1"/>
              <a:t>effect</a:t>
            </a:r>
            <a:endParaRPr lang="es-ES" sz="1600" dirty="0"/>
          </a:p>
          <a:p>
            <a:pPr lvl="1"/>
            <a:r>
              <a:rPr lang="es-ES" sz="1800" dirty="0" err="1"/>
              <a:t>Sentence</a:t>
            </a:r>
            <a:r>
              <a:rPr lang="es-ES" sz="1800" dirty="0"/>
              <a:t> </a:t>
            </a:r>
            <a:r>
              <a:rPr lang="es-ES" sz="1800" dirty="0" err="1"/>
              <a:t>modality</a:t>
            </a:r>
            <a:endParaRPr lang="es-ES" sz="1800" dirty="0"/>
          </a:p>
          <a:p>
            <a:pPr lvl="2"/>
            <a:r>
              <a:rPr lang="es-ES" sz="1600" dirty="0"/>
              <a:t>No </a:t>
            </a:r>
            <a:r>
              <a:rPr lang="es-ES" sz="1600" dirty="0" err="1"/>
              <a:t>periphrastic</a:t>
            </a:r>
            <a:r>
              <a:rPr lang="es-ES" sz="1600" dirty="0"/>
              <a:t> </a:t>
            </a:r>
            <a:r>
              <a:rPr lang="es-ES" sz="1600" dirty="0" err="1"/>
              <a:t>form</a:t>
            </a:r>
            <a:r>
              <a:rPr lang="es-ES" sz="1600" dirty="0"/>
              <a:t> </a:t>
            </a:r>
            <a:r>
              <a:rPr lang="es-ES" sz="1600" dirty="0" err="1"/>
              <a:t>with</a:t>
            </a:r>
            <a:r>
              <a:rPr lang="es-ES" sz="1600" dirty="0"/>
              <a:t> </a:t>
            </a:r>
            <a:r>
              <a:rPr lang="es-ES" sz="1600" dirty="0" err="1"/>
              <a:t>interrogatives</a:t>
            </a:r>
            <a:r>
              <a:rPr lang="es-ES" sz="1600" dirty="0"/>
              <a:t>, </a:t>
            </a:r>
            <a:r>
              <a:rPr lang="es-ES" sz="1600" dirty="0" err="1"/>
              <a:t>but</a:t>
            </a:r>
            <a:r>
              <a:rPr lang="es-ES" sz="1600" dirty="0"/>
              <a:t> in 3rd time </a:t>
            </a:r>
            <a:r>
              <a:rPr lang="es-ES" sz="1600" dirty="0" err="1"/>
              <a:t>period</a:t>
            </a:r>
            <a:r>
              <a:rPr lang="es-ES" sz="1600" dirty="0"/>
              <a:t>, no </a:t>
            </a:r>
            <a:r>
              <a:rPr lang="es-ES" sz="1600" dirty="0" err="1"/>
              <a:t>effect</a:t>
            </a:r>
            <a:endParaRPr lang="es-ES" sz="1600" dirty="0"/>
          </a:p>
          <a:p>
            <a:pPr lvl="1"/>
            <a:r>
              <a:rPr lang="es-ES" sz="1800" dirty="0" err="1"/>
              <a:t>Verb</a:t>
            </a:r>
            <a:r>
              <a:rPr lang="es-ES" sz="1800" dirty="0"/>
              <a:t> </a:t>
            </a:r>
            <a:r>
              <a:rPr lang="es-ES" sz="1800" dirty="0" err="1"/>
              <a:t>type</a:t>
            </a:r>
            <a:r>
              <a:rPr lang="es-ES" sz="1800" dirty="0"/>
              <a:t>: </a:t>
            </a:r>
            <a:r>
              <a:rPr lang="es-ES" sz="1800" dirty="0" err="1"/>
              <a:t>does</a:t>
            </a:r>
            <a:r>
              <a:rPr lang="es-ES" sz="1800" dirty="0"/>
              <a:t> </a:t>
            </a:r>
            <a:r>
              <a:rPr lang="es-ES" sz="1800" dirty="0" err="1"/>
              <a:t>not</a:t>
            </a:r>
            <a:r>
              <a:rPr lang="es-ES" sz="1800" dirty="0"/>
              <a:t> </a:t>
            </a:r>
            <a:r>
              <a:rPr lang="es-ES" sz="1800" dirty="0" err="1"/>
              <a:t>change</a:t>
            </a:r>
            <a:r>
              <a:rPr lang="es-ES" sz="1800" dirty="0"/>
              <a:t> </a:t>
            </a:r>
            <a:r>
              <a:rPr lang="es-ES" sz="1800" dirty="0" err="1"/>
              <a:t>across</a:t>
            </a:r>
            <a:r>
              <a:rPr lang="es-ES" sz="1800" dirty="0"/>
              <a:t> time</a:t>
            </a:r>
          </a:p>
          <a:p>
            <a:pPr lvl="2"/>
            <a:r>
              <a:rPr lang="es-ES" sz="1600" dirty="0" err="1"/>
              <a:t>Dynamic</a:t>
            </a:r>
            <a:r>
              <a:rPr lang="es-ES" sz="1600" dirty="0"/>
              <a:t> non-</a:t>
            </a:r>
            <a:r>
              <a:rPr lang="es-ES" sz="1600" dirty="0" err="1"/>
              <a:t>motion</a:t>
            </a:r>
            <a:r>
              <a:rPr lang="es-ES" sz="1600" dirty="0"/>
              <a:t> </a:t>
            </a:r>
            <a:r>
              <a:rPr lang="es-ES" sz="1600" dirty="0" err="1"/>
              <a:t>favors</a:t>
            </a:r>
            <a:r>
              <a:rPr lang="es-ES" sz="1600" dirty="0"/>
              <a:t> </a:t>
            </a:r>
            <a:r>
              <a:rPr lang="es-ES" sz="1600" dirty="0" err="1"/>
              <a:t>periphrastic</a:t>
            </a:r>
            <a:r>
              <a:rPr lang="es-ES" sz="1600" dirty="0"/>
              <a:t>; </a:t>
            </a:r>
            <a:r>
              <a:rPr lang="es-ES" sz="1600" dirty="0" err="1"/>
              <a:t>Stative</a:t>
            </a:r>
            <a:r>
              <a:rPr lang="es-ES" sz="1600" dirty="0"/>
              <a:t> disfavor </a:t>
            </a:r>
            <a:r>
              <a:rPr lang="es-ES" sz="1600" dirty="0" err="1"/>
              <a:t>it</a:t>
            </a:r>
            <a:endParaRPr lang="es-ES" sz="1600" dirty="0"/>
          </a:p>
          <a:p>
            <a:pPr lvl="2"/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18754" y="6242253"/>
            <a:ext cx="609600" cy="52120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fld id="{58DCDB78-194A-41C3-9507-4903430A67B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69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Research</a:t>
            </a:r>
            <a:r>
              <a:rPr lang="es-ES" dirty="0"/>
              <a:t> </a:t>
            </a:r>
            <a:r>
              <a:rPr lang="es-ES" dirty="0" err="1"/>
              <a:t>question</a:t>
            </a:r>
            <a:r>
              <a:rPr lang="es-E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343" y="1600200"/>
            <a:ext cx="8493457" cy="5029200"/>
          </a:xfrm>
        </p:spPr>
        <p:txBody>
          <a:bodyPr>
            <a:normAutofit/>
          </a:bodyPr>
          <a:lstStyle/>
          <a:p>
            <a:r>
              <a:rPr lang="en-US" sz="2400" dirty="0"/>
              <a:t>Is the variation between periphrastic and synthetic forms in the future-in-the-past context analogous to that of canonical future diachronically?</a:t>
            </a:r>
          </a:p>
          <a:p>
            <a:r>
              <a:rPr lang="en-US" sz="2400" dirty="0"/>
              <a:t>Yes</a:t>
            </a:r>
          </a:p>
          <a:p>
            <a:pPr lvl="1"/>
            <a:r>
              <a:rPr lang="en-US" sz="2000" dirty="0"/>
              <a:t>Jump in periphrastic use, decrease of synthetic form in late 19</a:t>
            </a:r>
            <a:r>
              <a:rPr lang="en-US" sz="2000" baseline="30000" dirty="0"/>
              <a:t>th</a:t>
            </a:r>
            <a:r>
              <a:rPr lang="en-US" sz="2000" dirty="0"/>
              <a:t> century/early 20</a:t>
            </a:r>
            <a:r>
              <a:rPr lang="en-US" sz="2000" baseline="30000" dirty="0"/>
              <a:t>th</a:t>
            </a:r>
            <a:r>
              <a:rPr lang="en-US" sz="2000" dirty="0"/>
              <a:t> century (Aaron, 2006; </a:t>
            </a:r>
            <a:r>
              <a:rPr lang="en-US" sz="2000" dirty="0" err="1"/>
              <a:t>Malvar</a:t>
            </a:r>
            <a:r>
              <a:rPr lang="en-US" sz="2000" dirty="0"/>
              <a:t>, 2004)</a:t>
            </a:r>
          </a:p>
          <a:p>
            <a:pPr lvl="1"/>
            <a:r>
              <a:rPr lang="en-US" sz="2000" dirty="0"/>
              <a:t>Verb type and polarity follow similar paths for research on the future (Aaron, 2006) and our results</a:t>
            </a:r>
          </a:p>
          <a:p>
            <a:pPr lvl="1"/>
            <a:r>
              <a:rPr lang="en-US" sz="2000" dirty="0"/>
              <a:t>Similar effects of adverbial specification, proximity, and sentence modality but slower rate</a:t>
            </a:r>
          </a:p>
          <a:p>
            <a:pPr lvl="2"/>
            <a:r>
              <a:rPr lang="en-US" sz="1800" dirty="0"/>
              <a:t>The changes over time for future-in-the-past seem to be slower for these factors, which behave in the 20</a:t>
            </a:r>
            <a:r>
              <a:rPr lang="en-US" sz="1800" baseline="30000" dirty="0"/>
              <a:t>th</a:t>
            </a:r>
            <a:r>
              <a:rPr lang="en-US" sz="1800" dirty="0"/>
              <a:t> century for future-in-the-past as canonical future in the 19</a:t>
            </a:r>
            <a:r>
              <a:rPr lang="en-US" sz="1800" baseline="30000" dirty="0"/>
              <a:t>th</a:t>
            </a:r>
            <a:r>
              <a:rPr lang="en-US" sz="1800" dirty="0"/>
              <a:t> century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02989" y="6222781"/>
            <a:ext cx="609600" cy="52120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fld id="{58DCDB78-194A-41C3-9507-4903430A67BF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9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with diachronic studies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790DE9C-5C35-4DC5-9A18-3C4A21815344}" type="slidenum">
              <a:rPr lang="fr-FR" sz="3300" smtClean="0"/>
              <a:t>34</a:t>
            </a:fld>
            <a:endParaRPr lang="fr-FR" sz="33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806223"/>
              </p:ext>
            </p:extLst>
          </p:nvPr>
        </p:nvGraphicFramePr>
        <p:xfrm>
          <a:off x="315310" y="1828800"/>
          <a:ext cx="10977530" cy="4937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43050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Research</a:t>
            </a:r>
            <a:r>
              <a:rPr lang="es-ES" dirty="0"/>
              <a:t> </a:t>
            </a:r>
            <a:r>
              <a:rPr lang="es-ES" dirty="0" err="1"/>
              <a:t>question</a:t>
            </a:r>
            <a:r>
              <a:rPr lang="es-ES" dirty="0"/>
              <a:t> 2a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36" y="1828800"/>
            <a:ext cx="9161196" cy="4351337"/>
          </a:xfrm>
        </p:spPr>
        <p:txBody>
          <a:bodyPr>
            <a:noAutofit/>
          </a:bodyPr>
          <a:lstStyle/>
          <a:p>
            <a:r>
              <a:rPr lang="en-US" sz="2800" dirty="0"/>
              <a:t>Has the imperfect </a:t>
            </a:r>
            <a:r>
              <a:rPr lang="en-US" sz="2800" i="1" dirty="0"/>
              <a:t>go</a:t>
            </a:r>
            <a:r>
              <a:rPr lang="en-US" sz="2800" dirty="0"/>
              <a:t>-periphrasis followed the same grammaticalization path as the present </a:t>
            </a:r>
            <a:r>
              <a:rPr lang="en-US" sz="2800" i="1" dirty="0"/>
              <a:t>go</a:t>
            </a:r>
            <a:r>
              <a:rPr lang="en-US" sz="2800" dirty="0"/>
              <a:t>-periphrasis?</a:t>
            </a:r>
          </a:p>
          <a:p>
            <a:r>
              <a:rPr lang="es-ES" sz="2800" dirty="0"/>
              <a:t>Yes</a:t>
            </a:r>
          </a:p>
          <a:p>
            <a:pPr lvl="1"/>
            <a:r>
              <a:rPr lang="es-ES" sz="2400" dirty="0" err="1"/>
              <a:t>Increase</a:t>
            </a:r>
            <a:r>
              <a:rPr lang="es-ES" sz="2400" dirty="0"/>
              <a:t> in late 19th/</a:t>
            </a:r>
            <a:r>
              <a:rPr lang="es-ES" sz="2400" dirty="0" err="1"/>
              <a:t>early</a:t>
            </a:r>
            <a:r>
              <a:rPr lang="es-ES" sz="2400" dirty="0"/>
              <a:t> 20th </a:t>
            </a:r>
            <a:r>
              <a:rPr lang="es-ES" sz="2400" dirty="0" err="1"/>
              <a:t>century</a:t>
            </a:r>
            <a:r>
              <a:rPr lang="es-ES" sz="2400" dirty="0"/>
              <a:t> </a:t>
            </a:r>
          </a:p>
          <a:p>
            <a:pPr lvl="1"/>
            <a:r>
              <a:rPr lang="es-ES" sz="2400" dirty="0"/>
              <a:t>At </a:t>
            </a:r>
            <a:r>
              <a:rPr lang="es-ES" sz="2400" dirty="0" err="1"/>
              <a:t>first</a:t>
            </a:r>
            <a:r>
              <a:rPr lang="es-ES" sz="2400" dirty="0"/>
              <a:t> </a:t>
            </a:r>
            <a:r>
              <a:rPr lang="es-ES" sz="2400" dirty="0" err="1"/>
              <a:t>not</a:t>
            </a:r>
            <a:r>
              <a:rPr lang="es-ES" sz="2400" dirty="0"/>
              <a:t> </a:t>
            </a:r>
            <a:r>
              <a:rPr lang="es-ES" sz="2400" dirty="0" err="1"/>
              <a:t>allowed</a:t>
            </a:r>
            <a:r>
              <a:rPr lang="es-ES" sz="2400" dirty="0"/>
              <a:t> </a:t>
            </a:r>
            <a:r>
              <a:rPr lang="es-ES" sz="2400" dirty="0" err="1"/>
              <a:t>with</a:t>
            </a:r>
            <a:r>
              <a:rPr lang="es-ES" sz="2400" dirty="0"/>
              <a:t> temporal </a:t>
            </a:r>
            <a:r>
              <a:rPr lang="es-ES" sz="2400" dirty="0" err="1"/>
              <a:t>reference</a:t>
            </a:r>
            <a:r>
              <a:rPr lang="es-ES" sz="2400" dirty="0"/>
              <a:t>, </a:t>
            </a:r>
            <a:r>
              <a:rPr lang="es-ES" sz="2400" dirty="0" err="1"/>
              <a:t>but</a:t>
            </a:r>
            <a:r>
              <a:rPr lang="es-ES" sz="2400" dirty="0"/>
              <a:t> moved </a:t>
            </a:r>
            <a:r>
              <a:rPr lang="es-ES" sz="2400" dirty="0" err="1"/>
              <a:t>into</a:t>
            </a:r>
            <a:r>
              <a:rPr lang="es-ES" sz="2400" dirty="0"/>
              <a:t> </a:t>
            </a:r>
            <a:r>
              <a:rPr lang="es-ES" sz="2400" dirty="0" err="1"/>
              <a:t>all</a:t>
            </a:r>
            <a:r>
              <a:rPr lang="es-ES" sz="2400" dirty="0"/>
              <a:t> temporal </a:t>
            </a:r>
            <a:r>
              <a:rPr lang="es-ES" sz="2400" dirty="0" err="1"/>
              <a:t>reference</a:t>
            </a:r>
            <a:r>
              <a:rPr lang="es-ES" sz="2400" dirty="0"/>
              <a:t> </a:t>
            </a:r>
            <a:r>
              <a:rPr lang="es-ES" sz="2400" dirty="0" err="1"/>
              <a:t>by</a:t>
            </a:r>
            <a:r>
              <a:rPr lang="es-ES" sz="2400" dirty="0"/>
              <a:t> 20th </a:t>
            </a:r>
            <a:r>
              <a:rPr lang="es-ES" sz="2400" dirty="0" err="1"/>
              <a:t>century</a:t>
            </a:r>
            <a:endParaRPr lang="es-ES" sz="2400" dirty="0"/>
          </a:p>
          <a:p>
            <a:pPr lvl="2"/>
            <a:r>
              <a:rPr lang="es-ES" sz="2000" dirty="0" err="1"/>
              <a:t>Favored</a:t>
            </a:r>
            <a:r>
              <a:rPr lang="es-ES" sz="2000" dirty="0"/>
              <a:t> </a:t>
            </a:r>
            <a:r>
              <a:rPr lang="es-ES" sz="2000" dirty="0" err="1"/>
              <a:t>by</a:t>
            </a:r>
            <a:r>
              <a:rPr lang="es-ES" sz="2000" dirty="0"/>
              <a:t> “</a:t>
            </a:r>
            <a:r>
              <a:rPr lang="es-ES" sz="2000" dirty="0" err="1"/>
              <a:t>within</a:t>
            </a:r>
            <a:r>
              <a:rPr lang="es-ES" sz="2000" dirty="0"/>
              <a:t> a </a:t>
            </a:r>
            <a:r>
              <a:rPr lang="es-ES" sz="2000" dirty="0" err="1"/>
              <a:t>year</a:t>
            </a:r>
            <a:r>
              <a:rPr lang="es-ES" sz="2000" dirty="0"/>
              <a:t>”; </a:t>
            </a:r>
            <a:r>
              <a:rPr lang="es-ES" sz="2000" dirty="0" err="1"/>
              <a:t>difference</a:t>
            </a:r>
            <a:r>
              <a:rPr lang="es-ES" sz="2000" dirty="0"/>
              <a:t> </a:t>
            </a:r>
            <a:r>
              <a:rPr lang="es-ES" sz="2000" dirty="0" err="1"/>
              <a:t>between</a:t>
            </a:r>
            <a:r>
              <a:rPr lang="es-ES" sz="2000" dirty="0"/>
              <a:t> </a:t>
            </a:r>
            <a:r>
              <a:rPr lang="es-ES" sz="2000" dirty="0" err="1"/>
              <a:t>specific</a:t>
            </a:r>
            <a:r>
              <a:rPr lang="es-ES" sz="2000" dirty="0"/>
              <a:t> and </a:t>
            </a:r>
            <a:r>
              <a:rPr lang="es-ES" sz="2000" dirty="0" err="1"/>
              <a:t>nonspecific</a:t>
            </a:r>
            <a:endParaRPr lang="es-ES" sz="2000" dirty="0"/>
          </a:p>
          <a:p>
            <a:pPr lvl="1"/>
            <a:r>
              <a:rPr lang="es-ES" sz="2400" dirty="0" err="1"/>
              <a:t>Does</a:t>
            </a:r>
            <a:r>
              <a:rPr lang="es-ES" sz="2400" dirty="0"/>
              <a:t> </a:t>
            </a:r>
            <a:r>
              <a:rPr lang="es-ES" sz="2400" dirty="0" err="1"/>
              <a:t>not</a:t>
            </a:r>
            <a:r>
              <a:rPr lang="es-ES" sz="2400" dirty="0"/>
              <a:t> </a:t>
            </a:r>
            <a:r>
              <a:rPr lang="es-ES" sz="2400" dirty="0" err="1"/>
              <a:t>occur</a:t>
            </a:r>
            <a:r>
              <a:rPr lang="es-ES" sz="2400" dirty="0"/>
              <a:t> </a:t>
            </a:r>
            <a:r>
              <a:rPr lang="es-ES" sz="2400" dirty="0" err="1"/>
              <a:t>with</a:t>
            </a:r>
            <a:r>
              <a:rPr lang="es-ES" sz="2400" dirty="0"/>
              <a:t> </a:t>
            </a:r>
            <a:r>
              <a:rPr lang="es-ES" sz="2400" dirty="0" err="1"/>
              <a:t>negatives</a:t>
            </a:r>
            <a:r>
              <a:rPr lang="es-ES" sz="2400" dirty="0"/>
              <a:t> at </a:t>
            </a:r>
            <a:r>
              <a:rPr lang="es-ES" sz="2400" dirty="0" err="1"/>
              <a:t>first</a:t>
            </a:r>
            <a:r>
              <a:rPr lang="es-ES" sz="2400" dirty="0"/>
              <a:t>, </a:t>
            </a:r>
            <a:r>
              <a:rPr lang="es-ES" sz="2400" dirty="0" err="1"/>
              <a:t>but</a:t>
            </a:r>
            <a:r>
              <a:rPr lang="es-ES" sz="2400" dirty="0"/>
              <a:t> </a:t>
            </a:r>
            <a:r>
              <a:rPr lang="es-ES" sz="2400" dirty="0" err="1"/>
              <a:t>is</a:t>
            </a:r>
            <a:r>
              <a:rPr lang="es-ES" sz="2400" dirty="0"/>
              <a:t> </a:t>
            </a:r>
            <a:r>
              <a:rPr lang="es-ES" sz="2400" dirty="0" err="1"/>
              <a:t>favored</a:t>
            </a:r>
            <a:r>
              <a:rPr lang="es-ES" sz="2400" dirty="0"/>
              <a:t> </a:t>
            </a:r>
            <a:r>
              <a:rPr lang="es-ES" sz="2400" dirty="0" err="1"/>
              <a:t>by</a:t>
            </a:r>
            <a:r>
              <a:rPr lang="es-ES" sz="2400" dirty="0"/>
              <a:t> </a:t>
            </a:r>
            <a:r>
              <a:rPr lang="es-ES" sz="2400" dirty="0" err="1"/>
              <a:t>this</a:t>
            </a:r>
            <a:r>
              <a:rPr lang="es-ES" sz="2400" dirty="0"/>
              <a:t> </a:t>
            </a:r>
            <a:r>
              <a:rPr lang="es-ES" sz="2400" dirty="0" err="1"/>
              <a:t>context</a:t>
            </a:r>
            <a:r>
              <a:rPr lang="es-ES" sz="2400" dirty="0"/>
              <a:t> </a:t>
            </a:r>
            <a:r>
              <a:rPr lang="es-ES" sz="2400" dirty="0" err="1"/>
              <a:t>by</a:t>
            </a:r>
            <a:r>
              <a:rPr lang="es-ES" sz="2400" dirty="0"/>
              <a:t> 20th </a:t>
            </a:r>
            <a:r>
              <a:rPr lang="es-ES" sz="2400" dirty="0" err="1"/>
              <a:t>century</a:t>
            </a:r>
            <a:endParaRPr lang="es-ES" sz="2400" dirty="0"/>
          </a:p>
          <a:p>
            <a:pPr lvl="1"/>
            <a:r>
              <a:rPr lang="es-ES" sz="2400" dirty="0" err="1"/>
              <a:t>Favored</a:t>
            </a:r>
            <a:r>
              <a:rPr lang="es-ES" sz="2400" dirty="0"/>
              <a:t> </a:t>
            </a:r>
            <a:r>
              <a:rPr lang="es-ES" sz="2400" dirty="0" err="1"/>
              <a:t>by</a:t>
            </a:r>
            <a:r>
              <a:rPr lang="es-ES" sz="2400" dirty="0"/>
              <a:t> </a:t>
            </a:r>
            <a:r>
              <a:rPr lang="es-ES" sz="2400" dirty="0" err="1"/>
              <a:t>dynamic</a:t>
            </a:r>
            <a:r>
              <a:rPr lang="es-ES" sz="2400" dirty="0"/>
              <a:t> non-</a:t>
            </a:r>
            <a:r>
              <a:rPr lang="es-ES" sz="2400" dirty="0" err="1"/>
              <a:t>motion</a:t>
            </a:r>
            <a:endParaRPr lang="es-E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02988" y="6258019"/>
            <a:ext cx="609600" cy="52120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fld id="{58DCDB78-194A-41C3-9507-4903430A67BF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Research</a:t>
            </a:r>
            <a:r>
              <a:rPr lang="es-ES" dirty="0"/>
              <a:t> </a:t>
            </a:r>
            <a:r>
              <a:rPr lang="es-ES" dirty="0" err="1"/>
              <a:t>question</a:t>
            </a:r>
            <a:r>
              <a:rPr lang="es-ES" dirty="0"/>
              <a:t> 2b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316" y="1876151"/>
            <a:ext cx="9461447" cy="4351337"/>
          </a:xfrm>
        </p:spPr>
        <p:txBody>
          <a:bodyPr>
            <a:noAutofit/>
          </a:bodyPr>
          <a:lstStyle/>
          <a:p>
            <a:r>
              <a:rPr lang="en-US" sz="2800" dirty="0"/>
              <a:t>Has the use of the conditional form followed the same grammaticalization path as the use of the future form? </a:t>
            </a:r>
          </a:p>
          <a:p>
            <a:r>
              <a:rPr lang="es-ES" sz="2800" dirty="0"/>
              <a:t>Yes</a:t>
            </a:r>
          </a:p>
          <a:p>
            <a:pPr lvl="1"/>
            <a:r>
              <a:rPr lang="es-ES" sz="2400" dirty="0" err="1"/>
              <a:t>Decreases</a:t>
            </a:r>
            <a:r>
              <a:rPr lang="es-ES" sz="2400" dirty="0"/>
              <a:t> </a:t>
            </a:r>
            <a:r>
              <a:rPr lang="es-ES" sz="2400" dirty="0" err="1"/>
              <a:t>across</a:t>
            </a:r>
            <a:r>
              <a:rPr lang="es-ES" sz="2400" dirty="0"/>
              <a:t> time</a:t>
            </a:r>
          </a:p>
          <a:p>
            <a:pPr lvl="2"/>
            <a:r>
              <a:rPr lang="es-ES" sz="2000" dirty="0" err="1"/>
              <a:t>Less</a:t>
            </a:r>
            <a:r>
              <a:rPr lang="es-ES" sz="2000" dirty="0"/>
              <a:t> </a:t>
            </a:r>
            <a:r>
              <a:rPr lang="es-ES" sz="2000" dirty="0" err="1"/>
              <a:t>frequent</a:t>
            </a:r>
            <a:r>
              <a:rPr lang="es-ES" sz="2000" dirty="0"/>
              <a:t> in </a:t>
            </a:r>
            <a:r>
              <a:rPr lang="es-ES" sz="2000" dirty="0" err="1"/>
              <a:t>the</a:t>
            </a:r>
            <a:r>
              <a:rPr lang="es-ES" sz="2000" dirty="0"/>
              <a:t> 20th </a:t>
            </a:r>
            <a:r>
              <a:rPr lang="es-ES" sz="2000" dirty="0" err="1"/>
              <a:t>century</a:t>
            </a:r>
            <a:endParaRPr lang="es-ES" sz="2000" dirty="0"/>
          </a:p>
          <a:p>
            <a:pPr lvl="1"/>
            <a:r>
              <a:rPr lang="es-ES" sz="2400" dirty="0" err="1"/>
              <a:t>Not</a:t>
            </a:r>
            <a:r>
              <a:rPr lang="es-ES" sz="2400" dirty="0"/>
              <a:t> </a:t>
            </a:r>
            <a:r>
              <a:rPr lang="es-ES" sz="2400" dirty="0" err="1"/>
              <a:t>constricted</a:t>
            </a:r>
            <a:r>
              <a:rPr lang="es-ES" sz="2400" dirty="0"/>
              <a:t> </a:t>
            </a:r>
            <a:r>
              <a:rPr lang="es-ES" sz="2400" dirty="0" err="1"/>
              <a:t>by</a:t>
            </a:r>
            <a:r>
              <a:rPr lang="es-ES" sz="2400" dirty="0"/>
              <a:t> temporal </a:t>
            </a:r>
            <a:r>
              <a:rPr lang="es-ES" sz="2400" dirty="0" err="1"/>
              <a:t>specificity</a:t>
            </a:r>
            <a:r>
              <a:rPr lang="es-ES" sz="2400" dirty="0"/>
              <a:t> </a:t>
            </a:r>
            <a:r>
              <a:rPr lang="es-ES" sz="2400" dirty="0" err="1"/>
              <a:t>or</a:t>
            </a:r>
            <a:r>
              <a:rPr lang="es-ES" sz="2400" dirty="0"/>
              <a:t> adverbial </a:t>
            </a:r>
            <a:r>
              <a:rPr lang="es-ES" sz="2400" dirty="0" err="1"/>
              <a:t>modification</a:t>
            </a:r>
            <a:r>
              <a:rPr lang="es-ES" sz="2400" dirty="0"/>
              <a:t> at </a:t>
            </a:r>
            <a:r>
              <a:rPr lang="es-ES" sz="2400" dirty="0" err="1"/>
              <a:t>first</a:t>
            </a:r>
            <a:endParaRPr lang="es-ES" sz="2400" dirty="0"/>
          </a:p>
          <a:p>
            <a:pPr lvl="2"/>
            <a:r>
              <a:rPr lang="es-ES" sz="2000" dirty="0" err="1"/>
              <a:t>Relegated</a:t>
            </a:r>
            <a:r>
              <a:rPr lang="es-ES" sz="2000" dirty="0"/>
              <a:t> to </a:t>
            </a:r>
            <a:r>
              <a:rPr lang="es-ES" sz="2000" dirty="0" err="1"/>
              <a:t>nonspecific</a:t>
            </a:r>
            <a:r>
              <a:rPr lang="es-ES" sz="2000" dirty="0"/>
              <a:t> </a:t>
            </a:r>
            <a:r>
              <a:rPr lang="es-ES" sz="2000" dirty="0" err="1"/>
              <a:t>contexts</a:t>
            </a:r>
            <a:r>
              <a:rPr lang="es-ES" sz="2000" dirty="0"/>
              <a:t> and distal </a:t>
            </a:r>
            <a:r>
              <a:rPr lang="es-ES" sz="2000" dirty="0" err="1"/>
              <a:t>events</a:t>
            </a:r>
            <a:r>
              <a:rPr lang="es-ES" sz="2000" dirty="0"/>
              <a:t> </a:t>
            </a:r>
            <a:r>
              <a:rPr lang="es-ES" sz="2000" dirty="0" err="1"/>
              <a:t>by</a:t>
            </a:r>
            <a:r>
              <a:rPr lang="es-ES" sz="2000" dirty="0"/>
              <a:t> 20th </a:t>
            </a:r>
            <a:r>
              <a:rPr lang="es-ES" sz="2000" dirty="0" err="1"/>
              <a:t>century</a:t>
            </a:r>
            <a:endParaRPr lang="es-ES" sz="2000" dirty="0"/>
          </a:p>
          <a:p>
            <a:pPr lvl="1"/>
            <a:r>
              <a:rPr lang="es-ES" sz="2400" dirty="0" err="1"/>
              <a:t>Becomes</a:t>
            </a:r>
            <a:r>
              <a:rPr lang="es-ES" sz="2400" dirty="0"/>
              <a:t> </a:t>
            </a:r>
            <a:r>
              <a:rPr lang="es-ES" sz="2400" dirty="0" err="1"/>
              <a:t>constrained</a:t>
            </a:r>
            <a:r>
              <a:rPr lang="es-ES" sz="2400" dirty="0"/>
              <a:t> </a:t>
            </a:r>
            <a:r>
              <a:rPr lang="es-ES" sz="2400" dirty="0" err="1"/>
              <a:t>by</a:t>
            </a:r>
            <a:r>
              <a:rPr lang="es-ES" sz="2400" dirty="0"/>
              <a:t> </a:t>
            </a:r>
            <a:r>
              <a:rPr lang="es-ES" sz="2400" dirty="0" err="1"/>
              <a:t>polarity</a:t>
            </a:r>
            <a:endParaRPr lang="es-ES" sz="2400" dirty="0"/>
          </a:p>
          <a:p>
            <a:pPr lvl="2"/>
            <a:r>
              <a:rPr lang="es-ES" sz="2000" dirty="0" err="1"/>
              <a:t>Favored</a:t>
            </a:r>
            <a:r>
              <a:rPr lang="es-ES" sz="2000" dirty="0"/>
              <a:t> in </a:t>
            </a:r>
            <a:r>
              <a:rPr lang="es-ES" sz="2000" dirty="0" err="1"/>
              <a:t>affirmatives</a:t>
            </a:r>
            <a:r>
              <a:rPr lang="es-ES" sz="2000" dirty="0"/>
              <a:t>, </a:t>
            </a:r>
            <a:r>
              <a:rPr lang="es-ES" sz="2000" dirty="0" err="1"/>
              <a:t>disfavored</a:t>
            </a:r>
            <a:r>
              <a:rPr lang="es-ES" sz="2000" dirty="0"/>
              <a:t> in </a:t>
            </a:r>
            <a:r>
              <a:rPr lang="es-ES" sz="2000" dirty="0" err="1"/>
              <a:t>negatives</a:t>
            </a:r>
            <a:endParaRPr lang="es-ES" sz="2000" dirty="0"/>
          </a:p>
          <a:p>
            <a:pPr lvl="1"/>
            <a:r>
              <a:rPr lang="es-ES" sz="2400" dirty="0" err="1"/>
              <a:t>Favored</a:t>
            </a:r>
            <a:r>
              <a:rPr lang="es-ES" sz="2400" dirty="0"/>
              <a:t> </a:t>
            </a:r>
            <a:r>
              <a:rPr lang="es-ES" sz="2400" dirty="0" err="1"/>
              <a:t>by</a:t>
            </a:r>
            <a:r>
              <a:rPr lang="es-ES" sz="2400" dirty="0"/>
              <a:t> </a:t>
            </a:r>
            <a:r>
              <a:rPr lang="es-ES" sz="2400" dirty="0" err="1"/>
              <a:t>stative</a:t>
            </a:r>
            <a:r>
              <a:rPr lang="es-ES" sz="2400" dirty="0"/>
              <a:t> </a:t>
            </a:r>
            <a:r>
              <a:rPr lang="es-ES" sz="2400" dirty="0" err="1"/>
              <a:t>verbs</a:t>
            </a:r>
            <a:endParaRPr lang="es-E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02988" y="6180137"/>
            <a:ext cx="609600" cy="52120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fld id="{58DCDB78-194A-41C3-9507-4903430A67BF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21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Conclusion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58DCDB78-194A-41C3-9507-4903430A67BF}" type="slidenum">
              <a:rPr lang="en-US" sz="3300" smtClean="0"/>
              <a:t>37</a:t>
            </a:fld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5658701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Conclusion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855" y="1828800"/>
            <a:ext cx="9038161" cy="4351337"/>
          </a:xfrm>
        </p:spPr>
        <p:txBody>
          <a:bodyPr>
            <a:normAutofit/>
          </a:bodyPr>
          <a:lstStyle/>
          <a:p>
            <a:r>
              <a:rPr lang="en-US" sz="2000" dirty="0"/>
              <a:t>Same </a:t>
            </a:r>
            <a:r>
              <a:rPr lang="en-US" sz="2000" dirty="0" err="1"/>
              <a:t>lexico</a:t>
            </a:r>
            <a:r>
              <a:rPr lang="en-US" sz="2000" dirty="0"/>
              <a:t>-semantic origin for future variants and future-in-the-past variants</a:t>
            </a:r>
          </a:p>
          <a:p>
            <a:pPr lvl="1"/>
            <a:r>
              <a:rPr lang="en-US" sz="1800" dirty="0"/>
              <a:t>This causes the pathway of </a:t>
            </a:r>
            <a:r>
              <a:rPr lang="en-US" sz="1800" dirty="0" err="1"/>
              <a:t>grammaticalization</a:t>
            </a:r>
            <a:r>
              <a:rPr lang="en-US" sz="1800" dirty="0"/>
              <a:t> for both variable contexts to be remarkably similar</a:t>
            </a:r>
          </a:p>
          <a:p>
            <a:r>
              <a:rPr lang="en-US" sz="2000" dirty="0"/>
              <a:t>Highlights the interconnectedness of the entire tense, mood and aspect system in Spanish, and in Romance</a:t>
            </a:r>
          </a:p>
          <a:p>
            <a:pPr lvl="1"/>
            <a:r>
              <a:rPr lang="en-US" sz="1800" dirty="0"/>
              <a:t>Specifically, changes in </a:t>
            </a:r>
            <a:r>
              <a:rPr lang="en-US" sz="1800" dirty="0" err="1"/>
              <a:t>grammaticalizing</a:t>
            </a:r>
            <a:r>
              <a:rPr lang="en-US" sz="1800" dirty="0"/>
              <a:t> forms may be explained by, or are analogous to, changes in other parts of the whole tense and aspect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18753" y="6273784"/>
            <a:ext cx="609600" cy="52120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fld id="{58DCDB78-194A-41C3-9507-4903430A67BF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38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Future</a:t>
            </a:r>
            <a:r>
              <a:rPr lang="es-ES" dirty="0"/>
              <a:t> </a:t>
            </a:r>
            <a:r>
              <a:rPr lang="es-ES" dirty="0" err="1"/>
              <a:t>research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Look at </a:t>
            </a:r>
            <a:r>
              <a:rPr lang="es-ES" sz="2400" dirty="0" err="1"/>
              <a:t>written</a:t>
            </a:r>
            <a:r>
              <a:rPr lang="es-ES" sz="2400" dirty="0"/>
              <a:t> 20th </a:t>
            </a:r>
            <a:r>
              <a:rPr lang="es-ES" sz="2400" dirty="0" err="1"/>
              <a:t>century</a:t>
            </a:r>
            <a:r>
              <a:rPr lang="es-ES" sz="2400" dirty="0"/>
              <a:t> </a:t>
            </a:r>
            <a:r>
              <a:rPr lang="es-ES" sz="2400" dirty="0" err="1"/>
              <a:t>for</a:t>
            </a:r>
            <a:r>
              <a:rPr lang="es-ES" sz="2400" dirty="0"/>
              <a:t> </a:t>
            </a:r>
            <a:r>
              <a:rPr lang="es-ES" sz="2400" dirty="0" err="1"/>
              <a:t>future</a:t>
            </a:r>
            <a:r>
              <a:rPr lang="es-ES" sz="2400" dirty="0"/>
              <a:t>-in-</a:t>
            </a:r>
            <a:r>
              <a:rPr lang="es-ES" sz="2400" dirty="0" err="1"/>
              <a:t>the</a:t>
            </a:r>
            <a:r>
              <a:rPr lang="es-ES" sz="2400" dirty="0"/>
              <a:t>-</a:t>
            </a:r>
            <a:r>
              <a:rPr lang="es-ES" sz="2400" dirty="0" err="1"/>
              <a:t>past</a:t>
            </a:r>
            <a:endParaRPr lang="es-ES" sz="2400" dirty="0"/>
          </a:p>
          <a:p>
            <a:r>
              <a:rPr lang="es-ES" sz="2400" dirty="0"/>
              <a:t>Compare to canonical </a:t>
            </a:r>
            <a:r>
              <a:rPr lang="es-ES" sz="2400" dirty="0" err="1"/>
              <a:t>future</a:t>
            </a:r>
            <a:r>
              <a:rPr lang="es-ES" sz="2400" dirty="0"/>
              <a:t> in </a:t>
            </a:r>
            <a:r>
              <a:rPr lang="es-ES" sz="2400" dirty="0" err="1"/>
              <a:t>subordinate</a:t>
            </a:r>
            <a:r>
              <a:rPr lang="es-ES" sz="2400" dirty="0"/>
              <a:t> </a:t>
            </a:r>
            <a:r>
              <a:rPr lang="es-ES" sz="2400" dirty="0" err="1"/>
              <a:t>clauses</a:t>
            </a:r>
            <a:r>
              <a:rPr lang="es-ES" sz="2400" dirty="0"/>
              <a:t> </a:t>
            </a:r>
            <a:r>
              <a:rPr lang="es-ES" sz="2400" dirty="0" err="1"/>
              <a:t>with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same</a:t>
            </a:r>
            <a:r>
              <a:rPr lang="es-ES" sz="2400" dirty="0"/>
              <a:t> 16 </a:t>
            </a:r>
            <a:r>
              <a:rPr lang="es-ES" sz="2400" dirty="0" err="1"/>
              <a:t>verbs</a:t>
            </a:r>
            <a:r>
              <a:rPr lang="es-ES" sz="2400" dirty="0"/>
              <a:t>, so </a:t>
            </a:r>
            <a:r>
              <a:rPr lang="es-ES" sz="2400" dirty="0" err="1"/>
              <a:t>that</a:t>
            </a:r>
            <a:r>
              <a:rPr lang="es-ES" sz="2400" dirty="0"/>
              <a:t> </a:t>
            </a:r>
            <a:r>
              <a:rPr lang="es-ES" sz="2400" dirty="0" err="1"/>
              <a:t>results</a:t>
            </a:r>
            <a:r>
              <a:rPr lang="es-ES" sz="2400" dirty="0"/>
              <a:t> are more comparable</a:t>
            </a:r>
          </a:p>
          <a:p>
            <a:r>
              <a:rPr lang="es-ES" sz="2400" dirty="0"/>
              <a:t>Examine </a:t>
            </a:r>
            <a:r>
              <a:rPr lang="es-ES" sz="2400" dirty="0" err="1"/>
              <a:t>tokens</a:t>
            </a:r>
            <a:r>
              <a:rPr lang="es-ES" sz="2400" dirty="0"/>
              <a:t> of </a:t>
            </a:r>
            <a:r>
              <a:rPr lang="es-ES" sz="2400" dirty="0" err="1"/>
              <a:t>conditional</a:t>
            </a:r>
            <a:r>
              <a:rPr lang="es-ES" sz="2400" dirty="0"/>
              <a:t>, and </a:t>
            </a:r>
            <a:r>
              <a:rPr lang="es-ES" sz="2400" dirty="0" err="1"/>
              <a:t>imperfect</a:t>
            </a:r>
            <a:r>
              <a:rPr lang="es-ES" sz="2400" dirty="0"/>
              <a:t> </a:t>
            </a:r>
            <a:r>
              <a:rPr lang="es-ES" sz="2400" i="1" dirty="0" err="1"/>
              <a:t>go</a:t>
            </a:r>
            <a:r>
              <a:rPr lang="es-ES" sz="2400" dirty="0" err="1"/>
              <a:t>-periphrasis</a:t>
            </a:r>
            <a:r>
              <a:rPr lang="es-ES" sz="2400" dirty="0"/>
              <a:t> </a:t>
            </a:r>
            <a:r>
              <a:rPr lang="es-ES" sz="2400" dirty="0" err="1"/>
              <a:t>that</a:t>
            </a:r>
            <a:r>
              <a:rPr lang="es-ES" sz="2400" dirty="0"/>
              <a:t> do </a:t>
            </a:r>
            <a:r>
              <a:rPr lang="es-ES" sz="2400" dirty="0" err="1"/>
              <a:t>not</a:t>
            </a:r>
            <a:r>
              <a:rPr lang="es-ES" sz="2400" dirty="0"/>
              <a:t> </a:t>
            </a:r>
            <a:r>
              <a:rPr lang="es-ES" sz="2400" dirty="0" err="1"/>
              <a:t>have</a:t>
            </a:r>
            <a:r>
              <a:rPr lang="es-ES" sz="2400" dirty="0"/>
              <a:t> </a:t>
            </a:r>
            <a:r>
              <a:rPr lang="es-ES" sz="2400" dirty="0" err="1"/>
              <a:t>future</a:t>
            </a:r>
            <a:r>
              <a:rPr lang="es-ES" sz="2400" dirty="0"/>
              <a:t>-in-</a:t>
            </a:r>
            <a:r>
              <a:rPr lang="es-ES" sz="2400" dirty="0" err="1"/>
              <a:t>the</a:t>
            </a:r>
            <a:r>
              <a:rPr lang="es-ES" sz="2400" dirty="0"/>
              <a:t>-</a:t>
            </a:r>
            <a:r>
              <a:rPr lang="es-ES" sz="2400" dirty="0" err="1"/>
              <a:t>past</a:t>
            </a:r>
            <a:r>
              <a:rPr lang="es-ES" sz="2400" dirty="0"/>
              <a:t> </a:t>
            </a:r>
            <a:r>
              <a:rPr lang="es-ES" sz="2400" dirty="0" err="1"/>
              <a:t>meaning</a:t>
            </a:r>
            <a:endParaRPr lang="es-ES" sz="2400" dirty="0"/>
          </a:p>
          <a:p>
            <a:pPr lvl="2"/>
            <a:r>
              <a:rPr lang="es-ES" sz="1800" dirty="0" err="1"/>
              <a:t>With</a:t>
            </a:r>
            <a:r>
              <a:rPr lang="es-ES" sz="1800" dirty="0"/>
              <a:t> </a:t>
            </a:r>
            <a:r>
              <a:rPr lang="es-ES" sz="1800" dirty="0" err="1"/>
              <a:t>forms</a:t>
            </a:r>
            <a:r>
              <a:rPr lang="es-ES" sz="1800" dirty="0"/>
              <a:t> </a:t>
            </a:r>
            <a:r>
              <a:rPr lang="es-ES" sz="1800" dirty="0" err="1"/>
              <a:t>that</a:t>
            </a:r>
            <a:r>
              <a:rPr lang="es-ES" sz="1800" dirty="0"/>
              <a:t> </a:t>
            </a:r>
            <a:r>
              <a:rPr lang="es-ES" sz="1800" dirty="0" err="1"/>
              <a:t>perform</a:t>
            </a:r>
            <a:r>
              <a:rPr lang="es-ES" sz="1800" dirty="0"/>
              <a:t> a particular </a:t>
            </a:r>
            <a:r>
              <a:rPr lang="es-ES" sz="1800" dirty="0" err="1"/>
              <a:t>function</a:t>
            </a:r>
            <a:r>
              <a:rPr lang="es-ES" sz="1800" dirty="0"/>
              <a:t>, </a:t>
            </a:r>
            <a:r>
              <a:rPr lang="es-ES" sz="1800" dirty="0" err="1"/>
              <a:t>examining</a:t>
            </a:r>
            <a:r>
              <a:rPr lang="es-ES" sz="1800" dirty="0"/>
              <a:t> </a:t>
            </a:r>
            <a:r>
              <a:rPr lang="es-ES" sz="1800" dirty="0" err="1"/>
              <a:t>their</a:t>
            </a:r>
            <a:r>
              <a:rPr lang="es-ES" sz="1800" dirty="0"/>
              <a:t> </a:t>
            </a:r>
            <a:r>
              <a:rPr lang="es-ES" sz="1800" dirty="0" err="1"/>
              <a:t>other</a:t>
            </a:r>
            <a:r>
              <a:rPr lang="es-ES" sz="1800" dirty="0"/>
              <a:t> </a:t>
            </a:r>
            <a:r>
              <a:rPr lang="es-ES" sz="1800" dirty="0" err="1"/>
              <a:t>functions</a:t>
            </a:r>
            <a:r>
              <a:rPr lang="es-ES" sz="1800" dirty="0"/>
              <a:t> </a:t>
            </a:r>
            <a:r>
              <a:rPr lang="es-ES" sz="1800" dirty="0" err="1"/>
              <a:t>outside</a:t>
            </a:r>
            <a:r>
              <a:rPr lang="es-ES" sz="1800" dirty="0"/>
              <a:t> of </a:t>
            </a:r>
            <a:r>
              <a:rPr lang="es-ES" sz="1800" dirty="0" err="1"/>
              <a:t>the</a:t>
            </a:r>
            <a:r>
              <a:rPr lang="es-ES" sz="1800" dirty="0"/>
              <a:t> variable </a:t>
            </a:r>
            <a:r>
              <a:rPr lang="es-ES" sz="1800" dirty="0" err="1"/>
              <a:t>context</a:t>
            </a:r>
            <a:r>
              <a:rPr lang="es-ES" sz="1800" dirty="0"/>
              <a:t> has </a:t>
            </a:r>
            <a:r>
              <a:rPr lang="es-ES" sz="1800" dirty="0" err="1"/>
              <a:t>been</a:t>
            </a:r>
            <a:r>
              <a:rPr lang="es-ES" sz="1800" dirty="0"/>
              <a:t> </a:t>
            </a:r>
            <a:r>
              <a:rPr lang="es-ES" sz="1800" dirty="0" err="1"/>
              <a:t>shown</a:t>
            </a:r>
            <a:r>
              <a:rPr lang="es-ES" sz="1800" dirty="0"/>
              <a:t> to </a:t>
            </a:r>
            <a:r>
              <a:rPr lang="es-ES" sz="1800" dirty="0" err="1"/>
              <a:t>inform</a:t>
            </a:r>
            <a:r>
              <a:rPr lang="es-ES" sz="1800" dirty="0"/>
              <a:t> </a:t>
            </a:r>
            <a:r>
              <a:rPr lang="es-ES" sz="1800" dirty="0" err="1"/>
              <a:t>their</a:t>
            </a:r>
            <a:r>
              <a:rPr lang="es-ES" sz="1800" dirty="0"/>
              <a:t> </a:t>
            </a:r>
            <a:r>
              <a:rPr lang="es-ES" sz="1800" dirty="0" err="1"/>
              <a:t>behavior</a:t>
            </a:r>
            <a:r>
              <a:rPr lang="es-ES" sz="1800" dirty="0"/>
              <a:t> </a:t>
            </a:r>
            <a:r>
              <a:rPr lang="es-ES" sz="1800" dirty="0" err="1"/>
              <a:t>within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variable </a:t>
            </a:r>
            <a:r>
              <a:rPr lang="es-ES" sz="1800" dirty="0" err="1"/>
              <a:t>context</a:t>
            </a:r>
            <a:r>
              <a:rPr lang="es-ES" sz="1800" dirty="0"/>
              <a:t> (</a:t>
            </a:r>
            <a:r>
              <a:rPr lang="es-ES" sz="1800" dirty="0" err="1"/>
              <a:t>Aaron</a:t>
            </a:r>
            <a:r>
              <a:rPr lang="es-ES" sz="1800" dirty="0"/>
              <a:t>, 2010)</a:t>
            </a:r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87223" y="6258018"/>
            <a:ext cx="609600" cy="52120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fld id="{58DCDB78-194A-41C3-9507-4903430A67BF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08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839286"/>
          </a:xfrm>
        </p:spPr>
        <p:txBody>
          <a:bodyPr>
            <a:normAutofit lnSpcReduction="10000"/>
          </a:bodyPr>
          <a:lstStyle/>
          <a:p>
            <a:r>
              <a:rPr lang="es-E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Nevertheless</a:t>
            </a:r>
            <a:r>
              <a:rPr lang="es-E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s-E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es-E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FP has </a:t>
            </a:r>
            <a:r>
              <a:rPr lang="es-E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rarely</a:t>
            </a:r>
            <a:r>
              <a:rPr lang="es-E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E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been</a:t>
            </a:r>
            <a:r>
              <a:rPr lang="es-E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E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studied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Studies on distribution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Radanova-Kusceva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&amp;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Kitova-Vasileva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1985; 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Sarrazin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&amp; Azzopardi, 2012) </a:t>
            </a:r>
          </a:p>
          <a:p>
            <a:pPr lvl="1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However, CF forms have been shown to be constrained by numerous linguistic factors in Romance varieties</a:t>
            </a:r>
          </a:p>
          <a:p>
            <a:pPr lvl="1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effects of these factors change across time</a:t>
            </a:r>
          </a:p>
          <a:p>
            <a:pPr lvl="1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Indicate change in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grammaticalizing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forms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(Aaron [2006];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Malvar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[2004];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Poplack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&amp; Dion [2009];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Poplack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&amp;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Malvar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[2007])</a:t>
            </a:r>
          </a:p>
          <a:p>
            <a:pPr lvl="1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lvl="1" indent="0">
              <a:buNone/>
            </a:pP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lvl="1" indent="0">
              <a:buNone/>
            </a:pP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790DE9C-5C35-4DC5-9A18-3C4A21815344}" type="slidenum">
              <a:rPr lang="fr-FR" sz="3300" smtClean="0"/>
              <a:t>4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417183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Thanks</a:t>
            </a:r>
            <a:r>
              <a:rPr lang="es-E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 err="1"/>
              <a:t>Danielle</a:t>
            </a:r>
            <a:r>
              <a:rPr lang="es-ES" sz="2000" dirty="0"/>
              <a:t> </a:t>
            </a:r>
            <a:r>
              <a:rPr lang="es-ES" sz="2000" dirty="0" err="1"/>
              <a:t>Daidone</a:t>
            </a:r>
            <a:r>
              <a:rPr lang="es-ES" sz="2000" dirty="0"/>
              <a:t> </a:t>
            </a:r>
            <a:r>
              <a:rPr lang="es-ES" sz="2000" dirty="0">
                <a:hlinkClick r:id="rId2"/>
              </a:rPr>
              <a:t>ddaidone@indiana.edu</a:t>
            </a:r>
            <a:endParaRPr lang="es-ES" sz="2000" dirty="0"/>
          </a:p>
          <a:p>
            <a:r>
              <a:rPr lang="es-ES" sz="2000" dirty="0"/>
              <a:t>Sara </a:t>
            </a:r>
            <a:r>
              <a:rPr lang="es-ES" sz="2000" dirty="0" err="1"/>
              <a:t>Zahler</a:t>
            </a:r>
            <a:r>
              <a:rPr lang="es-ES" sz="2000" dirty="0"/>
              <a:t> </a:t>
            </a:r>
            <a:r>
              <a:rPr lang="es-ES" sz="2000" dirty="0">
                <a:hlinkClick r:id="rId3"/>
              </a:rPr>
              <a:t>szahler@indiana.edu</a:t>
            </a:r>
            <a:endParaRPr lang="es-ES" sz="2000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34519" y="6258019"/>
            <a:ext cx="609600" cy="52120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fld id="{58DCDB78-194A-41C3-9507-4903430A67BF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652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s-ES" dirty="0" err="1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7467600" cy="540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dirty="0"/>
              <a:t>Aaron, J. E. (2006). </a:t>
            </a:r>
            <a:r>
              <a:rPr lang="en-US" sz="900" i="1" dirty="0"/>
              <a:t>Variation and change in Spanish future temporal expression: Rates, constraints, and </a:t>
            </a:r>
            <a:r>
              <a:rPr lang="en-US" sz="900" i="1" dirty="0" err="1"/>
              <a:t>grammaticization</a:t>
            </a:r>
            <a:r>
              <a:rPr lang="en-US" sz="900" i="1" dirty="0"/>
              <a:t>. </a:t>
            </a:r>
            <a:r>
              <a:rPr lang="en-US" sz="900" dirty="0"/>
              <a:t>Unpublished doctoral dissertation.  University of New Mexico, Albuquerque. </a:t>
            </a:r>
          </a:p>
          <a:p>
            <a:pPr marL="0" indent="0">
              <a:buNone/>
            </a:pPr>
            <a:r>
              <a:rPr lang="en-US" sz="900" dirty="0" err="1"/>
              <a:t>Abusch</a:t>
            </a:r>
            <a:r>
              <a:rPr lang="en-US" sz="900" dirty="0"/>
              <a:t>, D. (1988). Sequence of tense, </a:t>
            </a:r>
            <a:r>
              <a:rPr lang="en-US" sz="900" dirty="0" err="1"/>
              <a:t>intensionality</a:t>
            </a:r>
            <a:r>
              <a:rPr lang="en-US" sz="900" dirty="0"/>
              <a:t> and scope. In </a:t>
            </a:r>
            <a:r>
              <a:rPr lang="en-US" sz="900" i="1" dirty="0"/>
              <a:t>Proceedings of WCCFL</a:t>
            </a:r>
            <a:r>
              <a:rPr lang="en-US" sz="900" dirty="0"/>
              <a:t> (Vol. 7, pp. 1-14).</a:t>
            </a:r>
          </a:p>
          <a:p>
            <a:pPr marL="0" indent="0">
              <a:buNone/>
            </a:pPr>
            <a:r>
              <a:rPr lang="es-ES" sz="900" dirty="0"/>
              <a:t>Alarcos Llorach, E. (1973). </a:t>
            </a:r>
            <a:r>
              <a:rPr lang="es-ES" sz="900" i="1" dirty="0"/>
              <a:t>Gramática de la lengua española. </a:t>
            </a:r>
            <a:r>
              <a:rPr lang="es-ES" sz="900" dirty="0"/>
              <a:t>Madrid: Espasa Calpe.</a:t>
            </a:r>
            <a:endParaRPr lang="en-US" sz="900" dirty="0"/>
          </a:p>
          <a:p>
            <a:pPr marL="0" indent="0">
              <a:buNone/>
            </a:pPr>
            <a:r>
              <a:rPr lang="es-ES" sz="900" dirty="0"/>
              <a:t>Bello, A. (1847). </a:t>
            </a:r>
            <a:r>
              <a:rPr lang="es-ES" sz="900" i="1" dirty="0"/>
              <a:t>Gramática de la lengua castellana destinada al uso de los americanos. </a:t>
            </a:r>
            <a:r>
              <a:rPr lang="en-US" sz="900" dirty="0"/>
              <a:t>Bogotá: </a:t>
            </a:r>
            <a:r>
              <a:rPr lang="en-US" sz="900" dirty="0" err="1"/>
              <a:t>Reimpresa</a:t>
            </a:r>
            <a:r>
              <a:rPr lang="en-US" sz="900" dirty="0"/>
              <a:t> </a:t>
            </a:r>
            <a:r>
              <a:rPr lang="en-US" sz="900" dirty="0" err="1"/>
              <a:t>Echeverría</a:t>
            </a:r>
            <a:endParaRPr lang="en-US" sz="900" dirty="0"/>
          </a:p>
          <a:p>
            <a:pPr marL="0" indent="0">
              <a:buNone/>
            </a:pPr>
            <a:r>
              <a:rPr lang="en-US" sz="900" dirty="0"/>
              <a:t>Blas Arroyo, J. L. (2008). The variable expression of future tense in Peninsular Spanish: The present (and future) of inflectional forms in the Spanish spoken in a bilingual region. </a:t>
            </a:r>
            <a:r>
              <a:rPr lang="en-US" sz="900" i="1" dirty="0"/>
              <a:t>Language Variation and Change</a:t>
            </a:r>
            <a:r>
              <a:rPr lang="en-US" sz="900" dirty="0"/>
              <a:t>, </a:t>
            </a:r>
            <a:r>
              <a:rPr lang="en-US" sz="900" i="1" dirty="0"/>
              <a:t>20</a:t>
            </a:r>
            <a:r>
              <a:rPr lang="en-US" sz="900" dirty="0"/>
              <a:t>(01), 85-126.</a:t>
            </a:r>
          </a:p>
          <a:p>
            <a:pPr marL="0" indent="0">
              <a:buNone/>
            </a:pPr>
            <a:r>
              <a:rPr lang="en-US" sz="900" dirty="0" err="1"/>
              <a:t>Bybee</a:t>
            </a:r>
            <a:r>
              <a:rPr lang="en-US" sz="900" dirty="0"/>
              <a:t>, J. L., &amp; </a:t>
            </a:r>
            <a:r>
              <a:rPr lang="en-US" sz="900" dirty="0" err="1"/>
              <a:t>Pagliuca</a:t>
            </a:r>
            <a:r>
              <a:rPr lang="en-US" sz="900" dirty="0"/>
              <a:t>, W. (1987). The evolution of future meaning. In </a:t>
            </a:r>
            <a:r>
              <a:rPr lang="en-US" sz="900" i="1" dirty="0"/>
              <a:t>Papers from the 7th International Conference on Historical Linguistics</a:t>
            </a:r>
            <a:r>
              <a:rPr lang="en-US" sz="900" dirty="0"/>
              <a:t> (pp. 109-122). Amsterdam: John </a:t>
            </a:r>
            <a:r>
              <a:rPr lang="en-US" sz="900" dirty="0" err="1"/>
              <a:t>Benjamins</a:t>
            </a:r>
            <a:r>
              <a:rPr lang="en-US" sz="900" dirty="0"/>
              <a:t>.</a:t>
            </a:r>
          </a:p>
          <a:p>
            <a:pPr marL="0" indent="0">
              <a:buNone/>
            </a:pPr>
            <a:r>
              <a:rPr lang="en-US" sz="900" dirty="0" err="1"/>
              <a:t>Bybee</a:t>
            </a:r>
            <a:r>
              <a:rPr lang="en-US" sz="900" dirty="0"/>
              <a:t>, J. (2000). The phonology of the lexicon: Evidence from lexical diffusion. In M. Barlow &amp; S. </a:t>
            </a:r>
            <a:r>
              <a:rPr lang="en-US" sz="900" dirty="0" err="1"/>
              <a:t>Kemmer</a:t>
            </a:r>
            <a:r>
              <a:rPr lang="en-US" sz="900" dirty="0"/>
              <a:t> (Eds.) </a:t>
            </a:r>
            <a:r>
              <a:rPr lang="en-US" sz="900" i="1" dirty="0"/>
              <a:t>Usage-based models of language</a:t>
            </a:r>
            <a:r>
              <a:rPr lang="en-US" sz="900" dirty="0"/>
              <a:t>, 65-85. Stanford: CSLI.</a:t>
            </a:r>
          </a:p>
          <a:p>
            <a:pPr marL="0" indent="0">
              <a:buNone/>
            </a:pPr>
            <a:r>
              <a:rPr lang="en-US" sz="900" dirty="0" err="1"/>
              <a:t>Bybee</a:t>
            </a:r>
            <a:r>
              <a:rPr lang="en-US" sz="900" dirty="0"/>
              <a:t>, J., &amp; Thompson, S. (2000). Three frequency effects in syntax. In </a:t>
            </a:r>
            <a:r>
              <a:rPr lang="en-US" sz="900" i="1" dirty="0"/>
              <a:t>Proceedings of the Annual Meeting of the Berkeley Linguistics Society</a:t>
            </a:r>
            <a:r>
              <a:rPr lang="en-US" sz="900" dirty="0"/>
              <a:t> (Vol. 23, No. 1).</a:t>
            </a:r>
          </a:p>
          <a:p>
            <a:pPr marL="0" indent="0">
              <a:buNone/>
            </a:pPr>
            <a:r>
              <a:rPr lang="en-US" sz="900" dirty="0" err="1"/>
              <a:t>Bybee</a:t>
            </a:r>
            <a:r>
              <a:rPr lang="en-US" sz="900" dirty="0"/>
              <a:t>, J. (2006). From usage to grammar: The mind's response to repetition. </a:t>
            </a:r>
            <a:r>
              <a:rPr lang="en-US" sz="900" i="1" dirty="0"/>
              <a:t>Language</a:t>
            </a:r>
            <a:r>
              <a:rPr lang="en-US" sz="900" dirty="0"/>
              <a:t>, 711-733.</a:t>
            </a:r>
          </a:p>
          <a:p>
            <a:pPr marL="0" indent="0">
              <a:buNone/>
            </a:pPr>
            <a:r>
              <a:rPr lang="en-US" sz="900" dirty="0" err="1"/>
              <a:t>Bybee</a:t>
            </a:r>
            <a:r>
              <a:rPr lang="en-US" sz="900" dirty="0"/>
              <a:t>, J., Perkins, R., &amp; </a:t>
            </a:r>
            <a:r>
              <a:rPr lang="en-US" sz="900" dirty="0" err="1"/>
              <a:t>Pagliuca</a:t>
            </a:r>
            <a:r>
              <a:rPr lang="en-US" sz="900" dirty="0"/>
              <a:t>, W. (1994). </a:t>
            </a:r>
            <a:r>
              <a:rPr lang="en-US" sz="900" i="1" dirty="0"/>
              <a:t>The evolution of grammar: Tense, aspect, and modality in the languages of the world</a:t>
            </a:r>
            <a:r>
              <a:rPr lang="en-US" sz="900" dirty="0"/>
              <a:t>. Chicago: University of Chicago Press.</a:t>
            </a:r>
          </a:p>
          <a:p>
            <a:pPr marL="0" indent="0">
              <a:buNone/>
            </a:pPr>
            <a:r>
              <a:rPr lang="es-ES" sz="900" dirty="0" err="1"/>
              <a:t>Claes</a:t>
            </a:r>
            <a:r>
              <a:rPr lang="es-ES" sz="900" dirty="0"/>
              <a:t>, J., &amp; Ortiz </a:t>
            </a:r>
            <a:r>
              <a:rPr lang="es-ES" sz="900" dirty="0" err="1"/>
              <a:t>Lopez</a:t>
            </a:r>
            <a:r>
              <a:rPr lang="es-ES" sz="900" dirty="0"/>
              <a:t>, L. A. (2011). Restricciones pragmáticas y sociales en la expresión de futuridad en el español de Puerto Rico. </a:t>
            </a:r>
            <a:r>
              <a:rPr lang="en-US" sz="900" i="1" dirty="0"/>
              <a:t>Spanish in context</a:t>
            </a:r>
            <a:r>
              <a:rPr lang="en-US" sz="900" dirty="0"/>
              <a:t>, </a:t>
            </a:r>
            <a:r>
              <a:rPr lang="en-US" sz="900" i="1" dirty="0"/>
              <a:t>8</a:t>
            </a:r>
            <a:r>
              <a:rPr lang="en-US" sz="900" dirty="0"/>
              <a:t>(1), 50-72.</a:t>
            </a:r>
          </a:p>
          <a:p>
            <a:pPr marL="0" indent="0">
              <a:buNone/>
            </a:pPr>
            <a:r>
              <a:rPr lang="en-US" sz="900" dirty="0"/>
              <a:t>Davies, M. (2013). </a:t>
            </a:r>
            <a:r>
              <a:rPr lang="en-US" sz="900" i="1" dirty="0"/>
              <a:t>A frequency dictionary of Spanish: Core vocabulary for learners</a:t>
            </a:r>
            <a:r>
              <a:rPr lang="en-US" sz="900" dirty="0"/>
              <a:t>. New York: Routledge.</a:t>
            </a:r>
          </a:p>
          <a:p>
            <a:pPr marL="0" indent="0">
              <a:buNone/>
            </a:pPr>
            <a:r>
              <a:rPr lang="es-ES" sz="900" dirty="0"/>
              <a:t>del Corro, A. (1988 [1586]). </a:t>
            </a:r>
            <a:r>
              <a:rPr lang="es-ES" sz="900" i="1" dirty="0"/>
              <a:t>Reglas gramaticales para aprender la lengua Española y Francesa</a:t>
            </a:r>
            <a:r>
              <a:rPr lang="es-ES" sz="900" dirty="0"/>
              <a:t>. </a:t>
            </a:r>
            <a:r>
              <a:rPr lang="es-ES" sz="900" dirty="0" err="1"/>
              <a:t>Study</a:t>
            </a:r>
            <a:r>
              <a:rPr lang="es-ES" sz="900" dirty="0"/>
              <a:t> and </a:t>
            </a:r>
            <a:r>
              <a:rPr lang="es-ES" sz="900" dirty="0" err="1"/>
              <a:t>edition</a:t>
            </a:r>
            <a:r>
              <a:rPr lang="es-ES" sz="900" dirty="0"/>
              <a:t> </a:t>
            </a:r>
            <a:r>
              <a:rPr lang="es-ES" sz="900" dirty="0" err="1"/>
              <a:t>by</a:t>
            </a:r>
            <a:r>
              <a:rPr lang="es-ES" sz="900" dirty="0"/>
              <a:t> Lidio Nieto. Madrid: Arcos/Libros.</a:t>
            </a:r>
            <a:endParaRPr lang="en-US" sz="900" dirty="0"/>
          </a:p>
          <a:p>
            <a:pPr marL="0" indent="0">
              <a:buNone/>
            </a:pPr>
            <a:r>
              <a:rPr lang="en-US" sz="900" dirty="0" err="1"/>
              <a:t>Díaz</a:t>
            </a:r>
            <a:r>
              <a:rPr lang="en-US" sz="900" dirty="0"/>
              <a:t>-Peralta, M., &amp; Almeida, M. (2000). Sociolinguistic factors in grammatical change: the expression of the future in </a:t>
            </a:r>
            <a:r>
              <a:rPr lang="en-US" sz="900" dirty="0" err="1"/>
              <a:t>Canarian</a:t>
            </a:r>
            <a:r>
              <a:rPr lang="en-US" sz="900" dirty="0"/>
              <a:t> Spanish. </a:t>
            </a:r>
            <a:r>
              <a:rPr lang="en-US" sz="900" i="1" dirty="0" err="1"/>
              <a:t>Studia</a:t>
            </a:r>
            <a:r>
              <a:rPr lang="en-US" sz="900" i="1" dirty="0"/>
              <a:t> </a:t>
            </a:r>
            <a:r>
              <a:rPr lang="en-US" sz="900" i="1" dirty="0" err="1"/>
              <a:t>Neophilologica</a:t>
            </a:r>
            <a:r>
              <a:rPr lang="en-US" sz="900" dirty="0"/>
              <a:t>, </a:t>
            </a:r>
            <a:r>
              <a:rPr lang="en-US" sz="900" i="1" dirty="0"/>
              <a:t>72</a:t>
            </a:r>
            <a:r>
              <a:rPr lang="en-US" sz="900" dirty="0"/>
              <a:t>(2), 217-228.</a:t>
            </a:r>
          </a:p>
          <a:p>
            <a:pPr marL="0" indent="0">
              <a:buNone/>
            </a:pPr>
            <a:r>
              <a:rPr lang="es-ES" sz="900" dirty="0"/>
              <a:t>Durán Urrea, E., &amp; </a:t>
            </a:r>
            <a:r>
              <a:rPr lang="es-ES" sz="900" dirty="0" err="1"/>
              <a:t>Gradoville</a:t>
            </a:r>
            <a:r>
              <a:rPr lang="es-ES" sz="900" dirty="0"/>
              <a:t>, M. (2006). </a:t>
            </a:r>
            <a:r>
              <a:rPr lang="en-US" sz="900" dirty="0"/>
              <a:t>Variation in the future tense of New Mexican Spanish. In </a:t>
            </a:r>
            <a:r>
              <a:rPr lang="en-US" sz="900" i="1" dirty="0"/>
              <a:t>SALSA, Symposium About Language and Society. Austin, TX</a:t>
            </a:r>
            <a:r>
              <a:rPr lang="en-US" sz="900" dirty="0"/>
              <a:t>.</a:t>
            </a:r>
          </a:p>
          <a:p>
            <a:pPr marL="0" indent="0">
              <a:buNone/>
            </a:pPr>
            <a:r>
              <a:rPr lang="en-US" sz="900" dirty="0" err="1"/>
              <a:t>Gili</a:t>
            </a:r>
            <a:r>
              <a:rPr lang="en-US" sz="900" dirty="0"/>
              <a:t> Gaya, S. (1966). </a:t>
            </a:r>
            <a:r>
              <a:rPr lang="es-ES" sz="900" i="1" dirty="0"/>
              <a:t>Resumen práctico de gramática española. </a:t>
            </a:r>
            <a:r>
              <a:rPr lang="es-ES" sz="900" dirty="0"/>
              <a:t>Barcelona: </a:t>
            </a:r>
            <a:r>
              <a:rPr lang="en-US" sz="900" dirty="0" err="1"/>
              <a:t>Biblograf</a:t>
            </a:r>
            <a:endParaRPr lang="en-US" sz="900" dirty="0"/>
          </a:p>
          <a:p>
            <a:pPr marL="0" indent="0">
              <a:buNone/>
            </a:pPr>
            <a:r>
              <a:rPr lang="en-US" sz="900" dirty="0" err="1"/>
              <a:t>Gudmestad</a:t>
            </a:r>
            <a:r>
              <a:rPr lang="en-US" sz="900" dirty="0"/>
              <a:t>, A., &amp; </a:t>
            </a:r>
            <a:r>
              <a:rPr lang="en-US" sz="900" dirty="0" err="1"/>
              <a:t>Geeslin</a:t>
            </a:r>
            <a:r>
              <a:rPr lang="en-US" sz="900" dirty="0"/>
              <a:t>, K. L. (2011). Assessing the Use of Multiple Forms in Variable Contexts: The Relationship between Linguistic Factors and Future-Time Reference in Spanish. </a:t>
            </a:r>
            <a:r>
              <a:rPr lang="en-US" sz="900" i="1" dirty="0"/>
              <a:t>Studies in Hispanic &amp; </a:t>
            </a:r>
            <a:r>
              <a:rPr lang="en-US" sz="900" i="1" dirty="0" err="1"/>
              <a:t>Lusophone</a:t>
            </a:r>
            <a:r>
              <a:rPr lang="en-US" sz="900" i="1" dirty="0"/>
              <a:t> Linguistics</a:t>
            </a:r>
            <a:r>
              <a:rPr lang="en-US" sz="900" dirty="0"/>
              <a:t>, </a:t>
            </a:r>
            <a:r>
              <a:rPr lang="en-US" sz="900" i="1" dirty="0"/>
              <a:t>4</a:t>
            </a:r>
            <a:r>
              <a:rPr lang="en-US" sz="900" dirty="0"/>
              <a:t>(1).</a:t>
            </a:r>
          </a:p>
          <a:p>
            <a:pPr marL="0" indent="0">
              <a:buNone/>
            </a:pPr>
            <a:r>
              <a:rPr lang="en-US" sz="900" dirty="0" err="1"/>
              <a:t>Hadlich</a:t>
            </a:r>
            <a:r>
              <a:rPr lang="en-US" sz="900" dirty="0"/>
              <a:t>, R. (1971). </a:t>
            </a:r>
            <a:r>
              <a:rPr lang="en-US" sz="900" i="1" dirty="0"/>
              <a:t>A Transformational Grammar of Spanish. </a:t>
            </a:r>
            <a:r>
              <a:rPr lang="en-US" sz="900" dirty="0"/>
              <a:t>Englewood Cliffs, New Jersey: Prentice-Hall.</a:t>
            </a:r>
          </a:p>
          <a:p>
            <a:pPr marL="0" indent="0">
              <a:buNone/>
            </a:pPr>
            <a:r>
              <a:rPr lang="en-US" sz="900" dirty="0"/>
              <a:t>Harris, A. C., &amp; Campbell, L. (1995). </a:t>
            </a:r>
            <a:r>
              <a:rPr lang="en-US" sz="900" i="1" dirty="0"/>
              <a:t>Historical syntax in cross-linguistic perspective</a:t>
            </a:r>
            <a:r>
              <a:rPr lang="en-US" sz="900" dirty="0"/>
              <a:t> (Vol. 74). Cambridge, UK: Cambridge University Press.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34520" y="6336792"/>
            <a:ext cx="609600" cy="52120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fld id="{58DCDB78-194A-41C3-9507-4903430A67BF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957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868362"/>
          </a:xfrm>
        </p:spPr>
        <p:txBody>
          <a:bodyPr/>
          <a:lstStyle/>
          <a:p>
            <a:r>
              <a:rPr lang="es-ES" dirty="0" err="1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7467600" cy="525475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Hopper, P. &amp; </a:t>
            </a:r>
            <a:r>
              <a:rPr lang="en-US" sz="2800" dirty="0" err="1"/>
              <a:t>Traugott</a:t>
            </a:r>
            <a:r>
              <a:rPr lang="en-US" sz="2800" dirty="0"/>
              <a:t>, E. (</a:t>
            </a:r>
            <a:r>
              <a:rPr lang="en-US" sz="2800" i="1" dirty="0"/>
              <a:t>1993)</a:t>
            </a:r>
            <a:r>
              <a:rPr lang="en-US" sz="2800" dirty="0"/>
              <a:t>. </a:t>
            </a:r>
            <a:r>
              <a:rPr lang="en-US" sz="2800" i="1" dirty="0" err="1"/>
              <a:t>Grammaticalization</a:t>
            </a:r>
            <a:r>
              <a:rPr lang="en-US" sz="2800" i="1" dirty="0"/>
              <a:t>.</a:t>
            </a:r>
            <a:r>
              <a:rPr lang="en-US" sz="2800" dirty="0"/>
              <a:t> Cambridge, UK: Cambridge University Press.</a:t>
            </a:r>
          </a:p>
          <a:p>
            <a:pPr marL="0" indent="0">
              <a:buNone/>
            </a:pPr>
            <a:r>
              <a:rPr lang="en-US" sz="2800" dirty="0"/>
              <a:t>Johnson, D. E. (2009). Getting off the </a:t>
            </a:r>
            <a:r>
              <a:rPr lang="en-US" sz="2800" dirty="0" err="1"/>
              <a:t>GoldVarb</a:t>
            </a:r>
            <a:r>
              <a:rPr lang="en-US" sz="2800" dirty="0"/>
              <a:t> standard: Introducing </a:t>
            </a:r>
            <a:r>
              <a:rPr lang="en-US" sz="2800" dirty="0" err="1"/>
              <a:t>Rbrul</a:t>
            </a:r>
            <a:r>
              <a:rPr lang="en-US" sz="2800" dirty="0"/>
              <a:t> for mixed effects variable rule analysis. </a:t>
            </a:r>
            <a:r>
              <a:rPr lang="es-ES" sz="2800" i="1" dirty="0" err="1"/>
              <a:t>Language</a:t>
            </a:r>
            <a:r>
              <a:rPr lang="es-ES" sz="2800" i="1" dirty="0"/>
              <a:t> and </a:t>
            </a:r>
            <a:r>
              <a:rPr lang="es-ES" sz="2800" i="1" dirty="0" err="1"/>
              <a:t>Linguistics</a:t>
            </a:r>
            <a:r>
              <a:rPr lang="es-ES" sz="2800" i="1" dirty="0"/>
              <a:t> </a:t>
            </a:r>
            <a:r>
              <a:rPr lang="es-ES" sz="2800" i="1" dirty="0" err="1"/>
              <a:t>Compass</a:t>
            </a:r>
            <a:r>
              <a:rPr lang="es-ES" sz="2800" i="1" dirty="0"/>
              <a:t>, 3</a:t>
            </a:r>
            <a:r>
              <a:rPr lang="es-ES" sz="2800" dirty="0"/>
              <a:t>, 359-383. </a:t>
            </a:r>
            <a:endParaRPr lang="en-US" sz="2800" dirty="0"/>
          </a:p>
          <a:p>
            <a:pPr marL="0" indent="0">
              <a:buNone/>
            </a:pPr>
            <a:r>
              <a:rPr lang="es-ES" sz="2800" dirty="0"/>
              <a:t>Lastra, Y., &amp; Butragueño, P. (2010). Futuro perifrástico y futuro morfológico en el corpus sociolingüístico de la ciudad de México. </a:t>
            </a:r>
            <a:r>
              <a:rPr lang="en-US" sz="2800" i="1" dirty="0" err="1"/>
              <a:t>Oralia</a:t>
            </a:r>
            <a:r>
              <a:rPr lang="en-US" sz="2800" dirty="0"/>
              <a:t>, </a:t>
            </a:r>
            <a:r>
              <a:rPr lang="en-US" sz="2800" i="1" dirty="0"/>
              <a:t>13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Lozano, A. G. (1988). The Semantics of the Spanish Conditional in Discourse. </a:t>
            </a:r>
            <a:r>
              <a:rPr lang="en-US" sz="2800" i="1" dirty="0"/>
              <a:t>Hispania 71, </a:t>
            </a:r>
            <a:r>
              <a:rPr lang="en-US" sz="2800" dirty="0"/>
              <a:t>pp. 675-680.</a:t>
            </a:r>
          </a:p>
          <a:p>
            <a:pPr marL="0" indent="0">
              <a:buNone/>
            </a:pPr>
            <a:r>
              <a:rPr lang="en-US" sz="2800" dirty="0" err="1"/>
              <a:t>Malvar</a:t>
            </a:r>
            <a:r>
              <a:rPr lang="en-US" sz="2800" dirty="0"/>
              <a:t>, E. (2003). Future temporal reference in Brazilian Portuguese: Past and present. </a:t>
            </a:r>
            <a:r>
              <a:rPr lang="en-US" sz="2800" i="1" dirty="0"/>
              <a:t>Unpublished doctoral dissertation). University of Ottawa, Ottawa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 err="1"/>
              <a:t>Martínez</a:t>
            </a:r>
            <a:r>
              <a:rPr lang="en-US" sz="2800" dirty="0"/>
              <a:t> Amador, E. (1966). </a:t>
            </a:r>
            <a:r>
              <a:rPr lang="es-ES" sz="2800" i="1" dirty="0"/>
              <a:t>Diccionario gramatical y de dudas del idioma.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Méndez Vallejo, D. C. (2008). Periphrastic and morphological future forms in Bogotá Spanish: A preliminary sociolinguistic study of upper class speakers. </a:t>
            </a:r>
            <a:r>
              <a:rPr lang="es-ES" sz="2800" i="1" dirty="0"/>
              <a:t>IULC </a:t>
            </a:r>
            <a:r>
              <a:rPr lang="es-ES" sz="2800" i="1" dirty="0" err="1"/>
              <a:t>Working</a:t>
            </a:r>
            <a:r>
              <a:rPr lang="es-ES" sz="2800" i="1" dirty="0"/>
              <a:t> </a:t>
            </a:r>
            <a:r>
              <a:rPr lang="es-ES" sz="2800" i="1" dirty="0" err="1"/>
              <a:t>Papers</a:t>
            </a:r>
            <a:r>
              <a:rPr lang="es-ES" sz="2800" i="1" dirty="0"/>
              <a:t> Online, VIII</a:t>
            </a:r>
            <a:r>
              <a:rPr lang="es-ES" sz="2800" dirty="0"/>
              <a:t> (3), 1-22.</a:t>
            </a:r>
            <a:endParaRPr lang="en-US" sz="2800" dirty="0"/>
          </a:p>
          <a:p>
            <a:pPr marL="0" indent="0">
              <a:buNone/>
            </a:pPr>
            <a:r>
              <a:rPr lang="es-ES" sz="2800" dirty="0"/>
              <a:t>Orozco, R., &amp; </a:t>
            </a:r>
            <a:r>
              <a:rPr lang="es-ES" sz="2800" dirty="0" err="1"/>
              <a:t>Guy</a:t>
            </a:r>
            <a:r>
              <a:rPr lang="es-ES" sz="2800" dirty="0"/>
              <a:t>, G. (2008). El uso variable de los pronombres sujetos:¿ qué pasa en la costa Caribe colombiana. </a:t>
            </a:r>
            <a:r>
              <a:rPr lang="en-US" sz="2800" dirty="0"/>
              <a:t>In </a:t>
            </a:r>
            <a:r>
              <a:rPr lang="en-US" sz="2800" i="1" dirty="0"/>
              <a:t>Selected proceedings of the 4th workshop on Spanish sociolinguistics</a:t>
            </a:r>
            <a:r>
              <a:rPr lang="en-US" sz="2800" dirty="0"/>
              <a:t> (pp. 70-80).</a:t>
            </a:r>
          </a:p>
          <a:p>
            <a:pPr marL="0" indent="0">
              <a:buNone/>
            </a:pPr>
            <a:r>
              <a:rPr lang="en-US" sz="2800" dirty="0" err="1"/>
              <a:t>Poplack</a:t>
            </a:r>
            <a:r>
              <a:rPr lang="en-US" sz="2800" dirty="0"/>
              <a:t>, S., &amp; Dion, N. (2009). Prescription vs. praxis: The evolution of future temporal reference in French. </a:t>
            </a:r>
            <a:r>
              <a:rPr lang="en-US" sz="2800" i="1" dirty="0"/>
              <a:t>Language</a:t>
            </a:r>
            <a:r>
              <a:rPr lang="en-US" sz="2800" dirty="0"/>
              <a:t>, </a:t>
            </a:r>
            <a:r>
              <a:rPr lang="en-US" sz="2800" i="1" dirty="0"/>
              <a:t>85</a:t>
            </a:r>
            <a:r>
              <a:rPr lang="en-US" sz="2800" dirty="0"/>
              <a:t>(3), 557-587.</a:t>
            </a:r>
          </a:p>
          <a:p>
            <a:pPr marL="0" indent="0">
              <a:buNone/>
            </a:pPr>
            <a:r>
              <a:rPr lang="en-US" sz="2800" dirty="0" err="1"/>
              <a:t>Poplack</a:t>
            </a:r>
            <a:r>
              <a:rPr lang="en-US" sz="2800" dirty="0"/>
              <a:t>, S., &amp; </a:t>
            </a:r>
            <a:r>
              <a:rPr lang="en-US" sz="2800" dirty="0" err="1"/>
              <a:t>Malvar</a:t>
            </a:r>
            <a:r>
              <a:rPr lang="en-US" sz="2800" dirty="0"/>
              <a:t>, E. (2007). Elucidating the transition period in linguistic change: The expression of the future in Brazilian Portuguese. </a:t>
            </a:r>
            <a:r>
              <a:rPr lang="es-ES" sz="2800" i="1" dirty="0" err="1"/>
              <a:t>Probus</a:t>
            </a:r>
            <a:r>
              <a:rPr lang="es-ES" sz="2800" dirty="0"/>
              <a:t>, </a:t>
            </a:r>
            <a:r>
              <a:rPr lang="es-ES" sz="2800" i="1" dirty="0"/>
              <a:t>19</a:t>
            </a:r>
            <a:r>
              <a:rPr lang="es-ES" sz="2800" dirty="0"/>
              <a:t>, pp. 121-169.</a:t>
            </a:r>
            <a:endParaRPr lang="en-US" sz="2800" dirty="0"/>
          </a:p>
          <a:p>
            <a:pPr marL="0" indent="0">
              <a:buNone/>
            </a:pPr>
            <a:r>
              <a:rPr lang="es-ES" sz="2800" dirty="0" err="1"/>
              <a:t>Radanova-Kusceva</a:t>
            </a:r>
            <a:r>
              <a:rPr lang="es-ES" sz="2800" dirty="0"/>
              <a:t>, N., &amp; </a:t>
            </a:r>
            <a:r>
              <a:rPr lang="es-ES" sz="2800" dirty="0" err="1"/>
              <a:t>Kitova-Vasileva</a:t>
            </a:r>
            <a:r>
              <a:rPr lang="es-ES" sz="2800" dirty="0"/>
              <a:t>, M. (1985). Forme </a:t>
            </a:r>
            <a:r>
              <a:rPr lang="es-ES" sz="2800" dirty="0" err="1"/>
              <a:t>esprimenti</a:t>
            </a:r>
            <a:r>
              <a:rPr lang="es-ES" sz="2800" dirty="0"/>
              <a:t> </a:t>
            </a:r>
            <a:r>
              <a:rPr lang="es-ES" sz="2800" dirty="0" err="1"/>
              <a:t>un’azione</a:t>
            </a:r>
            <a:r>
              <a:rPr lang="es-ES" sz="2800" dirty="0"/>
              <a:t> futura </a:t>
            </a:r>
            <a:r>
              <a:rPr lang="es-ES" sz="2800" dirty="0" err="1"/>
              <a:t>rispetto</a:t>
            </a:r>
            <a:r>
              <a:rPr lang="es-ES" sz="2800" dirty="0"/>
              <a:t> a un momento di </a:t>
            </a:r>
            <a:r>
              <a:rPr lang="es-ES" sz="2800" dirty="0" err="1"/>
              <a:t>riferimento</a:t>
            </a:r>
            <a:r>
              <a:rPr lang="es-ES" sz="2800" dirty="0"/>
              <a:t> al </a:t>
            </a:r>
            <a:r>
              <a:rPr lang="es-ES" sz="2800" dirty="0" err="1"/>
              <a:t>passato</a:t>
            </a:r>
            <a:r>
              <a:rPr lang="es-ES" sz="2800" dirty="0"/>
              <a:t> </a:t>
            </a:r>
            <a:r>
              <a:rPr lang="es-ES" sz="2800" dirty="0" err="1"/>
              <a:t>nell’italiano</a:t>
            </a:r>
            <a:r>
              <a:rPr lang="es-ES" sz="2800" dirty="0"/>
              <a:t> e </a:t>
            </a:r>
            <a:r>
              <a:rPr lang="es-ES" sz="2800" dirty="0" err="1"/>
              <a:t>nello</a:t>
            </a:r>
            <a:r>
              <a:rPr lang="es-ES" sz="2800" dirty="0"/>
              <a:t> </a:t>
            </a:r>
            <a:r>
              <a:rPr lang="es-ES" sz="2800" dirty="0" err="1"/>
              <a:t>spagnolo</a:t>
            </a:r>
            <a:r>
              <a:rPr lang="es-ES" sz="2800" dirty="0"/>
              <a:t> </a:t>
            </a:r>
            <a:r>
              <a:rPr lang="es-ES" sz="2800" dirty="0" err="1"/>
              <a:t>contemporaneo</a:t>
            </a:r>
            <a:r>
              <a:rPr lang="es-ES" sz="2800" dirty="0"/>
              <a:t>. </a:t>
            </a:r>
            <a:r>
              <a:rPr lang="es-ES" sz="2800" i="1" dirty="0" err="1"/>
              <a:t>Rassegna</a:t>
            </a:r>
            <a:r>
              <a:rPr lang="es-ES" sz="2800" i="1" dirty="0"/>
              <a:t> italiana di lingüística </a:t>
            </a:r>
            <a:r>
              <a:rPr lang="es-ES" sz="2800" i="1" dirty="0" err="1"/>
              <a:t>applicata</a:t>
            </a:r>
            <a:r>
              <a:rPr lang="es-ES" sz="2800" i="1" dirty="0"/>
              <a:t> 17, </a:t>
            </a:r>
            <a:r>
              <a:rPr lang="es-ES" sz="2800" dirty="0"/>
              <a:t>pp. 1-31.</a:t>
            </a:r>
            <a:endParaRPr lang="en-US" sz="2800" dirty="0"/>
          </a:p>
          <a:p>
            <a:pPr marL="0" indent="0">
              <a:buNone/>
            </a:pPr>
            <a:r>
              <a:rPr lang="es-ES" sz="2800" dirty="0"/>
              <a:t>Real Academia Española (1973). </a:t>
            </a:r>
            <a:r>
              <a:rPr lang="es-ES" sz="2800" i="1" dirty="0"/>
              <a:t>Esbozo de una nueva gramática de la lengua española.</a:t>
            </a:r>
            <a:r>
              <a:rPr lang="es-ES" sz="2800" dirty="0"/>
              <a:t> Madrid: Espasa-Calpe</a:t>
            </a:r>
            <a:endParaRPr lang="en-US" sz="5500" dirty="0"/>
          </a:p>
          <a:p>
            <a:pPr marL="0" indent="0">
              <a:buNone/>
            </a:pPr>
            <a:r>
              <a:rPr lang="es-ES" sz="2800" dirty="0"/>
              <a:t>Real Academia Española. Banco de datos (CORDE) [online].</a:t>
            </a:r>
            <a:r>
              <a:rPr lang="es-ES" sz="2800" i="1" dirty="0"/>
              <a:t> Corpus diacrónico del español.</a:t>
            </a:r>
            <a:r>
              <a:rPr lang="es-ES" sz="2800" dirty="0"/>
              <a:t> &lt;http://www.rae.es&gt; [</a:t>
            </a:r>
            <a:r>
              <a:rPr lang="es-ES" sz="2800" dirty="0" err="1"/>
              <a:t>March</a:t>
            </a:r>
            <a:r>
              <a:rPr lang="es-ES" sz="2800" dirty="0"/>
              <a:t> 20, 2014] </a:t>
            </a:r>
            <a:endParaRPr lang="en-US" sz="2800" dirty="0"/>
          </a:p>
          <a:p>
            <a:pPr marL="0" indent="0">
              <a:buNone/>
            </a:pPr>
            <a:r>
              <a:rPr lang="es-ES" sz="2800" dirty="0"/>
              <a:t>Real Academia Española. Banco de datos (CREA) [online].</a:t>
            </a:r>
            <a:r>
              <a:rPr lang="es-ES" sz="2800" i="1" dirty="0"/>
              <a:t> Corpus de referencia del español actual.</a:t>
            </a:r>
            <a:r>
              <a:rPr lang="es-ES" sz="2800" dirty="0"/>
              <a:t> </a:t>
            </a:r>
            <a:r>
              <a:rPr lang="fr-FR" sz="2800" dirty="0"/>
              <a:t>&lt;http://www.rae.es&gt; [March 20, 2014] </a:t>
            </a:r>
            <a:endParaRPr lang="en-US" sz="2800" dirty="0"/>
          </a:p>
          <a:p>
            <a:pPr marL="0" indent="0">
              <a:buNone/>
            </a:pPr>
            <a:r>
              <a:rPr lang="fr-FR" sz="2800" dirty="0"/>
              <a:t>Sarrazin, S., &amp; </a:t>
            </a:r>
            <a:r>
              <a:rPr lang="fr-FR" sz="2800" dirty="0" err="1"/>
              <a:t>Azzopardi</a:t>
            </a:r>
            <a:r>
              <a:rPr lang="fr-FR" sz="2800" dirty="0"/>
              <a:t>, S. (2012). L'alternance du conditionnel et de la périphrase </a:t>
            </a:r>
            <a:r>
              <a:rPr lang="fr-FR" sz="2800" dirty="0" err="1"/>
              <a:t>itive</a:t>
            </a:r>
            <a:r>
              <a:rPr lang="fr-FR" sz="2800" dirty="0"/>
              <a:t> à l'imparfait dans des corpus oraux espagnols et français. </a:t>
            </a:r>
            <a:r>
              <a:rPr lang="en-US" sz="2800" i="1" dirty="0" err="1"/>
              <a:t>Studia</a:t>
            </a:r>
            <a:r>
              <a:rPr lang="en-US" sz="2800" i="1" dirty="0"/>
              <a:t> </a:t>
            </a:r>
            <a:r>
              <a:rPr lang="en-US" sz="2800" i="1" dirty="0" err="1"/>
              <a:t>Universitatis</a:t>
            </a:r>
            <a:r>
              <a:rPr lang="en-US" sz="2800" i="1" dirty="0"/>
              <a:t> Babes-</a:t>
            </a:r>
            <a:r>
              <a:rPr lang="en-US" sz="2800" i="1" dirty="0" err="1"/>
              <a:t>Bolyai</a:t>
            </a:r>
            <a:r>
              <a:rPr lang="en-US" sz="2800" i="1" dirty="0"/>
              <a:t>-</a:t>
            </a:r>
            <a:r>
              <a:rPr lang="en-US" sz="2800" i="1" dirty="0" err="1"/>
              <a:t>Philologia</a:t>
            </a:r>
            <a:r>
              <a:rPr lang="en-US" sz="2800" dirty="0"/>
              <a:t>, (3), 57-68.</a:t>
            </a:r>
          </a:p>
          <a:p>
            <a:pPr marL="0" indent="0">
              <a:buNone/>
            </a:pPr>
            <a:r>
              <a:rPr lang="en-US" sz="2800" dirty="0" err="1"/>
              <a:t>Schwenter</a:t>
            </a:r>
            <a:r>
              <a:rPr lang="en-US" sz="2800" dirty="0"/>
              <a:t>, S. A., &amp; </a:t>
            </a:r>
            <a:r>
              <a:rPr lang="en-US" sz="2800" dirty="0" err="1"/>
              <a:t>Cacoullos</a:t>
            </a:r>
            <a:r>
              <a:rPr lang="en-US" sz="2800" dirty="0"/>
              <a:t>, R. T. (2008). Defaults and indeterminacy in temporal </a:t>
            </a:r>
            <a:r>
              <a:rPr lang="en-US" sz="2800" dirty="0" err="1"/>
              <a:t>grammaticalization</a:t>
            </a:r>
            <a:r>
              <a:rPr lang="en-US" sz="2800" dirty="0"/>
              <a:t>: the ‘</a:t>
            </a:r>
            <a:r>
              <a:rPr lang="en-US" sz="2800" dirty="0" err="1"/>
              <a:t>perfect’road</a:t>
            </a:r>
            <a:r>
              <a:rPr lang="en-US" sz="2800" dirty="0"/>
              <a:t> to perfective. </a:t>
            </a:r>
            <a:r>
              <a:rPr lang="en-US" sz="2800" i="1" dirty="0"/>
              <a:t>Language Variation and Change</a:t>
            </a:r>
            <a:r>
              <a:rPr lang="en-US" sz="2800" dirty="0"/>
              <a:t>, </a:t>
            </a:r>
            <a:r>
              <a:rPr lang="en-US" sz="2800" i="1" dirty="0"/>
              <a:t>20</a:t>
            </a:r>
            <a:r>
              <a:rPr lang="en-US" sz="2800" dirty="0"/>
              <a:t>(01), 1-39.</a:t>
            </a:r>
          </a:p>
          <a:p>
            <a:pPr marL="0" indent="0">
              <a:buNone/>
            </a:pPr>
            <a:r>
              <a:rPr lang="en-US" sz="2800" dirty="0" err="1"/>
              <a:t>Squartini</a:t>
            </a:r>
            <a:r>
              <a:rPr lang="en-US" sz="2800" dirty="0"/>
              <a:t>, M., &amp; </a:t>
            </a:r>
            <a:r>
              <a:rPr lang="en-US" sz="2800" dirty="0" err="1"/>
              <a:t>Bertinetto</a:t>
            </a:r>
            <a:r>
              <a:rPr lang="en-US" sz="2800" dirty="0"/>
              <a:t>, P. M. (2000). The simple and compound past in Romance languages. In Ö. Dahl (Ed.), </a:t>
            </a:r>
            <a:r>
              <a:rPr lang="en-US" sz="2800" i="1" dirty="0"/>
              <a:t>Tense and Aspect in the Languages of Europe </a:t>
            </a:r>
            <a:r>
              <a:rPr lang="en-US" sz="2800" dirty="0"/>
              <a:t>(403-439)</a:t>
            </a:r>
            <a:r>
              <a:rPr lang="en-US" sz="2800" i="1" dirty="0"/>
              <a:t>. </a:t>
            </a:r>
            <a:r>
              <a:rPr lang="en-US" sz="2800" dirty="0"/>
              <a:t>Berlin: Mouton de </a:t>
            </a:r>
            <a:r>
              <a:rPr lang="en-US" sz="2800" dirty="0" err="1"/>
              <a:t>Gruyter</a:t>
            </a:r>
            <a:r>
              <a:rPr lang="en-US" sz="2800" dirty="0"/>
              <a:t>.</a:t>
            </a:r>
            <a:r>
              <a:rPr lang="en-US" sz="2800" i="1" dirty="0"/>
              <a:t>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/>
              <a:t>Stockwell</a:t>
            </a:r>
            <a:r>
              <a:rPr lang="en-US" sz="2800" dirty="0"/>
              <a:t>, R.P.J., Bowen, D., &amp; Martin, J.W. (1965). </a:t>
            </a:r>
            <a:r>
              <a:rPr lang="en-US" sz="2800" i="1" dirty="0"/>
              <a:t>The Grammatical Structure of English and Spanish</a:t>
            </a:r>
            <a:r>
              <a:rPr lang="en-US" sz="2800" dirty="0"/>
              <a:t>. Chicago: University of Chicago Press.</a:t>
            </a:r>
          </a:p>
          <a:p>
            <a:pPr marL="0" indent="0">
              <a:buNone/>
            </a:pPr>
            <a:r>
              <a:rPr lang="en-US" sz="2800" dirty="0" err="1"/>
              <a:t>Tagliamonte</a:t>
            </a:r>
            <a:r>
              <a:rPr lang="en-US" sz="2800" dirty="0"/>
              <a:t>, </a:t>
            </a:r>
            <a:r>
              <a:rPr lang="en-US" sz="2800" dirty="0" err="1"/>
              <a:t>Sali</a:t>
            </a:r>
            <a:r>
              <a:rPr lang="en-US" sz="2800" dirty="0"/>
              <a:t>. 2012.</a:t>
            </a:r>
            <a:r>
              <a:rPr lang="en-US" sz="2800" i="1" dirty="0"/>
              <a:t> </a:t>
            </a:r>
            <a:r>
              <a:rPr lang="en-US" sz="2800" i="1" dirty="0" err="1"/>
              <a:t>Variationist</a:t>
            </a:r>
            <a:r>
              <a:rPr lang="en-US" sz="2800" i="1" dirty="0"/>
              <a:t> sociolinguistic, change, observation and interpretation</a:t>
            </a:r>
            <a:r>
              <a:rPr lang="en-US" sz="2800" dirty="0"/>
              <a:t>. Oxford: Wiley-Blackwell. </a:t>
            </a:r>
          </a:p>
          <a:p>
            <a:pPr marL="0" indent="0">
              <a:buNone/>
            </a:pPr>
            <a:r>
              <a:rPr lang="en-US" sz="2800" dirty="0"/>
              <a:t>Travis, C. E. (2007). Genre effects on subject expression in Spanish: Priming in narrative and conversation. </a:t>
            </a:r>
            <a:r>
              <a:rPr lang="en-US" sz="2800" i="1" dirty="0"/>
              <a:t>Language variation and change</a:t>
            </a:r>
            <a:r>
              <a:rPr lang="en-US" sz="2800" dirty="0"/>
              <a:t>, </a:t>
            </a:r>
            <a:r>
              <a:rPr lang="en-US" sz="2800" i="1" dirty="0"/>
              <a:t>19</a:t>
            </a:r>
            <a:r>
              <a:rPr lang="en-US" sz="2800" dirty="0"/>
              <a:t>(02), 101-135.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34520" y="6336792"/>
            <a:ext cx="609600" cy="52120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fld id="{58DCDB78-194A-41C3-9507-4903430A67BF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527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Grammaticalization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process by which lexical items or constructions come to serve grammatical functions or by which grammatical items develop new grammatical functions (Hopper &amp; </a:t>
            </a:r>
            <a:r>
              <a:rPr lang="en-US" dirty="0" err="1"/>
              <a:t>Traugott</a:t>
            </a:r>
            <a:r>
              <a:rPr lang="en-US" dirty="0"/>
              <a:t>, 1993, pp. 1-2)</a:t>
            </a:r>
          </a:p>
          <a:p>
            <a:r>
              <a:rPr lang="en-US" dirty="0"/>
              <a:t>Considered to be one of the main driving forces behind language change</a:t>
            </a:r>
          </a:p>
          <a:p>
            <a:r>
              <a:rPr lang="en-US" dirty="0"/>
              <a:t>How does this happen? (Bybee, Perkins, &amp; </a:t>
            </a:r>
            <a:r>
              <a:rPr lang="en-US" dirty="0" err="1"/>
              <a:t>Pagliuca</a:t>
            </a:r>
            <a:r>
              <a:rPr lang="en-US" dirty="0"/>
              <a:t>, 1994)</a:t>
            </a:r>
          </a:p>
          <a:p>
            <a:pPr lvl="1"/>
            <a:r>
              <a:rPr lang="en-US" dirty="0"/>
              <a:t>Reanalysis</a:t>
            </a:r>
          </a:p>
          <a:p>
            <a:pPr lvl="1"/>
            <a:r>
              <a:rPr lang="en-US" dirty="0"/>
              <a:t>Inference</a:t>
            </a:r>
          </a:p>
          <a:p>
            <a:pPr lvl="1"/>
            <a:r>
              <a:rPr lang="en-US" dirty="0"/>
              <a:t>Analogy/extension</a:t>
            </a:r>
          </a:p>
          <a:p>
            <a:r>
              <a:rPr lang="en-US" dirty="0"/>
              <a:t>Retention in grammaticalization (</a:t>
            </a:r>
            <a:r>
              <a:rPr lang="es-ES" dirty="0" err="1"/>
              <a:t>Schwenter</a:t>
            </a:r>
            <a:r>
              <a:rPr lang="es-ES" dirty="0"/>
              <a:t> &amp; Torres </a:t>
            </a:r>
            <a:r>
              <a:rPr lang="es-ES" dirty="0" err="1"/>
              <a:t>Cacoullos</a:t>
            </a:r>
            <a:r>
              <a:rPr lang="es-ES" dirty="0"/>
              <a:t> 2008: 11; cf. Bybee &amp;</a:t>
            </a:r>
            <a:r>
              <a:rPr lang="es-ES" dirty="0" err="1"/>
              <a:t>Pagliuca</a:t>
            </a:r>
            <a:r>
              <a:rPr lang="es-ES" dirty="0"/>
              <a:t> 1987)</a:t>
            </a:r>
            <a:endParaRPr lang="en-US" dirty="0"/>
          </a:p>
          <a:p>
            <a:pPr lvl="1"/>
            <a:r>
              <a:rPr lang="en-US" dirty="0"/>
              <a:t>As a form </a:t>
            </a:r>
            <a:r>
              <a:rPr lang="en-US" dirty="0" err="1"/>
              <a:t>grammaticalizes</a:t>
            </a:r>
            <a:r>
              <a:rPr lang="en-US" dirty="0"/>
              <a:t> from one meaning to another, it retains its prior uses</a:t>
            </a:r>
          </a:p>
          <a:p>
            <a:r>
              <a:rPr lang="en-US" dirty="0"/>
              <a:t>Insights from grammaticalization are relevant for the conditional/synthetic future and the </a:t>
            </a:r>
            <a:r>
              <a:rPr lang="en-US" i="1" dirty="0"/>
              <a:t>go</a:t>
            </a:r>
            <a:r>
              <a:rPr lang="en-US" dirty="0"/>
              <a:t>-periphrasis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790DE9C-5C35-4DC5-9A18-3C4A21815344}" type="slidenum">
              <a:rPr lang="fr-FR" sz="3300" smtClean="0"/>
              <a:t>43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2317421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Go</a:t>
            </a:r>
            <a:r>
              <a:rPr lang="en-US" dirty="0"/>
              <a:t>-periphrasis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1800" dirty="0"/>
              <a:t>Physical movement towards a goal implies intention of completing that action</a:t>
            </a:r>
          </a:p>
          <a:p>
            <a:pPr lvl="2"/>
            <a:r>
              <a:rPr lang="en-US" sz="1600" dirty="0">
                <a:solidFill>
                  <a:srgbClr val="C00000"/>
                </a:solidFill>
              </a:rPr>
              <a:t>I am/was going [to talk to the king]</a:t>
            </a:r>
          </a:p>
          <a:p>
            <a:pPr lvl="1"/>
            <a:r>
              <a:rPr lang="en-US" sz="1800" dirty="0"/>
              <a:t>Reanalysis of intention </a:t>
            </a:r>
            <a:r>
              <a:rPr lang="en-US" sz="1800" dirty="0">
                <a:sym typeface="Wingdings" panose="05000000000000000000" pitchFamily="2" charset="2"/>
              </a:rPr>
              <a:t>as future</a:t>
            </a:r>
          </a:p>
          <a:p>
            <a:pPr lvl="2"/>
            <a:r>
              <a:rPr lang="en-US" sz="1600" dirty="0">
                <a:solidFill>
                  <a:srgbClr val="C00000"/>
                </a:solidFill>
                <a:sym typeface="Wingdings" panose="05000000000000000000" pitchFamily="2" charset="2"/>
              </a:rPr>
              <a:t>I [am/was going to] talk to the king.</a:t>
            </a: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Generalized to more contexts</a:t>
            </a:r>
          </a:p>
          <a:p>
            <a:pPr lvl="2"/>
            <a:r>
              <a:rPr lang="en-US" sz="1600" dirty="0">
                <a:solidFill>
                  <a:srgbClr val="C00000"/>
                </a:solidFill>
                <a:sym typeface="Wingdings" panose="05000000000000000000" pitchFamily="2" charset="2"/>
              </a:rPr>
              <a:t>I [am/was going to] be a king.</a:t>
            </a:r>
          </a:p>
          <a:p>
            <a:pPr lvl="2"/>
            <a:endParaRPr lang="en-US" sz="1600" dirty="0">
              <a:sym typeface="Wingdings" panose="05000000000000000000" pitchFamily="2" charset="2"/>
            </a:endParaRPr>
          </a:p>
          <a:p>
            <a:pPr lvl="2"/>
            <a:endParaRPr lang="en-US" sz="1600" dirty="0">
              <a:sym typeface="Wingdings" panose="05000000000000000000" pitchFamily="2" charset="2"/>
            </a:endParaRP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Relevant linguistic factors for analysis:</a:t>
            </a:r>
          </a:p>
          <a:p>
            <a:pPr lvl="2"/>
            <a:r>
              <a:rPr lang="en-US" sz="1600" dirty="0">
                <a:sym typeface="Wingdings" panose="05000000000000000000" pitchFamily="2" charset="2"/>
              </a:rPr>
              <a:t>Animacy  originally with animate subjects</a:t>
            </a:r>
          </a:p>
          <a:p>
            <a:pPr lvl="2"/>
            <a:r>
              <a:rPr lang="en-US" sz="1600" dirty="0">
                <a:sym typeface="Wingdings" panose="05000000000000000000" pitchFamily="2" charset="2"/>
              </a:rPr>
              <a:t>Verb type  originally not compatible with verbs of motion or </a:t>
            </a:r>
            <a:r>
              <a:rPr lang="en-US" sz="1600" dirty="0" err="1">
                <a:sym typeface="Wingdings" panose="05000000000000000000" pitchFamily="2" charset="2"/>
              </a:rPr>
              <a:t>statives</a:t>
            </a:r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790DE9C-5C35-4DC5-9A18-3C4A21815344}" type="slidenum">
              <a:rPr lang="fr-FR" sz="3300" smtClean="0"/>
              <a:t>44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13568460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Synthetic future and the conditional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Originally periphrastic constructions </a:t>
            </a:r>
            <a:r>
              <a:rPr lang="en-US" sz="1900" dirty="0"/>
              <a:t>(Bybee, 2000; Harris &amp; Campbell, 1995; Hopper &amp; </a:t>
            </a:r>
            <a:r>
              <a:rPr lang="en-US" sz="1900" dirty="0" err="1"/>
              <a:t>Traugott</a:t>
            </a:r>
            <a:r>
              <a:rPr lang="en-US" sz="1900" dirty="0"/>
              <a:t>, 1993)</a:t>
            </a:r>
          </a:p>
          <a:p>
            <a:pPr lvl="1"/>
            <a:r>
              <a:rPr lang="en-US" dirty="0"/>
              <a:t>[infinitive] + [conjugated </a:t>
            </a:r>
            <a:r>
              <a:rPr lang="en-US" i="1" dirty="0" err="1"/>
              <a:t>habere</a:t>
            </a:r>
            <a:r>
              <a:rPr lang="en-US" i="1" dirty="0"/>
              <a:t> </a:t>
            </a:r>
            <a:r>
              <a:rPr lang="en-US" dirty="0"/>
              <a:t>´to have´ in the present/imperfect] </a:t>
            </a:r>
          </a:p>
          <a:p>
            <a:r>
              <a:rPr lang="en-US" dirty="0"/>
              <a:t>Frequent use </a:t>
            </a:r>
            <a:r>
              <a:rPr lang="en-US" dirty="0">
                <a:sym typeface="Wingdings" panose="05000000000000000000" pitchFamily="2" charset="2"/>
              </a:rPr>
              <a:t> r</a:t>
            </a:r>
            <a:r>
              <a:rPr lang="en-US" dirty="0"/>
              <a:t>eanalysis as a single unit</a:t>
            </a:r>
          </a:p>
          <a:p>
            <a:pPr lvl="1"/>
            <a:r>
              <a:rPr lang="en-US" dirty="0"/>
              <a:t>[infinitive + conjugated </a:t>
            </a:r>
            <a:r>
              <a:rPr lang="en-US" i="1" dirty="0" err="1"/>
              <a:t>habere</a:t>
            </a:r>
            <a:r>
              <a:rPr lang="en-US" dirty="0"/>
              <a:t>]</a:t>
            </a:r>
          </a:p>
          <a:p>
            <a:pPr lvl="1"/>
            <a:r>
              <a:rPr lang="en-US" i="1" dirty="0" err="1"/>
              <a:t>habere</a:t>
            </a:r>
            <a:r>
              <a:rPr lang="en-US" i="1" dirty="0"/>
              <a:t> </a:t>
            </a:r>
            <a:r>
              <a:rPr lang="en-US" dirty="0"/>
              <a:t>analyzed as the </a:t>
            </a:r>
            <a:r>
              <a:rPr lang="en-US" dirty="0" err="1"/>
              <a:t>auxilary</a:t>
            </a:r>
            <a:r>
              <a:rPr lang="en-US" dirty="0"/>
              <a:t> and the infinitive as the main verb</a:t>
            </a:r>
          </a:p>
          <a:p>
            <a:pPr lvl="1"/>
            <a:r>
              <a:rPr lang="en-US" dirty="0"/>
              <a:t>Phonological reduction to modern forms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i="1" dirty="0" err="1">
                <a:sym typeface="Wingdings" panose="05000000000000000000" pitchFamily="2" charset="2"/>
              </a:rPr>
              <a:t>hablaré</a:t>
            </a:r>
            <a:r>
              <a:rPr lang="en-US" i="1" dirty="0">
                <a:sym typeface="Wingdings" panose="05000000000000000000" pitchFamily="2" charset="2"/>
              </a:rPr>
              <a:t>, </a:t>
            </a:r>
            <a:r>
              <a:rPr lang="en-US" i="1" dirty="0" err="1">
                <a:sym typeface="Wingdings" panose="05000000000000000000" pitchFamily="2" charset="2"/>
              </a:rPr>
              <a:t>hablarás</a:t>
            </a:r>
            <a:r>
              <a:rPr lang="es-ES" dirty="0">
                <a:sym typeface="Wingdings" panose="05000000000000000000" pitchFamily="2" charset="2"/>
              </a:rPr>
              <a:t>, etc. </a:t>
            </a:r>
            <a:endParaRPr lang="en-US" dirty="0"/>
          </a:p>
          <a:p>
            <a:r>
              <a:rPr lang="en-US" dirty="0"/>
              <a:t>Semantic shift due to inference</a:t>
            </a:r>
          </a:p>
          <a:p>
            <a:pPr lvl="1"/>
            <a:r>
              <a:rPr lang="en-US" dirty="0"/>
              <a:t>obligation &gt; intention &gt; future &gt; modality</a:t>
            </a:r>
          </a:p>
          <a:p>
            <a:r>
              <a:rPr lang="en-US" dirty="0"/>
              <a:t>Highly </a:t>
            </a:r>
            <a:r>
              <a:rPr lang="en-US" dirty="0" err="1"/>
              <a:t>grammaticalized</a:t>
            </a:r>
            <a:r>
              <a:rPr lang="en-US" dirty="0"/>
              <a:t> (Bybee, Perkins &amp; </a:t>
            </a:r>
            <a:r>
              <a:rPr lang="en-US" dirty="0" err="1"/>
              <a:t>Pagliuca</a:t>
            </a:r>
            <a:r>
              <a:rPr lang="en-US" dirty="0"/>
              <a:t>, 1994)</a:t>
            </a:r>
          </a:p>
          <a:p>
            <a:pPr marL="182880" lvl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Arial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Relevant linguistic factor for analysis:</a:t>
            </a:r>
          </a:p>
          <a:p>
            <a:pPr marL="457200" lvl="2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Arial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Animacy  </a:t>
            </a:r>
            <a:r>
              <a:rPr lang="en-US" dirty="0"/>
              <a:t>since it is highly </a:t>
            </a:r>
            <a:r>
              <a:rPr lang="en-US" dirty="0" err="1"/>
              <a:t>grammaticalized</a:t>
            </a:r>
            <a:r>
              <a:rPr lang="en-US" dirty="0"/>
              <a:t>, it should be favored more with impersonal, abstract and inanimate subjects than the </a:t>
            </a:r>
            <a:r>
              <a:rPr lang="en-US" i="1" dirty="0"/>
              <a:t>go</a:t>
            </a:r>
            <a:r>
              <a:rPr lang="en-US" dirty="0"/>
              <a:t>-periphrasis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790DE9C-5C35-4DC5-9A18-3C4A21815344}" type="slidenum">
              <a:rPr lang="fr-FR" sz="3300" smtClean="0"/>
              <a:t>45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2081298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grammatical tradition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790DE9C-5C35-4DC5-9A18-3C4A21815344}" type="slidenum">
              <a:rPr lang="fr-FR" sz="3300" smtClean="0"/>
              <a:t>46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40363414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 tradition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treatment of different structures in grammars can provide valuable insights into the evolution of forms in variation (</a:t>
            </a:r>
            <a:r>
              <a:rPr lang="en-US" dirty="0" err="1"/>
              <a:t>Poplack</a:t>
            </a:r>
            <a:r>
              <a:rPr lang="en-US" dirty="0"/>
              <a:t> &amp; Dion, 2009; </a:t>
            </a:r>
            <a:r>
              <a:rPr lang="en-US" dirty="0" err="1"/>
              <a:t>Poplack</a:t>
            </a:r>
            <a:r>
              <a:rPr lang="en-US" dirty="0"/>
              <a:t> &amp; </a:t>
            </a:r>
            <a:r>
              <a:rPr lang="en-US" dirty="0" err="1"/>
              <a:t>Malvar</a:t>
            </a:r>
            <a:r>
              <a:rPr lang="en-US" dirty="0"/>
              <a:t>, 2007)</a:t>
            </a:r>
          </a:p>
          <a:p>
            <a:r>
              <a:rPr lang="en-US" dirty="0"/>
              <a:t>Spanish grammars from 16</a:t>
            </a:r>
            <a:r>
              <a:rPr lang="en-US" baseline="30000" dirty="0"/>
              <a:t>th</a:t>
            </a:r>
            <a:r>
              <a:rPr lang="en-US" dirty="0"/>
              <a:t> century to 21</a:t>
            </a:r>
            <a:r>
              <a:rPr lang="en-US" baseline="30000" dirty="0"/>
              <a:t>st</a:t>
            </a:r>
            <a:r>
              <a:rPr lang="en-US" dirty="0"/>
              <a:t> century were examined for references to future-in-the-past expression</a:t>
            </a:r>
          </a:p>
          <a:p>
            <a:pPr lvl="1"/>
            <a:r>
              <a:rPr lang="en-US" sz="2000" dirty="0"/>
              <a:t>No mention in 16</a:t>
            </a:r>
            <a:r>
              <a:rPr lang="en-US" sz="2000" baseline="30000" dirty="0"/>
              <a:t>th</a:t>
            </a:r>
            <a:r>
              <a:rPr lang="en-US" sz="2000" dirty="0"/>
              <a:t>, 17</a:t>
            </a:r>
            <a:r>
              <a:rPr lang="en-US" sz="2000" baseline="30000" dirty="0"/>
              <a:t>th</a:t>
            </a:r>
            <a:r>
              <a:rPr lang="en-US" sz="2000" dirty="0"/>
              <a:t>, and 18</a:t>
            </a:r>
            <a:r>
              <a:rPr lang="en-US" sz="2000" baseline="30000" dirty="0"/>
              <a:t>th</a:t>
            </a:r>
            <a:r>
              <a:rPr lang="en-US" sz="2000" dirty="0"/>
              <a:t> centuries</a:t>
            </a:r>
          </a:p>
          <a:p>
            <a:pPr lvl="1"/>
            <a:r>
              <a:rPr lang="en-US" sz="2000" dirty="0"/>
              <a:t>19</a:t>
            </a:r>
            <a:r>
              <a:rPr lang="en-US" sz="2000" baseline="30000" dirty="0"/>
              <a:t>th</a:t>
            </a:r>
            <a:r>
              <a:rPr lang="en-US" sz="2000" dirty="0"/>
              <a:t> century: majority talk about the future-in-the-past use of the conditional, draw parallel to canonical synthetic future, don’t mention other forms (e.g. Bello, 1869)</a:t>
            </a:r>
          </a:p>
          <a:p>
            <a:pPr lvl="1"/>
            <a:r>
              <a:rPr lang="en-US" sz="2000" dirty="0"/>
              <a:t>20</a:t>
            </a:r>
            <a:r>
              <a:rPr lang="en-US" sz="2000" baseline="30000" dirty="0"/>
              <a:t>th</a:t>
            </a:r>
            <a:r>
              <a:rPr lang="en-US" sz="2000" dirty="0"/>
              <a:t> &amp; 21</a:t>
            </a:r>
            <a:r>
              <a:rPr lang="en-US" sz="2000" baseline="30000" dirty="0"/>
              <a:t>st</a:t>
            </a:r>
            <a:r>
              <a:rPr lang="en-US" sz="2000" dirty="0"/>
              <a:t> centuries: the periphrastic form begins to be mentioned, and the existence of variation is discussed (e.g. RAE, 2009)</a:t>
            </a:r>
          </a:p>
          <a:p>
            <a:pPr lvl="2"/>
            <a:r>
              <a:rPr lang="en-US" sz="1700" dirty="0"/>
              <a:t>Certainty (periphrastic) versus uncertainty (synthetic)</a:t>
            </a:r>
          </a:p>
          <a:p>
            <a:pPr lvl="2"/>
            <a:r>
              <a:rPr lang="en-US" sz="1700" dirty="0"/>
              <a:t>The future-in-the-past variation shares its “particularities” with future variation (</a:t>
            </a:r>
            <a:r>
              <a:rPr lang="en-US" sz="1700" dirty="0" err="1"/>
              <a:t>Alarcos</a:t>
            </a:r>
            <a:r>
              <a:rPr lang="en-US" sz="1700" dirty="0"/>
              <a:t> </a:t>
            </a:r>
            <a:r>
              <a:rPr lang="en-US" sz="1700" dirty="0" err="1"/>
              <a:t>Lllorach</a:t>
            </a:r>
            <a:r>
              <a:rPr lang="en-US" sz="1700" dirty="0"/>
              <a:t>, 1973)</a:t>
            </a:r>
          </a:p>
          <a:p>
            <a:endParaRPr lang="en-US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790DE9C-5C35-4DC5-9A18-3C4A21815344}" type="slidenum">
              <a:rPr lang="fr-FR" sz="3300" smtClean="0"/>
              <a:t>47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10401579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future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Due to parallel drawn between FP and CF expression, we looked at their discussion of CF temporal reference</a:t>
            </a:r>
          </a:p>
          <a:p>
            <a:pPr lvl="1"/>
            <a:r>
              <a:rPr lang="en-US" sz="2000" dirty="0"/>
              <a:t>Throughout the centuries futurate present and synthetic future mentioned</a:t>
            </a:r>
          </a:p>
          <a:p>
            <a:pPr lvl="2"/>
            <a:r>
              <a:rPr lang="en-US" sz="1800" dirty="0"/>
              <a:t>Present said to describe an action that is will be realized immediately after the moment of speaking (</a:t>
            </a:r>
            <a:r>
              <a:rPr lang="en-US" sz="1800" dirty="0" err="1"/>
              <a:t>Alcina</a:t>
            </a:r>
            <a:r>
              <a:rPr lang="en-US" sz="1800" dirty="0"/>
              <a:t> </a:t>
            </a:r>
            <a:r>
              <a:rPr lang="en-US" sz="1800" dirty="0" err="1"/>
              <a:t>Franch</a:t>
            </a:r>
            <a:r>
              <a:rPr lang="en-US" sz="1800" dirty="0"/>
              <a:t> &amp; </a:t>
            </a:r>
            <a:r>
              <a:rPr lang="en-US" sz="1800" dirty="0" err="1"/>
              <a:t>Blecua</a:t>
            </a:r>
            <a:r>
              <a:rPr lang="en-US" sz="1800" dirty="0"/>
              <a:t>, 1982; </a:t>
            </a:r>
            <a:r>
              <a:rPr lang="en-US" sz="1800" dirty="0" err="1"/>
              <a:t>Alarcos</a:t>
            </a:r>
            <a:r>
              <a:rPr lang="en-US" sz="1800" dirty="0"/>
              <a:t> </a:t>
            </a:r>
            <a:r>
              <a:rPr lang="en-US" sz="1800" dirty="0" err="1"/>
              <a:t>Llorach</a:t>
            </a:r>
            <a:r>
              <a:rPr lang="en-US" sz="1800" dirty="0"/>
              <a:t>, 1999)</a:t>
            </a:r>
          </a:p>
          <a:p>
            <a:pPr lvl="1"/>
            <a:r>
              <a:rPr lang="en-US" sz="2000" dirty="0"/>
              <a:t>Beginning in the 20</a:t>
            </a:r>
            <a:r>
              <a:rPr lang="en-US" sz="2000" baseline="30000" dirty="0"/>
              <a:t>th</a:t>
            </a:r>
            <a:r>
              <a:rPr lang="en-US" sz="2000" dirty="0"/>
              <a:t> century the periphrastic future is mentioned</a:t>
            </a:r>
          </a:p>
          <a:p>
            <a:pPr lvl="2"/>
            <a:r>
              <a:rPr lang="en-US" sz="1800" dirty="0"/>
              <a:t>The periphrastic future linked to close or imminent actions or processes, the synthetic future is described as the preferred variant for distant time contexts (</a:t>
            </a:r>
            <a:r>
              <a:rPr lang="en-US" sz="1800" dirty="0" err="1"/>
              <a:t>Gili</a:t>
            </a:r>
            <a:r>
              <a:rPr lang="en-US" sz="1800" dirty="0"/>
              <a:t> Gaya, 1966; RAE, 1973)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790DE9C-5C35-4DC5-9A18-3C4A21815344}" type="slidenum">
              <a:rPr lang="fr-FR" sz="3300" smtClean="0"/>
              <a:t>48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22618324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Resulting hypotheses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information from the grammars yields the following hypotheses: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i="1" dirty="0"/>
              <a:t>go</a:t>
            </a:r>
            <a:r>
              <a:rPr lang="en-US" dirty="0"/>
              <a:t>-periphrasis will emerge later than the other forms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Possible that the imperfect and the imperfect </a:t>
            </a:r>
            <a:r>
              <a:rPr lang="en-US" i="1" dirty="0"/>
              <a:t>go-</a:t>
            </a:r>
            <a:r>
              <a:rPr lang="en-US" dirty="0"/>
              <a:t>periphrases are used when the future-in-the-past action occurs shortly after the action of the main verb</a:t>
            </a:r>
          </a:p>
          <a:p>
            <a:pPr lvl="2"/>
            <a:r>
              <a:rPr lang="en-US" dirty="0"/>
              <a:t>Futurate present and the periphrastic future are said to be used when an action will happen soon after the moment of speaking</a:t>
            </a:r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conditional should occur with uncertain events, while the periphrastic variant should occur with certain predicates</a:t>
            </a:r>
          </a:p>
          <a:p>
            <a:r>
              <a:rPr lang="en-US" dirty="0"/>
              <a:t>Factors</a:t>
            </a:r>
          </a:p>
          <a:p>
            <a:pPr lvl="1"/>
            <a:r>
              <a:rPr lang="en-US" dirty="0"/>
              <a:t>Proximity of future event</a:t>
            </a:r>
          </a:p>
          <a:p>
            <a:pPr lvl="1"/>
            <a:r>
              <a:rPr lang="en-US" dirty="0"/>
              <a:t>Certainty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790DE9C-5C35-4DC5-9A18-3C4A21815344}" type="slidenum">
              <a:rPr lang="fr-FR" sz="3300" smtClean="0"/>
              <a:t>49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3921879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study</a:t>
            </a:r>
            <a:br>
              <a:rPr lang="en-US" dirty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To examine the effect of numerous linguistic factors on the use of FP forms across time</a:t>
            </a:r>
          </a:p>
          <a:p>
            <a:pPr lvl="2"/>
            <a:r>
              <a:rPr lang="en-US" sz="2000" dirty="0"/>
              <a:t>Characterize variation in FP contexts across time (diachronically)</a:t>
            </a:r>
          </a:p>
          <a:p>
            <a:pPr lvl="2"/>
            <a:r>
              <a:rPr lang="en-US" sz="2000" dirty="0"/>
              <a:t>Compare said variation with diachronic studies on the CF.</a:t>
            </a:r>
          </a:p>
          <a:p>
            <a:pPr lvl="2"/>
            <a:endParaRPr lang="en-US" sz="2000" dirty="0"/>
          </a:p>
          <a:p>
            <a:r>
              <a:rPr lang="en-US" sz="2400" dirty="0"/>
              <a:t>Goal</a:t>
            </a:r>
          </a:p>
          <a:p>
            <a:pPr lvl="2"/>
            <a:r>
              <a:rPr lang="en-US" sz="2000" dirty="0"/>
              <a:t>To determine whether the same constraints govern variation for both contexts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790DE9C-5C35-4DC5-9A18-3C4A21815344}" type="slidenum">
              <a:rPr lang="fr-FR" sz="3300" smtClean="0"/>
              <a:t>5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143375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Synchronic studies of variation in future forms in Spanish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Adverbial modification</a:t>
            </a:r>
          </a:p>
          <a:p>
            <a:pPr lvl="1"/>
            <a:r>
              <a:rPr lang="en-US" dirty="0"/>
              <a:t>No adverbial generally favors PF</a:t>
            </a:r>
          </a:p>
          <a:p>
            <a:pPr lvl="1"/>
            <a:r>
              <a:rPr lang="en-US" dirty="0"/>
              <a:t>With adverbial favors present</a:t>
            </a:r>
          </a:p>
          <a:p>
            <a:pPr lvl="1"/>
            <a:r>
              <a:rPr lang="en-US" dirty="0"/>
              <a:t>Results not so clear for SF, tendency is adverbials favor SF</a:t>
            </a:r>
          </a:p>
          <a:p>
            <a:r>
              <a:rPr lang="en-US" dirty="0"/>
              <a:t>Temporal proximity</a:t>
            </a:r>
          </a:p>
          <a:p>
            <a:pPr lvl="1"/>
            <a:r>
              <a:rPr lang="en-US" dirty="0"/>
              <a:t>Distal events favor SF</a:t>
            </a:r>
          </a:p>
          <a:p>
            <a:pPr lvl="1"/>
            <a:r>
              <a:rPr lang="en-US" dirty="0"/>
              <a:t>Proximate and indefinite frequently favor the PF</a:t>
            </a:r>
          </a:p>
          <a:p>
            <a:pPr lvl="1"/>
            <a:r>
              <a:rPr lang="en-US" dirty="0"/>
              <a:t>Proximate favors the present</a:t>
            </a:r>
          </a:p>
          <a:p>
            <a:r>
              <a:rPr lang="en-US" dirty="0"/>
              <a:t>Polarity</a:t>
            </a:r>
          </a:p>
          <a:p>
            <a:pPr lvl="1"/>
            <a:r>
              <a:rPr lang="en-US" dirty="0"/>
              <a:t>Negative favors PF, affirmative favors SF</a:t>
            </a:r>
          </a:p>
          <a:p>
            <a:r>
              <a:rPr lang="en-US" dirty="0"/>
              <a:t>Sentence modality</a:t>
            </a:r>
          </a:p>
          <a:p>
            <a:pPr lvl="1"/>
            <a:r>
              <a:rPr lang="en-US" dirty="0"/>
              <a:t>Interrogatives favor PF</a:t>
            </a:r>
            <a:endParaRPr lang="fr-FR" dirty="0"/>
          </a:p>
          <a:p>
            <a:r>
              <a:rPr lang="en-US" dirty="0"/>
              <a:t>Verb type</a:t>
            </a:r>
          </a:p>
          <a:p>
            <a:pPr lvl="1"/>
            <a:r>
              <a:rPr lang="en-US" dirty="0"/>
              <a:t>Results are not consistent across studies; verb categories are classified differently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790DE9C-5C35-4DC5-9A18-3C4A21815344}" type="slidenum">
              <a:rPr lang="fr-FR" sz="3300" smtClean="0"/>
              <a:t>50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334226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Synchronic studies of variation in future forms in Spanish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3537679"/>
          </a:xfrm>
        </p:spPr>
        <p:txBody>
          <a:bodyPr>
            <a:noAutofit/>
          </a:bodyPr>
          <a:lstStyle/>
          <a:p>
            <a:r>
              <a:rPr lang="en-US" sz="2000" dirty="0"/>
              <a:t>Subject plurality</a:t>
            </a:r>
          </a:p>
          <a:p>
            <a:pPr lvl="1"/>
            <a:r>
              <a:rPr lang="en-US" sz="1800" dirty="0"/>
              <a:t>Inconsistent results</a:t>
            </a:r>
          </a:p>
          <a:p>
            <a:r>
              <a:rPr lang="en-US" sz="2000" dirty="0"/>
              <a:t>Subject animacy</a:t>
            </a:r>
          </a:p>
          <a:p>
            <a:pPr lvl="1"/>
            <a:r>
              <a:rPr lang="en-US" sz="1800" dirty="0"/>
              <a:t>Non-human favors SF; human favors PF</a:t>
            </a:r>
          </a:p>
          <a:p>
            <a:r>
              <a:rPr lang="en-US" sz="2000" dirty="0"/>
              <a:t>Grammatical person/number</a:t>
            </a:r>
          </a:p>
          <a:p>
            <a:pPr lvl="1"/>
            <a:r>
              <a:rPr lang="en-US" sz="1800" dirty="0"/>
              <a:t>1</a:t>
            </a:r>
            <a:r>
              <a:rPr lang="en-US" sz="1800" baseline="30000" dirty="0"/>
              <a:t>st</a:t>
            </a:r>
            <a:r>
              <a:rPr lang="en-US" sz="1800" dirty="0"/>
              <a:t> person PF</a:t>
            </a:r>
            <a:r>
              <a:rPr lang="fr-FR" sz="1800" dirty="0"/>
              <a:t>; 3rd </a:t>
            </a:r>
            <a:r>
              <a:rPr lang="fr-FR" sz="1800" dirty="0" err="1"/>
              <a:t>person</a:t>
            </a:r>
            <a:r>
              <a:rPr lang="fr-FR" sz="1800" dirty="0"/>
              <a:t> SF</a:t>
            </a:r>
          </a:p>
          <a:p>
            <a:r>
              <a:rPr lang="en-US" sz="2000" dirty="0"/>
              <a:t>Certainty</a:t>
            </a:r>
          </a:p>
          <a:p>
            <a:pPr lvl="1"/>
            <a:r>
              <a:rPr lang="en-US" sz="1800" dirty="0"/>
              <a:t>Uncertainty </a:t>
            </a:r>
            <a:r>
              <a:rPr lang="en-US" sz="1800" dirty="0">
                <a:sym typeface="Wingdings" panose="05000000000000000000" pitchFamily="2" charset="2"/>
              </a:rPr>
              <a:t>favors SF</a:t>
            </a: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Certainty favors PF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61872" y="5591331"/>
            <a:ext cx="86915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Blas Arroyo, 2008;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Claes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&amp;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Ortíz-López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, 2011;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Díaz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-Peralta &amp; Almeida, 2000;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Durán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Urrea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&amp;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Gradoville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, 2008;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Gudmestad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&amp;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Geeslin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, 2010;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Lastra-Butrague</a:t>
            </a:r>
            <a:r>
              <a:rPr lang="es-ES" dirty="0" err="1">
                <a:solidFill>
                  <a:schemeClr val="bg2">
                    <a:lumMod val="50000"/>
                  </a:schemeClr>
                </a:solidFill>
              </a:rPr>
              <a:t>ño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</a:rPr>
              <a:t>, 2010;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Méndez-Vallejo, 2008; Orozco, 2005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790DE9C-5C35-4DC5-9A18-3C4A21815344}" type="slidenum">
              <a:rPr lang="fr-FR" sz="3300" smtClean="0"/>
              <a:t>51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94070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/>
              <a:t>Previous</a:t>
            </a:r>
            <a:r>
              <a:rPr lang="es-ES" dirty="0"/>
              <a:t> </a:t>
            </a:r>
            <a:r>
              <a:rPr lang="es-ES" dirty="0" err="1"/>
              <a:t>research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790DE9C-5C35-4DC5-9A18-3C4A21815344}" type="slidenum">
              <a:rPr lang="fr-FR" sz="3300" smtClean="0"/>
              <a:t>6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2993037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research on FP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Radanova-Kusceva</a:t>
            </a:r>
            <a:r>
              <a:rPr lang="en-US" sz="2000" dirty="0"/>
              <a:t> &amp; </a:t>
            </a:r>
            <a:r>
              <a:rPr lang="en-US" sz="2000" dirty="0" err="1"/>
              <a:t>Kitova-Vasileva</a:t>
            </a:r>
            <a:r>
              <a:rPr lang="en-US" sz="2000" dirty="0"/>
              <a:t> (1985):</a:t>
            </a:r>
          </a:p>
          <a:p>
            <a:pPr lvl="1"/>
            <a:r>
              <a:rPr lang="en-US" sz="1800" dirty="0"/>
              <a:t>Literary texts</a:t>
            </a:r>
          </a:p>
          <a:p>
            <a:pPr lvl="1"/>
            <a:r>
              <a:rPr lang="en-US" sz="1800" dirty="0"/>
              <a:t>354 cases of FP</a:t>
            </a:r>
          </a:p>
          <a:p>
            <a:pPr lvl="2"/>
            <a:r>
              <a:rPr lang="en-US" sz="1600" dirty="0">
                <a:latin typeface="Times New Roman"/>
                <a:ea typeface="Calibri"/>
              </a:rPr>
              <a:t>67% conditional </a:t>
            </a:r>
          </a:p>
          <a:p>
            <a:pPr lvl="2"/>
            <a:r>
              <a:rPr lang="en-US" sz="1600" dirty="0">
                <a:latin typeface="Times New Roman"/>
                <a:ea typeface="Calibri"/>
              </a:rPr>
              <a:t>23% imperfect </a:t>
            </a:r>
            <a:r>
              <a:rPr lang="en-US" sz="1600" i="1" dirty="0">
                <a:latin typeface="Times New Roman"/>
                <a:ea typeface="Calibri"/>
              </a:rPr>
              <a:t>go</a:t>
            </a:r>
            <a:r>
              <a:rPr lang="en-US" sz="1600" dirty="0">
                <a:latin typeface="Times New Roman"/>
                <a:ea typeface="Calibri"/>
              </a:rPr>
              <a:t>-periphrasis</a:t>
            </a:r>
          </a:p>
          <a:p>
            <a:pPr lvl="2"/>
            <a:r>
              <a:rPr lang="en-US" sz="1600" dirty="0">
                <a:latin typeface="Times New Roman"/>
                <a:ea typeface="Calibri"/>
              </a:rPr>
              <a:t>4% imperfect indicative</a:t>
            </a:r>
          </a:p>
          <a:p>
            <a:pPr lvl="2"/>
            <a:r>
              <a:rPr lang="en-US" sz="1600" dirty="0">
                <a:latin typeface="Times New Roman"/>
                <a:ea typeface="Calibri"/>
              </a:rPr>
              <a:t>6% other forms such as the imperfect subjunctive and the periphrastic conditional</a:t>
            </a:r>
          </a:p>
          <a:p>
            <a:r>
              <a:rPr lang="en-US" sz="2000" dirty="0" err="1"/>
              <a:t>Sarrazin</a:t>
            </a:r>
            <a:r>
              <a:rPr lang="en-US" sz="2000" dirty="0"/>
              <a:t> &amp; Azzopardi (2012):</a:t>
            </a:r>
          </a:p>
          <a:p>
            <a:pPr lvl="1"/>
            <a:r>
              <a:rPr lang="en-US" sz="1800" dirty="0"/>
              <a:t>Oral data in CREA from 1995-2004</a:t>
            </a:r>
          </a:p>
          <a:p>
            <a:pPr lvl="1"/>
            <a:r>
              <a:rPr lang="en-US" sz="1800" dirty="0"/>
              <a:t>251 cases of FP</a:t>
            </a:r>
          </a:p>
          <a:p>
            <a:pPr lvl="2"/>
            <a:r>
              <a:rPr lang="en-US" sz="1600" dirty="0"/>
              <a:t>76% imperfect </a:t>
            </a:r>
            <a:r>
              <a:rPr lang="en-US" sz="1600" i="1" dirty="0"/>
              <a:t>go</a:t>
            </a:r>
            <a:r>
              <a:rPr lang="en-US" sz="1600" dirty="0"/>
              <a:t>-periphrasis</a:t>
            </a:r>
          </a:p>
          <a:p>
            <a:pPr lvl="2"/>
            <a:r>
              <a:rPr lang="en-US" sz="1600" dirty="0"/>
              <a:t>24% conditional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786597" y="2841674"/>
            <a:ext cx="3038621" cy="56270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804087" y="5167646"/>
            <a:ext cx="3038621" cy="56270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790DE9C-5C35-4DC5-9A18-3C4A21815344}" type="slidenum">
              <a:rPr lang="fr-FR" sz="3300" smtClean="0"/>
              <a:t>7</a:t>
            </a:fld>
            <a:endParaRPr lang="fr-FR" sz="3300" dirty="0"/>
          </a:p>
        </p:txBody>
      </p:sp>
    </p:spTree>
    <p:extLst>
      <p:ext uri="{BB962C8B-B14F-4D97-AF65-F5344CB8AC3E}">
        <p14:creationId xmlns:p14="http://schemas.microsoft.com/office/powerpoint/2010/main" val="236063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457200"/>
            <a:ext cx="9692640" cy="1058368"/>
          </a:xfrm>
        </p:spPr>
        <p:txBody>
          <a:bodyPr>
            <a:normAutofit fontScale="90000"/>
          </a:bodyPr>
          <a:lstStyle/>
          <a:p>
            <a:r>
              <a:rPr lang="en-US" dirty="0"/>
              <a:t>Diachronic studies of canonical future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790DE9C-5C35-4DC5-9A18-3C4A21815344}" type="slidenum">
              <a:rPr lang="fr-FR" sz="3300" smtClean="0"/>
              <a:t>8</a:t>
            </a:fld>
            <a:endParaRPr lang="fr-FR" sz="33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0040040"/>
              </p:ext>
            </p:extLst>
          </p:nvPr>
        </p:nvGraphicFramePr>
        <p:xfrm>
          <a:off x="323851" y="1765599"/>
          <a:ext cx="10968990" cy="4578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898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196340"/>
          </a:xfrm>
        </p:spPr>
        <p:txBody>
          <a:bodyPr>
            <a:normAutofit fontScale="90000"/>
          </a:bodyPr>
          <a:lstStyle/>
          <a:p>
            <a:r>
              <a:rPr lang="en-US" dirty="0"/>
              <a:t>Diachronic studies of canonical future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790DE9C-5C35-4DC5-9A18-3C4A21815344}" type="slidenum">
              <a:rPr lang="fr-FR" sz="3300" smtClean="0"/>
              <a:t>9</a:t>
            </a:fld>
            <a:endParaRPr lang="fr-FR" sz="33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7851880"/>
              </p:ext>
            </p:extLst>
          </p:nvPr>
        </p:nvGraphicFramePr>
        <p:xfrm>
          <a:off x="346841" y="1801758"/>
          <a:ext cx="10607671" cy="4964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8805772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1">
      <a:dk1>
        <a:srgbClr val="000000"/>
      </a:dk1>
      <a:lt1>
        <a:sysClr val="window" lastClr="FFFFFF"/>
      </a:lt1>
      <a:dk2>
        <a:srgbClr val="C00000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1211</TotalTime>
  <Words>3495</Words>
  <Application>Microsoft Office PowerPoint</Application>
  <PresentationFormat>Widescreen</PresentationFormat>
  <Paragraphs>558</Paragraphs>
  <Slides>51</Slides>
  <Notes>12</Notes>
  <HiddenSlides>13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</vt:lpstr>
      <vt:lpstr>Calibri</vt:lpstr>
      <vt:lpstr>Century Schoolbook</vt:lpstr>
      <vt:lpstr>Times New Roman</vt:lpstr>
      <vt:lpstr>Wingdings</vt:lpstr>
      <vt:lpstr>Wingdings 2</vt:lpstr>
      <vt:lpstr>View</vt:lpstr>
      <vt:lpstr>The future is in the past: A diachronic analysis of variable future-in-the-past expression in Spanish</vt:lpstr>
      <vt:lpstr>Introduction</vt:lpstr>
      <vt:lpstr>Introduction</vt:lpstr>
      <vt:lpstr>Introduction</vt:lpstr>
      <vt:lpstr>Proposed study </vt:lpstr>
      <vt:lpstr>Previous research</vt:lpstr>
      <vt:lpstr>Previous research on FP</vt:lpstr>
      <vt:lpstr>Diachronic studies of canonical future</vt:lpstr>
      <vt:lpstr>Diachronic studies of canonical future</vt:lpstr>
      <vt:lpstr>Diachronic studies of variation in CF forms in Romance</vt:lpstr>
      <vt:lpstr>Diachronic studies of variation in CF forms in Romance</vt:lpstr>
      <vt:lpstr>The Current Study</vt:lpstr>
      <vt:lpstr>Research questions</vt:lpstr>
      <vt:lpstr>Corpora</vt:lpstr>
      <vt:lpstr>Variables</vt:lpstr>
      <vt:lpstr>Extraction and Coding</vt:lpstr>
      <vt:lpstr>Extraction and Coding</vt:lpstr>
      <vt:lpstr>Independent variables</vt:lpstr>
      <vt:lpstr>Independent variables</vt:lpstr>
      <vt:lpstr>Analysis</vt:lpstr>
      <vt:lpstr>Results</vt:lpstr>
      <vt:lpstr>PowerPoint Presentation</vt:lpstr>
      <vt:lpstr>PowerPoint Presentation</vt:lpstr>
      <vt:lpstr>PowerPoint Presentation</vt:lpstr>
      <vt:lpstr>PowerPoint Presentation</vt:lpstr>
      <vt:lpstr>Adverbial modification</vt:lpstr>
      <vt:lpstr>Temporal proximity</vt:lpstr>
      <vt:lpstr>Polarity</vt:lpstr>
      <vt:lpstr>Sentence modality</vt:lpstr>
      <vt:lpstr>Verb class</vt:lpstr>
      <vt:lpstr>Discussion</vt:lpstr>
      <vt:lpstr>Discussion: Research question 1</vt:lpstr>
      <vt:lpstr>Research question 2</vt:lpstr>
      <vt:lpstr>Comparison with diachronic studies</vt:lpstr>
      <vt:lpstr>Research question 2a</vt:lpstr>
      <vt:lpstr>Research question 2b</vt:lpstr>
      <vt:lpstr>Conclusion</vt:lpstr>
      <vt:lpstr>Conclusion</vt:lpstr>
      <vt:lpstr>Future research</vt:lpstr>
      <vt:lpstr>Thanks!</vt:lpstr>
      <vt:lpstr>References</vt:lpstr>
      <vt:lpstr>References</vt:lpstr>
      <vt:lpstr>Grammaticalization</vt:lpstr>
      <vt:lpstr>Go-periphrasis</vt:lpstr>
      <vt:lpstr>Synthetic future and the conditional</vt:lpstr>
      <vt:lpstr>The grammatical tradition</vt:lpstr>
      <vt:lpstr>Grammatical tradition</vt:lpstr>
      <vt:lpstr>Canonical future</vt:lpstr>
      <vt:lpstr>Resulting hypotheses</vt:lpstr>
      <vt:lpstr>Synchronic studies of variation in future forms in Spanish</vt:lpstr>
      <vt:lpstr>Synchronic studies of variation in future forms in Spanish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is in the past: A diachronic analysis of variable future-in-the-past expression in Spanish</dc:title>
  <dc:creator>Sara Zahler</dc:creator>
  <cp:lastModifiedBy>Sara Zahler</cp:lastModifiedBy>
  <cp:revision>147</cp:revision>
  <dcterms:created xsi:type="dcterms:W3CDTF">2014-09-25T23:45:17Z</dcterms:created>
  <dcterms:modified xsi:type="dcterms:W3CDTF">2017-09-26T00:03:41Z</dcterms:modified>
</cp:coreProperties>
</file>