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38"/>
  </p:notesMasterIdLst>
  <p:sldIdLst>
    <p:sldId id="256" r:id="rId2"/>
    <p:sldId id="257" r:id="rId3"/>
    <p:sldId id="273" r:id="rId4"/>
    <p:sldId id="275" r:id="rId5"/>
    <p:sldId id="274" r:id="rId6"/>
    <p:sldId id="260" r:id="rId7"/>
    <p:sldId id="276" r:id="rId8"/>
    <p:sldId id="259" r:id="rId9"/>
    <p:sldId id="278" r:id="rId10"/>
    <p:sldId id="281" r:id="rId11"/>
    <p:sldId id="262" r:id="rId12"/>
    <p:sldId id="263" r:id="rId13"/>
    <p:sldId id="301" r:id="rId14"/>
    <p:sldId id="302" r:id="rId15"/>
    <p:sldId id="264" r:id="rId16"/>
    <p:sldId id="279" r:id="rId17"/>
    <p:sldId id="283" r:id="rId18"/>
    <p:sldId id="265" r:id="rId19"/>
    <p:sldId id="282" r:id="rId20"/>
    <p:sldId id="280" r:id="rId21"/>
    <p:sldId id="284" r:id="rId22"/>
    <p:sldId id="286" r:id="rId23"/>
    <p:sldId id="288" r:id="rId24"/>
    <p:sldId id="289" r:id="rId25"/>
    <p:sldId id="290" r:id="rId26"/>
    <p:sldId id="291" r:id="rId27"/>
    <p:sldId id="293" r:id="rId28"/>
    <p:sldId id="294" r:id="rId29"/>
    <p:sldId id="295" r:id="rId30"/>
    <p:sldId id="300" r:id="rId31"/>
    <p:sldId id="297" r:id="rId32"/>
    <p:sldId id="298" r:id="rId33"/>
    <p:sldId id="270" r:id="rId34"/>
    <p:sldId id="271" r:id="rId35"/>
    <p:sldId id="272" r:id="rId36"/>
    <p:sldId id="299" r:id="rId37"/>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88" autoAdjust="0"/>
  </p:normalViewPr>
  <p:slideViewPr>
    <p:cSldViewPr>
      <p:cViewPr varScale="1">
        <p:scale>
          <a:sx n="57" d="100"/>
          <a:sy n="57" d="100"/>
        </p:scale>
        <p:origin x="177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5F1FD-29CA-4C9D-A152-2E7D6747D281}" type="datetimeFigureOut">
              <a:rPr lang="en-US" smtClean="0"/>
              <a:t>9/25/2017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834DA-A904-48C0-9BBC-5FA7157273FB}" type="slidenum">
              <a:rPr lang="en-US" smtClean="0"/>
              <a:t>‹#›</a:t>
            </a:fld>
            <a:endParaRPr lang="en-US"/>
          </a:p>
        </p:txBody>
      </p:sp>
    </p:spTree>
    <p:extLst>
      <p:ext uri="{BB962C8B-B14F-4D97-AF65-F5344CB8AC3E}">
        <p14:creationId xmlns:p14="http://schemas.microsoft.com/office/powerpoint/2010/main" val="11341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1834DA-A904-48C0-9BBC-5FA7157273FB}" type="slidenum">
              <a:rPr lang="en-US" smtClean="0"/>
              <a:t>1</a:t>
            </a:fld>
            <a:endParaRPr lang="en-US"/>
          </a:p>
        </p:txBody>
      </p:sp>
    </p:spTree>
    <p:extLst>
      <p:ext uri="{BB962C8B-B14F-4D97-AF65-F5344CB8AC3E}">
        <p14:creationId xmlns:p14="http://schemas.microsoft.com/office/powerpoint/2010/main" val="4215803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see here, Corpus frequency is strongly correlated to four of</a:t>
            </a:r>
            <a:r>
              <a:rPr lang="en-US" baseline="0" dirty="0"/>
              <a:t> the five factors, while it is not statistically correlated to lexical accent. This would then skew the data if it were included.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Thus corpus frequency and number of phonological neighbors were considered</a:t>
            </a:r>
            <a:r>
              <a:rPr lang="en-US" baseline="0" dirty="0"/>
              <a:t> separately and a multi-</a:t>
            </a:r>
            <a:r>
              <a:rPr lang="en-US" baseline="0" dirty="0" err="1"/>
              <a:t>variate</a:t>
            </a:r>
            <a:r>
              <a:rPr lang="en-US" baseline="0" dirty="0"/>
              <a:t> analysis was conducted on just these two factors. Results show that both factors are statistically significant. Higher corpus frequency favors non-trill productions whereas more phonological neighbors favor trill productions.</a:t>
            </a:r>
            <a:endParaRPr lang="en-US" dirty="0"/>
          </a:p>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23</a:t>
            </a:fld>
            <a:endParaRPr lang="en-US"/>
          </a:p>
        </p:txBody>
      </p:sp>
    </p:spTree>
    <p:extLst>
      <p:ext uri="{BB962C8B-B14F-4D97-AF65-F5344CB8AC3E}">
        <p14:creationId xmlns:p14="http://schemas.microsoft.com/office/powerpoint/2010/main" val="3385090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then the question becomes, how do you merge the two models? Since they were run separately, would frequency</a:t>
            </a:r>
            <a:r>
              <a:rPr lang="en-US" baseline="0" dirty="0"/>
              <a:t> still be significant if included in the model.</a:t>
            </a:r>
          </a:p>
          <a:p>
            <a:endParaRPr lang="en-US" baseline="0" dirty="0"/>
          </a:p>
          <a:p>
            <a:r>
              <a:rPr lang="en-US" baseline="0" dirty="0"/>
              <a:t>Well, if you correlate each factor individually with trill production, then you get the following hierarchy. The factors with the lowest p-values were also significant in the separate runs, indicating the similarity between when these factors are considered individually and together. The next question that arises is whether frequency, since it correlates with almost all the other factors, is causing factors to be significant when they would otherwise not be, or vice-versa.</a:t>
            </a:r>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24</a:t>
            </a:fld>
            <a:endParaRPr lang="en-US"/>
          </a:p>
        </p:txBody>
      </p:sp>
    </p:spTree>
    <p:extLst>
      <p:ext uri="{BB962C8B-B14F-4D97-AF65-F5344CB8AC3E}">
        <p14:creationId xmlns:p14="http://schemas.microsoft.com/office/powerpoint/2010/main" val="3900798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if we return to the correlations between all the factors and frequency, we see that lexical accent is not statistically significant related to frequency. This factor had the most significant p-value in the multivariate analysis and thus, one could argue that this effect is not an effect of frequency.</a:t>
            </a:r>
          </a:p>
          <a:p>
            <a:endParaRPr lang="en-US" baseline="0" dirty="0"/>
          </a:p>
          <a:p>
            <a:r>
              <a:rPr lang="en-US" baseline="0" dirty="0"/>
              <a:t>However, position in the word is statistically correlated to frequency. Thus, it is hard to tease apart whether position in word or frequency are both constraining variation or are skewed one because of the other. As such, we ran a statistical analysis with only these two factors and they both were still extremely significant. This suggests that both position in word and corpus frequency would be included in an ideal model of trill variation.</a:t>
            </a:r>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25</a:t>
            </a:fld>
            <a:endParaRPr lang="en-US"/>
          </a:p>
        </p:txBody>
      </p:sp>
    </p:spTree>
    <p:extLst>
      <p:ext uri="{BB962C8B-B14F-4D97-AF65-F5344CB8AC3E}">
        <p14:creationId xmlns:p14="http://schemas.microsoft.com/office/powerpoint/2010/main" val="136611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more to following sound.</a:t>
            </a:r>
          </a:p>
        </p:txBody>
      </p:sp>
      <p:sp>
        <p:nvSpPr>
          <p:cNvPr id="4" name="Slide Number Placeholder 3"/>
          <p:cNvSpPr>
            <a:spLocks noGrp="1"/>
          </p:cNvSpPr>
          <p:nvPr>
            <p:ph type="sldNum" sz="quarter" idx="10"/>
          </p:nvPr>
        </p:nvSpPr>
        <p:spPr/>
        <p:txBody>
          <a:bodyPr/>
          <a:lstStyle/>
          <a:p>
            <a:fld id="{B51834DA-A904-48C0-9BBC-5FA7157273FB}" type="slidenum">
              <a:rPr lang="en-US" smtClean="0"/>
              <a:t>29</a:t>
            </a:fld>
            <a:endParaRPr lang="en-US"/>
          </a:p>
        </p:txBody>
      </p:sp>
    </p:spTree>
    <p:extLst>
      <p:ext uri="{BB962C8B-B14F-4D97-AF65-F5344CB8AC3E}">
        <p14:creationId xmlns:p14="http://schemas.microsoft.com/office/powerpoint/2010/main" val="398796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more to following sound.</a:t>
            </a:r>
          </a:p>
        </p:txBody>
      </p:sp>
      <p:sp>
        <p:nvSpPr>
          <p:cNvPr id="4" name="Slide Number Placeholder 3"/>
          <p:cNvSpPr>
            <a:spLocks noGrp="1"/>
          </p:cNvSpPr>
          <p:nvPr>
            <p:ph type="sldNum" sz="quarter" idx="10"/>
          </p:nvPr>
        </p:nvSpPr>
        <p:spPr/>
        <p:txBody>
          <a:bodyPr/>
          <a:lstStyle/>
          <a:p>
            <a:fld id="{B51834DA-A904-48C0-9BBC-5FA7157273FB}" type="slidenum">
              <a:rPr lang="en-US" smtClean="0"/>
              <a:t>30</a:t>
            </a:fld>
            <a:endParaRPr lang="en-US"/>
          </a:p>
        </p:txBody>
      </p:sp>
    </p:spTree>
    <p:extLst>
      <p:ext uri="{BB962C8B-B14F-4D97-AF65-F5344CB8AC3E}">
        <p14:creationId xmlns:p14="http://schemas.microsoft.com/office/powerpoint/2010/main" val="39879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Munson &amp; Solomon found that vowel space was more expanded with high-density words than low-density words, i.e. vowels were more distant</a:t>
            </a:r>
            <a:r>
              <a:rPr lang="en-US" baseline="0" dirty="0"/>
              <a:t> in words with many phonological neighbors</a:t>
            </a:r>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31</a:t>
            </a:fld>
            <a:endParaRPr lang="en-US"/>
          </a:p>
        </p:txBody>
      </p:sp>
    </p:spTree>
    <p:extLst>
      <p:ext uri="{BB962C8B-B14F-4D97-AF65-F5344CB8AC3E}">
        <p14:creationId xmlns:p14="http://schemas.microsoft.com/office/powerpoint/2010/main" val="1647490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Finish this slide</a:t>
            </a:r>
          </a:p>
        </p:txBody>
      </p:sp>
      <p:sp>
        <p:nvSpPr>
          <p:cNvPr id="4" name="Slide Number Placeholder 3"/>
          <p:cNvSpPr>
            <a:spLocks noGrp="1"/>
          </p:cNvSpPr>
          <p:nvPr>
            <p:ph type="sldNum" sz="quarter" idx="10"/>
          </p:nvPr>
        </p:nvSpPr>
        <p:spPr/>
        <p:txBody>
          <a:bodyPr/>
          <a:lstStyle/>
          <a:p>
            <a:fld id="{B51834DA-A904-48C0-9BBC-5FA7157273FB}" type="slidenum">
              <a:rPr lang="en-US" smtClean="0"/>
              <a:t>33</a:t>
            </a:fld>
            <a:endParaRPr lang="en-US"/>
          </a:p>
        </p:txBody>
      </p:sp>
    </p:spTree>
    <p:extLst>
      <p:ext uri="{BB962C8B-B14F-4D97-AF65-F5344CB8AC3E}">
        <p14:creationId xmlns:p14="http://schemas.microsoft.com/office/powerpoint/2010/main" val="336256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a:t>
            </a:r>
            <a:r>
              <a:rPr lang="en-US" baseline="0" dirty="0"/>
              <a:t> position where the trill contrasts with the tap is in intervocalic position. In all other positions, the tap and the trill have a complementary distribution. The trill occurs in word-initial position, and in word-internal, syllable-initial position following a consonant.</a:t>
            </a:r>
          </a:p>
          <a:p>
            <a:r>
              <a:rPr lang="en-US" baseline="0" dirty="0"/>
              <a:t>Prescriptively /r/ is realized as a voiced alveolar trill with 2-3 occlusions.</a:t>
            </a:r>
          </a:p>
          <a:p>
            <a:endParaRPr lang="en-US" baseline="0" dirty="0"/>
          </a:p>
        </p:txBody>
      </p:sp>
      <p:sp>
        <p:nvSpPr>
          <p:cNvPr id="4" name="Slide Number Placeholder 3"/>
          <p:cNvSpPr>
            <a:spLocks noGrp="1"/>
          </p:cNvSpPr>
          <p:nvPr>
            <p:ph type="sldNum" sz="quarter" idx="10"/>
          </p:nvPr>
        </p:nvSpPr>
        <p:spPr/>
        <p:txBody>
          <a:bodyPr/>
          <a:lstStyle/>
          <a:p>
            <a:fld id="{B51834DA-A904-48C0-9BBC-5FA7157273FB}" type="slidenum">
              <a:rPr lang="en-US" smtClean="0"/>
              <a:t>2</a:t>
            </a:fld>
            <a:endParaRPr lang="en-US"/>
          </a:p>
        </p:txBody>
      </p:sp>
    </p:spTree>
    <p:extLst>
      <p:ext uri="{BB962C8B-B14F-4D97-AF65-F5344CB8AC3E}">
        <p14:creationId xmlns:p14="http://schemas.microsoft.com/office/powerpoint/2010/main" val="97568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6</a:t>
            </a:fld>
            <a:endParaRPr lang="en-US"/>
          </a:p>
        </p:txBody>
      </p:sp>
    </p:spTree>
    <p:extLst>
      <p:ext uri="{BB962C8B-B14F-4D97-AF65-F5344CB8AC3E}">
        <p14:creationId xmlns:p14="http://schemas.microsoft.com/office/powerpoint/2010/main" val="38768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study showed that there is variation in the </a:t>
            </a:r>
            <a:r>
              <a:rPr lang="en-US" baseline="0" dirty="0" err="1"/>
              <a:t>jerezano</a:t>
            </a:r>
            <a:r>
              <a:rPr lang="en-US" baseline="0" dirty="0"/>
              <a:t> variety of Andalusian Spanish. They considered word position, stress, age and gender and found some level of variation in all four factors. (move to next slide)</a:t>
            </a:r>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8</a:t>
            </a:fld>
            <a:endParaRPr lang="en-US"/>
          </a:p>
        </p:txBody>
      </p:sp>
    </p:spTree>
    <p:extLst>
      <p:ext uri="{BB962C8B-B14F-4D97-AF65-F5344CB8AC3E}">
        <p14:creationId xmlns:p14="http://schemas.microsoft.com/office/powerpoint/2010/main" val="186182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Consequently, the aim of this study is to widen the number of factors examined as influencing trill variation in Andalusian Spanish, determine which favor the canonical</a:t>
            </a:r>
            <a:r>
              <a:rPr lang="en-US" baseline="0" dirty="0"/>
              <a:t> trill, analyze the role of frequency in trill production and at the same time expand these analyses to a previously understudied variety of Andalusian Spanish in terms of trill production, that is we will examine Malaga Spanish.</a:t>
            </a:r>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9</a:t>
            </a:fld>
            <a:endParaRPr lang="en-US"/>
          </a:p>
        </p:txBody>
      </p:sp>
    </p:spTree>
    <p:extLst>
      <p:ext uri="{BB962C8B-B14F-4D97-AF65-F5344CB8AC3E}">
        <p14:creationId xmlns:p14="http://schemas.microsoft.com/office/powerpoint/2010/main" val="221727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11</a:t>
            </a:fld>
            <a:endParaRPr lang="en-US"/>
          </a:p>
        </p:txBody>
      </p:sp>
    </p:spTree>
    <p:extLst>
      <p:ext uri="{BB962C8B-B14F-4D97-AF65-F5344CB8AC3E}">
        <p14:creationId xmlns:p14="http://schemas.microsoft.com/office/powerpoint/2010/main" val="4039766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15</a:t>
            </a:fld>
            <a:endParaRPr lang="en-US"/>
          </a:p>
        </p:txBody>
      </p:sp>
    </p:spTree>
    <p:extLst>
      <p:ext uri="{BB962C8B-B14F-4D97-AF65-F5344CB8AC3E}">
        <p14:creationId xmlns:p14="http://schemas.microsoft.com/office/powerpoint/2010/main" val="3865438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best model predicted by</a:t>
            </a:r>
            <a:r>
              <a:rPr lang="en-US" baseline="0" dirty="0"/>
              <a:t> </a:t>
            </a:r>
            <a:r>
              <a:rPr lang="en-US" baseline="0" dirty="0" err="1"/>
              <a:t>Rbrul</a:t>
            </a:r>
            <a:r>
              <a:rPr lang="en-US" baseline="0" dirty="0"/>
              <a:t>, with lexical accent, age and position in word resulting significant.</a:t>
            </a:r>
            <a:endParaRPr lang="en-US" dirty="0"/>
          </a:p>
          <a:p>
            <a:r>
              <a:rPr lang="en-US" dirty="0"/>
              <a:t>Here we see that lexical accent is the most significant factor</a:t>
            </a:r>
            <a:r>
              <a:rPr lang="en-US" baseline="0" dirty="0"/>
              <a:t> with the trill co-occurring more with stressed words.</a:t>
            </a:r>
          </a:p>
        </p:txBody>
      </p:sp>
      <p:sp>
        <p:nvSpPr>
          <p:cNvPr id="4" name="Slide Number Placeholder 3"/>
          <p:cNvSpPr>
            <a:spLocks noGrp="1"/>
          </p:cNvSpPr>
          <p:nvPr>
            <p:ph type="sldNum" sz="quarter" idx="10"/>
          </p:nvPr>
        </p:nvSpPr>
        <p:spPr/>
        <p:txBody>
          <a:bodyPr/>
          <a:lstStyle/>
          <a:p>
            <a:fld id="{B51834DA-A904-48C0-9BBC-5FA7157273FB}" type="slidenum">
              <a:rPr lang="en-US" smtClean="0"/>
              <a:t>21</a:t>
            </a:fld>
            <a:endParaRPr lang="en-US"/>
          </a:p>
        </p:txBody>
      </p:sp>
    </p:spTree>
    <p:extLst>
      <p:ext uri="{BB962C8B-B14F-4D97-AF65-F5344CB8AC3E}">
        <p14:creationId xmlns:p14="http://schemas.microsoft.com/office/powerpoint/2010/main" val="3266752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a:t>
            </a:r>
            <a:r>
              <a:rPr lang="en-US" baseline="0" dirty="0"/>
              <a:t> the non-significant factors. Explain them.</a:t>
            </a:r>
          </a:p>
          <a:p>
            <a:endParaRPr lang="en-US" baseline="0" dirty="0"/>
          </a:p>
          <a:p>
            <a:r>
              <a:rPr lang="en-US" baseline="0" dirty="0"/>
              <a:t>Frequency is not among either the significant nor the non-significant ones. Why not? Because it interacted with several of the factors… switch to next slide</a:t>
            </a:r>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22</a:t>
            </a:fld>
            <a:endParaRPr lang="en-US"/>
          </a:p>
        </p:txBody>
      </p:sp>
    </p:spTree>
    <p:extLst>
      <p:ext uri="{BB962C8B-B14F-4D97-AF65-F5344CB8AC3E}">
        <p14:creationId xmlns:p14="http://schemas.microsoft.com/office/powerpoint/2010/main" val="3981158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CDC73C-7BE8-4626-B128-193BBDFB69A4}"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1BC5-E34D-4B44-B9B9-3CA944BC39F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62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83B68E-0873-4DB6-BFA2-ABD29D80A586}"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249184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D22ED-D84A-4BF7-A738-70908E3B2744}"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183095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930166-0B0F-4291-8D61-869B9104F9C2}"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18258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A27A30-EBBD-40F9-8DC2-FEF18B14A56E}"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1BC5-E34D-4B44-B9B9-3CA944BC39F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27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69361-4AAA-47DC-971B-1CB43C8827BB}" type="datetime1">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227240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BA52F3-5F17-4D26-BFA1-AB61DEE2E9C6}" type="datetime1">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280772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5DE121-54F2-43AB-BB90-1AF694F29A25}" type="datetime1">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65150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D8E1A74-4001-4101-B984-0C6BAD9356DC}" type="datetime1">
              <a:rPr lang="en-US" smtClean="0"/>
              <a:t>9/25/2017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32517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E524765-ED5F-4F81-8C39-E5493B368394}" type="datetime1">
              <a:rPr lang="en-US" smtClean="0"/>
              <a:t>9/25/2017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A181BC5-E34D-4B44-B9B9-3CA944BC39F2}" type="slidenum">
              <a:rPr lang="en-US" smtClean="0"/>
              <a:t>‹#›</a:t>
            </a:fld>
            <a:endParaRPr lang="en-US"/>
          </a:p>
        </p:txBody>
      </p:sp>
    </p:spTree>
    <p:extLst>
      <p:ext uri="{BB962C8B-B14F-4D97-AF65-F5344CB8AC3E}">
        <p14:creationId xmlns:p14="http://schemas.microsoft.com/office/powerpoint/2010/main" val="204121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CB4AC-7B8F-4F69-B3BA-5D4325DF3E48}" type="datetime1">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175227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DBED3FB-2DFA-4134-9594-E4D4AC3E5241}" type="datetime1">
              <a:rPr lang="en-US" smtClean="0"/>
              <a:t>9/25/2017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A181BC5-E34D-4B44-B9B9-3CA944BC39F2}"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9988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szahler@indiana.edu" TargetMode="External"/><Relationship Id="rId2" Type="http://schemas.openxmlformats.org/officeDocument/2006/relationships/hyperlink" Target="mailto:ddaidone@indiana.ed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praat.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individual.utoronto.ca/tagliamonte/Goldvarb/GV_index.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895599"/>
          </a:xfrm>
        </p:spPr>
        <p:txBody>
          <a:bodyPr>
            <a:normAutofit/>
          </a:bodyPr>
          <a:lstStyle/>
          <a:p>
            <a:r>
              <a:rPr lang="en-US" sz="6600" dirty="0"/>
              <a:t>A </a:t>
            </a:r>
            <a:r>
              <a:rPr lang="en-US" sz="6600" dirty="0" err="1"/>
              <a:t>Variationist</a:t>
            </a:r>
            <a:r>
              <a:rPr lang="en-US" sz="6600" dirty="0"/>
              <a:t> Account of Trill /r/ Usage in the Spanish of M</a:t>
            </a:r>
            <a:r>
              <a:rPr lang="es-ES" sz="6600" dirty="0"/>
              <a:t>álaga</a:t>
            </a:r>
            <a:endParaRPr lang="en-US" sz="6600" dirty="0"/>
          </a:p>
        </p:txBody>
      </p:sp>
      <p:sp>
        <p:nvSpPr>
          <p:cNvPr id="3" name="Subtitle 2"/>
          <p:cNvSpPr>
            <a:spLocks noGrp="1"/>
          </p:cNvSpPr>
          <p:nvPr>
            <p:ph type="subTitle" idx="1"/>
          </p:nvPr>
        </p:nvSpPr>
        <p:spPr/>
        <p:txBody>
          <a:bodyPr>
            <a:normAutofit/>
          </a:bodyPr>
          <a:lstStyle/>
          <a:p>
            <a:r>
              <a:rPr lang="es-ES" dirty="0"/>
              <a:t>Sara </a:t>
            </a:r>
            <a:r>
              <a:rPr lang="es-ES" dirty="0" err="1"/>
              <a:t>Zahler</a:t>
            </a:r>
            <a:endParaRPr lang="en-US" dirty="0"/>
          </a:p>
          <a:p>
            <a:r>
              <a:rPr lang="es-ES" dirty="0" err="1"/>
              <a:t>Danielle</a:t>
            </a:r>
            <a:r>
              <a:rPr lang="es-ES" dirty="0"/>
              <a:t> </a:t>
            </a:r>
            <a:r>
              <a:rPr lang="es-ES" dirty="0" err="1"/>
              <a:t>Daidone</a:t>
            </a:r>
            <a:endParaRPr lang="es-ES" dirty="0"/>
          </a:p>
        </p:txBody>
      </p:sp>
      <p:pic>
        <p:nvPicPr>
          <p:cNvPr id="4" name="Picture 3"/>
          <p:cNvPicPr>
            <a:picLocks noChangeAspect="1"/>
          </p:cNvPicPr>
          <p:nvPr/>
        </p:nvPicPr>
        <p:blipFill>
          <a:blip r:embed="rId3"/>
          <a:stretch>
            <a:fillRect/>
          </a:stretch>
        </p:blipFill>
        <p:spPr>
          <a:xfrm>
            <a:off x="6019800" y="4455621"/>
            <a:ext cx="2209800" cy="16463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1A181BC5-E34D-4B44-B9B9-3CA944BC39F2}" type="slidenum">
              <a:rPr lang="en-US" smtClean="0"/>
              <a:t>10</a:t>
            </a:fld>
            <a:endParaRPr lang="en-US"/>
          </a:p>
        </p:txBody>
      </p:sp>
    </p:spTree>
    <p:extLst>
      <p:ext uri="{BB962C8B-B14F-4D97-AF65-F5344CB8AC3E}">
        <p14:creationId xmlns:p14="http://schemas.microsoft.com/office/powerpoint/2010/main" val="336750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err="1"/>
              <a:t>Method</a:t>
            </a:r>
            <a:endParaRPr lang="en-US" dirty="0"/>
          </a:p>
        </p:txBody>
      </p:sp>
      <p:sp>
        <p:nvSpPr>
          <p:cNvPr id="2" name="Content Placeholder 1"/>
          <p:cNvSpPr>
            <a:spLocks noGrp="1"/>
          </p:cNvSpPr>
          <p:nvPr>
            <p:ph idx="1"/>
          </p:nvPr>
        </p:nvSpPr>
        <p:spPr/>
        <p:txBody>
          <a:bodyPr/>
          <a:lstStyle/>
          <a:p>
            <a:r>
              <a:rPr lang="es-ES" dirty="0"/>
              <a:t>Corpus</a:t>
            </a:r>
          </a:p>
          <a:p>
            <a:pPr lvl="1"/>
            <a:r>
              <a:rPr lang="es-ES" dirty="0"/>
              <a:t>Corpus de Málaga (</a:t>
            </a:r>
            <a:r>
              <a:rPr lang="es-ES" dirty="0" err="1"/>
              <a:t>Múñoz</a:t>
            </a:r>
            <a:r>
              <a:rPr lang="es-ES" dirty="0"/>
              <a:t>, Manuel, </a:t>
            </a:r>
            <a:r>
              <a:rPr lang="es-ES" dirty="0" err="1"/>
              <a:t>Lasarte</a:t>
            </a:r>
            <a:r>
              <a:rPr lang="es-ES" dirty="0"/>
              <a:t> &amp; Villena, 2008)</a:t>
            </a:r>
          </a:p>
          <a:p>
            <a:pPr lvl="1"/>
            <a:r>
              <a:rPr lang="es-ES" dirty="0"/>
              <a:t>12 </a:t>
            </a:r>
            <a:r>
              <a:rPr lang="es-ES" dirty="0" err="1"/>
              <a:t>sociolinguistic</a:t>
            </a:r>
            <a:r>
              <a:rPr lang="es-ES" dirty="0"/>
              <a:t> interviews </a:t>
            </a:r>
            <a:r>
              <a:rPr lang="es-ES" dirty="0" err="1"/>
              <a:t>with</a:t>
            </a:r>
            <a:r>
              <a:rPr lang="es-ES" dirty="0"/>
              <a:t> </a:t>
            </a:r>
            <a:r>
              <a:rPr lang="es-ES" dirty="0" err="1"/>
              <a:t>native</a:t>
            </a:r>
            <a:r>
              <a:rPr lang="es-ES" dirty="0"/>
              <a:t> </a:t>
            </a:r>
            <a:r>
              <a:rPr lang="es-ES" dirty="0" err="1"/>
              <a:t>Spanish</a:t>
            </a:r>
            <a:r>
              <a:rPr lang="es-ES" dirty="0"/>
              <a:t> </a:t>
            </a:r>
            <a:r>
              <a:rPr lang="es-ES" dirty="0" err="1"/>
              <a:t>speakers</a:t>
            </a:r>
            <a:r>
              <a:rPr lang="es-ES" dirty="0"/>
              <a:t> </a:t>
            </a:r>
            <a:r>
              <a:rPr lang="es-ES" dirty="0" err="1"/>
              <a:t>from</a:t>
            </a:r>
            <a:r>
              <a:rPr lang="es-ES" dirty="0"/>
              <a:t> Málaga</a:t>
            </a:r>
          </a:p>
          <a:p>
            <a:pPr lvl="1"/>
            <a:r>
              <a:rPr lang="es-ES" dirty="0"/>
              <a:t>6 </a:t>
            </a:r>
            <a:r>
              <a:rPr lang="es-ES" dirty="0" err="1"/>
              <a:t>men</a:t>
            </a:r>
            <a:r>
              <a:rPr lang="es-ES" dirty="0"/>
              <a:t> and 6 </a:t>
            </a:r>
            <a:r>
              <a:rPr lang="es-ES" dirty="0" err="1"/>
              <a:t>women</a:t>
            </a:r>
            <a:r>
              <a:rPr lang="es-ES" dirty="0"/>
              <a:t> </a:t>
            </a:r>
            <a:r>
              <a:rPr lang="es-ES" dirty="0" err="1"/>
              <a:t>from</a:t>
            </a:r>
            <a:r>
              <a:rPr lang="es-ES" dirty="0"/>
              <a:t> 3 </a:t>
            </a:r>
            <a:r>
              <a:rPr lang="es-ES" dirty="0" err="1"/>
              <a:t>different</a:t>
            </a:r>
            <a:r>
              <a:rPr lang="es-ES" dirty="0"/>
              <a:t> </a:t>
            </a:r>
            <a:r>
              <a:rPr lang="es-ES" dirty="0" err="1"/>
              <a:t>age</a:t>
            </a:r>
            <a:r>
              <a:rPr lang="es-ES" dirty="0"/>
              <a:t> </a:t>
            </a:r>
            <a:r>
              <a:rPr lang="es-ES" dirty="0" err="1"/>
              <a:t>groups</a:t>
            </a:r>
            <a:r>
              <a:rPr lang="es-ES" dirty="0"/>
              <a:t>, </a:t>
            </a:r>
            <a:r>
              <a:rPr lang="es-ES" dirty="0" err="1"/>
              <a:t>all</a:t>
            </a:r>
            <a:r>
              <a:rPr lang="es-ES" dirty="0"/>
              <a:t> </a:t>
            </a:r>
            <a:r>
              <a:rPr lang="es-ES" dirty="0" err="1"/>
              <a:t>high</a:t>
            </a:r>
            <a:r>
              <a:rPr lang="es-ES" dirty="0"/>
              <a:t> </a:t>
            </a:r>
            <a:r>
              <a:rPr lang="es-ES" dirty="0" err="1"/>
              <a:t>level</a:t>
            </a:r>
            <a:r>
              <a:rPr lang="es-ES" dirty="0"/>
              <a:t> of </a:t>
            </a:r>
            <a:r>
              <a:rPr lang="es-ES" dirty="0" err="1"/>
              <a:t>education</a:t>
            </a:r>
            <a:endParaRPr lang="es-ES" dirty="0"/>
          </a:p>
          <a:p>
            <a:pPr marL="393192" lvl="1" indent="0">
              <a:buNone/>
            </a:pPr>
            <a:endParaRPr lang="es-ES" dirty="0"/>
          </a:p>
          <a:p>
            <a:pPr marL="393192"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63866087"/>
              </p:ext>
            </p:extLst>
          </p:nvPr>
        </p:nvGraphicFramePr>
        <p:xfrm>
          <a:off x="2209800" y="3657600"/>
          <a:ext cx="4495800" cy="1938815"/>
        </p:xfrm>
        <a:graphic>
          <a:graphicData uri="http://schemas.openxmlformats.org/drawingml/2006/table">
            <a:tbl>
              <a:tblPr firstRow="1" firstCol="1" bandRow="1">
                <a:tableStyleId>{5C22544A-7EE6-4342-B048-85BDC9FD1C3A}</a:tableStyleId>
              </a:tblPr>
              <a:tblGrid>
                <a:gridCol w="1498600">
                  <a:extLst>
                    <a:ext uri="{9D8B030D-6E8A-4147-A177-3AD203B41FA5}">
                      <a16:colId xmlns:a16="http://schemas.microsoft.com/office/drawing/2014/main" val="20000"/>
                    </a:ext>
                  </a:extLst>
                </a:gridCol>
                <a:gridCol w="1498600">
                  <a:extLst>
                    <a:ext uri="{9D8B030D-6E8A-4147-A177-3AD203B41FA5}">
                      <a16:colId xmlns:a16="http://schemas.microsoft.com/office/drawing/2014/main" val="20001"/>
                    </a:ext>
                  </a:extLst>
                </a:gridCol>
                <a:gridCol w="1498600">
                  <a:extLst>
                    <a:ext uri="{9D8B030D-6E8A-4147-A177-3AD203B41FA5}">
                      <a16:colId xmlns:a16="http://schemas.microsoft.com/office/drawing/2014/main" val="20002"/>
                    </a:ext>
                  </a:extLst>
                </a:gridCol>
              </a:tblGrid>
              <a:tr h="481598">
                <a:tc>
                  <a:txBody>
                    <a:bodyPr/>
                    <a:lstStyle/>
                    <a:p>
                      <a:pPr marL="0" marR="0" algn="ctr">
                        <a:lnSpc>
                          <a:spcPct val="100000"/>
                        </a:lnSpc>
                        <a:spcBef>
                          <a:spcPts val="0"/>
                        </a:spcBef>
                        <a:spcAft>
                          <a:spcPts val="0"/>
                        </a:spcAft>
                      </a:pPr>
                      <a:r>
                        <a:rPr lang="es-ES" sz="1800" dirty="0">
                          <a:effectLst/>
                        </a:rPr>
                        <a:t> </a:t>
                      </a:r>
                      <a:endParaRPr lang="en-US" sz="1800" dirty="0">
                        <a:effectLst/>
                        <a:latin typeface="Calibri"/>
                        <a:ea typeface="Calibri"/>
                        <a:cs typeface="Times New Roman"/>
                      </a:endParaRPr>
                    </a:p>
                  </a:txBody>
                  <a:tcPr marL="68580" marR="68580" marT="0" marB="0" anchor="ctr">
                    <a:solidFill>
                      <a:srgbClr val="C00000"/>
                    </a:solidFill>
                  </a:tcPr>
                </a:tc>
                <a:tc>
                  <a:txBody>
                    <a:bodyPr/>
                    <a:lstStyle/>
                    <a:p>
                      <a:pPr marL="0" marR="0" algn="ctr">
                        <a:lnSpc>
                          <a:spcPct val="100000"/>
                        </a:lnSpc>
                        <a:spcBef>
                          <a:spcPts val="0"/>
                        </a:spcBef>
                        <a:spcAft>
                          <a:spcPts val="0"/>
                        </a:spcAft>
                      </a:pPr>
                      <a:r>
                        <a:rPr lang="es-ES" sz="1800" dirty="0" err="1">
                          <a:effectLst/>
                        </a:rPr>
                        <a:t>Men</a:t>
                      </a:r>
                      <a:endParaRPr lang="en-US" sz="1800" dirty="0">
                        <a:effectLst/>
                        <a:latin typeface="Calibri"/>
                        <a:ea typeface="Calibri"/>
                        <a:cs typeface="Times New Roman"/>
                      </a:endParaRPr>
                    </a:p>
                  </a:txBody>
                  <a:tcPr marL="68580" marR="68580" marT="0" marB="0" anchor="ctr">
                    <a:solidFill>
                      <a:srgbClr val="C00000"/>
                    </a:solidFill>
                  </a:tcPr>
                </a:tc>
                <a:tc>
                  <a:txBody>
                    <a:bodyPr/>
                    <a:lstStyle/>
                    <a:p>
                      <a:pPr marL="0" marR="0" algn="ctr">
                        <a:lnSpc>
                          <a:spcPct val="100000"/>
                        </a:lnSpc>
                        <a:spcBef>
                          <a:spcPts val="0"/>
                        </a:spcBef>
                        <a:spcAft>
                          <a:spcPts val="0"/>
                        </a:spcAft>
                      </a:pPr>
                      <a:r>
                        <a:rPr lang="es-ES" sz="1800" dirty="0" err="1">
                          <a:effectLst/>
                        </a:rPr>
                        <a:t>Women</a:t>
                      </a:r>
                      <a:endParaRPr lang="en-US" sz="1800" dirty="0">
                        <a:effectLst/>
                        <a:latin typeface="Calibri"/>
                        <a:ea typeface="Calibri"/>
                        <a:cs typeface="Times New Roman"/>
                      </a:endParaRPr>
                    </a:p>
                  </a:txBody>
                  <a:tcPr marL="68580" marR="68580" marT="0" marB="0" anchor="ctr">
                    <a:solidFill>
                      <a:srgbClr val="C00000"/>
                    </a:solidFill>
                  </a:tcPr>
                </a:tc>
                <a:extLst>
                  <a:ext uri="{0D108BD9-81ED-4DB2-BD59-A6C34878D82A}">
                    <a16:rowId xmlns:a16="http://schemas.microsoft.com/office/drawing/2014/main" val="10000"/>
                  </a:ext>
                </a:extLst>
              </a:tr>
              <a:tr h="481598">
                <a:tc>
                  <a:txBody>
                    <a:bodyPr/>
                    <a:lstStyle/>
                    <a:p>
                      <a:pPr marL="0" marR="0" algn="ctr">
                        <a:lnSpc>
                          <a:spcPct val="100000"/>
                        </a:lnSpc>
                        <a:spcBef>
                          <a:spcPts val="0"/>
                        </a:spcBef>
                        <a:spcAft>
                          <a:spcPts val="0"/>
                        </a:spcAft>
                      </a:pPr>
                      <a:r>
                        <a:rPr lang="es-ES" sz="1800" dirty="0">
                          <a:effectLst/>
                        </a:rPr>
                        <a:t>20-34</a:t>
                      </a:r>
                      <a:endParaRPr lang="en-US" sz="1800" dirty="0">
                        <a:effectLst/>
                        <a:latin typeface="Calibri"/>
                        <a:ea typeface="Calibri"/>
                        <a:cs typeface="Times New Roman"/>
                      </a:endParaRPr>
                    </a:p>
                  </a:txBody>
                  <a:tcPr marL="68580" marR="68580" marT="0" marB="0" anchor="ctr">
                    <a:solidFill>
                      <a:srgbClr val="C00000"/>
                    </a:solidFill>
                  </a:tcPr>
                </a:tc>
                <a:tc>
                  <a:txBody>
                    <a:bodyPr/>
                    <a:lstStyle/>
                    <a:p>
                      <a:pPr marL="0" marR="0" algn="ctr">
                        <a:lnSpc>
                          <a:spcPct val="100000"/>
                        </a:lnSpc>
                        <a:spcBef>
                          <a:spcPts val="0"/>
                        </a:spcBef>
                        <a:spcAft>
                          <a:spcPts val="0"/>
                        </a:spcAft>
                      </a:pPr>
                      <a:r>
                        <a:rPr lang="es-ES" sz="1800" dirty="0">
                          <a:effectLst/>
                        </a:rPr>
                        <a:t>2</a:t>
                      </a:r>
                      <a:endParaRPr lang="en-US" sz="1800" dirty="0">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0"/>
                        </a:spcAft>
                      </a:pPr>
                      <a:r>
                        <a:rPr lang="es-ES" sz="1800" dirty="0">
                          <a:effectLst/>
                        </a:rPr>
                        <a:t>2</a:t>
                      </a:r>
                      <a:endParaRPr lang="en-US"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481598">
                <a:tc>
                  <a:txBody>
                    <a:bodyPr/>
                    <a:lstStyle/>
                    <a:p>
                      <a:pPr marL="0" marR="0" algn="ctr">
                        <a:lnSpc>
                          <a:spcPct val="100000"/>
                        </a:lnSpc>
                        <a:spcBef>
                          <a:spcPts val="0"/>
                        </a:spcBef>
                        <a:spcAft>
                          <a:spcPts val="0"/>
                        </a:spcAft>
                      </a:pPr>
                      <a:r>
                        <a:rPr lang="es-ES" sz="1800" dirty="0">
                          <a:effectLst/>
                        </a:rPr>
                        <a:t>35-54</a:t>
                      </a:r>
                      <a:endParaRPr lang="en-US" sz="1800" dirty="0">
                        <a:effectLst/>
                        <a:latin typeface="Calibri"/>
                        <a:ea typeface="Calibri"/>
                        <a:cs typeface="Times New Roman"/>
                      </a:endParaRPr>
                    </a:p>
                  </a:txBody>
                  <a:tcPr marL="68580" marR="68580" marT="0" marB="0" anchor="ctr">
                    <a:solidFill>
                      <a:srgbClr val="C00000"/>
                    </a:solidFill>
                  </a:tcPr>
                </a:tc>
                <a:tc>
                  <a:txBody>
                    <a:bodyPr/>
                    <a:lstStyle/>
                    <a:p>
                      <a:pPr marL="0" marR="0" algn="ctr">
                        <a:lnSpc>
                          <a:spcPct val="100000"/>
                        </a:lnSpc>
                        <a:spcBef>
                          <a:spcPts val="0"/>
                        </a:spcBef>
                        <a:spcAft>
                          <a:spcPts val="0"/>
                        </a:spcAft>
                      </a:pPr>
                      <a:r>
                        <a:rPr lang="es-ES" sz="1800" dirty="0">
                          <a:effectLst/>
                        </a:rPr>
                        <a:t>2</a:t>
                      </a:r>
                      <a:endParaRPr lang="en-US" sz="1800" dirty="0">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0"/>
                        </a:spcAft>
                      </a:pPr>
                      <a:r>
                        <a:rPr lang="es-ES" sz="1800" dirty="0">
                          <a:effectLst/>
                        </a:rPr>
                        <a:t>2</a:t>
                      </a:r>
                      <a:endParaRPr lang="en-US"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494021">
                <a:tc>
                  <a:txBody>
                    <a:bodyPr/>
                    <a:lstStyle/>
                    <a:p>
                      <a:pPr marL="0" marR="0" algn="ctr">
                        <a:lnSpc>
                          <a:spcPct val="100000"/>
                        </a:lnSpc>
                        <a:spcBef>
                          <a:spcPts val="0"/>
                        </a:spcBef>
                        <a:spcAft>
                          <a:spcPts val="0"/>
                        </a:spcAft>
                      </a:pPr>
                      <a:r>
                        <a:rPr lang="es-ES" sz="1800" dirty="0">
                          <a:effectLst/>
                        </a:rPr>
                        <a:t>55+</a:t>
                      </a:r>
                      <a:endParaRPr lang="en-US" sz="1800" dirty="0">
                        <a:effectLst/>
                        <a:latin typeface="Calibri"/>
                        <a:ea typeface="Calibri"/>
                        <a:cs typeface="Times New Roman"/>
                      </a:endParaRPr>
                    </a:p>
                  </a:txBody>
                  <a:tcPr marL="68580" marR="68580" marT="0" marB="0" anchor="ctr">
                    <a:solidFill>
                      <a:srgbClr val="C00000"/>
                    </a:solidFill>
                  </a:tcPr>
                </a:tc>
                <a:tc>
                  <a:txBody>
                    <a:bodyPr/>
                    <a:lstStyle/>
                    <a:p>
                      <a:pPr marL="0" marR="0" algn="ctr">
                        <a:lnSpc>
                          <a:spcPct val="100000"/>
                        </a:lnSpc>
                        <a:spcBef>
                          <a:spcPts val="0"/>
                        </a:spcBef>
                        <a:spcAft>
                          <a:spcPts val="0"/>
                        </a:spcAft>
                      </a:pPr>
                      <a:r>
                        <a:rPr lang="es-ES" sz="1800" dirty="0">
                          <a:effectLst/>
                        </a:rPr>
                        <a:t>2</a:t>
                      </a:r>
                      <a:endParaRPr lang="en-US" sz="1800" dirty="0">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0"/>
                        </a:spcAft>
                      </a:pPr>
                      <a:r>
                        <a:rPr lang="es-ES" sz="1800" dirty="0">
                          <a:effectLst/>
                        </a:rPr>
                        <a:t>2</a:t>
                      </a:r>
                      <a:endParaRPr lang="en-US"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1A181BC5-E34D-4B44-B9B9-3CA944BC39F2}" type="slidenum">
              <a:rPr lang="en-US" smtClean="0"/>
              <a:t>11</a:t>
            </a:fld>
            <a:endParaRPr lang="en-US"/>
          </a:p>
        </p:txBody>
      </p:sp>
    </p:spTree>
    <p:extLst>
      <p:ext uri="{BB962C8B-B14F-4D97-AF65-F5344CB8AC3E}">
        <p14:creationId xmlns:p14="http://schemas.microsoft.com/office/powerpoint/2010/main" val="85336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err="1"/>
              <a:t>Method</a:t>
            </a:r>
            <a:endParaRPr lang="en-US" dirty="0"/>
          </a:p>
        </p:txBody>
      </p:sp>
      <p:sp>
        <p:nvSpPr>
          <p:cNvPr id="2" name="Content Placeholder 1"/>
          <p:cNvSpPr>
            <a:spLocks noGrp="1"/>
          </p:cNvSpPr>
          <p:nvPr>
            <p:ph idx="1"/>
          </p:nvPr>
        </p:nvSpPr>
        <p:spPr/>
        <p:txBody>
          <a:bodyPr>
            <a:normAutofit/>
          </a:bodyPr>
          <a:lstStyle/>
          <a:p>
            <a:r>
              <a:rPr lang="es-ES" dirty="0"/>
              <a:t>963 </a:t>
            </a:r>
            <a:r>
              <a:rPr lang="es-ES" dirty="0" err="1"/>
              <a:t>tokens</a:t>
            </a:r>
            <a:r>
              <a:rPr lang="es-ES" dirty="0"/>
              <a:t> of /r/ </a:t>
            </a:r>
            <a:r>
              <a:rPr lang="es-ES" dirty="0" err="1"/>
              <a:t>were</a:t>
            </a:r>
            <a:r>
              <a:rPr lang="es-ES" dirty="0"/>
              <a:t> </a:t>
            </a:r>
            <a:r>
              <a:rPr lang="es-ES" dirty="0" err="1"/>
              <a:t>analyzed</a:t>
            </a:r>
            <a:r>
              <a:rPr lang="es-ES" dirty="0"/>
              <a:t> </a:t>
            </a:r>
            <a:r>
              <a:rPr lang="es-ES" dirty="0" err="1"/>
              <a:t>acoustically</a:t>
            </a:r>
            <a:r>
              <a:rPr lang="es-ES" dirty="0"/>
              <a:t> </a:t>
            </a:r>
            <a:r>
              <a:rPr lang="es-ES" dirty="0" err="1"/>
              <a:t>with</a:t>
            </a:r>
            <a:r>
              <a:rPr lang="es-ES" dirty="0"/>
              <a:t> </a:t>
            </a:r>
            <a:r>
              <a:rPr lang="es-ES" dirty="0" err="1"/>
              <a:t>Praat</a:t>
            </a:r>
            <a:r>
              <a:rPr lang="es-ES" dirty="0"/>
              <a:t> and </a:t>
            </a:r>
            <a:r>
              <a:rPr lang="es-ES" dirty="0" err="1"/>
              <a:t>classified</a:t>
            </a:r>
            <a:r>
              <a:rPr lang="es-ES" dirty="0"/>
              <a:t> as </a:t>
            </a:r>
            <a:r>
              <a:rPr lang="es-ES" dirty="0" err="1"/>
              <a:t>either</a:t>
            </a:r>
            <a:r>
              <a:rPr lang="es-ES" dirty="0"/>
              <a:t> canonical </a:t>
            </a:r>
            <a:r>
              <a:rPr lang="es-ES" dirty="0" err="1"/>
              <a:t>trill</a:t>
            </a:r>
            <a:r>
              <a:rPr lang="es-ES" dirty="0"/>
              <a:t> </a:t>
            </a:r>
            <a:r>
              <a:rPr lang="en-US" dirty="0"/>
              <a:t>(2 or more occlusions) or other (all other realizations.</a:t>
            </a:r>
          </a:p>
          <a:p>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12</a:t>
            </a:fld>
            <a:endParaRPr lang="en-US"/>
          </a:p>
        </p:txBody>
      </p:sp>
      <p:pic>
        <p:nvPicPr>
          <p:cNvPr id="5" name="Picture 4"/>
          <p:cNvPicPr>
            <a:picLocks noChangeAspect="1"/>
          </p:cNvPicPr>
          <p:nvPr/>
        </p:nvPicPr>
        <p:blipFill>
          <a:blip r:embed="rId2"/>
          <a:stretch>
            <a:fillRect/>
          </a:stretch>
        </p:blipFill>
        <p:spPr>
          <a:xfrm>
            <a:off x="2297324" y="2818907"/>
            <a:ext cx="4595069" cy="3345533"/>
          </a:xfrm>
          <a:prstGeom prst="rect">
            <a:avLst/>
          </a:prstGeom>
        </p:spPr>
      </p:pic>
    </p:spTree>
    <p:extLst>
      <p:ext uri="{BB962C8B-B14F-4D97-AF65-F5344CB8AC3E}">
        <p14:creationId xmlns:p14="http://schemas.microsoft.com/office/powerpoint/2010/main" val="348948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181BC5-E34D-4B44-B9B9-3CA944BC39F2}" type="slidenum">
              <a:rPr lang="en-US" smtClean="0"/>
              <a:t>13</a:t>
            </a:fld>
            <a:endParaRPr lang="en-US"/>
          </a:p>
        </p:txBody>
      </p:sp>
      <p:pic>
        <p:nvPicPr>
          <p:cNvPr id="3" name="Picture 2"/>
          <p:cNvPicPr>
            <a:picLocks noChangeAspect="1"/>
          </p:cNvPicPr>
          <p:nvPr/>
        </p:nvPicPr>
        <p:blipFill>
          <a:blip r:embed="rId2"/>
          <a:stretch>
            <a:fillRect/>
          </a:stretch>
        </p:blipFill>
        <p:spPr>
          <a:xfrm>
            <a:off x="1910865" y="1209705"/>
            <a:ext cx="5322269" cy="4048095"/>
          </a:xfrm>
          <a:prstGeom prst="rect">
            <a:avLst/>
          </a:prstGeom>
        </p:spPr>
      </p:pic>
    </p:spTree>
    <p:extLst>
      <p:ext uri="{BB962C8B-B14F-4D97-AF65-F5344CB8AC3E}">
        <p14:creationId xmlns:p14="http://schemas.microsoft.com/office/powerpoint/2010/main" val="42778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181BC5-E34D-4B44-B9B9-3CA944BC39F2}" type="slidenum">
              <a:rPr lang="en-US" smtClean="0"/>
              <a:t>14</a:t>
            </a:fld>
            <a:endParaRPr lang="en-US"/>
          </a:p>
        </p:txBody>
      </p:sp>
      <p:pic>
        <p:nvPicPr>
          <p:cNvPr id="3" name="Picture 2"/>
          <p:cNvPicPr>
            <a:picLocks noChangeAspect="1"/>
          </p:cNvPicPr>
          <p:nvPr/>
        </p:nvPicPr>
        <p:blipFill>
          <a:blip r:embed="rId2"/>
          <a:stretch>
            <a:fillRect/>
          </a:stretch>
        </p:blipFill>
        <p:spPr>
          <a:xfrm>
            <a:off x="1828800" y="1143000"/>
            <a:ext cx="5322269" cy="4048095"/>
          </a:xfrm>
          <a:prstGeom prst="rect">
            <a:avLst/>
          </a:prstGeom>
        </p:spPr>
      </p:pic>
    </p:spTree>
    <p:extLst>
      <p:ext uri="{BB962C8B-B14F-4D97-AF65-F5344CB8AC3E}">
        <p14:creationId xmlns:p14="http://schemas.microsoft.com/office/powerpoint/2010/main" val="233746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err="1"/>
              <a:t>Method</a:t>
            </a:r>
            <a:endParaRPr lang="en-US" dirty="0"/>
          </a:p>
        </p:txBody>
      </p:sp>
      <p:sp>
        <p:nvSpPr>
          <p:cNvPr id="2" name="Content Placeholder 1"/>
          <p:cNvSpPr>
            <a:spLocks noGrp="1"/>
          </p:cNvSpPr>
          <p:nvPr>
            <p:ph idx="1"/>
          </p:nvPr>
        </p:nvSpPr>
        <p:spPr/>
        <p:txBody>
          <a:bodyPr>
            <a:normAutofit fontScale="92500" lnSpcReduction="20000"/>
          </a:bodyPr>
          <a:lstStyle/>
          <a:p>
            <a:r>
              <a:rPr lang="en-US" dirty="0"/>
              <a:t>These tokens were then coded according to the following linguistic factors:</a:t>
            </a:r>
          </a:p>
          <a:p>
            <a:pPr lvl="1"/>
            <a:r>
              <a:rPr lang="en-US" dirty="0"/>
              <a:t>Following context (point of articulation)</a:t>
            </a:r>
          </a:p>
          <a:p>
            <a:pPr lvl="1"/>
            <a:r>
              <a:rPr lang="en-US" dirty="0"/>
              <a:t>Following context (manner of articulation)</a:t>
            </a:r>
          </a:p>
          <a:p>
            <a:pPr lvl="1"/>
            <a:r>
              <a:rPr lang="en-US" dirty="0"/>
              <a:t>Preceding context (point of articulation)</a:t>
            </a:r>
          </a:p>
          <a:p>
            <a:pPr lvl="1"/>
            <a:r>
              <a:rPr lang="en-US" dirty="0"/>
              <a:t>Preceding context (manner of articulation)</a:t>
            </a:r>
          </a:p>
          <a:p>
            <a:pPr lvl="1"/>
            <a:r>
              <a:rPr lang="en-US" dirty="0"/>
              <a:t>Position of /r/ within the word</a:t>
            </a:r>
          </a:p>
          <a:p>
            <a:pPr lvl="1"/>
            <a:r>
              <a:rPr lang="en-US" dirty="0"/>
              <a:t>Grammatical category of the word</a:t>
            </a:r>
          </a:p>
          <a:p>
            <a:pPr lvl="1"/>
            <a:r>
              <a:rPr lang="en-US" dirty="0"/>
              <a:t>Number of syllables in the word</a:t>
            </a:r>
          </a:p>
          <a:p>
            <a:pPr lvl="1"/>
            <a:r>
              <a:rPr lang="en-US" dirty="0"/>
              <a:t>Syllable stress</a:t>
            </a:r>
          </a:p>
          <a:p>
            <a:pPr lvl="1"/>
            <a:r>
              <a:rPr lang="en-US" dirty="0"/>
              <a:t>Corpus frequency of the word</a:t>
            </a:r>
          </a:p>
          <a:p>
            <a:pPr lvl="1"/>
            <a:r>
              <a:rPr lang="en-US" dirty="0"/>
              <a:t>ESPAL token count frequency</a:t>
            </a:r>
          </a:p>
          <a:p>
            <a:pPr lvl="1"/>
            <a:r>
              <a:rPr lang="en-US" dirty="0"/>
              <a:t>ESPAL number of phonological neighbors</a:t>
            </a:r>
          </a:p>
          <a:p>
            <a:pPr lvl="1"/>
            <a:r>
              <a:rPr lang="en-US" dirty="0"/>
              <a:t>ESPAL number of higher frequency phonological neighbors</a:t>
            </a:r>
          </a:p>
          <a:p>
            <a:pPr lvl="1"/>
            <a:r>
              <a:rPr lang="en-US" dirty="0"/>
              <a:t>ESPAL average frequency of phonological neighbors</a:t>
            </a:r>
          </a:p>
          <a:p>
            <a:pPr lvl="1"/>
            <a:endParaRPr lang="en-US" dirty="0"/>
          </a:p>
          <a:p>
            <a:pPr lvl="1"/>
            <a:endParaRPr lang="en-US" dirty="0"/>
          </a:p>
        </p:txBody>
      </p:sp>
      <p:sp>
        <p:nvSpPr>
          <p:cNvPr id="4" name="Rectangle 3"/>
          <p:cNvSpPr/>
          <p:nvPr/>
        </p:nvSpPr>
        <p:spPr>
          <a:xfrm>
            <a:off x="1143000" y="2133600"/>
            <a:ext cx="381000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2590800"/>
            <a:ext cx="3810000" cy="76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4114800"/>
            <a:ext cx="5410200" cy="1371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1A181BC5-E34D-4B44-B9B9-3CA944BC39F2}" type="slidenum">
              <a:rPr lang="en-US" smtClean="0"/>
              <a:t>15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436068161"/>
              </p:ext>
            </p:extLst>
          </p:nvPr>
        </p:nvGraphicFramePr>
        <p:xfrm>
          <a:off x="5486401" y="2133600"/>
          <a:ext cx="3158432" cy="2209800"/>
        </p:xfrm>
        <a:graphic>
          <a:graphicData uri="http://schemas.openxmlformats.org/drawingml/2006/table">
            <a:tbl>
              <a:tblPr firstRow="1" firstCol="1" bandRow="1"/>
              <a:tblGrid>
                <a:gridCol w="1627544">
                  <a:extLst>
                    <a:ext uri="{9D8B030D-6E8A-4147-A177-3AD203B41FA5}">
                      <a16:colId xmlns:a16="http://schemas.microsoft.com/office/drawing/2014/main" val="20000"/>
                    </a:ext>
                  </a:extLst>
                </a:gridCol>
                <a:gridCol w="1530888">
                  <a:extLst>
                    <a:ext uri="{9D8B030D-6E8A-4147-A177-3AD203B41FA5}">
                      <a16:colId xmlns:a16="http://schemas.microsoft.com/office/drawing/2014/main" val="20001"/>
                    </a:ext>
                  </a:extLst>
                </a:gridCol>
              </a:tblGrid>
              <a:tr h="2209800">
                <a:tc>
                  <a:txBody>
                    <a:bodyPr/>
                    <a:lstStyle/>
                    <a:p>
                      <a:pPr marL="0" marR="0">
                        <a:lnSpc>
                          <a:spcPct val="115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Preceding context manner of articulation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Stop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Affricate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Fricative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Nasal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Lateral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Vibrant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High vowel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Mid vowel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Low vowel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Pause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38428731"/>
              </p:ext>
            </p:extLst>
          </p:nvPr>
        </p:nvGraphicFramePr>
        <p:xfrm>
          <a:off x="5715000" y="2899410"/>
          <a:ext cx="2880360" cy="906780"/>
        </p:xfrm>
        <a:graphic>
          <a:graphicData uri="http://schemas.openxmlformats.org/drawingml/2006/table">
            <a:tbl>
              <a:tblPr firstRow="1" firstCol="1" bandRow="1"/>
              <a:tblGrid>
                <a:gridCol w="1641983">
                  <a:extLst>
                    <a:ext uri="{9D8B030D-6E8A-4147-A177-3AD203B41FA5}">
                      <a16:colId xmlns:a16="http://schemas.microsoft.com/office/drawing/2014/main" val="20000"/>
                    </a:ext>
                  </a:extLst>
                </a:gridCol>
                <a:gridCol w="1238377">
                  <a:extLst>
                    <a:ext uri="{9D8B030D-6E8A-4147-A177-3AD203B41FA5}">
                      <a16:colId xmlns:a16="http://schemas.microsoft.com/office/drawing/2014/main" val="20001"/>
                    </a:ext>
                  </a:extLst>
                </a:gridCol>
              </a:tblGrid>
              <a:tr h="906780">
                <a:tc>
                  <a:txBody>
                    <a:bodyPr/>
                    <a:lstStyle/>
                    <a:p>
                      <a:pPr marL="0" marR="0">
                        <a:lnSpc>
                          <a:spcPct val="115000"/>
                        </a:lnSpc>
                        <a:spcBef>
                          <a:spcPts val="0"/>
                        </a:spcBef>
                        <a:spcAft>
                          <a:spcPts val="0"/>
                        </a:spcAft>
                      </a:pPr>
                      <a:r>
                        <a:rPr lang="es-ES" sz="1600" b="1" dirty="0" err="1">
                          <a:effectLst/>
                          <a:latin typeface="Times New Roman" panose="02020603050405020304" pitchFamily="18" charset="0"/>
                          <a:ea typeface="Calibri" panose="020F0502020204030204" pitchFamily="34" charset="0"/>
                          <a:cs typeface="Times New Roman" panose="02020603050405020304" pitchFamily="18" charset="0"/>
                        </a:rPr>
                        <a:t>Following</a:t>
                      </a:r>
                      <a:r>
                        <a:rPr lang="es-E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b="1" dirty="0" err="1">
                          <a:effectLst/>
                          <a:latin typeface="Times New Roman" panose="02020603050405020304" pitchFamily="18" charset="0"/>
                          <a:ea typeface="Calibri" panose="020F0502020204030204" pitchFamily="34" charset="0"/>
                          <a:cs typeface="Times New Roman" panose="02020603050405020304" pitchFamily="18" charset="0"/>
                        </a:rPr>
                        <a:t>context</a:t>
                      </a:r>
                      <a:r>
                        <a:rPr lang="es-ES" sz="16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b="1" baseline="0" dirty="0" err="1">
                          <a:effectLst/>
                          <a:latin typeface="Times New Roman" panose="02020603050405020304" pitchFamily="18" charset="0"/>
                          <a:ea typeface="Calibri" panose="020F0502020204030204" pitchFamily="34" charset="0"/>
                          <a:cs typeface="Times New Roman" panose="02020603050405020304" pitchFamily="18" charset="0"/>
                        </a:rPr>
                        <a:t>manner</a:t>
                      </a:r>
                      <a:r>
                        <a:rPr lang="es-ES" sz="1600" b="1" baseline="0" dirty="0">
                          <a:effectLst/>
                          <a:latin typeface="Times New Roman" panose="02020603050405020304" pitchFamily="18" charset="0"/>
                          <a:ea typeface="Calibri" panose="020F0502020204030204" pitchFamily="34" charset="0"/>
                          <a:cs typeface="Times New Roman" panose="02020603050405020304" pitchFamily="18" charset="0"/>
                        </a:rPr>
                        <a:t> of </a:t>
                      </a:r>
                      <a:r>
                        <a:rPr lang="es-ES" sz="1600" b="1" baseline="0" dirty="0" err="1">
                          <a:effectLst/>
                          <a:latin typeface="Times New Roman" panose="02020603050405020304" pitchFamily="18" charset="0"/>
                          <a:ea typeface="Calibri" panose="020F0502020204030204" pitchFamily="34" charset="0"/>
                          <a:cs typeface="Times New Roman" panose="02020603050405020304" pitchFamily="18" charset="0"/>
                        </a:rPr>
                        <a:t>articulation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High vowel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Mid</a:t>
                      </a:r>
                      <a:r>
                        <a:rPr lang="es-ES" sz="16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baseline="0" dirty="0" err="1">
                          <a:effectLst/>
                          <a:latin typeface="Times New Roman" panose="02020603050405020304" pitchFamily="18" charset="0"/>
                          <a:ea typeface="Calibri" panose="020F0502020204030204" pitchFamily="34" charset="0"/>
                          <a:cs typeface="Times New Roman" panose="02020603050405020304" pitchFamily="18" charset="0"/>
                        </a:rPr>
                        <a:t>vowel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Low</a:t>
                      </a:r>
                      <a:r>
                        <a:rPr lang="es-ES" sz="16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baseline="0" dirty="0" err="1">
                          <a:effectLst/>
                          <a:latin typeface="Times New Roman" panose="02020603050405020304" pitchFamily="18" charset="0"/>
                          <a:ea typeface="Calibri" panose="020F0502020204030204" pitchFamily="34" charset="0"/>
                          <a:cs typeface="Times New Roman" panose="02020603050405020304" pitchFamily="18" charset="0"/>
                        </a:rPr>
                        <a:t>vowel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30052631"/>
              </p:ext>
            </p:extLst>
          </p:nvPr>
        </p:nvGraphicFramePr>
        <p:xfrm>
          <a:off x="5257800" y="2186940"/>
          <a:ext cx="3612515" cy="3084576"/>
        </p:xfrm>
        <a:graphic>
          <a:graphicData uri="http://schemas.openxmlformats.org/drawingml/2006/table">
            <a:tbl>
              <a:tblPr firstRow="1" firstCol="1" bandRow="1"/>
              <a:tblGrid>
                <a:gridCol w="1241510">
                  <a:extLst>
                    <a:ext uri="{9D8B030D-6E8A-4147-A177-3AD203B41FA5}">
                      <a16:colId xmlns:a16="http://schemas.microsoft.com/office/drawing/2014/main" val="20000"/>
                    </a:ext>
                  </a:extLst>
                </a:gridCol>
                <a:gridCol w="2371005">
                  <a:extLst>
                    <a:ext uri="{9D8B030D-6E8A-4147-A177-3AD203B41FA5}">
                      <a16:colId xmlns:a16="http://schemas.microsoft.com/office/drawing/2014/main" val="20001"/>
                    </a:ext>
                  </a:extLst>
                </a:gridCol>
              </a:tblGrid>
              <a:tr h="0">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Preceding</a:t>
                      </a:r>
                      <a:r>
                        <a:rPr lang="en-US" sz="1600" b="1" baseline="0" dirty="0">
                          <a:effectLst/>
                          <a:latin typeface="Calibri" panose="020F0502020204030204" pitchFamily="34" charset="0"/>
                          <a:ea typeface="Calibri" panose="020F0502020204030204" pitchFamily="34" charset="0"/>
                          <a:cs typeface="Times New Roman" panose="02020603050405020304" pitchFamily="18" charset="0"/>
                        </a:rPr>
                        <a:t> segment point of articulation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Bilabial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Labiodental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Dental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Alveolar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Palatal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Velar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Pause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Front vowel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Central vowel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Back</a:t>
                      </a:r>
                      <a:r>
                        <a:rPr lang="es-ES" sz="16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baseline="0" dirty="0" err="1">
                          <a:effectLst/>
                          <a:latin typeface="Times New Roman" panose="02020603050405020304" pitchFamily="18" charset="0"/>
                          <a:ea typeface="Calibri" panose="020F0502020204030204" pitchFamily="34" charset="0"/>
                          <a:cs typeface="Times New Roman" panose="02020603050405020304" pitchFamily="18" charset="0"/>
                        </a:rPr>
                        <a:t>vowel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443074539"/>
              </p:ext>
            </p:extLst>
          </p:nvPr>
        </p:nvGraphicFramePr>
        <p:xfrm>
          <a:off x="5257800" y="2791968"/>
          <a:ext cx="3352800" cy="1121664"/>
        </p:xfrm>
        <a:graphic>
          <a:graphicData uri="http://schemas.openxmlformats.org/drawingml/2006/table">
            <a:tbl>
              <a:tblPr firstRow="1" firstCol="1" bandRow="1"/>
              <a:tblGrid>
                <a:gridCol w="1911303">
                  <a:extLst>
                    <a:ext uri="{9D8B030D-6E8A-4147-A177-3AD203B41FA5}">
                      <a16:colId xmlns:a16="http://schemas.microsoft.com/office/drawing/2014/main" val="20000"/>
                    </a:ext>
                  </a:extLst>
                </a:gridCol>
                <a:gridCol w="1441497">
                  <a:extLst>
                    <a:ext uri="{9D8B030D-6E8A-4147-A177-3AD203B41FA5}">
                      <a16:colId xmlns:a16="http://schemas.microsoft.com/office/drawing/2014/main" val="20001"/>
                    </a:ext>
                  </a:extLst>
                </a:gridCol>
              </a:tblGrid>
              <a:tr h="0">
                <a:tc>
                  <a:txBody>
                    <a:bodyPr/>
                    <a:lstStyle/>
                    <a:p>
                      <a:pPr marL="0" marR="0">
                        <a:lnSpc>
                          <a:spcPct val="115000"/>
                        </a:lnSpc>
                        <a:spcBef>
                          <a:spcPts val="0"/>
                        </a:spcBef>
                        <a:spcAft>
                          <a:spcPts val="0"/>
                        </a:spcAft>
                      </a:pPr>
                      <a:r>
                        <a:rPr lang="es-ES" sz="1600" b="1">
                          <a:effectLst/>
                          <a:latin typeface="Times New Roman" panose="02020603050405020304" pitchFamily="18" charset="0"/>
                          <a:ea typeface="Calibri" panose="020F0502020204030204" pitchFamily="34" charset="0"/>
                          <a:cs typeface="Times New Roman" panose="02020603050405020304" pitchFamily="18" charset="0"/>
                        </a:rPr>
                        <a:t>Following segment point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Front </a:t>
                      </a: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vowel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Central </a:t>
                      </a: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vowel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Back </a:t>
                      </a: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vowel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78677476"/>
              </p:ext>
            </p:extLst>
          </p:nvPr>
        </p:nvGraphicFramePr>
        <p:xfrm>
          <a:off x="5105400" y="2590800"/>
          <a:ext cx="3810000" cy="1682496"/>
        </p:xfrm>
        <a:graphic>
          <a:graphicData uri="http://schemas.openxmlformats.org/drawingml/2006/table">
            <a:tbl>
              <a:tblPr firstRow="1" firstCol="1" bandRow="1"/>
              <a:tblGrid>
                <a:gridCol w="1282966">
                  <a:extLst>
                    <a:ext uri="{9D8B030D-6E8A-4147-A177-3AD203B41FA5}">
                      <a16:colId xmlns:a16="http://schemas.microsoft.com/office/drawing/2014/main" val="20000"/>
                    </a:ext>
                  </a:extLst>
                </a:gridCol>
                <a:gridCol w="2527034">
                  <a:extLst>
                    <a:ext uri="{9D8B030D-6E8A-4147-A177-3AD203B41FA5}">
                      <a16:colId xmlns:a16="http://schemas.microsoft.com/office/drawing/2014/main" val="20001"/>
                    </a:ext>
                  </a:extLst>
                </a:gridCol>
              </a:tblGrid>
              <a:tr h="1450757">
                <a:tc>
                  <a:txBody>
                    <a:bodyPr/>
                    <a:lstStyle/>
                    <a:p>
                      <a:pPr marL="0" marR="0">
                        <a:lnSpc>
                          <a:spcPct val="115000"/>
                        </a:lnSpc>
                        <a:spcBef>
                          <a:spcPts val="0"/>
                        </a:spcBef>
                        <a:spcAft>
                          <a:spcPts val="0"/>
                        </a:spcAft>
                      </a:pPr>
                      <a:r>
                        <a:rPr lang="es-ES" sz="1600" b="1" dirty="0">
                          <a:effectLst/>
                          <a:latin typeface="Times New Roman" panose="02020603050405020304" pitchFamily="18" charset="0"/>
                          <a:ea typeface="Calibri" panose="020F0502020204030204" pitchFamily="34" charset="0"/>
                          <a:cs typeface="Times New Roman" panose="02020603050405020304" pitchFamily="18" charset="0"/>
                        </a:rPr>
                        <a:t>Position in </a:t>
                      </a:r>
                      <a:r>
                        <a:rPr lang="es-ES" sz="1600" b="1" dirty="0" err="1">
                          <a:effectLst/>
                          <a:latin typeface="Times New Roman" panose="02020603050405020304" pitchFamily="18" charset="0"/>
                          <a:ea typeface="Calibri" panose="020F0502020204030204" pitchFamily="34" charset="0"/>
                          <a:cs typeface="Times New Roman" panose="02020603050405020304" pitchFamily="18" charset="0"/>
                        </a:rPr>
                        <a:t>word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Word </a:t>
                      </a: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initial</a:t>
                      </a: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 post-pause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Word </a:t>
                      </a: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initial</a:t>
                      </a: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 post-</a:t>
                      </a: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consonant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Word-</a:t>
                      </a: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initial</a:t>
                      </a: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 post-</a:t>
                      </a: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vowel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Intervocalic</a:t>
                      </a: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rr</a:t>
                      </a: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Word medial, </a:t>
                      </a: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after</a:t>
                      </a: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 -s, -l, o -n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952128138"/>
              </p:ext>
            </p:extLst>
          </p:nvPr>
        </p:nvGraphicFramePr>
        <p:xfrm>
          <a:off x="5334000" y="2628022"/>
          <a:ext cx="3482975" cy="1962912"/>
        </p:xfrm>
        <a:graphic>
          <a:graphicData uri="http://schemas.openxmlformats.org/drawingml/2006/table">
            <a:tbl>
              <a:tblPr firstRow="1" firstCol="1" bandRow="1"/>
              <a:tblGrid>
                <a:gridCol w="1600200">
                  <a:extLst>
                    <a:ext uri="{9D8B030D-6E8A-4147-A177-3AD203B41FA5}">
                      <a16:colId xmlns:a16="http://schemas.microsoft.com/office/drawing/2014/main" val="20000"/>
                    </a:ext>
                  </a:extLst>
                </a:gridCol>
                <a:gridCol w="1882775">
                  <a:extLst>
                    <a:ext uri="{9D8B030D-6E8A-4147-A177-3AD203B41FA5}">
                      <a16:colId xmlns:a16="http://schemas.microsoft.com/office/drawing/2014/main" val="20001"/>
                    </a:ext>
                  </a:extLst>
                </a:gridCol>
              </a:tblGrid>
              <a:tr h="0">
                <a:tc>
                  <a:txBody>
                    <a:bodyPr/>
                    <a:lstStyle/>
                    <a:p>
                      <a:pPr marL="0" marR="0">
                        <a:lnSpc>
                          <a:spcPct val="115000"/>
                        </a:lnSpc>
                        <a:spcBef>
                          <a:spcPts val="0"/>
                        </a:spcBef>
                        <a:spcAft>
                          <a:spcPts val="0"/>
                        </a:spcAft>
                      </a:pPr>
                      <a:r>
                        <a:rPr lang="es-ES" sz="1600" b="1" dirty="0" err="1">
                          <a:effectLst/>
                          <a:latin typeface="Times New Roman" panose="02020603050405020304" pitchFamily="18" charset="0"/>
                          <a:ea typeface="Calibri" panose="020F0502020204030204" pitchFamily="34" charset="0"/>
                          <a:cs typeface="Times New Roman" panose="02020603050405020304" pitchFamily="18" charset="0"/>
                        </a:rPr>
                        <a:t>Grammatical</a:t>
                      </a:r>
                      <a:r>
                        <a:rPr lang="es-E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b="1" dirty="0" err="1">
                          <a:effectLst/>
                          <a:latin typeface="Times New Roman" panose="02020603050405020304" pitchFamily="18" charset="0"/>
                          <a:ea typeface="Calibri" panose="020F0502020204030204" pitchFamily="34" charset="0"/>
                          <a:cs typeface="Times New Roman" panose="02020603050405020304" pitchFamily="18" charset="0"/>
                        </a:rPr>
                        <a:t>category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Noun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Proper</a:t>
                      </a: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noun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Adjective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Adverb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Verb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Pronoun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Conjunction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527796759"/>
              </p:ext>
            </p:extLst>
          </p:nvPr>
        </p:nvGraphicFramePr>
        <p:xfrm>
          <a:off x="5334000" y="3124200"/>
          <a:ext cx="3482975" cy="841248"/>
        </p:xfrm>
        <a:graphic>
          <a:graphicData uri="http://schemas.openxmlformats.org/drawingml/2006/table">
            <a:tbl>
              <a:tblPr firstRow="1" firstCol="1" bandRow="1"/>
              <a:tblGrid>
                <a:gridCol w="1172845">
                  <a:extLst>
                    <a:ext uri="{9D8B030D-6E8A-4147-A177-3AD203B41FA5}">
                      <a16:colId xmlns:a16="http://schemas.microsoft.com/office/drawing/2014/main" val="20000"/>
                    </a:ext>
                  </a:extLst>
                </a:gridCol>
                <a:gridCol w="2310130">
                  <a:extLst>
                    <a:ext uri="{9D8B030D-6E8A-4147-A177-3AD203B41FA5}">
                      <a16:colId xmlns:a16="http://schemas.microsoft.com/office/drawing/2014/main" val="20001"/>
                    </a:ext>
                  </a:extLst>
                </a:gridCol>
              </a:tblGrid>
              <a:tr h="0">
                <a:tc>
                  <a:txBody>
                    <a:bodyPr/>
                    <a:lstStyle/>
                    <a:p>
                      <a:pPr marL="0" marR="0">
                        <a:lnSpc>
                          <a:spcPct val="115000"/>
                        </a:lnSpc>
                        <a:spcBef>
                          <a:spcPts val="0"/>
                        </a:spcBef>
                        <a:spcAft>
                          <a:spcPts val="0"/>
                        </a:spcAft>
                      </a:pPr>
                      <a:r>
                        <a:rPr lang="es-ES" sz="1600" b="1" dirty="0" err="1">
                          <a:effectLst/>
                          <a:latin typeface="Times New Roman" panose="02020603050405020304" pitchFamily="18" charset="0"/>
                          <a:ea typeface="Calibri" panose="020F0502020204030204" pitchFamily="34" charset="0"/>
                          <a:cs typeface="Times New Roman" panose="02020603050405020304" pitchFamily="18" charset="0"/>
                        </a:rPr>
                        <a:t>Number</a:t>
                      </a:r>
                      <a:r>
                        <a:rPr lang="es-ES" sz="1600" b="1" dirty="0">
                          <a:effectLst/>
                          <a:latin typeface="Times New Roman" panose="02020603050405020304" pitchFamily="18" charset="0"/>
                          <a:ea typeface="Calibri" panose="020F0502020204030204" pitchFamily="34" charset="0"/>
                          <a:cs typeface="Times New Roman" panose="02020603050405020304" pitchFamily="18" charset="0"/>
                        </a:rPr>
                        <a:t> of </a:t>
                      </a:r>
                      <a:r>
                        <a:rPr lang="es-ES" sz="1600" b="1" dirty="0" err="1">
                          <a:effectLst/>
                          <a:latin typeface="Times New Roman" panose="02020603050405020304" pitchFamily="18" charset="0"/>
                          <a:ea typeface="Calibri" panose="020F0502020204030204" pitchFamily="34" charset="0"/>
                          <a:cs typeface="Times New Roman" panose="02020603050405020304" pitchFamily="18" charset="0"/>
                        </a:rPr>
                        <a:t>syllables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Monosyllabic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2-3 </a:t>
                      </a: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syllables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4+ </a:t>
                      </a: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syllables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053256446"/>
              </p:ext>
            </p:extLst>
          </p:nvPr>
        </p:nvGraphicFramePr>
        <p:xfrm>
          <a:off x="5798532" y="2932176"/>
          <a:ext cx="2610831" cy="841248"/>
        </p:xfrm>
        <a:graphic>
          <a:graphicData uri="http://schemas.openxmlformats.org/drawingml/2006/table">
            <a:tbl>
              <a:tblPr firstRow="1" firstCol="1" bandRow="1"/>
              <a:tblGrid>
                <a:gridCol w="1086831">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0">
                <a:tc>
                  <a:txBody>
                    <a:bodyPr/>
                    <a:lstStyle/>
                    <a:p>
                      <a:pPr marL="0" marR="0">
                        <a:lnSpc>
                          <a:spcPct val="115000"/>
                        </a:lnSpc>
                        <a:spcBef>
                          <a:spcPts val="0"/>
                        </a:spcBef>
                        <a:spcAft>
                          <a:spcPts val="0"/>
                        </a:spcAft>
                      </a:pPr>
                      <a:r>
                        <a:rPr lang="es-ES" sz="1600" b="1">
                          <a:effectLst/>
                          <a:latin typeface="Times New Roman" panose="02020603050405020304" pitchFamily="18" charset="0"/>
                          <a:ea typeface="Calibri" panose="020F0502020204030204" pitchFamily="34" charset="0"/>
                          <a:cs typeface="Times New Roman" panose="02020603050405020304" pitchFamily="18" charset="0"/>
                        </a:rPr>
                        <a:t>Syllable stress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Stressed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Unstressed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7" name="Rectangle 16"/>
          <p:cNvSpPr/>
          <p:nvPr/>
        </p:nvSpPr>
        <p:spPr>
          <a:xfrm>
            <a:off x="4701540" y="3195694"/>
            <a:ext cx="4572000" cy="1569660"/>
          </a:xfrm>
          <a:prstGeom prst="rect">
            <a:avLst/>
          </a:prstGeom>
        </p:spPr>
        <p:txBody>
          <a:bodyPr>
            <a:spAutoFit/>
          </a:bodyPr>
          <a:lstStyle/>
          <a:p>
            <a:r>
              <a:rPr lang="es-ES" sz="1600" dirty="0">
                <a:latin typeface="Times New Roman" panose="02020603050405020304" pitchFamily="18" charset="0"/>
                <a:ea typeface="Calibri" panose="020F0502020204030204" pitchFamily="34" charset="0"/>
              </a:rPr>
              <a:t>A </a:t>
            </a:r>
            <a:r>
              <a:rPr lang="es-ES" sz="1600" dirty="0" err="1">
                <a:latin typeface="Times New Roman" panose="02020603050405020304" pitchFamily="18" charset="0"/>
                <a:ea typeface="Calibri" panose="020F0502020204030204" pitchFamily="34" charset="0"/>
              </a:rPr>
              <a:t>database</a:t>
            </a:r>
            <a:r>
              <a:rPr lang="es-ES" sz="1600" dirty="0">
                <a:latin typeface="Times New Roman" panose="02020603050405020304" pitchFamily="18" charset="0"/>
                <a:ea typeface="Calibri" panose="020F0502020204030204" pitchFamily="34" charset="0"/>
              </a:rPr>
              <a:t> </a:t>
            </a:r>
            <a:r>
              <a:rPr lang="es-ES" sz="1600" dirty="0" err="1">
                <a:latin typeface="Times New Roman" panose="02020603050405020304" pitchFamily="18" charset="0"/>
                <a:ea typeface="Calibri" panose="020F0502020204030204" pitchFamily="34" charset="0"/>
              </a:rPr>
              <a:t>for</a:t>
            </a:r>
            <a:r>
              <a:rPr lang="es-ES" sz="1600" dirty="0">
                <a:latin typeface="Times New Roman" panose="02020603050405020304" pitchFamily="18" charset="0"/>
                <a:ea typeface="Calibri" panose="020F0502020204030204" pitchFamily="34" charset="0"/>
              </a:rPr>
              <a:t> </a:t>
            </a:r>
            <a:r>
              <a:rPr lang="es-ES" sz="1600" dirty="0" err="1">
                <a:latin typeface="Times New Roman" panose="02020603050405020304" pitchFamily="18" charset="0"/>
                <a:ea typeface="Calibri" panose="020F0502020204030204" pitchFamily="34" charset="0"/>
              </a:rPr>
              <a:t>information</a:t>
            </a:r>
            <a:r>
              <a:rPr lang="es-ES" sz="1600" dirty="0">
                <a:latin typeface="Times New Roman" panose="02020603050405020304" pitchFamily="18" charset="0"/>
                <a:ea typeface="Calibri" panose="020F0502020204030204" pitchFamily="34" charset="0"/>
              </a:rPr>
              <a:t> </a:t>
            </a:r>
            <a:r>
              <a:rPr lang="es-ES" sz="1600" dirty="0" err="1">
                <a:latin typeface="Times New Roman" panose="02020603050405020304" pitchFamily="18" charset="0"/>
                <a:ea typeface="Calibri" panose="020F0502020204030204" pitchFamily="34" charset="0"/>
              </a:rPr>
              <a:t>about</a:t>
            </a:r>
            <a:r>
              <a:rPr lang="es-ES" sz="1600" dirty="0">
                <a:latin typeface="Times New Roman" panose="02020603050405020304" pitchFamily="18" charset="0"/>
                <a:ea typeface="Calibri" panose="020F0502020204030204" pitchFamily="34" charset="0"/>
              </a:rPr>
              <a:t> </a:t>
            </a:r>
            <a:r>
              <a:rPr lang="es-ES" sz="1600" dirty="0" err="1">
                <a:latin typeface="Times New Roman" panose="02020603050405020304" pitchFamily="18" charset="0"/>
                <a:ea typeface="Calibri" panose="020F0502020204030204" pitchFamily="34" charset="0"/>
              </a:rPr>
              <a:t>word</a:t>
            </a:r>
            <a:r>
              <a:rPr lang="es-ES" sz="1600" dirty="0">
                <a:latin typeface="Times New Roman" panose="02020603050405020304" pitchFamily="18" charset="0"/>
                <a:ea typeface="Calibri" panose="020F0502020204030204" pitchFamily="34" charset="0"/>
              </a:rPr>
              <a:t> </a:t>
            </a:r>
            <a:r>
              <a:rPr lang="es-ES" sz="1600" dirty="0" err="1">
                <a:latin typeface="Times New Roman" panose="02020603050405020304" pitchFamily="18" charset="0"/>
                <a:ea typeface="Calibri" panose="020F0502020204030204" pitchFamily="34" charset="0"/>
              </a:rPr>
              <a:t>properties</a:t>
            </a:r>
            <a:r>
              <a:rPr lang="es-ES" sz="1600" dirty="0">
                <a:latin typeface="Times New Roman" panose="02020603050405020304" pitchFamily="18" charset="0"/>
                <a:ea typeface="Calibri" panose="020F0502020204030204" pitchFamily="34" charset="0"/>
              </a:rPr>
              <a:t> </a:t>
            </a:r>
            <a:r>
              <a:rPr lang="es-ES" sz="1600" dirty="0" err="1">
                <a:latin typeface="Times New Roman" panose="02020603050405020304" pitchFamily="18" charset="0"/>
                <a:ea typeface="Calibri" panose="020F0502020204030204" pitchFamily="34" charset="0"/>
              </a:rPr>
              <a:t>based</a:t>
            </a:r>
            <a:r>
              <a:rPr lang="es-ES" sz="1600" dirty="0">
                <a:latin typeface="Times New Roman" panose="02020603050405020304" pitchFamily="18" charset="0"/>
                <a:ea typeface="Calibri" panose="020F0502020204030204" pitchFamily="34" charset="0"/>
              </a:rPr>
              <a:t> off </a:t>
            </a:r>
            <a:r>
              <a:rPr lang="es-ES" sz="1600" dirty="0" err="1">
                <a:latin typeface="Times New Roman" panose="02020603050405020304" pitchFamily="18" charset="0"/>
                <a:ea typeface="Calibri" panose="020F0502020204030204" pitchFamily="34" charset="0"/>
              </a:rPr>
              <a:t>written</a:t>
            </a:r>
            <a:r>
              <a:rPr lang="es-ES" sz="1600" dirty="0">
                <a:latin typeface="Times New Roman" panose="02020603050405020304" pitchFamily="18" charset="0"/>
                <a:ea typeface="Calibri" panose="020F0502020204030204" pitchFamily="34" charset="0"/>
              </a:rPr>
              <a:t> data and </a:t>
            </a:r>
            <a:r>
              <a:rPr lang="es-ES" sz="1600" b="1" u="sng" dirty="0" err="1">
                <a:latin typeface="Times New Roman" panose="02020603050405020304" pitchFamily="18" charset="0"/>
                <a:ea typeface="Calibri" panose="020F0502020204030204" pitchFamily="34" charset="0"/>
              </a:rPr>
              <a:t>subtitles</a:t>
            </a:r>
            <a:r>
              <a:rPr lang="es-ES" sz="1600" dirty="0">
                <a:latin typeface="Times New Roman" panose="02020603050405020304" pitchFamily="18" charset="0"/>
                <a:ea typeface="Calibri" panose="020F0502020204030204" pitchFamily="34" charset="0"/>
              </a:rPr>
              <a:t>.</a:t>
            </a:r>
          </a:p>
          <a:p>
            <a:endParaRPr lang="es-ES" sz="1600" dirty="0">
              <a:latin typeface="Times New Roman" panose="02020603050405020304" pitchFamily="18" charset="0"/>
            </a:endParaRPr>
          </a:p>
          <a:p>
            <a:r>
              <a:rPr lang="es-ES" sz="1600" dirty="0" err="1">
                <a:latin typeface="Times New Roman" panose="02020603050405020304" pitchFamily="18" charset="0"/>
              </a:rPr>
              <a:t>Phonological</a:t>
            </a:r>
            <a:r>
              <a:rPr lang="es-ES" sz="1600" dirty="0">
                <a:latin typeface="Times New Roman" panose="02020603050405020304" pitchFamily="18" charset="0"/>
              </a:rPr>
              <a:t> </a:t>
            </a:r>
            <a:r>
              <a:rPr lang="es-ES" sz="1600" dirty="0" err="1">
                <a:latin typeface="Times New Roman" panose="02020603050405020304" pitchFamily="18" charset="0"/>
              </a:rPr>
              <a:t>neighbors</a:t>
            </a:r>
            <a:r>
              <a:rPr lang="es-ES" sz="1600" dirty="0">
                <a:latin typeface="Times New Roman" panose="02020603050405020304" pitchFamily="18" charset="0"/>
              </a:rPr>
              <a:t>: </a:t>
            </a:r>
            <a:r>
              <a:rPr lang="es-ES" sz="1600" dirty="0" err="1">
                <a:latin typeface="Times New Roman" panose="02020603050405020304" pitchFamily="18" charset="0"/>
              </a:rPr>
              <a:t>words</a:t>
            </a:r>
            <a:r>
              <a:rPr lang="es-ES" sz="1600" dirty="0">
                <a:latin typeface="Times New Roman" panose="02020603050405020304" pitchFamily="18" charset="0"/>
              </a:rPr>
              <a:t> </a:t>
            </a:r>
            <a:r>
              <a:rPr lang="es-ES" sz="1600" dirty="0" err="1">
                <a:latin typeface="Times New Roman" panose="02020603050405020304" pitchFamily="18" charset="0"/>
              </a:rPr>
              <a:t>that</a:t>
            </a:r>
            <a:r>
              <a:rPr lang="es-ES" sz="1600" dirty="0">
                <a:latin typeface="Times New Roman" panose="02020603050405020304" pitchFamily="18" charset="0"/>
              </a:rPr>
              <a:t> </a:t>
            </a:r>
            <a:r>
              <a:rPr lang="es-ES" sz="1600" dirty="0" err="1">
                <a:latin typeface="Times New Roman" panose="02020603050405020304" pitchFamily="18" charset="0"/>
              </a:rPr>
              <a:t>differ</a:t>
            </a:r>
            <a:r>
              <a:rPr lang="es-ES" sz="1600" dirty="0">
                <a:latin typeface="Times New Roman" panose="02020603050405020304" pitchFamily="18" charset="0"/>
              </a:rPr>
              <a:t> </a:t>
            </a:r>
            <a:r>
              <a:rPr lang="es-ES" sz="1600" dirty="0" err="1">
                <a:latin typeface="Times New Roman" panose="02020603050405020304" pitchFamily="18" charset="0"/>
              </a:rPr>
              <a:t>by</a:t>
            </a:r>
            <a:r>
              <a:rPr lang="es-ES" sz="1600" dirty="0">
                <a:latin typeface="Times New Roman" panose="02020603050405020304" pitchFamily="18" charset="0"/>
              </a:rPr>
              <a:t> </a:t>
            </a:r>
            <a:r>
              <a:rPr lang="es-ES" sz="1600" dirty="0" err="1">
                <a:latin typeface="Times New Roman" panose="02020603050405020304" pitchFamily="18" charset="0"/>
              </a:rPr>
              <a:t>one</a:t>
            </a:r>
            <a:r>
              <a:rPr lang="es-ES" sz="1600" dirty="0">
                <a:latin typeface="Times New Roman" panose="02020603050405020304" pitchFamily="18" charset="0"/>
              </a:rPr>
              <a:t> </a:t>
            </a:r>
            <a:r>
              <a:rPr lang="es-ES" sz="1600" dirty="0" err="1">
                <a:latin typeface="Times New Roman" panose="02020603050405020304" pitchFamily="18" charset="0"/>
              </a:rPr>
              <a:t>phoneme</a:t>
            </a:r>
            <a:r>
              <a:rPr lang="es-ES" sz="1600" dirty="0">
                <a:latin typeface="Times New Roman" panose="02020603050405020304" pitchFamily="18" charset="0"/>
              </a:rPr>
              <a:t> </a:t>
            </a:r>
            <a:r>
              <a:rPr lang="es-ES" sz="1600" dirty="0" err="1">
                <a:latin typeface="Times New Roman" panose="02020603050405020304" pitchFamily="18" charset="0"/>
              </a:rPr>
              <a:t>with</a:t>
            </a:r>
            <a:r>
              <a:rPr lang="es-ES" sz="1600" dirty="0">
                <a:latin typeface="Times New Roman" panose="02020603050405020304" pitchFamily="18" charset="0"/>
              </a:rPr>
              <a:t> </a:t>
            </a:r>
            <a:r>
              <a:rPr lang="es-ES" sz="1600" dirty="0" err="1">
                <a:latin typeface="Times New Roman" panose="02020603050405020304" pitchFamily="18" charset="0"/>
              </a:rPr>
              <a:t>either</a:t>
            </a:r>
            <a:r>
              <a:rPr lang="es-ES" sz="1600" dirty="0">
                <a:latin typeface="Times New Roman" panose="02020603050405020304" pitchFamily="18" charset="0"/>
              </a:rPr>
              <a:t> </a:t>
            </a:r>
            <a:r>
              <a:rPr lang="es-ES" sz="1600" dirty="0" err="1">
                <a:latin typeface="Times New Roman" panose="02020603050405020304" pitchFamily="18" charset="0"/>
              </a:rPr>
              <a:t>addition</a:t>
            </a:r>
            <a:r>
              <a:rPr lang="es-ES" sz="1600" dirty="0">
                <a:latin typeface="Times New Roman" panose="02020603050405020304" pitchFamily="18" charset="0"/>
              </a:rPr>
              <a:t>, </a:t>
            </a:r>
            <a:r>
              <a:rPr lang="es-ES" sz="1600" dirty="0" err="1">
                <a:latin typeface="Times New Roman" panose="02020603050405020304" pitchFamily="18" charset="0"/>
              </a:rPr>
              <a:t>deletion</a:t>
            </a:r>
            <a:r>
              <a:rPr lang="es-ES" sz="1600" dirty="0">
                <a:latin typeface="Times New Roman" panose="02020603050405020304" pitchFamily="18" charset="0"/>
              </a:rPr>
              <a:t> </a:t>
            </a:r>
            <a:r>
              <a:rPr lang="es-ES" sz="1600" dirty="0" err="1">
                <a:latin typeface="Times New Roman" panose="02020603050405020304" pitchFamily="18" charset="0"/>
              </a:rPr>
              <a:t>or</a:t>
            </a:r>
            <a:r>
              <a:rPr lang="es-ES" sz="1600" dirty="0">
                <a:latin typeface="Times New Roman" panose="02020603050405020304" pitchFamily="18" charset="0"/>
              </a:rPr>
              <a:t> </a:t>
            </a:r>
            <a:r>
              <a:rPr lang="es-ES" sz="1600" dirty="0" err="1">
                <a:latin typeface="Times New Roman" panose="02020603050405020304" pitchFamily="18" charset="0"/>
              </a:rPr>
              <a:t>substitution</a:t>
            </a:r>
            <a:r>
              <a:rPr lang="es-ES" sz="1600" dirty="0">
                <a:latin typeface="Times New Roman" panose="02020603050405020304" pitchFamily="18" charset="0"/>
              </a:rPr>
              <a:t>.</a:t>
            </a:r>
            <a:endParaRPr lang="en-US" sz="1600" dirty="0"/>
          </a:p>
        </p:txBody>
      </p:sp>
    </p:spTree>
    <p:extLst>
      <p:ext uri="{BB962C8B-B14F-4D97-AF65-F5344CB8AC3E}">
        <p14:creationId xmlns:p14="http://schemas.microsoft.com/office/powerpoint/2010/main" val="314949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1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1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1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
                                            <p:txEl>
                                              <p:pRg st="10" end="10"/>
                                            </p:txEl>
                                          </p:spTgt>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
                                            <p:txEl>
                                              <p:pRg st="11" end="11"/>
                                            </p:txEl>
                                          </p:spTgt>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
                                            <p:txEl>
                                              <p:pRg st="12" end="12"/>
                                            </p:txEl>
                                          </p:spTgt>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5847324"/>
              </p:ext>
            </p:extLst>
          </p:nvPr>
        </p:nvGraphicFramePr>
        <p:xfrm>
          <a:off x="822325" y="1846263"/>
          <a:ext cx="7543800" cy="4079240"/>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370840">
                <a:tc>
                  <a:txBody>
                    <a:bodyPr/>
                    <a:lstStyle/>
                    <a:p>
                      <a:r>
                        <a:rPr lang="en-US" dirty="0"/>
                        <a:t>Factor</a:t>
                      </a:r>
                    </a:p>
                  </a:txBody>
                  <a:tcPr>
                    <a:solidFill>
                      <a:srgbClr val="C00000"/>
                    </a:solidFill>
                  </a:tcPr>
                </a:tc>
                <a:tc>
                  <a:txBody>
                    <a:bodyPr/>
                    <a:lstStyle/>
                    <a:p>
                      <a:r>
                        <a:rPr lang="en-US" dirty="0"/>
                        <a:t>P-value</a:t>
                      </a:r>
                    </a:p>
                  </a:txBody>
                  <a:tcPr>
                    <a:solidFill>
                      <a:srgbClr val="C00000"/>
                    </a:solidFill>
                  </a:tcPr>
                </a:tc>
                <a:extLst>
                  <a:ext uri="{0D108BD9-81ED-4DB2-BD59-A6C34878D82A}">
                    <a16:rowId xmlns:a16="http://schemas.microsoft.com/office/drawing/2014/main" val="10000"/>
                  </a:ext>
                </a:extLst>
              </a:tr>
              <a:tr h="370840">
                <a:tc>
                  <a:txBody>
                    <a:bodyPr/>
                    <a:lstStyle/>
                    <a:p>
                      <a:r>
                        <a:rPr lang="en-US" dirty="0">
                          <a:solidFill>
                            <a:srgbClr val="C00000"/>
                          </a:solidFill>
                        </a:rPr>
                        <a:t>Following segment-manner</a:t>
                      </a:r>
                    </a:p>
                  </a:txBody>
                  <a:tcPr/>
                </a:tc>
                <a:tc>
                  <a:txBody>
                    <a:bodyPr/>
                    <a:lstStyle/>
                    <a:p>
                      <a:r>
                        <a:rPr lang="en-US" dirty="0"/>
                        <a:t>0.0207</a:t>
                      </a:r>
                    </a:p>
                  </a:txBody>
                  <a:tcPr/>
                </a:tc>
                <a:extLst>
                  <a:ext uri="{0D108BD9-81ED-4DB2-BD59-A6C34878D82A}">
                    <a16:rowId xmlns:a16="http://schemas.microsoft.com/office/drawing/2014/main" val="10001"/>
                  </a:ext>
                </a:extLst>
              </a:tr>
              <a:tr h="370840">
                <a:tc>
                  <a:txBody>
                    <a:bodyPr/>
                    <a:lstStyle/>
                    <a:p>
                      <a:r>
                        <a:rPr lang="en-US" dirty="0">
                          <a:solidFill>
                            <a:srgbClr val="C00000"/>
                          </a:solidFill>
                        </a:rPr>
                        <a:t>Following segment-point</a:t>
                      </a:r>
                    </a:p>
                  </a:txBody>
                  <a:tcPr>
                    <a:solidFill>
                      <a:srgbClr val="FFC000"/>
                    </a:solidFill>
                  </a:tcPr>
                </a:tc>
                <a:tc>
                  <a:txBody>
                    <a:bodyPr/>
                    <a:lstStyle/>
                    <a:p>
                      <a:r>
                        <a:rPr lang="en-US" dirty="0"/>
                        <a:t>0.00957</a:t>
                      </a:r>
                    </a:p>
                  </a:txBody>
                  <a:tcPr>
                    <a:solidFill>
                      <a:srgbClr val="FFC000"/>
                    </a:solidFill>
                  </a:tcPr>
                </a:tc>
                <a:extLst>
                  <a:ext uri="{0D108BD9-81ED-4DB2-BD59-A6C34878D82A}">
                    <a16:rowId xmlns:a16="http://schemas.microsoft.com/office/drawing/2014/main" val="10002"/>
                  </a:ext>
                </a:extLst>
              </a:tr>
              <a:tr h="370840">
                <a:tc>
                  <a:txBody>
                    <a:bodyPr/>
                    <a:lstStyle/>
                    <a:p>
                      <a:r>
                        <a:rPr lang="en-US" dirty="0">
                          <a:solidFill>
                            <a:srgbClr val="002060"/>
                          </a:solidFill>
                        </a:rPr>
                        <a:t>Preceding segment-manner</a:t>
                      </a:r>
                    </a:p>
                  </a:txBody>
                  <a:tcPr/>
                </a:tc>
                <a:tc>
                  <a:txBody>
                    <a:bodyPr/>
                    <a:lstStyle/>
                    <a:p>
                      <a:r>
                        <a:rPr lang="en-US" dirty="0"/>
                        <a:t>.992</a:t>
                      </a:r>
                    </a:p>
                  </a:txBody>
                  <a:tcPr/>
                </a:tc>
                <a:extLst>
                  <a:ext uri="{0D108BD9-81ED-4DB2-BD59-A6C34878D82A}">
                    <a16:rowId xmlns:a16="http://schemas.microsoft.com/office/drawing/2014/main" val="10003"/>
                  </a:ext>
                </a:extLst>
              </a:tr>
              <a:tr h="370840">
                <a:tc>
                  <a:txBody>
                    <a:bodyPr/>
                    <a:lstStyle/>
                    <a:p>
                      <a:r>
                        <a:rPr lang="en-US" dirty="0">
                          <a:solidFill>
                            <a:srgbClr val="002060"/>
                          </a:solidFill>
                        </a:rPr>
                        <a:t>Preceding segment-point</a:t>
                      </a:r>
                    </a:p>
                  </a:txBody>
                  <a:tcPr/>
                </a:tc>
                <a:tc>
                  <a:txBody>
                    <a:bodyPr/>
                    <a:lstStyle/>
                    <a:p>
                      <a:r>
                        <a:rPr lang="en-US" dirty="0"/>
                        <a:t>0.135</a:t>
                      </a:r>
                    </a:p>
                  </a:txBody>
                  <a:tcPr/>
                </a:tc>
                <a:extLst>
                  <a:ext uri="{0D108BD9-81ED-4DB2-BD59-A6C34878D82A}">
                    <a16:rowId xmlns:a16="http://schemas.microsoft.com/office/drawing/2014/main" val="10004"/>
                  </a:ext>
                </a:extLst>
              </a:tr>
              <a:tr h="370840">
                <a:tc>
                  <a:txBody>
                    <a:bodyPr/>
                    <a:lstStyle/>
                    <a:p>
                      <a:r>
                        <a:rPr lang="en-US" dirty="0">
                          <a:solidFill>
                            <a:srgbClr val="002060"/>
                          </a:solidFill>
                        </a:rPr>
                        <a:t>Position</a:t>
                      </a:r>
                      <a:r>
                        <a:rPr lang="en-US" baseline="0" dirty="0">
                          <a:solidFill>
                            <a:srgbClr val="002060"/>
                          </a:solidFill>
                        </a:rPr>
                        <a:t> within word</a:t>
                      </a:r>
                      <a:endParaRPr lang="en-US" dirty="0">
                        <a:solidFill>
                          <a:srgbClr val="002060"/>
                        </a:solidFill>
                      </a:endParaRPr>
                    </a:p>
                  </a:txBody>
                  <a:tcPr>
                    <a:solidFill>
                      <a:srgbClr val="92D050"/>
                    </a:solidFill>
                  </a:tcPr>
                </a:tc>
                <a:tc>
                  <a:txBody>
                    <a:bodyPr/>
                    <a:lstStyle/>
                    <a:p>
                      <a:r>
                        <a:rPr lang="en-US" dirty="0"/>
                        <a:t>0.0021</a:t>
                      </a:r>
                    </a:p>
                  </a:txBody>
                  <a:tcPr>
                    <a:solidFill>
                      <a:srgbClr val="92D050"/>
                    </a:solidFill>
                  </a:tcPr>
                </a:tc>
                <a:extLst>
                  <a:ext uri="{0D108BD9-81ED-4DB2-BD59-A6C34878D82A}">
                    <a16:rowId xmlns:a16="http://schemas.microsoft.com/office/drawing/2014/main" val="10005"/>
                  </a:ext>
                </a:extLst>
              </a:tr>
              <a:tr h="370840">
                <a:tc>
                  <a:txBody>
                    <a:bodyPr/>
                    <a:lstStyle/>
                    <a:p>
                      <a:r>
                        <a:rPr lang="en-US" dirty="0">
                          <a:solidFill>
                            <a:srgbClr val="C00000"/>
                          </a:solidFill>
                        </a:rPr>
                        <a:t>Corpus frequency of the word</a:t>
                      </a:r>
                    </a:p>
                  </a:txBody>
                  <a:tcPr>
                    <a:solidFill>
                      <a:srgbClr val="FFFF66"/>
                    </a:solidFill>
                  </a:tcPr>
                </a:tc>
                <a:tc>
                  <a:txBody>
                    <a:bodyPr/>
                    <a:lstStyle/>
                    <a:p>
                      <a:r>
                        <a:rPr lang="en-US" dirty="0"/>
                        <a:t>0.000343</a:t>
                      </a:r>
                    </a:p>
                  </a:txBody>
                  <a:tcPr>
                    <a:solidFill>
                      <a:srgbClr val="FFFF66"/>
                    </a:solidFill>
                  </a:tcPr>
                </a:tc>
                <a:extLst>
                  <a:ext uri="{0D108BD9-81ED-4DB2-BD59-A6C34878D82A}">
                    <a16:rowId xmlns:a16="http://schemas.microsoft.com/office/drawing/2014/main" val="10006"/>
                  </a:ext>
                </a:extLst>
              </a:tr>
              <a:tr h="370840">
                <a:tc>
                  <a:txBody>
                    <a:bodyPr/>
                    <a:lstStyle/>
                    <a:p>
                      <a:r>
                        <a:rPr lang="en-US" dirty="0">
                          <a:solidFill>
                            <a:srgbClr val="C00000"/>
                          </a:solidFill>
                        </a:rPr>
                        <a:t>ESPAL corpus frequency</a:t>
                      </a:r>
                    </a:p>
                  </a:txBody>
                  <a:tcPr/>
                </a:tc>
                <a:tc>
                  <a:txBody>
                    <a:bodyPr/>
                    <a:lstStyle/>
                    <a:p>
                      <a:r>
                        <a:rPr lang="en-US" dirty="0"/>
                        <a:t>0.101</a:t>
                      </a:r>
                    </a:p>
                  </a:txBody>
                  <a:tcPr/>
                </a:tc>
                <a:extLst>
                  <a:ext uri="{0D108BD9-81ED-4DB2-BD59-A6C34878D82A}">
                    <a16:rowId xmlns:a16="http://schemas.microsoft.com/office/drawing/2014/main" val="10007"/>
                  </a:ext>
                </a:extLst>
              </a:tr>
              <a:tr h="370840">
                <a:tc>
                  <a:txBody>
                    <a:bodyPr/>
                    <a:lstStyle/>
                    <a:p>
                      <a:r>
                        <a:rPr lang="en-US" dirty="0">
                          <a:solidFill>
                            <a:srgbClr val="C00000"/>
                          </a:solidFill>
                        </a:rPr>
                        <a:t>ESPAL</a:t>
                      </a:r>
                      <a:r>
                        <a:rPr lang="en-US" baseline="0" dirty="0">
                          <a:solidFill>
                            <a:srgbClr val="C00000"/>
                          </a:solidFill>
                        </a:rPr>
                        <a:t> # phonological neighbors (PN)</a:t>
                      </a:r>
                      <a:endParaRPr lang="en-US" dirty="0">
                        <a:solidFill>
                          <a:srgbClr val="C00000"/>
                        </a:solidFill>
                      </a:endParaRPr>
                    </a:p>
                  </a:txBody>
                  <a:tcPr>
                    <a:solidFill>
                      <a:srgbClr val="FFFF66"/>
                    </a:solidFill>
                  </a:tcPr>
                </a:tc>
                <a:tc>
                  <a:txBody>
                    <a:bodyPr/>
                    <a:lstStyle/>
                    <a:p>
                      <a:r>
                        <a:rPr lang="en-US" dirty="0"/>
                        <a:t>0.0338</a:t>
                      </a:r>
                    </a:p>
                  </a:txBody>
                  <a:tcPr>
                    <a:solidFill>
                      <a:srgbClr val="FFFF66"/>
                    </a:solidFill>
                  </a:tcPr>
                </a:tc>
                <a:extLst>
                  <a:ext uri="{0D108BD9-81ED-4DB2-BD59-A6C34878D82A}">
                    <a16:rowId xmlns:a16="http://schemas.microsoft.com/office/drawing/2014/main" val="10008"/>
                  </a:ext>
                </a:extLst>
              </a:tr>
              <a:tr h="370840">
                <a:tc>
                  <a:txBody>
                    <a:bodyPr/>
                    <a:lstStyle/>
                    <a:p>
                      <a:r>
                        <a:rPr lang="en-US" dirty="0">
                          <a:solidFill>
                            <a:srgbClr val="C00000"/>
                          </a:solidFill>
                        </a:rPr>
                        <a:t>ESPAL # high</a:t>
                      </a:r>
                      <a:r>
                        <a:rPr lang="en-US" baseline="0" dirty="0">
                          <a:solidFill>
                            <a:srgbClr val="C00000"/>
                          </a:solidFill>
                        </a:rPr>
                        <a:t> frequency PN</a:t>
                      </a:r>
                      <a:endParaRPr lang="en-US" dirty="0">
                        <a:solidFill>
                          <a:srgbClr val="C00000"/>
                        </a:solidFill>
                      </a:endParaRPr>
                    </a:p>
                  </a:txBody>
                  <a:tcPr/>
                </a:tc>
                <a:tc>
                  <a:txBody>
                    <a:bodyPr/>
                    <a:lstStyle/>
                    <a:p>
                      <a:r>
                        <a:rPr lang="en-US" dirty="0"/>
                        <a:t>0.171</a:t>
                      </a:r>
                    </a:p>
                  </a:txBody>
                  <a:tcPr/>
                </a:tc>
                <a:extLst>
                  <a:ext uri="{0D108BD9-81ED-4DB2-BD59-A6C34878D82A}">
                    <a16:rowId xmlns:a16="http://schemas.microsoft.com/office/drawing/2014/main" val="10009"/>
                  </a:ext>
                </a:extLst>
              </a:tr>
              <a:tr h="370840">
                <a:tc>
                  <a:txBody>
                    <a:bodyPr/>
                    <a:lstStyle/>
                    <a:p>
                      <a:r>
                        <a:rPr lang="en-US" dirty="0">
                          <a:solidFill>
                            <a:srgbClr val="C00000"/>
                          </a:solidFill>
                        </a:rPr>
                        <a:t>ESPAL avg. frequency PN</a:t>
                      </a:r>
                    </a:p>
                  </a:txBody>
                  <a:tcPr/>
                </a:tc>
                <a:tc>
                  <a:txBody>
                    <a:bodyPr/>
                    <a:lstStyle/>
                    <a:p>
                      <a:r>
                        <a:rPr lang="en-US" dirty="0"/>
                        <a:t>0.314</a:t>
                      </a:r>
                    </a:p>
                  </a:txBody>
                  <a:tcPr/>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p:txBody>
          <a:bodyPr/>
          <a:lstStyle/>
          <a:p>
            <a:fld id="{1A181BC5-E34D-4B44-B9B9-3CA944BC39F2}" type="slidenum">
              <a:rPr lang="en-US" smtClean="0"/>
              <a:t>16</a:t>
            </a:fld>
            <a:endParaRPr lang="en-US"/>
          </a:p>
        </p:txBody>
      </p:sp>
    </p:spTree>
    <p:extLst>
      <p:ext uri="{BB962C8B-B14F-4D97-AF65-F5344CB8AC3E}">
        <p14:creationId xmlns:p14="http://schemas.microsoft.com/office/powerpoint/2010/main" val="108586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normAutofit/>
          </a:bodyPr>
          <a:lstStyle/>
          <a:p>
            <a:r>
              <a:rPr lang="en-US" dirty="0"/>
              <a:t>Final factors considered:</a:t>
            </a:r>
          </a:p>
          <a:p>
            <a:pPr lvl="1"/>
            <a:r>
              <a:rPr lang="en-US" dirty="0"/>
              <a:t>Following context (point of articulation)</a:t>
            </a:r>
          </a:p>
          <a:p>
            <a:pPr lvl="1"/>
            <a:r>
              <a:rPr lang="en-US" dirty="0"/>
              <a:t>Position of /r/ within the word</a:t>
            </a:r>
          </a:p>
          <a:p>
            <a:pPr lvl="1"/>
            <a:r>
              <a:rPr lang="en-US" dirty="0"/>
              <a:t>Grammatical category of the word</a:t>
            </a:r>
          </a:p>
          <a:p>
            <a:pPr lvl="1"/>
            <a:r>
              <a:rPr lang="en-US" dirty="0"/>
              <a:t>Number of syllables in the word</a:t>
            </a:r>
          </a:p>
          <a:p>
            <a:pPr lvl="1"/>
            <a:r>
              <a:rPr lang="en-US" dirty="0"/>
              <a:t>Syllable stress</a:t>
            </a:r>
          </a:p>
          <a:p>
            <a:pPr lvl="1"/>
            <a:r>
              <a:rPr lang="en-US" dirty="0"/>
              <a:t>Corpus frequency of the Word</a:t>
            </a:r>
          </a:p>
          <a:p>
            <a:pPr lvl="1"/>
            <a:r>
              <a:rPr lang="en-US" dirty="0"/>
              <a:t>ESPAL number of phonological neighbors</a:t>
            </a:r>
          </a:p>
          <a:p>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17</a:t>
            </a:fld>
            <a:endParaRPr lang="en-US"/>
          </a:p>
        </p:txBody>
      </p:sp>
    </p:spTree>
    <p:extLst>
      <p:ext uri="{BB962C8B-B14F-4D97-AF65-F5344CB8AC3E}">
        <p14:creationId xmlns:p14="http://schemas.microsoft.com/office/powerpoint/2010/main" val="335924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Method</a:t>
            </a:r>
          </a:p>
        </p:txBody>
      </p:sp>
      <p:sp>
        <p:nvSpPr>
          <p:cNvPr id="2" name="Content Placeholder 1"/>
          <p:cNvSpPr>
            <a:spLocks noGrp="1"/>
          </p:cNvSpPr>
          <p:nvPr>
            <p:ph idx="1"/>
          </p:nvPr>
        </p:nvSpPr>
        <p:spPr/>
        <p:txBody>
          <a:bodyPr/>
          <a:lstStyle/>
          <a:p>
            <a:r>
              <a:rPr lang="es-ES" dirty="0" err="1"/>
              <a:t>These</a:t>
            </a:r>
            <a:r>
              <a:rPr lang="es-ES" dirty="0"/>
              <a:t> </a:t>
            </a:r>
            <a:r>
              <a:rPr lang="es-ES" dirty="0" err="1"/>
              <a:t>tokens</a:t>
            </a:r>
            <a:r>
              <a:rPr lang="es-ES" dirty="0"/>
              <a:t> </a:t>
            </a:r>
            <a:r>
              <a:rPr lang="es-ES" dirty="0" err="1"/>
              <a:t>were</a:t>
            </a:r>
            <a:r>
              <a:rPr lang="es-ES" dirty="0"/>
              <a:t> </a:t>
            </a:r>
            <a:r>
              <a:rPr lang="es-ES" dirty="0" err="1"/>
              <a:t>then</a:t>
            </a:r>
            <a:r>
              <a:rPr lang="es-ES" dirty="0"/>
              <a:t> </a:t>
            </a:r>
            <a:r>
              <a:rPr lang="es-ES" dirty="0" err="1"/>
              <a:t>coded</a:t>
            </a:r>
            <a:r>
              <a:rPr lang="es-ES" dirty="0"/>
              <a:t> </a:t>
            </a:r>
            <a:r>
              <a:rPr lang="es-ES" dirty="0" err="1"/>
              <a:t>according</a:t>
            </a:r>
            <a:r>
              <a:rPr lang="es-ES" dirty="0"/>
              <a:t> </a:t>
            </a:r>
            <a:r>
              <a:rPr lang="es-ES" dirty="0" err="1"/>
              <a:t>to</a:t>
            </a:r>
            <a:r>
              <a:rPr lang="es-ES" dirty="0"/>
              <a:t> </a:t>
            </a:r>
            <a:r>
              <a:rPr lang="es-ES" dirty="0" err="1"/>
              <a:t>the</a:t>
            </a:r>
            <a:r>
              <a:rPr lang="es-ES" dirty="0"/>
              <a:t> </a:t>
            </a:r>
            <a:r>
              <a:rPr lang="es-ES" dirty="0" err="1"/>
              <a:t>following</a:t>
            </a:r>
            <a:r>
              <a:rPr lang="es-ES" dirty="0"/>
              <a:t> </a:t>
            </a:r>
            <a:r>
              <a:rPr lang="es-ES" dirty="0" err="1"/>
              <a:t>extralinguistic</a:t>
            </a:r>
            <a:r>
              <a:rPr lang="es-ES" dirty="0"/>
              <a:t> </a:t>
            </a:r>
            <a:r>
              <a:rPr lang="es-ES" dirty="0" err="1"/>
              <a:t>factors</a:t>
            </a:r>
            <a:r>
              <a:rPr lang="es-ES" dirty="0"/>
              <a:t>:</a:t>
            </a:r>
          </a:p>
          <a:p>
            <a:pPr lvl="1"/>
            <a:r>
              <a:rPr lang="es-ES" dirty="0" err="1"/>
              <a:t>Age</a:t>
            </a:r>
            <a:endParaRPr lang="es-ES" dirty="0"/>
          </a:p>
          <a:p>
            <a:pPr lvl="1"/>
            <a:r>
              <a:rPr lang="es-ES" dirty="0"/>
              <a:t>Sex</a:t>
            </a:r>
          </a:p>
          <a:p>
            <a:r>
              <a:rPr lang="es-ES" dirty="0"/>
              <a:t>A </a:t>
            </a:r>
            <a:r>
              <a:rPr lang="es-ES" dirty="0" err="1"/>
              <a:t>multivariate</a:t>
            </a:r>
            <a:r>
              <a:rPr lang="es-ES" dirty="0"/>
              <a:t> </a:t>
            </a:r>
            <a:r>
              <a:rPr lang="es-ES" dirty="0" err="1"/>
              <a:t>analysis</a:t>
            </a:r>
            <a:r>
              <a:rPr lang="es-ES" dirty="0"/>
              <a:t> </a:t>
            </a:r>
            <a:r>
              <a:rPr lang="es-ES" dirty="0" err="1"/>
              <a:t>was</a:t>
            </a:r>
            <a:r>
              <a:rPr lang="es-ES" dirty="0"/>
              <a:t> </a:t>
            </a:r>
            <a:r>
              <a:rPr lang="es-ES" dirty="0" err="1"/>
              <a:t>run</a:t>
            </a:r>
            <a:r>
              <a:rPr lang="es-ES" dirty="0"/>
              <a:t> </a:t>
            </a:r>
            <a:r>
              <a:rPr lang="es-ES" dirty="0" err="1"/>
              <a:t>on</a:t>
            </a:r>
            <a:r>
              <a:rPr lang="es-ES" dirty="0"/>
              <a:t> </a:t>
            </a:r>
            <a:r>
              <a:rPr lang="es-ES" dirty="0" err="1"/>
              <a:t>the</a:t>
            </a:r>
            <a:r>
              <a:rPr lang="es-ES" dirty="0"/>
              <a:t> data </a:t>
            </a:r>
            <a:r>
              <a:rPr lang="es-ES" dirty="0" err="1"/>
              <a:t>using</a:t>
            </a:r>
            <a:r>
              <a:rPr lang="es-ES" dirty="0"/>
              <a:t> </a:t>
            </a:r>
            <a:r>
              <a:rPr lang="es-ES" dirty="0" err="1"/>
              <a:t>Rbrul</a:t>
            </a:r>
            <a:r>
              <a:rPr lang="es-ES" dirty="0"/>
              <a:t> (Johnson, 2009)</a:t>
            </a:r>
          </a:p>
          <a:p>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18</a:t>
            </a:fld>
            <a:endParaRPr lang="en-US"/>
          </a:p>
        </p:txBody>
      </p:sp>
    </p:spTree>
    <p:extLst>
      <p:ext uri="{BB962C8B-B14F-4D97-AF65-F5344CB8AC3E}">
        <p14:creationId xmlns:p14="http://schemas.microsoft.com/office/powerpoint/2010/main" val="419481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analysis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1A181BC5-E34D-4B44-B9B9-3CA944BC39F2}" type="slidenum">
              <a:rPr lang="en-US" smtClean="0"/>
              <a:t>19</a:t>
            </a:fld>
            <a:endParaRPr lang="en-US"/>
          </a:p>
        </p:txBody>
      </p:sp>
    </p:spTree>
    <p:extLst>
      <p:ext uri="{BB962C8B-B14F-4D97-AF65-F5344CB8AC3E}">
        <p14:creationId xmlns:p14="http://schemas.microsoft.com/office/powerpoint/2010/main" val="6362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err="1"/>
              <a:t>Introduction</a:t>
            </a:r>
            <a:endParaRPr lang="en-US" dirty="0"/>
          </a:p>
        </p:txBody>
      </p:sp>
      <p:sp>
        <p:nvSpPr>
          <p:cNvPr id="2" name="Content Placeholder 1"/>
          <p:cNvSpPr>
            <a:spLocks noGrp="1"/>
          </p:cNvSpPr>
          <p:nvPr>
            <p:ph idx="1"/>
          </p:nvPr>
        </p:nvSpPr>
        <p:spPr/>
        <p:txBody>
          <a:bodyPr>
            <a:normAutofit/>
          </a:bodyPr>
          <a:lstStyle/>
          <a:p>
            <a:r>
              <a:rPr lang="en-US" dirty="0"/>
              <a:t>Spanish has two </a:t>
            </a:r>
            <a:r>
              <a:rPr lang="en-US" dirty="0" err="1"/>
              <a:t>rhotics</a:t>
            </a:r>
            <a:r>
              <a:rPr lang="en-US" dirty="0"/>
              <a:t>, the tap /ɾ/ and the trill /r/, ex. </a:t>
            </a:r>
            <a:r>
              <a:rPr lang="en-US" i="1" dirty="0" err="1"/>
              <a:t>pero</a:t>
            </a:r>
            <a:r>
              <a:rPr lang="en-US" i="1" dirty="0"/>
              <a:t> </a:t>
            </a:r>
            <a:r>
              <a:rPr lang="en-US" dirty="0"/>
              <a:t>[</a:t>
            </a:r>
            <a:r>
              <a:rPr lang="en-US" dirty="0" err="1"/>
              <a:t>pé.ɾo</a:t>
            </a:r>
            <a:r>
              <a:rPr lang="en-US" dirty="0"/>
              <a:t>] ‘but’ vs. </a:t>
            </a:r>
            <a:r>
              <a:rPr lang="en-US" i="1" dirty="0" err="1"/>
              <a:t>perro</a:t>
            </a:r>
            <a:r>
              <a:rPr lang="en-US" i="1" dirty="0"/>
              <a:t> </a:t>
            </a:r>
            <a:r>
              <a:rPr lang="en-US" dirty="0"/>
              <a:t>[pé.ro]</a:t>
            </a:r>
            <a:r>
              <a:rPr lang="en-US" i="1" dirty="0"/>
              <a:t> </a:t>
            </a:r>
            <a:r>
              <a:rPr lang="en-US" dirty="0"/>
              <a:t>‘dog’</a:t>
            </a:r>
          </a:p>
          <a:p>
            <a:r>
              <a:rPr lang="en-US" dirty="0"/>
              <a:t>/r/ occurs in</a:t>
            </a:r>
          </a:p>
          <a:p>
            <a:pPr lvl="1"/>
            <a:r>
              <a:rPr lang="en-US" dirty="0"/>
              <a:t>Intervocalic position: </a:t>
            </a:r>
            <a:r>
              <a:rPr lang="en-US" i="1" dirty="0" err="1"/>
              <a:t>carro</a:t>
            </a:r>
            <a:r>
              <a:rPr lang="en-US" dirty="0"/>
              <a:t> [ká.ro]</a:t>
            </a:r>
          </a:p>
          <a:p>
            <a:pPr lvl="1"/>
            <a:r>
              <a:rPr lang="en-US" dirty="0"/>
              <a:t>Word-initial position: </a:t>
            </a:r>
            <a:r>
              <a:rPr lang="en-US" i="1" dirty="0" err="1"/>
              <a:t>rota</a:t>
            </a:r>
            <a:r>
              <a:rPr lang="en-US" dirty="0"/>
              <a:t> [</a:t>
            </a:r>
            <a:r>
              <a:rPr lang="en-US" dirty="0" err="1"/>
              <a:t>ró.ta</a:t>
            </a:r>
            <a:r>
              <a:rPr lang="en-US" dirty="0"/>
              <a:t>]</a:t>
            </a:r>
            <a:endParaRPr lang="en-US" i="1" dirty="0"/>
          </a:p>
          <a:p>
            <a:pPr lvl="1"/>
            <a:r>
              <a:rPr lang="en-US" dirty="0"/>
              <a:t>Post-consonant syllable-initial position: </a:t>
            </a:r>
            <a:r>
              <a:rPr lang="en-US" i="1" dirty="0" err="1"/>
              <a:t>honra</a:t>
            </a:r>
            <a:r>
              <a:rPr lang="en-US" dirty="0"/>
              <a:t> [</a:t>
            </a:r>
            <a:r>
              <a:rPr lang="en-US" dirty="0" err="1"/>
              <a:t>ón.ra</a:t>
            </a:r>
            <a:r>
              <a:rPr lang="en-US" dirty="0"/>
              <a:t>]</a:t>
            </a:r>
          </a:p>
          <a:p>
            <a:r>
              <a:rPr lang="en-US" dirty="0"/>
              <a:t>Prescriptively, /r/ is realized as a voiced alveolar trill with 2-3 occlusions (</a:t>
            </a:r>
            <a:r>
              <a:rPr lang="en-US" dirty="0" err="1"/>
              <a:t>Hualde</a:t>
            </a:r>
            <a:r>
              <a:rPr lang="en-US" dirty="0"/>
              <a:t>, 2005).</a:t>
            </a:r>
          </a:p>
          <a:p>
            <a:r>
              <a:rPr lang="en-US" dirty="0"/>
              <a:t>The alveolar trill is a difficult sound requiring complex articulation, precise muscle control and a necessary airflow speed in order for the tongue tip to vibrate (</a:t>
            </a:r>
            <a:r>
              <a:rPr lang="en-US" dirty="0" err="1"/>
              <a:t>Ladefoged</a:t>
            </a:r>
            <a:r>
              <a:rPr lang="en-US" dirty="0"/>
              <a:t>, 1982).</a:t>
            </a:r>
          </a:p>
          <a:p>
            <a:endParaRPr lang="es-ES" dirty="0"/>
          </a:p>
        </p:txBody>
      </p:sp>
      <p:sp>
        <p:nvSpPr>
          <p:cNvPr id="4" name="Slide Number Placeholder 3"/>
          <p:cNvSpPr>
            <a:spLocks noGrp="1"/>
          </p:cNvSpPr>
          <p:nvPr>
            <p:ph type="sldNum" sz="quarter" idx="12"/>
          </p:nvPr>
        </p:nvSpPr>
        <p:spPr/>
        <p:txBody>
          <a:bodyPr/>
          <a:lstStyle/>
          <a:p>
            <a:fld id="{1A181BC5-E34D-4B44-B9B9-3CA944BC39F2}" type="slidenum">
              <a:rPr lang="en-US" smtClean="0"/>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Exclusions</a:t>
            </a:r>
          </a:p>
        </p:txBody>
      </p:sp>
      <p:sp>
        <p:nvSpPr>
          <p:cNvPr id="3" name="Content Placeholder 2"/>
          <p:cNvSpPr>
            <a:spLocks noGrp="1"/>
          </p:cNvSpPr>
          <p:nvPr>
            <p:ph idx="1"/>
          </p:nvPr>
        </p:nvSpPr>
        <p:spPr/>
        <p:txBody>
          <a:bodyPr/>
          <a:lstStyle/>
          <a:p>
            <a:r>
              <a:rPr lang="en-US" dirty="0"/>
              <a:t>963 original tokens.</a:t>
            </a:r>
          </a:p>
          <a:p>
            <a:r>
              <a:rPr lang="en-US" dirty="0"/>
              <a:t>918 used in final analysis:</a:t>
            </a:r>
          </a:p>
          <a:p>
            <a:pPr lvl="1"/>
            <a:r>
              <a:rPr lang="en-US" dirty="0"/>
              <a:t>8 word-internal after –s, -l, or –n</a:t>
            </a:r>
          </a:p>
          <a:p>
            <a:pPr lvl="1"/>
            <a:r>
              <a:rPr lang="en-US" dirty="0"/>
              <a:t>2 monosyllabic</a:t>
            </a:r>
          </a:p>
          <a:p>
            <a:pPr lvl="1"/>
            <a:r>
              <a:rPr lang="en-US" dirty="0"/>
              <a:t>3 prepositions</a:t>
            </a:r>
          </a:p>
          <a:p>
            <a:pPr lvl="1"/>
            <a:r>
              <a:rPr lang="en-US" dirty="0"/>
              <a:t>32 no ESPAL frequency/phonological neighbor count available</a:t>
            </a:r>
          </a:p>
          <a:p>
            <a:pPr lvl="2"/>
            <a:r>
              <a:rPr lang="en-US" sz="1600" dirty="0"/>
              <a:t>Proper names of nearby landmarks, etc. that are not in the database: </a:t>
            </a:r>
            <a:r>
              <a:rPr lang="en-US" sz="1600" i="1" dirty="0" err="1"/>
              <a:t>Alpujarra</a:t>
            </a:r>
            <a:endParaRPr lang="en-US" sz="1600" dirty="0"/>
          </a:p>
        </p:txBody>
      </p:sp>
      <p:sp>
        <p:nvSpPr>
          <p:cNvPr id="4" name="Slide Number Placeholder 3"/>
          <p:cNvSpPr>
            <a:spLocks noGrp="1"/>
          </p:cNvSpPr>
          <p:nvPr>
            <p:ph type="sldNum" sz="quarter" idx="12"/>
          </p:nvPr>
        </p:nvSpPr>
        <p:spPr/>
        <p:txBody>
          <a:bodyPr/>
          <a:lstStyle/>
          <a:p>
            <a:fld id="{1A181BC5-E34D-4B44-B9B9-3CA944BC39F2}" type="slidenum">
              <a:rPr lang="en-US" smtClean="0"/>
              <a:t>20</a:t>
            </a:fld>
            <a:endParaRPr lang="en-US"/>
          </a:p>
        </p:txBody>
      </p:sp>
    </p:spTree>
    <p:extLst>
      <p:ext uri="{BB962C8B-B14F-4D97-AF65-F5344CB8AC3E}">
        <p14:creationId xmlns:p14="http://schemas.microsoft.com/office/powerpoint/2010/main" val="93792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03996"/>
          </a:xfrm>
        </p:spPr>
        <p:txBody>
          <a:bodyPr>
            <a:normAutofit fontScale="90000"/>
          </a:bodyPr>
          <a:lstStyle/>
          <a:p>
            <a:r>
              <a:rPr lang="en-US" dirty="0"/>
              <a:t>Significant factors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7672552"/>
              </p:ext>
            </p:extLst>
          </p:nvPr>
        </p:nvGraphicFramePr>
        <p:xfrm>
          <a:off x="875261" y="1143000"/>
          <a:ext cx="7543800" cy="5191760"/>
        </p:xfrm>
        <a:graphic>
          <a:graphicData uri="http://schemas.openxmlformats.org/drawingml/2006/table">
            <a:tbl>
              <a:tblPr firstRow="1" bandRow="1">
                <a:tableStyleId>{5C22544A-7EE6-4342-B048-85BDC9FD1C3A}</a:tableStyleId>
              </a:tblPr>
              <a:tblGrid>
                <a:gridCol w="2987675">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140980">
                  <a:extLst>
                    <a:ext uri="{9D8B030D-6E8A-4147-A177-3AD203B41FA5}">
                      <a16:colId xmlns:a16="http://schemas.microsoft.com/office/drawing/2014/main" val="20003"/>
                    </a:ext>
                  </a:extLst>
                </a:gridCol>
                <a:gridCol w="1357745">
                  <a:extLst>
                    <a:ext uri="{9D8B030D-6E8A-4147-A177-3AD203B41FA5}">
                      <a16:colId xmlns:a16="http://schemas.microsoft.com/office/drawing/2014/main" val="20004"/>
                    </a:ext>
                  </a:extLst>
                </a:gridCol>
              </a:tblGrid>
              <a:tr h="370840">
                <a:tc>
                  <a:txBody>
                    <a:bodyPr/>
                    <a:lstStyle/>
                    <a:p>
                      <a:r>
                        <a:rPr lang="en-US" dirty="0"/>
                        <a:t>Factor</a:t>
                      </a:r>
                    </a:p>
                  </a:txBody>
                  <a:tcPr/>
                </a:tc>
                <a:tc>
                  <a:txBody>
                    <a:bodyPr/>
                    <a:lstStyle/>
                    <a:p>
                      <a:r>
                        <a:rPr lang="en-US" dirty="0" err="1"/>
                        <a:t>logodds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Token #</a:t>
                      </a:r>
                    </a:p>
                  </a:txBody>
                  <a:tcPr/>
                </a:tc>
                <a:tc>
                  <a:txBody>
                    <a:bodyPr/>
                    <a:lstStyle/>
                    <a:p>
                      <a:r>
                        <a:rPr lang="en-US" dirty="0"/>
                        <a:t>%Trill</a:t>
                      </a:r>
                    </a:p>
                  </a:txBody>
                  <a:tcPr/>
                </a:tc>
                <a:tc>
                  <a:txBody>
                    <a:bodyPr/>
                    <a:lstStyle/>
                    <a:p>
                      <a:r>
                        <a:rPr lang="en-US" dirty="0"/>
                        <a:t>weight</a:t>
                      </a:r>
                    </a:p>
                  </a:txBody>
                  <a:tcPr/>
                </a:tc>
                <a:extLst>
                  <a:ext uri="{0D108BD9-81ED-4DB2-BD59-A6C34878D82A}">
                    <a16:rowId xmlns:a16="http://schemas.microsoft.com/office/drawing/2014/main" val="10000"/>
                  </a:ext>
                </a:extLst>
              </a:tr>
              <a:tr h="370840">
                <a:tc>
                  <a:txBody>
                    <a:bodyPr/>
                    <a:lstStyle/>
                    <a:p>
                      <a:r>
                        <a:rPr lang="en-US" b="1" dirty="0"/>
                        <a:t>Syllable</a:t>
                      </a:r>
                      <a:r>
                        <a:rPr lang="en-US" b="1" baseline="0" dirty="0"/>
                        <a:t> stress</a:t>
                      </a:r>
                      <a:r>
                        <a:rPr lang="en-US" b="1" dirty="0"/>
                        <a:t> (p=</a:t>
                      </a:r>
                      <a:r>
                        <a:rPr lang="en-US" sz="1800" b="1" kern="1200" dirty="0">
                          <a:solidFill>
                            <a:schemeClr val="dk1"/>
                          </a:solidFill>
                          <a:effectLst/>
                          <a:latin typeface="+mn-lt"/>
                          <a:ea typeface="+mn-ea"/>
                          <a:cs typeface="+mn-cs"/>
                        </a:rPr>
                        <a:t>2.29e-05) </a:t>
                      </a:r>
                      <a:endParaRPr lang="en-US"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Stressed</a:t>
                      </a:r>
                    </a:p>
                  </a:txBody>
                  <a:tcPr/>
                </a:tc>
                <a:tc>
                  <a:txBody>
                    <a:bodyPr/>
                    <a:lstStyle/>
                    <a:p>
                      <a:r>
                        <a:rPr lang="en-US" dirty="0"/>
                        <a:t>0.265</a:t>
                      </a:r>
                    </a:p>
                  </a:txBody>
                  <a:tcPr/>
                </a:tc>
                <a:tc>
                  <a:txBody>
                    <a:bodyPr/>
                    <a:lstStyle/>
                    <a:p>
                      <a:r>
                        <a:rPr lang="en-US" dirty="0"/>
                        <a:t>270</a:t>
                      </a:r>
                    </a:p>
                  </a:txBody>
                  <a:tcPr/>
                </a:tc>
                <a:tc>
                  <a:txBody>
                    <a:bodyPr/>
                    <a:lstStyle/>
                    <a:p>
                      <a:r>
                        <a:rPr lang="en-US" dirty="0"/>
                        <a:t>44.8%</a:t>
                      </a:r>
                    </a:p>
                  </a:txBody>
                  <a:tcPr/>
                </a:tc>
                <a:tc>
                  <a:txBody>
                    <a:bodyPr/>
                    <a:lstStyle/>
                    <a:p>
                      <a:r>
                        <a:rPr lang="en-US" dirty="0"/>
                        <a:t>0.57</a:t>
                      </a:r>
                    </a:p>
                  </a:txBody>
                  <a:tcPr/>
                </a:tc>
                <a:extLst>
                  <a:ext uri="{0D108BD9-81ED-4DB2-BD59-A6C34878D82A}">
                    <a16:rowId xmlns:a16="http://schemas.microsoft.com/office/drawing/2014/main" val="10002"/>
                  </a:ext>
                </a:extLst>
              </a:tr>
              <a:tr h="370840">
                <a:tc>
                  <a:txBody>
                    <a:bodyPr/>
                    <a:lstStyle/>
                    <a:p>
                      <a:r>
                        <a:rPr lang="en-US" dirty="0"/>
                        <a:t>Unstressed</a:t>
                      </a:r>
                    </a:p>
                  </a:txBody>
                  <a:tcPr/>
                </a:tc>
                <a:tc>
                  <a:txBody>
                    <a:bodyPr/>
                    <a:lstStyle/>
                    <a:p>
                      <a:r>
                        <a:rPr lang="en-US" dirty="0"/>
                        <a:t>-0.265</a:t>
                      </a:r>
                    </a:p>
                  </a:txBody>
                  <a:tcPr/>
                </a:tc>
                <a:tc>
                  <a:txBody>
                    <a:bodyPr/>
                    <a:lstStyle/>
                    <a:p>
                      <a:r>
                        <a:rPr lang="en-US" dirty="0"/>
                        <a:t>648</a:t>
                      </a:r>
                    </a:p>
                  </a:txBody>
                  <a:tcPr/>
                </a:tc>
                <a:tc>
                  <a:txBody>
                    <a:bodyPr/>
                    <a:lstStyle/>
                    <a:p>
                      <a:r>
                        <a:rPr lang="en-US" dirty="0"/>
                        <a:t>30.1%</a:t>
                      </a:r>
                    </a:p>
                  </a:txBody>
                  <a:tcPr/>
                </a:tc>
                <a:tc>
                  <a:txBody>
                    <a:bodyPr/>
                    <a:lstStyle/>
                    <a:p>
                      <a:r>
                        <a:rPr lang="en-US" dirty="0"/>
                        <a:t>0.43</a:t>
                      </a:r>
                    </a:p>
                  </a:txBody>
                  <a:tcPr/>
                </a:tc>
                <a:extLst>
                  <a:ext uri="{0D108BD9-81ED-4DB2-BD59-A6C34878D82A}">
                    <a16:rowId xmlns:a16="http://schemas.microsoft.com/office/drawing/2014/main" val="10003"/>
                  </a:ext>
                </a:extLst>
              </a:tr>
              <a:tr h="370840">
                <a:tc>
                  <a:txBody>
                    <a:bodyPr/>
                    <a:lstStyle/>
                    <a:p>
                      <a:r>
                        <a:rPr lang="en-US" b="1" dirty="0"/>
                        <a:t>Age (p=0.00186)</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b="0" dirty="0"/>
                        <a:t>35-54</a:t>
                      </a:r>
                    </a:p>
                  </a:txBody>
                  <a:tcPr/>
                </a:tc>
                <a:tc>
                  <a:txBody>
                    <a:bodyPr/>
                    <a:lstStyle/>
                    <a:p>
                      <a:r>
                        <a:rPr lang="en-US" dirty="0"/>
                        <a:t>0.302</a:t>
                      </a:r>
                    </a:p>
                  </a:txBody>
                  <a:tcPr/>
                </a:tc>
                <a:tc>
                  <a:txBody>
                    <a:bodyPr/>
                    <a:lstStyle/>
                    <a:p>
                      <a:r>
                        <a:rPr lang="en-US" dirty="0"/>
                        <a:t>283</a:t>
                      </a:r>
                    </a:p>
                  </a:txBody>
                  <a:tcPr/>
                </a:tc>
                <a:tc>
                  <a:txBody>
                    <a:bodyPr/>
                    <a:lstStyle/>
                    <a:p>
                      <a:r>
                        <a:rPr lang="en-US" dirty="0"/>
                        <a:t>39.2%</a:t>
                      </a:r>
                    </a:p>
                  </a:txBody>
                  <a:tcPr/>
                </a:tc>
                <a:tc>
                  <a:txBody>
                    <a:bodyPr/>
                    <a:lstStyle/>
                    <a:p>
                      <a:r>
                        <a:rPr lang="en-US" dirty="0"/>
                        <a:t>0.58</a:t>
                      </a:r>
                    </a:p>
                  </a:txBody>
                  <a:tcPr/>
                </a:tc>
                <a:extLst>
                  <a:ext uri="{0D108BD9-81ED-4DB2-BD59-A6C34878D82A}">
                    <a16:rowId xmlns:a16="http://schemas.microsoft.com/office/drawing/2014/main" val="10005"/>
                  </a:ext>
                </a:extLst>
              </a:tr>
              <a:tr h="370840">
                <a:tc>
                  <a:txBody>
                    <a:bodyPr/>
                    <a:lstStyle/>
                    <a:p>
                      <a:r>
                        <a:rPr lang="en-US" dirty="0"/>
                        <a:t>55+</a:t>
                      </a:r>
                    </a:p>
                  </a:txBody>
                  <a:tcPr/>
                </a:tc>
                <a:tc>
                  <a:txBody>
                    <a:bodyPr/>
                    <a:lstStyle/>
                    <a:p>
                      <a:r>
                        <a:rPr lang="en-US" dirty="0"/>
                        <a:t>0.133</a:t>
                      </a:r>
                    </a:p>
                  </a:txBody>
                  <a:tcPr/>
                </a:tc>
                <a:tc>
                  <a:txBody>
                    <a:bodyPr/>
                    <a:lstStyle/>
                    <a:p>
                      <a:r>
                        <a:rPr lang="en-US" dirty="0"/>
                        <a:t>435</a:t>
                      </a:r>
                    </a:p>
                  </a:txBody>
                  <a:tcPr/>
                </a:tc>
                <a:tc>
                  <a:txBody>
                    <a:bodyPr/>
                    <a:lstStyle/>
                    <a:p>
                      <a:r>
                        <a:rPr lang="en-US" dirty="0"/>
                        <a:t>35.6%</a:t>
                      </a:r>
                    </a:p>
                  </a:txBody>
                  <a:tcPr/>
                </a:tc>
                <a:tc>
                  <a:txBody>
                    <a:bodyPr/>
                    <a:lstStyle/>
                    <a:p>
                      <a:r>
                        <a:rPr lang="en-US" dirty="0"/>
                        <a:t>0.53</a:t>
                      </a:r>
                    </a:p>
                  </a:txBody>
                  <a:tcPr/>
                </a:tc>
                <a:extLst>
                  <a:ext uri="{0D108BD9-81ED-4DB2-BD59-A6C34878D82A}">
                    <a16:rowId xmlns:a16="http://schemas.microsoft.com/office/drawing/2014/main" val="10006"/>
                  </a:ext>
                </a:extLst>
              </a:tr>
              <a:tr h="370840">
                <a:tc>
                  <a:txBody>
                    <a:bodyPr/>
                    <a:lstStyle/>
                    <a:p>
                      <a:r>
                        <a:rPr lang="en-US" dirty="0"/>
                        <a:t>20-34</a:t>
                      </a:r>
                    </a:p>
                  </a:txBody>
                  <a:tcPr/>
                </a:tc>
                <a:tc>
                  <a:txBody>
                    <a:bodyPr/>
                    <a:lstStyle/>
                    <a:p>
                      <a:r>
                        <a:rPr lang="en-US" dirty="0"/>
                        <a:t>-0.434</a:t>
                      </a:r>
                    </a:p>
                  </a:txBody>
                  <a:tcPr/>
                </a:tc>
                <a:tc>
                  <a:txBody>
                    <a:bodyPr/>
                    <a:lstStyle/>
                    <a:p>
                      <a:r>
                        <a:rPr lang="en-US" dirty="0"/>
                        <a:t>200</a:t>
                      </a:r>
                    </a:p>
                  </a:txBody>
                  <a:tcPr/>
                </a:tc>
                <a:tc>
                  <a:txBody>
                    <a:bodyPr/>
                    <a:lstStyle/>
                    <a:p>
                      <a:r>
                        <a:rPr lang="en-US" dirty="0"/>
                        <a:t>25.0%</a:t>
                      </a:r>
                    </a:p>
                  </a:txBody>
                  <a:tcPr/>
                </a:tc>
                <a:tc>
                  <a:txBody>
                    <a:bodyPr/>
                    <a:lstStyle/>
                    <a:p>
                      <a:r>
                        <a:rPr lang="en-US" dirty="0"/>
                        <a:t>0.39</a:t>
                      </a:r>
                    </a:p>
                  </a:txBody>
                  <a:tcPr/>
                </a:tc>
                <a:extLst>
                  <a:ext uri="{0D108BD9-81ED-4DB2-BD59-A6C34878D82A}">
                    <a16:rowId xmlns:a16="http://schemas.microsoft.com/office/drawing/2014/main" val="10007"/>
                  </a:ext>
                </a:extLst>
              </a:tr>
              <a:tr h="370840">
                <a:tc>
                  <a:txBody>
                    <a:bodyPr/>
                    <a:lstStyle/>
                    <a:p>
                      <a:r>
                        <a:rPr lang="en-US" b="1" dirty="0"/>
                        <a:t>Position</a:t>
                      </a:r>
                      <a:r>
                        <a:rPr lang="en-US" b="1" baseline="0" dirty="0"/>
                        <a:t> (p=0.0281)</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r h="370840">
                <a:tc>
                  <a:txBody>
                    <a:bodyPr/>
                    <a:lstStyle/>
                    <a:p>
                      <a:r>
                        <a:rPr lang="en-US" dirty="0"/>
                        <a:t>Word-initial post-consonant</a:t>
                      </a:r>
                    </a:p>
                  </a:txBody>
                  <a:tcPr/>
                </a:tc>
                <a:tc>
                  <a:txBody>
                    <a:bodyPr/>
                    <a:lstStyle/>
                    <a:p>
                      <a:r>
                        <a:rPr lang="en-US" dirty="0"/>
                        <a:t>0.335</a:t>
                      </a:r>
                    </a:p>
                  </a:txBody>
                  <a:tcPr/>
                </a:tc>
                <a:tc>
                  <a:txBody>
                    <a:bodyPr/>
                    <a:lstStyle/>
                    <a:p>
                      <a:r>
                        <a:rPr lang="en-US" dirty="0"/>
                        <a:t>93</a:t>
                      </a:r>
                    </a:p>
                  </a:txBody>
                  <a:tcPr/>
                </a:tc>
                <a:tc>
                  <a:txBody>
                    <a:bodyPr/>
                    <a:lstStyle/>
                    <a:p>
                      <a:r>
                        <a:rPr lang="en-US" dirty="0"/>
                        <a:t>44.1%</a:t>
                      </a:r>
                    </a:p>
                  </a:txBody>
                  <a:tcPr/>
                </a:tc>
                <a:tc>
                  <a:txBody>
                    <a:bodyPr/>
                    <a:lstStyle/>
                    <a:p>
                      <a:r>
                        <a:rPr lang="en-US" dirty="0"/>
                        <a:t>0.58</a:t>
                      </a:r>
                    </a:p>
                  </a:txBody>
                  <a:tcPr/>
                </a:tc>
                <a:extLst>
                  <a:ext uri="{0D108BD9-81ED-4DB2-BD59-A6C34878D82A}">
                    <a16:rowId xmlns:a16="http://schemas.microsoft.com/office/drawing/2014/main" val="10009"/>
                  </a:ext>
                </a:extLst>
              </a:tr>
              <a:tr h="370840">
                <a:tc>
                  <a:txBody>
                    <a:bodyPr/>
                    <a:lstStyle/>
                    <a:p>
                      <a:r>
                        <a:rPr lang="en-US" dirty="0"/>
                        <a:t>Intervocalic</a:t>
                      </a:r>
                      <a:r>
                        <a:rPr lang="en-US" baseline="0" dirty="0"/>
                        <a:t> –</a:t>
                      </a:r>
                      <a:r>
                        <a:rPr lang="en-US" baseline="0" dirty="0" err="1"/>
                        <a:t>rr</a:t>
                      </a:r>
                      <a:r>
                        <a:rPr lang="en-US" baseline="0" dirty="0"/>
                        <a:t>-</a:t>
                      </a:r>
                      <a:endParaRPr lang="en-US" dirty="0"/>
                    </a:p>
                  </a:txBody>
                  <a:tcPr/>
                </a:tc>
                <a:tc>
                  <a:txBody>
                    <a:bodyPr/>
                    <a:lstStyle/>
                    <a:p>
                      <a:r>
                        <a:rPr lang="en-US" dirty="0"/>
                        <a:t>0.210</a:t>
                      </a:r>
                    </a:p>
                  </a:txBody>
                  <a:tcPr/>
                </a:tc>
                <a:tc>
                  <a:txBody>
                    <a:bodyPr/>
                    <a:lstStyle/>
                    <a:p>
                      <a:r>
                        <a:rPr lang="en-US" dirty="0"/>
                        <a:t>298</a:t>
                      </a:r>
                    </a:p>
                  </a:txBody>
                  <a:tcPr/>
                </a:tc>
                <a:tc>
                  <a:txBody>
                    <a:bodyPr/>
                    <a:lstStyle/>
                    <a:p>
                      <a:r>
                        <a:rPr lang="en-US" dirty="0"/>
                        <a:t>40.6%</a:t>
                      </a:r>
                    </a:p>
                  </a:txBody>
                  <a:tcPr/>
                </a:tc>
                <a:tc>
                  <a:txBody>
                    <a:bodyPr/>
                    <a:lstStyle/>
                    <a:p>
                      <a:r>
                        <a:rPr lang="en-US" dirty="0"/>
                        <a:t>0.55</a:t>
                      </a:r>
                    </a:p>
                  </a:txBody>
                  <a:tcPr/>
                </a:tc>
                <a:extLst>
                  <a:ext uri="{0D108BD9-81ED-4DB2-BD59-A6C34878D82A}">
                    <a16:rowId xmlns:a16="http://schemas.microsoft.com/office/drawing/2014/main"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Word-initial post-vowel</a:t>
                      </a:r>
                    </a:p>
                  </a:txBody>
                  <a:tcPr/>
                </a:tc>
                <a:tc>
                  <a:txBody>
                    <a:bodyPr/>
                    <a:lstStyle/>
                    <a:p>
                      <a:r>
                        <a:rPr lang="en-US" dirty="0"/>
                        <a:t>-0.190</a:t>
                      </a:r>
                    </a:p>
                  </a:txBody>
                  <a:tcPr/>
                </a:tc>
                <a:tc>
                  <a:txBody>
                    <a:bodyPr/>
                    <a:lstStyle/>
                    <a:p>
                      <a:r>
                        <a:rPr lang="en-US" dirty="0"/>
                        <a:t>501</a:t>
                      </a:r>
                    </a:p>
                  </a:txBody>
                  <a:tcPr/>
                </a:tc>
                <a:tc>
                  <a:txBody>
                    <a:bodyPr/>
                    <a:lstStyle/>
                    <a:p>
                      <a:r>
                        <a:rPr lang="en-US" dirty="0"/>
                        <a:t>29.3%</a:t>
                      </a:r>
                    </a:p>
                  </a:txBody>
                  <a:tcPr/>
                </a:tc>
                <a:tc>
                  <a:txBody>
                    <a:bodyPr/>
                    <a:lstStyle/>
                    <a:p>
                      <a:r>
                        <a:rPr lang="en-US" dirty="0"/>
                        <a:t>0.45</a:t>
                      </a:r>
                    </a:p>
                  </a:txBody>
                  <a:tcPr/>
                </a:tc>
                <a:extLst>
                  <a:ext uri="{0D108BD9-81ED-4DB2-BD59-A6C34878D82A}">
                    <a16:rowId xmlns:a16="http://schemas.microsoft.com/office/drawing/2014/main" val="10011"/>
                  </a:ext>
                </a:extLst>
              </a:tr>
              <a:tr h="370840">
                <a:tc>
                  <a:txBody>
                    <a:bodyPr/>
                    <a:lstStyle/>
                    <a:p>
                      <a:r>
                        <a:rPr lang="en-US" dirty="0"/>
                        <a:t>Word-initial post-pause</a:t>
                      </a:r>
                    </a:p>
                  </a:txBody>
                  <a:tcPr/>
                </a:tc>
                <a:tc>
                  <a:txBody>
                    <a:bodyPr/>
                    <a:lstStyle/>
                    <a:p>
                      <a:r>
                        <a:rPr lang="en-US" dirty="0"/>
                        <a:t>-0.354</a:t>
                      </a:r>
                    </a:p>
                  </a:txBody>
                  <a:tcPr/>
                </a:tc>
                <a:tc>
                  <a:txBody>
                    <a:bodyPr/>
                    <a:lstStyle/>
                    <a:p>
                      <a:r>
                        <a:rPr lang="en-US" dirty="0"/>
                        <a:t>26</a:t>
                      </a:r>
                    </a:p>
                  </a:txBody>
                  <a:tcPr/>
                </a:tc>
                <a:tc>
                  <a:txBody>
                    <a:bodyPr/>
                    <a:lstStyle/>
                    <a:p>
                      <a:r>
                        <a:rPr lang="en-US" dirty="0"/>
                        <a:t>26.9%</a:t>
                      </a:r>
                    </a:p>
                  </a:txBody>
                  <a:tcPr/>
                </a:tc>
                <a:tc>
                  <a:txBody>
                    <a:bodyPr/>
                    <a:lstStyle/>
                    <a:p>
                      <a:r>
                        <a:rPr lang="en-US" dirty="0"/>
                        <a:t>0.41</a:t>
                      </a:r>
                    </a:p>
                  </a:txBody>
                  <a:tcPr/>
                </a:tc>
                <a:extLst>
                  <a:ext uri="{0D108BD9-81ED-4DB2-BD59-A6C34878D82A}">
                    <a16:rowId xmlns:a16="http://schemas.microsoft.com/office/drawing/2014/main" val="10012"/>
                  </a:ext>
                </a:extLst>
              </a:tr>
              <a:tr h="370840">
                <a:tc>
                  <a:txBody>
                    <a:bodyPr/>
                    <a:lstStyle/>
                    <a:p>
                      <a:r>
                        <a:rPr lang="en-US" b="1" dirty="0"/>
                        <a:t>Total</a:t>
                      </a:r>
                      <a:r>
                        <a:rPr lang="en-US" b="1" baseline="0" dirty="0"/>
                        <a:t> tokens</a:t>
                      </a:r>
                      <a:endParaRPr lang="en-US" b="1" dirty="0"/>
                    </a:p>
                  </a:txBody>
                  <a:tcPr/>
                </a:tc>
                <a:tc>
                  <a:txBody>
                    <a:bodyPr/>
                    <a:lstStyle/>
                    <a:p>
                      <a:endParaRPr lang="en-US"/>
                    </a:p>
                  </a:txBody>
                  <a:tcPr/>
                </a:tc>
                <a:tc>
                  <a:txBody>
                    <a:bodyPr/>
                    <a:lstStyle/>
                    <a:p>
                      <a:r>
                        <a:rPr lang="en-US" b="1" dirty="0"/>
                        <a:t>918</a:t>
                      </a:r>
                    </a:p>
                  </a:txBody>
                  <a:tcPr/>
                </a:tc>
                <a:tc>
                  <a:txBody>
                    <a:bodyPr/>
                    <a:lstStyle/>
                    <a:p>
                      <a:r>
                        <a:rPr lang="en-US" b="1" dirty="0"/>
                        <a:t>34.4%</a:t>
                      </a:r>
                    </a:p>
                  </a:txBody>
                  <a:tcPr/>
                </a:tc>
                <a:tc>
                  <a:txBody>
                    <a:bodyPr/>
                    <a:lstStyle/>
                    <a:p>
                      <a:endParaRPr lang="en-US" dirty="0"/>
                    </a:p>
                  </a:txBody>
                  <a:tcPr/>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12"/>
          </p:nvPr>
        </p:nvSpPr>
        <p:spPr/>
        <p:txBody>
          <a:bodyPr/>
          <a:lstStyle/>
          <a:p>
            <a:fld id="{1A181BC5-E34D-4B44-B9B9-3CA944BC39F2}" type="slidenum">
              <a:rPr lang="en-US" smtClean="0"/>
              <a:t>21</a:t>
            </a:fld>
            <a:endParaRPr lang="en-US"/>
          </a:p>
        </p:txBody>
      </p:sp>
    </p:spTree>
    <p:extLst>
      <p:ext uri="{BB962C8B-B14F-4D97-AF65-F5344CB8AC3E}">
        <p14:creationId xmlns:p14="http://schemas.microsoft.com/office/powerpoint/2010/main" val="601327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83555813"/>
              </p:ext>
            </p:extLst>
          </p:nvPr>
        </p:nvGraphicFramePr>
        <p:xfrm>
          <a:off x="1295400" y="871285"/>
          <a:ext cx="6477000" cy="5834315"/>
        </p:xfrm>
        <a:graphic>
          <a:graphicData uri="http://schemas.openxmlformats.org/drawingml/2006/table">
            <a:tbl>
              <a:tblPr firstRow="1" bandRow="1">
                <a:tableStyleId>{5C22544A-7EE6-4342-B048-85BDC9FD1C3A}</a:tableStyleId>
              </a:tblPr>
              <a:tblGrid>
                <a:gridCol w="3831465">
                  <a:extLst>
                    <a:ext uri="{9D8B030D-6E8A-4147-A177-3AD203B41FA5}">
                      <a16:colId xmlns:a16="http://schemas.microsoft.com/office/drawing/2014/main" val="20000"/>
                    </a:ext>
                  </a:extLst>
                </a:gridCol>
                <a:gridCol w="1350135">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343195">
                <a:tc>
                  <a:txBody>
                    <a:bodyPr/>
                    <a:lstStyle/>
                    <a:p>
                      <a:r>
                        <a:rPr lang="en-US" sz="1400" dirty="0"/>
                        <a:t>Factor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Token #</a:t>
                      </a:r>
                    </a:p>
                  </a:txBody>
                  <a:tcPr/>
                </a:tc>
                <a:tc>
                  <a:txBody>
                    <a:bodyPr/>
                    <a:lstStyle/>
                    <a:p>
                      <a:r>
                        <a:rPr lang="en-US" sz="1400" dirty="0"/>
                        <a:t>%Trill</a:t>
                      </a:r>
                    </a:p>
                  </a:txBody>
                  <a:tcPr/>
                </a:tc>
                <a:extLst>
                  <a:ext uri="{0D108BD9-81ED-4DB2-BD59-A6C34878D82A}">
                    <a16:rowId xmlns:a16="http://schemas.microsoft.com/office/drawing/2014/main" val="10000"/>
                  </a:ext>
                </a:extLst>
              </a:tr>
              <a:tr h="343195">
                <a:tc>
                  <a:txBody>
                    <a:bodyPr/>
                    <a:lstStyle/>
                    <a:p>
                      <a:r>
                        <a:rPr lang="en-US" sz="1400" b="1" dirty="0"/>
                        <a:t>Following sound point</a:t>
                      </a:r>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0001"/>
                  </a:ext>
                </a:extLst>
              </a:tr>
              <a:tr h="343195">
                <a:tc>
                  <a:txBody>
                    <a:bodyPr/>
                    <a:lstStyle/>
                    <a:p>
                      <a:r>
                        <a:rPr lang="en-US" sz="1400" dirty="0"/>
                        <a:t>Back vowel</a:t>
                      </a:r>
                    </a:p>
                  </a:txBody>
                  <a:tcPr/>
                </a:tc>
                <a:tc>
                  <a:txBody>
                    <a:bodyPr/>
                    <a:lstStyle/>
                    <a:p>
                      <a:r>
                        <a:rPr lang="en-US" sz="1400" dirty="0"/>
                        <a:t>112</a:t>
                      </a:r>
                    </a:p>
                  </a:txBody>
                  <a:tcPr/>
                </a:tc>
                <a:tc>
                  <a:txBody>
                    <a:bodyPr/>
                    <a:lstStyle/>
                    <a:p>
                      <a:r>
                        <a:rPr lang="en-US" sz="1400" dirty="0"/>
                        <a:t>42.9%</a:t>
                      </a:r>
                    </a:p>
                  </a:txBody>
                  <a:tcPr/>
                </a:tc>
                <a:extLst>
                  <a:ext uri="{0D108BD9-81ED-4DB2-BD59-A6C34878D82A}">
                    <a16:rowId xmlns:a16="http://schemas.microsoft.com/office/drawing/2014/main" val="10002"/>
                  </a:ext>
                </a:extLst>
              </a:tr>
              <a:tr h="343195">
                <a:tc>
                  <a:txBody>
                    <a:bodyPr/>
                    <a:lstStyle/>
                    <a:p>
                      <a:r>
                        <a:rPr lang="en-US" sz="1400" dirty="0"/>
                        <a:t>Central vowel</a:t>
                      </a:r>
                    </a:p>
                  </a:txBody>
                  <a:tcPr/>
                </a:tc>
                <a:tc>
                  <a:txBody>
                    <a:bodyPr/>
                    <a:lstStyle/>
                    <a:p>
                      <a:r>
                        <a:rPr lang="en-US" sz="1400" dirty="0"/>
                        <a:t>119</a:t>
                      </a:r>
                    </a:p>
                  </a:txBody>
                  <a:tcPr/>
                </a:tc>
                <a:tc>
                  <a:txBody>
                    <a:bodyPr/>
                    <a:lstStyle/>
                    <a:p>
                      <a:r>
                        <a:rPr lang="en-US" sz="1400" dirty="0"/>
                        <a:t>42.9%</a:t>
                      </a:r>
                    </a:p>
                  </a:txBody>
                  <a:tcPr/>
                </a:tc>
                <a:extLst>
                  <a:ext uri="{0D108BD9-81ED-4DB2-BD59-A6C34878D82A}">
                    <a16:rowId xmlns:a16="http://schemas.microsoft.com/office/drawing/2014/main" val="10003"/>
                  </a:ext>
                </a:extLst>
              </a:tr>
              <a:tr h="343195">
                <a:tc>
                  <a:txBody>
                    <a:bodyPr/>
                    <a:lstStyle/>
                    <a:p>
                      <a:r>
                        <a:rPr lang="en-US" sz="1400" dirty="0"/>
                        <a:t>Front vowel</a:t>
                      </a:r>
                    </a:p>
                  </a:txBody>
                  <a:tcPr/>
                </a:tc>
                <a:tc>
                  <a:txBody>
                    <a:bodyPr/>
                    <a:lstStyle/>
                    <a:p>
                      <a:r>
                        <a:rPr lang="en-US" sz="1400" dirty="0"/>
                        <a:t>687</a:t>
                      </a:r>
                    </a:p>
                  </a:txBody>
                  <a:tcPr/>
                </a:tc>
                <a:tc>
                  <a:txBody>
                    <a:bodyPr/>
                    <a:lstStyle/>
                    <a:p>
                      <a:r>
                        <a:rPr lang="en-US" sz="1400" dirty="0"/>
                        <a:t>31.5%</a:t>
                      </a:r>
                    </a:p>
                  </a:txBody>
                  <a:tcPr/>
                </a:tc>
                <a:extLst>
                  <a:ext uri="{0D108BD9-81ED-4DB2-BD59-A6C34878D82A}">
                    <a16:rowId xmlns:a16="http://schemas.microsoft.com/office/drawing/2014/main" val="10004"/>
                  </a:ext>
                </a:extLst>
              </a:tr>
              <a:tr h="343195">
                <a:tc>
                  <a:txBody>
                    <a:bodyPr/>
                    <a:lstStyle/>
                    <a:p>
                      <a:r>
                        <a:rPr lang="en-US" sz="1400" b="1" dirty="0"/>
                        <a:t>Number of syllables</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5"/>
                  </a:ext>
                </a:extLst>
              </a:tr>
              <a:tr h="343195">
                <a:tc>
                  <a:txBody>
                    <a:bodyPr/>
                    <a:lstStyle/>
                    <a:p>
                      <a:r>
                        <a:rPr lang="en-US" sz="1400" dirty="0"/>
                        <a:t>2-3 syllables</a:t>
                      </a:r>
                    </a:p>
                  </a:txBody>
                  <a:tcPr/>
                </a:tc>
                <a:tc>
                  <a:txBody>
                    <a:bodyPr/>
                    <a:lstStyle/>
                    <a:p>
                      <a:r>
                        <a:rPr lang="en-US" sz="1400" dirty="0"/>
                        <a:t>640</a:t>
                      </a:r>
                    </a:p>
                  </a:txBody>
                  <a:tcPr/>
                </a:tc>
                <a:tc>
                  <a:txBody>
                    <a:bodyPr/>
                    <a:lstStyle/>
                    <a:p>
                      <a:r>
                        <a:rPr lang="en-US" sz="1400" dirty="0"/>
                        <a:t>44.8%</a:t>
                      </a:r>
                    </a:p>
                  </a:txBody>
                  <a:tcPr/>
                </a:tc>
                <a:extLst>
                  <a:ext uri="{0D108BD9-81ED-4DB2-BD59-A6C34878D82A}">
                    <a16:rowId xmlns:a16="http://schemas.microsoft.com/office/drawing/2014/main" val="10006"/>
                  </a:ext>
                </a:extLst>
              </a:tr>
              <a:tr h="343195">
                <a:tc>
                  <a:txBody>
                    <a:bodyPr/>
                    <a:lstStyle/>
                    <a:p>
                      <a:r>
                        <a:rPr lang="en-US" sz="1400" dirty="0"/>
                        <a:t>4+</a:t>
                      </a:r>
                    </a:p>
                  </a:txBody>
                  <a:tcPr/>
                </a:tc>
                <a:tc>
                  <a:txBody>
                    <a:bodyPr/>
                    <a:lstStyle/>
                    <a:p>
                      <a:r>
                        <a:rPr lang="en-US" sz="1400" dirty="0"/>
                        <a:t>279</a:t>
                      </a:r>
                    </a:p>
                  </a:txBody>
                  <a:tcPr/>
                </a:tc>
                <a:tc>
                  <a:txBody>
                    <a:bodyPr/>
                    <a:lstStyle/>
                    <a:p>
                      <a:r>
                        <a:rPr lang="en-US" sz="1400" dirty="0"/>
                        <a:t>30.0%</a:t>
                      </a:r>
                    </a:p>
                  </a:txBody>
                  <a:tcPr/>
                </a:tc>
                <a:extLst>
                  <a:ext uri="{0D108BD9-81ED-4DB2-BD59-A6C34878D82A}">
                    <a16:rowId xmlns:a16="http://schemas.microsoft.com/office/drawing/2014/main" val="10007"/>
                  </a:ext>
                </a:extLst>
              </a:tr>
              <a:tr h="343195">
                <a:tc>
                  <a:txBody>
                    <a:bodyPr/>
                    <a:lstStyle/>
                    <a:p>
                      <a:r>
                        <a:rPr lang="en-US" sz="1400" b="1" dirty="0"/>
                        <a:t>Grammatical category</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8"/>
                  </a:ext>
                </a:extLst>
              </a:tr>
              <a:tr h="343195">
                <a:tc>
                  <a:txBody>
                    <a:bodyPr/>
                    <a:lstStyle/>
                    <a:p>
                      <a:r>
                        <a:rPr lang="en-US" sz="1400" dirty="0"/>
                        <a:t>Adjective/adverb</a:t>
                      </a:r>
                    </a:p>
                  </a:txBody>
                  <a:tcPr/>
                </a:tc>
                <a:tc>
                  <a:txBody>
                    <a:bodyPr/>
                    <a:lstStyle/>
                    <a:p>
                      <a:r>
                        <a:rPr lang="en-US" sz="1400" dirty="0"/>
                        <a:t>163</a:t>
                      </a:r>
                    </a:p>
                  </a:txBody>
                  <a:tcPr/>
                </a:tc>
                <a:tc>
                  <a:txBody>
                    <a:bodyPr/>
                    <a:lstStyle/>
                    <a:p>
                      <a:r>
                        <a:rPr lang="en-US" sz="1400" dirty="0"/>
                        <a:t>41.7%</a:t>
                      </a:r>
                    </a:p>
                  </a:txBody>
                  <a:tcPr/>
                </a:tc>
                <a:extLst>
                  <a:ext uri="{0D108BD9-81ED-4DB2-BD59-A6C34878D82A}">
                    <a16:rowId xmlns:a16="http://schemas.microsoft.com/office/drawing/2014/main" val="10009"/>
                  </a:ext>
                </a:extLst>
              </a:tr>
              <a:tr h="343195">
                <a:tc>
                  <a:txBody>
                    <a:bodyPr/>
                    <a:lstStyle/>
                    <a:p>
                      <a:r>
                        <a:rPr lang="en-US" sz="1400" dirty="0"/>
                        <a:t>Verb</a:t>
                      </a:r>
                    </a:p>
                  </a:txBody>
                  <a:tcPr/>
                </a:tc>
                <a:tc>
                  <a:txBody>
                    <a:bodyPr/>
                    <a:lstStyle/>
                    <a:p>
                      <a:r>
                        <a:rPr lang="en-US" sz="1400" dirty="0"/>
                        <a:t>235</a:t>
                      </a:r>
                    </a:p>
                  </a:txBody>
                  <a:tcPr/>
                </a:tc>
                <a:tc>
                  <a:txBody>
                    <a:bodyPr/>
                    <a:lstStyle/>
                    <a:p>
                      <a:r>
                        <a:rPr lang="en-US" sz="1400" dirty="0"/>
                        <a:t>34.0%</a:t>
                      </a:r>
                    </a:p>
                  </a:txBody>
                  <a:tcPr/>
                </a:tc>
                <a:extLst>
                  <a:ext uri="{0D108BD9-81ED-4DB2-BD59-A6C34878D82A}">
                    <a16:rowId xmlns:a16="http://schemas.microsoft.com/office/drawing/2014/main" val="10010"/>
                  </a:ext>
                </a:extLst>
              </a:tr>
              <a:tr h="343195">
                <a:tc>
                  <a:txBody>
                    <a:bodyPr/>
                    <a:lstStyle/>
                    <a:p>
                      <a:r>
                        <a:rPr lang="en-US" sz="1400" dirty="0"/>
                        <a:t>Noun</a:t>
                      </a:r>
                    </a:p>
                  </a:txBody>
                  <a:tcPr/>
                </a:tc>
                <a:tc>
                  <a:txBody>
                    <a:bodyPr/>
                    <a:lstStyle/>
                    <a:p>
                      <a:r>
                        <a:rPr lang="en-US" sz="1400" dirty="0"/>
                        <a:t>466</a:t>
                      </a:r>
                    </a:p>
                  </a:txBody>
                  <a:tcPr/>
                </a:tc>
                <a:tc>
                  <a:txBody>
                    <a:bodyPr/>
                    <a:lstStyle/>
                    <a:p>
                      <a:r>
                        <a:rPr lang="en-US" sz="1400" dirty="0"/>
                        <a:t>32.4%</a:t>
                      </a:r>
                    </a:p>
                  </a:txBody>
                  <a:tcPr/>
                </a:tc>
                <a:extLst>
                  <a:ext uri="{0D108BD9-81ED-4DB2-BD59-A6C34878D82A}">
                    <a16:rowId xmlns:a16="http://schemas.microsoft.com/office/drawing/2014/main" val="10011"/>
                  </a:ext>
                </a:extLst>
              </a:tr>
              <a:tr h="343195">
                <a:tc>
                  <a:txBody>
                    <a:bodyPr/>
                    <a:lstStyle/>
                    <a:p>
                      <a:r>
                        <a:rPr lang="en-US" sz="1400" dirty="0"/>
                        <a:t>Proper noun</a:t>
                      </a:r>
                    </a:p>
                  </a:txBody>
                  <a:tcPr/>
                </a:tc>
                <a:tc>
                  <a:txBody>
                    <a:bodyPr/>
                    <a:lstStyle/>
                    <a:p>
                      <a:r>
                        <a:rPr lang="en-US" sz="1400" dirty="0"/>
                        <a:t>54</a:t>
                      </a:r>
                    </a:p>
                  </a:txBody>
                  <a:tcPr/>
                </a:tc>
                <a:tc>
                  <a:txBody>
                    <a:bodyPr/>
                    <a:lstStyle/>
                    <a:p>
                      <a:r>
                        <a:rPr lang="en-US" sz="1400" dirty="0"/>
                        <a:t>31.5%</a:t>
                      </a:r>
                    </a:p>
                  </a:txBody>
                  <a:tcPr/>
                </a:tc>
                <a:extLst>
                  <a:ext uri="{0D108BD9-81ED-4DB2-BD59-A6C34878D82A}">
                    <a16:rowId xmlns:a16="http://schemas.microsoft.com/office/drawing/2014/main" val="10012"/>
                  </a:ext>
                </a:extLst>
              </a:tr>
              <a:tr h="343195">
                <a:tc>
                  <a:txBody>
                    <a:bodyPr/>
                    <a:lstStyle/>
                    <a:p>
                      <a:r>
                        <a:rPr lang="en-US" sz="1400" b="1" dirty="0"/>
                        <a:t>Gender</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13"/>
                  </a:ext>
                </a:extLst>
              </a:tr>
              <a:tr h="343195">
                <a:tc>
                  <a:txBody>
                    <a:bodyPr/>
                    <a:lstStyle/>
                    <a:p>
                      <a:r>
                        <a:rPr lang="en-US" sz="1400" b="0" dirty="0"/>
                        <a:t>Male</a:t>
                      </a:r>
                    </a:p>
                  </a:txBody>
                  <a:tcPr/>
                </a:tc>
                <a:tc>
                  <a:txBody>
                    <a:bodyPr/>
                    <a:lstStyle/>
                    <a:p>
                      <a:r>
                        <a:rPr lang="en-US" sz="1400" dirty="0"/>
                        <a:t>542</a:t>
                      </a:r>
                    </a:p>
                  </a:txBody>
                  <a:tcPr/>
                </a:tc>
                <a:tc>
                  <a:txBody>
                    <a:bodyPr/>
                    <a:lstStyle/>
                    <a:p>
                      <a:r>
                        <a:rPr lang="en-US" sz="1400" dirty="0"/>
                        <a:t>36.3%</a:t>
                      </a:r>
                    </a:p>
                  </a:txBody>
                  <a:tcPr/>
                </a:tc>
                <a:extLst>
                  <a:ext uri="{0D108BD9-81ED-4DB2-BD59-A6C34878D82A}">
                    <a16:rowId xmlns:a16="http://schemas.microsoft.com/office/drawing/2014/main" val="10014"/>
                  </a:ext>
                </a:extLst>
              </a:tr>
              <a:tr h="343195">
                <a:tc>
                  <a:txBody>
                    <a:bodyPr/>
                    <a:lstStyle/>
                    <a:p>
                      <a:r>
                        <a:rPr lang="en-US" sz="1400" dirty="0"/>
                        <a:t>Female</a:t>
                      </a:r>
                    </a:p>
                  </a:txBody>
                  <a:tcPr/>
                </a:tc>
                <a:tc>
                  <a:txBody>
                    <a:bodyPr/>
                    <a:lstStyle/>
                    <a:p>
                      <a:r>
                        <a:rPr lang="en-US" sz="1400" dirty="0"/>
                        <a:t>376</a:t>
                      </a:r>
                    </a:p>
                  </a:txBody>
                  <a:tcPr/>
                </a:tc>
                <a:tc>
                  <a:txBody>
                    <a:bodyPr/>
                    <a:lstStyle/>
                    <a:p>
                      <a:r>
                        <a:rPr lang="en-US" sz="1400" dirty="0"/>
                        <a:t>31.6%</a:t>
                      </a:r>
                    </a:p>
                  </a:txBody>
                  <a:tcPr/>
                </a:tc>
                <a:extLst>
                  <a:ext uri="{0D108BD9-81ED-4DB2-BD59-A6C34878D82A}">
                    <a16:rowId xmlns:a16="http://schemas.microsoft.com/office/drawing/2014/main" val="10015"/>
                  </a:ext>
                </a:extLst>
              </a:tr>
              <a:tr h="343195">
                <a:tc>
                  <a:txBody>
                    <a:bodyPr/>
                    <a:lstStyle/>
                    <a:p>
                      <a:r>
                        <a:rPr lang="en-US" sz="1400" b="1" dirty="0"/>
                        <a:t>Total</a:t>
                      </a:r>
                    </a:p>
                  </a:txBody>
                  <a:tcPr/>
                </a:tc>
                <a:tc>
                  <a:txBody>
                    <a:bodyPr/>
                    <a:lstStyle/>
                    <a:p>
                      <a:r>
                        <a:rPr lang="en-US" sz="1400" dirty="0"/>
                        <a:t>918</a:t>
                      </a:r>
                    </a:p>
                  </a:txBody>
                  <a:tcPr/>
                </a:tc>
                <a:tc>
                  <a:txBody>
                    <a:bodyPr/>
                    <a:lstStyle/>
                    <a:p>
                      <a:r>
                        <a:rPr lang="en-US" sz="1400" dirty="0"/>
                        <a:t>34.4%</a:t>
                      </a:r>
                    </a:p>
                  </a:txBody>
                  <a:tcPr/>
                </a:tc>
                <a:extLst>
                  <a:ext uri="{0D108BD9-81ED-4DB2-BD59-A6C34878D82A}">
                    <a16:rowId xmlns:a16="http://schemas.microsoft.com/office/drawing/2014/main" val="10016"/>
                  </a:ext>
                </a:extLst>
              </a:tr>
            </a:tbl>
          </a:graphicData>
        </a:graphic>
      </p:graphicFrame>
      <p:sp>
        <p:nvSpPr>
          <p:cNvPr id="2" name="Slide Number Placeholder 1"/>
          <p:cNvSpPr>
            <a:spLocks noGrp="1"/>
          </p:cNvSpPr>
          <p:nvPr>
            <p:ph type="sldNum" sz="quarter" idx="12"/>
          </p:nvPr>
        </p:nvSpPr>
        <p:spPr/>
        <p:txBody>
          <a:bodyPr/>
          <a:lstStyle/>
          <a:p>
            <a:fld id="{1A181BC5-E34D-4B44-B9B9-3CA944BC39F2}" type="slidenum">
              <a:rPr lang="en-US" smtClean="0"/>
              <a:t>22</a:t>
            </a:fld>
            <a:endParaRPr lang="en-US"/>
          </a:p>
        </p:txBody>
      </p:sp>
      <p:sp>
        <p:nvSpPr>
          <p:cNvPr id="4" name="Title 1"/>
          <p:cNvSpPr txBox="1">
            <a:spLocks/>
          </p:cNvSpPr>
          <p:nvPr/>
        </p:nvSpPr>
        <p:spPr>
          <a:xfrm>
            <a:off x="822960" y="228600"/>
            <a:ext cx="7543800" cy="703996"/>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Non-significant factors</a:t>
            </a:r>
          </a:p>
        </p:txBody>
      </p:sp>
    </p:spTree>
    <p:extLst>
      <p:ext uri="{BB962C8B-B14F-4D97-AF65-F5344CB8AC3E}">
        <p14:creationId xmlns:p14="http://schemas.microsoft.com/office/powerpoint/2010/main" val="1639846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Correlations between all linguistic factors and corpus frequency</a:t>
            </a:r>
          </a:p>
        </p:txBody>
      </p:sp>
      <p:graphicFrame>
        <p:nvGraphicFramePr>
          <p:cNvPr id="5" name="Table 4"/>
          <p:cNvGraphicFramePr>
            <a:graphicFrameLocks noGrp="1"/>
          </p:cNvGraphicFramePr>
          <p:nvPr>
            <p:extLst>
              <p:ext uri="{D42A27DB-BD31-4B8C-83A1-F6EECF244321}">
                <p14:modId xmlns:p14="http://schemas.microsoft.com/office/powerpoint/2010/main" val="988518751"/>
              </p:ext>
            </p:extLst>
          </p:nvPr>
        </p:nvGraphicFramePr>
        <p:xfrm>
          <a:off x="1525258" y="4800600"/>
          <a:ext cx="6139204" cy="1112520"/>
        </p:xfrm>
        <a:graphic>
          <a:graphicData uri="http://schemas.openxmlformats.org/drawingml/2006/table">
            <a:tbl>
              <a:tblPr firstRow="1" bandRow="1">
                <a:tableStyleId>{5C22544A-7EE6-4342-B048-85BDC9FD1C3A}</a:tableStyleId>
              </a:tblPr>
              <a:tblGrid>
                <a:gridCol w="4783796">
                  <a:extLst>
                    <a:ext uri="{9D8B030D-6E8A-4147-A177-3AD203B41FA5}">
                      <a16:colId xmlns:a16="http://schemas.microsoft.com/office/drawing/2014/main" val="20000"/>
                    </a:ext>
                  </a:extLst>
                </a:gridCol>
                <a:gridCol w="1355408">
                  <a:extLst>
                    <a:ext uri="{9D8B030D-6E8A-4147-A177-3AD203B41FA5}">
                      <a16:colId xmlns:a16="http://schemas.microsoft.com/office/drawing/2014/main" val="20001"/>
                    </a:ext>
                  </a:extLst>
                </a:gridCol>
              </a:tblGrid>
              <a:tr h="370840">
                <a:tc>
                  <a:txBody>
                    <a:bodyPr/>
                    <a:lstStyle/>
                    <a:p>
                      <a:r>
                        <a:rPr lang="en-US" b="1" dirty="0"/>
                        <a:t>Factor</a:t>
                      </a:r>
                    </a:p>
                  </a:txBody>
                  <a:tcPr/>
                </a:tc>
                <a:tc>
                  <a:txBody>
                    <a:bodyPr/>
                    <a:lstStyle/>
                    <a:p>
                      <a:r>
                        <a:rPr lang="en-US" dirty="0" err="1"/>
                        <a:t>logodds</a:t>
                      </a:r>
                      <a:endParaRPr lang="en-US" dirty="0"/>
                    </a:p>
                  </a:txBody>
                  <a:tcPr/>
                </a:tc>
                <a:extLst>
                  <a:ext uri="{0D108BD9-81ED-4DB2-BD59-A6C34878D82A}">
                    <a16:rowId xmlns:a16="http://schemas.microsoft.com/office/drawing/2014/main" val="10000"/>
                  </a:ext>
                </a:extLst>
              </a:tr>
              <a:tr h="370840">
                <a:tc>
                  <a:txBody>
                    <a:bodyPr/>
                    <a:lstStyle/>
                    <a:p>
                      <a:r>
                        <a:rPr lang="en-US" b="1" dirty="0"/>
                        <a:t>Corpus frequency (p=0.000175)</a:t>
                      </a:r>
                    </a:p>
                  </a:txBody>
                  <a:tcPr/>
                </a:tc>
                <a:tc>
                  <a:txBody>
                    <a:bodyPr/>
                    <a:lstStyle/>
                    <a:p>
                      <a:r>
                        <a:rPr lang="en-US" dirty="0"/>
                        <a:t>-0.008</a:t>
                      </a:r>
                    </a:p>
                  </a:txBody>
                  <a:tcPr/>
                </a:tc>
                <a:extLst>
                  <a:ext uri="{0D108BD9-81ED-4DB2-BD59-A6C34878D82A}">
                    <a16:rowId xmlns:a16="http://schemas.microsoft.com/office/drawing/2014/main" val="10001"/>
                  </a:ext>
                </a:extLst>
              </a:tr>
              <a:tr h="370840">
                <a:tc>
                  <a:txBody>
                    <a:bodyPr/>
                    <a:lstStyle/>
                    <a:p>
                      <a:r>
                        <a:rPr lang="en-US" b="1" dirty="0"/>
                        <a:t>ESPAL # phonological neighbors (p=0.0207)</a:t>
                      </a:r>
                    </a:p>
                  </a:txBody>
                  <a:tcPr/>
                </a:tc>
                <a:tc>
                  <a:txBody>
                    <a:bodyPr/>
                    <a:lstStyle/>
                    <a:p>
                      <a:r>
                        <a:rPr lang="en-US" dirty="0"/>
                        <a:t>0.017</a:t>
                      </a:r>
                    </a:p>
                  </a:txBody>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1A181BC5-E34D-4B44-B9B9-3CA944BC39F2}" type="slidenum">
              <a:rPr lang="en-US" smtClean="0"/>
              <a:t>23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819238505"/>
              </p:ext>
            </p:extLst>
          </p:nvPr>
        </p:nvGraphicFramePr>
        <p:xfrm>
          <a:off x="1524000" y="2057400"/>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a:t>Factor</a:t>
                      </a:r>
                    </a:p>
                  </a:txBody>
                  <a:tcPr/>
                </a:tc>
                <a:tc>
                  <a:txBody>
                    <a:bodyPr/>
                    <a:lstStyle/>
                    <a:p>
                      <a:r>
                        <a:rPr lang="en-US" dirty="0"/>
                        <a:t>P-value</a:t>
                      </a:r>
                    </a:p>
                  </a:txBody>
                  <a:tcPr/>
                </a:tc>
                <a:extLst>
                  <a:ext uri="{0D108BD9-81ED-4DB2-BD59-A6C34878D82A}">
                    <a16:rowId xmlns:a16="http://schemas.microsoft.com/office/drawing/2014/main" val="10000"/>
                  </a:ext>
                </a:extLst>
              </a:tr>
              <a:tr h="370840">
                <a:tc>
                  <a:txBody>
                    <a:bodyPr/>
                    <a:lstStyle/>
                    <a:p>
                      <a:r>
                        <a:rPr lang="en-US" b="1" dirty="0"/>
                        <a:t>Following segment – point</a:t>
                      </a:r>
                    </a:p>
                  </a:txBody>
                  <a:tcPr/>
                </a:tc>
                <a:tc>
                  <a:txBody>
                    <a:bodyPr/>
                    <a:lstStyle/>
                    <a:p>
                      <a:r>
                        <a:rPr lang="en-US" b="1" dirty="0"/>
                        <a:t>5.88e-08</a:t>
                      </a:r>
                    </a:p>
                  </a:txBody>
                  <a:tcPr/>
                </a:tc>
                <a:extLst>
                  <a:ext uri="{0D108BD9-81ED-4DB2-BD59-A6C34878D82A}">
                    <a16:rowId xmlns:a16="http://schemas.microsoft.com/office/drawing/2014/main" val="10001"/>
                  </a:ext>
                </a:extLst>
              </a:tr>
              <a:tr h="370840">
                <a:tc>
                  <a:txBody>
                    <a:bodyPr/>
                    <a:lstStyle/>
                    <a:p>
                      <a:r>
                        <a:rPr lang="en-US" b="1" dirty="0"/>
                        <a:t>Position in word</a:t>
                      </a:r>
                    </a:p>
                  </a:txBody>
                  <a:tcPr/>
                </a:tc>
                <a:tc>
                  <a:txBody>
                    <a:bodyPr/>
                    <a:lstStyle/>
                    <a:p>
                      <a:r>
                        <a:rPr lang="en-US" b="1" dirty="0"/>
                        <a:t>0.000373</a:t>
                      </a:r>
                    </a:p>
                  </a:txBody>
                  <a:tcPr/>
                </a:tc>
                <a:extLst>
                  <a:ext uri="{0D108BD9-81ED-4DB2-BD59-A6C34878D82A}">
                    <a16:rowId xmlns:a16="http://schemas.microsoft.com/office/drawing/2014/main" val="10002"/>
                  </a:ext>
                </a:extLst>
              </a:tr>
              <a:tr h="370840">
                <a:tc>
                  <a:txBody>
                    <a:bodyPr/>
                    <a:lstStyle/>
                    <a:p>
                      <a:r>
                        <a:rPr lang="en-US" b="0" dirty="0"/>
                        <a:t>Syllable stress</a:t>
                      </a:r>
                    </a:p>
                  </a:txBody>
                  <a:tcPr/>
                </a:tc>
                <a:tc>
                  <a:txBody>
                    <a:bodyPr/>
                    <a:lstStyle/>
                    <a:p>
                      <a:r>
                        <a:rPr lang="en-US" b="0" dirty="0"/>
                        <a:t>0.143</a:t>
                      </a:r>
                    </a:p>
                  </a:txBody>
                  <a:tcPr/>
                </a:tc>
                <a:extLst>
                  <a:ext uri="{0D108BD9-81ED-4DB2-BD59-A6C34878D82A}">
                    <a16:rowId xmlns:a16="http://schemas.microsoft.com/office/drawing/2014/main" val="10003"/>
                  </a:ext>
                </a:extLst>
              </a:tr>
              <a:tr h="370840">
                <a:tc>
                  <a:txBody>
                    <a:bodyPr/>
                    <a:lstStyle/>
                    <a:p>
                      <a:r>
                        <a:rPr lang="en-US" b="1" dirty="0"/>
                        <a:t># of syllables</a:t>
                      </a:r>
                    </a:p>
                  </a:txBody>
                  <a:tcPr/>
                </a:tc>
                <a:tc>
                  <a:txBody>
                    <a:bodyPr/>
                    <a:lstStyle/>
                    <a:p>
                      <a:r>
                        <a:rPr lang="en-US" b="1" dirty="0"/>
                        <a:t>2.37e-09</a:t>
                      </a:r>
                    </a:p>
                  </a:txBody>
                  <a:tcPr/>
                </a:tc>
                <a:extLst>
                  <a:ext uri="{0D108BD9-81ED-4DB2-BD59-A6C34878D82A}">
                    <a16:rowId xmlns:a16="http://schemas.microsoft.com/office/drawing/2014/main" val="10004"/>
                  </a:ext>
                </a:extLst>
              </a:tr>
              <a:tr h="370840">
                <a:tc>
                  <a:txBody>
                    <a:bodyPr/>
                    <a:lstStyle/>
                    <a:p>
                      <a:r>
                        <a:rPr lang="en-US" b="1" dirty="0"/>
                        <a:t>Grammatical category</a:t>
                      </a:r>
                    </a:p>
                  </a:txBody>
                  <a:tcPr/>
                </a:tc>
                <a:tc>
                  <a:txBody>
                    <a:bodyPr/>
                    <a:lstStyle/>
                    <a:p>
                      <a:r>
                        <a:rPr lang="en-US" b="1" dirty="0"/>
                        <a:t>1.18e-16</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2863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414161869"/>
              </p:ext>
            </p:extLst>
          </p:nvPr>
        </p:nvGraphicFramePr>
        <p:xfrm>
          <a:off x="762000" y="228600"/>
          <a:ext cx="7543800" cy="5120640"/>
        </p:xfrm>
        <a:graphic>
          <a:graphicData uri="http://schemas.openxmlformats.org/drawingml/2006/table">
            <a:tbl>
              <a:tblPr firstRow="1" bandRow="1">
                <a:tableStyleId>{5C22544A-7EE6-4342-B048-85BDC9FD1C3A}</a:tableStyleId>
              </a:tblPr>
              <a:tblGrid>
                <a:gridCol w="2987675">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140980">
                  <a:extLst>
                    <a:ext uri="{9D8B030D-6E8A-4147-A177-3AD203B41FA5}">
                      <a16:colId xmlns:a16="http://schemas.microsoft.com/office/drawing/2014/main" val="20003"/>
                    </a:ext>
                  </a:extLst>
                </a:gridCol>
                <a:gridCol w="1357745">
                  <a:extLst>
                    <a:ext uri="{9D8B030D-6E8A-4147-A177-3AD203B41FA5}">
                      <a16:colId xmlns:a16="http://schemas.microsoft.com/office/drawing/2014/main" val="20004"/>
                    </a:ext>
                  </a:extLst>
                </a:gridCol>
              </a:tblGrid>
              <a:tr h="326571">
                <a:tc>
                  <a:txBody>
                    <a:bodyPr/>
                    <a:lstStyle/>
                    <a:p>
                      <a:r>
                        <a:rPr lang="en-US" dirty="0"/>
                        <a:t>Factor</a:t>
                      </a:r>
                    </a:p>
                  </a:txBody>
                  <a:tcPr/>
                </a:tc>
                <a:tc>
                  <a:txBody>
                    <a:bodyPr/>
                    <a:lstStyle/>
                    <a:p>
                      <a:r>
                        <a:rPr lang="en-US" dirty="0" err="1"/>
                        <a:t>logodds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Token #</a:t>
                      </a:r>
                    </a:p>
                  </a:txBody>
                  <a:tcPr/>
                </a:tc>
                <a:tc>
                  <a:txBody>
                    <a:bodyPr/>
                    <a:lstStyle/>
                    <a:p>
                      <a:r>
                        <a:rPr lang="en-US" dirty="0"/>
                        <a:t>%Trill</a:t>
                      </a:r>
                    </a:p>
                  </a:txBody>
                  <a:tcPr/>
                </a:tc>
                <a:tc>
                  <a:txBody>
                    <a:bodyPr/>
                    <a:lstStyle/>
                    <a:p>
                      <a:r>
                        <a:rPr lang="en-US" dirty="0"/>
                        <a:t>weight</a:t>
                      </a:r>
                    </a:p>
                  </a:txBody>
                  <a:tcPr/>
                </a:tc>
                <a:extLst>
                  <a:ext uri="{0D108BD9-81ED-4DB2-BD59-A6C34878D82A}">
                    <a16:rowId xmlns:a16="http://schemas.microsoft.com/office/drawing/2014/main" val="10000"/>
                  </a:ext>
                </a:extLst>
              </a:tr>
              <a:tr h="326571">
                <a:tc>
                  <a:txBody>
                    <a:bodyPr/>
                    <a:lstStyle/>
                    <a:p>
                      <a:r>
                        <a:rPr lang="en-US" b="1" dirty="0"/>
                        <a:t>Lexical accent (p=</a:t>
                      </a:r>
                      <a:r>
                        <a:rPr lang="en-US" sz="1800" b="1" kern="1200" dirty="0">
                          <a:solidFill>
                            <a:schemeClr val="dk1"/>
                          </a:solidFill>
                          <a:effectLst/>
                          <a:latin typeface="+mn-lt"/>
                          <a:ea typeface="+mn-ea"/>
                          <a:cs typeface="+mn-cs"/>
                        </a:rPr>
                        <a:t>2.29e-05) </a:t>
                      </a:r>
                      <a:endParaRPr lang="en-US"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326571">
                <a:tc>
                  <a:txBody>
                    <a:bodyPr/>
                    <a:lstStyle/>
                    <a:p>
                      <a:r>
                        <a:rPr lang="en-US" dirty="0"/>
                        <a:t>Stressed</a:t>
                      </a:r>
                    </a:p>
                  </a:txBody>
                  <a:tcPr/>
                </a:tc>
                <a:tc>
                  <a:txBody>
                    <a:bodyPr/>
                    <a:lstStyle/>
                    <a:p>
                      <a:r>
                        <a:rPr lang="en-US" dirty="0"/>
                        <a:t>0.265</a:t>
                      </a:r>
                    </a:p>
                  </a:txBody>
                  <a:tcPr/>
                </a:tc>
                <a:tc>
                  <a:txBody>
                    <a:bodyPr/>
                    <a:lstStyle/>
                    <a:p>
                      <a:r>
                        <a:rPr lang="en-US" dirty="0"/>
                        <a:t>270</a:t>
                      </a:r>
                    </a:p>
                  </a:txBody>
                  <a:tcPr/>
                </a:tc>
                <a:tc>
                  <a:txBody>
                    <a:bodyPr/>
                    <a:lstStyle/>
                    <a:p>
                      <a:r>
                        <a:rPr lang="en-US" dirty="0"/>
                        <a:t>44.8%</a:t>
                      </a:r>
                    </a:p>
                  </a:txBody>
                  <a:tcPr/>
                </a:tc>
                <a:tc>
                  <a:txBody>
                    <a:bodyPr/>
                    <a:lstStyle/>
                    <a:p>
                      <a:r>
                        <a:rPr lang="en-US" dirty="0"/>
                        <a:t>0.57</a:t>
                      </a:r>
                    </a:p>
                  </a:txBody>
                  <a:tcPr/>
                </a:tc>
                <a:extLst>
                  <a:ext uri="{0D108BD9-81ED-4DB2-BD59-A6C34878D82A}">
                    <a16:rowId xmlns:a16="http://schemas.microsoft.com/office/drawing/2014/main" val="10002"/>
                  </a:ext>
                </a:extLst>
              </a:tr>
              <a:tr h="326571">
                <a:tc>
                  <a:txBody>
                    <a:bodyPr/>
                    <a:lstStyle/>
                    <a:p>
                      <a:r>
                        <a:rPr lang="en-US" dirty="0"/>
                        <a:t>Unstressed</a:t>
                      </a:r>
                    </a:p>
                  </a:txBody>
                  <a:tcPr/>
                </a:tc>
                <a:tc>
                  <a:txBody>
                    <a:bodyPr/>
                    <a:lstStyle/>
                    <a:p>
                      <a:r>
                        <a:rPr lang="en-US" dirty="0"/>
                        <a:t>-0.265</a:t>
                      </a:r>
                    </a:p>
                  </a:txBody>
                  <a:tcPr/>
                </a:tc>
                <a:tc>
                  <a:txBody>
                    <a:bodyPr/>
                    <a:lstStyle/>
                    <a:p>
                      <a:r>
                        <a:rPr lang="en-US" dirty="0"/>
                        <a:t>648</a:t>
                      </a:r>
                    </a:p>
                  </a:txBody>
                  <a:tcPr/>
                </a:tc>
                <a:tc>
                  <a:txBody>
                    <a:bodyPr/>
                    <a:lstStyle/>
                    <a:p>
                      <a:r>
                        <a:rPr lang="en-US" dirty="0"/>
                        <a:t>30.1%</a:t>
                      </a:r>
                    </a:p>
                  </a:txBody>
                  <a:tcPr/>
                </a:tc>
                <a:tc>
                  <a:txBody>
                    <a:bodyPr/>
                    <a:lstStyle/>
                    <a:p>
                      <a:r>
                        <a:rPr lang="en-US" dirty="0"/>
                        <a:t>0.43</a:t>
                      </a:r>
                    </a:p>
                  </a:txBody>
                  <a:tcPr/>
                </a:tc>
                <a:extLst>
                  <a:ext uri="{0D108BD9-81ED-4DB2-BD59-A6C34878D82A}">
                    <a16:rowId xmlns:a16="http://schemas.microsoft.com/office/drawing/2014/main" val="10003"/>
                  </a:ext>
                </a:extLst>
              </a:tr>
              <a:tr h="326571">
                <a:tc>
                  <a:txBody>
                    <a:bodyPr/>
                    <a:lstStyle/>
                    <a:p>
                      <a:r>
                        <a:rPr lang="en-US" b="1" dirty="0"/>
                        <a:t>Age (p=0.00186)</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26571">
                <a:tc>
                  <a:txBody>
                    <a:bodyPr/>
                    <a:lstStyle/>
                    <a:p>
                      <a:r>
                        <a:rPr lang="en-US" b="0" dirty="0"/>
                        <a:t>35-54</a:t>
                      </a:r>
                    </a:p>
                  </a:txBody>
                  <a:tcPr/>
                </a:tc>
                <a:tc>
                  <a:txBody>
                    <a:bodyPr/>
                    <a:lstStyle/>
                    <a:p>
                      <a:r>
                        <a:rPr lang="en-US" dirty="0"/>
                        <a:t>0.302</a:t>
                      </a:r>
                    </a:p>
                  </a:txBody>
                  <a:tcPr/>
                </a:tc>
                <a:tc>
                  <a:txBody>
                    <a:bodyPr/>
                    <a:lstStyle/>
                    <a:p>
                      <a:r>
                        <a:rPr lang="en-US" dirty="0"/>
                        <a:t>283</a:t>
                      </a:r>
                    </a:p>
                  </a:txBody>
                  <a:tcPr/>
                </a:tc>
                <a:tc>
                  <a:txBody>
                    <a:bodyPr/>
                    <a:lstStyle/>
                    <a:p>
                      <a:r>
                        <a:rPr lang="en-US" dirty="0"/>
                        <a:t>39.2%</a:t>
                      </a:r>
                    </a:p>
                  </a:txBody>
                  <a:tcPr/>
                </a:tc>
                <a:tc>
                  <a:txBody>
                    <a:bodyPr/>
                    <a:lstStyle/>
                    <a:p>
                      <a:r>
                        <a:rPr lang="en-US" dirty="0"/>
                        <a:t>0.58</a:t>
                      </a:r>
                    </a:p>
                  </a:txBody>
                  <a:tcPr/>
                </a:tc>
                <a:extLst>
                  <a:ext uri="{0D108BD9-81ED-4DB2-BD59-A6C34878D82A}">
                    <a16:rowId xmlns:a16="http://schemas.microsoft.com/office/drawing/2014/main" val="10005"/>
                  </a:ext>
                </a:extLst>
              </a:tr>
              <a:tr h="326571">
                <a:tc>
                  <a:txBody>
                    <a:bodyPr/>
                    <a:lstStyle/>
                    <a:p>
                      <a:r>
                        <a:rPr lang="en-US" dirty="0"/>
                        <a:t>55+</a:t>
                      </a:r>
                    </a:p>
                  </a:txBody>
                  <a:tcPr/>
                </a:tc>
                <a:tc>
                  <a:txBody>
                    <a:bodyPr/>
                    <a:lstStyle/>
                    <a:p>
                      <a:r>
                        <a:rPr lang="en-US" dirty="0"/>
                        <a:t>0.133</a:t>
                      </a:r>
                    </a:p>
                  </a:txBody>
                  <a:tcPr/>
                </a:tc>
                <a:tc>
                  <a:txBody>
                    <a:bodyPr/>
                    <a:lstStyle/>
                    <a:p>
                      <a:r>
                        <a:rPr lang="en-US" dirty="0"/>
                        <a:t>435</a:t>
                      </a:r>
                    </a:p>
                  </a:txBody>
                  <a:tcPr/>
                </a:tc>
                <a:tc>
                  <a:txBody>
                    <a:bodyPr/>
                    <a:lstStyle/>
                    <a:p>
                      <a:r>
                        <a:rPr lang="en-US" dirty="0"/>
                        <a:t>35.6%</a:t>
                      </a:r>
                    </a:p>
                  </a:txBody>
                  <a:tcPr/>
                </a:tc>
                <a:tc>
                  <a:txBody>
                    <a:bodyPr/>
                    <a:lstStyle/>
                    <a:p>
                      <a:r>
                        <a:rPr lang="en-US" dirty="0"/>
                        <a:t>0.53</a:t>
                      </a:r>
                    </a:p>
                  </a:txBody>
                  <a:tcPr/>
                </a:tc>
                <a:extLst>
                  <a:ext uri="{0D108BD9-81ED-4DB2-BD59-A6C34878D82A}">
                    <a16:rowId xmlns:a16="http://schemas.microsoft.com/office/drawing/2014/main" val="10006"/>
                  </a:ext>
                </a:extLst>
              </a:tr>
              <a:tr h="326571">
                <a:tc>
                  <a:txBody>
                    <a:bodyPr/>
                    <a:lstStyle/>
                    <a:p>
                      <a:r>
                        <a:rPr lang="en-US" dirty="0"/>
                        <a:t>20-34</a:t>
                      </a:r>
                    </a:p>
                  </a:txBody>
                  <a:tcPr/>
                </a:tc>
                <a:tc>
                  <a:txBody>
                    <a:bodyPr/>
                    <a:lstStyle/>
                    <a:p>
                      <a:r>
                        <a:rPr lang="en-US" dirty="0"/>
                        <a:t>-0.434</a:t>
                      </a:r>
                    </a:p>
                  </a:txBody>
                  <a:tcPr/>
                </a:tc>
                <a:tc>
                  <a:txBody>
                    <a:bodyPr/>
                    <a:lstStyle/>
                    <a:p>
                      <a:r>
                        <a:rPr lang="en-US" dirty="0"/>
                        <a:t>200</a:t>
                      </a:r>
                    </a:p>
                  </a:txBody>
                  <a:tcPr/>
                </a:tc>
                <a:tc>
                  <a:txBody>
                    <a:bodyPr/>
                    <a:lstStyle/>
                    <a:p>
                      <a:r>
                        <a:rPr lang="en-US" dirty="0"/>
                        <a:t>25.0%</a:t>
                      </a:r>
                    </a:p>
                  </a:txBody>
                  <a:tcPr/>
                </a:tc>
                <a:tc>
                  <a:txBody>
                    <a:bodyPr/>
                    <a:lstStyle/>
                    <a:p>
                      <a:r>
                        <a:rPr lang="en-US" dirty="0"/>
                        <a:t>0.39</a:t>
                      </a:r>
                    </a:p>
                  </a:txBody>
                  <a:tcPr/>
                </a:tc>
                <a:extLst>
                  <a:ext uri="{0D108BD9-81ED-4DB2-BD59-A6C34878D82A}">
                    <a16:rowId xmlns:a16="http://schemas.microsoft.com/office/drawing/2014/main" val="10007"/>
                  </a:ext>
                </a:extLst>
              </a:tr>
              <a:tr h="326571">
                <a:tc>
                  <a:txBody>
                    <a:bodyPr/>
                    <a:lstStyle/>
                    <a:p>
                      <a:r>
                        <a:rPr lang="en-US" b="1" dirty="0"/>
                        <a:t>Position</a:t>
                      </a:r>
                      <a:r>
                        <a:rPr lang="en-US" b="1" baseline="0" dirty="0"/>
                        <a:t> (p=0.0281)</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r h="326571">
                <a:tc>
                  <a:txBody>
                    <a:bodyPr/>
                    <a:lstStyle/>
                    <a:p>
                      <a:r>
                        <a:rPr lang="en-US" dirty="0"/>
                        <a:t>Word-initial post-consonant</a:t>
                      </a:r>
                    </a:p>
                  </a:txBody>
                  <a:tcPr/>
                </a:tc>
                <a:tc>
                  <a:txBody>
                    <a:bodyPr/>
                    <a:lstStyle/>
                    <a:p>
                      <a:r>
                        <a:rPr lang="en-US" dirty="0"/>
                        <a:t>0.335</a:t>
                      </a:r>
                    </a:p>
                  </a:txBody>
                  <a:tcPr/>
                </a:tc>
                <a:tc>
                  <a:txBody>
                    <a:bodyPr/>
                    <a:lstStyle/>
                    <a:p>
                      <a:r>
                        <a:rPr lang="en-US" dirty="0"/>
                        <a:t>93</a:t>
                      </a:r>
                    </a:p>
                  </a:txBody>
                  <a:tcPr/>
                </a:tc>
                <a:tc>
                  <a:txBody>
                    <a:bodyPr/>
                    <a:lstStyle/>
                    <a:p>
                      <a:r>
                        <a:rPr lang="en-US" dirty="0"/>
                        <a:t>44.1%</a:t>
                      </a:r>
                    </a:p>
                  </a:txBody>
                  <a:tcPr/>
                </a:tc>
                <a:tc>
                  <a:txBody>
                    <a:bodyPr/>
                    <a:lstStyle/>
                    <a:p>
                      <a:r>
                        <a:rPr lang="en-US" dirty="0"/>
                        <a:t>0.58</a:t>
                      </a:r>
                    </a:p>
                  </a:txBody>
                  <a:tcPr/>
                </a:tc>
                <a:extLst>
                  <a:ext uri="{0D108BD9-81ED-4DB2-BD59-A6C34878D82A}">
                    <a16:rowId xmlns:a16="http://schemas.microsoft.com/office/drawing/2014/main" val="10009"/>
                  </a:ext>
                </a:extLst>
              </a:tr>
              <a:tr h="326571">
                <a:tc>
                  <a:txBody>
                    <a:bodyPr/>
                    <a:lstStyle/>
                    <a:p>
                      <a:r>
                        <a:rPr lang="en-US" dirty="0"/>
                        <a:t>Intervocalic</a:t>
                      </a:r>
                      <a:r>
                        <a:rPr lang="en-US" baseline="0" dirty="0"/>
                        <a:t> –</a:t>
                      </a:r>
                      <a:r>
                        <a:rPr lang="en-US" baseline="0" dirty="0" err="1"/>
                        <a:t>rr</a:t>
                      </a:r>
                      <a:r>
                        <a:rPr lang="en-US" baseline="0" dirty="0"/>
                        <a:t>-</a:t>
                      </a:r>
                      <a:endParaRPr lang="en-US" dirty="0"/>
                    </a:p>
                  </a:txBody>
                  <a:tcPr/>
                </a:tc>
                <a:tc>
                  <a:txBody>
                    <a:bodyPr/>
                    <a:lstStyle/>
                    <a:p>
                      <a:r>
                        <a:rPr lang="en-US" dirty="0"/>
                        <a:t>0.210</a:t>
                      </a:r>
                    </a:p>
                  </a:txBody>
                  <a:tcPr/>
                </a:tc>
                <a:tc>
                  <a:txBody>
                    <a:bodyPr/>
                    <a:lstStyle/>
                    <a:p>
                      <a:r>
                        <a:rPr lang="en-US" dirty="0"/>
                        <a:t>298</a:t>
                      </a:r>
                    </a:p>
                  </a:txBody>
                  <a:tcPr/>
                </a:tc>
                <a:tc>
                  <a:txBody>
                    <a:bodyPr/>
                    <a:lstStyle/>
                    <a:p>
                      <a:r>
                        <a:rPr lang="en-US" dirty="0"/>
                        <a:t>40.6%</a:t>
                      </a:r>
                    </a:p>
                  </a:txBody>
                  <a:tcPr/>
                </a:tc>
                <a:tc>
                  <a:txBody>
                    <a:bodyPr/>
                    <a:lstStyle/>
                    <a:p>
                      <a:r>
                        <a:rPr lang="en-US" dirty="0"/>
                        <a:t>0.55</a:t>
                      </a:r>
                    </a:p>
                  </a:txBody>
                  <a:tcPr/>
                </a:tc>
                <a:extLst>
                  <a:ext uri="{0D108BD9-81ED-4DB2-BD59-A6C34878D82A}">
                    <a16:rowId xmlns:a16="http://schemas.microsoft.com/office/drawing/2014/main" val="10010"/>
                  </a:ext>
                </a:extLst>
              </a:tr>
              <a:tr h="326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Word-initial post-vowel</a:t>
                      </a:r>
                    </a:p>
                  </a:txBody>
                  <a:tcPr/>
                </a:tc>
                <a:tc>
                  <a:txBody>
                    <a:bodyPr/>
                    <a:lstStyle/>
                    <a:p>
                      <a:r>
                        <a:rPr lang="en-US" dirty="0"/>
                        <a:t>-0.190</a:t>
                      </a:r>
                    </a:p>
                  </a:txBody>
                  <a:tcPr/>
                </a:tc>
                <a:tc>
                  <a:txBody>
                    <a:bodyPr/>
                    <a:lstStyle/>
                    <a:p>
                      <a:r>
                        <a:rPr lang="en-US" dirty="0"/>
                        <a:t>501</a:t>
                      </a:r>
                    </a:p>
                  </a:txBody>
                  <a:tcPr/>
                </a:tc>
                <a:tc>
                  <a:txBody>
                    <a:bodyPr/>
                    <a:lstStyle/>
                    <a:p>
                      <a:r>
                        <a:rPr lang="en-US" dirty="0"/>
                        <a:t>29.3%</a:t>
                      </a:r>
                    </a:p>
                  </a:txBody>
                  <a:tcPr/>
                </a:tc>
                <a:tc>
                  <a:txBody>
                    <a:bodyPr/>
                    <a:lstStyle/>
                    <a:p>
                      <a:r>
                        <a:rPr lang="en-US" dirty="0"/>
                        <a:t>0.45</a:t>
                      </a:r>
                    </a:p>
                  </a:txBody>
                  <a:tcPr/>
                </a:tc>
                <a:extLst>
                  <a:ext uri="{0D108BD9-81ED-4DB2-BD59-A6C34878D82A}">
                    <a16:rowId xmlns:a16="http://schemas.microsoft.com/office/drawing/2014/main" val="10011"/>
                  </a:ext>
                </a:extLst>
              </a:tr>
              <a:tr h="326571">
                <a:tc>
                  <a:txBody>
                    <a:bodyPr/>
                    <a:lstStyle/>
                    <a:p>
                      <a:r>
                        <a:rPr lang="en-US" dirty="0"/>
                        <a:t>Word-initial post-pause</a:t>
                      </a:r>
                    </a:p>
                  </a:txBody>
                  <a:tcPr/>
                </a:tc>
                <a:tc>
                  <a:txBody>
                    <a:bodyPr/>
                    <a:lstStyle/>
                    <a:p>
                      <a:r>
                        <a:rPr lang="en-US" dirty="0"/>
                        <a:t>-0.354</a:t>
                      </a:r>
                    </a:p>
                  </a:txBody>
                  <a:tcPr/>
                </a:tc>
                <a:tc>
                  <a:txBody>
                    <a:bodyPr/>
                    <a:lstStyle/>
                    <a:p>
                      <a:r>
                        <a:rPr lang="en-US" dirty="0"/>
                        <a:t>26</a:t>
                      </a:r>
                    </a:p>
                  </a:txBody>
                  <a:tcPr/>
                </a:tc>
                <a:tc>
                  <a:txBody>
                    <a:bodyPr/>
                    <a:lstStyle/>
                    <a:p>
                      <a:r>
                        <a:rPr lang="en-US" dirty="0"/>
                        <a:t>26.9%</a:t>
                      </a:r>
                    </a:p>
                  </a:txBody>
                  <a:tcPr/>
                </a:tc>
                <a:tc>
                  <a:txBody>
                    <a:bodyPr/>
                    <a:lstStyle/>
                    <a:p>
                      <a:r>
                        <a:rPr lang="en-US" dirty="0"/>
                        <a:t>0.41</a:t>
                      </a:r>
                    </a:p>
                  </a:txBody>
                  <a:tcPr/>
                </a:tc>
                <a:extLst>
                  <a:ext uri="{0D108BD9-81ED-4DB2-BD59-A6C34878D82A}">
                    <a16:rowId xmlns:a16="http://schemas.microsoft.com/office/drawing/2014/main" val="10012"/>
                  </a:ext>
                </a:extLst>
              </a:tr>
              <a:tr h="326571">
                <a:tc>
                  <a:txBody>
                    <a:bodyPr/>
                    <a:lstStyle/>
                    <a:p>
                      <a:r>
                        <a:rPr lang="en-US" b="1" dirty="0"/>
                        <a:t>Total</a:t>
                      </a:r>
                      <a:r>
                        <a:rPr lang="en-US" b="1" baseline="0" dirty="0"/>
                        <a:t> tokens</a:t>
                      </a:r>
                      <a:endParaRPr lang="en-US" b="1" dirty="0"/>
                    </a:p>
                  </a:txBody>
                  <a:tcPr/>
                </a:tc>
                <a:tc>
                  <a:txBody>
                    <a:bodyPr/>
                    <a:lstStyle/>
                    <a:p>
                      <a:endParaRPr lang="en-US" dirty="0"/>
                    </a:p>
                  </a:txBody>
                  <a:tcPr/>
                </a:tc>
                <a:tc>
                  <a:txBody>
                    <a:bodyPr/>
                    <a:lstStyle/>
                    <a:p>
                      <a:r>
                        <a:rPr lang="en-US" b="1" dirty="0"/>
                        <a:t>918</a:t>
                      </a:r>
                    </a:p>
                  </a:txBody>
                  <a:tcPr/>
                </a:tc>
                <a:tc>
                  <a:txBody>
                    <a:bodyPr/>
                    <a:lstStyle/>
                    <a:p>
                      <a:r>
                        <a:rPr lang="en-US" b="1" dirty="0"/>
                        <a:t>34.4%</a:t>
                      </a:r>
                    </a:p>
                  </a:txBody>
                  <a:tcPr/>
                </a:tc>
                <a:tc>
                  <a:txBody>
                    <a:bodyPr/>
                    <a:lstStyle/>
                    <a:p>
                      <a:endParaRPr lang="en-US" dirty="0"/>
                    </a:p>
                  </a:txBody>
                  <a:tcPr/>
                </a:tc>
                <a:extLst>
                  <a:ext uri="{0D108BD9-81ED-4DB2-BD59-A6C34878D82A}">
                    <a16:rowId xmlns:a16="http://schemas.microsoft.com/office/drawing/2014/main" val="1001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04634771"/>
              </p:ext>
            </p:extLst>
          </p:nvPr>
        </p:nvGraphicFramePr>
        <p:xfrm>
          <a:off x="1524000" y="5486400"/>
          <a:ext cx="6139204" cy="1112520"/>
        </p:xfrm>
        <a:graphic>
          <a:graphicData uri="http://schemas.openxmlformats.org/drawingml/2006/table">
            <a:tbl>
              <a:tblPr firstRow="1" bandRow="1">
                <a:tableStyleId>{5C22544A-7EE6-4342-B048-85BDC9FD1C3A}</a:tableStyleId>
              </a:tblPr>
              <a:tblGrid>
                <a:gridCol w="4783796">
                  <a:extLst>
                    <a:ext uri="{9D8B030D-6E8A-4147-A177-3AD203B41FA5}">
                      <a16:colId xmlns:a16="http://schemas.microsoft.com/office/drawing/2014/main" val="20000"/>
                    </a:ext>
                  </a:extLst>
                </a:gridCol>
                <a:gridCol w="1355408">
                  <a:extLst>
                    <a:ext uri="{9D8B030D-6E8A-4147-A177-3AD203B41FA5}">
                      <a16:colId xmlns:a16="http://schemas.microsoft.com/office/drawing/2014/main" val="20001"/>
                    </a:ext>
                  </a:extLst>
                </a:gridCol>
              </a:tblGrid>
              <a:tr h="370840">
                <a:tc>
                  <a:txBody>
                    <a:bodyPr/>
                    <a:lstStyle/>
                    <a:p>
                      <a:r>
                        <a:rPr lang="en-US" b="1" dirty="0"/>
                        <a:t>Factor</a:t>
                      </a:r>
                    </a:p>
                  </a:txBody>
                  <a:tcPr/>
                </a:tc>
                <a:tc>
                  <a:txBody>
                    <a:bodyPr/>
                    <a:lstStyle/>
                    <a:p>
                      <a:r>
                        <a:rPr lang="en-US" dirty="0" err="1"/>
                        <a:t>logodds</a:t>
                      </a:r>
                      <a:endParaRPr lang="en-US" dirty="0"/>
                    </a:p>
                  </a:txBody>
                  <a:tcPr/>
                </a:tc>
                <a:extLst>
                  <a:ext uri="{0D108BD9-81ED-4DB2-BD59-A6C34878D82A}">
                    <a16:rowId xmlns:a16="http://schemas.microsoft.com/office/drawing/2014/main" val="10000"/>
                  </a:ext>
                </a:extLst>
              </a:tr>
              <a:tr h="370840">
                <a:tc>
                  <a:txBody>
                    <a:bodyPr/>
                    <a:lstStyle/>
                    <a:p>
                      <a:r>
                        <a:rPr lang="en-US" b="1" dirty="0"/>
                        <a:t>Corpus frequency (p=0.000175)</a:t>
                      </a:r>
                    </a:p>
                  </a:txBody>
                  <a:tcPr/>
                </a:tc>
                <a:tc>
                  <a:txBody>
                    <a:bodyPr/>
                    <a:lstStyle/>
                    <a:p>
                      <a:r>
                        <a:rPr lang="en-US" dirty="0"/>
                        <a:t>-0.008</a:t>
                      </a:r>
                    </a:p>
                  </a:txBody>
                  <a:tcPr/>
                </a:tc>
                <a:extLst>
                  <a:ext uri="{0D108BD9-81ED-4DB2-BD59-A6C34878D82A}">
                    <a16:rowId xmlns:a16="http://schemas.microsoft.com/office/drawing/2014/main" val="10001"/>
                  </a:ext>
                </a:extLst>
              </a:tr>
              <a:tr h="370840">
                <a:tc>
                  <a:txBody>
                    <a:bodyPr/>
                    <a:lstStyle/>
                    <a:p>
                      <a:r>
                        <a:rPr lang="en-US" b="1" dirty="0"/>
                        <a:t>ESPAL # phonological neighbors (p=0.0207)</a:t>
                      </a:r>
                    </a:p>
                  </a:txBody>
                  <a:tcPr/>
                </a:tc>
                <a:tc>
                  <a:txBody>
                    <a:bodyPr/>
                    <a:lstStyle/>
                    <a:p>
                      <a:r>
                        <a:rPr lang="en-US" dirty="0"/>
                        <a:t>0.017</a:t>
                      </a:r>
                    </a:p>
                  </a:txBody>
                  <a:tcP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62217826"/>
              </p:ext>
            </p:extLst>
          </p:nvPr>
        </p:nvGraphicFramePr>
        <p:xfrm>
          <a:off x="1524000" y="1066800"/>
          <a:ext cx="6096000" cy="37084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a:t>Factor</a:t>
                      </a:r>
                    </a:p>
                  </a:txBody>
                  <a:tcPr/>
                </a:tc>
                <a:tc>
                  <a:txBody>
                    <a:bodyPr/>
                    <a:lstStyle/>
                    <a:p>
                      <a:r>
                        <a:rPr lang="en-US" dirty="0"/>
                        <a:t>P-value</a:t>
                      </a:r>
                    </a:p>
                  </a:txBody>
                  <a:tcPr/>
                </a:tc>
                <a:extLst>
                  <a:ext uri="{0D108BD9-81ED-4DB2-BD59-A6C34878D82A}">
                    <a16:rowId xmlns:a16="http://schemas.microsoft.com/office/drawing/2014/main" val="10000"/>
                  </a:ext>
                </a:extLst>
              </a:tr>
              <a:tr h="370840">
                <a:tc>
                  <a:txBody>
                    <a:bodyPr/>
                    <a:lstStyle/>
                    <a:p>
                      <a:r>
                        <a:rPr lang="en-US" b="1" dirty="0"/>
                        <a:t>Lexical accent</a:t>
                      </a:r>
                    </a:p>
                  </a:txBody>
                  <a:tcPr/>
                </a:tc>
                <a:tc>
                  <a:txBody>
                    <a:bodyPr/>
                    <a:lstStyle/>
                    <a:p>
                      <a:r>
                        <a:rPr lang="en-US" b="1" dirty="0"/>
                        <a:t>2.29e-05</a:t>
                      </a:r>
                    </a:p>
                  </a:txBody>
                  <a:tcPr/>
                </a:tc>
                <a:extLst>
                  <a:ext uri="{0D108BD9-81ED-4DB2-BD59-A6C34878D82A}">
                    <a16:rowId xmlns:a16="http://schemas.microsoft.com/office/drawing/2014/main" val="10001"/>
                  </a:ext>
                </a:extLst>
              </a:tr>
              <a:tr h="370840">
                <a:tc>
                  <a:txBody>
                    <a:bodyPr/>
                    <a:lstStyle/>
                    <a:p>
                      <a:r>
                        <a:rPr lang="en-US" b="1" dirty="0"/>
                        <a:t>Corpus frequency</a:t>
                      </a:r>
                    </a:p>
                  </a:txBody>
                  <a:tcPr/>
                </a:tc>
                <a:tc>
                  <a:txBody>
                    <a:bodyPr/>
                    <a:lstStyle/>
                    <a:p>
                      <a:r>
                        <a:rPr lang="en-US" b="1" dirty="0"/>
                        <a:t>0.000301</a:t>
                      </a:r>
                    </a:p>
                  </a:txBody>
                  <a:tcPr/>
                </a:tc>
                <a:extLst>
                  <a:ext uri="{0D108BD9-81ED-4DB2-BD59-A6C34878D82A}">
                    <a16:rowId xmlns:a16="http://schemas.microsoft.com/office/drawing/2014/main" val="10002"/>
                  </a:ext>
                </a:extLst>
              </a:tr>
              <a:tr h="370840">
                <a:tc>
                  <a:txBody>
                    <a:bodyPr/>
                    <a:lstStyle/>
                    <a:p>
                      <a:r>
                        <a:rPr lang="en-US" b="1" dirty="0"/>
                        <a:t>Age</a:t>
                      </a:r>
                    </a:p>
                  </a:txBody>
                  <a:tcPr/>
                </a:tc>
                <a:tc>
                  <a:txBody>
                    <a:bodyPr/>
                    <a:lstStyle/>
                    <a:p>
                      <a:r>
                        <a:rPr lang="en-US" b="1" dirty="0"/>
                        <a:t>0.00334</a:t>
                      </a:r>
                    </a:p>
                  </a:txBody>
                  <a:tcPr/>
                </a:tc>
                <a:extLst>
                  <a:ext uri="{0D108BD9-81ED-4DB2-BD59-A6C34878D82A}">
                    <a16:rowId xmlns:a16="http://schemas.microsoft.com/office/drawing/2014/main" val="10003"/>
                  </a:ext>
                </a:extLst>
              </a:tr>
              <a:tr h="370840">
                <a:tc>
                  <a:txBody>
                    <a:bodyPr/>
                    <a:lstStyle/>
                    <a:p>
                      <a:r>
                        <a:rPr lang="en-US" b="1" dirty="0"/>
                        <a:t>Position in word</a:t>
                      </a:r>
                    </a:p>
                  </a:txBody>
                  <a:tcPr/>
                </a:tc>
                <a:tc>
                  <a:txBody>
                    <a:bodyPr/>
                    <a:lstStyle/>
                    <a:p>
                      <a:r>
                        <a:rPr lang="en-US" b="1" dirty="0"/>
                        <a:t>0.00167</a:t>
                      </a:r>
                    </a:p>
                  </a:txBody>
                  <a:tcPr/>
                </a:tc>
                <a:extLst>
                  <a:ext uri="{0D108BD9-81ED-4DB2-BD59-A6C34878D82A}">
                    <a16:rowId xmlns:a16="http://schemas.microsoft.com/office/drawing/2014/main" val="10004"/>
                  </a:ext>
                </a:extLst>
              </a:tr>
              <a:tr h="370840">
                <a:tc>
                  <a:txBody>
                    <a:bodyPr/>
                    <a:lstStyle/>
                    <a:p>
                      <a:r>
                        <a:rPr lang="en-US" b="1" dirty="0"/>
                        <a:t># of phonological neighbors</a:t>
                      </a:r>
                    </a:p>
                  </a:txBody>
                  <a:tcPr/>
                </a:tc>
                <a:tc>
                  <a:txBody>
                    <a:bodyPr/>
                    <a:lstStyle/>
                    <a:p>
                      <a:r>
                        <a:rPr lang="en-US" b="1" dirty="0"/>
                        <a:t>0.0338</a:t>
                      </a:r>
                    </a:p>
                  </a:txBody>
                  <a:tcPr/>
                </a:tc>
                <a:extLst>
                  <a:ext uri="{0D108BD9-81ED-4DB2-BD59-A6C34878D82A}">
                    <a16:rowId xmlns:a16="http://schemas.microsoft.com/office/drawing/2014/main" val="10005"/>
                  </a:ext>
                </a:extLst>
              </a:tr>
              <a:tr h="370840">
                <a:tc>
                  <a:txBody>
                    <a:bodyPr/>
                    <a:lstStyle/>
                    <a:p>
                      <a:r>
                        <a:rPr lang="en-US" dirty="0"/>
                        <a:t>Following segment</a:t>
                      </a:r>
                    </a:p>
                  </a:txBody>
                  <a:tcPr/>
                </a:tc>
                <a:tc>
                  <a:txBody>
                    <a:bodyPr/>
                    <a:lstStyle/>
                    <a:p>
                      <a:r>
                        <a:rPr lang="en-US" dirty="0"/>
                        <a:t>0.0406</a:t>
                      </a:r>
                    </a:p>
                  </a:txBody>
                  <a:tcPr/>
                </a:tc>
                <a:extLst>
                  <a:ext uri="{0D108BD9-81ED-4DB2-BD59-A6C34878D82A}">
                    <a16:rowId xmlns:a16="http://schemas.microsoft.com/office/drawing/2014/main" val="10006"/>
                  </a:ext>
                </a:extLst>
              </a:tr>
              <a:tr h="370840">
                <a:tc>
                  <a:txBody>
                    <a:bodyPr/>
                    <a:lstStyle/>
                    <a:p>
                      <a:r>
                        <a:rPr lang="en-US" dirty="0"/>
                        <a:t># syllables</a:t>
                      </a:r>
                    </a:p>
                  </a:txBody>
                  <a:tcPr/>
                </a:tc>
                <a:tc>
                  <a:txBody>
                    <a:bodyPr/>
                    <a:lstStyle/>
                    <a:p>
                      <a:r>
                        <a:rPr lang="en-US" dirty="0"/>
                        <a:t>0.0474</a:t>
                      </a:r>
                    </a:p>
                  </a:txBody>
                  <a:tcPr/>
                </a:tc>
                <a:extLst>
                  <a:ext uri="{0D108BD9-81ED-4DB2-BD59-A6C34878D82A}">
                    <a16:rowId xmlns:a16="http://schemas.microsoft.com/office/drawing/2014/main" val="10007"/>
                  </a:ext>
                </a:extLst>
              </a:tr>
              <a:tr h="370840">
                <a:tc>
                  <a:txBody>
                    <a:bodyPr/>
                    <a:lstStyle/>
                    <a:p>
                      <a:r>
                        <a:rPr lang="en-US" dirty="0"/>
                        <a:t>Gender</a:t>
                      </a:r>
                    </a:p>
                  </a:txBody>
                  <a:tcPr/>
                </a:tc>
                <a:tc>
                  <a:txBody>
                    <a:bodyPr/>
                    <a:lstStyle/>
                    <a:p>
                      <a:r>
                        <a:rPr lang="en-US" dirty="0"/>
                        <a:t>0.14</a:t>
                      </a:r>
                    </a:p>
                  </a:txBody>
                  <a:tcPr/>
                </a:tc>
                <a:extLst>
                  <a:ext uri="{0D108BD9-81ED-4DB2-BD59-A6C34878D82A}">
                    <a16:rowId xmlns:a16="http://schemas.microsoft.com/office/drawing/2014/main" val="10008"/>
                  </a:ext>
                </a:extLst>
              </a:tr>
              <a:tr h="370840">
                <a:tc>
                  <a:txBody>
                    <a:bodyPr/>
                    <a:lstStyle/>
                    <a:p>
                      <a:r>
                        <a:rPr lang="en-US" dirty="0"/>
                        <a:t>Grammatical category</a:t>
                      </a:r>
                    </a:p>
                  </a:txBody>
                  <a:tcPr/>
                </a:tc>
                <a:tc>
                  <a:txBody>
                    <a:bodyPr/>
                    <a:lstStyle/>
                    <a:p>
                      <a:r>
                        <a:rPr lang="en-US" dirty="0"/>
                        <a:t>0.186</a:t>
                      </a:r>
                    </a:p>
                  </a:txBody>
                  <a:tcPr/>
                </a:tc>
                <a:extLst>
                  <a:ext uri="{0D108BD9-81ED-4DB2-BD59-A6C34878D82A}">
                    <a16:rowId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fld id="{1A181BC5-E34D-4B44-B9B9-3CA944BC39F2}" type="slidenum">
              <a:rPr lang="en-US" smtClean="0"/>
              <a:t>24</a:t>
            </a:fld>
            <a:endParaRPr lang="en-US"/>
          </a:p>
        </p:txBody>
      </p:sp>
    </p:spTree>
    <p:extLst>
      <p:ext uri="{BB962C8B-B14F-4D97-AF65-F5344CB8AC3E}">
        <p14:creationId xmlns:p14="http://schemas.microsoft.com/office/powerpoint/2010/main" val="191548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Correlations between all linguistic factors and corpus frequency</a:t>
            </a:r>
          </a:p>
        </p:txBody>
      </p:sp>
      <p:graphicFrame>
        <p:nvGraphicFramePr>
          <p:cNvPr id="3" name="Table 2"/>
          <p:cNvGraphicFramePr>
            <a:graphicFrameLocks noGrp="1"/>
          </p:cNvGraphicFramePr>
          <p:nvPr>
            <p:extLst>
              <p:ext uri="{D42A27DB-BD31-4B8C-83A1-F6EECF244321}">
                <p14:modId xmlns:p14="http://schemas.microsoft.com/office/powerpoint/2010/main" val="865231041"/>
              </p:ext>
            </p:extLst>
          </p:nvPr>
        </p:nvGraphicFramePr>
        <p:xfrm>
          <a:off x="822960" y="2362200"/>
          <a:ext cx="7711440" cy="2595880"/>
        </p:xfrm>
        <a:graphic>
          <a:graphicData uri="http://schemas.openxmlformats.org/drawingml/2006/table">
            <a:tbl>
              <a:tblPr firstRow="1" bandRow="1">
                <a:tableStyleId>{5C22544A-7EE6-4342-B048-85BDC9FD1C3A}</a:tableStyleId>
              </a:tblPr>
              <a:tblGrid>
                <a:gridCol w="3444242">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066798">
                  <a:extLst>
                    <a:ext uri="{9D8B030D-6E8A-4147-A177-3AD203B41FA5}">
                      <a16:colId xmlns:a16="http://schemas.microsoft.com/office/drawing/2014/main" val="20004"/>
                    </a:ext>
                  </a:extLst>
                </a:gridCol>
              </a:tblGrid>
              <a:tr h="370840">
                <a:tc>
                  <a:txBody>
                    <a:bodyPr/>
                    <a:lstStyle/>
                    <a:p>
                      <a:r>
                        <a:rPr lang="en-US" dirty="0"/>
                        <a:t>Factor</a:t>
                      </a:r>
                    </a:p>
                  </a:txBody>
                  <a:tcPr/>
                </a:tc>
                <a:tc>
                  <a:txBody>
                    <a:bodyPr/>
                    <a:lstStyle/>
                    <a:p>
                      <a:r>
                        <a:rPr lang="en-US" dirty="0" err="1"/>
                        <a:t>logodds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Token #</a:t>
                      </a:r>
                    </a:p>
                  </a:txBody>
                  <a:tcPr/>
                </a:tc>
                <a:tc>
                  <a:txBody>
                    <a:bodyPr/>
                    <a:lstStyle/>
                    <a:p>
                      <a:r>
                        <a:rPr lang="en-US" dirty="0"/>
                        <a:t>%Trill</a:t>
                      </a:r>
                    </a:p>
                  </a:txBody>
                  <a:tcPr/>
                </a:tc>
                <a:tc>
                  <a:txBody>
                    <a:bodyPr/>
                    <a:lstStyle/>
                    <a:p>
                      <a:r>
                        <a:rPr lang="en-US" dirty="0"/>
                        <a:t>weight</a:t>
                      </a:r>
                    </a:p>
                  </a:txBody>
                  <a:tcPr/>
                </a:tc>
                <a:extLst>
                  <a:ext uri="{0D108BD9-81ED-4DB2-BD59-A6C34878D82A}">
                    <a16:rowId xmlns:a16="http://schemas.microsoft.com/office/drawing/2014/main" val="10000"/>
                  </a:ext>
                </a:extLst>
              </a:tr>
              <a:tr h="370840">
                <a:tc>
                  <a:txBody>
                    <a:bodyPr/>
                    <a:lstStyle/>
                    <a:p>
                      <a:r>
                        <a:rPr lang="en-US" b="1" dirty="0"/>
                        <a:t>Corpus frequency</a:t>
                      </a:r>
                      <a:r>
                        <a:rPr lang="en-US" b="1" baseline="0" dirty="0"/>
                        <a:t> (p=0.000133)</a:t>
                      </a:r>
                      <a:endParaRPr lang="en-US" b="1" dirty="0"/>
                    </a:p>
                  </a:txBody>
                  <a:tcPr/>
                </a:tc>
                <a:tc>
                  <a:txBody>
                    <a:bodyPr/>
                    <a:lstStyle/>
                    <a:p>
                      <a:r>
                        <a:rPr lang="en-US" dirty="0"/>
                        <a:t>-0.0009</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b="1" dirty="0"/>
                        <a:t>Position in word (p=0.00081)</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b="0" dirty="0"/>
                        <a:t>Word-initial</a:t>
                      </a:r>
                      <a:r>
                        <a:rPr lang="en-US" b="0" baseline="0" dirty="0"/>
                        <a:t> post-consonant</a:t>
                      </a:r>
                      <a:endParaRPr lang="en-US" b="0" dirty="0"/>
                    </a:p>
                  </a:txBody>
                  <a:tcPr/>
                </a:tc>
                <a:tc>
                  <a:txBody>
                    <a:bodyPr/>
                    <a:lstStyle/>
                    <a:p>
                      <a:r>
                        <a:rPr lang="en-US" dirty="0"/>
                        <a:t>0.333</a:t>
                      </a:r>
                    </a:p>
                  </a:txBody>
                  <a:tcPr/>
                </a:tc>
                <a:tc>
                  <a:txBody>
                    <a:bodyPr/>
                    <a:lstStyle/>
                    <a:p>
                      <a:r>
                        <a:rPr lang="en-US" dirty="0"/>
                        <a:t>93</a:t>
                      </a:r>
                    </a:p>
                  </a:txBody>
                  <a:tcPr/>
                </a:tc>
                <a:tc>
                  <a:txBody>
                    <a:bodyPr/>
                    <a:lstStyle/>
                    <a:p>
                      <a:r>
                        <a:rPr lang="en-US" dirty="0"/>
                        <a:t>44.1%</a:t>
                      </a:r>
                    </a:p>
                  </a:txBody>
                  <a:tcPr/>
                </a:tc>
                <a:tc>
                  <a:txBody>
                    <a:bodyPr/>
                    <a:lstStyle/>
                    <a:p>
                      <a:r>
                        <a:rPr lang="en-US" dirty="0"/>
                        <a:t>0.583</a:t>
                      </a:r>
                    </a:p>
                  </a:txBody>
                  <a:tcPr/>
                </a:tc>
                <a:extLst>
                  <a:ext uri="{0D108BD9-81ED-4DB2-BD59-A6C34878D82A}">
                    <a16:rowId xmlns:a16="http://schemas.microsoft.com/office/drawing/2014/main" val="10003"/>
                  </a:ext>
                </a:extLst>
              </a:tr>
              <a:tr h="370840">
                <a:tc>
                  <a:txBody>
                    <a:bodyPr/>
                    <a:lstStyle/>
                    <a:p>
                      <a:r>
                        <a:rPr lang="en-US" dirty="0"/>
                        <a:t>Intervocalic</a:t>
                      </a:r>
                      <a:r>
                        <a:rPr lang="en-US" baseline="0" dirty="0"/>
                        <a:t> –</a:t>
                      </a:r>
                      <a:r>
                        <a:rPr lang="en-US" baseline="0" dirty="0" err="1"/>
                        <a:t>rr</a:t>
                      </a:r>
                      <a:r>
                        <a:rPr lang="en-US" baseline="0" dirty="0"/>
                        <a:t>-</a:t>
                      </a:r>
                      <a:endParaRPr lang="en-US" dirty="0"/>
                    </a:p>
                  </a:txBody>
                  <a:tcPr/>
                </a:tc>
                <a:tc>
                  <a:txBody>
                    <a:bodyPr/>
                    <a:lstStyle/>
                    <a:p>
                      <a:r>
                        <a:rPr lang="en-US" dirty="0"/>
                        <a:t>0.309</a:t>
                      </a:r>
                    </a:p>
                  </a:txBody>
                  <a:tcPr/>
                </a:tc>
                <a:tc>
                  <a:txBody>
                    <a:bodyPr/>
                    <a:lstStyle/>
                    <a:p>
                      <a:r>
                        <a:rPr lang="en-US" dirty="0"/>
                        <a:t>298</a:t>
                      </a:r>
                    </a:p>
                  </a:txBody>
                  <a:tcPr/>
                </a:tc>
                <a:tc>
                  <a:txBody>
                    <a:bodyPr/>
                    <a:lstStyle/>
                    <a:p>
                      <a:r>
                        <a:rPr lang="en-US" dirty="0"/>
                        <a:t>40.6%</a:t>
                      </a:r>
                    </a:p>
                  </a:txBody>
                  <a:tcPr/>
                </a:tc>
                <a:tc>
                  <a:txBody>
                    <a:bodyPr/>
                    <a:lstStyle/>
                    <a:p>
                      <a:r>
                        <a:rPr lang="en-US" dirty="0"/>
                        <a:t>0.577</a:t>
                      </a:r>
                    </a:p>
                  </a:txBody>
                  <a:tcPr/>
                </a:tc>
                <a:extLst>
                  <a:ext uri="{0D108BD9-81ED-4DB2-BD59-A6C34878D82A}">
                    <a16:rowId xmlns:a16="http://schemas.microsoft.com/office/drawing/2014/main" val="10004"/>
                  </a:ext>
                </a:extLst>
              </a:tr>
              <a:tr h="370840">
                <a:tc>
                  <a:txBody>
                    <a:bodyPr/>
                    <a:lstStyle/>
                    <a:p>
                      <a:r>
                        <a:rPr lang="en-US" dirty="0"/>
                        <a:t>Word-initial</a:t>
                      </a:r>
                      <a:r>
                        <a:rPr lang="en-US" baseline="0" dirty="0"/>
                        <a:t> post-vowel</a:t>
                      </a:r>
                      <a:endParaRPr lang="en-US" dirty="0"/>
                    </a:p>
                  </a:txBody>
                  <a:tcPr/>
                </a:tc>
                <a:tc>
                  <a:txBody>
                    <a:bodyPr/>
                    <a:lstStyle/>
                    <a:p>
                      <a:r>
                        <a:rPr lang="en-US" dirty="0"/>
                        <a:t>-0.256</a:t>
                      </a:r>
                    </a:p>
                  </a:txBody>
                  <a:tcPr/>
                </a:tc>
                <a:tc>
                  <a:txBody>
                    <a:bodyPr/>
                    <a:lstStyle/>
                    <a:p>
                      <a:r>
                        <a:rPr lang="en-US" dirty="0"/>
                        <a:t>501</a:t>
                      </a:r>
                    </a:p>
                  </a:txBody>
                  <a:tcPr/>
                </a:tc>
                <a:tc>
                  <a:txBody>
                    <a:bodyPr/>
                    <a:lstStyle/>
                    <a:p>
                      <a:r>
                        <a:rPr lang="en-US" dirty="0"/>
                        <a:t>29.3%</a:t>
                      </a:r>
                    </a:p>
                  </a:txBody>
                  <a:tcPr/>
                </a:tc>
                <a:tc>
                  <a:txBody>
                    <a:bodyPr/>
                    <a:lstStyle/>
                    <a:p>
                      <a:r>
                        <a:rPr lang="en-US" dirty="0"/>
                        <a:t>0.436</a:t>
                      </a:r>
                    </a:p>
                  </a:txBody>
                  <a:tcPr/>
                </a:tc>
                <a:extLst>
                  <a:ext uri="{0D108BD9-81ED-4DB2-BD59-A6C34878D82A}">
                    <a16:rowId xmlns:a16="http://schemas.microsoft.com/office/drawing/2014/main" val="10005"/>
                  </a:ext>
                </a:extLst>
              </a:tr>
              <a:tr h="370840">
                <a:tc>
                  <a:txBody>
                    <a:bodyPr/>
                    <a:lstStyle/>
                    <a:p>
                      <a:r>
                        <a:rPr lang="en-US" dirty="0"/>
                        <a:t>Word-initial post-pause</a:t>
                      </a:r>
                    </a:p>
                  </a:txBody>
                  <a:tcPr/>
                </a:tc>
                <a:tc>
                  <a:txBody>
                    <a:bodyPr/>
                    <a:lstStyle/>
                    <a:p>
                      <a:r>
                        <a:rPr lang="en-US" dirty="0"/>
                        <a:t>-0.387</a:t>
                      </a:r>
                    </a:p>
                  </a:txBody>
                  <a:tcPr/>
                </a:tc>
                <a:tc>
                  <a:txBody>
                    <a:bodyPr/>
                    <a:lstStyle/>
                    <a:p>
                      <a:r>
                        <a:rPr lang="en-US" dirty="0"/>
                        <a:t>26</a:t>
                      </a:r>
                    </a:p>
                  </a:txBody>
                  <a:tcPr/>
                </a:tc>
                <a:tc>
                  <a:txBody>
                    <a:bodyPr/>
                    <a:lstStyle/>
                    <a:p>
                      <a:r>
                        <a:rPr lang="en-US" dirty="0"/>
                        <a:t>26.9%</a:t>
                      </a:r>
                    </a:p>
                  </a:txBody>
                  <a:tcPr/>
                </a:tc>
                <a:tc>
                  <a:txBody>
                    <a:bodyPr/>
                    <a:lstStyle/>
                    <a:p>
                      <a:r>
                        <a:rPr lang="en-US" dirty="0"/>
                        <a:t>0.405</a:t>
                      </a:r>
                    </a:p>
                  </a:txBody>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1A181BC5-E34D-4B44-B9B9-3CA944BC39F2}" type="slidenum">
              <a:rPr lang="en-US" smtClean="0"/>
              <a:t>25</a:t>
            </a:fld>
            <a:endParaRPr lang="en-US"/>
          </a:p>
        </p:txBody>
      </p:sp>
      <p:pic>
        <p:nvPicPr>
          <p:cNvPr id="9" name="Content Placeholder 8"/>
          <p:cNvPicPr>
            <a:picLocks noGrp="1" noChangeAspect="1"/>
          </p:cNvPicPr>
          <p:nvPr>
            <p:ph idx="1"/>
          </p:nvPr>
        </p:nvPicPr>
        <p:blipFill>
          <a:blip r:embed="rId3"/>
          <a:stretch>
            <a:fillRect/>
          </a:stretch>
        </p:blipFill>
        <p:spPr>
          <a:xfrm>
            <a:off x="1524623" y="2680995"/>
            <a:ext cx="6139204" cy="2353260"/>
          </a:xfrm>
          <a:prstGeom prst="rect">
            <a:avLst/>
          </a:prstGeom>
        </p:spPr>
      </p:pic>
    </p:spTree>
    <p:extLst>
      <p:ext uri="{BB962C8B-B14F-4D97-AF65-F5344CB8AC3E}">
        <p14:creationId xmlns:p14="http://schemas.microsoft.com/office/powerpoint/2010/main" val="32428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1A181BC5-E34D-4B44-B9B9-3CA944BC39F2}" type="slidenum">
              <a:rPr lang="en-US" smtClean="0"/>
              <a:t>26</a:t>
            </a:fld>
            <a:endParaRPr lang="en-US"/>
          </a:p>
        </p:txBody>
      </p:sp>
    </p:spTree>
    <p:extLst>
      <p:ext uri="{BB962C8B-B14F-4D97-AF65-F5344CB8AC3E}">
        <p14:creationId xmlns:p14="http://schemas.microsoft.com/office/powerpoint/2010/main" val="2356837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compare to previous research?</a:t>
            </a:r>
          </a:p>
        </p:txBody>
      </p:sp>
      <p:sp>
        <p:nvSpPr>
          <p:cNvPr id="3" name="Content Placeholder 2"/>
          <p:cNvSpPr>
            <a:spLocks noGrp="1"/>
          </p:cNvSpPr>
          <p:nvPr>
            <p:ph idx="1"/>
          </p:nvPr>
        </p:nvSpPr>
        <p:spPr/>
        <p:txBody>
          <a:bodyPr>
            <a:normAutofit/>
          </a:bodyPr>
          <a:lstStyle/>
          <a:p>
            <a:r>
              <a:rPr lang="en-US" dirty="0"/>
              <a:t>Lexical accent</a:t>
            </a:r>
          </a:p>
          <a:p>
            <a:pPr lvl="1"/>
            <a:r>
              <a:rPr lang="en-US" dirty="0"/>
              <a:t>Stress not significant in some previous studies (Lewis, 2004; </a:t>
            </a:r>
            <a:r>
              <a:rPr lang="en-US" dirty="0" err="1"/>
              <a:t>Díaz</a:t>
            </a:r>
            <a:r>
              <a:rPr lang="en-US" dirty="0"/>
              <a:t>-Campos, 2008)</a:t>
            </a:r>
          </a:p>
          <a:p>
            <a:pPr lvl="1"/>
            <a:r>
              <a:rPr lang="en-US" dirty="0"/>
              <a:t>Unstressed words correlate with more occlusions (trill) (</a:t>
            </a:r>
            <a:r>
              <a:rPr lang="en-US" dirty="0" err="1"/>
              <a:t>Henriksen</a:t>
            </a:r>
            <a:r>
              <a:rPr lang="en-US" dirty="0"/>
              <a:t> &amp; Willis, 2010)</a:t>
            </a:r>
          </a:p>
          <a:p>
            <a:pPr lvl="1"/>
            <a:r>
              <a:rPr lang="en-US" dirty="0"/>
              <a:t>THIS STUDY: Stressed syllables favor trill variant.</a:t>
            </a:r>
          </a:p>
          <a:p>
            <a:r>
              <a:rPr lang="en-US" dirty="0"/>
              <a:t>Age</a:t>
            </a:r>
          </a:p>
          <a:p>
            <a:pPr lvl="1"/>
            <a:r>
              <a:rPr lang="en-US" dirty="0"/>
              <a:t>Older speakers favor trill (</a:t>
            </a:r>
            <a:r>
              <a:rPr lang="en-US" dirty="0" err="1"/>
              <a:t>Díaz</a:t>
            </a:r>
            <a:r>
              <a:rPr lang="en-US" dirty="0"/>
              <a:t>-Campos, 2008)</a:t>
            </a:r>
          </a:p>
          <a:p>
            <a:pPr lvl="1"/>
            <a:r>
              <a:rPr lang="en-US" dirty="0"/>
              <a:t>Younger speakers use more trill (</a:t>
            </a:r>
            <a:r>
              <a:rPr lang="es-ES" dirty="0"/>
              <a:t>Lastra &amp; Butragueño, 2006; </a:t>
            </a:r>
            <a:r>
              <a:rPr lang="es-ES" dirty="0" err="1"/>
              <a:t>Henriksen</a:t>
            </a:r>
            <a:r>
              <a:rPr lang="es-ES" dirty="0"/>
              <a:t> &amp; Willis, 2010)</a:t>
            </a:r>
          </a:p>
          <a:p>
            <a:pPr lvl="1"/>
            <a:r>
              <a:rPr lang="es-ES" dirty="0"/>
              <a:t>THIS STUDY: </a:t>
            </a:r>
            <a:r>
              <a:rPr lang="es-ES" dirty="0" err="1"/>
              <a:t>Middle</a:t>
            </a:r>
            <a:r>
              <a:rPr lang="es-ES" dirty="0"/>
              <a:t> and </a:t>
            </a:r>
            <a:r>
              <a:rPr lang="es-ES" dirty="0" err="1"/>
              <a:t>older</a:t>
            </a:r>
            <a:r>
              <a:rPr lang="es-ES" dirty="0"/>
              <a:t> </a:t>
            </a:r>
            <a:r>
              <a:rPr lang="es-ES" dirty="0" err="1"/>
              <a:t>speakers</a:t>
            </a:r>
            <a:r>
              <a:rPr lang="es-ES" dirty="0"/>
              <a:t> favor </a:t>
            </a:r>
            <a:r>
              <a:rPr lang="es-ES" dirty="0" err="1"/>
              <a:t>trill</a:t>
            </a:r>
            <a:r>
              <a:rPr lang="es-ES" dirty="0"/>
              <a:t>, </a:t>
            </a:r>
            <a:r>
              <a:rPr lang="es-ES" dirty="0" err="1"/>
              <a:t>while</a:t>
            </a:r>
            <a:r>
              <a:rPr lang="es-ES" dirty="0"/>
              <a:t> </a:t>
            </a:r>
            <a:r>
              <a:rPr lang="es-ES" dirty="0" err="1"/>
              <a:t>younger</a:t>
            </a:r>
            <a:r>
              <a:rPr lang="es-ES" dirty="0"/>
              <a:t> </a:t>
            </a:r>
            <a:r>
              <a:rPr lang="es-ES" dirty="0" err="1"/>
              <a:t>speakers</a:t>
            </a:r>
            <a:r>
              <a:rPr lang="es-ES" dirty="0"/>
              <a:t> disfavor </a:t>
            </a:r>
            <a:r>
              <a:rPr lang="es-ES" dirty="0" err="1"/>
              <a:t>it</a:t>
            </a:r>
            <a:r>
              <a:rPr lang="es-ES" dirty="0"/>
              <a:t>.</a:t>
            </a:r>
          </a:p>
          <a:p>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27</a:t>
            </a:fld>
            <a:endParaRPr lang="en-US"/>
          </a:p>
        </p:txBody>
      </p:sp>
    </p:spTree>
    <p:extLst>
      <p:ext uri="{BB962C8B-B14F-4D97-AF65-F5344CB8AC3E}">
        <p14:creationId xmlns:p14="http://schemas.microsoft.com/office/powerpoint/2010/main" val="4198453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compare to previous research?</a:t>
            </a:r>
          </a:p>
        </p:txBody>
      </p:sp>
      <p:sp>
        <p:nvSpPr>
          <p:cNvPr id="3" name="Content Placeholder 2"/>
          <p:cNvSpPr>
            <a:spLocks noGrp="1"/>
          </p:cNvSpPr>
          <p:nvPr>
            <p:ph idx="1"/>
          </p:nvPr>
        </p:nvSpPr>
        <p:spPr>
          <a:xfrm>
            <a:off x="822959" y="1737361"/>
            <a:ext cx="7543801" cy="4587239"/>
          </a:xfrm>
        </p:spPr>
        <p:txBody>
          <a:bodyPr>
            <a:normAutofit fontScale="92500" lnSpcReduction="10000"/>
          </a:bodyPr>
          <a:lstStyle/>
          <a:p>
            <a:r>
              <a:rPr lang="en-US" dirty="0"/>
              <a:t>Word position </a:t>
            </a:r>
          </a:p>
          <a:p>
            <a:pPr lvl="1"/>
            <a:r>
              <a:rPr lang="en-US" dirty="0"/>
              <a:t>Word medial correlates to higher trill use/higher number of occlusions (</a:t>
            </a:r>
            <a:r>
              <a:rPr lang="en-US" dirty="0" err="1"/>
              <a:t>Henriksen</a:t>
            </a:r>
            <a:r>
              <a:rPr lang="en-US" dirty="0"/>
              <a:t> &amp; Willis, 2010; </a:t>
            </a:r>
            <a:r>
              <a:rPr lang="es-ES" dirty="0"/>
              <a:t>Lastra &amp; Butragueño, 2006</a:t>
            </a:r>
            <a:r>
              <a:rPr lang="en-US" dirty="0"/>
              <a:t>)</a:t>
            </a:r>
          </a:p>
          <a:p>
            <a:pPr lvl="1"/>
            <a:r>
              <a:rPr lang="en-US" dirty="0"/>
              <a:t>Word initial correlates to higher trill use (</a:t>
            </a:r>
            <a:r>
              <a:rPr lang="en-US" dirty="0" err="1"/>
              <a:t>Díaz</a:t>
            </a:r>
            <a:r>
              <a:rPr lang="en-US" dirty="0"/>
              <a:t>-Campos, 2008; </a:t>
            </a:r>
            <a:r>
              <a:rPr lang="es-ES" dirty="0"/>
              <a:t>Diez Canseco, 1998</a:t>
            </a:r>
            <a:r>
              <a:rPr lang="en-US" dirty="0"/>
              <a:t>).</a:t>
            </a:r>
          </a:p>
          <a:p>
            <a:pPr lvl="1"/>
            <a:r>
              <a:rPr lang="en-US" dirty="0"/>
              <a:t>IN THIS STUDY: Picture not quite so clear </a:t>
            </a:r>
            <a:r>
              <a:rPr lang="en-US" dirty="0">
                <a:sym typeface="Wingdings" panose="05000000000000000000" pitchFamily="2" charset="2"/>
              </a:rPr>
              <a:t></a:t>
            </a: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r>
              <a:rPr lang="en-US" dirty="0">
                <a:sym typeface="Wingdings" panose="05000000000000000000" pitchFamily="2" charset="2"/>
              </a:rPr>
              <a:t>Word-medial generally favors but when word-initial is divided according to the sound that precedes it, post-consonant trills pattern differently than other word initial trills.</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68193043"/>
              </p:ext>
            </p:extLst>
          </p:nvPr>
        </p:nvGraphicFramePr>
        <p:xfrm>
          <a:off x="1447800" y="3352800"/>
          <a:ext cx="6096000" cy="212344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370840">
                <a:tc>
                  <a:txBody>
                    <a:bodyPr/>
                    <a:lstStyle/>
                    <a:p>
                      <a:r>
                        <a:rPr lang="en-US" b="1" dirty="0"/>
                        <a:t>Position</a:t>
                      </a:r>
                      <a:r>
                        <a:rPr lang="en-US" b="1" baseline="0" dirty="0"/>
                        <a:t> (p=0.0281)</a:t>
                      </a:r>
                      <a:endParaRPr lang="en-US" b="1" dirty="0"/>
                    </a:p>
                  </a:txBody>
                  <a:tcPr/>
                </a:tc>
                <a:tc>
                  <a:txBody>
                    <a:bodyPr/>
                    <a:lstStyle/>
                    <a:p>
                      <a:r>
                        <a:rPr lang="en-US" dirty="0" err="1"/>
                        <a:t>logodds</a:t>
                      </a:r>
                      <a:endParaRPr lang="en-US" dirty="0"/>
                    </a:p>
                  </a:txBody>
                  <a:tcPr/>
                </a:tc>
                <a:tc>
                  <a:txBody>
                    <a:bodyPr/>
                    <a:lstStyle/>
                    <a:p>
                      <a:r>
                        <a:rPr lang="en-US" dirty="0"/>
                        <a:t>#tokens</a:t>
                      </a:r>
                    </a:p>
                  </a:txBody>
                  <a:tcPr/>
                </a:tc>
                <a:tc>
                  <a:txBody>
                    <a:bodyPr/>
                    <a:lstStyle/>
                    <a:p>
                      <a:r>
                        <a:rPr lang="en-US" dirty="0"/>
                        <a:t>%trill</a:t>
                      </a:r>
                    </a:p>
                  </a:txBody>
                  <a:tcPr/>
                </a:tc>
                <a:tc>
                  <a:txBody>
                    <a:bodyPr/>
                    <a:lstStyle/>
                    <a:p>
                      <a:r>
                        <a:rPr lang="en-US" dirty="0"/>
                        <a:t>weight</a:t>
                      </a:r>
                    </a:p>
                  </a:txBody>
                  <a:tcPr/>
                </a:tc>
                <a:extLst>
                  <a:ext uri="{0D108BD9-81ED-4DB2-BD59-A6C34878D82A}">
                    <a16:rowId xmlns:a16="http://schemas.microsoft.com/office/drawing/2014/main" val="10000"/>
                  </a:ext>
                </a:extLst>
              </a:tr>
              <a:tr h="370840">
                <a:tc>
                  <a:txBody>
                    <a:bodyPr/>
                    <a:lstStyle/>
                    <a:p>
                      <a:r>
                        <a:rPr lang="en-US" dirty="0"/>
                        <a:t>Word-initial post-consonant</a:t>
                      </a:r>
                    </a:p>
                  </a:txBody>
                  <a:tcPr/>
                </a:tc>
                <a:tc>
                  <a:txBody>
                    <a:bodyPr/>
                    <a:lstStyle/>
                    <a:p>
                      <a:r>
                        <a:rPr lang="en-US" dirty="0"/>
                        <a:t>0.335</a:t>
                      </a:r>
                    </a:p>
                  </a:txBody>
                  <a:tcPr/>
                </a:tc>
                <a:tc>
                  <a:txBody>
                    <a:bodyPr/>
                    <a:lstStyle/>
                    <a:p>
                      <a:r>
                        <a:rPr lang="en-US" dirty="0"/>
                        <a:t>93</a:t>
                      </a:r>
                    </a:p>
                  </a:txBody>
                  <a:tcPr/>
                </a:tc>
                <a:tc>
                  <a:txBody>
                    <a:bodyPr/>
                    <a:lstStyle/>
                    <a:p>
                      <a:r>
                        <a:rPr lang="en-US" dirty="0"/>
                        <a:t>44.1%</a:t>
                      </a:r>
                    </a:p>
                  </a:txBody>
                  <a:tcPr/>
                </a:tc>
                <a:tc>
                  <a:txBody>
                    <a:bodyPr/>
                    <a:lstStyle/>
                    <a:p>
                      <a:r>
                        <a:rPr lang="en-US" dirty="0"/>
                        <a:t>0.58</a:t>
                      </a:r>
                    </a:p>
                  </a:txBody>
                  <a:tcPr/>
                </a:tc>
                <a:extLst>
                  <a:ext uri="{0D108BD9-81ED-4DB2-BD59-A6C34878D82A}">
                    <a16:rowId xmlns:a16="http://schemas.microsoft.com/office/drawing/2014/main" val="10001"/>
                  </a:ext>
                </a:extLst>
              </a:tr>
              <a:tr h="370840">
                <a:tc>
                  <a:txBody>
                    <a:bodyPr/>
                    <a:lstStyle/>
                    <a:p>
                      <a:r>
                        <a:rPr lang="en-US" dirty="0"/>
                        <a:t>Intervocalic</a:t>
                      </a:r>
                      <a:r>
                        <a:rPr lang="en-US" baseline="0" dirty="0"/>
                        <a:t> –</a:t>
                      </a:r>
                      <a:r>
                        <a:rPr lang="en-US" baseline="0" dirty="0" err="1"/>
                        <a:t>rr</a:t>
                      </a:r>
                      <a:r>
                        <a:rPr lang="en-US" baseline="0" dirty="0"/>
                        <a:t>-</a:t>
                      </a:r>
                      <a:endParaRPr lang="en-US" dirty="0"/>
                    </a:p>
                  </a:txBody>
                  <a:tcPr/>
                </a:tc>
                <a:tc>
                  <a:txBody>
                    <a:bodyPr/>
                    <a:lstStyle/>
                    <a:p>
                      <a:r>
                        <a:rPr lang="en-US" dirty="0"/>
                        <a:t>0.210</a:t>
                      </a:r>
                    </a:p>
                  </a:txBody>
                  <a:tcPr/>
                </a:tc>
                <a:tc>
                  <a:txBody>
                    <a:bodyPr/>
                    <a:lstStyle/>
                    <a:p>
                      <a:r>
                        <a:rPr lang="en-US" dirty="0"/>
                        <a:t>298</a:t>
                      </a:r>
                    </a:p>
                  </a:txBody>
                  <a:tcPr/>
                </a:tc>
                <a:tc>
                  <a:txBody>
                    <a:bodyPr/>
                    <a:lstStyle/>
                    <a:p>
                      <a:r>
                        <a:rPr lang="en-US" dirty="0"/>
                        <a:t>40.6%</a:t>
                      </a:r>
                    </a:p>
                  </a:txBody>
                  <a:tcPr/>
                </a:tc>
                <a:tc>
                  <a:txBody>
                    <a:bodyPr/>
                    <a:lstStyle/>
                    <a:p>
                      <a:r>
                        <a:rPr lang="en-US" dirty="0"/>
                        <a:t>0.55</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Word-initial post-vowel</a:t>
                      </a:r>
                    </a:p>
                  </a:txBody>
                  <a:tcPr/>
                </a:tc>
                <a:tc>
                  <a:txBody>
                    <a:bodyPr/>
                    <a:lstStyle/>
                    <a:p>
                      <a:r>
                        <a:rPr lang="en-US" dirty="0"/>
                        <a:t>-0.190</a:t>
                      </a:r>
                    </a:p>
                  </a:txBody>
                  <a:tcPr/>
                </a:tc>
                <a:tc>
                  <a:txBody>
                    <a:bodyPr/>
                    <a:lstStyle/>
                    <a:p>
                      <a:r>
                        <a:rPr lang="en-US" dirty="0"/>
                        <a:t>501</a:t>
                      </a:r>
                    </a:p>
                  </a:txBody>
                  <a:tcPr/>
                </a:tc>
                <a:tc>
                  <a:txBody>
                    <a:bodyPr/>
                    <a:lstStyle/>
                    <a:p>
                      <a:r>
                        <a:rPr lang="en-US" dirty="0"/>
                        <a:t>29.3%</a:t>
                      </a:r>
                    </a:p>
                  </a:txBody>
                  <a:tcPr/>
                </a:tc>
                <a:tc>
                  <a:txBody>
                    <a:bodyPr/>
                    <a:lstStyle/>
                    <a:p>
                      <a:r>
                        <a:rPr lang="en-US" dirty="0"/>
                        <a:t>0.45</a:t>
                      </a:r>
                    </a:p>
                  </a:txBody>
                  <a:tcPr/>
                </a:tc>
                <a:extLst>
                  <a:ext uri="{0D108BD9-81ED-4DB2-BD59-A6C34878D82A}">
                    <a16:rowId xmlns:a16="http://schemas.microsoft.com/office/drawing/2014/main" val="10003"/>
                  </a:ext>
                </a:extLst>
              </a:tr>
              <a:tr h="370840">
                <a:tc>
                  <a:txBody>
                    <a:bodyPr/>
                    <a:lstStyle/>
                    <a:p>
                      <a:r>
                        <a:rPr lang="en-US" dirty="0"/>
                        <a:t>Word-initial post-pause</a:t>
                      </a:r>
                    </a:p>
                  </a:txBody>
                  <a:tcPr/>
                </a:tc>
                <a:tc>
                  <a:txBody>
                    <a:bodyPr/>
                    <a:lstStyle/>
                    <a:p>
                      <a:r>
                        <a:rPr lang="en-US" dirty="0"/>
                        <a:t>-0.354</a:t>
                      </a:r>
                    </a:p>
                  </a:txBody>
                  <a:tcPr/>
                </a:tc>
                <a:tc>
                  <a:txBody>
                    <a:bodyPr/>
                    <a:lstStyle/>
                    <a:p>
                      <a:r>
                        <a:rPr lang="en-US" dirty="0"/>
                        <a:t>26</a:t>
                      </a:r>
                    </a:p>
                  </a:txBody>
                  <a:tcPr/>
                </a:tc>
                <a:tc>
                  <a:txBody>
                    <a:bodyPr/>
                    <a:lstStyle/>
                    <a:p>
                      <a:r>
                        <a:rPr lang="en-US" dirty="0"/>
                        <a:t>26.9%</a:t>
                      </a:r>
                    </a:p>
                  </a:txBody>
                  <a:tcPr/>
                </a:tc>
                <a:tc>
                  <a:txBody>
                    <a:bodyPr/>
                    <a:lstStyle/>
                    <a:p>
                      <a:r>
                        <a:rPr lang="en-US" dirty="0"/>
                        <a:t>0.41</a:t>
                      </a:r>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1A181BC5-E34D-4B44-B9B9-3CA944BC39F2}" type="slidenum">
              <a:rPr lang="en-US" smtClean="0"/>
              <a:t>28</a:t>
            </a:fld>
            <a:endParaRPr lang="en-US"/>
          </a:p>
        </p:txBody>
      </p:sp>
    </p:spTree>
    <p:extLst>
      <p:ext uri="{BB962C8B-B14F-4D97-AF65-F5344CB8AC3E}">
        <p14:creationId xmlns:p14="http://schemas.microsoft.com/office/powerpoint/2010/main" val="2648711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compare to previous research?</a:t>
            </a:r>
          </a:p>
        </p:txBody>
      </p:sp>
      <p:sp>
        <p:nvSpPr>
          <p:cNvPr id="3" name="Content Placeholder 2"/>
          <p:cNvSpPr>
            <a:spLocks noGrp="1"/>
          </p:cNvSpPr>
          <p:nvPr>
            <p:ph idx="1"/>
          </p:nvPr>
        </p:nvSpPr>
        <p:spPr/>
        <p:txBody>
          <a:bodyPr>
            <a:normAutofit/>
          </a:bodyPr>
          <a:lstStyle/>
          <a:p>
            <a:r>
              <a:rPr lang="en-US" dirty="0"/>
              <a:t>Following sound</a:t>
            </a:r>
          </a:p>
          <a:p>
            <a:pPr lvl="1"/>
            <a:r>
              <a:rPr lang="en-US" dirty="0"/>
              <a:t>Trills in [</a:t>
            </a:r>
            <a:r>
              <a:rPr lang="en-US" dirty="0" err="1"/>
              <a:t>i</a:t>
            </a:r>
            <a:r>
              <a:rPr lang="en-US" dirty="0"/>
              <a:t>]_[</a:t>
            </a:r>
            <a:r>
              <a:rPr lang="en-US" dirty="0" err="1"/>
              <a:t>i</a:t>
            </a:r>
            <a:r>
              <a:rPr lang="en-US" dirty="0"/>
              <a:t>] context are shorter, have fewer contacts, and have a higher rate of fricatives/approximant realizations than [a]_[a] context (</a:t>
            </a:r>
            <a:r>
              <a:rPr lang="en-US" dirty="0" err="1"/>
              <a:t>Solé</a:t>
            </a:r>
            <a:r>
              <a:rPr lang="en-US" dirty="0"/>
              <a:t>, 2002)</a:t>
            </a:r>
          </a:p>
          <a:p>
            <a:pPr lvl="1"/>
            <a:r>
              <a:rPr lang="en-US" dirty="0"/>
              <a:t>THIS STUDY: Following back and central vowels occur more with trill variants than following front vowels.</a:t>
            </a:r>
          </a:p>
          <a:p>
            <a:r>
              <a:rPr lang="en-US" dirty="0"/>
              <a:t>Number of syllables</a:t>
            </a:r>
          </a:p>
          <a:p>
            <a:pPr lvl="1"/>
            <a:r>
              <a:rPr lang="en-US" dirty="0"/>
              <a:t>Words with 1-3 syllables significantly favor non-trill variants; words with 4+ syllables favor trill variants (</a:t>
            </a:r>
            <a:r>
              <a:rPr lang="en-US" dirty="0" err="1"/>
              <a:t>Díaz</a:t>
            </a:r>
            <a:r>
              <a:rPr lang="en-US" dirty="0"/>
              <a:t>-Campos, 2008).</a:t>
            </a:r>
          </a:p>
          <a:p>
            <a:pPr lvl="1"/>
            <a:r>
              <a:rPr lang="en-US" dirty="0"/>
              <a:t>THIS STUDY: Not significant but the opposite trend.</a:t>
            </a:r>
          </a:p>
          <a:p>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29</a:t>
            </a:fld>
            <a:endParaRPr lang="en-US"/>
          </a:p>
        </p:txBody>
      </p:sp>
    </p:spTree>
    <p:extLst>
      <p:ext uri="{BB962C8B-B14F-4D97-AF65-F5344CB8AC3E}">
        <p14:creationId xmlns:p14="http://schemas.microsoft.com/office/powerpoint/2010/main" val="338042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a:t>
            </a:r>
          </a:p>
        </p:txBody>
      </p:sp>
      <p:sp>
        <p:nvSpPr>
          <p:cNvPr id="3" name="Content Placeholder 2"/>
          <p:cNvSpPr>
            <a:spLocks noGrp="1"/>
          </p:cNvSpPr>
          <p:nvPr>
            <p:ph idx="1"/>
          </p:nvPr>
        </p:nvSpPr>
        <p:spPr/>
        <p:txBody>
          <a:bodyPr>
            <a:normAutofit/>
          </a:bodyPr>
          <a:lstStyle/>
          <a:p>
            <a:r>
              <a:rPr lang="es-ES" dirty="0" err="1"/>
              <a:t>Previous</a:t>
            </a:r>
            <a:r>
              <a:rPr lang="es-ES" dirty="0"/>
              <a:t> </a:t>
            </a:r>
            <a:r>
              <a:rPr lang="es-ES" dirty="0" err="1"/>
              <a:t>studies</a:t>
            </a:r>
            <a:r>
              <a:rPr lang="es-ES" dirty="0"/>
              <a:t> </a:t>
            </a:r>
            <a:r>
              <a:rPr lang="es-ES" dirty="0" err="1"/>
              <a:t>have</a:t>
            </a:r>
            <a:r>
              <a:rPr lang="es-ES" dirty="0"/>
              <a:t> </a:t>
            </a:r>
            <a:r>
              <a:rPr lang="es-ES" dirty="0" err="1"/>
              <a:t>found</a:t>
            </a:r>
            <a:r>
              <a:rPr lang="es-ES" dirty="0"/>
              <a:t> </a:t>
            </a:r>
            <a:r>
              <a:rPr lang="es-ES" dirty="0" err="1"/>
              <a:t>that</a:t>
            </a:r>
            <a:r>
              <a:rPr lang="es-ES" dirty="0"/>
              <a:t> </a:t>
            </a:r>
            <a:r>
              <a:rPr lang="es-ES" dirty="0" err="1"/>
              <a:t>the</a:t>
            </a:r>
            <a:r>
              <a:rPr lang="es-ES" dirty="0"/>
              <a:t> </a:t>
            </a:r>
            <a:r>
              <a:rPr lang="es-ES" dirty="0" err="1"/>
              <a:t>production</a:t>
            </a:r>
            <a:r>
              <a:rPr lang="es-ES" dirty="0"/>
              <a:t> of </a:t>
            </a:r>
            <a:r>
              <a:rPr lang="es-ES" dirty="0" err="1"/>
              <a:t>the</a:t>
            </a:r>
            <a:r>
              <a:rPr lang="es-ES" dirty="0"/>
              <a:t> </a:t>
            </a:r>
            <a:r>
              <a:rPr lang="es-ES" dirty="0" err="1"/>
              <a:t>trill</a:t>
            </a:r>
            <a:r>
              <a:rPr lang="es-ES" dirty="0"/>
              <a:t> </a:t>
            </a:r>
            <a:r>
              <a:rPr lang="es-ES" dirty="0" err="1"/>
              <a:t>varies</a:t>
            </a:r>
            <a:r>
              <a:rPr lang="es-ES" dirty="0"/>
              <a:t> </a:t>
            </a:r>
            <a:r>
              <a:rPr lang="es-ES" dirty="0" err="1"/>
              <a:t>considerably</a:t>
            </a:r>
            <a:r>
              <a:rPr lang="es-ES" dirty="0"/>
              <a:t> </a:t>
            </a:r>
            <a:r>
              <a:rPr lang="es-ES" dirty="0" err="1"/>
              <a:t>across</a:t>
            </a:r>
            <a:r>
              <a:rPr lang="es-ES" dirty="0"/>
              <a:t> </a:t>
            </a:r>
            <a:r>
              <a:rPr lang="es-ES" dirty="0" err="1"/>
              <a:t>dialects</a:t>
            </a:r>
            <a:r>
              <a:rPr lang="es-ES" dirty="0"/>
              <a:t>:</a:t>
            </a:r>
          </a:p>
          <a:p>
            <a:pPr lvl="1"/>
            <a:r>
              <a:rPr lang="es-ES" dirty="0"/>
              <a:t>Velar </a:t>
            </a:r>
            <a:r>
              <a:rPr lang="es-ES" dirty="0" err="1"/>
              <a:t>variants</a:t>
            </a:r>
            <a:r>
              <a:rPr lang="es-ES" dirty="0"/>
              <a:t> in Puerto Rico (</a:t>
            </a:r>
            <a:r>
              <a:rPr lang="es-ES" dirty="0" err="1"/>
              <a:t>Lipski</a:t>
            </a:r>
            <a:r>
              <a:rPr lang="es-ES" dirty="0"/>
              <a:t>, 1990)</a:t>
            </a:r>
          </a:p>
          <a:p>
            <a:pPr lvl="1"/>
            <a:r>
              <a:rPr lang="es-ES" dirty="0"/>
              <a:t>Pre-</a:t>
            </a:r>
            <a:r>
              <a:rPr lang="es-ES" dirty="0" err="1"/>
              <a:t>breathy</a:t>
            </a:r>
            <a:r>
              <a:rPr lang="es-ES" dirty="0"/>
              <a:t> </a:t>
            </a:r>
            <a:r>
              <a:rPr lang="es-ES" dirty="0" err="1"/>
              <a:t>voiced</a:t>
            </a:r>
            <a:r>
              <a:rPr lang="es-ES" dirty="0"/>
              <a:t> </a:t>
            </a:r>
            <a:r>
              <a:rPr lang="es-ES" dirty="0" err="1"/>
              <a:t>variants</a:t>
            </a:r>
            <a:r>
              <a:rPr lang="es-ES" dirty="0"/>
              <a:t> in </a:t>
            </a:r>
            <a:r>
              <a:rPr lang="es-ES" dirty="0" err="1"/>
              <a:t>Dominican</a:t>
            </a:r>
            <a:r>
              <a:rPr lang="es-ES" dirty="0"/>
              <a:t> </a:t>
            </a:r>
            <a:r>
              <a:rPr lang="es-ES" dirty="0" err="1"/>
              <a:t>Republic</a:t>
            </a:r>
            <a:r>
              <a:rPr lang="es-ES" dirty="0"/>
              <a:t> (Willis, 2006)</a:t>
            </a:r>
          </a:p>
          <a:p>
            <a:pPr lvl="1"/>
            <a:r>
              <a:rPr lang="es-ES" dirty="0" err="1"/>
              <a:t>An</a:t>
            </a:r>
            <a:r>
              <a:rPr lang="es-ES" dirty="0"/>
              <a:t> </a:t>
            </a:r>
            <a:r>
              <a:rPr lang="es-ES" dirty="0" err="1"/>
              <a:t>assibilated</a:t>
            </a:r>
            <a:r>
              <a:rPr lang="es-ES" dirty="0"/>
              <a:t> </a:t>
            </a:r>
            <a:r>
              <a:rPr lang="es-ES" dirty="0" err="1"/>
              <a:t>variant</a:t>
            </a:r>
            <a:r>
              <a:rPr lang="es-ES" dirty="0"/>
              <a:t> in </a:t>
            </a:r>
            <a:r>
              <a:rPr lang="es-ES" dirty="0" err="1"/>
              <a:t>the</a:t>
            </a:r>
            <a:r>
              <a:rPr lang="es-ES" dirty="0"/>
              <a:t> </a:t>
            </a:r>
            <a:r>
              <a:rPr lang="es-ES" dirty="0" err="1"/>
              <a:t>highlands</a:t>
            </a:r>
            <a:r>
              <a:rPr lang="es-ES" dirty="0"/>
              <a:t> of </a:t>
            </a:r>
            <a:r>
              <a:rPr lang="es-ES" dirty="0" err="1"/>
              <a:t>Latin</a:t>
            </a:r>
            <a:r>
              <a:rPr lang="es-ES" dirty="0"/>
              <a:t> </a:t>
            </a:r>
            <a:r>
              <a:rPr lang="es-ES" dirty="0" err="1"/>
              <a:t>America</a:t>
            </a:r>
            <a:r>
              <a:rPr lang="es-ES" dirty="0"/>
              <a:t> (</a:t>
            </a:r>
            <a:r>
              <a:rPr lang="es-ES" dirty="0" err="1"/>
              <a:t>e.g</a:t>
            </a:r>
            <a:r>
              <a:rPr lang="es-ES" dirty="0"/>
              <a:t>. </a:t>
            </a:r>
            <a:r>
              <a:rPr lang="es-ES" dirty="0" err="1"/>
              <a:t>Canfield</a:t>
            </a:r>
            <a:r>
              <a:rPr lang="es-ES" dirty="0"/>
              <a:t>, 1962; Matus-Mendoza, 2004) </a:t>
            </a:r>
          </a:p>
          <a:p>
            <a:pPr lvl="1"/>
            <a:r>
              <a:rPr lang="es-ES" dirty="0" err="1"/>
              <a:t>Categorically</a:t>
            </a:r>
            <a:r>
              <a:rPr lang="es-ES" dirty="0"/>
              <a:t> </a:t>
            </a:r>
            <a:r>
              <a:rPr lang="es-ES" dirty="0" err="1"/>
              <a:t>assibilated</a:t>
            </a:r>
            <a:r>
              <a:rPr lang="es-ES" dirty="0"/>
              <a:t> in </a:t>
            </a:r>
            <a:r>
              <a:rPr lang="es-ES" dirty="0" err="1"/>
              <a:t>the</a:t>
            </a:r>
            <a:r>
              <a:rPr lang="es-ES" dirty="0"/>
              <a:t> Central Valley of Costa Rica (Adams, 2002)</a:t>
            </a:r>
          </a:p>
          <a:p>
            <a:pPr lvl="1"/>
            <a:r>
              <a:rPr lang="es-ES" dirty="0"/>
              <a:t>A </a:t>
            </a:r>
            <a:r>
              <a:rPr lang="es-ES" dirty="0" err="1"/>
              <a:t>range</a:t>
            </a:r>
            <a:r>
              <a:rPr lang="es-ES" dirty="0"/>
              <a:t> of </a:t>
            </a:r>
            <a:r>
              <a:rPr lang="es-ES" dirty="0" err="1"/>
              <a:t>variants</a:t>
            </a:r>
            <a:r>
              <a:rPr lang="es-ES" dirty="0"/>
              <a:t> </a:t>
            </a:r>
            <a:r>
              <a:rPr lang="es-ES" dirty="0" err="1"/>
              <a:t>from</a:t>
            </a:r>
            <a:r>
              <a:rPr lang="es-ES" dirty="0"/>
              <a:t> </a:t>
            </a:r>
            <a:r>
              <a:rPr lang="es-ES" dirty="0" err="1"/>
              <a:t>fricatives</a:t>
            </a:r>
            <a:r>
              <a:rPr lang="es-ES" dirty="0"/>
              <a:t> </a:t>
            </a:r>
            <a:r>
              <a:rPr lang="es-ES" dirty="0" err="1"/>
              <a:t>to</a:t>
            </a:r>
            <a:r>
              <a:rPr lang="es-ES" dirty="0"/>
              <a:t> </a:t>
            </a:r>
            <a:r>
              <a:rPr lang="es-ES" dirty="0" err="1"/>
              <a:t>approximants</a:t>
            </a:r>
            <a:r>
              <a:rPr lang="es-ES" dirty="0"/>
              <a:t> in Argentina (</a:t>
            </a:r>
            <a:r>
              <a:rPr lang="es-ES" dirty="0" err="1"/>
              <a:t>Colantoni</a:t>
            </a:r>
            <a:r>
              <a:rPr lang="es-ES" dirty="0"/>
              <a:t>, 2006)</a:t>
            </a:r>
          </a:p>
          <a:p>
            <a:pPr lvl="1"/>
            <a:r>
              <a:rPr lang="es-ES" dirty="0"/>
              <a:t>A </a:t>
            </a:r>
            <a:r>
              <a:rPr lang="es-ES" dirty="0" err="1"/>
              <a:t>tap</a:t>
            </a:r>
            <a:r>
              <a:rPr lang="es-ES" dirty="0"/>
              <a:t> </a:t>
            </a:r>
            <a:r>
              <a:rPr lang="es-ES" dirty="0" err="1"/>
              <a:t>realization</a:t>
            </a:r>
            <a:r>
              <a:rPr lang="es-ES" dirty="0"/>
              <a:t> in </a:t>
            </a:r>
            <a:r>
              <a:rPr lang="es-ES" dirty="0" err="1"/>
              <a:t>various</a:t>
            </a:r>
            <a:r>
              <a:rPr lang="es-ES" dirty="0"/>
              <a:t> </a:t>
            </a:r>
            <a:r>
              <a:rPr lang="es-ES" dirty="0" err="1"/>
              <a:t>dialects</a:t>
            </a:r>
            <a:r>
              <a:rPr lang="es-ES" dirty="0"/>
              <a:t> (</a:t>
            </a:r>
            <a:r>
              <a:rPr lang="es-ES" dirty="0" err="1"/>
              <a:t>e.g</a:t>
            </a:r>
            <a:r>
              <a:rPr lang="es-ES" dirty="0"/>
              <a:t>. Díaz-Campos, 2008; Willis, 2006)</a:t>
            </a:r>
          </a:p>
          <a:p>
            <a:endParaRPr lang="es-ES" dirty="0"/>
          </a:p>
          <a:p>
            <a:r>
              <a:rPr lang="es-ES" dirty="0"/>
              <a:t> </a:t>
            </a:r>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3</a:t>
            </a:fld>
            <a:endParaRPr lang="en-US"/>
          </a:p>
        </p:txBody>
      </p:sp>
    </p:spTree>
    <p:extLst>
      <p:ext uri="{BB962C8B-B14F-4D97-AF65-F5344CB8AC3E}">
        <p14:creationId xmlns:p14="http://schemas.microsoft.com/office/powerpoint/2010/main" val="1707803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compare to previous research?</a:t>
            </a:r>
          </a:p>
        </p:txBody>
      </p:sp>
      <p:sp>
        <p:nvSpPr>
          <p:cNvPr id="3" name="Content Placeholder 2"/>
          <p:cNvSpPr>
            <a:spLocks noGrp="1"/>
          </p:cNvSpPr>
          <p:nvPr>
            <p:ph idx="1"/>
          </p:nvPr>
        </p:nvSpPr>
        <p:spPr/>
        <p:txBody>
          <a:bodyPr>
            <a:normAutofit/>
          </a:bodyPr>
          <a:lstStyle/>
          <a:p>
            <a:r>
              <a:rPr lang="en-US" dirty="0"/>
              <a:t>Grammatical category</a:t>
            </a:r>
          </a:p>
          <a:p>
            <a:pPr lvl="1"/>
            <a:r>
              <a:rPr lang="en-US" dirty="0"/>
              <a:t>Adjectives &gt; verbs &gt; nouns &gt; adverbs (</a:t>
            </a:r>
            <a:r>
              <a:rPr lang="en-US" dirty="0" err="1"/>
              <a:t>Díaz</a:t>
            </a:r>
            <a:r>
              <a:rPr lang="en-US" dirty="0"/>
              <a:t>-Campos, 2008)</a:t>
            </a:r>
          </a:p>
          <a:p>
            <a:pPr lvl="1"/>
            <a:r>
              <a:rPr lang="en-US" dirty="0"/>
              <a:t>THIS STUDY: Similar trend: Adjectives/adverbs &gt; verb &gt; noun &gt; proper noun</a:t>
            </a:r>
          </a:p>
          <a:p>
            <a:r>
              <a:rPr lang="en-US" dirty="0"/>
              <a:t>Sex</a:t>
            </a:r>
          </a:p>
          <a:p>
            <a:pPr lvl="1"/>
            <a:r>
              <a:rPr lang="en-US" dirty="0"/>
              <a:t>Male &gt; female (Willis, 2006)</a:t>
            </a:r>
          </a:p>
          <a:p>
            <a:pPr lvl="1"/>
            <a:r>
              <a:rPr lang="en-US" dirty="0"/>
              <a:t>Female &gt; male (</a:t>
            </a:r>
            <a:r>
              <a:rPr lang="en-US" dirty="0" err="1"/>
              <a:t>Díaz</a:t>
            </a:r>
            <a:r>
              <a:rPr lang="en-US" dirty="0"/>
              <a:t>-Campos, 2008; </a:t>
            </a:r>
            <a:r>
              <a:rPr lang="en-US" dirty="0" err="1"/>
              <a:t>Henriksen</a:t>
            </a:r>
            <a:r>
              <a:rPr lang="en-US" dirty="0"/>
              <a:t> &amp; Willis, 2010)</a:t>
            </a:r>
          </a:p>
          <a:p>
            <a:pPr lvl="1"/>
            <a:r>
              <a:rPr lang="en-US" dirty="0"/>
              <a:t>Not significant (</a:t>
            </a:r>
            <a:r>
              <a:rPr lang="es-ES" dirty="0"/>
              <a:t>Lastra &amp; Butragueño, 2006)</a:t>
            </a:r>
          </a:p>
          <a:p>
            <a:pPr lvl="1"/>
            <a:r>
              <a:rPr lang="es-ES" dirty="0"/>
              <a:t>THIS STUDY: </a:t>
            </a:r>
            <a:r>
              <a:rPr lang="es-ES" dirty="0" err="1"/>
              <a:t>Not</a:t>
            </a:r>
            <a:r>
              <a:rPr lang="es-ES" dirty="0"/>
              <a:t> </a:t>
            </a:r>
            <a:r>
              <a:rPr lang="es-ES" dirty="0" err="1"/>
              <a:t>significant</a:t>
            </a:r>
            <a:r>
              <a:rPr lang="es-ES" dirty="0"/>
              <a:t>, </a:t>
            </a:r>
            <a:r>
              <a:rPr lang="es-ES" dirty="0" err="1"/>
              <a:t>but</a:t>
            </a:r>
            <a:r>
              <a:rPr lang="es-ES" dirty="0"/>
              <a:t> males </a:t>
            </a:r>
            <a:r>
              <a:rPr lang="es-ES" dirty="0" err="1"/>
              <a:t>used</a:t>
            </a:r>
            <a:r>
              <a:rPr lang="es-ES" dirty="0"/>
              <a:t> </a:t>
            </a:r>
            <a:r>
              <a:rPr lang="es-ES" dirty="0" err="1"/>
              <a:t>the</a:t>
            </a:r>
            <a:r>
              <a:rPr lang="es-ES" dirty="0"/>
              <a:t> </a:t>
            </a:r>
            <a:r>
              <a:rPr lang="es-ES" dirty="0" err="1"/>
              <a:t>trill</a:t>
            </a:r>
            <a:r>
              <a:rPr lang="es-ES" dirty="0"/>
              <a:t> </a:t>
            </a:r>
            <a:r>
              <a:rPr lang="es-ES" dirty="0" err="1"/>
              <a:t>slightly</a:t>
            </a:r>
            <a:r>
              <a:rPr lang="es-ES" dirty="0"/>
              <a:t> more.</a:t>
            </a:r>
            <a:endParaRPr lang="en-US" dirty="0"/>
          </a:p>
          <a:p>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30</a:t>
            </a:fld>
            <a:endParaRPr lang="en-US"/>
          </a:p>
        </p:txBody>
      </p:sp>
    </p:spTree>
    <p:extLst>
      <p:ext uri="{BB962C8B-B14F-4D97-AF65-F5344CB8AC3E}">
        <p14:creationId xmlns:p14="http://schemas.microsoft.com/office/powerpoint/2010/main" val="808417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a:t>
            </a:r>
          </a:p>
        </p:txBody>
      </p:sp>
      <p:sp>
        <p:nvSpPr>
          <p:cNvPr id="3" name="Content Placeholder 2"/>
          <p:cNvSpPr>
            <a:spLocks noGrp="1"/>
          </p:cNvSpPr>
          <p:nvPr>
            <p:ph idx="1"/>
          </p:nvPr>
        </p:nvSpPr>
        <p:spPr>
          <a:xfrm>
            <a:off x="822959" y="1845734"/>
            <a:ext cx="7543801" cy="4402666"/>
          </a:xfrm>
        </p:spPr>
        <p:txBody>
          <a:bodyPr>
            <a:normAutofit lnSpcReduction="10000"/>
          </a:bodyPr>
          <a:lstStyle/>
          <a:p>
            <a:r>
              <a:rPr lang="en-US" dirty="0"/>
              <a:t>Corpus Frequency</a:t>
            </a:r>
          </a:p>
          <a:p>
            <a:pPr lvl="1"/>
            <a:r>
              <a:rPr lang="en-US" dirty="0"/>
              <a:t>No previous variationist research on frequency effects in trill production.</a:t>
            </a:r>
          </a:p>
          <a:p>
            <a:pPr lvl="1"/>
            <a:r>
              <a:rPr lang="en-US" dirty="0"/>
              <a:t>Following </a:t>
            </a:r>
            <a:r>
              <a:rPr lang="en-US" dirty="0" err="1"/>
              <a:t>Bybee</a:t>
            </a:r>
            <a:r>
              <a:rPr lang="en-US" dirty="0"/>
              <a:t> (2001, 2002) </a:t>
            </a:r>
            <a:r>
              <a:rPr lang="en-US" dirty="0">
                <a:sym typeface="Wingdings" panose="05000000000000000000" pitchFamily="2" charset="2"/>
              </a:rPr>
              <a:t> high frequency tokens will tend to show more reduction.</a:t>
            </a:r>
          </a:p>
          <a:p>
            <a:pPr lvl="1"/>
            <a:r>
              <a:rPr lang="en-US" dirty="0"/>
              <a:t>THIS STUDY: Corpus frequency was extremely significant </a:t>
            </a:r>
            <a:r>
              <a:rPr lang="en-US" dirty="0">
                <a:sym typeface="Wingdings" panose="05000000000000000000" pitchFamily="2" charset="2"/>
              </a:rPr>
              <a:t> higher frequency disfavors trill production.</a:t>
            </a:r>
            <a:endParaRPr lang="en-US" dirty="0"/>
          </a:p>
          <a:p>
            <a:r>
              <a:rPr lang="en-US" dirty="0">
                <a:sym typeface="Wingdings" panose="05000000000000000000" pitchFamily="2" charset="2"/>
              </a:rPr>
              <a:t>Number of phonological neighbors</a:t>
            </a:r>
          </a:p>
          <a:p>
            <a:pPr lvl="1"/>
            <a:r>
              <a:rPr lang="es-ES" dirty="0">
                <a:sym typeface="Wingdings" panose="05000000000000000000" pitchFamily="2" charset="2"/>
              </a:rPr>
              <a:t>No </a:t>
            </a:r>
            <a:r>
              <a:rPr lang="es-ES" dirty="0" err="1">
                <a:sym typeface="Wingdings" panose="05000000000000000000" pitchFamily="2" charset="2"/>
              </a:rPr>
              <a:t>previous</a:t>
            </a:r>
            <a:r>
              <a:rPr lang="es-ES" dirty="0">
                <a:sym typeface="Wingdings" panose="05000000000000000000" pitchFamily="2" charset="2"/>
              </a:rPr>
              <a:t> variationist </a:t>
            </a:r>
            <a:r>
              <a:rPr lang="es-ES" dirty="0" err="1">
                <a:sym typeface="Wingdings" panose="05000000000000000000" pitchFamily="2" charset="2"/>
              </a:rPr>
              <a:t>research</a:t>
            </a:r>
            <a:r>
              <a:rPr lang="es-ES" dirty="0">
                <a:sym typeface="Wingdings" panose="05000000000000000000" pitchFamily="2" charset="2"/>
              </a:rPr>
              <a:t> </a:t>
            </a:r>
            <a:r>
              <a:rPr lang="es-ES" dirty="0" err="1">
                <a:sym typeface="Wingdings" panose="05000000000000000000" pitchFamily="2" charset="2"/>
              </a:rPr>
              <a:t>on</a:t>
            </a:r>
            <a:r>
              <a:rPr lang="es-ES" dirty="0">
                <a:sym typeface="Wingdings" panose="05000000000000000000" pitchFamily="2" charset="2"/>
              </a:rPr>
              <a:t> </a:t>
            </a:r>
            <a:r>
              <a:rPr lang="es-ES" dirty="0" err="1">
                <a:sym typeface="Wingdings" panose="05000000000000000000" pitchFamily="2" charset="2"/>
              </a:rPr>
              <a:t>phonological</a:t>
            </a:r>
            <a:r>
              <a:rPr lang="es-ES" dirty="0">
                <a:sym typeface="Wingdings" panose="05000000000000000000" pitchFamily="2" charset="2"/>
              </a:rPr>
              <a:t> </a:t>
            </a:r>
            <a:r>
              <a:rPr lang="es-ES" dirty="0" err="1">
                <a:sym typeface="Wingdings" panose="05000000000000000000" pitchFamily="2" charset="2"/>
              </a:rPr>
              <a:t>neighborhood</a:t>
            </a:r>
            <a:r>
              <a:rPr lang="es-ES" dirty="0">
                <a:sym typeface="Wingdings" panose="05000000000000000000" pitchFamily="2" charset="2"/>
              </a:rPr>
              <a:t> </a:t>
            </a:r>
            <a:r>
              <a:rPr lang="es-ES" dirty="0" err="1">
                <a:sym typeface="Wingdings" panose="05000000000000000000" pitchFamily="2" charset="2"/>
              </a:rPr>
              <a:t>effects</a:t>
            </a:r>
            <a:r>
              <a:rPr lang="es-ES" dirty="0">
                <a:sym typeface="Wingdings" panose="05000000000000000000" pitchFamily="2" charset="2"/>
              </a:rPr>
              <a:t> in </a:t>
            </a:r>
            <a:r>
              <a:rPr lang="es-ES" dirty="0" err="1">
                <a:sym typeface="Wingdings" panose="05000000000000000000" pitchFamily="2" charset="2"/>
              </a:rPr>
              <a:t>trill</a:t>
            </a:r>
            <a:r>
              <a:rPr lang="es-ES" dirty="0">
                <a:sym typeface="Wingdings" panose="05000000000000000000" pitchFamily="2" charset="2"/>
              </a:rPr>
              <a:t> </a:t>
            </a:r>
            <a:r>
              <a:rPr lang="es-ES" dirty="0" err="1">
                <a:sym typeface="Wingdings" panose="05000000000000000000" pitchFamily="2" charset="2"/>
              </a:rPr>
              <a:t>production</a:t>
            </a:r>
            <a:r>
              <a:rPr lang="es-ES" dirty="0">
                <a:sym typeface="Wingdings" panose="05000000000000000000" pitchFamily="2" charset="2"/>
              </a:rPr>
              <a:t>.</a:t>
            </a:r>
            <a:endParaRPr lang="en-US" dirty="0">
              <a:sym typeface="Wingdings" panose="05000000000000000000" pitchFamily="2" charset="2"/>
            </a:endParaRPr>
          </a:p>
          <a:p>
            <a:pPr lvl="1"/>
            <a:r>
              <a:rPr lang="en-US" dirty="0">
                <a:sym typeface="Wingdings" panose="05000000000000000000" pitchFamily="2" charset="2"/>
              </a:rPr>
              <a:t>Words that have more phonological neighbors may require more need to be phonetically distinguished from similar sounding words, thus canonical productions may be more likely to occur in these words (Munson &amp; Solomon, 2004)</a:t>
            </a:r>
          </a:p>
          <a:p>
            <a:pPr lvl="1"/>
            <a:r>
              <a:rPr lang="en-US" dirty="0">
                <a:sym typeface="Wingdings" panose="05000000000000000000" pitchFamily="2" charset="2"/>
              </a:rPr>
              <a:t>THIS STUDY: Number of phonological neighbors was significant  words with more phonological neighbors favored the trill.</a:t>
            </a:r>
          </a:p>
          <a:p>
            <a:pPr lvl="1"/>
            <a:endParaRPr lang="en-US" dirty="0">
              <a:sym typeface="Wingdings" panose="05000000000000000000" pitchFamily="2" charset="2"/>
            </a:endParaRPr>
          </a:p>
          <a:p>
            <a:endParaRPr lang="en-US" dirty="0">
              <a:sym typeface="Wingdings" panose="05000000000000000000" pitchFamily="2" charset="2"/>
            </a:endParaRPr>
          </a:p>
          <a:p>
            <a:pPr marL="384048" lvl="2" indent="0">
              <a:buNone/>
            </a:pPr>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31</a:t>
            </a:fld>
            <a:endParaRPr lang="en-US"/>
          </a:p>
        </p:txBody>
      </p:sp>
    </p:spTree>
    <p:extLst>
      <p:ext uri="{BB962C8B-B14F-4D97-AF65-F5344CB8AC3E}">
        <p14:creationId xmlns:p14="http://schemas.microsoft.com/office/powerpoint/2010/main" val="503225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1A181BC5-E34D-4B44-B9B9-3CA944BC39F2}" type="slidenum">
              <a:rPr lang="en-US" smtClean="0"/>
              <a:t>32</a:t>
            </a:fld>
            <a:endParaRPr lang="en-US"/>
          </a:p>
        </p:txBody>
      </p:sp>
    </p:spTree>
    <p:extLst>
      <p:ext uri="{BB962C8B-B14F-4D97-AF65-F5344CB8AC3E}">
        <p14:creationId xmlns:p14="http://schemas.microsoft.com/office/powerpoint/2010/main" val="4233682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Conclusions</a:t>
            </a:r>
          </a:p>
        </p:txBody>
      </p:sp>
      <p:sp>
        <p:nvSpPr>
          <p:cNvPr id="2" name="Content Placeholder 1"/>
          <p:cNvSpPr>
            <a:spLocks noGrp="1"/>
          </p:cNvSpPr>
          <p:nvPr>
            <p:ph idx="1"/>
          </p:nvPr>
        </p:nvSpPr>
        <p:spPr/>
        <p:txBody>
          <a:bodyPr>
            <a:normAutofit/>
          </a:bodyPr>
          <a:lstStyle/>
          <a:p>
            <a:r>
              <a:rPr lang="en-US" dirty="0"/>
              <a:t>This is the first study to look at trill variation in </a:t>
            </a:r>
            <a:r>
              <a:rPr lang="en-US" dirty="0" err="1"/>
              <a:t>Málaga</a:t>
            </a:r>
            <a:r>
              <a:rPr lang="en-US" dirty="0"/>
              <a:t>.</a:t>
            </a:r>
          </a:p>
          <a:p>
            <a:r>
              <a:rPr lang="en-US" dirty="0"/>
              <a:t>Significant factors were:</a:t>
            </a:r>
          </a:p>
          <a:p>
            <a:pPr lvl="1"/>
            <a:r>
              <a:rPr lang="en-US" dirty="0"/>
              <a:t>Syllable stress</a:t>
            </a:r>
          </a:p>
          <a:p>
            <a:pPr lvl="1"/>
            <a:r>
              <a:rPr lang="en-US" dirty="0"/>
              <a:t>Age</a:t>
            </a:r>
          </a:p>
          <a:p>
            <a:pPr lvl="1"/>
            <a:r>
              <a:rPr lang="en-US" dirty="0"/>
              <a:t>Position in word</a:t>
            </a:r>
          </a:p>
          <a:p>
            <a:pPr lvl="1"/>
            <a:r>
              <a:rPr lang="en-US" dirty="0"/>
              <a:t>Corpus frequency</a:t>
            </a:r>
          </a:p>
          <a:p>
            <a:pPr lvl="1"/>
            <a:r>
              <a:rPr lang="en-US" dirty="0"/>
              <a:t># of phonological neighbors</a:t>
            </a:r>
          </a:p>
          <a:p>
            <a:r>
              <a:rPr lang="en-US" dirty="0"/>
              <a:t>Future research should consider corpus frequency and phonological neighbors.</a:t>
            </a:r>
          </a:p>
          <a:p>
            <a:r>
              <a:rPr lang="en-US" dirty="0"/>
              <a:t>Future research should also define word position in more detail since this may explain conflicting results from prior studies.</a:t>
            </a:r>
          </a:p>
          <a:p>
            <a:pPr lvl="1"/>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33</a:t>
            </a:fld>
            <a:endParaRPr lang="en-US"/>
          </a:p>
        </p:txBody>
      </p:sp>
    </p:spTree>
    <p:extLst>
      <p:ext uri="{BB962C8B-B14F-4D97-AF65-F5344CB8AC3E}">
        <p14:creationId xmlns:p14="http://schemas.microsoft.com/office/powerpoint/2010/main" val="169823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a:t>
            </a:r>
          </a:p>
        </p:txBody>
      </p:sp>
      <p:sp>
        <p:nvSpPr>
          <p:cNvPr id="2" name="Content Placeholder 1"/>
          <p:cNvSpPr>
            <a:spLocks noGrp="1"/>
          </p:cNvSpPr>
          <p:nvPr>
            <p:ph idx="1"/>
          </p:nvPr>
        </p:nvSpPr>
        <p:spPr/>
        <p:txBody>
          <a:bodyPr/>
          <a:lstStyle/>
          <a:p>
            <a:r>
              <a:rPr lang="en-US" dirty="0"/>
              <a:t>Questions? Comments?</a:t>
            </a:r>
          </a:p>
          <a:p>
            <a:r>
              <a:rPr lang="en-US" dirty="0"/>
              <a:t>Danielle </a:t>
            </a:r>
            <a:r>
              <a:rPr lang="en-US" dirty="0" err="1"/>
              <a:t>Daidone</a:t>
            </a:r>
            <a:r>
              <a:rPr lang="en-US" dirty="0"/>
              <a:t>	</a:t>
            </a:r>
            <a:r>
              <a:rPr lang="en-US" dirty="0">
                <a:hlinkClick r:id="rId2"/>
              </a:rPr>
              <a:t>ddaidone@indiana.edu</a:t>
            </a:r>
            <a:endParaRPr lang="en-US" dirty="0"/>
          </a:p>
          <a:p>
            <a:r>
              <a:rPr lang="en-US" dirty="0"/>
              <a:t>Sara Zahler		</a:t>
            </a:r>
            <a:r>
              <a:rPr lang="en-US" dirty="0">
                <a:hlinkClick r:id="rId3"/>
              </a:rPr>
              <a:t>szahler@indiana.edu</a:t>
            </a:r>
            <a:endParaRPr lang="en-US" dirty="0"/>
          </a:p>
          <a:p>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34</a:t>
            </a:fld>
            <a:endParaRPr lang="en-US"/>
          </a:p>
        </p:txBody>
      </p:sp>
    </p:spTree>
    <p:extLst>
      <p:ext uri="{BB962C8B-B14F-4D97-AF65-F5344CB8AC3E}">
        <p14:creationId xmlns:p14="http://schemas.microsoft.com/office/powerpoint/2010/main" val="2710330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228600"/>
            <a:ext cx="7543800" cy="1074683"/>
          </a:xfrm>
        </p:spPr>
        <p:txBody>
          <a:bodyPr/>
          <a:lstStyle/>
          <a:p>
            <a:r>
              <a:rPr lang="en-US" dirty="0"/>
              <a:t>References</a:t>
            </a:r>
          </a:p>
        </p:txBody>
      </p:sp>
      <p:sp>
        <p:nvSpPr>
          <p:cNvPr id="2" name="Content Placeholder 1"/>
          <p:cNvSpPr>
            <a:spLocks noGrp="1"/>
          </p:cNvSpPr>
          <p:nvPr>
            <p:ph idx="1"/>
          </p:nvPr>
        </p:nvSpPr>
        <p:spPr>
          <a:xfrm>
            <a:off x="457200" y="1752600"/>
            <a:ext cx="8229600" cy="4343400"/>
          </a:xfrm>
        </p:spPr>
        <p:txBody>
          <a:bodyPr>
            <a:normAutofit/>
          </a:bodyPr>
          <a:lstStyle/>
          <a:p>
            <a:r>
              <a:rPr lang="es-ES" sz="1000" dirty="0"/>
              <a:t>Adams, C. (2002). </a:t>
            </a:r>
            <a:r>
              <a:rPr lang="en-US" sz="1000" dirty="0"/>
              <a:t>Strong assibilation and prestige: a sociolinguistic study in the central valley of Costa Rica. </a:t>
            </a:r>
            <a:r>
              <a:rPr lang="es-ES" sz="1000" dirty="0" err="1"/>
              <a:t>Diss</a:t>
            </a:r>
            <a:r>
              <a:rPr lang="es-ES" sz="1000" dirty="0"/>
              <a:t>., </a:t>
            </a:r>
            <a:r>
              <a:rPr lang="es-ES" sz="1000" dirty="0" err="1"/>
              <a:t>University</a:t>
            </a:r>
            <a:r>
              <a:rPr lang="es-ES" sz="1000" dirty="0"/>
              <a:t> of California Davis.</a:t>
            </a:r>
            <a:endParaRPr lang="en-US" sz="1000" dirty="0"/>
          </a:p>
          <a:p>
            <a:r>
              <a:rPr lang="en-US" sz="1000" dirty="0" err="1"/>
              <a:t>Boersma</a:t>
            </a:r>
            <a:r>
              <a:rPr lang="en-US" sz="1000" dirty="0"/>
              <a:t>, P., &amp; </a:t>
            </a:r>
            <a:r>
              <a:rPr lang="en-US" sz="1000" dirty="0" err="1"/>
              <a:t>Weenink</a:t>
            </a:r>
            <a:r>
              <a:rPr lang="en-US" sz="1000" dirty="0"/>
              <a:t>, D. (2012). </a:t>
            </a:r>
            <a:r>
              <a:rPr lang="en-US" sz="1000" dirty="0" err="1"/>
              <a:t>Praat</a:t>
            </a:r>
            <a:r>
              <a:rPr lang="en-US" sz="1000" dirty="0"/>
              <a:t>: doing phonetics by computer (Version 8.4.10). Retrieved from </a:t>
            </a:r>
            <a:r>
              <a:rPr lang="en-US" sz="1000" dirty="0">
                <a:hlinkClick r:id="rId2"/>
              </a:rPr>
              <a:t>www.praat.org</a:t>
            </a:r>
            <a:r>
              <a:rPr lang="en-US" sz="1000" dirty="0"/>
              <a:t>.</a:t>
            </a:r>
          </a:p>
          <a:p>
            <a:r>
              <a:rPr lang="en-US" sz="1000" dirty="0"/>
              <a:t>Bradley, T. &amp; Willis, E. (2008). </a:t>
            </a:r>
            <a:r>
              <a:rPr lang="en-US" sz="1000" dirty="0" err="1"/>
              <a:t>Rhotic</a:t>
            </a:r>
            <a:r>
              <a:rPr lang="en-US" sz="1000" dirty="0"/>
              <a:t> contrast and neutralization in Veracruz Mexican Spanish. Paper presented at Linguistic Symposium on Romance Languages.  Urbana-Champaign, Indiana.</a:t>
            </a:r>
          </a:p>
          <a:p>
            <a:r>
              <a:rPr lang="en-US" sz="1000" dirty="0"/>
              <a:t>Bradley, T. &amp; Willis, E. (2012). </a:t>
            </a:r>
            <a:r>
              <a:rPr lang="en-US" sz="1000" dirty="0" err="1"/>
              <a:t>Rhotic</a:t>
            </a:r>
            <a:r>
              <a:rPr lang="en-US" sz="1000" dirty="0"/>
              <a:t> variation and contrast in Veracruz Mexican Spanish. </a:t>
            </a:r>
            <a:r>
              <a:rPr lang="en-US" sz="1000" dirty="0" err="1"/>
              <a:t>Estudios</a:t>
            </a:r>
            <a:r>
              <a:rPr lang="en-US" sz="1000" dirty="0"/>
              <a:t> de </a:t>
            </a:r>
            <a:r>
              <a:rPr lang="en-US" sz="1000" dirty="0" err="1"/>
              <a:t>Fonética</a:t>
            </a:r>
            <a:r>
              <a:rPr lang="en-US" sz="1000" dirty="0"/>
              <a:t> Experimental. Forthcoming in vol. 21.</a:t>
            </a:r>
          </a:p>
          <a:p>
            <a:r>
              <a:rPr lang="es-ES" sz="1000" dirty="0" err="1"/>
              <a:t>Canfield</a:t>
            </a:r>
            <a:r>
              <a:rPr lang="es-ES" sz="1000" dirty="0"/>
              <a:t>, D. L. (1962). </a:t>
            </a:r>
            <a:r>
              <a:rPr lang="es-ES" sz="1000" i="1" dirty="0"/>
              <a:t>La pronunciación del español en América</a:t>
            </a:r>
            <a:r>
              <a:rPr lang="es-ES" sz="1000" dirty="0"/>
              <a:t>. </a:t>
            </a:r>
            <a:r>
              <a:rPr lang="en-US" sz="1000" dirty="0"/>
              <a:t>Bogotá: </a:t>
            </a:r>
            <a:r>
              <a:rPr lang="en-US" sz="1000" dirty="0" err="1"/>
              <a:t>Instituto</a:t>
            </a:r>
            <a:r>
              <a:rPr lang="en-US" sz="1000" dirty="0"/>
              <a:t> Caro y </a:t>
            </a:r>
            <a:r>
              <a:rPr lang="en-US" sz="1000" dirty="0" err="1"/>
              <a:t>Cuervo</a:t>
            </a:r>
            <a:r>
              <a:rPr lang="en-US" sz="1000" dirty="0"/>
              <a:t>.</a:t>
            </a:r>
          </a:p>
          <a:p>
            <a:r>
              <a:rPr lang="en-US" sz="1000" dirty="0" err="1"/>
              <a:t>Colantoni</a:t>
            </a:r>
            <a:r>
              <a:rPr lang="en-US" sz="1000" dirty="0"/>
              <a:t>, L. (2006). Micro and macro sound variation and change in Argentine Spanish. In </a:t>
            </a:r>
            <a:r>
              <a:rPr lang="en-US" sz="1000" i="1" dirty="0"/>
              <a:t>Selected Proceedings of the 9th Hispanic Linguistics Symposium</a:t>
            </a:r>
            <a:r>
              <a:rPr lang="en-US" sz="1000" dirty="0"/>
              <a:t> (pp. 91-102).</a:t>
            </a:r>
          </a:p>
          <a:p>
            <a:r>
              <a:rPr lang="en-US" sz="1000" dirty="0" err="1"/>
              <a:t>Díaz</a:t>
            </a:r>
            <a:r>
              <a:rPr lang="en-US" sz="1000" dirty="0"/>
              <a:t>-Campos, M. (2008). Variable production of the </a:t>
            </a:r>
            <a:r>
              <a:rPr lang="en-US" sz="1000" dirty="0" err="1"/>
              <a:t>rrill</a:t>
            </a:r>
            <a:r>
              <a:rPr lang="en-US" sz="1000" dirty="0"/>
              <a:t> in spontaneous speech: Sociolinguistic implications. In L. </a:t>
            </a:r>
            <a:r>
              <a:rPr lang="en-US" sz="1000" dirty="0" err="1"/>
              <a:t>Colantoni</a:t>
            </a:r>
            <a:r>
              <a:rPr lang="en-US" sz="1000" dirty="0"/>
              <a:t> &amp; J. Steele (Eds.), </a:t>
            </a:r>
            <a:r>
              <a:rPr lang="en-US" sz="1000" i="1" dirty="0"/>
              <a:t>Selected Proceedings of the 3rd Conference on Laboratory Approaches to Spanish Phonology </a:t>
            </a:r>
            <a:r>
              <a:rPr lang="en-US" sz="1000" dirty="0"/>
              <a:t>(pp. 47-58). Somerville, MA: </a:t>
            </a:r>
            <a:r>
              <a:rPr lang="en-US" sz="1000" dirty="0" err="1"/>
              <a:t>Cascadilla</a:t>
            </a:r>
            <a:r>
              <a:rPr lang="en-US" sz="1000" dirty="0"/>
              <a:t> Proceedings Project.</a:t>
            </a:r>
          </a:p>
          <a:p>
            <a:r>
              <a:rPr lang="en-US" sz="1000" dirty="0" err="1"/>
              <a:t>Diez</a:t>
            </a:r>
            <a:r>
              <a:rPr lang="en-US" sz="1000" dirty="0"/>
              <a:t>-Canseco, S. (1997). </a:t>
            </a:r>
            <a:r>
              <a:rPr lang="en-US" sz="1000" i="1" dirty="0"/>
              <a:t>Language variation: the influence of speakers’ attitudes and gender on sociolinguistic variables in the Spanish of Cusco, Peru</a:t>
            </a:r>
            <a:r>
              <a:rPr lang="en-US" sz="1000" dirty="0"/>
              <a:t>. Ph.D. Dissertation: University of Pittsburgh.</a:t>
            </a:r>
          </a:p>
          <a:p>
            <a:r>
              <a:rPr lang="en-US" sz="1000" dirty="0"/>
              <a:t>Hammond, R. (1999). On the non-occurrence of the phone [r̃] in the Spanish sound system. </a:t>
            </a:r>
            <a:r>
              <a:rPr lang="en-US" sz="1000" i="1" dirty="0"/>
              <a:t>Advances in Hispanic linguistics, </a:t>
            </a:r>
            <a:r>
              <a:rPr lang="en-US" sz="1000" dirty="0"/>
              <a:t>ed. by Javier Gutiérrez-</a:t>
            </a:r>
            <a:r>
              <a:rPr lang="en-US" sz="1000" dirty="0" err="1"/>
              <a:t>Rexach</a:t>
            </a:r>
            <a:r>
              <a:rPr lang="en-US" sz="1000" dirty="0"/>
              <a:t> and Fernando </a:t>
            </a:r>
            <a:r>
              <a:rPr lang="en-US" sz="1000" dirty="0" err="1"/>
              <a:t>Martínez</a:t>
            </a:r>
            <a:r>
              <a:rPr lang="en-US" sz="1000" dirty="0"/>
              <a:t>-Gil, 135-151. Somerville, MA: </a:t>
            </a:r>
            <a:r>
              <a:rPr lang="en-US" sz="1000" dirty="0" err="1"/>
              <a:t>Cascadilla</a:t>
            </a:r>
            <a:r>
              <a:rPr lang="en-US" sz="1000" dirty="0"/>
              <a:t> Press.</a:t>
            </a:r>
          </a:p>
          <a:p>
            <a:r>
              <a:rPr lang="en-US" sz="1000" dirty="0"/>
              <a:t>Hammond, R., (2000). “The multiple vibrant liquid in U.S. Spanish.” In A. Roca’s (ed.) Research on Spanish in the U.S. Somerville, MA: </a:t>
            </a:r>
            <a:r>
              <a:rPr lang="en-US" sz="1000" dirty="0" err="1"/>
              <a:t>Cascadilla</a:t>
            </a:r>
            <a:r>
              <a:rPr lang="en-US" sz="1000" dirty="0"/>
              <a:t> Press, 333-347.</a:t>
            </a:r>
          </a:p>
        </p:txBody>
      </p:sp>
      <p:sp>
        <p:nvSpPr>
          <p:cNvPr id="4" name="Slide Number Placeholder 3"/>
          <p:cNvSpPr>
            <a:spLocks noGrp="1"/>
          </p:cNvSpPr>
          <p:nvPr>
            <p:ph type="sldNum" sz="quarter" idx="12"/>
          </p:nvPr>
        </p:nvSpPr>
        <p:spPr/>
        <p:txBody>
          <a:bodyPr/>
          <a:lstStyle/>
          <a:p>
            <a:fld id="{1A181BC5-E34D-4B44-B9B9-3CA944BC39F2}" type="slidenum">
              <a:rPr lang="en-US" smtClean="0"/>
              <a:t>35</a:t>
            </a:fld>
            <a:endParaRPr lang="en-US"/>
          </a:p>
        </p:txBody>
      </p:sp>
    </p:spTree>
    <p:extLst>
      <p:ext uri="{BB962C8B-B14F-4D97-AF65-F5344CB8AC3E}">
        <p14:creationId xmlns:p14="http://schemas.microsoft.com/office/powerpoint/2010/main" val="1337193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822959" y="1845734"/>
            <a:ext cx="7543801" cy="4326466"/>
          </a:xfrm>
        </p:spPr>
        <p:txBody>
          <a:bodyPr>
            <a:normAutofit fontScale="47500" lnSpcReduction="20000"/>
          </a:bodyPr>
          <a:lstStyle/>
          <a:p>
            <a:r>
              <a:rPr lang="en-US" dirty="0" err="1"/>
              <a:t>Hualde</a:t>
            </a:r>
            <a:r>
              <a:rPr lang="en-US" dirty="0"/>
              <a:t>, J.I. (2005). </a:t>
            </a:r>
            <a:r>
              <a:rPr lang="en-US" i="1" dirty="0"/>
              <a:t>The sounds of Spanish</a:t>
            </a:r>
            <a:r>
              <a:rPr lang="en-US" dirty="0"/>
              <a:t>. Cambridge: Cambridge University Press.</a:t>
            </a:r>
          </a:p>
          <a:p>
            <a:r>
              <a:rPr lang="es-ES" dirty="0" err="1"/>
              <a:t>Ladefoged</a:t>
            </a:r>
            <a:r>
              <a:rPr lang="es-ES" dirty="0"/>
              <a:t>, P. (1982). </a:t>
            </a:r>
            <a:r>
              <a:rPr lang="es-ES" i="1" dirty="0"/>
              <a:t>A </a:t>
            </a:r>
            <a:r>
              <a:rPr lang="es-ES" i="1" dirty="0" err="1"/>
              <a:t>Course</a:t>
            </a:r>
            <a:r>
              <a:rPr lang="es-ES" i="1" dirty="0"/>
              <a:t> in </a:t>
            </a:r>
            <a:r>
              <a:rPr lang="es-ES" i="1" dirty="0" err="1"/>
              <a:t>Phonetics</a:t>
            </a:r>
            <a:r>
              <a:rPr lang="es-ES" dirty="0"/>
              <a:t>. New York: </a:t>
            </a:r>
            <a:r>
              <a:rPr lang="es-ES" dirty="0" err="1"/>
              <a:t>Harcourt</a:t>
            </a:r>
            <a:r>
              <a:rPr lang="es-ES" dirty="0"/>
              <a:t> </a:t>
            </a:r>
            <a:r>
              <a:rPr lang="es-ES" dirty="0" err="1"/>
              <a:t>Brace</a:t>
            </a:r>
            <a:r>
              <a:rPr lang="es-ES" dirty="0"/>
              <a:t> </a:t>
            </a:r>
            <a:r>
              <a:rPr lang="es-ES" dirty="0" err="1"/>
              <a:t>Jovanich</a:t>
            </a:r>
            <a:r>
              <a:rPr lang="es-ES" dirty="0"/>
              <a:t>.</a:t>
            </a:r>
          </a:p>
          <a:p>
            <a:r>
              <a:rPr lang="es-ES" dirty="0"/>
              <a:t>Lastra, Y.P. &amp; Martín Butragueño, P. (2006). Un posible cambio en curso: el caso de las vibrantes en la ciudad de México. In A.M. Cestero Mancera (Ed.), </a:t>
            </a:r>
            <a:r>
              <a:rPr lang="es-ES" i="1" dirty="0"/>
              <a:t>Estudios sociolingüísticos del español de España y América</a:t>
            </a:r>
            <a:r>
              <a:rPr lang="es-ES" dirty="0"/>
              <a:t>. </a:t>
            </a:r>
            <a:r>
              <a:rPr lang="en-US" dirty="0"/>
              <a:t>Madrid: Arco </a:t>
            </a:r>
            <a:r>
              <a:rPr lang="en-US" dirty="0" err="1"/>
              <a:t>Libros</a:t>
            </a:r>
            <a:r>
              <a:rPr lang="en-US" dirty="0"/>
              <a:t>.</a:t>
            </a:r>
          </a:p>
          <a:p>
            <a:r>
              <a:rPr lang="en-US" dirty="0" err="1"/>
              <a:t>Lipski</a:t>
            </a:r>
            <a:r>
              <a:rPr lang="en-US" dirty="0"/>
              <a:t>, J. (1990). “Spanish taps and trills: phonological structure of an isolated opposition.” </a:t>
            </a:r>
            <a:r>
              <a:rPr lang="en-US" i="1" dirty="0"/>
              <a:t>Folia </a:t>
            </a:r>
            <a:r>
              <a:rPr lang="en-US" i="1" dirty="0" err="1"/>
              <a:t>Linguistica</a:t>
            </a:r>
            <a:r>
              <a:rPr lang="en-US" i="1" dirty="0"/>
              <a:t> </a:t>
            </a:r>
            <a:r>
              <a:rPr lang="en-US" dirty="0"/>
              <a:t>24, 153-174.</a:t>
            </a:r>
          </a:p>
          <a:p>
            <a:r>
              <a:rPr lang="en-US" dirty="0" err="1"/>
              <a:t>Matus</a:t>
            </a:r>
            <a:r>
              <a:rPr lang="en-US" dirty="0"/>
              <a:t> Mendoza, M. (2004). Assibilation of /-r/ and migration among Mexicans. Language. Variation and Change 16. </a:t>
            </a:r>
            <a:r>
              <a:rPr lang="es-ES" dirty="0"/>
              <a:t>17-30.</a:t>
            </a:r>
            <a:endParaRPr lang="en-US" dirty="0"/>
          </a:p>
          <a:p>
            <a:r>
              <a:rPr lang="en-US" dirty="0"/>
              <a:t>Munson, B. &amp; Solomon, N. (2004). The effect of phonological neighborhood density on vowel articulation. </a:t>
            </a:r>
            <a:r>
              <a:rPr lang="en-US" i="1" dirty="0"/>
              <a:t>Journal of Speech, Language and Hearing Research, 47</a:t>
            </a:r>
            <a:r>
              <a:rPr lang="en-US" dirty="0"/>
              <a:t>(5), 1048. </a:t>
            </a:r>
            <a:endParaRPr lang="es-ES" dirty="0"/>
          </a:p>
          <a:p>
            <a:r>
              <a:rPr lang="es-ES" dirty="0" err="1"/>
              <a:t>Múñoz</a:t>
            </a:r>
            <a:r>
              <a:rPr lang="es-ES" dirty="0"/>
              <a:t>, A., Manuel, A., </a:t>
            </a:r>
            <a:r>
              <a:rPr lang="es-ES" dirty="0" err="1"/>
              <a:t>Lasarte</a:t>
            </a:r>
            <a:r>
              <a:rPr lang="es-ES" dirty="0"/>
              <a:t>, M., &amp; Villena, J.A. (eds.) (2008). </a:t>
            </a:r>
            <a:r>
              <a:rPr lang="es-ES" i="1" dirty="0"/>
              <a:t>El español hablado en Málaga </a:t>
            </a:r>
            <a:r>
              <a:rPr lang="es-ES" dirty="0"/>
              <a:t>II. Málaga: Sarriá.</a:t>
            </a:r>
            <a:endParaRPr lang="en-US" dirty="0"/>
          </a:p>
          <a:p>
            <a:r>
              <a:rPr lang="es-ES" dirty="0"/>
              <a:t>Real Academia Española: </a:t>
            </a:r>
            <a:r>
              <a:rPr lang="es-ES" dirty="0" err="1"/>
              <a:t>Database</a:t>
            </a:r>
            <a:r>
              <a:rPr lang="es-ES" dirty="0"/>
              <a:t> (CREA) [online].</a:t>
            </a:r>
            <a:r>
              <a:rPr lang="es-ES" i="1" dirty="0"/>
              <a:t> Corpus de referencia del español actual.</a:t>
            </a:r>
            <a:r>
              <a:rPr lang="es-ES" dirty="0"/>
              <a:t> </a:t>
            </a:r>
            <a:r>
              <a:rPr lang="en-US" dirty="0"/>
              <a:t>&lt;http://www.rae.es&gt; [December 8, 2012]</a:t>
            </a:r>
          </a:p>
          <a:p>
            <a:r>
              <a:rPr lang="en-US" dirty="0"/>
              <a:t>Sankoff, D., </a:t>
            </a:r>
            <a:r>
              <a:rPr lang="en-US" dirty="0" err="1"/>
              <a:t>Tagliamonte</a:t>
            </a:r>
            <a:r>
              <a:rPr lang="en-US" dirty="0"/>
              <a:t>, S. A., &amp; Smith, E. (2005). "Goldvarb X: A multivariate analysis application." Dept. of Linguistics, Univ. of Toronto. </a:t>
            </a:r>
            <a:r>
              <a:rPr lang="en-US" u="sng" dirty="0">
                <a:hlinkClick r:id="rId2"/>
              </a:rPr>
              <a:t>http://individual.utoronto.ca/tagliamonte/Goldvarb/GV_index.htm</a:t>
            </a:r>
            <a:endParaRPr lang="en-US" dirty="0"/>
          </a:p>
          <a:p>
            <a:r>
              <a:rPr lang="en-US" dirty="0" err="1"/>
              <a:t>Solé</a:t>
            </a:r>
            <a:r>
              <a:rPr lang="en-US" dirty="0"/>
              <a:t>, M. (2002). Aerodynamic characteristics of trills and phonological patterning. </a:t>
            </a:r>
            <a:r>
              <a:rPr lang="en-US" i="1" dirty="0"/>
              <a:t>Journal of Phonetics </a:t>
            </a:r>
            <a:r>
              <a:rPr lang="en-US" dirty="0"/>
              <a:t>30. 655-688.</a:t>
            </a:r>
          </a:p>
          <a:p>
            <a:r>
              <a:rPr lang="en-US" dirty="0"/>
              <a:t>Willis, E. (2006). Trill variation in Dominican Spanish: an acoustic examination and comparative analysis. In N. </a:t>
            </a:r>
            <a:r>
              <a:rPr lang="en-US" dirty="0" err="1"/>
              <a:t>Segarra</a:t>
            </a:r>
            <a:r>
              <a:rPr lang="en-US" dirty="0"/>
              <a:t> and A. J. </a:t>
            </a:r>
            <a:r>
              <a:rPr lang="en-US" dirty="0" err="1"/>
              <a:t>Toribio</a:t>
            </a:r>
            <a:r>
              <a:rPr lang="en-US" dirty="0"/>
              <a:t> (eds.), </a:t>
            </a:r>
            <a:r>
              <a:rPr lang="en-US" i="1" dirty="0"/>
              <a:t>Selected proceedings of the 9th Hispanic Linguistic Symposium</a:t>
            </a:r>
            <a:r>
              <a:rPr lang="en-US" dirty="0"/>
              <a:t>, 121-131. Somerville, MA: </a:t>
            </a:r>
            <a:r>
              <a:rPr lang="en-US" dirty="0" err="1"/>
              <a:t>Cascadilla</a:t>
            </a:r>
            <a:r>
              <a:rPr lang="en-US" dirty="0"/>
              <a:t> Proceedings Project.</a:t>
            </a:r>
          </a:p>
          <a:p>
            <a:r>
              <a:rPr lang="en-US" dirty="0"/>
              <a:t>Willis, E. and Bradley, T. (2008). Contrast maintenance of taps and trills in Dominican Spanish: Data and analysis. In Laura </a:t>
            </a:r>
            <a:r>
              <a:rPr lang="en-US" dirty="0" err="1"/>
              <a:t>Colantoni</a:t>
            </a:r>
            <a:r>
              <a:rPr lang="en-US" dirty="0"/>
              <a:t> and Jeffrey Steele (eds.) </a:t>
            </a:r>
            <a:r>
              <a:rPr lang="en-US" i="1" dirty="0"/>
              <a:t>Selected Proceedings of the 3</a:t>
            </a:r>
            <a:r>
              <a:rPr lang="en-US" i="1" baseline="30000" dirty="0"/>
              <a:t>rd</a:t>
            </a:r>
            <a:r>
              <a:rPr lang="en-US" i="1" dirty="0"/>
              <a:t> Conference on Laboratory Approaches to Spanish Phonology</a:t>
            </a:r>
            <a:r>
              <a:rPr lang="en-US" dirty="0"/>
              <a:t>, 87-100. Somerville, MA: </a:t>
            </a:r>
            <a:r>
              <a:rPr lang="en-US" dirty="0" err="1"/>
              <a:t>Cascadilla</a:t>
            </a:r>
            <a:r>
              <a:rPr lang="en-US" dirty="0"/>
              <a:t> Proceedings Project.</a:t>
            </a:r>
          </a:p>
          <a:p>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36</a:t>
            </a:fld>
            <a:endParaRPr lang="en-US"/>
          </a:p>
        </p:txBody>
      </p:sp>
    </p:spTree>
    <p:extLst>
      <p:ext uri="{BB962C8B-B14F-4D97-AF65-F5344CB8AC3E}">
        <p14:creationId xmlns:p14="http://schemas.microsoft.com/office/powerpoint/2010/main" val="26740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17262750"/>
              </p:ext>
            </p:extLst>
          </p:nvPr>
        </p:nvGraphicFramePr>
        <p:xfrm>
          <a:off x="838200" y="2169160"/>
          <a:ext cx="7330440" cy="3774440"/>
        </p:xfrm>
        <a:graphic>
          <a:graphicData uri="http://schemas.openxmlformats.org/drawingml/2006/table">
            <a:tbl>
              <a:tblPr firstRow="1" bandRow="1">
                <a:tableStyleId>{5C22544A-7EE6-4342-B048-85BDC9FD1C3A}</a:tableStyleId>
              </a:tblPr>
              <a:tblGrid>
                <a:gridCol w="1832610">
                  <a:extLst>
                    <a:ext uri="{9D8B030D-6E8A-4147-A177-3AD203B41FA5}">
                      <a16:colId xmlns:a16="http://schemas.microsoft.com/office/drawing/2014/main" val="20000"/>
                    </a:ext>
                  </a:extLst>
                </a:gridCol>
                <a:gridCol w="1832610">
                  <a:extLst>
                    <a:ext uri="{9D8B030D-6E8A-4147-A177-3AD203B41FA5}">
                      <a16:colId xmlns:a16="http://schemas.microsoft.com/office/drawing/2014/main" val="20001"/>
                    </a:ext>
                  </a:extLst>
                </a:gridCol>
                <a:gridCol w="3665220">
                  <a:extLst>
                    <a:ext uri="{9D8B030D-6E8A-4147-A177-3AD203B41FA5}">
                      <a16:colId xmlns:a16="http://schemas.microsoft.com/office/drawing/2014/main" val="20002"/>
                    </a:ext>
                  </a:extLst>
                </a:gridCol>
              </a:tblGrid>
              <a:tr h="370840">
                <a:tc>
                  <a:txBody>
                    <a:bodyPr/>
                    <a:lstStyle/>
                    <a:p>
                      <a:r>
                        <a:rPr lang="en-US" dirty="0"/>
                        <a:t>IPA</a:t>
                      </a:r>
                    </a:p>
                  </a:txBody>
                  <a:tcPr>
                    <a:solidFill>
                      <a:srgbClr val="C00000"/>
                    </a:solidFill>
                  </a:tcPr>
                </a:tc>
                <a:tc>
                  <a:txBody>
                    <a:bodyPr/>
                    <a:lstStyle/>
                    <a:p>
                      <a:r>
                        <a:rPr lang="en-US" dirty="0"/>
                        <a:t>%</a:t>
                      </a:r>
                    </a:p>
                  </a:txBody>
                  <a:tcPr>
                    <a:solidFill>
                      <a:srgbClr val="C00000"/>
                    </a:solidFill>
                  </a:tcPr>
                </a:tc>
                <a:tc>
                  <a:txBody>
                    <a:bodyPr/>
                    <a:lstStyle/>
                    <a:p>
                      <a:r>
                        <a:rPr lang="en-US" dirty="0"/>
                        <a:t>Description</a:t>
                      </a:r>
                    </a:p>
                  </a:txBody>
                  <a:tcPr>
                    <a:solidFill>
                      <a:srgbClr val="C00000"/>
                    </a:solidFill>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dk1"/>
                          </a:solidFill>
                          <a:latin typeface="+mn-lt"/>
                          <a:ea typeface="+mn-ea"/>
                          <a:cs typeface="+mn-cs"/>
                        </a:rPr>
                        <a:t>[ɦ]</a:t>
                      </a:r>
                      <a:endParaRPr lang="en-US" dirty="0"/>
                    </a:p>
                  </a:txBody>
                  <a:tcPr/>
                </a:tc>
                <a:tc>
                  <a:txBody>
                    <a:bodyPr/>
                    <a:lstStyle/>
                    <a:p>
                      <a:r>
                        <a:rPr lang="en-US" dirty="0"/>
                        <a:t>9</a:t>
                      </a:r>
                    </a:p>
                  </a:txBody>
                  <a:tcPr/>
                </a:tc>
                <a:tc>
                  <a:txBody>
                    <a:bodyPr/>
                    <a:lstStyle/>
                    <a:p>
                      <a:r>
                        <a:rPr lang="en-US" dirty="0"/>
                        <a:t>Voiced glottal fricative</a:t>
                      </a:r>
                    </a:p>
                  </a:txBody>
                  <a:tcPr/>
                </a:tc>
                <a:extLst>
                  <a:ext uri="{0D108BD9-81ED-4DB2-BD59-A6C34878D82A}">
                    <a16:rowId xmlns:a16="http://schemas.microsoft.com/office/drawing/2014/main" val="10001"/>
                  </a:ext>
                </a:extLst>
              </a:tr>
              <a:tr h="370840">
                <a:tc>
                  <a:txBody>
                    <a:bodyPr/>
                    <a:lstStyle/>
                    <a:p>
                      <a:r>
                        <a:rPr lang="en-US" dirty="0"/>
                        <a:t>[</a:t>
                      </a:r>
                      <a:r>
                        <a:rPr lang="en-US" sz="1800" b="0" i="0" u="none" strike="noStrike" kern="1200" baseline="0" dirty="0">
                          <a:solidFill>
                            <a:schemeClr val="dk1"/>
                          </a:solidFill>
                          <a:latin typeface="+mn-lt"/>
                          <a:ea typeface="+mn-ea"/>
                          <a:cs typeface="+mn-cs"/>
                        </a:rPr>
                        <a:t>ʃ]</a:t>
                      </a:r>
                      <a:endParaRPr lang="en-US" dirty="0"/>
                    </a:p>
                  </a:txBody>
                  <a:tcPr/>
                </a:tc>
                <a:tc>
                  <a:txBody>
                    <a:bodyPr/>
                    <a:lstStyle/>
                    <a:p>
                      <a:r>
                        <a:rPr lang="en-US" dirty="0"/>
                        <a:t>10</a:t>
                      </a:r>
                    </a:p>
                  </a:txBody>
                  <a:tcPr/>
                </a:tc>
                <a:tc>
                  <a:txBody>
                    <a:bodyPr/>
                    <a:lstStyle/>
                    <a:p>
                      <a:r>
                        <a:rPr lang="en-US" dirty="0"/>
                        <a:t>Voiceless </a:t>
                      </a:r>
                      <a:r>
                        <a:rPr lang="en-US" dirty="0" err="1"/>
                        <a:t>alveo</a:t>
                      </a:r>
                      <a:r>
                        <a:rPr lang="en-US" dirty="0"/>
                        <a:t>-palatal fricative</a:t>
                      </a:r>
                    </a:p>
                  </a:txBody>
                  <a:tcPr/>
                </a:tc>
                <a:extLst>
                  <a:ext uri="{0D108BD9-81ED-4DB2-BD59-A6C34878D82A}">
                    <a16:rowId xmlns:a16="http://schemas.microsoft.com/office/drawing/2014/main" val="10002"/>
                  </a:ext>
                </a:extLst>
              </a:tr>
              <a:tr h="370840">
                <a:tc>
                  <a:txBody>
                    <a:bodyPr/>
                    <a:lstStyle/>
                    <a:p>
                      <a:r>
                        <a:rPr lang="en-US" dirty="0"/>
                        <a:t>[</a:t>
                      </a:r>
                      <a:r>
                        <a:rPr lang="en-US" sz="1800" b="0" i="0" u="none" strike="noStrike" kern="1200" baseline="0" dirty="0" err="1">
                          <a:solidFill>
                            <a:schemeClr val="dk1"/>
                          </a:solidFill>
                          <a:latin typeface="+mn-lt"/>
                          <a:ea typeface="+mn-ea"/>
                          <a:cs typeface="+mn-cs"/>
                        </a:rPr>
                        <a:t>ɦ</a:t>
                      </a:r>
                      <a:r>
                        <a:rPr lang="en-US" dirty="0" err="1"/>
                        <a:t>ɾ</a:t>
                      </a:r>
                      <a:r>
                        <a:rPr lang="en-US" dirty="0"/>
                        <a:t>]</a:t>
                      </a:r>
                    </a:p>
                  </a:txBody>
                  <a:tcPr/>
                </a:tc>
                <a:tc>
                  <a:txBody>
                    <a:bodyPr/>
                    <a:lstStyle/>
                    <a:p>
                      <a:r>
                        <a:rPr lang="en-US" dirty="0"/>
                        <a:t>30</a:t>
                      </a:r>
                    </a:p>
                  </a:txBody>
                  <a:tcPr/>
                </a:tc>
                <a:tc>
                  <a:txBody>
                    <a:bodyPr/>
                    <a:lstStyle/>
                    <a:p>
                      <a:r>
                        <a:rPr lang="en-US" dirty="0"/>
                        <a:t>Pre-breathy voice followed by a single tap</a:t>
                      </a:r>
                    </a:p>
                  </a:txBody>
                  <a:tcPr/>
                </a:tc>
                <a:extLst>
                  <a:ext uri="{0D108BD9-81ED-4DB2-BD59-A6C34878D82A}">
                    <a16:rowId xmlns:a16="http://schemas.microsoft.com/office/drawing/2014/main" val="10003"/>
                  </a:ext>
                </a:extLst>
              </a:tr>
              <a:tr h="370840">
                <a:tc>
                  <a:txBody>
                    <a:bodyPr/>
                    <a:lstStyle/>
                    <a:p>
                      <a:r>
                        <a:rPr lang="en-US" dirty="0"/>
                        <a:t>[</a:t>
                      </a:r>
                      <a:r>
                        <a:rPr lang="en-US" sz="1800" b="0" i="0" u="none" strike="noStrike" kern="1200" baseline="0" dirty="0" err="1">
                          <a:solidFill>
                            <a:schemeClr val="dk1"/>
                          </a:solidFill>
                          <a:latin typeface="+mn-lt"/>
                          <a:ea typeface="+mn-ea"/>
                          <a:cs typeface="+mn-cs"/>
                        </a:rPr>
                        <a:t>ɦr</a:t>
                      </a:r>
                      <a:r>
                        <a:rPr lang="en-US" sz="1800" b="0" i="0" u="none" strike="noStrike" kern="1200" baseline="0" dirty="0">
                          <a:solidFill>
                            <a:schemeClr val="dk1"/>
                          </a:solidFill>
                          <a:latin typeface="+mn-lt"/>
                          <a:ea typeface="+mn-ea"/>
                          <a:cs typeface="+mn-cs"/>
                        </a:rPr>
                        <a:t>]</a:t>
                      </a:r>
                      <a:endParaRPr lang="en-US" dirty="0"/>
                    </a:p>
                  </a:txBody>
                  <a:tcPr/>
                </a:tc>
                <a:tc>
                  <a:txBody>
                    <a:bodyPr/>
                    <a:lstStyle/>
                    <a:p>
                      <a:r>
                        <a:rPr lang="en-US" dirty="0"/>
                        <a:t>21</a:t>
                      </a:r>
                    </a:p>
                  </a:txBody>
                  <a:tcPr/>
                </a:tc>
                <a:tc>
                  <a:txBody>
                    <a:bodyPr/>
                    <a:lstStyle/>
                    <a:p>
                      <a:r>
                        <a:rPr lang="en-US" dirty="0"/>
                        <a:t>Pre-breathy voice followed by multiple closures (trill)</a:t>
                      </a:r>
                    </a:p>
                  </a:txBody>
                  <a:tcPr/>
                </a:tc>
                <a:extLst>
                  <a:ext uri="{0D108BD9-81ED-4DB2-BD59-A6C34878D82A}">
                    <a16:rowId xmlns:a16="http://schemas.microsoft.com/office/drawing/2014/main" val="10004"/>
                  </a:ext>
                </a:extLst>
              </a:tr>
              <a:tr h="370840">
                <a:tc>
                  <a:txBody>
                    <a:bodyPr/>
                    <a:lstStyle/>
                    <a:p>
                      <a:r>
                        <a:rPr lang="en-US" dirty="0"/>
                        <a:t>[ɾ]</a:t>
                      </a:r>
                    </a:p>
                  </a:txBody>
                  <a:tcPr/>
                </a:tc>
                <a:tc>
                  <a:txBody>
                    <a:bodyPr/>
                    <a:lstStyle/>
                    <a:p>
                      <a:r>
                        <a:rPr lang="en-US" dirty="0"/>
                        <a:t>9</a:t>
                      </a:r>
                    </a:p>
                  </a:txBody>
                  <a:tcPr/>
                </a:tc>
                <a:tc>
                  <a:txBody>
                    <a:bodyPr/>
                    <a:lstStyle/>
                    <a:p>
                      <a:r>
                        <a:rPr lang="en-US" dirty="0"/>
                        <a:t>Single tap</a:t>
                      </a:r>
                    </a:p>
                  </a:txBody>
                  <a:tcPr/>
                </a:tc>
                <a:extLst>
                  <a:ext uri="{0D108BD9-81ED-4DB2-BD59-A6C34878D82A}">
                    <a16:rowId xmlns:a16="http://schemas.microsoft.com/office/drawing/2014/main" val="10005"/>
                  </a:ext>
                </a:extLst>
              </a:tr>
              <a:tr h="370840">
                <a:tc>
                  <a:txBody>
                    <a:bodyPr/>
                    <a:lstStyle/>
                    <a:p>
                      <a:r>
                        <a:rPr lang="en-US" dirty="0"/>
                        <a:t>[r]</a:t>
                      </a:r>
                    </a:p>
                  </a:txBody>
                  <a:tcPr/>
                </a:tc>
                <a:tc>
                  <a:txBody>
                    <a:bodyPr/>
                    <a:lstStyle/>
                    <a:p>
                      <a:r>
                        <a:rPr lang="en-US" dirty="0"/>
                        <a:t>16</a:t>
                      </a:r>
                    </a:p>
                  </a:txBody>
                  <a:tcPr/>
                </a:tc>
                <a:tc>
                  <a:txBody>
                    <a:bodyPr/>
                    <a:lstStyle/>
                    <a:p>
                      <a:r>
                        <a:rPr lang="en-US" dirty="0"/>
                        <a:t>Multiple closures without preceding breathy voice (trill)</a:t>
                      </a:r>
                    </a:p>
                  </a:txBody>
                  <a:tcPr/>
                </a:tc>
                <a:extLst>
                  <a:ext uri="{0D108BD9-81ED-4DB2-BD59-A6C34878D82A}">
                    <a16:rowId xmlns:a16="http://schemas.microsoft.com/office/drawing/2014/main" val="10006"/>
                  </a:ext>
                </a:extLst>
              </a:tr>
              <a:tr h="370840">
                <a:tc>
                  <a:txBody>
                    <a:bodyPr/>
                    <a:lstStyle/>
                    <a:p>
                      <a:r>
                        <a:rPr lang="en-US" dirty="0"/>
                        <a:t>Misc.</a:t>
                      </a:r>
                    </a:p>
                  </a:txBody>
                  <a:tcPr/>
                </a:tc>
                <a:tc>
                  <a:txBody>
                    <a:bodyPr/>
                    <a:lstStyle/>
                    <a:p>
                      <a:r>
                        <a:rPr lang="en-US" dirty="0"/>
                        <a:t>4</a:t>
                      </a:r>
                    </a:p>
                  </a:txBody>
                  <a:tcPr/>
                </a:tc>
                <a:tc>
                  <a:txBody>
                    <a:bodyPr/>
                    <a:lstStyle/>
                    <a:p>
                      <a:r>
                        <a:rPr lang="en-US" dirty="0"/>
                        <a:t>Post-tap</a:t>
                      </a:r>
                      <a:r>
                        <a:rPr lang="en-US" baseline="0" dirty="0"/>
                        <a:t> frication (typically)</a:t>
                      </a:r>
                      <a:endParaRPr lang="en-US" dirty="0"/>
                    </a:p>
                  </a:txBody>
                  <a:tcPr/>
                </a:tc>
                <a:extLst>
                  <a:ext uri="{0D108BD9-81ED-4DB2-BD59-A6C34878D82A}">
                    <a16:rowId xmlns:a16="http://schemas.microsoft.com/office/drawing/2014/main" val="10007"/>
                  </a:ext>
                </a:extLst>
              </a:tr>
            </a:tbl>
          </a:graphicData>
        </a:graphic>
      </p:graphicFrame>
      <p:sp>
        <p:nvSpPr>
          <p:cNvPr id="4" name="Content Placeholder 2"/>
          <p:cNvSpPr txBox="1">
            <a:spLocks/>
          </p:cNvSpPr>
          <p:nvPr/>
        </p:nvSpPr>
        <p:spPr>
          <a:xfrm>
            <a:off x="762000" y="914400"/>
            <a:ext cx="7543801" cy="12192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S" dirty="0" err="1"/>
              <a:t>Within</a:t>
            </a:r>
            <a:r>
              <a:rPr lang="es-ES" dirty="0"/>
              <a:t> </a:t>
            </a:r>
            <a:r>
              <a:rPr lang="es-ES" dirty="0" err="1"/>
              <a:t>dialects</a:t>
            </a:r>
            <a:r>
              <a:rPr lang="es-ES" dirty="0"/>
              <a:t>:</a:t>
            </a:r>
          </a:p>
          <a:p>
            <a:pPr lvl="1"/>
            <a:r>
              <a:rPr lang="es-ES" dirty="0" err="1"/>
              <a:t>Seven</a:t>
            </a:r>
            <a:r>
              <a:rPr lang="es-ES" dirty="0"/>
              <a:t> </a:t>
            </a:r>
            <a:r>
              <a:rPr lang="es-ES" dirty="0" err="1"/>
              <a:t>variants</a:t>
            </a:r>
            <a:r>
              <a:rPr lang="es-ES" dirty="0"/>
              <a:t> </a:t>
            </a:r>
            <a:r>
              <a:rPr lang="es-ES" dirty="0" err="1"/>
              <a:t>found</a:t>
            </a:r>
            <a:r>
              <a:rPr lang="es-ES" dirty="0"/>
              <a:t> in Santo Domingo </a:t>
            </a:r>
            <a:r>
              <a:rPr lang="es-ES" dirty="0" err="1"/>
              <a:t>Dominican</a:t>
            </a:r>
            <a:r>
              <a:rPr lang="es-ES" dirty="0"/>
              <a:t> </a:t>
            </a:r>
            <a:r>
              <a:rPr lang="es-ES" dirty="0" err="1"/>
              <a:t>Spanish</a:t>
            </a:r>
            <a:r>
              <a:rPr lang="es-ES" dirty="0"/>
              <a:t> (</a:t>
            </a:r>
            <a:r>
              <a:rPr lang="es-ES" dirty="0" err="1"/>
              <a:t>c.f.</a:t>
            </a:r>
            <a:r>
              <a:rPr lang="es-ES" dirty="0"/>
              <a:t> Willis, 2006, p. 124) </a:t>
            </a:r>
          </a:p>
          <a:p>
            <a:pPr lvl="1"/>
            <a:endParaRPr lang="en-US" dirty="0"/>
          </a:p>
        </p:txBody>
      </p:sp>
      <p:sp>
        <p:nvSpPr>
          <p:cNvPr id="3" name="Slide Number Placeholder 2"/>
          <p:cNvSpPr>
            <a:spLocks noGrp="1"/>
          </p:cNvSpPr>
          <p:nvPr>
            <p:ph type="sldNum" sz="quarter" idx="12"/>
          </p:nvPr>
        </p:nvSpPr>
        <p:spPr/>
        <p:txBody>
          <a:bodyPr/>
          <a:lstStyle/>
          <a:p>
            <a:fld id="{1A181BC5-E34D-4B44-B9B9-3CA944BC39F2}" type="slidenum">
              <a:rPr lang="en-US" smtClean="0"/>
              <a:t>4</a:t>
            </a:fld>
            <a:endParaRPr lang="en-US"/>
          </a:p>
        </p:txBody>
      </p:sp>
    </p:spTree>
    <p:extLst>
      <p:ext uri="{BB962C8B-B14F-4D97-AF65-F5344CB8AC3E}">
        <p14:creationId xmlns:p14="http://schemas.microsoft.com/office/powerpoint/2010/main" val="364300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066800"/>
            <a:ext cx="7543800" cy="1371600"/>
          </a:xfrm>
        </p:spPr>
        <p:txBody>
          <a:bodyPr>
            <a:normAutofit/>
          </a:bodyPr>
          <a:lstStyle/>
          <a:p>
            <a:r>
              <a:rPr lang="en-US" dirty="0"/>
              <a:t>Within individuals: </a:t>
            </a:r>
          </a:p>
          <a:p>
            <a:pPr lvl="1"/>
            <a:r>
              <a:rPr lang="en-US" dirty="0"/>
              <a:t>Out of the individual data presented for 10 speakers in Willis (2006), not a single speaker used exclusively one variant, i.e. all speakers presented variation</a:t>
            </a:r>
          </a:p>
          <a:p>
            <a:pPr marL="201168" lvl="1"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38691787"/>
              </p:ext>
            </p:extLst>
          </p:nvPr>
        </p:nvGraphicFramePr>
        <p:xfrm>
          <a:off x="1485900" y="2667000"/>
          <a:ext cx="6096000" cy="212344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457200">
                <a:tc>
                  <a:txBody>
                    <a:bodyPr/>
                    <a:lstStyle/>
                    <a:p>
                      <a:r>
                        <a:rPr lang="en-US" dirty="0"/>
                        <a:t>Speaker</a:t>
                      </a: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[ɦ]</a:t>
                      </a:r>
                      <a:endParaRPr lang="en-US" b="1" dirty="0">
                        <a:solidFill>
                          <a:schemeClr val="bg1"/>
                        </a:solidFill>
                      </a:endParaRP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a:t>
                      </a:r>
                      <a:r>
                        <a:rPr lang="en-US" sz="1800" b="1" i="0" u="none" strike="noStrike" kern="1200" baseline="0" dirty="0">
                          <a:solidFill>
                            <a:schemeClr val="bg1"/>
                          </a:solidFill>
                          <a:latin typeface="+mn-lt"/>
                          <a:ea typeface="+mn-ea"/>
                          <a:cs typeface="+mn-cs"/>
                        </a:rPr>
                        <a:t>ʃ]</a:t>
                      </a:r>
                      <a:endParaRPr lang="en-US" b="1" dirty="0">
                        <a:solidFill>
                          <a:schemeClr val="bg1"/>
                        </a:solidFill>
                      </a:endParaRPr>
                    </a:p>
                    <a:p>
                      <a:pPr algn="ctr"/>
                      <a:endParaRPr lang="en-US" b="1" dirty="0">
                        <a:solidFill>
                          <a:schemeClr val="bg1"/>
                        </a:solidFill>
                      </a:endParaRP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a:t>
                      </a:r>
                      <a:r>
                        <a:rPr lang="en-US" sz="1800" b="1" i="0" u="none" strike="noStrike" kern="1200" baseline="0" dirty="0" err="1">
                          <a:solidFill>
                            <a:schemeClr val="bg1"/>
                          </a:solidFill>
                          <a:latin typeface="+mn-lt"/>
                          <a:ea typeface="+mn-ea"/>
                          <a:cs typeface="+mn-cs"/>
                        </a:rPr>
                        <a:t>ɦ</a:t>
                      </a:r>
                      <a:r>
                        <a:rPr lang="en-US" b="1" dirty="0" err="1">
                          <a:solidFill>
                            <a:schemeClr val="bg1"/>
                          </a:solidFill>
                        </a:rPr>
                        <a:t>ɾ</a:t>
                      </a:r>
                      <a:r>
                        <a:rPr lang="en-US" b="1" dirty="0">
                          <a:solidFill>
                            <a:schemeClr val="bg1"/>
                          </a:solidFill>
                        </a:rPr>
                        <a:t>]</a:t>
                      </a:r>
                    </a:p>
                    <a:p>
                      <a:pPr algn="ctr"/>
                      <a:endParaRPr lang="en-US" b="1" dirty="0">
                        <a:solidFill>
                          <a:schemeClr val="bg1"/>
                        </a:solidFill>
                      </a:endParaRP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a:t>
                      </a:r>
                      <a:r>
                        <a:rPr lang="en-US" sz="1800" b="1" i="0" u="none" strike="noStrike" kern="1200" baseline="0" dirty="0" err="1">
                          <a:solidFill>
                            <a:schemeClr val="bg1"/>
                          </a:solidFill>
                          <a:latin typeface="+mn-lt"/>
                          <a:ea typeface="+mn-ea"/>
                          <a:cs typeface="+mn-cs"/>
                        </a:rPr>
                        <a:t>ɦr</a:t>
                      </a:r>
                      <a:r>
                        <a:rPr lang="en-US" sz="1800" b="1" i="0" u="none" strike="noStrike" kern="1200" baseline="0" dirty="0">
                          <a:solidFill>
                            <a:schemeClr val="bg1"/>
                          </a:solidFill>
                          <a:latin typeface="+mn-lt"/>
                          <a:ea typeface="+mn-ea"/>
                          <a:cs typeface="+mn-cs"/>
                        </a:rPr>
                        <a:t>]</a:t>
                      </a:r>
                      <a:endParaRPr lang="en-US" b="1" dirty="0">
                        <a:solidFill>
                          <a:schemeClr val="bg1"/>
                        </a:solidFill>
                      </a:endParaRPr>
                    </a:p>
                    <a:p>
                      <a:pPr algn="ctr"/>
                      <a:endParaRPr lang="en-US" b="1" dirty="0">
                        <a:solidFill>
                          <a:schemeClr val="bg1"/>
                        </a:solidFill>
                      </a:endParaRP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[ɾ]</a:t>
                      </a:r>
                    </a:p>
                    <a:p>
                      <a:pPr algn="ctr"/>
                      <a:endParaRPr lang="en-US" b="1" dirty="0">
                        <a:solidFill>
                          <a:schemeClr val="bg1"/>
                        </a:solidFill>
                      </a:endParaRPr>
                    </a:p>
                  </a:txBody>
                  <a:tcPr>
                    <a:solidFill>
                      <a:srgbClr val="C00000"/>
                    </a:solidFill>
                  </a:tcPr>
                </a:tc>
                <a:tc>
                  <a:txBody>
                    <a:bodyPr/>
                    <a:lstStyle/>
                    <a:p>
                      <a:pPr algn="ctr"/>
                      <a:r>
                        <a:rPr lang="en-US" b="1" dirty="0">
                          <a:solidFill>
                            <a:schemeClr val="bg1"/>
                          </a:solidFill>
                        </a:rPr>
                        <a:t>[r]</a:t>
                      </a:r>
                    </a:p>
                  </a:txBody>
                  <a:tcPr>
                    <a:solidFill>
                      <a:srgbClr val="C00000"/>
                    </a:solidFill>
                  </a:tcPr>
                </a:tc>
                <a:tc>
                  <a:txBody>
                    <a:bodyPr/>
                    <a:lstStyle/>
                    <a:p>
                      <a:pPr algn="ctr"/>
                      <a:r>
                        <a:rPr lang="en-US" b="1" dirty="0">
                          <a:solidFill>
                            <a:schemeClr val="bg1"/>
                          </a:solidFill>
                        </a:rPr>
                        <a:t>misc.</a:t>
                      </a:r>
                    </a:p>
                  </a:txBody>
                  <a:tcPr>
                    <a:solidFill>
                      <a:srgbClr val="C00000"/>
                    </a:solidFill>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dk1"/>
                          </a:solidFill>
                          <a:latin typeface="+mn-lt"/>
                          <a:ea typeface="+mn-ea"/>
                          <a:cs typeface="+mn-cs"/>
                        </a:rPr>
                        <a:t>ME</a:t>
                      </a:r>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6</a:t>
                      </a:r>
                    </a:p>
                  </a:txBody>
                  <a:tcPr/>
                </a:tc>
                <a:tc>
                  <a:txBody>
                    <a:bodyPr/>
                    <a:lstStyle/>
                    <a:p>
                      <a:r>
                        <a:rPr lang="en-US" dirty="0"/>
                        <a:t>27</a:t>
                      </a:r>
                    </a:p>
                  </a:txBody>
                  <a:tcPr/>
                </a:tc>
                <a:tc>
                  <a:txBody>
                    <a:bodyPr/>
                    <a:lstStyle/>
                    <a:p>
                      <a:r>
                        <a:rPr lang="en-US" dirty="0"/>
                        <a:t>1</a:t>
                      </a:r>
                    </a:p>
                  </a:txBody>
                  <a:tcPr/>
                </a:tc>
                <a:tc>
                  <a:txBody>
                    <a:bodyPr/>
                    <a:lstStyle/>
                    <a:p>
                      <a:r>
                        <a:rPr lang="en-US" dirty="0"/>
                        <a:t>9</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MG</a:t>
                      </a:r>
                    </a:p>
                  </a:txBody>
                  <a:tcPr/>
                </a:tc>
                <a:tc>
                  <a:txBody>
                    <a:bodyPr/>
                    <a:lstStyle/>
                    <a:p>
                      <a:r>
                        <a:rPr lang="en-US" dirty="0"/>
                        <a:t>7</a:t>
                      </a:r>
                    </a:p>
                  </a:txBody>
                  <a:tcPr/>
                </a:tc>
                <a:tc>
                  <a:txBody>
                    <a:bodyPr/>
                    <a:lstStyle/>
                    <a:p>
                      <a:r>
                        <a:rPr lang="en-US" dirty="0"/>
                        <a:t>0</a:t>
                      </a:r>
                    </a:p>
                  </a:txBody>
                  <a:tcPr/>
                </a:tc>
                <a:tc>
                  <a:txBody>
                    <a:bodyPr/>
                    <a:lstStyle/>
                    <a:p>
                      <a:r>
                        <a:rPr lang="en-US" dirty="0"/>
                        <a:t>7</a:t>
                      </a:r>
                    </a:p>
                  </a:txBody>
                  <a:tcPr/>
                </a:tc>
                <a:tc>
                  <a:txBody>
                    <a:bodyPr/>
                    <a:lstStyle/>
                    <a:p>
                      <a:r>
                        <a:rPr lang="en-US" dirty="0"/>
                        <a:t>6</a:t>
                      </a:r>
                    </a:p>
                  </a:txBody>
                  <a:tcPr/>
                </a:tc>
                <a:tc>
                  <a:txBody>
                    <a:bodyPr/>
                    <a:lstStyle/>
                    <a:p>
                      <a:r>
                        <a:rPr lang="en-US" dirty="0"/>
                        <a:t>7</a:t>
                      </a:r>
                    </a:p>
                  </a:txBody>
                  <a:tcPr/>
                </a:tc>
                <a:tc>
                  <a:txBody>
                    <a:bodyPr/>
                    <a:lstStyle/>
                    <a:p>
                      <a:r>
                        <a:rPr lang="en-US" dirty="0"/>
                        <a:t>5</a:t>
                      </a:r>
                    </a:p>
                  </a:txBody>
                  <a:tcPr/>
                </a:tc>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RC</a:t>
                      </a:r>
                    </a:p>
                  </a:txBody>
                  <a:tcPr/>
                </a:tc>
                <a:tc>
                  <a:txBody>
                    <a:bodyPr/>
                    <a:lstStyle/>
                    <a:p>
                      <a:r>
                        <a:rPr lang="en-US" dirty="0"/>
                        <a:t>5</a:t>
                      </a:r>
                    </a:p>
                  </a:txBody>
                  <a:tcPr/>
                </a:tc>
                <a:tc>
                  <a:txBody>
                    <a:bodyPr/>
                    <a:lstStyle/>
                    <a:p>
                      <a:r>
                        <a:rPr lang="en-US" dirty="0"/>
                        <a:t>0</a:t>
                      </a:r>
                    </a:p>
                  </a:txBody>
                  <a:tcPr/>
                </a:tc>
                <a:tc>
                  <a:txBody>
                    <a:bodyPr/>
                    <a:lstStyle/>
                    <a:p>
                      <a:r>
                        <a:rPr lang="en-US" dirty="0"/>
                        <a:t>18</a:t>
                      </a:r>
                    </a:p>
                  </a:txBody>
                  <a:tcPr/>
                </a:tc>
                <a:tc>
                  <a:txBody>
                    <a:bodyPr/>
                    <a:lstStyle/>
                    <a:p>
                      <a:r>
                        <a:rPr lang="en-US" dirty="0"/>
                        <a:t>4</a:t>
                      </a:r>
                    </a:p>
                  </a:txBody>
                  <a:tcPr/>
                </a:tc>
                <a:tc>
                  <a:txBody>
                    <a:bodyPr/>
                    <a:lstStyle/>
                    <a:p>
                      <a:r>
                        <a:rPr lang="en-US" dirty="0"/>
                        <a:t>2</a:t>
                      </a:r>
                    </a:p>
                  </a:txBody>
                  <a:tcPr/>
                </a:tc>
                <a:tc>
                  <a:txBody>
                    <a:bodyPr/>
                    <a:lstStyle/>
                    <a:p>
                      <a:r>
                        <a:rPr lang="en-US" dirty="0"/>
                        <a:t>2</a:t>
                      </a:r>
                    </a:p>
                  </a:txBody>
                  <a:tcPr/>
                </a:tc>
                <a:tc>
                  <a:txBody>
                    <a:bodyPr/>
                    <a:lstStyle/>
                    <a:p>
                      <a:r>
                        <a:rPr lang="en-US" dirty="0"/>
                        <a:t>0</a:t>
                      </a:r>
                    </a:p>
                  </a:txBody>
                  <a:tcPr/>
                </a:tc>
                <a:extLst>
                  <a:ext uri="{0D108BD9-81ED-4DB2-BD59-A6C34878D82A}">
                    <a16:rowId xmlns:a16="http://schemas.microsoft.com/office/drawing/2014/main" val="10003"/>
                  </a:ext>
                </a:extLst>
              </a:tr>
              <a:tr h="370840">
                <a:tc>
                  <a:txBody>
                    <a:bodyPr/>
                    <a:lstStyle/>
                    <a:p>
                      <a:r>
                        <a:rPr lang="en-US" dirty="0"/>
                        <a:t>PB</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3</a:t>
                      </a:r>
                    </a:p>
                  </a:txBody>
                  <a:tcPr/>
                </a:tc>
                <a:tc>
                  <a:txBody>
                    <a:bodyPr/>
                    <a:lstStyle/>
                    <a:p>
                      <a:r>
                        <a:rPr lang="en-US" dirty="0"/>
                        <a:t>7</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1371600" y="4876800"/>
            <a:ext cx="4191000" cy="338554"/>
          </a:xfrm>
          <a:prstGeom prst="rect">
            <a:avLst/>
          </a:prstGeom>
          <a:noFill/>
        </p:spPr>
        <p:txBody>
          <a:bodyPr wrap="square" rtlCol="0">
            <a:spAutoFit/>
          </a:bodyPr>
          <a:lstStyle/>
          <a:p>
            <a:r>
              <a:rPr lang="en-US" sz="1600" dirty="0"/>
              <a:t>Examples taken from Willis (2006, p. 128)</a:t>
            </a:r>
          </a:p>
        </p:txBody>
      </p:sp>
      <p:sp>
        <p:nvSpPr>
          <p:cNvPr id="2" name="Slide Number Placeholder 1"/>
          <p:cNvSpPr>
            <a:spLocks noGrp="1"/>
          </p:cNvSpPr>
          <p:nvPr>
            <p:ph type="sldNum" sz="quarter" idx="12"/>
          </p:nvPr>
        </p:nvSpPr>
        <p:spPr/>
        <p:txBody>
          <a:bodyPr/>
          <a:lstStyle/>
          <a:p>
            <a:fld id="{1A181BC5-E34D-4B44-B9B9-3CA944BC39F2}" type="slidenum">
              <a:rPr lang="en-US" smtClean="0"/>
              <a:t>5</a:t>
            </a:fld>
            <a:endParaRPr lang="en-US"/>
          </a:p>
        </p:txBody>
      </p:sp>
    </p:spTree>
    <p:extLst>
      <p:ext uri="{BB962C8B-B14F-4D97-AF65-F5344CB8AC3E}">
        <p14:creationId xmlns:p14="http://schemas.microsoft.com/office/powerpoint/2010/main" val="82321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286604"/>
            <a:ext cx="7711440" cy="1450757"/>
          </a:xfrm>
        </p:spPr>
        <p:txBody>
          <a:bodyPr/>
          <a:lstStyle/>
          <a:p>
            <a:r>
              <a:rPr lang="es-ES" dirty="0" err="1"/>
              <a:t>What</a:t>
            </a:r>
            <a:r>
              <a:rPr lang="es-ES" dirty="0"/>
              <a:t> </a:t>
            </a:r>
            <a:r>
              <a:rPr lang="es-ES" dirty="0" err="1"/>
              <a:t>conditions</a:t>
            </a:r>
            <a:r>
              <a:rPr lang="es-ES" dirty="0"/>
              <a:t> </a:t>
            </a:r>
            <a:r>
              <a:rPr lang="es-ES" dirty="0" err="1"/>
              <a:t>this</a:t>
            </a:r>
            <a:r>
              <a:rPr lang="es-ES" dirty="0"/>
              <a:t> </a:t>
            </a:r>
            <a:r>
              <a:rPr lang="es-ES" dirty="0" err="1"/>
              <a:t>variation</a:t>
            </a:r>
            <a:r>
              <a:rPr lang="es-ES" dirty="0"/>
              <a:t>?</a:t>
            </a:r>
            <a:endParaRPr lang="en-US" dirty="0"/>
          </a:p>
        </p:txBody>
      </p:sp>
      <p:sp>
        <p:nvSpPr>
          <p:cNvPr id="2" name="Content Placeholder 1"/>
          <p:cNvSpPr>
            <a:spLocks noGrp="1"/>
          </p:cNvSpPr>
          <p:nvPr>
            <p:ph idx="1"/>
          </p:nvPr>
        </p:nvSpPr>
        <p:spPr/>
        <p:txBody>
          <a:bodyPr>
            <a:normAutofit/>
          </a:bodyPr>
          <a:lstStyle/>
          <a:p>
            <a:r>
              <a:rPr lang="es-ES" dirty="0" err="1"/>
              <a:t>Trill</a:t>
            </a:r>
            <a:r>
              <a:rPr lang="es-ES" dirty="0"/>
              <a:t> </a:t>
            </a:r>
            <a:r>
              <a:rPr lang="es-ES" dirty="0" err="1"/>
              <a:t>variation</a:t>
            </a:r>
            <a:r>
              <a:rPr lang="es-ES" dirty="0"/>
              <a:t> has </a:t>
            </a:r>
            <a:r>
              <a:rPr lang="es-ES" dirty="0" err="1"/>
              <a:t>been</a:t>
            </a:r>
            <a:r>
              <a:rPr lang="es-ES" dirty="0"/>
              <a:t> </a:t>
            </a:r>
            <a:r>
              <a:rPr lang="es-ES" dirty="0" err="1"/>
              <a:t>found</a:t>
            </a:r>
            <a:r>
              <a:rPr lang="es-ES" dirty="0"/>
              <a:t> </a:t>
            </a:r>
            <a:r>
              <a:rPr lang="es-ES" dirty="0" err="1"/>
              <a:t>to</a:t>
            </a:r>
            <a:r>
              <a:rPr lang="es-ES" dirty="0"/>
              <a:t> be </a:t>
            </a:r>
            <a:r>
              <a:rPr lang="es-ES" dirty="0" err="1"/>
              <a:t>conditioned</a:t>
            </a:r>
            <a:r>
              <a:rPr lang="es-ES" dirty="0"/>
              <a:t> </a:t>
            </a:r>
            <a:r>
              <a:rPr lang="es-ES" dirty="0" err="1"/>
              <a:t>by</a:t>
            </a:r>
            <a:r>
              <a:rPr lang="es-ES" dirty="0"/>
              <a:t> </a:t>
            </a:r>
            <a:r>
              <a:rPr lang="es-ES" dirty="0" err="1"/>
              <a:t>both</a:t>
            </a:r>
            <a:r>
              <a:rPr lang="es-ES" dirty="0"/>
              <a:t> </a:t>
            </a:r>
            <a:r>
              <a:rPr lang="es-ES" dirty="0" err="1"/>
              <a:t>linguistic</a:t>
            </a:r>
            <a:r>
              <a:rPr lang="es-ES" dirty="0"/>
              <a:t> and extralinguistic </a:t>
            </a:r>
            <a:r>
              <a:rPr lang="es-ES" dirty="0" err="1"/>
              <a:t>factors</a:t>
            </a:r>
            <a:endParaRPr lang="es-ES" dirty="0"/>
          </a:p>
          <a:p>
            <a:r>
              <a:rPr lang="es-ES" u="sng" dirty="0" err="1"/>
              <a:t>Linguistic</a:t>
            </a:r>
            <a:r>
              <a:rPr lang="es-ES" u="sng" dirty="0"/>
              <a:t> </a:t>
            </a:r>
            <a:r>
              <a:rPr lang="es-ES" u="sng" dirty="0" err="1"/>
              <a:t>factors</a:t>
            </a:r>
            <a:endParaRPr lang="es-ES" u="sng" dirty="0"/>
          </a:p>
          <a:p>
            <a:pPr lvl="1"/>
            <a:r>
              <a:rPr lang="es-ES" dirty="0"/>
              <a:t>Position </a:t>
            </a:r>
            <a:r>
              <a:rPr lang="es-ES" dirty="0" err="1"/>
              <a:t>within</a:t>
            </a:r>
            <a:r>
              <a:rPr lang="es-ES" dirty="0"/>
              <a:t> </a:t>
            </a:r>
            <a:r>
              <a:rPr lang="es-ES" dirty="0" err="1"/>
              <a:t>the</a:t>
            </a:r>
            <a:r>
              <a:rPr lang="es-ES" dirty="0"/>
              <a:t> </a:t>
            </a:r>
            <a:r>
              <a:rPr lang="es-ES" dirty="0" err="1"/>
              <a:t>word</a:t>
            </a:r>
            <a:r>
              <a:rPr lang="es-ES" dirty="0"/>
              <a:t> (Díaz-Campos, 2008; Diez Canseco, 1998; </a:t>
            </a:r>
            <a:r>
              <a:rPr lang="es-ES" dirty="0" err="1"/>
              <a:t>Henriksen</a:t>
            </a:r>
            <a:r>
              <a:rPr lang="es-ES" dirty="0"/>
              <a:t> &amp; Willis, 2010; Willis, 2006)</a:t>
            </a:r>
          </a:p>
          <a:p>
            <a:pPr lvl="1"/>
            <a:r>
              <a:rPr lang="es-ES" dirty="0" err="1"/>
              <a:t>Phonetic</a:t>
            </a:r>
            <a:r>
              <a:rPr lang="es-ES" dirty="0"/>
              <a:t> </a:t>
            </a:r>
            <a:r>
              <a:rPr lang="es-ES" dirty="0" err="1"/>
              <a:t>context</a:t>
            </a:r>
            <a:r>
              <a:rPr lang="es-ES" dirty="0"/>
              <a:t> (Diez Canseco, 1998; Lewis, 2004; Recasens &amp; </a:t>
            </a:r>
            <a:r>
              <a:rPr lang="es-ES" dirty="0" err="1"/>
              <a:t>Pallarès</a:t>
            </a:r>
            <a:r>
              <a:rPr lang="es-ES" dirty="0"/>
              <a:t>, 1999; Solé, 2002; Vásquez-Carranza, 2006)</a:t>
            </a:r>
          </a:p>
          <a:p>
            <a:pPr lvl="1"/>
            <a:r>
              <a:rPr lang="es-ES" dirty="0" err="1"/>
              <a:t>Syllable</a:t>
            </a:r>
            <a:r>
              <a:rPr lang="es-ES" dirty="0"/>
              <a:t> </a:t>
            </a:r>
            <a:r>
              <a:rPr lang="es-ES" dirty="0" err="1"/>
              <a:t>length</a:t>
            </a:r>
            <a:r>
              <a:rPr lang="es-ES" dirty="0"/>
              <a:t> of </a:t>
            </a:r>
            <a:r>
              <a:rPr lang="es-ES" dirty="0" err="1"/>
              <a:t>word</a:t>
            </a:r>
            <a:r>
              <a:rPr lang="es-ES" dirty="0"/>
              <a:t> (Díaz-Campos, 2008)</a:t>
            </a:r>
          </a:p>
          <a:p>
            <a:pPr lvl="1"/>
            <a:r>
              <a:rPr lang="es-ES" dirty="0" err="1"/>
              <a:t>Grammatical</a:t>
            </a:r>
            <a:r>
              <a:rPr lang="es-ES" dirty="0"/>
              <a:t> </a:t>
            </a:r>
            <a:r>
              <a:rPr lang="es-ES" dirty="0" err="1"/>
              <a:t>category</a:t>
            </a:r>
            <a:r>
              <a:rPr lang="es-ES" dirty="0"/>
              <a:t> (Díaz-Campos, 2008)</a:t>
            </a:r>
          </a:p>
          <a:p>
            <a:pPr lvl="1"/>
            <a:r>
              <a:rPr lang="es-ES" dirty="0" err="1"/>
              <a:t>Syllable</a:t>
            </a:r>
            <a:r>
              <a:rPr lang="es-ES" dirty="0"/>
              <a:t> stress (</a:t>
            </a:r>
            <a:r>
              <a:rPr lang="es-ES" dirty="0" err="1"/>
              <a:t>Henriksen</a:t>
            </a:r>
            <a:r>
              <a:rPr lang="es-ES" dirty="0"/>
              <a:t> &amp; Willis, 2010)</a:t>
            </a:r>
          </a:p>
          <a:p>
            <a:pPr lvl="1"/>
            <a:endParaRPr lang="es-ES" dirty="0"/>
          </a:p>
        </p:txBody>
      </p:sp>
      <p:sp>
        <p:nvSpPr>
          <p:cNvPr id="4" name="Slide Number Placeholder 3"/>
          <p:cNvSpPr>
            <a:spLocks noGrp="1"/>
          </p:cNvSpPr>
          <p:nvPr>
            <p:ph type="sldNum" sz="quarter" idx="12"/>
          </p:nvPr>
        </p:nvSpPr>
        <p:spPr/>
        <p:txBody>
          <a:bodyPr/>
          <a:lstStyle/>
          <a:p>
            <a:fld id="{1A181BC5-E34D-4B44-B9B9-3CA944BC39F2}" type="slidenum">
              <a:rPr lang="en-US" smtClean="0"/>
              <a:t>6</a:t>
            </a:fld>
            <a:endParaRPr lang="en-US"/>
          </a:p>
        </p:txBody>
      </p:sp>
    </p:spTree>
    <p:extLst>
      <p:ext uri="{BB962C8B-B14F-4D97-AF65-F5344CB8AC3E}">
        <p14:creationId xmlns:p14="http://schemas.microsoft.com/office/powerpoint/2010/main" val="182409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286604"/>
            <a:ext cx="7711440" cy="1450757"/>
          </a:xfrm>
        </p:spPr>
        <p:txBody>
          <a:bodyPr/>
          <a:lstStyle/>
          <a:p>
            <a:r>
              <a:rPr lang="es-ES" dirty="0" err="1"/>
              <a:t>What</a:t>
            </a:r>
            <a:r>
              <a:rPr lang="es-ES" dirty="0"/>
              <a:t> </a:t>
            </a:r>
            <a:r>
              <a:rPr lang="es-ES" dirty="0" err="1"/>
              <a:t>conditions</a:t>
            </a:r>
            <a:r>
              <a:rPr lang="es-ES" dirty="0"/>
              <a:t> </a:t>
            </a:r>
            <a:r>
              <a:rPr lang="es-ES" dirty="0" err="1"/>
              <a:t>this</a:t>
            </a:r>
            <a:r>
              <a:rPr lang="es-ES" dirty="0"/>
              <a:t> </a:t>
            </a:r>
            <a:r>
              <a:rPr lang="es-ES" dirty="0" err="1"/>
              <a:t>variation</a:t>
            </a:r>
            <a:r>
              <a:rPr lang="es-ES" dirty="0"/>
              <a:t>?</a:t>
            </a:r>
            <a:endParaRPr lang="en-US" dirty="0"/>
          </a:p>
        </p:txBody>
      </p:sp>
      <p:sp>
        <p:nvSpPr>
          <p:cNvPr id="2" name="Content Placeholder 1"/>
          <p:cNvSpPr>
            <a:spLocks noGrp="1"/>
          </p:cNvSpPr>
          <p:nvPr>
            <p:ph idx="1"/>
          </p:nvPr>
        </p:nvSpPr>
        <p:spPr/>
        <p:txBody>
          <a:bodyPr>
            <a:normAutofit/>
          </a:bodyPr>
          <a:lstStyle/>
          <a:p>
            <a:r>
              <a:rPr lang="es-ES" dirty="0" err="1"/>
              <a:t>Trill</a:t>
            </a:r>
            <a:r>
              <a:rPr lang="es-ES" dirty="0"/>
              <a:t> </a:t>
            </a:r>
            <a:r>
              <a:rPr lang="es-ES" dirty="0" err="1"/>
              <a:t>variation</a:t>
            </a:r>
            <a:r>
              <a:rPr lang="es-ES" dirty="0"/>
              <a:t> has </a:t>
            </a:r>
            <a:r>
              <a:rPr lang="es-ES" dirty="0" err="1"/>
              <a:t>been</a:t>
            </a:r>
            <a:r>
              <a:rPr lang="es-ES" dirty="0"/>
              <a:t> </a:t>
            </a:r>
            <a:r>
              <a:rPr lang="es-ES" dirty="0" err="1"/>
              <a:t>found</a:t>
            </a:r>
            <a:r>
              <a:rPr lang="es-ES" dirty="0"/>
              <a:t> </a:t>
            </a:r>
            <a:r>
              <a:rPr lang="es-ES" dirty="0" err="1"/>
              <a:t>to</a:t>
            </a:r>
            <a:r>
              <a:rPr lang="es-ES" dirty="0"/>
              <a:t> be </a:t>
            </a:r>
            <a:r>
              <a:rPr lang="es-ES" dirty="0" err="1"/>
              <a:t>conditioned</a:t>
            </a:r>
            <a:r>
              <a:rPr lang="es-ES" dirty="0"/>
              <a:t> </a:t>
            </a:r>
            <a:r>
              <a:rPr lang="es-ES" dirty="0" err="1"/>
              <a:t>by</a:t>
            </a:r>
            <a:r>
              <a:rPr lang="es-ES" dirty="0"/>
              <a:t> </a:t>
            </a:r>
            <a:r>
              <a:rPr lang="es-ES" dirty="0" err="1"/>
              <a:t>both</a:t>
            </a:r>
            <a:r>
              <a:rPr lang="es-ES" dirty="0"/>
              <a:t> </a:t>
            </a:r>
            <a:r>
              <a:rPr lang="es-ES" dirty="0" err="1"/>
              <a:t>linguistic</a:t>
            </a:r>
            <a:r>
              <a:rPr lang="es-ES" dirty="0"/>
              <a:t> and extralinguistic </a:t>
            </a:r>
            <a:r>
              <a:rPr lang="es-ES" dirty="0" err="1"/>
              <a:t>factors</a:t>
            </a:r>
            <a:endParaRPr lang="es-ES" dirty="0"/>
          </a:p>
          <a:p>
            <a:r>
              <a:rPr lang="es-ES" u="sng" dirty="0"/>
              <a:t>Extralinguistic </a:t>
            </a:r>
            <a:r>
              <a:rPr lang="es-ES" u="sng" dirty="0" err="1"/>
              <a:t>factors</a:t>
            </a:r>
            <a:endParaRPr lang="es-ES" u="sng" dirty="0"/>
          </a:p>
          <a:p>
            <a:pPr lvl="1"/>
            <a:r>
              <a:rPr lang="es-ES" dirty="0" err="1"/>
              <a:t>Age</a:t>
            </a:r>
            <a:r>
              <a:rPr lang="es-ES" dirty="0"/>
              <a:t> (Díaz-Campos, 2008; </a:t>
            </a:r>
            <a:r>
              <a:rPr lang="es-ES" dirty="0" err="1"/>
              <a:t>Henriksen</a:t>
            </a:r>
            <a:r>
              <a:rPr lang="es-ES" dirty="0"/>
              <a:t> &amp; Willis, 2010; Lastra &amp; Butragueño, 2006)</a:t>
            </a:r>
          </a:p>
          <a:p>
            <a:pPr lvl="1"/>
            <a:r>
              <a:rPr lang="es-ES" dirty="0" err="1"/>
              <a:t>Education</a:t>
            </a:r>
            <a:r>
              <a:rPr lang="es-ES" dirty="0"/>
              <a:t> </a:t>
            </a:r>
            <a:r>
              <a:rPr lang="es-ES" dirty="0" err="1"/>
              <a:t>level</a:t>
            </a:r>
            <a:r>
              <a:rPr lang="es-ES" dirty="0"/>
              <a:t> (Lastra &amp; Butragueño, 2006)</a:t>
            </a:r>
          </a:p>
          <a:p>
            <a:pPr lvl="1"/>
            <a:r>
              <a:rPr lang="es-ES" dirty="0" err="1"/>
              <a:t>Gender</a:t>
            </a:r>
            <a:r>
              <a:rPr lang="es-ES" dirty="0"/>
              <a:t> (Díaz-Campos, 2008; Diez Canseco, 1998; </a:t>
            </a:r>
            <a:r>
              <a:rPr lang="es-ES" dirty="0" err="1"/>
              <a:t>Henriksen</a:t>
            </a:r>
            <a:r>
              <a:rPr lang="es-ES" dirty="0"/>
              <a:t> &amp; Willis, 2010; Lastra &amp; Butragueño, 2006; Willis, 2006)</a:t>
            </a:r>
          </a:p>
          <a:p>
            <a:pPr lvl="1"/>
            <a:r>
              <a:rPr lang="es-ES" dirty="0"/>
              <a:t>Social </a:t>
            </a:r>
            <a:r>
              <a:rPr lang="es-ES" dirty="0" err="1"/>
              <a:t>class</a:t>
            </a:r>
            <a:r>
              <a:rPr lang="es-ES" dirty="0"/>
              <a:t> (Díaz-Campos, 2008; Diez Canseco, 1998; Lastra &amp; Butragueño, 2006)</a:t>
            </a:r>
          </a:p>
          <a:p>
            <a:pPr lvl="1"/>
            <a:r>
              <a:rPr lang="es-ES" dirty="0"/>
              <a:t>Social </a:t>
            </a:r>
            <a:r>
              <a:rPr lang="es-ES" dirty="0" err="1"/>
              <a:t>network</a:t>
            </a:r>
            <a:r>
              <a:rPr lang="es-ES" dirty="0"/>
              <a:t> </a:t>
            </a:r>
            <a:r>
              <a:rPr lang="es-ES" dirty="0" err="1"/>
              <a:t>density</a:t>
            </a:r>
            <a:r>
              <a:rPr lang="es-ES" dirty="0"/>
              <a:t> (Diez Canseco, 1998)</a:t>
            </a:r>
          </a:p>
          <a:p>
            <a:pPr lvl="1"/>
            <a:endParaRPr lang="es-ES" dirty="0"/>
          </a:p>
        </p:txBody>
      </p:sp>
      <p:sp>
        <p:nvSpPr>
          <p:cNvPr id="4" name="Slide Number Placeholder 3"/>
          <p:cNvSpPr>
            <a:spLocks noGrp="1"/>
          </p:cNvSpPr>
          <p:nvPr>
            <p:ph type="sldNum" sz="quarter" idx="12"/>
          </p:nvPr>
        </p:nvSpPr>
        <p:spPr/>
        <p:txBody>
          <a:bodyPr/>
          <a:lstStyle/>
          <a:p>
            <a:fld id="{1A181BC5-E34D-4B44-B9B9-3CA944BC39F2}" type="slidenum">
              <a:rPr lang="en-US" smtClean="0"/>
              <a:t>7</a:t>
            </a:fld>
            <a:endParaRPr lang="en-US"/>
          </a:p>
        </p:txBody>
      </p:sp>
    </p:spTree>
    <p:extLst>
      <p:ext uri="{BB962C8B-B14F-4D97-AF65-F5344CB8AC3E}">
        <p14:creationId xmlns:p14="http://schemas.microsoft.com/office/powerpoint/2010/main" val="193230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err="1"/>
              <a:t>The</a:t>
            </a:r>
            <a:r>
              <a:rPr lang="es-ES" dirty="0"/>
              <a:t> </a:t>
            </a:r>
            <a:r>
              <a:rPr lang="es-ES" dirty="0" err="1"/>
              <a:t>current</a:t>
            </a:r>
            <a:r>
              <a:rPr lang="es-ES" dirty="0"/>
              <a:t> </a:t>
            </a:r>
            <a:r>
              <a:rPr lang="es-ES" dirty="0" err="1"/>
              <a:t>study</a:t>
            </a:r>
            <a:endParaRPr lang="en-US" dirty="0"/>
          </a:p>
        </p:txBody>
      </p:sp>
      <p:sp>
        <p:nvSpPr>
          <p:cNvPr id="2" name="Content Placeholder 1"/>
          <p:cNvSpPr>
            <a:spLocks noGrp="1"/>
          </p:cNvSpPr>
          <p:nvPr>
            <p:ph idx="1"/>
          </p:nvPr>
        </p:nvSpPr>
        <p:spPr>
          <a:xfrm>
            <a:off x="457200" y="1737361"/>
            <a:ext cx="4876800" cy="4269930"/>
          </a:xfrm>
        </p:spPr>
        <p:txBody>
          <a:bodyPr>
            <a:normAutofit/>
          </a:bodyPr>
          <a:lstStyle/>
          <a:p>
            <a:r>
              <a:rPr lang="en-US" dirty="0"/>
              <a:t>This study investigates trill variation in M</a:t>
            </a:r>
            <a:r>
              <a:rPr lang="es-ES" dirty="0"/>
              <a:t>álaga, </a:t>
            </a:r>
            <a:r>
              <a:rPr lang="es-ES" dirty="0" err="1"/>
              <a:t>Spain</a:t>
            </a:r>
            <a:endParaRPr lang="es-ES" dirty="0"/>
          </a:p>
          <a:p>
            <a:pPr lvl="1"/>
            <a:r>
              <a:rPr lang="es-ES" dirty="0"/>
              <a:t>Peninsular </a:t>
            </a:r>
            <a:r>
              <a:rPr lang="es-ES" dirty="0" err="1"/>
              <a:t>Spanish</a:t>
            </a:r>
            <a:r>
              <a:rPr lang="es-ES" dirty="0"/>
              <a:t> </a:t>
            </a:r>
            <a:r>
              <a:rPr lang="es-ES" dirty="0" err="1"/>
              <a:t>is</a:t>
            </a:r>
            <a:r>
              <a:rPr lang="es-ES" dirty="0"/>
              <a:t> </a:t>
            </a:r>
            <a:r>
              <a:rPr lang="es-ES" dirty="0" err="1"/>
              <a:t>one</a:t>
            </a:r>
            <a:r>
              <a:rPr lang="es-ES" dirty="0"/>
              <a:t> of </a:t>
            </a:r>
            <a:r>
              <a:rPr lang="es-ES" dirty="0" err="1"/>
              <a:t>the</a:t>
            </a:r>
            <a:r>
              <a:rPr lang="es-ES" dirty="0"/>
              <a:t> </a:t>
            </a:r>
            <a:r>
              <a:rPr lang="es-ES" dirty="0" err="1"/>
              <a:t>least</a:t>
            </a:r>
            <a:r>
              <a:rPr lang="es-ES" dirty="0"/>
              <a:t> </a:t>
            </a:r>
            <a:r>
              <a:rPr lang="es-ES" dirty="0" err="1"/>
              <a:t>studied</a:t>
            </a:r>
            <a:r>
              <a:rPr lang="es-ES" dirty="0"/>
              <a:t> </a:t>
            </a:r>
            <a:r>
              <a:rPr lang="es-ES" dirty="0" err="1"/>
              <a:t>varieties</a:t>
            </a:r>
            <a:r>
              <a:rPr lang="es-ES" dirty="0"/>
              <a:t> </a:t>
            </a:r>
            <a:r>
              <a:rPr lang="es-ES" dirty="0" err="1"/>
              <a:t>for</a:t>
            </a:r>
            <a:r>
              <a:rPr lang="es-ES" dirty="0"/>
              <a:t> </a:t>
            </a:r>
            <a:r>
              <a:rPr lang="es-ES" dirty="0" err="1"/>
              <a:t>trill</a:t>
            </a:r>
            <a:r>
              <a:rPr lang="es-ES" dirty="0"/>
              <a:t> </a:t>
            </a:r>
            <a:r>
              <a:rPr lang="es-ES" dirty="0" err="1"/>
              <a:t>variation</a:t>
            </a:r>
            <a:r>
              <a:rPr lang="es-ES" dirty="0"/>
              <a:t> (</a:t>
            </a:r>
            <a:r>
              <a:rPr lang="es-ES" dirty="0" err="1"/>
              <a:t>Hammond</a:t>
            </a:r>
            <a:r>
              <a:rPr lang="es-ES" dirty="0"/>
              <a:t>, 2000)</a:t>
            </a:r>
          </a:p>
          <a:p>
            <a:pPr lvl="1"/>
            <a:r>
              <a:rPr lang="es-ES" dirty="0" err="1"/>
              <a:t>Most</a:t>
            </a:r>
            <a:r>
              <a:rPr lang="es-ES" dirty="0"/>
              <a:t> </a:t>
            </a:r>
            <a:r>
              <a:rPr lang="es-ES" dirty="0" err="1"/>
              <a:t>studies</a:t>
            </a:r>
            <a:r>
              <a:rPr lang="es-ES" dirty="0"/>
              <a:t> done </a:t>
            </a:r>
            <a:r>
              <a:rPr lang="es-ES" dirty="0" err="1"/>
              <a:t>on</a:t>
            </a:r>
            <a:r>
              <a:rPr lang="es-ES" dirty="0"/>
              <a:t> </a:t>
            </a:r>
            <a:r>
              <a:rPr lang="es-ES" dirty="0" err="1"/>
              <a:t>Spanish</a:t>
            </a:r>
            <a:r>
              <a:rPr lang="es-ES" dirty="0"/>
              <a:t> of </a:t>
            </a:r>
            <a:r>
              <a:rPr lang="es-ES" dirty="0" err="1"/>
              <a:t>northern</a:t>
            </a:r>
            <a:r>
              <a:rPr lang="es-ES" dirty="0"/>
              <a:t> </a:t>
            </a:r>
            <a:r>
              <a:rPr lang="es-ES" dirty="0" err="1"/>
              <a:t>Spain</a:t>
            </a:r>
            <a:r>
              <a:rPr lang="es-ES" dirty="0"/>
              <a:t> (Almeida &amp; </a:t>
            </a:r>
            <a:r>
              <a:rPr lang="es-ES" dirty="0" err="1"/>
              <a:t>Dorta</a:t>
            </a:r>
            <a:r>
              <a:rPr lang="es-ES" dirty="0"/>
              <a:t>, 1993; Blecua </a:t>
            </a:r>
            <a:r>
              <a:rPr lang="es-ES" dirty="0" err="1"/>
              <a:t>Falgueras</a:t>
            </a:r>
            <a:r>
              <a:rPr lang="es-ES" dirty="0"/>
              <a:t>, 2001; Lewis, 2004; </a:t>
            </a:r>
            <a:r>
              <a:rPr lang="es-ES" dirty="0" err="1"/>
              <a:t>Quilis</a:t>
            </a:r>
            <a:r>
              <a:rPr lang="es-ES" dirty="0"/>
              <a:t>, 1993)</a:t>
            </a:r>
          </a:p>
          <a:p>
            <a:pPr lvl="1"/>
            <a:r>
              <a:rPr lang="es-ES" dirty="0" err="1"/>
              <a:t>One</a:t>
            </a:r>
            <a:r>
              <a:rPr lang="es-ES" dirty="0"/>
              <a:t> </a:t>
            </a:r>
            <a:r>
              <a:rPr lang="es-ES" dirty="0" err="1"/>
              <a:t>study</a:t>
            </a:r>
            <a:r>
              <a:rPr lang="es-ES" dirty="0"/>
              <a:t> </a:t>
            </a:r>
            <a:r>
              <a:rPr lang="es-ES" dirty="0" err="1"/>
              <a:t>showed</a:t>
            </a:r>
            <a:r>
              <a:rPr lang="es-ES" dirty="0"/>
              <a:t> </a:t>
            </a:r>
            <a:r>
              <a:rPr lang="es-ES" dirty="0" err="1"/>
              <a:t>that</a:t>
            </a:r>
            <a:r>
              <a:rPr lang="es-ES" dirty="0"/>
              <a:t> </a:t>
            </a:r>
            <a:r>
              <a:rPr lang="es-ES" dirty="0" err="1"/>
              <a:t>there</a:t>
            </a:r>
            <a:r>
              <a:rPr lang="es-ES" dirty="0"/>
              <a:t> </a:t>
            </a:r>
            <a:r>
              <a:rPr lang="es-ES" dirty="0" err="1"/>
              <a:t>is</a:t>
            </a:r>
            <a:r>
              <a:rPr lang="es-ES" dirty="0"/>
              <a:t> </a:t>
            </a:r>
            <a:r>
              <a:rPr lang="es-ES" dirty="0" err="1"/>
              <a:t>variation</a:t>
            </a:r>
            <a:r>
              <a:rPr lang="es-ES" dirty="0"/>
              <a:t> in </a:t>
            </a:r>
            <a:r>
              <a:rPr lang="es-ES" dirty="0" err="1"/>
              <a:t>the</a:t>
            </a:r>
            <a:r>
              <a:rPr lang="es-ES" dirty="0"/>
              <a:t> Jerezano </a:t>
            </a:r>
            <a:r>
              <a:rPr lang="es-ES" dirty="0" err="1"/>
              <a:t>variety</a:t>
            </a:r>
            <a:r>
              <a:rPr lang="es-ES" dirty="0"/>
              <a:t> of </a:t>
            </a:r>
            <a:r>
              <a:rPr lang="es-ES" dirty="0" err="1"/>
              <a:t>Andalusian</a:t>
            </a:r>
            <a:r>
              <a:rPr lang="es-ES" dirty="0"/>
              <a:t> </a:t>
            </a:r>
            <a:r>
              <a:rPr lang="es-ES" dirty="0" err="1"/>
              <a:t>Spanish</a:t>
            </a:r>
            <a:r>
              <a:rPr lang="es-ES" dirty="0"/>
              <a:t> (</a:t>
            </a:r>
            <a:r>
              <a:rPr lang="es-ES" dirty="0" err="1"/>
              <a:t>Henriksen</a:t>
            </a:r>
            <a:r>
              <a:rPr lang="es-ES" dirty="0"/>
              <a:t> &amp; Willis, 2010)</a:t>
            </a:r>
          </a:p>
          <a:p>
            <a:pPr lvl="2"/>
            <a:r>
              <a:rPr lang="es-ES" sz="1800" dirty="0"/>
              <a:t>Position </a:t>
            </a:r>
            <a:r>
              <a:rPr lang="es-ES" sz="1800" dirty="0" err="1"/>
              <a:t>within</a:t>
            </a:r>
            <a:r>
              <a:rPr lang="es-ES" sz="1800" dirty="0"/>
              <a:t> </a:t>
            </a:r>
            <a:r>
              <a:rPr lang="es-ES" sz="1800" dirty="0" err="1"/>
              <a:t>the</a:t>
            </a:r>
            <a:r>
              <a:rPr lang="es-ES" sz="1800" dirty="0"/>
              <a:t> </a:t>
            </a:r>
            <a:r>
              <a:rPr lang="es-ES" sz="1800" dirty="0" err="1"/>
              <a:t>word</a:t>
            </a:r>
            <a:endParaRPr lang="es-ES" sz="1800" dirty="0"/>
          </a:p>
          <a:p>
            <a:pPr lvl="2"/>
            <a:r>
              <a:rPr lang="es-ES" sz="1800" dirty="0"/>
              <a:t>Stress</a:t>
            </a:r>
          </a:p>
          <a:p>
            <a:pPr lvl="2"/>
            <a:r>
              <a:rPr lang="es-ES" sz="1800" dirty="0" err="1"/>
              <a:t>Age</a:t>
            </a:r>
            <a:endParaRPr lang="es-ES" sz="1800" dirty="0"/>
          </a:p>
          <a:p>
            <a:pPr lvl="2"/>
            <a:r>
              <a:rPr lang="es-ES" sz="1800" dirty="0" err="1"/>
              <a:t>Gender</a:t>
            </a:r>
            <a:endParaRPr lang="es-ES" sz="1800" dirty="0"/>
          </a:p>
          <a:p>
            <a:pPr lvl="1"/>
            <a:endParaRPr lang="es-ES" dirty="0"/>
          </a:p>
        </p:txBody>
      </p:sp>
      <p:sp>
        <p:nvSpPr>
          <p:cNvPr id="4" name="Rectangle 3"/>
          <p:cNvSpPr/>
          <p:nvPr/>
        </p:nvSpPr>
        <p:spPr>
          <a:xfrm>
            <a:off x="381000" y="6324600"/>
            <a:ext cx="8458200" cy="246221"/>
          </a:xfrm>
          <a:prstGeom prst="rect">
            <a:avLst/>
          </a:prstGeom>
        </p:spPr>
        <p:txBody>
          <a:bodyPr wrap="square">
            <a:spAutoFit/>
          </a:bodyPr>
          <a:lstStyle/>
          <a:p>
            <a:r>
              <a:rPr lang="en-US" sz="1000" dirty="0"/>
              <a:t>http://2.bp.blogspot.com/-EHN40K7iQXY/UDaF8vmkm_I/AAAAAAAABPM/vOBduuL7u38/s1600/spain.jpg</a:t>
            </a:r>
          </a:p>
        </p:txBody>
      </p:sp>
      <p:pic>
        <p:nvPicPr>
          <p:cNvPr id="1027" name="Picture 3"/>
          <p:cNvPicPr>
            <a:picLocks noChangeAspect="1" noChangeArrowheads="1"/>
          </p:cNvPicPr>
          <p:nvPr/>
        </p:nvPicPr>
        <p:blipFill>
          <a:blip r:embed="rId3" cstate="print"/>
          <a:srcRect/>
          <a:stretch>
            <a:fillRect/>
          </a:stretch>
        </p:blipFill>
        <p:spPr bwMode="auto">
          <a:xfrm>
            <a:off x="5410200" y="1676400"/>
            <a:ext cx="3486821" cy="37623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A181BC5-E34D-4B44-B9B9-3CA944BC39F2}" type="slidenum">
              <a:rPr lang="en-US" smtClean="0"/>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current study</a:t>
            </a:r>
          </a:p>
        </p:txBody>
      </p:sp>
      <p:sp>
        <p:nvSpPr>
          <p:cNvPr id="3" name="Content Placeholder 2"/>
          <p:cNvSpPr>
            <a:spLocks noGrp="1"/>
          </p:cNvSpPr>
          <p:nvPr>
            <p:ph idx="1"/>
          </p:nvPr>
        </p:nvSpPr>
        <p:spPr/>
        <p:txBody>
          <a:bodyPr/>
          <a:lstStyle/>
          <a:p>
            <a:r>
              <a:rPr lang="en-US" sz="2400" dirty="0"/>
              <a:t>We aim to:</a:t>
            </a:r>
          </a:p>
          <a:p>
            <a:pPr lvl="1"/>
            <a:r>
              <a:rPr lang="en-US" sz="2000" dirty="0"/>
              <a:t>Widen the number of factors examined</a:t>
            </a:r>
          </a:p>
          <a:p>
            <a:pPr lvl="1"/>
            <a:r>
              <a:rPr lang="en-US" sz="2000" dirty="0"/>
              <a:t>Determine which factors favor the production of the canonical trill using a variationist analysis</a:t>
            </a:r>
          </a:p>
          <a:p>
            <a:pPr lvl="1"/>
            <a:r>
              <a:rPr lang="en-US" sz="2000" dirty="0"/>
              <a:t>Analyze the role of frequency in trill production</a:t>
            </a:r>
          </a:p>
          <a:p>
            <a:pPr lvl="1"/>
            <a:r>
              <a:rPr lang="en-US" sz="2000" dirty="0"/>
              <a:t>Expand these analyses to a previously unstudied variety of Andalusian Spanish in terms of trill production</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9</a:t>
            </a:fld>
            <a:endParaRPr lang="en-US"/>
          </a:p>
        </p:txBody>
      </p:sp>
    </p:spTree>
    <p:extLst>
      <p:ext uri="{BB962C8B-B14F-4D97-AF65-F5344CB8AC3E}">
        <p14:creationId xmlns:p14="http://schemas.microsoft.com/office/powerpoint/2010/main" val="29422913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rill Variation in the Spanish of Málaga, Spain&amp;quot;&quot;/&gt;&lt;property id=&quot;20307&quot; value=&quot;256&quot;/&gt;&lt;/object&gt;&lt;object type=&quot;3&quot; unique_id=&quot;10005&quot;&gt;&lt;property id=&quot;20148&quot; value=&quot;5&quot;/&gt;&lt;property id=&quot;20300&quot; value=&quot;Slide 2 - &amp;quot;Introduction&amp;quot;&quot;/&gt;&lt;property id=&quot;20307&quot; value=&quot;257&quot;/&gt;&lt;/object&gt;&lt;object type=&quot;3&quot; unique_id=&quot;10006&quot;&gt;&lt;property id=&quot;20148&quot; value=&quot;5&quot;/&gt;&lt;property id=&quot;20300&quot; value=&quot;Slide 3 - &amp;quot;Introduction&amp;quot;&quot;/&gt;&lt;property id=&quot;20307&quot; value=&quot;258&quot;/&gt;&lt;/object&gt;&lt;object type=&quot;3&quot; unique_id=&quot;10007&quot;&gt;&lt;property id=&quot;20148&quot; value=&quot;5&quot;/&gt;&lt;property id=&quot;20300&quot; value=&quot;Slide 4 - &amp;quot;Introduction&amp;quot;&quot;/&gt;&lt;property id=&quot;20307&quot; value=&quot;260&quot;/&gt;&lt;/object&gt;&lt;object type=&quot;3&quot; unique_id=&quot;10008&quot;&gt;&lt;property id=&quot;20148&quot; value=&quot;5&quot;/&gt;&lt;property id=&quot;20300&quot; value=&quot;Slide 5 - &amp;quot;The current study&amp;quot;&quot;/&gt;&lt;property id=&quot;20307&quot; value=&quot;259&quot;/&gt;&lt;/object&gt;&lt;object type=&quot;3&quot; unique_id=&quot;10009&quot;&gt;&lt;property id=&quot;20148&quot; value=&quot;5&quot;/&gt;&lt;property id=&quot;20300&quot; value=&quot;Slide 6 - &amp;quot;The current study&amp;quot;&quot;/&gt;&lt;property id=&quot;20307&quot; value=&quot;261&quot;/&gt;&lt;/object&gt;&lt;object type=&quot;3&quot; unique_id=&quot;10010&quot;&gt;&lt;property id=&quot;20148&quot; value=&quot;5&quot;/&gt;&lt;property id=&quot;20300&quot; value=&quot;Slide 7 - &amp;quot;Method&amp;quot;&quot;/&gt;&lt;property id=&quot;20307&quot; value=&quot;262&quot;/&gt;&lt;/object&gt;&lt;object type=&quot;3&quot; unique_id=&quot;10011&quot;&gt;&lt;property id=&quot;20148&quot; value=&quot;5&quot;/&gt;&lt;property id=&quot;20300&quot; value=&quot;Slide 8 - &amp;quot;Method&amp;quot;&quot;/&gt;&lt;property id=&quot;20307&quot; value=&quot;263&quot;/&gt;&lt;/object&gt;&lt;object type=&quot;3&quot; unique_id=&quot;10012&quot;&gt;&lt;property id=&quot;20148&quot; value=&quot;5&quot;/&gt;&lt;property id=&quot;20300&quot; value=&quot;Slide 9 - &amp;quot;Method&amp;quot;&quot;/&gt;&lt;property id=&quot;20307&quot; value=&quot;264&quot;/&gt;&lt;/object&gt;&lt;object type=&quot;3&quot; unique_id=&quot;10013&quot;&gt;&lt;property id=&quot;20148&quot; value=&quot;5&quot;/&gt;&lt;property id=&quot;20300&quot; value=&quot;Slide 10 - &amp;quot;Method&amp;quot;&quot;/&gt;&lt;property id=&quot;20307&quot; value=&quot;265&quot;/&gt;&lt;/object&gt;&lt;object type=&quot;3&quot; unique_id=&quot;10086&quot;&gt;&lt;property id=&quot;20148&quot; value=&quot;5&quot;/&gt;&lt;property id=&quot;20300&quot; value=&quot;Slide 11 - &amp;quot;Results&amp;quot;&quot;/&gt;&lt;property id=&quot;20307&quot; value=&quot;266&quot;/&gt;&lt;/object&gt;&lt;object type=&quot;3&quot; unique_id=&quot;10087&quot;&gt;&lt;property id=&quot;20148&quot; value=&quot;5&quot;/&gt;&lt;property id=&quot;20300&quot; value=&quot;Slide 12&quot;/&gt;&lt;property id=&quot;20307&quot; value=&quot;267&quot;/&gt;&lt;/object&gt;&lt;object type=&quot;3&quot; unique_id=&quot;10088&quot;&gt;&lt;property id=&quot;20148&quot; value=&quot;5&quot;/&gt;&lt;property id=&quot;20300&quot; value=&quot;Slide 13&quot;/&gt;&lt;property id=&quot;20307&quot; value=&quot;268&quot;/&gt;&lt;/object&gt;&lt;object type=&quot;3&quot; unique_id=&quot;10089&quot;&gt;&lt;property id=&quot;20148&quot; value=&quot;5&quot;/&gt;&lt;property id=&quot;20300&quot; value=&quot;Slide 14&quot;/&gt;&lt;property id=&quot;20307&quot; value=&quot;269&quot;/&gt;&lt;/object&gt;&lt;object type=&quot;3&quot; unique_id=&quot;10090&quot;&gt;&lt;property id=&quot;20148&quot; value=&quot;5&quot;/&gt;&lt;property id=&quot;20300&quot; value=&quot;Slide 15 - &amp;quot;Conclusion&amp;quot;&quot;/&gt;&lt;property id=&quot;20307&quot; value=&quot;270&quot;/&gt;&lt;/object&gt;&lt;object type=&quot;3&quot; unique_id=&quot;10091&quot;&gt;&lt;property id=&quot;20148&quot; value=&quot;5&quot;/&gt;&lt;property id=&quot;20300&quot; value=&quot;Slide 16 - &amp;quot;Thank you&amp;quot;&quot;/&gt;&lt;property id=&quot;20307&quot; value=&quot;271&quot;/&gt;&lt;/object&gt;&lt;object type=&quot;3&quot; unique_id=&quot;10164&quot;&gt;&lt;property id=&quot;20148&quot; value=&quot;5&quot;/&gt;&lt;property id=&quot;20300&quot; value=&quot;Slide 17 - &amp;quot;References&amp;quot;&quot;/&gt;&lt;property id=&quot;20307&quot; value=&quot;272&quot;/&gt;&lt;/object&gt;&lt;/object&gt;&lt;/object&gt;&lt;/database&gt;"/>
  <p:tag name="SECTOMILLISECCONVERTED" val="1"/>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911</TotalTime>
  <Words>3242</Words>
  <Application>Microsoft Office PowerPoint</Application>
  <PresentationFormat>On-screen Show (4:3)</PresentationFormat>
  <Paragraphs>678</Paragraphs>
  <Slides>36</Slides>
  <Notes>16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Calibri Light</vt:lpstr>
      <vt:lpstr>Times New Roman</vt:lpstr>
      <vt:lpstr>Wingdings</vt:lpstr>
      <vt:lpstr>Retrospect</vt:lpstr>
      <vt:lpstr>A Variationist Account of Trill /r/ Usage in the Spanish of Málaga</vt:lpstr>
      <vt:lpstr>Introduction</vt:lpstr>
      <vt:lpstr>However…</vt:lpstr>
      <vt:lpstr>PowerPoint Presentation</vt:lpstr>
      <vt:lpstr>PowerPoint Presentation</vt:lpstr>
      <vt:lpstr>What conditions this variation?</vt:lpstr>
      <vt:lpstr>What conditions this variation?</vt:lpstr>
      <vt:lpstr>The current study</vt:lpstr>
      <vt:lpstr>The current study</vt:lpstr>
      <vt:lpstr>Methods</vt:lpstr>
      <vt:lpstr>Method</vt:lpstr>
      <vt:lpstr>Method</vt:lpstr>
      <vt:lpstr>PowerPoint Presentation</vt:lpstr>
      <vt:lpstr>PowerPoint Presentation</vt:lpstr>
      <vt:lpstr>Method</vt:lpstr>
      <vt:lpstr>Method</vt:lpstr>
      <vt:lpstr>Method</vt:lpstr>
      <vt:lpstr>Method</vt:lpstr>
      <vt:lpstr>Statistical analysis</vt:lpstr>
      <vt:lpstr>Exclusions</vt:lpstr>
      <vt:lpstr>Significant factors</vt:lpstr>
      <vt:lpstr>PowerPoint Presentation</vt:lpstr>
      <vt:lpstr>Correlations between all linguistic factors and corpus frequency</vt:lpstr>
      <vt:lpstr>PowerPoint Presentation</vt:lpstr>
      <vt:lpstr>Correlations between all linguistic factors and corpus frequency</vt:lpstr>
      <vt:lpstr>Discussion</vt:lpstr>
      <vt:lpstr>How does this compare to previous research?</vt:lpstr>
      <vt:lpstr>How does this compare to previous research?</vt:lpstr>
      <vt:lpstr>How does this compare to previous research?</vt:lpstr>
      <vt:lpstr>How does this compare to previous research?</vt:lpstr>
      <vt:lpstr>Frequency</vt:lpstr>
      <vt:lpstr>Conclusions</vt:lpstr>
      <vt:lpstr>Conclusions</vt:lpstr>
      <vt:lpstr>Thank you</vt:lpstr>
      <vt:lpstr>References</vt:lpstr>
      <vt:lpstr>References</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Trill Variation in the Spanish of Málaga, Spain</dc:title>
  <dc:creator>ddaidone</dc:creator>
  <cp:lastModifiedBy>Sara Zahler</cp:lastModifiedBy>
  <cp:revision>95</cp:revision>
  <dcterms:created xsi:type="dcterms:W3CDTF">2013-03-06T14:55:45Z</dcterms:created>
  <dcterms:modified xsi:type="dcterms:W3CDTF">2017-09-26T00:38:51Z</dcterms:modified>
</cp:coreProperties>
</file>