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55"/>
  </p:notesMasterIdLst>
  <p:sldIdLst>
    <p:sldId id="256" r:id="rId2"/>
    <p:sldId id="258" r:id="rId3"/>
    <p:sldId id="303" r:id="rId4"/>
    <p:sldId id="304" r:id="rId5"/>
    <p:sldId id="262" r:id="rId6"/>
    <p:sldId id="259" r:id="rId7"/>
    <p:sldId id="263" r:id="rId8"/>
    <p:sldId id="302" r:id="rId9"/>
    <p:sldId id="306" r:id="rId10"/>
    <p:sldId id="260" r:id="rId11"/>
    <p:sldId id="268" r:id="rId12"/>
    <p:sldId id="269" r:id="rId13"/>
    <p:sldId id="307" r:id="rId14"/>
    <p:sldId id="270" r:id="rId15"/>
    <p:sldId id="271" r:id="rId16"/>
    <p:sldId id="316" r:id="rId17"/>
    <p:sldId id="272" r:id="rId18"/>
    <p:sldId id="308" r:id="rId19"/>
    <p:sldId id="274" r:id="rId20"/>
    <p:sldId id="291" r:id="rId21"/>
    <p:sldId id="309" r:id="rId22"/>
    <p:sldId id="276" r:id="rId23"/>
    <p:sldId id="310" r:id="rId24"/>
    <p:sldId id="281" r:id="rId25"/>
    <p:sldId id="317" r:id="rId26"/>
    <p:sldId id="314" r:id="rId27"/>
    <p:sldId id="315" r:id="rId28"/>
    <p:sldId id="293" r:id="rId29"/>
    <p:sldId id="312" r:id="rId30"/>
    <p:sldId id="275" r:id="rId31"/>
    <p:sldId id="311" r:id="rId32"/>
    <p:sldId id="277" r:id="rId33"/>
    <p:sldId id="321" r:id="rId34"/>
    <p:sldId id="279" r:id="rId35"/>
    <p:sldId id="320" r:id="rId36"/>
    <p:sldId id="318" r:id="rId37"/>
    <p:sldId id="319" r:id="rId38"/>
    <p:sldId id="294" r:id="rId39"/>
    <p:sldId id="313" r:id="rId40"/>
    <p:sldId id="283" r:id="rId41"/>
    <p:sldId id="322" r:id="rId42"/>
    <p:sldId id="284" r:id="rId43"/>
    <p:sldId id="323" r:id="rId44"/>
    <p:sldId id="324" r:id="rId45"/>
    <p:sldId id="286" r:id="rId46"/>
    <p:sldId id="296" r:id="rId47"/>
    <p:sldId id="287" r:id="rId48"/>
    <p:sldId id="288" r:id="rId49"/>
    <p:sldId id="298" r:id="rId50"/>
    <p:sldId id="297" r:id="rId51"/>
    <p:sldId id="299" r:id="rId52"/>
    <p:sldId id="300" r:id="rId53"/>
    <p:sldId id="301" r:id="rId54"/>
  </p:sldIdLst>
  <p:sldSz cx="9144000" cy="6858000" type="screen4x3"/>
  <p:notesSz cx="6858000" cy="9144000"/>
  <p:custDataLst>
    <p:tags r:id="rId5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83775" autoAdjust="0"/>
  </p:normalViewPr>
  <p:slideViewPr>
    <p:cSldViewPr>
      <p:cViewPr varScale="1">
        <p:scale>
          <a:sx n="61" d="100"/>
          <a:sy n="61" d="100"/>
        </p:scale>
        <p:origin x="173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unchkin\Box%20Sync\HLS%20and%20IUWPL%20project\Learner%20trill%20project\Final%20Project%20Codin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unchkin\Box%20Sync\HLS%20and%20IUWPL%20project\Learner%20trill%20project\Final%20Project%20Cod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baseline="0"/>
              <a:t>Distribution of NS /r/ variants</a:t>
            </a:r>
            <a:endParaRPr lang="en-US" sz="2400"/>
          </a:p>
        </c:rich>
      </c:tx>
      <c:overlay val="0"/>
    </c:title>
    <c:autoTitleDeleted val="0"/>
    <c:plotArea>
      <c:layout/>
      <c:barChart>
        <c:barDir val="col"/>
        <c:grouping val="clustered"/>
        <c:varyColors val="0"/>
        <c:ser>
          <c:idx val="0"/>
          <c:order val="0"/>
          <c:invertIfNegative val="0"/>
          <c:dLbls>
            <c:dLbl>
              <c:idx val="1"/>
              <c:numFmt formatCode="0.0%" sourceLinked="0"/>
              <c:spPr>
                <a:solidFill>
                  <a:schemeClr val="bg1"/>
                </a:solidFill>
                <a:ln>
                  <a:solidFill>
                    <a:schemeClr val="tx1"/>
                  </a:solidFill>
                </a:ln>
              </c:spPr>
              <c:txPr>
                <a:bodyPr wrap="square" lIns="38100" tIns="19050" rIns="38100" bIns="19050" anchor="ctr">
                  <a:noAutofit/>
                </a:bodyPr>
                <a:lstStyle/>
                <a:p>
                  <a:pPr>
                    <a:defRPr sz="14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5CC-41A1-ADF2-60E21F626660}"/>
                </c:ext>
              </c:extLst>
            </c:dLbl>
            <c:numFmt formatCode="0.0%" sourceLinked="0"/>
            <c:spPr>
              <a:solidFill>
                <a:schemeClr val="bg1"/>
              </a:solidFill>
              <a:ln>
                <a:solidFill>
                  <a:schemeClr val="tx1"/>
                </a:solidFill>
              </a:ln>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Charts!$C$3:$C$12</c:f>
              <c:strCache>
                <c:ptCount val="10"/>
                <c:pt idx="0">
                  <c:v>trill (2+ occl.)</c:v>
                </c:pt>
                <c:pt idx="1">
                  <c:v>tap</c:v>
                </c:pt>
                <c:pt idx="2">
                  <c:v>tap + partial occl.</c:v>
                </c:pt>
                <c:pt idx="3">
                  <c:v>tap + frication</c:v>
                </c:pt>
                <c:pt idx="4">
                  <c:v>tap + approx.</c:v>
                </c:pt>
                <c:pt idx="5">
                  <c:v>nativelike approx.</c:v>
                </c:pt>
                <c:pt idx="6">
                  <c:v>assibilation</c:v>
                </c:pt>
                <c:pt idx="7">
                  <c:v>elision</c:v>
                </c:pt>
                <c:pt idx="8">
                  <c:v>non-native approx.</c:v>
                </c:pt>
                <c:pt idx="9">
                  <c:v>lateral</c:v>
                </c:pt>
              </c:strCache>
            </c:strRef>
          </c:cat>
          <c:val>
            <c:numRef>
              <c:f>Charts!$E$3:$E$12</c:f>
              <c:numCache>
                <c:formatCode>General</c:formatCode>
                <c:ptCount val="10"/>
                <c:pt idx="0">
                  <c:v>0.38900000000000001</c:v>
                </c:pt>
                <c:pt idx="1">
                  <c:v>0.315</c:v>
                </c:pt>
                <c:pt idx="2">
                  <c:v>1.6E-2</c:v>
                </c:pt>
                <c:pt idx="3">
                  <c:v>1.6E-2</c:v>
                </c:pt>
                <c:pt idx="4">
                  <c:v>5.0000000000000001E-3</c:v>
                </c:pt>
                <c:pt idx="5">
                  <c:v>0.13200000000000001</c:v>
                </c:pt>
                <c:pt idx="6">
                  <c:v>0.124</c:v>
                </c:pt>
                <c:pt idx="7">
                  <c:v>2.5000000000000001E-3</c:v>
                </c:pt>
                <c:pt idx="8">
                  <c:v>0</c:v>
                </c:pt>
                <c:pt idx="9">
                  <c:v>0</c:v>
                </c:pt>
              </c:numCache>
            </c:numRef>
          </c:val>
          <c:extLst>
            <c:ext xmlns:c16="http://schemas.microsoft.com/office/drawing/2014/chart" uri="{C3380CC4-5D6E-409C-BE32-E72D297353CC}">
              <c16:uniqueId val="{00000001-25CC-41A1-ADF2-60E21F626660}"/>
            </c:ext>
          </c:extLst>
        </c:ser>
        <c:dLbls>
          <c:showLegendKey val="0"/>
          <c:showVal val="0"/>
          <c:showCatName val="0"/>
          <c:showSerName val="0"/>
          <c:showPercent val="0"/>
          <c:showBubbleSize val="0"/>
        </c:dLbls>
        <c:gapWidth val="150"/>
        <c:axId val="349835792"/>
        <c:axId val="349832656"/>
      </c:barChart>
      <c:catAx>
        <c:axId val="349835792"/>
        <c:scaling>
          <c:orientation val="minMax"/>
        </c:scaling>
        <c:delete val="0"/>
        <c:axPos val="b"/>
        <c:title>
          <c:tx>
            <c:rich>
              <a:bodyPr/>
              <a:lstStyle/>
              <a:p>
                <a:pPr>
                  <a:defRPr sz="1400"/>
                </a:pPr>
                <a:r>
                  <a:rPr lang="en-US" sz="1400"/>
                  <a:t>Variant</a:t>
                </a:r>
              </a:p>
            </c:rich>
          </c:tx>
          <c:overlay val="0"/>
        </c:title>
        <c:numFmt formatCode="General" sourceLinked="0"/>
        <c:majorTickMark val="out"/>
        <c:minorTickMark val="none"/>
        <c:tickLblPos val="nextTo"/>
        <c:txPr>
          <a:bodyPr/>
          <a:lstStyle/>
          <a:p>
            <a:pPr>
              <a:defRPr sz="1400"/>
            </a:pPr>
            <a:endParaRPr lang="en-US"/>
          </a:p>
        </c:txPr>
        <c:crossAx val="349832656"/>
        <c:crosses val="autoZero"/>
        <c:auto val="1"/>
        <c:lblAlgn val="ctr"/>
        <c:lblOffset val="100"/>
        <c:noMultiLvlLbl val="0"/>
      </c:catAx>
      <c:valAx>
        <c:axId val="349832656"/>
        <c:scaling>
          <c:orientation val="minMax"/>
          <c:max val="0.5"/>
          <c:min val="0"/>
        </c:scaling>
        <c:delete val="0"/>
        <c:axPos val="l"/>
        <c:majorGridlines/>
        <c:title>
          <c:tx>
            <c:rich>
              <a:bodyPr rot="-5400000" vert="horz"/>
              <a:lstStyle/>
              <a:p>
                <a:pPr>
                  <a:defRPr sz="1400"/>
                </a:pPr>
                <a:r>
                  <a:rPr lang="en-US" sz="1400" dirty="0"/>
                  <a:t>%</a:t>
                </a:r>
                <a:r>
                  <a:rPr lang="en-US" sz="1400" baseline="0" dirty="0"/>
                  <a:t> of /r/ productions</a:t>
                </a:r>
                <a:endParaRPr lang="en-US" sz="1400" dirty="0"/>
              </a:p>
            </c:rich>
          </c:tx>
          <c:overlay val="0"/>
        </c:title>
        <c:numFmt formatCode="0%" sourceLinked="0"/>
        <c:majorTickMark val="out"/>
        <c:minorTickMark val="none"/>
        <c:tickLblPos val="nextTo"/>
        <c:txPr>
          <a:bodyPr/>
          <a:lstStyle/>
          <a:p>
            <a:pPr>
              <a:defRPr sz="1400"/>
            </a:pPr>
            <a:endParaRPr lang="en-US"/>
          </a:p>
        </c:txPr>
        <c:crossAx val="34983579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baseline="0" dirty="0"/>
              <a:t>Distribution of L2 learners' /r/ variants</a:t>
            </a:r>
            <a:endParaRPr lang="en-US" sz="2400" dirty="0"/>
          </a:p>
        </c:rich>
      </c:tx>
      <c:overlay val="0"/>
    </c:title>
    <c:autoTitleDeleted val="0"/>
    <c:plotArea>
      <c:layout/>
      <c:barChart>
        <c:barDir val="col"/>
        <c:grouping val="clustered"/>
        <c:varyColors val="0"/>
        <c:ser>
          <c:idx val="0"/>
          <c:order val="0"/>
          <c:tx>
            <c:strRef>
              <c:f>Charts!$C$14:$C$23</c:f>
              <c:strCache>
                <c:ptCount val="10"/>
                <c:pt idx="0">
                  <c:v>trill (2+ occl.)</c:v>
                </c:pt>
                <c:pt idx="1">
                  <c:v>tap</c:v>
                </c:pt>
                <c:pt idx="2">
                  <c:v>tap + partial occl.</c:v>
                </c:pt>
                <c:pt idx="3">
                  <c:v>tap + frication</c:v>
                </c:pt>
                <c:pt idx="4">
                  <c:v>tap + approx.</c:v>
                </c:pt>
                <c:pt idx="5">
                  <c:v>nativelike approx.</c:v>
                </c:pt>
                <c:pt idx="6">
                  <c:v>assibilation</c:v>
                </c:pt>
                <c:pt idx="7">
                  <c:v>elision</c:v>
                </c:pt>
                <c:pt idx="8">
                  <c:v>non-native approx.</c:v>
                </c:pt>
                <c:pt idx="9">
                  <c:v>lateral</c:v>
                </c:pt>
              </c:strCache>
            </c:strRef>
          </c:tx>
          <c:invertIfNegative val="0"/>
          <c:dLbls>
            <c:numFmt formatCode="0.0%" sourceLinked="0"/>
            <c:spPr>
              <a:solidFill>
                <a:schemeClr val="bg1"/>
              </a:solidFill>
              <a:ln>
                <a:solidFill>
                  <a:schemeClr val="tx1"/>
                </a:solidFill>
              </a:ln>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Charts!$C$14:$C$23</c:f>
              <c:strCache>
                <c:ptCount val="10"/>
                <c:pt idx="0">
                  <c:v>trill (2+ occl.)</c:v>
                </c:pt>
                <c:pt idx="1">
                  <c:v>tap</c:v>
                </c:pt>
                <c:pt idx="2">
                  <c:v>tap + partial occl.</c:v>
                </c:pt>
                <c:pt idx="3">
                  <c:v>tap + frication</c:v>
                </c:pt>
                <c:pt idx="4">
                  <c:v>tap + approx.</c:v>
                </c:pt>
                <c:pt idx="5">
                  <c:v>nativelike approx.</c:v>
                </c:pt>
                <c:pt idx="6">
                  <c:v>assibilation</c:v>
                </c:pt>
                <c:pt idx="7">
                  <c:v>elision</c:v>
                </c:pt>
                <c:pt idx="8">
                  <c:v>non-native approx.</c:v>
                </c:pt>
                <c:pt idx="9">
                  <c:v>lateral</c:v>
                </c:pt>
              </c:strCache>
            </c:strRef>
          </c:cat>
          <c:val>
            <c:numRef>
              <c:f>Charts!$E$14:$E$23</c:f>
              <c:numCache>
                <c:formatCode>0.000</c:formatCode>
                <c:ptCount val="10"/>
                <c:pt idx="0">
                  <c:v>0.13114754098360656</c:v>
                </c:pt>
                <c:pt idx="1">
                  <c:v>0.42388758782201408</c:v>
                </c:pt>
                <c:pt idx="2">
                  <c:v>2.34192037470726E-3</c:v>
                </c:pt>
                <c:pt idx="3">
                  <c:v>1.405152224824356E-2</c:v>
                </c:pt>
                <c:pt idx="4">
                  <c:v>2.3419203747072601E-2</c:v>
                </c:pt>
                <c:pt idx="5">
                  <c:v>0.15456674473067916</c:v>
                </c:pt>
                <c:pt idx="6">
                  <c:v>8.4309133489461355E-2</c:v>
                </c:pt>
                <c:pt idx="7">
                  <c:v>1.405152224824356E-2</c:v>
                </c:pt>
                <c:pt idx="8">
                  <c:v>0.1288056206088993</c:v>
                </c:pt>
                <c:pt idx="9">
                  <c:v>4.6838407494145199E-3</c:v>
                </c:pt>
              </c:numCache>
            </c:numRef>
          </c:val>
          <c:extLst>
            <c:ext xmlns:c16="http://schemas.microsoft.com/office/drawing/2014/chart" uri="{C3380CC4-5D6E-409C-BE32-E72D297353CC}">
              <c16:uniqueId val="{00000000-3FD0-49DB-B431-0BA0C09DD86B}"/>
            </c:ext>
          </c:extLst>
        </c:ser>
        <c:dLbls>
          <c:showLegendKey val="0"/>
          <c:showVal val="0"/>
          <c:showCatName val="0"/>
          <c:showSerName val="0"/>
          <c:showPercent val="0"/>
          <c:showBubbleSize val="0"/>
        </c:dLbls>
        <c:gapWidth val="150"/>
        <c:axId val="349833440"/>
        <c:axId val="349833832"/>
      </c:barChart>
      <c:catAx>
        <c:axId val="349833440"/>
        <c:scaling>
          <c:orientation val="minMax"/>
        </c:scaling>
        <c:delete val="0"/>
        <c:axPos val="b"/>
        <c:title>
          <c:tx>
            <c:rich>
              <a:bodyPr/>
              <a:lstStyle/>
              <a:p>
                <a:pPr>
                  <a:defRPr sz="1400"/>
                </a:pPr>
                <a:r>
                  <a:rPr lang="en-US" sz="1400"/>
                  <a:t>Variant</a:t>
                </a:r>
              </a:p>
            </c:rich>
          </c:tx>
          <c:overlay val="0"/>
        </c:title>
        <c:numFmt formatCode="General" sourceLinked="0"/>
        <c:majorTickMark val="out"/>
        <c:minorTickMark val="none"/>
        <c:tickLblPos val="nextTo"/>
        <c:txPr>
          <a:bodyPr/>
          <a:lstStyle/>
          <a:p>
            <a:pPr>
              <a:defRPr sz="1400"/>
            </a:pPr>
            <a:endParaRPr lang="en-US"/>
          </a:p>
        </c:txPr>
        <c:crossAx val="349833832"/>
        <c:crosses val="autoZero"/>
        <c:auto val="1"/>
        <c:lblAlgn val="ctr"/>
        <c:lblOffset val="100"/>
        <c:noMultiLvlLbl val="0"/>
      </c:catAx>
      <c:valAx>
        <c:axId val="349833832"/>
        <c:scaling>
          <c:orientation val="minMax"/>
          <c:max val="0.5"/>
          <c:min val="0"/>
        </c:scaling>
        <c:delete val="0"/>
        <c:axPos val="l"/>
        <c:majorGridlines/>
        <c:title>
          <c:tx>
            <c:rich>
              <a:bodyPr rot="-5400000" vert="horz"/>
              <a:lstStyle/>
              <a:p>
                <a:pPr>
                  <a:defRPr sz="1400"/>
                </a:pPr>
                <a:r>
                  <a:rPr lang="en-US" sz="1400"/>
                  <a:t>%</a:t>
                </a:r>
                <a:r>
                  <a:rPr lang="en-US" sz="1400" baseline="0"/>
                  <a:t> of /r/ productions</a:t>
                </a:r>
                <a:endParaRPr lang="en-US" sz="1400"/>
              </a:p>
            </c:rich>
          </c:tx>
          <c:overlay val="0"/>
        </c:title>
        <c:numFmt formatCode="0%" sourceLinked="0"/>
        <c:majorTickMark val="out"/>
        <c:minorTickMark val="none"/>
        <c:tickLblPos val="nextTo"/>
        <c:txPr>
          <a:bodyPr/>
          <a:lstStyle/>
          <a:p>
            <a:pPr>
              <a:defRPr sz="1400"/>
            </a:pPr>
            <a:endParaRPr lang="en-US"/>
          </a:p>
        </c:txPr>
        <c:crossAx val="349833440"/>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75F1FD-29CA-4C9D-A152-2E7D6747D281}" type="datetimeFigureOut">
              <a:rPr lang="en-US" smtClean="0"/>
              <a:t>9/25/2017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1834DA-A904-48C0-9BBC-5FA7157273FB}" type="slidenum">
              <a:rPr lang="en-US" smtClean="0"/>
              <a:t>‹#›</a:t>
            </a:fld>
            <a:endParaRPr lang="en-US"/>
          </a:p>
        </p:txBody>
      </p:sp>
    </p:spTree>
    <p:extLst>
      <p:ext uri="{BB962C8B-B14F-4D97-AF65-F5344CB8AC3E}">
        <p14:creationId xmlns:p14="http://schemas.microsoft.com/office/powerpoint/2010/main" val="113419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1</a:t>
            </a:fld>
            <a:endParaRPr lang="en-US"/>
          </a:p>
        </p:txBody>
      </p:sp>
    </p:spTree>
    <p:extLst>
      <p:ext uri="{BB962C8B-B14F-4D97-AF65-F5344CB8AC3E}">
        <p14:creationId xmlns:p14="http://schemas.microsoft.com/office/powerpoint/2010/main" val="4215803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34</a:t>
            </a:fld>
            <a:endParaRPr lang="en-US"/>
          </a:p>
        </p:txBody>
      </p:sp>
    </p:spTree>
    <p:extLst>
      <p:ext uri="{BB962C8B-B14F-4D97-AF65-F5344CB8AC3E}">
        <p14:creationId xmlns:p14="http://schemas.microsoft.com/office/powerpoint/2010/main" val="476415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Andalusian</a:t>
            </a:r>
            <a:r>
              <a:rPr lang="es-ES" baseline="0" dirty="0"/>
              <a:t> </a:t>
            </a:r>
            <a:r>
              <a:rPr lang="es-ES" baseline="0" dirty="0" err="1"/>
              <a:t>Spanish</a:t>
            </a:r>
            <a:r>
              <a:rPr lang="es-ES" baseline="0" dirty="0"/>
              <a:t> more </a:t>
            </a:r>
            <a:r>
              <a:rPr lang="es-ES" baseline="0" dirty="0" err="1"/>
              <a:t>likely</a:t>
            </a:r>
            <a:r>
              <a:rPr lang="es-ES" baseline="0" dirty="0"/>
              <a:t> to be input to </a:t>
            </a:r>
            <a:r>
              <a:rPr lang="es-ES" baseline="0" dirty="0" err="1"/>
              <a:t>these</a:t>
            </a:r>
            <a:r>
              <a:rPr lang="es-ES" baseline="0" dirty="0"/>
              <a:t> British </a:t>
            </a:r>
            <a:r>
              <a:rPr lang="es-ES" baseline="0" dirty="0" err="1"/>
              <a:t>learners</a:t>
            </a:r>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40</a:t>
            </a:fld>
            <a:endParaRPr lang="en-US"/>
          </a:p>
        </p:txBody>
      </p:sp>
    </p:spTree>
    <p:extLst>
      <p:ext uri="{BB962C8B-B14F-4D97-AF65-F5344CB8AC3E}">
        <p14:creationId xmlns:p14="http://schemas.microsoft.com/office/powerpoint/2010/main" val="4259588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Andalusian</a:t>
            </a:r>
            <a:r>
              <a:rPr lang="es-ES" baseline="0" dirty="0"/>
              <a:t> </a:t>
            </a:r>
            <a:r>
              <a:rPr lang="es-ES" baseline="0" dirty="0" err="1"/>
              <a:t>Spanish</a:t>
            </a:r>
            <a:r>
              <a:rPr lang="es-ES" baseline="0" dirty="0"/>
              <a:t> more </a:t>
            </a:r>
            <a:r>
              <a:rPr lang="es-ES" baseline="0" dirty="0" err="1"/>
              <a:t>likely</a:t>
            </a:r>
            <a:r>
              <a:rPr lang="es-ES" baseline="0" dirty="0"/>
              <a:t> to be input to </a:t>
            </a:r>
            <a:r>
              <a:rPr lang="es-ES" baseline="0" dirty="0" err="1"/>
              <a:t>these</a:t>
            </a:r>
            <a:r>
              <a:rPr lang="es-ES" baseline="0" dirty="0"/>
              <a:t> British </a:t>
            </a:r>
            <a:r>
              <a:rPr lang="es-ES" baseline="0" dirty="0" err="1"/>
              <a:t>learners</a:t>
            </a:r>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41</a:t>
            </a:fld>
            <a:endParaRPr lang="en-US"/>
          </a:p>
        </p:txBody>
      </p:sp>
    </p:spTree>
    <p:extLst>
      <p:ext uri="{BB962C8B-B14F-4D97-AF65-F5344CB8AC3E}">
        <p14:creationId xmlns:p14="http://schemas.microsoft.com/office/powerpoint/2010/main" val="837054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45</a:t>
            </a:fld>
            <a:endParaRPr lang="en-US"/>
          </a:p>
        </p:txBody>
      </p:sp>
    </p:spTree>
    <p:extLst>
      <p:ext uri="{BB962C8B-B14F-4D97-AF65-F5344CB8AC3E}">
        <p14:creationId xmlns:p14="http://schemas.microsoft.com/office/powerpoint/2010/main" val="674255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1DAEA9-89CC-4FB4-B6B8-0FDD3CC2A8A1}" type="slidenum">
              <a:rPr lang="en-US" smtClean="0"/>
              <a:t>47</a:t>
            </a:fld>
            <a:endParaRPr lang="en-US"/>
          </a:p>
        </p:txBody>
      </p:sp>
    </p:spTree>
    <p:extLst>
      <p:ext uri="{BB962C8B-B14F-4D97-AF65-F5344CB8AC3E}">
        <p14:creationId xmlns:p14="http://schemas.microsoft.com/office/powerpoint/2010/main" val="403268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Add</a:t>
            </a:r>
            <a:r>
              <a:rPr lang="es-ES" dirty="0"/>
              <a:t> </a:t>
            </a:r>
            <a:r>
              <a:rPr lang="es-ES" dirty="0" err="1"/>
              <a:t>spectographs</a:t>
            </a:r>
            <a:r>
              <a:rPr lang="es-ES" baseline="0" dirty="0"/>
              <a:t> and </a:t>
            </a:r>
            <a:r>
              <a:rPr lang="es-ES" baseline="0" dirty="0" err="1"/>
              <a:t>crosstabs</a:t>
            </a:r>
            <a:r>
              <a:rPr lang="es-ES" baseline="0" dirty="0"/>
              <a:t> as </a:t>
            </a:r>
            <a:r>
              <a:rPr lang="es-ES" baseline="0" dirty="0" err="1"/>
              <a:t>appendices</a:t>
            </a:r>
            <a:endParaRPr lang="es-ES" dirty="0"/>
          </a:p>
        </p:txBody>
      </p:sp>
      <p:sp>
        <p:nvSpPr>
          <p:cNvPr id="4" name="Slide Number Placeholder 3"/>
          <p:cNvSpPr>
            <a:spLocks noGrp="1"/>
          </p:cNvSpPr>
          <p:nvPr>
            <p:ph type="sldNum" sz="quarter" idx="10"/>
          </p:nvPr>
        </p:nvSpPr>
        <p:spPr/>
        <p:txBody>
          <a:bodyPr/>
          <a:lstStyle/>
          <a:p>
            <a:fld id="{B51834DA-A904-48C0-9BBC-5FA7157273FB}" type="slidenum">
              <a:rPr lang="en-US" smtClean="0"/>
              <a:t>50</a:t>
            </a:fld>
            <a:endParaRPr lang="en-US"/>
          </a:p>
        </p:txBody>
      </p:sp>
    </p:spTree>
    <p:extLst>
      <p:ext uri="{BB962C8B-B14F-4D97-AF65-F5344CB8AC3E}">
        <p14:creationId xmlns:p14="http://schemas.microsoft.com/office/powerpoint/2010/main" val="436816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a:t>
            </a:r>
            <a:r>
              <a:rPr lang="en-US" baseline="0" dirty="0"/>
              <a:t> position where the trill contrasts with the tap is in intervocalic position. In all other positions, the tap and the trill have a complementary distribution. The trill occurs in word-initial position, and in word-internal, syllable-initial position following a consonant.</a:t>
            </a:r>
          </a:p>
          <a:p>
            <a:r>
              <a:rPr lang="en-US" baseline="0" dirty="0"/>
              <a:t>Prescriptively /r/ is realized as a voiced alveolar trill with 2-3 occlusions.</a:t>
            </a:r>
          </a:p>
        </p:txBody>
      </p:sp>
      <p:sp>
        <p:nvSpPr>
          <p:cNvPr id="4" name="Slide Number Placeholder 3"/>
          <p:cNvSpPr>
            <a:spLocks noGrp="1"/>
          </p:cNvSpPr>
          <p:nvPr>
            <p:ph type="sldNum" sz="quarter" idx="10"/>
          </p:nvPr>
        </p:nvSpPr>
        <p:spPr/>
        <p:txBody>
          <a:bodyPr/>
          <a:lstStyle/>
          <a:p>
            <a:fld id="{B51834DA-A904-48C0-9BBC-5FA7157273FB}" type="slidenum">
              <a:rPr lang="en-US" smtClean="0"/>
              <a:t>2</a:t>
            </a:fld>
            <a:endParaRPr lang="en-US"/>
          </a:p>
        </p:txBody>
      </p:sp>
    </p:spTree>
    <p:extLst>
      <p:ext uri="{BB962C8B-B14F-4D97-AF65-F5344CB8AC3E}">
        <p14:creationId xmlns:p14="http://schemas.microsoft.com/office/powerpoint/2010/main" val="97568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6</a:t>
            </a:fld>
            <a:endParaRPr lang="en-US"/>
          </a:p>
        </p:txBody>
      </p:sp>
    </p:spTree>
    <p:extLst>
      <p:ext uri="{BB962C8B-B14F-4D97-AF65-F5344CB8AC3E}">
        <p14:creationId xmlns:p14="http://schemas.microsoft.com/office/powerpoint/2010/main" val="4114225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Position</a:t>
            </a:r>
            <a:r>
              <a:rPr lang="en-US" baseline="0" dirty="0"/>
              <a:t> within the word: </a:t>
            </a:r>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7</a:t>
            </a:fld>
            <a:endParaRPr lang="en-US"/>
          </a:p>
        </p:txBody>
      </p:sp>
    </p:spTree>
    <p:extLst>
      <p:ext uri="{BB962C8B-B14F-4D97-AF65-F5344CB8AC3E}">
        <p14:creationId xmlns:p14="http://schemas.microsoft.com/office/powerpoint/2010/main" val="387685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11</a:t>
            </a:fld>
            <a:endParaRPr lang="en-US"/>
          </a:p>
        </p:txBody>
      </p:sp>
    </p:spTree>
    <p:extLst>
      <p:ext uri="{BB962C8B-B14F-4D97-AF65-F5344CB8AC3E}">
        <p14:creationId xmlns:p14="http://schemas.microsoft.com/office/powerpoint/2010/main" val="3135554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B51834DA-A904-48C0-9BBC-5FA7157273FB}" type="slidenum">
              <a:rPr lang="en-US" smtClean="0"/>
              <a:t>12</a:t>
            </a:fld>
            <a:endParaRPr lang="en-US"/>
          </a:p>
        </p:txBody>
      </p:sp>
    </p:spTree>
    <p:extLst>
      <p:ext uri="{BB962C8B-B14F-4D97-AF65-F5344CB8AC3E}">
        <p14:creationId xmlns:p14="http://schemas.microsoft.com/office/powerpoint/2010/main" val="2910637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Due to various limitations of the online corpus (missing, mislabeled, or corrupt sound files), the native speaker control group consisted of many more female speakers than male speakers (6</a:t>
            </a:r>
            <a:r>
              <a:rPr lang="en-US" sz="1200" kern="1200" baseline="0" dirty="0">
                <a:solidFill>
                  <a:schemeClr val="tx1"/>
                </a:solidFill>
                <a:effectLst/>
                <a:latin typeface="+mn-lt"/>
                <a:ea typeface="+mn-ea"/>
                <a:cs typeface="+mn-cs"/>
              </a:rPr>
              <a:t> males, 12 females) </a:t>
            </a:r>
            <a:r>
              <a:rPr lang="en-US" sz="1200" kern="1200" dirty="0">
                <a:solidFill>
                  <a:schemeClr val="tx1"/>
                </a:solidFill>
                <a:effectLst/>
                <a:latin typeface="+mn-lt"/>
                <a:ea typeface="+mn-ea"/>
                <a:cs typeface="+mn-cs"/>
              </a:rPr>
              <a:t>in order to achieve a comparable number of tokens to those extracted from the L2 learners’ productions. </a:t>
            </a:r>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15</a:t>
            </a:fld>
            <a:endParaRPr lang="en-US"/>
          </a:p>
        </p:txBody>
      </p:sp>
    </p:spTree>
    <p:extLst>
      <p:ext uri="{BB962C8B-B14F-4D97-AF65-F5344CB8AC3E}">
        <p14:creationId xmlns:p14="http://schemas.microsoft.com/office/powerpoint/2010/main" val="1488743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22</a:t>
            </a:fld>
            <a:endParaRPr lang="en-US"/>
          </a:p>
        </p:txBody>
      </p:sp>
    </p:spTree>
    <p:extLst>
      <p:ext uri="{BB962C8B-B14F-4D97-AF65-F5344CB8AC3E}">
        <p14:creationId xmlns:p14="http://schemas.microsoft.com/office/powerpoint/2010/main" val="1506694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834DA-A904-48C0-9BBC-5FA7157273FB}" type="slidenum">
              <a:rPr lang="en-US" smtClean="0"/>
              <a:t>32</a:t>
            </a:fld>
            <a:endParaRPr lang="en-US"/>
          </a:p>
        </p:txBody>
      </p:sp>
    </p:spTree>
    <p:extLst>
      <p:ext uri="{BB962C8B-B14F-4D97-AF65-F5344CB8AC3E}">
        <p14:creationId xmlns:p14="http://schemas.microsoft.com/office/powerpoint/2010/main" val="1512536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75CDC73C-7BE8-4626-B128-193BBDFB69A4}" type="datetime1">
              <a:rPr lang="en-US" smtClean="0"/>
              <a:t>9/25/2017</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1A181BC5-E34D-4B44-B9B9-3CA944BC39F2}" type="slidenum">
              <a:rPr lang="en-US" smtClean="0"/>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55216247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83B68E-0873-4DB6-BFA2-ABD29D80A586}" type="datetime1">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81BC5-E34D-4B44-B9B9-3CA944BC39F2}" type="slidenum">
              <a:rPr lang="en-US" smtClean="0"/>
              <a:t>‹#›</a:t>
            </a:fld>
            <a:endParaRPr lang="en-US"/>
          </a:p>
        </p:txBody>
      </p:sp>
    </p:spTree>
    <p:extLst>
      <p:ext uri="{BB962C8B-B14F-4D97-AF65-F5344CB8AC3E}">
        <p14:creationId xmlns:p14="http://schemas.microsoft.com/office/powerpoint/2010/main" val="92017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DD22ED-D84A-4BF7-A738-70908E3B2744}" type="datetime1">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81BC5-E34D-4B44-B9B9-3CA944BC39F2}" type="slidenum">
              <a:rPr lang="en-US" smtClean="0"/>
              <a:t>‹#›</a:t>
            </a:fld>
            <a:endParaRPr lang="en-US"/>
          </a:p>
        </p:txBody>
      </p:sp>
    </p:spTree>
    <p:extLst>
      <p:ext uri="{BB962C8B-B14F-4D97-AF65-F5344CB8AC3E}">
        <p14:creationId xmlns:p14="http://schemas.microsoft.com/office/powerpoint/2010/main" val="381219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930166-0B0F-4291-8D61-869B9104F9C2}" type="datetime1">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81BC5-E34D-4B44-B9B9-3CA944BC39F2}" type="slidenum">
              <a:rPr lang="en-US" smtClean="0"/>
              <a:t>‹#›</a:t>
            </a:fld>
            <a:endParaRPr lang="en-US"/>
          </a:p>
        </p:txBody>
      </p:sp>
    </p:spTree>
    <p:extLst>
      <p:ext uri="{BB962C8B-B14F-4D97-AF65-F5344CB8AC3E}">
        <p14:creationId xmlns:p14="http://schemas.microsoft.com/office/powerpoint/2010/main" val="429178631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DCA27A30-EBBD-40F9-8DC2-FEF18B14A56E}" type="datetime1">
              <a:rPr lang="en-US" smtClean="0"/>
              <a:t>9/25/2017</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1A181BC5-E34D-4B44-B9B9-3CA944BC39F2}"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05118850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69361-4AAA-47DC-971B-1CB43C8827BB}" type="datetime1">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81BC5-E34D-4B44-B9B9-3CA944BC39F2}" type="slidenum">
              <a:rPr lang="en-US" smtClean="0"/>
              <a:t>‹#›</a:t>
            </a:fld>
            <a:endParaRPr lang="en-US"/>
          </a:p>
        </p:txBody>
      </p:sp>
    </p:spTree>
    <p:extLst>
      <p:ext uri="{BB962C8B-B14F-4D97-AF65-F5344CB8AC3E}">
        <p14:creationId xmlns:p14="http://schemas.microsoft.com/office/powerpoint/2010/main" val="39116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BA52F3-5F17-4D26-BFA1-AB61DEE2E9C6}" type="datetime1">
              <a:rPr lang="en-US" smtClean="0"/>
              <a:t>9/25/2017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181BC5-E34D-4B44-B9B9-3CA944BC39F2}" type="slidenum">
              <a:rPr lang="en-US" smtClean="0"/>
              <a:t>‹#›</a:t>
            </a:fld>
            <a:endParaRPr lang="en-US"/>
          </a:p>
        </p:txBody>
      </p:sp>
    </p:spTree>
    <p:extLst>
      <p:ext uri="{BB962C8B-B14F-4D97-AF65-F5344CB8AC3E}">
        <p14:creationId xmlns:p14="http://schemas.microsoft.com/office/powerpoint/2010/main" val="3221944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5DE121-54F2-43AB-BB90-1AF694F29A25}" type="datetime1">
              <a:rPr lang="en-US" smtClean="0"/>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81BC5-E34D-4B44-B9B9-3CA944BC39F2}" type="slidenum">
              <a:rPr lang="en-US" smtClean="0"/>
              <a:t>‹#›</a:t>
            </a:fld>
            <a:endParaRPr lang="en-US"/>
          </a:p>
        </p:txBody>
      </p:sp>
    </p:spTree>
    <p:extLst>
      <p:ext uri="{BB962C8B-B14F-4D97-AF65-F5344CB8AC3E}">
        <p14:creationId xmlns:p14="http://schemas.microsoft.com/office/powerpoint/2010/main" val="1823234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8E1A74-4001-4101-B984-0C6BAD9356DC}" type="datetime1">
              <a:rPr lang="en-US" smtClean="0"/>
              <a:t>9/25/2017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81BC5-E34D-4B44-B9B9-3CA944BC39F2}" type="slidenum">
              <a:rPr lang="en-US" smtClean="0"/>
              <a:t>‹#›</a:t>
            </a:fld>
            <a:endParaRPr lang="en-US"/>
          </a:p>
        </p:txBody>
      </p:sp>
    </p:spTree>
    <p:extLst>
      <p:ext uri="{BB962C8B-B14F-4D97-AF65-F5344CB8AC3E}">
        <p14:creationId xmlns:p14="http://schemas.microsoft.com/office/powerpoint/2010/main" val="377298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0E524765-ED5F-4F81-8C39-E5493B368394}" type="datetime1">
              <a:rPr lang="en-US" smtClean="0"/>
              <a:t>9/25/2017</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1A181BC5-E34D-4B44-B9B9-3CA944BC39F2}"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47556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1ECB4AC-7B8F-4F69-B3BA-5D4325DF3E48}" type="datetime1">
              <a:rPr lang="en-US" smtClean="0"/>
              <a:t>9/25/2017</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1A181BC5-E34D-4B44-B9B9-3CA944BC39F2}"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98530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9DBED3FB-2DFA-4134-9594-E4D4AC3E5241}" type="datetime1">
              <a:rPr lang="en-US" smtClean="0"/>
              <a:t>9/25/2017</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1A181BC5-E34D-4B44-B9B9-3CA944BC39F2}" type="slidenum">
              <a:rPr lang="en-US" smtClean="0"/>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8471482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szahler@indiana.edu" TargetMode="External"/><Relationship Id="rId2" Type="http://schemas.openxmlformats.org/officeDocument/2006/relationships/hyperlink" Target="mailto:ddaidone@indiana.edu"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060681"/>
            <a:ext cx="6781800" cy="2895599"/>
          </a:xfrm>
        </p:spPr>
        <p:txBody>
          <a:bodyPr>
            <a:normAutofit fontScale="90000"/>
          </a:bodyPr>
          <a:lstStyle/>
          <a:p>
            <a:pPr algn="ctr">
              <a:spcAft>
                <a:spcPts val="2400"/>
              </a:spcAft>
            </a:pPr>
            <a:r>
              <a:rPr lang="en-US" sz="4400" dirty="0"/>
              <a:t>Structural and frequency effects on the variable production of L2 Spanish taps and trills</a:t>
            </a:r>
            <a:br>
              <a:rPr lang="en-US" sz="4400" dirty="0"/>
            </a:br>
            <a:br>
              <a:rPr lang="en-US" sz="2400" dirty="0"/>
            </a:br>
            <a:r>
              <a:rPr lang="en-US" sz="2000" dirty="0"/>
              <a:t>GURT 2017, March 11</a:t>
            </a:r>
            <a:r>
              <a:rPr lang="en-US" sz="2000" baseline="30000" dirty="0"/>
              <a:t>th</a:t>
            </a:r>
            <a:r>
              <a:rPr lang="en-US" sz="2000" dirty="0"/>
              <a:t>, Georgetown University</a:t>
            </a:r>
            <a:endParaRPr lang="en-US" sz="6600" dirty="0"/>
          </a:p>
        </p:txBody>
      </p:sp>
      <p:sp>
        <p:nvSpPr>
          <p:cNvPr id="3" name="Subtitle 2"/>
          <p:cNvSpPr>
            <a:spLocks noGrp="1"/>
          </p:cNvSpPr>
          <p:nvPr>
            <p:ph type="subTitle" idx="1"/>
          </p:nvPr>
        </p:nvSpPr>
        <p:spPr/>
        <p:txBody>
          <a:bodyPr>
            <a:normAutofit/>
          </a:bodyPr>
          <a:lstStyle/>
          <a:p>
            <a:r>
              <a:rPr lang="es-ES" dirty="0" err="1"/>
              <a:t>Danielle</a:t>
            </a:r>
            <a:r>
              <a:rPr lang="es-ES" dirty="0"/>
              <a:t> </a:t>
            </a:r>
            <a:r>
              <a:rPr lang="es-ES" dirty="0" err="1"/>
              <a:t>Daidone</a:t>
            </a:r>
            <a:endParaRPr lang="es-ES" dirty="0"/>
          </a:p>
          <a:p>
            <a:r>
              <a:rPr lang="es-ES" dirty="0"/>
              <a:t>Sara </a:t>
            </a:r>
            <a:r>
              <a:rPr lang="es-ES" dirty="0" err="1"/>
              <a:t>Zahler</a:t>
            </a:r>
            <a:endParaRPr lang="en-US" dirty="0"/>
          </a:p>
          <a:p>
            <a:endParaRPr lang="es-ES" dirty="0"/>
          </a:p>
        </p:txBody>
      </p:sp>
      <p:pic>
        <p:nvPicPr>
          <p:cNvPr id="4" name="Picture 3"/>
          <p:cNvPicPr>
            <a:picLocks noChangeAspect="1"/>
          </p:cNvPicPr>
          <p:nvPr/>
        </p:nvPicPr>
        <p:blipFill>
          <a:blip r:embed="rId3"/>
          <a:stretch>
            <a:fillRect/>
          </a:stretch>
        </p:blipFill>
        <p:spPr>
          <a:xfrm>
            <a:off x="3581400" y="4724400"/>
            <a:ext cx="2209800" cy="16463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Trill</a:t>
            </a:r>
            <a:r>
              <a:rPr lang="es-ES" dirty="0"/>
              <a:t> </a:t>
            </a:r>
            <a:r>
              <a:rPr lang="es-ES" dirty="0" err="1"/>
              <a:t>production</a:t>
            </a:r>
            <a:r>
              <a:rPr lang="es-ES" dirty="0"/>
              <a:t> </a:t>
            </a:r>
            <a:r>
              <a:rPr lang="es-ES" dirty="0" err="1"/>
              <a:t>by</a:t>
            </a:r>
            <a:r>
              <a:rPr lang="es-ES" dirty="0"/>
              <a:t> L2 </a:t>
            </a:r>
            <a:r>
              <a:rPr lang="es-ES" dirty="0" err="1"/>
              <a:t>learners</a:t>
            </a:r>
            <a:endParaRPr lang="en-US" dirty="0"/>
          </a:p>
        </p:txBody>
      </p:sp>
      <p:sp>
        <p:nvSpPr>
          <p:cNvPr id="4" name="Slide Number Placeholder 3"/>
          <p:cNvSpPr>
            <a:spLocks noGrp="1"/>
          </p:cNvSpPr>
          <p:nvPr>
            <p:ph type="sldNum" sz="quarter" idx="12"/>
          </p:nvPr>
        </p:nvSpPr>
        <p:spPr/>
        <p:txBody>
          <a:bodyPr/>
          <a:lstStyle/>
          <a:p>
            <a:fld id="{1A181BC5-E34D-4B44-B9B9-3CA944BC39F2}" type="slidenum">
              <a:rPr lang="en-US" smtClean="0"/>
              <a:t>10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427953742"/>
              </p:ext>
            </p:extLst>
          </p:nvPr>
        </p:nvGraphicFramePr>
        <p:xfrm>
          <a:off x="1907322" y="1684100"/>
          <a:ext cx="5443655" cy="3292578"/>
        </p:xfrm>
        <a:graphic>
          <a:graphicData uri="http://schemas.openxmlformats.org/drawingml/2006/table">
            <a:tbl>
              <a:tblPr firstRow="1" bandRow="1">
                <a:tableStyleId>{8EC20E35-A176-4012-BC5E-935CFFF8708E}</a:tableStyleId>
              </a:tblPr>
              <a:tblGrid>
                <a:gridCol w="3543312">
                  <a:extLst>
                    <a:ext uri="{9D8B030D-6E8A-4147-A177-3AD203B41FA5}">
                      <a16:colId xmlns:a16="http://schemas.microsoft.com/office/drawing/2014/main" val="20001"/>
                    </a:ext>
                  </a:extLst>
                </a:gridCol>
                <a:gridCol w="1900343">
                  <a:extLst>
                    <a:ext uri="{9D8B030D-6E8A-4147-A177-3AD203B41FA5}">
                      <a16:colId xmlns:a16="http://schemas.microsoft.com/office/drawing/2014/main" val="20002"/>
                    </a:ext>
                  </a:extLst>
                </a:gridCol>
              </a:tblGrid>
              <a:tr h="415299">
                <a:tc>
                  <a:txBody>
                    <a:bodyPr/>
                    <a:lstStyle/>
                    <a:p>
                      <a:r>
                        <a:rPr lang="es-ES" sz="2000" dirty="0" err="1"/>
                        <a:t>Learner</a:t>
                      </a:r>
                      <a:r>
                        <a:rPr lang="es-ES" sz="2000" dirty="0"/>
                        <a:t> </a:t>
                      </a:r>
                      <a:r>
                        <a:rPr lang="es-ES" sz="2000" dirty="0" err="1"/>
                        <a:t>groups</a:t>
                      </a:r>
                      <a:endParaRPr lang="en-US" sz="2000" dirty="0"/>
                    </a:p>
                  </a:txBody>
                  <a:tcPr/>
                </a:tc>
                <a:tc>
                  <a:txBody>
                    <a:bodyPr/>
                    <a:lstStyle/>
                    <a:p>
                      <a:r>
                        <a:rPr lang="en-US" sz="2000" dirty="0"/>
                        <a:t>Trill</a:t>
                      </a:r>
                    </a:p>
                  </a:txBody>
                  <a:tcPr/>
                </a:tc>
                <a:extLst>
                  <a:ext uri="{0D108BD9-81ED-4DB2-BD59-A6C34878D82A}">
                    <a16:rowId xmlns:a16="http://schemas.microsoft.com/office/drawing/2014/main" val="10000"/>
                  </a:ext>
                </a:extLst>
              </a:tr>
              <a:tr h="536428">
                <a:tc>
                  <a:txBody>
                    <a:bodyPr/>
                    <a:lstStyle/>
                    <a:p>
                      <a:r>
                        <a:rPr lang="es-ES" sz="2000" dirty="0"/>
                        <a:t>1st-3rd</a:t>
                      </a:r>
                      <a:r>
                        <a:rPr lang="es-ES" sz="2000" baseline="0" dirty="0"/>
                        <a:t> </a:t>
                      </a:r>
                      <a:r>
                        <a:rPr lang="es-ES" sz="2000" baseline="0" dirty="0" err="1"/>
                        <a:t>semester</a:t>
                      </a:r>
                      <a:endParaRPr lang="en-US" sz="2000" dirty="0"/>
                    </a:p>
                  </a:txBody>
                  <a:tcPr/>
                </a:tc>
                <a:tc>
                  <a:txBody>
                    <a:bodyPr/>
                    <a:lstStyle/>
                    <a:p>
                      <a:r>
                        <a:rPr lang="en-US" sz="2000" dirty="0"/>
                        <a:t>5-13%</a:t>
                      </a:r>
                    </a:p>
                  </a:txBody>
                  <a:tcPr/>
                </a:tc>
                <a:extLst>
                  <a:ext uri="{0D108BD9-81ED-4DB2-BD59-A6C34878D82A}">
                    <a16:rowId xmlns:a16="http://schemas.microsoft.com/office/drawing/2014/main" val="10001"/>
                  </a:ext>
                </a:extLst>
              </a:tr>
              <a:tr h="652219">
                <a:tc>
                  <a:txBody>
                    <a:bodyPr/>
                    <a:lstStyle/>
                    <a:p>
                      <a:r>
                        <a:rPr lang="es-ES" sz="2000" dirty="0"/>
                        <a:t>4th-5th </a:t>
                      </a:r>
                      <a:r>
                        <a:rPr lang="es-ES" sz="2000" dirty="0" err="1"/>
                        <a:t>semester</a:t>
                      </a:r>
                      <a:endParaRPr lang="en-US" sz="2000" dirty="0"/>
                    </a:p>
                  </a:txBody>
                  <a:tcPr/>
                </a:tc>
                <a:tc>
                  <a:txBody>
                    <a:bodyPr/>
                    <a:lstStyle/>
                    <a:p>
                      <a:r>
                        <a:rPr lang="es-ES" sz="2000" dirty="0"/>
                        <a:t>0-27%</a:t>
                      </a:r>
                      <a:endParaRPr lang="en-US" sz="2000" dirty="0"/>
                    </a:p>
                  </a:txBody>
                  <a:tcPr/>
                </a:tc>
                <a:extLst>
                  <a:ext uri="{0D108BD9-81ED-4DB2-BD59-A6C34878D82A}">
                    <a16:rowId xmlns:a16="http://schemas.microsoft.com/office/drawing/2014/main" val="10002"/>
                  </a:ext>
                </a:extLst>
              </a:tr>
              <a:tr h="480929">
                <a:tc>
                  <a:txBody>
                    <a:bodyPr/>
                    <a:lstStyle/>
                    <a:p>
                      <a:r>
                        <a:rPr lang="en-US" sz="2000" dirty="0"/>
                        <a:t>8</a:t>
                      </a:r>
                      <a:r>
                        <a:rPr lang="en-US" sz="2000" baseline="30000" dirty="0"/>
                        <a:t>th</a:t>
                      </a:r>
                      <a:r>
                        <a:rPr lang="en-US" sz="2000" dirty="0"/>
                        <a:t> semester</a:t>
                      </a:r>
                    </a:p>
                  </a:txBody>
                  <a:tcPr/>
                </a:tc>
                <a:tc>
                  <a:txBody>
                    <a:bodyPr/>
                    <a:lstStyle/>
                    <a:p>
                      <a:r>
                        <a:rPr lang="en-US" sz="2000" dirty="0"/>
                        <a:t>2%-20%</a:t>
                      </a:r>
                    </a:p>
                  </a:txBody>
                  <a:tcPr/>
                </a:tc>
                <a:extLst>
                  <a:ext uri="{0D108BD9-81ED-4DB2-BD59-A6C34878D82A}">
                    <a16:rowId xmlns:a16="http://schemas.microsoft.com/office/drawing/2014/main" val="10003"/>
                  </a:ext>
                </a:extLst>
              </a:tr>
              <a:tr h="480929">
                <a:tc>
                  <a:txBody>
                    <a:bodyPr/>
                    <a:lstStyle/>
                    <a:p>
                      <a:r>
                        <a:rPr lang="es-ES" sz="2000" dirty="0" err="1"/>
                        <a:t>Advanced</a:t>
                      </a:r>
                      <a:r>
                        <a:rPr lang="es-ES" sz="2000" dirty="0"/>
                        <a:t> </a:t>
                      </a:r>
                      <a:r>
                        <a:rPr lang="es-ES" sz="2000" dirty="0" err="1"/>
                        <a:t>majors</a:t>
                      </a:r>
                      <a:r>
                        <a:rPr lang="es-ES" sz="2000" dirty="0"/>
                        <a:t>/</a:t>
                      </a:r>
                      <a:r>
                        <a:rPr lang="es-ES" sz="2000" dirty="0" err="1"/>
                        <a:t>minors</a:t>
                      </a:r>
                      <a:endParaRPr lang="en-US" sz="2000" dirty="0"/>
                    </a:p>
                  </a:txBody>
                  <a:tcPr/>
                </a:tc>
                <a:tc>
                  <a:txBody>
                    <a:bodyPr/>
                    <a:lstStyle/>
                    <a:p>
                      <a:r>
                        <a:rPr lang="es-ES" sz="2000" dirty="0"/>
                        <a:t>26.6%</a:t>
                      </a:r>
                      <a:endParaRPr lang="en-US" sz="2000" dirty="0"/>
                    </a:p>
                  </a:txBody>
                  <a:tcPr/>
                </a:tc>
                <a:extLst>
                  <a:ext uri="{0D108BD9-81ED-4DB2-BD59-A6C34878D82A}">
                    <a16:rowId xmlns:a16="http://schemas.microsoft.com/office/drawing/2014/main" val="10004"/>
                  </a:ext>
                </a:extLst>
              </a:tr>
              <a:tr h="726774">
                <a:tc>
                  <a:txBody>
                    <a:bodyPr/>
                    <a:lstStyle/>
                    <a:p>
                      <a:r>
                        <a:rPr lang="en-US" sz="2000" dirty="0"/>
                        <a:t>Doctoral/Advanced non-native instructors/faculty</a:t>
                      </a:r>
                    </a:p>
                  </a:txBody>
                  <a:tcPr/>
                </a:tc>
                <a:tc>
                  <a:txBody>
                    <a:bodyPr/>
                    <a:lstStyle/>
                    <a:p>
                      <a:r>
                        <a:rPr lang="en-US" sz="2000" dirty="0"/>
                        <a:t>59-83%</a:t>
                      </a:r>
                    </a:p>
                  </a:txBody>
                  <a:tcPr/>
                </a:tc>
                <a:extLst>
                  <a:ext uri="{0D108BD9-81ED-4DB2-BD59-A6C34878D82A}">
                    <a16:rowId xmlns:a16="http://schemas.microsoft.com/office/drawing/2014/main" val="10005"/>
                  </a:ext>
                </a:extLst>
              </a:tr>
            </a:tbl>
          </a:graphicData>
        </a:graphic>
      </p:graphicFrame>
      <p:sp>
        <p:nvSpPr>
          <p:cNvPr id="3" name="TextBox 2"/>
          <p:cNvSpPr txBox="1"/>
          <p:nvPr/>
        </p:nvSpPr>
        <p:spPr>
          <a:xfrm>
            <a:off x="1378561" y="5361089"/>
            <a:ext cx="6324600" cy="707886"/>
          </a:xfrm>
          <a:prstGeom prst="rect">
            <a:avLst/>
          </a:prstGeom>
          <a:noFill/>
        </p:spPr>
        <p:txBody>
          <a:bodyPr wrap="square" rtlCol="0">
            <a:spAutoFit/>
          </a:bodyPr>
          <a:lstStyle/>
          <a:p>
            <a:pPr algn="ctr"/>
            <a:r>
              <a:rPr lang="en-US" sz="2000" dirty="0"/>
              <a:t>Face, 2006; Major, 1986; Olsen, 2012; Reeder, 1998; Rose, 2010; </a:t>
            </a:r>
            <a:r>
              <a:rPr lang="en-US" sz="2000" dirty="0" err="1"/>
              <a:t>Waltmunson</a:t>
            </a:r>
            <a:r>
              <a:rPr lang="en-US" sz="2000" dirty="0"/>
              <a:t>, 2005</a:t>
            </a:r>
          </a:p>
        </p:txBody>
      </p:sp>
    </p:spTree>
    <p:extLst>
      <p:ext uri="{BB962C8B-B14F-4D97-AF65-F5344CB8AC3E}">
        <p14:creationId xmlns:p14="http://schemas.microsoft.com/office/powerpoint/2010/main" val="2163592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507107"/>
            <a:ext cx="7734300" cy="712093"/>
          </a:xfrm>
        </p:spPr>
        <p:txBody>
          <a:bodyPr/>
          <a:lstStyle/>
          <a:p>
            <a:r>
              <a:rPr lang="es-ES" dirty="0" err="1"/>
              <a:t>What</a:t>
            </a:r>
            <a:r>
              <a:rPr lang="es-ES" dirty="0"/>
              <a:t> </a:t>
            </a:r>
            <a:r>
              <a:rPr lang="es-ES" dirty="0" err="1"/>
              <a:t>else</a:t>
            </a:r>
            <a:r>
              <a:rPr lang="es-ES" dirty="0"/>
              <a:t> do </a:t>
            </a:r>
            <a:r>
              <a:rPr lang="es-ES" dirty="0" err="1"/>
              <a:t>learners</a:t>
            </a:r>
            <a:r>
              <a:rPr lang="es-ES" dirty="0"/>
              <a:t> produce?</a:t>
            </a:r>
            <a:endParaRPr lang="en-US" dirty="0"/>
          </a:p>
        </p:txBody>
      </p:sp>
      <p:sp>
        <p:nvSpPr>
          <p:cNvPr id="3" name="Content Placeholder 2"/>
          <p:cNvSpPr>
            <a:spLocks noGrp="1"/>
          </p:cNvSpPr>
          <p:nvPr>
            <p:ph idx="1"/>
          </p:nvPr>
        </p:nvSpPr>
        <p:spPr>
          <a:xfrm>
            <a:off x="1028700" y="1805186"/>
            <a:ext cx="7200900" cy="4062214"/>
          </a:xfrm>
        </p:spPr>
        <p:txBody>
          <a:bodyPr>
            <a:normAutofit/>
          </a:bodyPr>
          <a:lstStyle/>
          <a:p>
            <a:pPr>
              <a:buFont typeface="Wingdings" panose="05000000000000000000" pitchFamily="2" charset="2"/>
              <a:buChar char="§"/>
            </a:pPr>
            <a:r>
              <a:rPr lang="es-ES" sz="2800" dirty="0" err="1"/>
              <a:t>Both</a:t>
            </a:r>
            <a:r>
              <a:rPr lang="es-ES" sz="2800" dirty="0"/>
              <a:t> non-</a:t>
            </a:r>
            <a:r>
              <a:rPr lang="es-ES" sz="2800" dirty="0" err="1"/>
              <a:t>native</a:t>
            </a:r>
            <a:r>
              <a:rPr lang="es-ES" sz="2800" dirty="0"/>
              <a:t> and </a:t>
            </a:r>
            <a:r>
              <a:rPr lang="es-ES" sz="2800" dirty="0" err="1"/>
              <a:t>native-like</a:t>
            </a:r>
            <a:r>
              <a:rPr lang="es-ES" sz="2800" dirty="0"/>
              <a:t> </a:t>
            </a:r>
            <a:r>
              <a:rPr lang="es-ES" sz="2800" dirty="0" err="1"/>
              <a:t>variants</a:t>
            </a:r>
            <a:r>
              <a:rPr lang="es-ES" sz="2800" dirty="0"/>
              <a:t>:</a:t>
            </a:r>
            <a:endParaRPr lang="en-US" sz="2800" dirty="0"/>
          </a:p>
          <a:p>
            <a:pPr lvl="1">
              <a:buFont typeface="Wingdings" panose="05000000000000000000" pitchFamily="2" charset="2"/>
              <a:buChar char="§"/>
            </a:pPr>
            <a:r>
              <a:rPr lang="es-ES" sz="2400" i="0" dirty="0"/>
              <a:t>English </a:t>
            </a:r>
            <a:r>
              <a:rPr lang="es-ES" sz="2400" i="0" dirty="0" err="1"/>
              <a:t>approximant</a:t>
            </a:r>
            <a:endParaRPr lang="es-ES" sz="2400" i="0" dirty="0"/>
          </a:p>
          <a:p>
            <a:pPr lvl="1">
              <a:buFont typeface="Wingdings" panose="05000000000000000000" pitchFamily="2" charset="2"/>
              <a:buChar char="§"/>
            </a:pPr>
            <a:r>
              <a:rPr lang="es-ES" sz="2400" i="0" dirty="0" err="1"/>
              <a:t>Taps</a:t>
            </a:r>
            <a:endParaRPr lang="es-ES" sz="2400" i="0" dirty="0"/>
          </a:p>
          <a:p>
            <a:pPr lvl="1">
              <a:buFont typeface="Wingdings" panose="05000000000000000000" pitchFamily="2" charset="2"/>
              <a:buChar char="§"/>
            </a:pPr>
            <a:r>
              <a:rPr lang="es-ES" sz="2400" i="0" dirty="0" err="1"/>
              <a:t>Voiced</a:t>
            </a:r>
            <a:r>
              <a:rPr lang="es-ES" sz="2400" i="0" dirty="0"/>
              <a:t> alveolar </a:t>
            </a:r>
            <a:r>
              <a:rPr lang="es-ES" sz="2400" i="0" dirty="0" err="1"/>
              <a:t>native-like</a:t>
            </a:r>
            <a:r>
              <a:rPr lang="es-ES" sz="2400" i="0" dirty="0"/>
              <a:t> </a:t>
            </a:r>
            <a:r>
              <a:rPr lang="es-ES" sz="2400" i="0" dirty="0" err="1"/>
              <a:t>approximants</a:t>
            </a:r>
            <a:endParaRPr lang="es-ES" sz="2400" i="0" dirty="0"/>
          </a:p>
          <a:p>
            <a:pPr lvl="1">
              <a:buFont typeface="Wingdings" panose="05000000000000000000" pitchFamily="2" charset="2"/>
              <a:buChar char="§"/>
            </a:pPr>
            <a:r>
              <a:rPr lang="es-ES" sz="2400" i="0" dirty="0" err="1"/>
              <a:t>Assibilation</a:t>
            </a:r>
            <a:endParaRPr lang="es-ES" sz="2400" i="0" dirty="0"/>
          </a:p>
          <a:p>
            <a:pPr lvl="1">
              <a:buFont typeface="Wingdings" panose="05000000000000000000" pitchFamily="2" charset="2"/>
              <a:buChar char="§"/>
            </a:pPr>
            <a:r>
              <a:rPr lang="es-ES" sz="2400" i="0" dirty="0" err="1"/>
              <a:t>Taps</a:t>
            </a:r>
            <a:r>
              <a:rPr lang="es-ES" sz="2400" i="0" dirty="0"/>
              <a:t> </a:t>
            </a:r>
            <a:r>
              <a:rPr lang="es-ES" sz="2400" i="0" dirty="0" err="1"/>
              <a:t>followed</a:t>
            </a:r>
            <a:r>
              <a:rPr lang="es-ES" sz="2400" i="0" dirty="0"/>
              <a:t> </a:t>
            </a:r>
            <a:r>
              <a:rPr lang="es-ES" sz="2400" i="0" dirty="0" err="1"/>
              <a:t>by</a:t>
            </a:r>
            <a:r>
              <a:rPr lang="es-ES" sz="2400" i="0" dirty="0"/>
              <a:t> </a:t>
            </a:r>
            <a:r>
              <a:rPr lang="es-ES" sz="2400" i="0" dirty="0" err="1"/>
              <a:t>frication</a:t>
            </a:r>
            <a:endParaRPr lang="es-ES" sz="2400" i="0" dirty="0"/>
          </a:p>
        </p:txBody>
      </p:sp>
      <p:sp>
        <p:nvSpPr>
          <p:cNvPr id="4" name="Slide Number Placeholder 3"/>
          <p:cNvSpPr>
            <a:spLocks noGrp="1"/>
          </p:cNvSpPr>
          <p:nvPr>
            <p:ph type="sldNum" sz="quarter" idx="12"/>
          </p:nvPr>
        </p:nvSpPr>
        <p:spPr/>
        <p:txBody>
          <a:bodyPr/>
          <a:lstStyle/>
          <a:p>
            <a:fld id="{1A181BC5-E34D-4B44-B9B9-3CA944BC39F2}" type="slidenum">
              <a:rPr lang="en-US" smtClean="0"/>
              <a:t>11</a:t>
            </a:fld>
            <a:endParaRPr lang="en-US" dirty="0"/>
          </a:p>
        </p:txBody>
      </p:sp>
      <p:sp>
        <p:nvSpPr>
          <p:cNvPr id="5" name="TextBox 4"/>
          <p:cNvSpPr txBox="1"/>
          <p:nvPr/>
        </p:nvSpPr>
        <p:spPr>
          <a:xfrm>
            <a:off x="1772261" y="5498068"/>
            <a:ext cx="5930900" cy="369332"/>
          </a:xfrm>
          <a:prstGeom prst="rect">
            <a:avLst/>
          </a:prstGeom>
          <a:noFill/>
        </p:spPr>
        <p:txBody>
          <a:bodyPr wrap="square" rtlCol="0">
            <a:spAutoFit/>
          </a:bodyPr>
          <a:lstStyle/>
          <a:p>
            <a:r>
              <a:rPr lang="en-US" dirty="0"/>
              <a:t>Face, 2006; Major, 1986; Rose, 2006; </a:t>
            </a:r>
            <a:r>
              <a:rPr lang="en-US" dirty="0" err="1"/>
              <a:t>Waltmunson</a:t>
            </a:r>
            <a:r>
              <a:rPr lang="en-US" dirty="0"/>
              <a:t>, 2005</a:t>
            </a:r>
          </a:p>
        </p:txBody>
      </p:sp>
      <p:sp>
        <p:nvSpPr>
          <p:cNvPr id="6" name="Rounded Rectangle 5"/>
          <p:cNvSpPr/>
          <p:nvPr/>
        </p:nvSpPr>
        <p:spPr>
          <a:xfrm>
            <a:off x="1524000" y="2743200"/>
            <a:ext cx="5943600" cy="179653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962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838200"/>
            <a:ext cx="7200900" cy="914400"/>
          </a:xfrm>
        </p:spPr>
        <p:txBody>
          <a:bodyPr>
            <a:normAutofit/>
          </a:bodyPr>
          <a:lstStyle/>
          <a:p>
            <a:r>
              <a:rPr lang="es-ES" sz="4000" dirty="0" err="1"/>
              <a:t>What</a:t>
            </a:r>
            <a:r>
              <a:rPr lang="es-ES" sz="4000" dirty="0"/>
              <a:t> </a:t>
            </a:r>
            <a:r>
              <a:rPr lang="es-ES" sz="4000" dirty="0" err="1"/>
              <a:t>conditions</a:t>
            </a:r>
            <a:r>
              <a:rPr lang="es-ES" sz="4000" dirty="0"/>
              <a:t> </a:t>
            </a:r>
            <a:r>
              <a:rPr lang="es-ES" sz="4000" dirty="0" err="1"/>
              <a:t>this</a:t>
            </a:r>
            <a:r>
              <a:rPr lang="es-ES" sz="4000" dirty="0"/>
              <a:t> </a:t>
            </a:r>
            <a:r>
              <a:rPr lang="es-ES" sz="4000" dirty="0" err="1"/>
              <a:t>variation</a:t>
            </a:r>
            <a:r>
              <a:rPr lang="es-ES" sz="4000" dirty="0"/>
              <a:t>?</a:t>
            </a:r>
            <a:endParaRPr lang="en-US" sz="4000" dirty="0"/>
          </a:p>
        </p:txBody>
      </p:sp>
      <p:sp>
        <p:nvSpPr>
          <p:cNvPr id="3" name="Content Placeholder 2"/>
          <p:cNvSpPr>
            <a:spLocks noGrp="1"/>
          </p:cNvSpPr>
          <p:nvPr>
            <p:ph idx="1"/>
          </p:nvPr>
        </p:nvSpPr>
        <p:spPr>
          <a:xfrm>
            <a:off x="1028700" y="2057400"/>
            <a:ext cx="7200900" cy="4076700"/>
          </a:xfrm>
        </p:spPr>
        <p:txBody>
          <a:bodyPr>
            <a:normAutofit/>
          </a:bodyPr>
          <a:lstStyle/>
          <a:p>
            <a:pPr>
              <a:buFont typeface="Wingdings" panose="05000000000000000000" pitchFamily="2" charset="2"/>
              <a:buChar char="§"/>
            </a:pPr>
            <a:r>
              <a:rPr lang="en-US" sz="2400" dirty="0"/>
              <a:t>Hurtado and Estrada (2010):</a:t>
            </a:r>
          </a:p>
          <a:p>
            <a:pPr lvl="1">
              <a:buFont typeface="Wingdings" panose="05000000000000000000" pitchFamily="2" charset="2"/>
              <a:buChar char="§"/>
            </a:pPr>
            <a:r>
              <a:rPr lang="en-US" sz="2400" i="0" dirty="0"/>
              <a:t>Looked at what factors condition the pronunciation of Spanish r (both tap and trill contexts combined, all dialectal variants included)</a:t>
            </a:r>
          </a:p>
          <a:p>
            <a:pPr lvl="1">
              <a:buFont typeface="Wingdings" panose="05000000000000000000" pitchFamily="2" charset="2"/>
              <a:buChar char="§"/>
            </a:pPr>
            <a:endParaRPr lang="en-US" sz="2400" i="0" dirty="0">
              <a:solidFill>
                <a:schemeClr val="tx1"/>
              </a:solidFill>
            </a:endParaRPr>
          </a:p>
          <a:p>
            <a:pPr>
              <a:buFont typeface="Wingdings" panose="05000000000000000000" pitchFamily="2" charset="2"/>
              <a:buChar char="§"/>
            </a:pPr>
            <a:r>
              <a:rPr lang="en-US" sz="2400" dirty="0">
                <a:solidFill>
                  <a:srgbClr val="002060"/>
                </a:solidFill>
              </a:rPr>
              <a:t>Phonological context</a:t>
            </a:r>
          </a:p>
          <a:p>
            <a:pPr>
              <a:buFont typeface="Wingdings" panose="05000000000000000000" pitchFamily="2" charset="2"/>
              <a:buChar char="§"/>
            </a:pPr>
            <a:r>
              <a:rPr lang="en-US" sz="2400" i="0" dirty="0">
                <a:solidFill>
                  <a:srgbClr val="002060"/>
                </a:solidFill>
              </a:rPr>
              <a:t>Position</a:t>
            </a:r>
          </a:p>
          <a:p>
            <a:pPr>
              <a:buFont typeface="Wingdings" panose="05000000000000000000" pitchFamily="2" charset="2"/>
              <a:buChar char="§"/>
            </a:pPr>
            <a:r>
              <a:rPr lang="en-US" sz="2400" dirty="0">
                <a:solidFill>
                  <a:srgbClr val="002060"/>
                </a:solidFill>
              </a:rPr>
              <a:t>Type of discourse</a:t>
            </a:r>
          </a:p>
        </p:txBody>
      </p:sp>
      <p:sp>
        <p:nvSpPr>
          <p:cNvPr id="4" name="Slide Number Placeholder 3"/>
          <p:cNvSpPr>
            <a:spLocks noGrp="1"/>
          </p:cNvSpPr>
          <p:nvPr>
            <p:ph type="sldNum" sz="quarter" idx="12"/>
          </p:nvPr>
        </p:nvSpPr>
        <p:spPr/>
        <p:txBody>
          <a:bodyPr/>
          <a:lstStyle/>
          <a:p>
            <a:fld id="{1A181BC5-E34D-4B44-B9B9-3CA944BC39F2}" type="slidenum">
              <a:rPr lang="en-US" smtClean="0"/>
              <a:t>12</a:t>
            </a:fld>
            <a:endParaRPr lang="en-US"/>
          </a:p>
        </p:txBody>
      </p:sp>
      <p:sp>
        <p:nvSpPr>
          <p:cNvPr id="6" name="Content Placeholder 2"/>
          <p:cNvSpPr txBox="1">
            <a:spLocks/>
          </p:cNvSpPr>
          <p:nvPr/>
        </p:nvSpPr>
        <p:spPr>
          <a:xfrm>
            <a:off x="4343400" y="4419600"/>
            <a:ext cx="4419600" cy="1447800"/>
          </a:xfrm>
          <a:prstGeom prst="rect">
            <a:avLst/>
          </a:prstGeom>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buFont typeface="Wingdings" panose="05000000000000000000" pitchFamily="2" charset="2"/>
              <a:buChar char="§"/>
            </a:pPr>
            <a:r>
              <a:rPr lang="en-US" sz="2400" dirty="0">
                <a:solidFill>
                  <a:srgbClr val="002060"/>
                </a:solidFill>
              </a:rPr>
              <a:t>Recording time</a:t>
            </a:r>
          </a:p>
          <a:p>
            <a:pPr>
              <a:buFont typeface="Wingdings" panose="05000000000000000000" pitchFamily="2" charset="2"/>
              <a:buChar char="§"/>
            </a:pPr>
            <a:r>
              <a:rPr lang="en-US" sz="2400" dirty="0">
                <a:solidFill>
                  <a:srgbClr val="002060"/>
                </a:solidFill>
              </a:rPr>
              <a:t>Focus of exercise</a:t>
            </a:r>
          </a:p>
          <a:p>
            <a:pPr>
              <a:buFont typeface="Wingdings" panose="05000000000000000000" pitchFamily="2" charset="2"/>
              <a:buChar char="§"/>
            </a:pPr>
            <a:r>
              <a:rPr lang="en-US" sz="2400" dirty="0">
                <a:solidFill>
                  <a:srgbClr val="002060"/>
                </a:solidFill>
              </a:rPr>
              <a:t>Level of classes taken abroad</a:t>
            </a:r>
          </a:p>
        </p:txBody>
      </p:sp>
    </p:spTree>
    <p:extLst>
      <p:ext uri="{BB962C8B-B14F-4D97-AF65-F5344CB8AC3E}">
        <p14:creationId xmlns:p14="http://schemas.microsoft.com/office/powerpoint/2010/main" val="2201844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609600"/>
          </a:xfrm>
        </p:spPr>
        <p:txBody>
          <a:bodyPr>
            <a:normAutofit fontScale="90000"/>
          </a:bodyPr>
          <a:lstStyle/>
          <a:p>
            <a:r>
              <a:rPr lang="en-US" sz="3900" dirty="0"/>
              <a:t>Maintenance of tap-trill contrast?</a:t>
            </a:r>
          </a:p>
        </p:txBody>
      </p:sp>
      <p:sp>
        <p:nvSpPr>
          <p:cNvPr id="3" name="Content Placeholder 2"/>
          <p:cNvSpPr>
            <a:spLocks noGrp="1"/>
          </p:cNvSpPr>
          <p:nvPr>
            <p:ph idx="1"/>
          </p:nvPr>
        </p:nvSpPr>
        <p:spPr>
          <a:xfrm>
            <a:off x="1028700" y="1600200"/>
            <a:ext cx="7200900" cy="4267200"/>
          </a:xfrm>
        </p:spPr>
        <p:txBody>
          <a:bodyPr/>
          <a:lstStyle/>
          <a:p>
            <a:r>
              <a:rPr lang="en-US" sz="2800" dirty="0" err="1"/>
              <a:t>Amengual</a:t>
            </a:r>
            <a:r>
              <a:rPr lang="en-US" sz="2800" dirty="0"/>
              <a:t> (2016)</a:t>
            </a:r>
          </a:p>
          <a:p>
            <a:pPr lvl="1"/>
            <a:r>
              <a:rPr lang="en-US" sz="2800" i="0" dirty="0"/>
              <a:t>L2 Spanish speakers maintained tap-trill context via duration</a:t>
            </a:r>
          </a:p>
          <a:p>
            <a:pPr lvl="2"/>
            <a:r>
              <a:rPr lang="en-US" sz="2400" dirty="0"/>
              <a:t>Considered all intervocalic trills (including non-tap realizations)</a:t>
            </a:r>
          </a:p>
          <a:p>
            <a:pPr lvl="2"/>
            <a:r>
              <a:rPr lang="en-US" sz="2400" dirty="0"/>
              <a:t>Considered both taps and native-like approximants for duration</a:t>
            </a:r>
          </a:p>
          <a:p>
            <a:endParaRPr lang="en-US" dirty="0"/>
          </a:p>
        </p:txBody>
      </p:sp>
      <p:sp>
        <p:nvSpPr>
          <p:cNvPr id="4" name="Slide Number Placeholder 3"/>
          <p:cNvSpPr>
            <a:spLocks noGrp="1"/>
          </p:cNvSpPr>
          <p:nvPr>
            <p:ph type="sldNum" sz="quarter" idx="12"/>
          </p:nvPr>
        </p:nvSpPr>
        <p:spPr/>
        <p:txBody>
          <a:bodyPr/>
          <a:lstStyle/>
          <a:p>
            <a:fld id="{1A181BC5-E34D-4B44-B9B9-3CA944BC39F2}" type="slidenum">
              <a:rPr lang="en-US" smtClean="0"/>
              <a:t>13</a:t>
            </a:fld>
            <a:endParaRPr lang="en-US"/>
          </a:p>
        </p:txBody>
      </p:sp>
    </p:spTree>
    <p:extLst>
      <p:ext uri="{BB962C8B-B14F-4D97-AF65-F5344CB8AC3E}">
        <p14:creationId xmlns:p14="http://schemas.microsoft.com/office/powerpoint/2010/main" val="3478544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Research</a:t>
            </a:r>
            <a:r>
              <a:rPr lang="es-ES" dirty="0"/>
              <a:t> </a:t>
            </a:r>
            <a:r>
              <a:rPr lang="es-ES" dirty="0" err="1"/>
              <a:t>questions</a:t>
            </a:r>
            <a:endParaRPr lang="en-US" dirty="0"/>
          </a:p>
        </p:txBody>
      </p:sp>
      <p:sp>
        <p:nvSpPr>
          <p:cNvPr id="3" name="Content Placeholder 2"/>
          <p:cNvSpPr>
            <a:spLocks noGrp="1"/>
          </p:cNvSpPr>
          <p:nvPr>
            <p:ph idx="1"/>
          </p:nvPr>
        </p:nvSpPr>
        <p:spPr>
          <a:xfrm>
            <a:off x="1028700" y="1524000"/>
            <a:ext cx="7200900" cy="5029200"/>
          </a:xfrm>
        </p:spPr>
        <p:txBody>
          <a:bodyPr>
            <a:noAutofit/>
          </a:bodyPr>
          <a:lstStyle/>
          <a:p>
            <a:pPr marL="0" indent="0">
              <a:buNone/>
            </a:pPr>
            <a:r>
              <a:rPr lang="es-ES" sz="2400" i="0" dirty="0"/>
              <a:t>In </a:t>
            </a:r>
            <a:r>
              <a:rPr lang="es-ES" sz="2400" i="0" dirty="0" err="1"/>
              <a:t>the</a:t>
            </a:r>
            <a:r>
              <a:rPr lang="es-ES" sz="2400" i="0" dirty="0"/>
              <a:t> </a:t>
            </a:r>
            <a:r>
              <a:rPr lang="es-ES" sz="2400" i="0" dirty="0" err="1"/>
              <a:t>same</a:t>
            </a:r>
            <a:r>
              <a:rPr lang="es-ES" sz="2400" i="0" dirty="0"/>
              <a:t> set of </a:t>
            </a:r>
            <a:r>
              <a:rPr lang="es-ES" sz="2400" i="0" dirty="0" err="1"/>
              <a:t>tasks</a:t>
            </a:r>
            <a:r>
              <a:rPr lang="es-ES" sz="2400" i="0" dirty="0"/>
              <a:t>…</a:t>
            </a:r>
          </a:p>
          <a:p>
            <a:pPr marL="457200" indent="-457200">
              <a:buFont typeface="+mj-lt"/>
              <a:buAutoNum type="arabicPeriod"/>
            </a:pPr>
            <a:r>
              <a:rPr lang="es-ES" sz="2400" i="0" dirty="0" err="1"/>
              <a:t>What</a:t>
            </a:r>
            <a:r>
              <a:rPr lang="es-ES" sz="2400" i="0" dirty="0"/>
              <a:t> do </a:t>
            </a:r>
            <a:r>
              <a:rPr lang="es-ES" sz="2400" i="0" dirty="0" err="1"/>
              <a:t>native</a:t>
            </a:r>
            <a:r>
              <a:rPr lang="es-ES" sz="2400" i="0" dirty="0"/>
              <a:t> </a:t>
            </a:r>
            <a:r>
              <a:rPr lang="es-ES" sz="2400" i="0" dirty="0" err="1"/>
              <a:t>speakers</a:t>
            </a:r>
            <a:r>
              <a:rPr lang="es-ES" sz="2400" i="0" dirty="0"/>
              <a:t> do? </a:t>
            </a:r>
          </a:p>
          <a:p>
            <a:pPr marL="987552" lvl="1" indent="-457200">
              <a:buFont typeface="+mj-lt"/>
              <a:buAutoNum type="alphaLcPeriod"/>
            </a:pPr>
            <a:r>
              <a:rPr lang="es-ES" sz="2400" i="0" dirty="0" err="1"/>
              <a:t>What</a:t>
            </a:r>
            <a:r>
              <a:rPr lang="es-ES" sz="2400" i="0" dirty="0"/>
              <a:t> </a:t>
            </a:r>
            <a:r>
              <a:rPr lang="es-ES" sz="2400" i="0" dirty="0" err="1"/>
              <a:t>is</a:t>
            </a:r>
            <a:r>
              <a:rPr lang="es-ES" sz="2400" i="0" dirty="0"/>
              <a:t> a </a:t>
            </a:r>
            <a:r>
              <a:rPr lang="es-ES" sz="2400" i="0" dirty="0" err="1"/>
              <a:t>native-like</a:t>
            </a:r>
            <a:r>
              <a:rPr lang="es-ES" sz="2400" i="0" dirty="0"/>
              <a:t> </a:t>
            </a:r>
            <a:r>
              <a:rPr lang="es-ES" sz="2400" i="0" dirty="0" err="1"/>
              <a:t>trill</a:t>
            </a:r>
            <a:r>
              <a:rPr lang="es-ES" sz="2400" i="0" dirty="0"/>
              <a:t> </a:t>
            </a:r>
            <a:r>
              <a:rPr lang="es-ES" sz="2400" i="0" dirty="0" err="1"/>
              <a:t>production</a:t>
            </a:r>
            <a:r>
              <a:rPr lang="es-ES" sz="2400" dirty="0"/>
              <a:t> </a:t>
            </a:r>
            <a:r>
              <a:rPr lang="es-ES" sz="2400" i="0" dirty="0"/>
              <a:t>in </a:t>
            </a:r>
            <a:r>
              <a:rPr lang="es-ES" sz="2400" i="0" dirty="0" err="1"/>
              <a:t>these</a:t>
            </a:r>
            <a:r>
              <a:rPr lang="es-ES" sz="2400" i="0" dirty="0"/>
              <a:t> </a:t>
            </a:r>
            <a:r>
              <a:rPr lang="es-ES" sz="2400" i="0" dirty="0" err="1"/>
              <a:t>tasks</a:t>
            </a:r>
            <a:r>
              <a:rPr lang="es-ES" sz="2400" i="0" dirty="0"/>
              <a:t>?</a:t>
            </a:r>
          </a:p>
          <a:p>
            <a:pPr marL="987552" lvl="1" indent="-457200">
              <a:buFont typeface="+mj-lt"/>
              <a:buAutoNum type="alphaLcPeriod"/>
            </a:pPr>
            <a:r>
              <a:rPr lang="es-ES" sz="2400" i="0" dirty="0" err="1"/>
              <a:t>What</a:t>
            </a:r>
            <a:r>
              <a:rPr lang="es-ES" sz="2400" i="0" dirty="0"/>
              <a:t> </a:t>
            </a:r>
            <a:r>
              <a:rPr lang="es-ES" sz="2400" i="0" dirty="0" err="1"/>
              <a:t>factors</a:t>
            </a:r>
            <a:r>
              <a:rPr lang="es-ES" sz="2400" i="0" dirty="0"/>
              <a:t> </a:t>
            </a:r>
            <a:r>
              <a:rPr lang="es-ES" sz="2400" i="0" dirty="0" err="1"/>
              <a:t>condition</a:t>
            </a:r>
            <a:r>
              <a:rPr lang="es-ES" sz="2400" i="0" dirty="0"/>
              <a:t> </a:t>
            </a:r>
            <a:r>
              <a:rPr lang="es-ES" sz="2400" i="0" dirty="0" err="1"/>
              <a:t>their</a:t>
            </a:r>
            <a:r>
              <a:rPr lang="es-ES" sz="2400" i="0" dirty="0"/>
              <a:t> </a:t>
            </a:r>
            <a:r>
              <a:rPr lang="es-ES" sz="2400" i="0" dirty="0" err="1"/>
              <a:t>realization</a:t>
            </a:r>
            <a:r>
              <a:rPr lang="es-ES" sz="2400" i="0" dirty="0"/>
              <a:t> of </a:t>
            </a:r>
            <a:r>
              <a:rPr lang="es-ES" sz="2400" i="0" dirty="0" err="1"/>
              <a:t>the</a:t>
            </a:r>
            <a:r>
              <a:rPr lang="es-ES" sz="2400" i="0" dirty="0"/>
              <a:t> </a:t>
            </a:r>
            <a:r>
              <a:rPr lang="es-ES" sz="2400" i="0" dirty="0" err="1"/>
              <a:t>trill</a:t>
            </a:r>
            <a:r>
              <a:rPr lang="es-ES" sz="2400" i="0" dirty="0"/>
              <a:t> </a:t>
            </a:r>
            <a:r>
              <a:rPr lang="es-ES" sz="2400" i="0" dirty="0" err="1"/>
              <a:t>phoneme</a:t>
            </a:r>
            <a:r>
              <a:rPr lang="es-ES" sz="2400" i="0" dirty="0"/>
              <a:t>?</a:t>
            </a:r>
          </a:p>
          <a:p>
            <a:pPr marL="987552" lvl="1" indent="-457200">
              <a:buFont typeface="+mj-lt"/>
              <a:buAutoNum type="alphaLcPeriod"/>
            </a:pPr>
            <a:r>
              <a:rPr lang="es-ES" sz="2400" i="0" dirty="0"/>
              <a:t>Do </a:t>
            </a:r>
            <a:r>
              <a:rPr lang="es-ES" sz="2400" i="0" dirty="0" err="1"/>
              <a:t>they</a:t>
            </a:r>
            <a:r>
              <a:rPr lang="es-ES" sz="2400" i="0" dirty="0"/>
              <a:t> </a:t>
            </a:r>
            <a:r>
              <a:rPr lang="es-ES" sz="2400" i="0" dirty="0" err="1"/>
              <a:t>maintain</a:t>
            </a:r>
            <a:r>
              <a:rPr lang="es-ES" sz="2400" i="0" dirty="0"/>
              <a:t> a </a:t>
            </a:r>
            <a:r>
              <a:rPr lang="es-ES" sz="2400" i="0" dirty="0" err="1"/>
              <a:t>tap-trill</a:t>
            </a:r>
            <a:r>
              <a:rPr lang="es-ES" sz="2400" i="0" dirty="0"/>
              <a:t> </a:t>
            </a:r>
            <a:r>
              <a:rPr lang="es-ES" sz="2400" i="0" dirty="0" err="1"/>
              <a:t>contrast</a:t>
            </a:r>
            <a:r>
              <a:rPr lang="es-ES" sz="2400" i="0" dirty="0"/>
              <a:t>?</a:t>
            </a:r>
          </a:p>
          <a:p>
            <a:pPr marL="457200" indent="-457200">
              <a:buFont typeface="+mj-lt"/>
              <a:buAutoNum type="arabicPeriod"/>
            </a:pPr>
            <a:r>
              <a:rPr lang="es-ES" sz="2400" dirty="0" err="1"/>
              <a:t>What</a:t>
            </a:r>
            <a:r>
              <a:rPr lang="es-ES" sz="2400" dirty="0"/>
              <a:t> do L2 </a:t>
            </a:r>
            <a:r>
              <a:rPr lang="es-ES" sz="2400" dirty="0" err="1"/>
              <a:t>learners</a:t>
            </a:r>
            <a:r>
              <a:rPr lang="es-ES" sz="2400" dirty="0"/>
              <a:t> do?</a:t>
            </a:r>
          </a:p>
          <a:p>
            <a:pPr marL="987552" lvl="1" indent="-457200">
              <a:buFont typeface="+mj-lt"/>
              <a:buAutoNum type="alphaLcPeriod"/>
            </a:pPr>
            <a:r>
              <a:rPr lang="es-ES" sz="2400" i="0" dirty="0" err="1"/>
              <a:t>What</a:t>
            </a:r>
            <a:r>
              <a:rPr lang="es-ES" sz="2400" i="0" dirty="0"/>
              <a:t> </a:t>
            </a:r>
            <a:r>
              <a:rPr lang="es-ES" sz="2400" i="0" dirty="0" err="1"/>
              <a:t>variants</a:t>
            </a:r>
            <a:r>
              <a:rPr lang="es-ES" sz="2400" i="0" dirty="0"/>
              <a:t> do </a:t>
            </a:r>
            <a:r>
              <a:rPr lang="es-ES" sz="2400" i="0" dirty="0" err="1"/>
              <a:t>they</a:t>
            </a:r>
            <a:r>
              <a:rPr lang="es-ES" sz="2400" i="0" dirty="0"/>
              <a:t> produce?</a:t>
            </a:r>
          </a:p>
          <a:p>
            <a:pPr marL="987552" lvl="1" indent="-457200">
              <a:buFont typeface="+mj-lt"/>
              <a:buAutoNum type="alphaLcPeriod"/>
            </a:pPr>
            <a:r>
              <a:rPr lang="es-ES" sz="2400" i="0" dirty="0" err="1"/>
              <a:t>What</a:t>
            </a:r>
            <a:r>
              <a:rPr lang="es-ES" sz="2400" i="0" dirty="0"/>
              <a:t> </a:t>
            </a:r>
            <a:r>
              <a:rPr lang="es-ES" sz="2400" i="0" dirty="0" err="1"/>
              <a:t>factors</a:t>
            </a:r>
            <a:r>
              <a:rPr lang="es-ES" sz="2400" i="0" dirty="0"/>
              <a:t> </a:t>
            </a:r>
            <a:r>
              <a:rPr lang="es-ES" sz="2400" i="0" dirty="0" err="1"/>
              <a:t>condition</a:t>
            </a:r>
            <a:r>
              <a:rPr lang="es-ES" sz="2400" i="0" dirty="0"/>
              <a:t> </a:t>
            </a:r>
            <a:r>
              <a:rPr lang="es-ES" sz="2400" i="0" dirty="0" err="1"/>
              <a:t>their</a:t>
            </a:r>
            <a:r>
              <a:rPr lang="es-ES" sz="2400" i="0" dirty="0"/>
              <a:t> </a:t>
            </a:r>
            <a:r>
              <a:rPr lang="es-ES" sz="2400" i="0" dirty="0" err="1"/>
              <a:t>realization</a:t>
            </a:r>
            <a:r>
              <a:rPr lang="es-ES" sz="2400" i="0" dirty="0"/>
              <a:t> of </a:t>
            </a:r>
            <a:r>
              <a:rPr lang="es-ES" sz="2400" i="0" dirty="0" err="1"/>
              <a:t>the</a:t>
            </a:r>
            <a:r>
              <a:rPr lang="es-ES" sz="2400" i="0" dirty="0"/>
              <a:t> </a:t>
            </a:r>
            <a:r>
              <a:rPr lang="es-ES" sz="2400" i="0" dirty="0" err="1"/>
              <a:t>trill</a:t>
            </a:r>
            <a:r>
              <a:rPr lang="es-ES" sz="2400" i="0" dirty="0"/>
              <a:t> </a:t>
            </a:r>
            <a:r>
              <a:rPr lang="es-ES" sz="2400" i="0" dirty="0" err="1"/>
              <a:t>phoneme</a:t>
            </a:r>
            <a:r>
              <a:rPr lang="es-ES" sz="2400" i="0" dirty="0"/>
              <a:t> and </a:t>
            </a:r>
            <a:r>
              <a:rPr lang="es-ES" sz="2400" i="0" dirty="0" err="1"/>
              <a:t>native-like</a:t>
            </a:r>
            <a:r>
              <a:rPr lang="es-ES" sz="2400" i="0" dirty="0"/>
              <a:t> </a:t>
            </a:r>
            <a:r>
              <a:rPr lang="es-ES" sz="2400" i="0" dirty="0" err="1"/>
              <a:t>variants</a:t>
            </a:r>
            <a:r>
              <a:rPr lang="es-ES" sz="2400" i="0" dirty="0"/>
              <a:t>?</a:t>
            </a:r>
          </a:p>
          <a:p>
            <a:pPr marL="987552" lvl="1" indent="-457200">
              <a:buFont typeface="+mj-lt"/>
              <a:buAutoNum type="alphaLcPeriod"/>
            </a:pPr>
            <a:r>
              <a:rPr lang="es-ES" sz="2400" i="0" dirty="0"/>
              <a:t>Do </a:t>
            </a:r>
            <a:r>
              <a:rPr lang="es-ES" sz="2400" i="0" dirty="0" err="1"/>
              <a:t>they</a:t>
            </a:r>
            <a:r>
              <a:rPr lang="es-ES" sz="2400" i="0" dirty="0"/>
              <a:t> </a:t>
            </a:r>
            <a:r>
              <a:rPr lang="es-ES" sz="2400" i="0" dirty="0" err="1"/>
              <a:t>maintain</a:t>
            </a:r>
            <a:r>
              <a:rPr lang="es-ES" sz="2400" i="0" dirty="0"/>
              <a:t> a </a:t>
            </a:r>
            <a:r>
              <a:rPr lang="es-ES" sz="2400" i="0" dirty="0" err="1"/>
              <a:t>tap-trill</a:t>
            </a:r>
            <a:r>
              <a:rPr lang="es-ES" sz="2400" i="0" dirty="0"/>
              <a:t> </a:t>
            </a:r>
            <a:r>
              <a:rPr lang="es-ES" sz="2400" i="0" dirty="0" err="1"/>
              <a:t>contrast</a:t>
            </a:r>
            <a:r>
              <a:rPr lang="es-ES" sz="2400" i="0" dirty="0"/>
              <a:t>?</a:t>
            </a:r>
          </a:p>
          <a:p>
            <a:pPr marL="457200" indent="-457200">
              <a:buFont typeface="+mj-lt"/>
              <a:buAutoNum type="arabicPeriod"/>
            </a:pPr>
            <a:endParaRPr lang="es-ES" sz="2400" i="0" dirty="0"/>
          </a:p>
        </p:txBody>
      </p:sp>
      <p:sp>
        <p:nvSpPr>
          <p:cNvPr id="4" name="Slide Number Placeholder 3"/>
          <p:cNvSpPr>
            <a:spLocks noGrp="1"/>
          </p:cNvSpPr>
          <p:nvPr>
            <p:ph type="sldNum" sz="quarter" idx="12"/>
          </p:nvPr>
        </p:nvSpPr>
        <p:spPr/>
        <p:txBody>
          <a:bodyPr/>
          <a:lstStyle/>
          <a:p>
            <a:fld id="{1A181BC5-E34D-4B44-B9B9-3CA944BC39F2}" type="slidenum">
              <a:rPr lang="en-US" smtClean="0"/>
              <a:t>14</a:t>
            </a:fld>
            <a:endParaRPr lang="en-US"/>
          </a:p>
        </p:txBody>
      </p:sp>
    </p:spTree>
    <p:extLst>
      <p:ext uri="{BB962C8B-B14F-4D97-AF65-F5344CB8AC3E}">
        <p14:creationId xmlns:p14="http://schemas.microsoft.com/office/powerpoint/2010/main" val="8358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Corpus</a:t>
            </a:r>
            <a:endParaRPr lang="en-US" dirty="0"/>
          </a:p>
        </p:txBody>
      </p:sp>
      <p:sp>
        <p:nvSpPr>
          <p:cNvPr id="3" name="Content Placeholder 2"/>
          <p:cNvSpPr>
            <a:spLocks noGrp="1"/>
          </p:cNvSpPr>
          <p:nvPr>
            <p:ph idx="1"/>
          </p:nvPr>
        </p:nvSpPr>
        <p:spPr>
          <a:xfrm>
            <a:off x="822959" y="1524000"/>
            <a:ext cx="7863841" cy="5105400"/>
          </a:xfrm>
        </p:spPr>
        <p:txBody>
          <a:bodyPr>
            <a:normAutofit/>
          </a:bodyPr>
          <a:lstStyle/>
          <a:p>
            <a:pPr marL="0" indent="0">
              <a:buNone/>
            </a:pPr>
            <a:r>
              <a:rPr lang="es-ES" sz="2300" dirty="0" err="1"/>
              <a:t>Spanish</a:t>
            </a:r>
            <a:r>
              <a:rPr lang="es-ES" sz="2300" dirty="0"/>
              <a:t> </a:t>
            </a:r>
            <a:r>
              <a:rPr lang="es-ES" sz="2300" dirty="0" err="1"/>
              <a:t>Learner</a:t>
            </a:r>
            <a:r>
              <a:rPr lang="es-ES" sz="2300" dirty="0"/>
              <a:t> </a:t>
            </a:r>
            <a:r>
              <a:rPr lang="es-ES" sz="2300" dirty="0" err="1"/>
              <a:t>Language</a:t>
            </a:r>
            <a:r>
              <a:rPr lang="es-ES" sz="2300" dirty="0"/>
              <a:t> Oral </a:t>
            </a:r>
            <a:r>
              <a:rPr lang="es-ES" sz="2300" dirty="0" err="1"/>
              <a:t>Corpora</a:t>
            </a:r>
            <a:r>
              <a:rPr lang="es-ES" sz="2300" dirty="0"/>
              <a:t> (SPLLOC) </a:t>
            </a:r>
            <a:r>
              <a:rPr lang="es-ES" sz="1900" dirty="0">
                <a:solidFill>
                  <a:schemeClr val="bg1">
                    <a:lumMod val="50000"/>
                  </a:schemeClr>
                </a:solidFill>
              </a:rPr>
              <a:t>(Mitchell, </a:t>
            </a:r>
            <a:r>
              <a:rPr lang="es-ES" sz="1900" dirty="0" err="1">
                <a:solidFill>
                  <a:schemeClr val="bg1">
                    <a:lumMod val="50000"/>
                  </a:schemeClr>
                </a:solidFill>
              </a:rPr>
              <a:t>Dominguez</a:t>
            </a:r>
            <a:r>
              <a:rPr lang="es-ES" sz="1900" dirty="0">
                <a:solidFill>
                  <a:schemeClr val="bg1">
                    <a:lumMod val="50000"/>
                  </a:schemeClr>
                </a:solidFill>
              </a:rPr>
              <a:t>, </a:t>
            </a:r>
            <a:r>
              <a:rPr lang="es-ES" sz="1900" dirty="0" err="1">
                <a:solidFill>
                  <a:schemeClr val="bg1">
                    <a:lumMod val="50000"/>
                  </a:schemeClr>
                </a:solidFill>
              </a:rPr>
              <a:t>Arche</a:t>
            </a:r>
            <a:r>
              <a:rPr lang="es-ES" sz="1900" dirty="0">
                <a:solidFill>
                  <a:schemeClr val="bg1">
                    <a:lumMod val="50000"/>
                  </a:schemeClr>
                </a:solidFill>
              </a:rPr>
              <a:t>, </a:t>
            </a:r>
            <a:r>
              <a:rPr lang="es-ES" sz="1900" dirty="0" err="1">
                <a:solidFill>
                  <a:schemeClr val="bg1">
                    <a:lumMod val="50000"/>
                  </a:schemeClr>
                </a:solidFill>
              </a:rPr>
              <a:t>Myles</a:t>
            </a:r>
            <a:r>
              <a:rPr lang="es-ES" sz="1900" dirty="0">
                <a:solidFill>
                  <a:schemeClr val="bg1">
                    <a:lumMod val="50000"/>
                  </a:schemeClr>
                </a:solidFill>
              </a:rPr>
              <a:t>, &amp; </a:t>
            </a:r>
            <a:r>
              <a:rPr lang="es-ES" sz="1900" dirty="0" err="1">
                <a:solidFill>
                  <a:schemeClr val="bg1">
                    <a:lumMod val="50000"/>
                  </a:schemeClr>
                </a:solidFill>
              </a:rPr>
              <a:t>Marsden</a:t>
            </a:r>
            <a:r>
              <a:rPr lang="es-ES" sz="1900" dirty="0">
                <a:solidFill>
                  <a:schemeClr val="bg1">
                    <a:lumMod val="50000"/>
                  </a:schemeClr>
                </a:solidFill>
              </a:rPr>
              <a:t>, 2008)</a:t>
            </a:r>
          </a:p>
          <a:p>
            <a:pPr>
              <a:buFont typeface="Wingdings" panose="05000000000000000000" pitchFamily="2" charset="2"/>
              <a:buChar char="§"/>
            </a:pPr>
            <a:r>
              <a:rPr lang="es-ES" dirty="0"/>
              <a:t>British </a:t>
            </a:r>
            <a:r>
              <a:rPr lang="es-ES" dirty="0" err="1"/>
              <a:t>learners</a:t>
            </a:r>
            <a:r>
              <a:rPr lang="es-ES" dirty="0"/>
              <a:t> of </a:t>
            </a:r>
            <a:r>
              <a:rPr lang="es-ES" dirty="0" err="1"/>
              <a:t>Spanish</a:t>
            </a:r>
            <a:endParaRPr lang="es-ES" dirty="0"/>
          </a:p>
          <a:p>
            <a:pPr lvl="1">
              <a:buFont typeface="Wingdings" panose="05000000000000000000" pitchFamily="2" charset="2"/>
              <a:buChar char="§"/>
            </a:pPr>
            <a:r>
              <a:rPr lang="es-ES" sz="2100" dirty="0" err="1"/>
              <a:t>advanced</a:t>
            </a:r>
            <a:r>
              <a:rPr lang="es-ES" sz="2100" dirty="0"/>
              <a:t> </a:t>
            </a:r>
            <a:r>
              <a:rPr lang="es-ES" sz="2100" dirty="0" err="1"/>
              <a:t>speakers</a:t>
            </a:r>
            <a:r>
              <a:rPr lang="es-ES" sz="2100" dirty="0"/>
              <a:t> </a:t>
            </a:r>
            <a:r>
              <a:rPr lang="es-ES" sz="2100" dirty="0" err="1"/>
              <a:t>with</a:t>
            </a:r>
            <a:r>
              <a:rPr lang="es-ES" sz="2100" dirty="0"/>
              <a:t> a </a:t>
            </a:r>
            <a:r>
              <a:rPr lang="es-ES" sz="2100" dirty="0" err="1"/>
              <a:t>year</a:t>
            </a:r>
            <a:r>
              <a:rPr lang="es-ES" sz="2100" dirty="0"/>
              <a:t> </a:t>
            </a:r>
            <a:r>
              <a:rPr lang="es-ES" sz="2100" dirty="0" err="1"/>
              <a:t>abroad</a:t>
            </a:r>
            <a:endParaRPr lang="es-ES" sz="2100" dirty="0"/>
          </a:p>
          <a:p>
            <a:pPr lvl="1">
              <a:buFont typeface="Wingdings" panose="05000000000000000000" pitchFamily="2" charset="2"/>
              <a:buChar char="§"/>
            </a:pPr>
            <a:r>
              <a:rPr lang="es-ES" sz="2100" dirty="0"/>
              <a:t>21-22 </a:t>
            </a:r>
            <a:r>
              <a:rPr lang="es-ES" sz="2100" dirty="0" err="1"/>
              <a:t>years</a:t>
            </a:r>
            <a:r>
              <a:rPr lang="es-ES" sz="2100" dirty="0"/>
              <a:t> </a:t>
            </a:r>
            <a:r>
              <a:rPr lang="es-ES" sz="2100" dirty="0" err="1"/>
              <a:t>old</a:t>
            </a:r>
            <a:endParaRPr lang="es-ES" sz="2100" dirty="0"/>
          </a:p>
          <a:p>
            <a:pPr lvl="1">
              <a:buFont typeface="Wingdings" panose="05000000000000000000" pitchFamily="2" charset="2"/>
              <a:buChar char="§"/>
            </a:pPr>
            <a:r>
              <a:rPr lang="es-ES" sz="2100" dirty="0"/>
              <a:t>5 </a:t>
            </a:r>
            <a:r>
              <a:rPr lang="es-ES" sz="2100" dirty="0" err="1"/>
              <a:t>male</a:t>
            </a:r>
            <a:r>
              <a:rPr lang="es-ES" sz="2100" dirty="0"/>
              <a:t>, 5 </a:t>
            </a:r>
            <a:r>
              <a:rPr lang="es-ES" sz="2100" dirty="0" err="1"/>
              <a:t>female</a:t>
            </a:r>
            <a:endParaRPr lang="es-ES" sz="2100" dirty="0"/>
          </a:p>
          <a:p>
            <a:pPr>
              <a:buFont typeface="Wingdings" panose="05000000000000000000" pitchFamily="2" charset="2"/>
              <a:buChar char="§"/>
            </a:pPr>
            <a:r>
              <a:rPr lang="es-ES" dirty="0" err="1"/>
              <a:t>Native</a:t>
            </a:r>
            <a:r>
              <a:rPr lang="es-ES" dirty="0"/>
              <a:t> </a:t>
            </a:r>
            <a:r>
              <a:rPr lang="es-ES" dirty="0" err="1"/>
              <a:t>speakers</a:t>
            </a:r>
            <a:endParaRPr lang="es-ES" dirty="0"/>
          </a:p>
          <a:p>
            <a:pPr lvl="1">
              <a:buFont typeface="Wingdings" panose="05000000000000000000" pitchFamily="2" charset="2"/>
              <a:buChar char="§"/>
            </a:pPr>
            <a:r>
              <a:rPr lang="es-ES" sz="2100" dirty="0"/>
              <a:t>17-22 </a:t>
            </a:r>
            <a:r>
              <a:rPr lang="es-ES" sz="2100" dirty="0" err="1"/>
              <a:t>years</a:t>
            </a:r>
            <a:r>
              <a:rPr lang="es-ES" sz="2100" dirty="0"/>
              <a:t> </a:t>
            </a:r>
            <a:r>
              <a:rPr lang="es-ES" sz="2100" dirty="0" err="1"/>
              <a:t>old</a:t>
            </a:r>
            <a:endParaRPr lang="es-ES" sz="2100" dirty="0"/>
          </a:p>
          <a:p>
            <a:pPr lvl="1">
              <a:buFont typeface="Wingdings" panose="05000000000000000000" pitchFamily="2" charset="2"/>
              <a:buChar char="§"/>
            </a:pPr>
            <a:r>
              <a:rPr lang="es-ES" sz="2100" dirty="0"/>
              <a:t>6 </a:t>
            </a:r>
            <a:r>
              <a:rPr lang="es-ES" sz="2100" dirty="0" err="1"/>
              <a:t>male</a:t>
            </a:r>
            <a:r>
              <a:rPr lang="es-ES" sz="2100" dirty="0"/>
              <a:t>, 12 </a:t>
            </a:r>
            <a:r>
              <a:rPr lang="es-ES" sz="2100" dirty="0" err="1"/>
              <a:t>female</a:t>
            </a:r>
            <a:endParaRPr lang="es-ES" sz="2100" dirty="0"/>
          </a:p>
          <a:p>
            <a:pPr>
              <a:buFont typeface="Wingdings" panose="05000000000000000000" pitchFamily="2" charset="2"/>
              <a:buChar char="§"/>
            </a:pPr>
            <a:r>
              <a:rPr lang="es-ES" dirty="0" err="1"/>
              <a:t>Different</a:t>
            </a:r>
            <a:r>
              <a:rPr lang="es-ES" dirty="0"/>
              <a:t> </a:t>
            </a:r>
            <a:r>
              <a:rPr lang="es-ES" dirty="0" err="1"/>
              <a:t>tasks</a:t>
            </a:r>
            <a:r>
              <a:rPr lang="es-ES" dirty="0"/>
              <a:t>: </a:t>
            </a:r>
            <a:r>
              <a:rPr lang="es-ES" dirty="0" err="1"/>
              <a:t>narrative</a:t>
            </a:r>
            <a:r>
              <a:rPr lang="es-ES" dirty="0"/>
              <a:t>, </a:t>
            </a:r>
            <a:r>
              <a:rPr lang="es-ES" dirty="0" err="1"/>
              <a:t>discussion</a:t>
            </a:r>
            <a:r>
              <a:rPr lang="es-ES" dirty="0"/>
              <a:t> </a:t>
            </a:r>
            <a:r>
              <a:rPr lang="es-ES" dirty="0" err="1"/>
              <a:t>with</a:t>
            </a:r>
            <a:r>
              <a:rPr lang="es-ES" dirty="0"/>
              <a:t> </a:t>
            </a:r>
            <a:r>
              <a:rPr lang="es-ES" dirty="0" err="1"/>
              <a:t>other</a:t>
            </a:r>
            <a:r>
              <a:rPr lang="es-ES" dirty="0"/>
              <a:t> </a:t>
            </a:r>
            <a:r>
              <a:rPr lang="es-ES" dirty="0" err="1"/>
              <a:t>participants</a:t>
            </a:r>
            <a:r>
              <a:rPr lang="es-ES" dirty="0"/>
              <a:t>, </a:t>
            </a:r>
            <a:r>
              <a:rPr lang="es-ES" dirty="0" err="1"/>
              <a:t>photo</a:t>
            </a:r>
            <a:r>
              <a:rPr lang="es-ES" dirty="0"/>
              <a:t> </a:t>
            </a:r>
            <a:r>
              <a:rPr lang="es-ES" dirty="0" err="1"/>
              <a:t>description</a:t>
            </a:r>
            <a:r>
              <a:rPr lang="es-ES" dirty="0"/>
              <a:t> and interview, </a:t>
            </a:r>
            <a:r>
              <a:rPr lang="es-ES" dirty="0" err="1"/>
              <a:t>contextualized</a:t>
            </a:r>
            <a:r>
              <a:rPr lang="es-ES" dirty="0"/>
              <a:t> </a:t>
            </a:r>
            <a:r>
              <a:rPr lang="es-ES" dirty="0" err="1"/>
              <a:t>clitic</a:t>
            </a:r>
            <a:r>
              <a:rPr lang="es-ES" dirty="0"/>
              <a:t> </a:t>
            </a:r>
            <a:r>
              <a:rPr lang="es-ES" dirty="0" err="1"/>
              <a:t>production</a:t>
            </a:r>
            <a:endParaRPr lang="es-ES" dirty="0"/>
          </a:p>
          <a:p>
            <a:pPr marL="987552" lvl="2" indent="0">
              <a:buNone/>
            </a:pPr>
            <a:endParaRPr lang="en-US" dirty="0"/>
          </a:p>
        </p:txBody>
      </p:sp>
      <p:sp>
        <p:nvSpPr>
          <p:cNvPr id="4" name="Slide Number Placeholder 3"/>
          <p:cNvSpPr>
            <a:spLocks noGrp="1"/>
          </p:cNvSpPr>
          <p:nvPr>
            <p:ph type="sldNum" sz="quarter" idx="12"/>
          </p:nvPr>
        </p:nvSpPr>
        <p:spPr/>
        <p:txBody>
          <a:bodyPr/>
          <a:lstStyle/>
          <a:p>
            <a:fld id="{1A181BC5-E34D-4B44-B9B9-3CA944BC39F2}" type="slidenum">
              <a:rPr lang="en-US" smtClean="0"/>
              <a:t>15</a:t>
            </a:fld>
            <a:endParaRPr lang="en-US"/>
          </a:p>
        </p:txBody>
      </p:sp>
    </p:spTree>
    <p:extLst>
      <p:ext uri="{BB962C8B-B14F-4D97-AF65-F5344CB8AC3E}">
        <p14:creationId xmlns:p14="http://schemas.microsoft.com/office/powerpoint/2010/main" val="901347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sp>
        <p:nvSpPr>
          <p:cNvPr id="3" name="Content Placeholder 2"/>
          <p:cNvSpPr>
            <a:spLocks noGrp="1"/>
          </p:cNvSpPr>
          <p:nvPr>
            <p:ph idx="1"/>
          </p:nvPr>
        </p:nvSpPr>
        <p:spPr>
          <a:xfrm>
            <a:off x="1028700" y="1905000"/>
            <a:ext cx="7200900" cy="3962400"/>
          </a:xfrm>
        </p:spPr>
        <p:txBody>
          <a:bodyPr>
            <a:normAutofit/>
          </a:bodyPr>
          <a:lstStyle/>
          <a:p>
            <a:pPr>
              <a:buFont typeface="Wingdings" panose="05000000000000000000" pitchFamily="2" charset="2"/>
              <a:buChar char="§"/>
            </a:pPr>
            <a:r>
              <a:rPr lang="es-ES" sz="2400" dirty="0" err="1"/>
              <a:t>All</a:t>
            </a:r>
            <a:r>
              <a:rPr lang="es-ES" sz="2400" dirty="0"/>
              <a:t> </a:t>
            </a:r>
            <a:r>
              <a:rPr lang="es-ES" sz="2400" dirty="0" err="1"/>
              <a:t>tokens</a:t>
            </a:r>
            <a:r>
              <a:rPr lang="es-ES" sz="2400" dirty="0"/>
              <a:t> of /r/ </a:t>
            </a:r>
            <a:r>
              <a:rPr lang="es-ES" sz="2400" dirty="0" err="1"/>
              <a:t>were</a:t>
            </a:r>
            <a:r>
              <a:rPr lang="es-ES" sz="2400" dirty="0"/>
              <a:t> </a:t>
            </a:r>
            <a:r>
              <a:rPr lang="es-ES" sz="2400" dirty="0" err="1"/>
              <a:t>extracted</a:t>
            </a:r>
            <a:r>
              <a:rPr lang="es-ES" sz="2400" dirty="0"/>
              <a:t> per speaker</a:t>
            </a:r>
          </a:p>
          <a:p>
            <a:pPr lvl="1">
              <a:buFont typeface="Wingdings" panose="05000000000000000000" pitchFamily="2" charset="2"/>
              <a:buChar char="§"/>
            </a:pPr>
            <a:r>
              <a:rPr lang="es-ES" sz="2400" i="0" dirty="0"/>
              <a:t>Word-</a:t>
            </a:r>
            <a:r>
              <a:rPr lang="es-ES" sz="2400" i="0" dirty="0" err="1"/>
              <a:t>initial</a:t>
            </a:r>
            <a:r>
              <a:rPr lang="es-ES" sz="2400" i="0" dirty="0"/>
              <a:t>, </a:t>
            </a:r>
            <a:r>
              <a:rPr lang="es-ES" sz="2400" i="0" dirty="0" err="1"/>
              <a:t>intervocalic</a:t>
            </a:r>
            <a:r>
              <a:rPr lang="es-ES" sz="2400" i="0" dirty="0"/>
              <a:t>, </a:t>
            </a:r>
            <a:r>
              <a:rPr lang="es-ES" sz="2400" i="0" dirty="0" err="1"/>
              <a:t>word-internal</a:t>
            </a:r>
            <a:r>
              <a:rPr lang="es-ES" sz="2400" i="0" dirty="0"/>
              <a:t> </a:t>
            </a:r>
            <a:r>
              <a:rPr lang="es-ES" sz="2400" i="0" dirty="0" err="1"/>
              <a:t>after</a:t>
            </a:r>
            <a:r>
              <a:rPr lang="es-ES" sz="2400" i="0" dirty="0"/>
              <a:t> a </a:t>
            </a:r>
            <a:r>
              <a:rPr lang="es-ES" sz="2400" i="0" dirty="0" err="1"/>
              <a:t>sonorant</a:t>
            </a:r>
            <a:endParaRPr lang="es-ES" sz="2400" i="0" dirty="0"/>
          </a:p>
          <a:p>
            <a:pPr>
              <a:buFont typeface="Wingdings" panose="05000000000000000000" pitchFamily="2" charset="2"/>
              <a:buChar char="§"/>
            </a:pPr>
            <a:r>
              <a:rPr lang="es-ES" sz="2400" dirty="0" err="1"/>
              <a:t>All</a:t>
            </a:r>
            <a:r>
              <a:rPr lang="es-ES" sz="2400" dirty="0"/>
              <a:t> </a:t>
            </a:r>
            <a:r>
              <a:rPr lang="es-ES" sz="2400" dirty="0" err="1"/>
              <a:t>tokens</a:t>
            </a:r>
            <a:r>
              <a:rPr lang="es-ES" sz="2400" dirty="0"/>
              <a:t> of </a:t>
            </a:r>
            <a:r>
              <a:rPr lang="es-ES" sz="2400" dirty="0" err="1"/>
              <a:t>intervocalic</a:t>
            </a:r>
            <a:r>
              <a:rPr lang="es-ES" sz="2400" dirty="0"/>
              <a:t> /</a:t>
            </a:r>
            <a:r>
              <a:rPr lang="en-US" sz="2400" dirty="0"/>
              <a:t>ɾ/ up to the 20</a:t>
            </a:r>
            <a:r>
              <a:rPr lang="en-US" sz="2400" baseline="30000" dirty="0"/>
              <a:t>th</a:t>
            </a:r>
            <a:r>
              <a:rPr lang="en-US" sz="2400" dirty="0"/>
              <a:t> unique word were extracted per speaker</a:t>
            </a:r>
            <a:r>
              <a:rPr lang="es-ES" sz="2400" dirty="0"/>
              <a:t> </a:t>
            </a:r>
          </a:p>
          <a:p>
            <a:pPr lvl="1">
              <a:buFont typeface="Wingdings" panose="05000000000000000000" pitchFamily="2" charset="2"/>
              <a:buChar char="§"/>
            </a:pPr>
            <a:r>
              <a:rPr lang="es-ES" sz="2400" i="0" dirty="0" err="1"/>
              <a:t>Used</a:t>
            </a:r>
            <a:r>
              <a:rPr lang="es-ES" sz="2400" i="0" dirty="0"/>
              <a:t> to </a:t>
            </a:r>
            <a:r>
              <a:rPr lang="es-ES" sz="2400" i="0" dirty="0" err="1"/>
              <a:t>analyze</a:t>
            </a:r>
            <a:r>
              <a:rPr lang="es-ES" sz="2400" i="0" dirty="0"/>
              <a:t> </a:t>
            </a:r>
            <a:r>
              <a:rPr lang="es-ES" sz="2400" i="0" dirty="0" err="1"/>
              <a:t>if</a:t>
            </a:r>
            <a:r>
              <a:rPr lang="es-ES" sz="2400" i="0" dirty="0"/>
              <a:t> </a:t>
            </a:r>
            <a:r>
              <a:rPr lang="es-ES" sz="2400" i="0" dirty="0" err="1"/>
              <a:t>duration</a:t>
            </a:r>
            <a:r>
              <a:rPr lang="es-ES" sz="2400" i="0" dirty="0"/>
              <a:t> </a:t>
            </a:r>
            <a:r>
              <a:rPr lang="es-ES" sz="2400" i="0" dirty="0" err="1"/>
              <a:t>distinction</a:t>
            </a:r>
            <a:r>
              <a:rPr lang="es-ES" sz="2400" i="0" dirty="0"/>
              <a:t> </a:t>
            </a:r>
            <a:r>
              <a:rPr lang="es-ES" sz="2400" i="0" dirty="0" err="1"/>
              <a:t>maintained</a:t>
            </a:r>
            <a:r>
              <a:rPr lang="es-ES" sz="2400" i="0" dirty="0"/>
              <a:t> </a:t>
            </a:r>
            <a:r>
              <a:rPr lang="es-ES" sz="2400" i="0" dirty="0" err="1"/>
              <a:t>between</a:t>
            </a:r>
            <a:r>
              <a:rPr lang="es-ES" sz="2400" i="0" dirty="0"/>
              <a:t> </a:t>
            </a:r>
            <a:r>
              <a:rPr lang="es-ES" sz="2400" i="0" dirty="0" err="1"/>
              <a:t>one-occlusion</a:t>
            </a:r>
            <a:r>
              <a:rPr lang="es-ES" sz="2400" i="0" dirty="0"/>
              <a:t> </a:t>
            </a:r>
            <a:r>
              <a:rPr lang="es-ES" sz="2400" i="0" dirty="0" err="1"/>
              <a:t>trills</a:t>
            </a:r>
            <a:r>
              <a:rPr lang="es-ES" sz="2400" i="0" dirty="0"/>
              <a:t> and </a:t>
            </a:r>
            <a:r>
              <a:rPr lang="es-ES" sz="2400" i="0" dirty="0" err="1"/>
              <a:t>taps</a:t>
            </a:r>
            <a:endParaRPr lang="es-ES" sz="2400" i="0" dirty="0"/>
          </a:p>
          <a:p>
            <a:endParaRPr lang="en-US" sz="2400" dirty="0"/>
          </a:p>
        </p:txBody>
      </p:sp>
      <p:sp>
        <p:nvSpPr>
          <p:cNvPr id="4" name="Slide Number Placeholder 3"/>
          <p:cNvSpPr>
            <a:spLocks noGrp="1"/>
          </p:cNvSpPr>
          <p:nvPr>
            <p:ph type="sldNum" sz="quarter" idx="12"/>
          </p:nvPr>
        </p:nvSpPr>
        <p:spPr/>
        <p:txBody>
          <a:bodyPr/>
          <a:lstStyle/>
          <a:p>
            <a:fld id="{1A181BC5-E34D-4B44-B9B9-3CA944BC39F2}" type="slidenum">
              <a:rPr lang="en-US" smtClean="0"/>
              <a:t>16</a:t>
            </a:fld>
            <a:endParaRPr lang="en-US"/>
          </a:p>
        </p:txBody>
      </p:sp>
    </p:spTree>
    <p:extLst>
      <p:ext uri="{BB962C8B-B14F-4D97-AF65-F5344CB8AC3E}">
        <p14:creationId xmlns:p14="http://schemas.microsoft.com/office/powerpoint/2010/main" val="268462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Method</a:t>
            </a:r>
            <a:endParaRPr lang="en-US" dirty="0"/>
          </a:p>
        </p:txBody>
      </p:sp>
      <p:sp>
        <p:nvSpPr>
          <p:cNvPr id="3" name="Content Placeholder 2"/>
          <p:cNvSpPr>
            <a:spLocks noGrp="1"/>
          </p:cNvSpPr>
          <p:nvPr>
            <p:ph idx="1"/>
          </p:nvPr>
        </p:nvSpPr>
        <p:spPr>
          <a:xfrm>
            <a:off x="1028700" y="1828800"/>
            <a:ext cx="7200900" cy="4624586"/>
          </a:xfrm>
        </p:spPr>
        <p:txBody>
          <a:bodyPr>
            <a:normAutofit/>
          </a:bodyPr>
          <a:lstStyle/>
          <a:p>
            <a:pPr marL="0" indent="0">
              <a:buNone/>
            </a:pPr>
            <a:r>
              <a:rPr lang="es-ES" dirty="0" err="1"/>
              <a:t>Tokens</a:t>
            </a:r>
            <a:r>
              <a:rPr lang="es-ES" dirty="0"/>
              <a:t> of /r/ </a:t>
            </a:r>
            <a:r>
              <a:rPr lang="es-ES" dirty="0" err="1"/>
              <a:t>were</a:t>
            </a:r>
            <a:r>
              <a:rPr lang="es-ES" dirty="0"/>
              <a:t> </a:t>
            </a:r>
            <a:r>
              <a:rPr lang="es-ES" dirty="0" err="1"/>
              <a:t>analyzed</a:t>
            </a:r>
            <a:r>
              <a:rPr lang="es-ES" dirty="0"/>
              <a:t> </a:t>
            </a:r>
            <a:r>
              <a:rPr lang="es-ES" dirty="0" err="1"/>
              <a:t>acoustically</a:t>
            </a:r>
            <a:r>
              <a:rPr lang="es-ES" dirty="0"/>
              <a:t> </a:t>
            </a:r>
            <a:r>
              <a:rPr lang="es-ES" dirty="0" err="1"/>
              <a:t>with</a:t>
            </a:r>
            <a:r>
              <a:rPr lang="es-ES" dirty="0"/>
              <a:t> </a:t>
            </a:r>
            <a:r>
              <a:rPr lang="es-ES" dirty="0" err="1"/>
              <a:t>Praat</a:t>
            </a:r>
            <a:r>
              <a:rPr lang="es-ES" dirty="0"/>
              <a:t> and </a:t>
            </a:r>
            <a:r>
              <a:rPr lang="es-ES" dirty="0" err="1"/>
              <a:t>classified</a:t>
            </a:r>
            <a:r>
              <a:rPr lang="es-ES" dirty="0"/>
              <a:t> as </a:t>
            </a:r>
            <a:r>
              <a:rPr lang="es-ES" dirty="0" err="1"/>
              <a:t>one</a:t>
            </a:r>
            <a:r>
              <a:rPr lang="es-ES" dirty="0"/>
              <a:t> of </a:t>
            </a:r>
            <a:r>
              <a:rPr lang="es-ES" dirty="0" err="1"/>
              <a:t>the</a:t>
            </a:r>
            <a:r>
              <a:rPr lang="es-ES" dirty="0"/>
              <a:t> </a:t>
            </a:r>
            <a:r>
              <a:rPr lang="es-ES" dirty="0" err="1"/>
              <a:t>following</a:t>
            </a:r>
            <a:r>
              <a:rPr lang="es-ES" dirty="0"/>
              <a:t> </a:t>
            </a:r>
            <a:r>
              <a:rPr lang="es-ES" dirty="0" err="1"/>
              <a:t>variants</a:t>
            </a:r>
            <a:r>
              <a:rPr lang="es-ES" dirty="0"/>
              <a:t>:</a:t>
            </a:r>
          </a:p>
          <a:p>
            <a:pPr marL="544068" lvl="1" indent="-342900">
              <a:buFont typeface="+mj-lt"/>
              <a:buAutoNum type="arabicPeriod"/>
            </a:pPr>
            <a:r>
              <a:rPr lang="en-US" dirty="0"/>
              <a:t>voiced alveolar trill with 2 or more occlusions</a:t>
            </a:r>
          </a:p>
          <a:p>
            <a:pPr marL="544068" lvl="1" indent="-342900">
              <a:buFont typeface="+mj-lt"/>
              <a:buAutoNum type="arabicPeriod"/>
            </a:pPr>
            <a:r>
              <a:rPr lang="en-US" dirty="0"/>
              <a:t>voiced alveolar tap (1 occlusion)</a:t>
            </a:r>
          </a:p>
          <a:p>
            <a:pPr marL="544068" lvl="1" indent="-342900">
              <a:buFont typeface="+mj-lt"/>
              <a:buAutoNum type="arabicPeriod"/>
            </a:pPr>
            <a:r>
              <a:rPr lang="en-US" dirty="0"/>
              <a:t>tap followed by approximant</a:t>
            </a:r>
          </a:p>
          <a:p>
            <a:pPr marL="544068" lvl="1" indent="-342900">
              <a:buFont typeface="+mj-lt"/>
              <a:buAutoNum type="arabicPeriod"/>
            </a:pPr>
            <a:r>
              <a:rPr lang="en-US" dirty="0"/>
              <a:t>tap followed by frication</a:t>
            </a:r>
          </a:p>
          <a:p>
            <a:pPr marL="544068" lvl="1" indent="-342900">
              <a:buFont typeface="+mj-lt"/>
              <a:buAutoNum type="arabicPeriod"/>
            </a:pPr>
            <a:r>
              <a:rPr lang="en-US" dirty="0"/>
              <a:t>tap followed by a partial occlusion</a:t>
            </a:r>
          </a:p>
          <a:p>
            <a:pPr marL="544068" lvl="1" indent="-342900">
              <a:buFont typeface="+mj-lt"/>
              <a:buAutoNum type="arabicPeriod"/>
            </a:pPr>
            <a:r>
              <a:rPr lang="en-US" dirty="0"/>
              <a:t>approximant with a stable F3 and without audible r-coloring</a:t>
            </a:r>
          </a:p>
          <a:p>
            <a:pPr marL="544068" lvl="1" indent="-342900">
              <a:buFont typeface="+mj-lt"/>
              <a:buAutoNum type="arabicPeriod"/>
            </a:pPr>
            <a:r>
              <a:rPr lang="es-ES" dirty="0" err="1"/>
              <a:t>assibilated</a:t>
            </a:r>
            <a:r>
              <a:rPr lang="es-ES" dirty="0"/>
              <a:t> </a:t>
            </a:r>
            <a:r>
              <a:rPr lang="es-ES" dirty="0" err="1"/>
              <a:t>rhotic</a:t>
            </a:r>
            <a:r>
              <a:rPr lang="es-ES" dirty="0"/>
              <a:t> (</a:t>
            </a:r>
            <a:r>
              <a:rPr lang="es-ES" dirty="0" err="1"/>
              <a:t>frication</a:t>
            </a:r>
            <a:r>
              <a:rPr lang="es-ES" dirty="0"/>
              <a:t>)</a:t>
            </a:r>
          </a:p>
          <a:p>
            <a:pPr marL="544068" lvl="1" indent="-342900">
              <a:buFont typeface="+mj-lt"/>
              <a:buAutoNum type="arabicPeriod"/>
            </a:pPr>
            <a:r>
              <a:rPr lang="en-US" dirty="0"/>
              <a:t>elision</a:t>
            </a:r>
            <a:endParaRPr lang="es-ES" dirty="0"/>
          </a:p>
          <a:p>
            <a:pPr marL="544068" lvl="1" indent="-342900">
              <a:buFont typeface="+mj-lt"/>
              <a:buAutoNum type="arabicPeriod"/>
            </a:pPr>
            <a:r>
              <a:rPr lang="en-US" dirty="0"/>
              <a:t>approximant with a lowered F3 and audible r-coloring</a:t>
            </a:r>
          </a:p>
          <a:p>
            <a:pPr marL="544068" lvl="1" indent="-342900">
              <a:buFont typeface="+mj-lt"/>
              <a:buAutoNum type="arabicPeriod"/>
            </a:pPr>
            <a:r>
              <a:rPr lang="en-US" dirty="0"/>
              <a:t>voiced alveolar lateral approximant</a:t>
            </a:r>
          </a:p>
        </p:txBody>
      </p:sp>
      <p:sp>
        <p:nvSpPr>
          <p:cNvPr id="4" name="Slide Number Placeholder 3"/>
          <p:cNvSpPr>
            <a:spLocks noGrp="1"/>
          </p:cNvSpPr>
          <p:nvPr>
            <p:ph type="sldNum" sz="quarter" idx="12"/>
          </p:nvPr>
        </p:nvSpPr>
        <p:spPr/>
        <p:txBody>
          <a:bodyPr/>
          <a:lstStyle/>
          <a:p>
            <a:fld id="{1A181BC5-E34D-4B44-B9B9-3CA944BC39F2}" type="slidenum">
              <a:rPr lang="en-US" smtClean="0"/>
              <a:t>17</a:t>
            </a:fld>
            <a:endParaRPr lang="en-US"/>
          </a:p>
        </p:txBody>
      </p:sp>
    </p:spTree>
    <p:extLst>
      <p:ext uri="{BB962C8B-B14F-4D97-AF65-F5344CB8AC3E}">
        <p14:creationId xmlns:p14="http://schemas.microsoft.com/office/powerpoint/2010/main" val="1819377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sp>
        <p:nvSpPr>
          <p:cNvPr id="3" name="Content Placeholder 2"/>
          <p:cNvSpPr>
            <a:spLocks noGrp="1"/>
          </p:cNvSpPr>
          <p:nvPr>
            <p:ph idx="1"/>
          </p:nvPr>
        </p:nvSpPr>
        <p:spPr>
          <a:xfrm>
            <a:off x="1028700" y="1524000"/>
            <a:ext cx="7200900" cy="4929386"/>
          </a:xfrm>
        </p:spPr>
        <p:txBody>
          <a:bodyPr/>
          <a:lstStyle/>
          <a:p>
            <a:pPr marL="0" indent="0">
              <a:buNone/>
            </a:pPr>
            <a:endParaRPr lang="es-ES" dirty="0"/>
          </a:p>
          <a:p>
            <a:r>
              <a:rPr lang="es-ES" dirty="0" err="1"/>
              <a:t>All</a:t>
            </a:r>
            <a:r>
              <a:rPr lang="es-ES" dirty="0"/>
              <a:t> </a:t>
            </a:r>
            <a:r>
              <a:rPr lang="es-ES" dirty="0" err="1"/>
              <a:t>tokens</a:t>
            </a:r>
            <a:r>
              <a:rPr lang="es-ES" dirty="0"/>
              <a:t> </a:t>
            </a:r>
            <a:r>
              <a:rPr lang="es-ES" dirty="0" err="1"/>
              <a:t>were</a:t>
            </a:r>
            <a:r>
              <a:rPr lang="es-ES" dirty="0"/>
              <a:t> </a:t>
            </a:r>
            <a:r>
              <a:rPr lang="es-ES" dirty="0" err="1"/>
              <a:t>coded</a:t>
            </a:r>
            <a:r>
              <a:rPr lang="es-ES" dirty="0"/>
              <a:t> </a:t>
            </a:r>
            <a:r>
              <a:rPr lang="es-ES" dirty="0" err="1"/>
              <a:t>according</a:t>
            </a:r>
            <a:r>
              <a:rPr lang="es-ES" dirty="0"/>
              <a:t> to </a:t>
            </a:r>
            <a:r>
              <a:rPr lang="es-ES" dirty="0" err="1"/>
              <a:t>the</a:t>
            </a:r>
            <a:r>
              <a:rPr lang="es-ES" dirty="0"/>
              <a:t> </a:t>
            </a:r>
            <a:r>
              <a:rPr lang="es-ES" dirty="0" err="1"/>
              <a:t>following</a:t>
            </a:r>
            <a:r>
              <a:rPr lang="es-ES" dirty="0"/>
              <a:t> variables:</a:t>
            </a:r>
          </a:p>
          <a:p>
            <a:pPr marL="749808" lvl="1" indent="-457200">
              <a:buFont typeface="+mj-lt"/>
              <a:buAutoNum type="arabicPeriod"/>
            </a:pPr>
            <a:r>
              <a:rPr lang="es-ES" dirty="0" err="1"/>
              <a:t>Preceding</a:t>
            </a:r>
            <a:r>
              <a:rPr lang="es-ES" dirty="0"/>
              <a:t> </a:t>
            </a:r>
            <a:r>
              <a:rPr lang="es-ES" dirty="0" err="1"/>
              <a:t>segment</a:t>
            </a:r>
            <a:r>
              <a:rPr lang="es-ES" dirty="0"/>
              <a:t> (</a:t>
            </a:r>
            <a:r>
              <a:rPr lang="es-ES" dirty="0" err="1"/>
              <a:t>manner</a:t>
            </a:r>
            <a:r>
              <a:rPr lang="es-ES" dirty="0"/>
              <a:t>)</a:t>
            </a:r>
          </a:p>
          <a:p>
            <a:pPr marL="749808" lvl="1" indent="-457200">
              <a:buFont typeface="+mj-lt"/>
              <a:buAutoNum type="arabicPeriod"/>
            </a:pPr>
            <a:r>
              <a:rPr lang="es-ES" dirty="0" err="1"/>
              <a:t>Following</a:t>
            </a:r>
            <a:r>
              <a:rPr lang="es-ES" dirty="0"/>
              <a:t> </a:t>
            </a:r>
            <a:r>
              <a:rPr lang="es-ES" dirty="0" err="1"/>
              <a:t>segment</a:t>
            </a:r>
            <a:r>
              <a:rPr lang="es-ES" dirty="0"/>
              <a:t> (</a:t>
            </a:r>
            <a:r>
              <a:rPr lang="es-ES" dirty="0" err="1"/>
              <a:t>manner</a:t>
            </a:r>
            <a:r>
              <a:rPr lang="es-ES" dirty="0"/>
              <a:t>)</a:t>
            </a:r>
          </a:p>
          <a:p>
            <a:pPr marL="749808" lvl="1" indent="-457200">
              <a:buFont typeface="+mj-lt"/>
              <a:buAutoNum type="arabicPeriod"/>
            </a:pPr>
            <a:r>
              <a:rPr lang="es-ES" dirty="0"/>
              <a:t>Stress</a:t>
            </a:r>
          </a:p>
          <a:p>
            <a:pPr marL="749808" lvl="1" indent="-457200">
              <a:buFont typeface="+mj-lt"/>
              <a:buAutoNum type="arabicPeriod"/>
            </a:pPr>
            <a:r>
              <a:rPr lang="es-ES" dirty="0"/>
              <a:t>Sex</a:t>
            </a:r>
          </a:p>
          <a:p>
            <a:pPr marL="749808" lvl="1" indent="-457200">
              <a:buFont typeface="+mj-lt"/>
              <a:buAutoNum type="arabicPeriod"/>
            </a:pPr>
            <a:r>
              <a:rPr lang="es-ES" dirty="0"/>
              <a:t>Log </a:t>
            </a:r>
            <a:r>
              <a:rPr lang="es-ES" dirty="0" err="1"/>
              <a:t>frequency</a:t>
            </a:r>
            <a:endParaRPr lang="es-ES" dirty="0"/>
          </a:p>
          <a:p>
            <a:pPr marL="749808" lvl="1" indent="-457200">
              <a:buFont typeface="+mj-lt"/>
              <a:buAutoNum type="arabicPeriod"/>
            </a:pPr>
            <a:r>
              <a:rPr lang="es-ES" dirty="0" err="1"/>
              <a:t>Number</a:t>
            </a:r>
            <a:r>
              <a:rPr lang="es-ES" dirty="0"/>
              <a:t> of </a:t>
            </a:r>
            <a:r>
              <a:rPr lang="es-ES" dirty="0" err="1"/>
              <a:t>phonological</a:t>
            </a:r>
            <a:r>
              <a:rPr lang="es-ES" dirty="0"/>
              <a:t> </a:t>
            </a:r>
            <a:r>
              <a:rPr lang="es-ES" dirty="0" err="1"/>
              <a:t>neighbors</a:t>
            </a:r>
            <a:endParaRPr lang="es-ES" dirty="0"/>
          </a:p>
          <a:p>
            <a:pPr marL="749808" lvl="1" indent="-457200">
              <a:buFont typeface="+mj-lt"/>
              <a:buAutoNum type="arabicPeriod"/>
            </a:pPr>
            <a:r>
              <a:rPr lang="es-ES" dirty="0" err="1"/>
              <a:t>Participant</a:t>
            </a:r>
            <a:r>
              <a:rPr lang="es-ES" dirty="0"/>
              <a:t> (</a:t>
            </a:r>
            <a:r>
              <a:rPr lang="es-ES" dirty="0" err="1"/>
              <a:t>random</a:t>
            </a:r>
            <a:r>
              <a:rPr lang="es-ES" dirty="0"/>
              <a:t> </a:t>
            </a:r>
            <a:r>
              <a:rPr lang="es-ES" dirty="0" err="1"/>
              <a:t>effect</a:t>
            </a:r>
            <a:r>
              <a:rPr lang="es-ES" dirty="0"/>
              <a:t>)</a:t>
            </a:r>
          </a:p>
          <a:p>
            <a:pPr marL="749808" lvl="1" indent="-457200">
              <a:buFont typeface="+mj-lt"/>
              <a:buAutoNum type="arabicPeriod"/>
            </a:pPr>
            <a:endParaRPr lang="es-ES" dirty="0"/>
          </a:p>
          <a:p>
            <a:pPr>
              <a:buFont typeface="Wingdings" panose="05000000000000000000" pitchFamily="2" charset="2"/>
              <a:buChar char="§"/>
            </a:pPr>
            <a:endParaRPr lang="en-US" dirty="0"/>
          </a:p>
          <a:p>
            <a:endParaRPr lang="en-US" dirty="0"/>
          </a:p>
        </p:txBody>
      </p:sp>
      <p:sp>
        <p:nvSpPr>
          <p:cNvPr id="4" name="Slide Number Placeholder 3"/>
          <p:cNvSpPr>
            <a:spLocks noGrp="1"/>
          </p:cNvSpPr>
          <p:nvPr>
            <p:ph type="sldNum" sz="quarter" idx="12"/>
          </p:nvPr>
        </p:nvSpPr>
        <p:spPr/>
        <p:txBody>
          <a:bodyPr/>
          <a:lstStyle/>
          <a:p>
            <a:fld id="{1A181BC5-E34D-4B44-B9B9-3CA944BC39F2}" type="slidenum">
              <a:rPr lang="en-US" smtClean="0"/>
              <a:t>18</a:t>
            </a:fld>
            <a:endParaRPr lang="en-US"/>
          </a:p>
        </p:txBody>
      </p:sp>
      <p:sp>
        <p:nvSpPr>
          <p:cNvPr id="5" name="TextBox 4"/>
          <p:cNvSpPr txBox="1"/>
          <p:nvPr/>
        </p:nvSpPr>
        <p:spPr>
          <a:xfrm>
            <a:off x="963490" y="6032553"/>
            <a:ext cx="6739671" cy="646331"/>
          </a:xfrm>
          <a:prstGeom prst="rect">
            <a:avLst/>
          </a:prstGeom>
          <a:noFill/>
        </p:spPr>
        <p:txBody>
          <a:bodyPr wrap="square" rtlCol="0">
            <a:spAutoFit/>
          </a:bodyPr>
          <a:lstStyle/>
          <a:p>
            <a:r>
              <a:rPr lang="en-US" dirty="0"/>
              <a:t>Log frequency and phonological neighbor measures taken from </a:t>
            </a:r>
            <a:r>
              <a:rPr lang="en-US" i="1" dirty="0" err="1"/>
              <a:t>EsPal</a:t>
            </a:r>
            <a:r>
              <a:rPr lang="en-US" dirty="0"/>
              <a:t> (</a:t>
            </a:r>
            <a:r>
              <a:rPr lang="en-US" dirty="0" err="1"/>
              <a:t>Duchon</a:t>
            </a:r>
            <a:r>
              <a:rPr lang="en-US" dirty="0"/>
              <a:t>, </a:t>
            </a:r>
            <a:r>
              <a:rPr lang="en-US" dirty="0" err="1"/>
              <a:t>Perea</a:t>
            </a:r>
            <a:r>
              <a:rPr lang="en-US" dirty="0"/>
              <a:t>, </a:t>
            </a:r>
            <a:r>
              <a:rPr lang="en-US" dirty="0" err="1"/>
              <a:t>Sebastián-Gallés</a:t>
            </a:r>
            <a:r>
              <a:rPr lang="en-US" dirty="0"/>
              <a:t>, </a:t>
            </a:r>
            <a:r>
              <a:rPr lang="en-US" dirty="0" err="1"/>
              <a:t>Martí</a:t>
            </a:r>
            <a:r>
              <a:rPr lang="en-US" dirty="0"/>
              <a:t>, &amp; </a:t>
            </a:r>
            <a:r>
              <a:rPr lang="en-US" dirty="0" err="1"/>
              <a:t>Carreiras</a:t>
            </a:r>
            <a:r>
              <a:rPr lang="en-US" dirty="0"/>
              <a:t>, 2013)</a:t>
            </a:r>
          </a:p>
        </p:txBody>
      </p:sp>
    </p:spTree>
    <p:extLst>
      <p:ext uri="{BB962C8B-B14F-4D97-AF65-F5344CB8AC3E}">
        <p14:creationId xmlns:p14="http://schemas.microsoft.com/office/powerpoint/2010/main" val="3524651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Method</a:t>
            </a:r>
            <a:endParaRPr lang="en-US" dirty="0"/>
          </a:p>
        </p:txBody>
      </p:sp>
      <p:sp>
        <p:nvSpPr>
          <p:cNvPr id="3" name="Content Placeholder 2"/>
          <p:cNvSpPr>
            <a:spLocks noGrp="1"/>
          </p:cNvSpPr>
          <p:nvPr>
            <p:ph idx="1"/>
          </p:nvPr>
        </p:nvSpPr>
        <p:spPr>
          <a:xfrm>
            <a:off x="1028700" y="1905000"/>
            <a:ext cx="7200900" cy="3962400"/>
          </a:xfrm>
        </p:spPr>
        <p:txBody>
          <a:bodyPr>
            <a:normAutofit/>
          </a:bodyPr>
          <a:lstStyle/>
          <a:p>
            <a:r>
              <a:rPr lang="en-US" sz="2400" dirty="0"/>
              <a:t>Mixed effects logistic regression analyses conducted using </a:t>
            </a:r>
            <a:r>
              <a:rPr lang="en-US" sz="2400" dirty="0" err="1"/>
              <a:t>Rbrul</a:t>
            </a:r>
            <a:r>
              <a:rPr lang="en-US" sz="2400" dirty="0"/>
              <a:t> (Johnson, 2009)</a:t>
            </a:r>
          </a:p>
          <a:p>
            <a:pPr lvl="1"/>
            <a:r>
              <a:rPr lang="en-US" sz="2400" i="0" dirty="0"/>
              <a:t>Native speakers</a:t>
            </a:r>
          </a:p>
          <a:p>
            <a:pPr lvl="2"/>
            <a:r>
              <a:rPr lang="en-US" sz="2400" dirty="0"/>
              <a:t>Trill versus other variants</a:t>
            </a:r>
          </a:p>
          <a:p>
            <a:pPr lvl="1"/>
            <a:r>
              <a:rPr lang="en-US" sz="2400" i="0" dirty="0"/>
              <a:t>Learners</a:t>
            </a:r>
          </a:p>
          <a:p>
            <a:pPr lvl="2"/>
            <a:r>
              <a:rPr lang="en-US" sz="2400" dirty="0"/>
              <a:t>Trill versus other variants</a:t>
            </a:r>
          </a:p>
          <a:p>
            <a:pPr lvl="2"/>
            <a:r>
              <a:rPr lang="en-US" sz="2400" dirty="0"/>
              <a:t>Native-like variants versus other variants</a:t>
            </a:r>
          </a:p>
        </p:txBody>
      </p:sp>
      <p:sp>
        <p:nvSpPr>
          <p:cNvPr id="4" name="Slide Number Placeholder 3"/>
          <p:cNvSpPr>
            <a:spLocks noGrp="1"/>
          </p:cNvSpPr>
          <p:nvPr>
            <p:ph type="sldNum" sz="quarter" idx="12"/>
          </p:nvPr>
        </p:nvSpPr>
        <p:spPr/>
        <p:txBody>
          <a:bodyPr/>
          <a:lstStyle/>
          <a:p>
            <a:fld id="{1A181BC5-E34D-4B44-B9B9-3CA944BC39F2}" type="slidenum">
              <a:rPr lang="en-US" smtClean="0"/>
              <a:t>19</a:t>
            </a:fld>
            <a:endParaRPr lang="en-US"/>
          </a:p>
        </p:txBody>
      </p:sp>
    </p:spTree>
    <p:extLst>
      <p:ext uri="{BB962C8B-B14F-4D97-AF65-F5344CB8AC3E}">
        <p14:creationId xmlns:p14="http://schemas.microsoft.com/office/powerpoint/2010/main" val="776911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err="1"/>
              <a:t>Introduction</a:t>
            </a:r>
            <a:endParaRPr lang="en-US" dirty="0"/>
          </a:p>
        </p:txBody>
      </p:sp>
      <p:sp>
        <p:nvSpPr>
          <p:cNvPr id="2" name="Content Placeholder 1"/>
          <p:cNvSpPr>
            <a:spLocks noGrp="1"/>
          </p:cNvSpPr>
          <p:nvPr>
            <p:ph idx="1"/>
          </p:nvPr>
        </p:nvSpPr>
        <p:spPr>
          <a:xfrm>
            <a:off x="1028700" y="1371600"/>
            <a:ext cx="7200900" cy="5081786"/>
          </a:xfrm>
        </p:spPr>
        <p:txBody>
          <a:bodyPr>
            <a:normAutofit/>
          </a:bodyPr>
          <a:lstStyle/>
          <a:p>
            <a:pPr>
              <a:buFont typeface="Wingdings" panose="05000000000000000000" pitchFamily="2" charset="2"/>
              <a:buChar char="§"/>
            </a:pPr>
            <a:r>
              <a:rPr lang="en-US" dirty="0"/>
              <a:t>Spanish has two </a:t>
            </a:r>
            <a:r>
              <a:rPr lang="en-US" dirty="0" err="1"/>
              <a:t>rhotics</a:t>
            </a:r>
            <a:r>
              <a:rPr lang="en-US" dirty="0"/>
              <a:t>, the tap /ɾ/ and the trill /r/</a:t>
            </a:r>
          </a:p>
          <a:p>
            <a:pPr lvl="1">
              <a:buFont typeface="Wingdings" panose="05000000000000000000" pitchFamily="2" charset="2"/>
              <a:buChar char="§"/>
            </a:pPr>
            <a:r>
              <a:rPr lang="en-US" i="0" dirty="0"/>
              <a:t>The two </a:t>
            </a:r>
            <a:r>
              <a:rPr lang="en-US" i="0" dirty="0" err="1"/>
              <a:t>rhotics</a:t>
            </a:r>
            <a:r>
              <a:rPr lang="en-US" i="0" dirty="0"/>
              <a:t> only contrast </a:t>
            </a:r>
            <a:r>
              <a:rPr lang="en-US" i="0" dirty="0" err="1"/>
              <a:t>intervocalically</a:t>
            </a:r>
            <a:endParaRPr lang="en-US" i="0" dirty="0"/>
          </a:p>
          <a:p>
            <a:pPr lvl="1">
              <a:buFont typeface="Wingdings" panose="05000000000000000000" pitchFamily="2" charset="2"/>
              <a:buChar char="§"/>
            </a:pPr>
            <a:r>
              <a:rPr lang="en-US" i="1" dirty="0" err="1"/>
              <a:t>pero</a:t>
            </a:r>
            <a:r>
              <a:rPr lang="en-US" i="1" dirty="0"/>
              <a:t> </a:t>
            </a:r>
            <a:r>
              <a:rPr lang="en-US" i="0" dirty="0"/>
              <a:t>[</a:t>
            </a:r>
            <a:r>
              <a:rPr lang="en-US" i="0" dirty="0" err="1"/>
              <a:t>pé.ɾo</a:t>
            </a:r>
            <a:r>
              <a:rPr lang="en-US" i="0" dirty="0"/>
              <a:t>] ‘but’ vs. </a:t>
            </a:r>
            <a:r>
              <a:rPr lang="en-US" i="1" dirty="0" err="1"/>
              <a:t>perro</a:t>
            </a:r>
            <a:r>
              <a:rPr lang="en-US" i="1" dirty="0"/>
              <a:t> </a:t>
            </a:r>
            <a:r>
              <a:rPr lang="en-US" i="0" dirty="0"/>
              <a:t>[pé.ro] ‘dog’</a:t>
            </a:r>
          </a:p>
          <a:p>
            <a:pPr>
              <a:buFont typeface="Wingdings" panose="05000000000000000000" pitchFamily="2" charset="2"/>
              <a:buChar char="§"/>
            </a:pPr>
            <a:r>
              <a:rPr lang="en-US" i="0" dirty="0"/>
              <a:t>Prescriptively, /r/ is realized as a voiced alveolar trill with 2-3 occlusions </a:t>
            </a:r>
            <a:r>
              <a:rPr lang="en-US" sz="1700" i="0" dirty="0">
                <a:solidFill>
                  <a:schemeClr val="bg1">
                    <a:lumMod val="50000"/>
                  </a:schemeClr>
                </a:solidFill>
              </a:rPr>
              <a:t>(</a:t>
            </a:r>
            <a:r>
              <a:rPr lang="en-US" sz="1700" i="0" dirty="0" err="1">
                <a:solidFill>
                  <a:schemeClr val="bg1">
                    <a:lumMod val="50000"/>
                  </a:schemeClr>
                </a:solidFill>
              </a:rPr>
              <a:t>Hualde</a:t>
            </a:r>
            <a:r>
              <a:rPr lang="en-US" sz="1700" i="0" dirty="0">
                <a:solidFill>
                  <a:schemeClr val="bg1">
                    <a:lumMod val="50000"/>
                  </a:schemeClr>
                </a:solidFill>
              </a:rPr>
              <a:t>, 2005)</a:t>
            </a:r>
          </a:p>
          <a:p>
            <a:pPr lvl="2">
              <a:buFont typeface="Wingdings" panose="05000000000000000000" pitchFamily="2" charset="2"/>
              <a:buChar char="§"/>
            </a:pPr>
            <a:r>
              <a:rPr lang="en-US" dirty="0"/>
              <a:t>Word-initially</a:t>
            </a:r>
          </a:p>
          <a:p>
            <a:pPr lvl="2">
              <a:buFont typeface="Wingdings" panose="05000000000000000000" pitchFamily="2" charset="2"/>
              <a:buChar char="§"/>
            </a:pPr>
            <a:r>
              <a:rPr lang="en-US" dirty="0" err="1"/>
              <a:t>Intervocalically</a:t>
            </a:r>
            <a:r>
              <a:rPr lang="en-US" dirty="0"/>
              <a:t> with orthographic “</a:t>
            </a:r>
            <a:r>
              <a:rPr lang="en-US" dirty="0" err="1"/>
              <a:t>rr</a:t>
            </a:r>
            <a:r>
              <a:rPr lang="en-US" dirty="0"/>
              <a:t>”</a:t>
            </a:r>
          </a:p>
          <a:p>
            <a:pPr lvl="2">
              <a:buFont typeface="Wingdings" panose="05000000000000000000" pitchFamily="2" charset="2"/>
              <a:buChar char="§"/>
            </a:pPr>
            <a:r>
              <a:rPr lang="en-US" dirty="0"/>
              <a:t>Syllable-initial after /s, l, n/</a:t>
            </a:r>
          </a:p>
          <a:p>
            <a:pPr>
              <a:buFont typeface="Wingdings" panose="05000000000000000000" pitchFamily="2" charset="2"/>
              <a:buChar char="§"/>
            </a:pPr>
            <a:r>
              <a:rPr lang="en-US" sz="1900" i="0" dirty="0">
                <a:solidFill>
                  <a:schemeClr val="tx1"/>
                </a:solidFill>
              </a:rPr>
              <a:t>The </a:t>
            </a:r>
            <a:r>
              <a:rPr lang="en-US" sz="1800" dirty="0"/>
              <a:t>/ɾ/ is realized as a voiced alveolar tap with 1 occlusion </a:t>
            </a:r>
            <a:r>
              <a:rPr lang="en-US" sz="1600" dirty="0">
                <a:solidFill>
                  <a:schemeClr val="bg1">
                    <a:lumMod val="50000"/>
                  </a:schemeClr>
                </a:solidFill>
              </a:rPr>
              <a:t>(</a:t>
            </a:r>
            <a:r>
              <a:rPr lang="en-US" sz="1600" dirty="0" err="1">
                <a:solidFill>
                  <a:schemeClr val="bg1">
                    <a:lumMod val="50000"/>
                  </a:schemeClr>
                </a:solidFill>
              </a:rPr>
              <a:t>Hualde</a:t>
            </a:r>
            <a:r>
              <a:rPr lang="en-US" sz="1600" dirty="0">
                <a:solidFill>
                  <a:schemeClr val="bg1">
                    <a:lumMod val="50000"/>
                  </a:schemeClr>
                </a:solidFill>
              </a:rPr>
              <a:t>, 2005)</a:t>
            </a:r>
          </a:p>
          <a:p>
            <a:pPr lvl="2">
              <a:buFont typeface="Wingdings" panose="05000000000000000000" pitchFamily="2" charset="2"/>
              <a:buChar char="§"/>
            </a:pPr>
            <a:r>
              <a:rPr lang="en-US" dirty="0">
                <a:solidFill>
                  <a:schemeClr val="tx1"/>
                </a:solidFill>
              </a:rPr>
              <a:t>Syllable-final</a:t>
            </a:r>
          </a:p>
          <a:p>
            <a:pPr lvl="2">
              <a:buFont typeface="Wingdings" panose="05000000000000000000" pitchFamily="2" charset="2"/>
              <a:buChar char="§"/>
            </a:pPr>
            <a:r>
              <a:rPr lang="en-US" i="0" dirty="0">
                <a:solidFill>
                  <a:schemeClr val="tx1"/>
                </a:solidFill>
              </a:rPr>
              <a:t>In onset clusters</a:t>
            </a:r>
          </a:p>
          <a:p>
            <a:pPr lvl="2">
              <a:buFont typeface="Wingdings" panose="05000000000000000000" pitchFamily="2" charset="2"/>
              <a:buChar char="§"/>
            </a:pPr>
            <a:r>
              <a:rPr lang="en-US" dirty="0" err="1">
                <a:solidFill>
                  <a:schemeClr val="tx1"/>
                </a:solidFill>
              </a:rPr>
              <a:t>Intervocalically</a:t>
            </a:r>
            <a:r>
              <a:rPr lang="en-US" dirty="0">
                <a:solidFill>
                  <a:schemeClr val="tx1"/>
                </a:solidFill>
              </a:rPr>
              <a:t> with orthographic “r”</a:t>
            </a:r>
            <a:endParaRPr lang="en-US" i="0" dirty="0">
              <a:solidFill>
                <a:schemeClr val="tx1"/>
              </a:solidFill>
            </a:endParaRPr>
          </a:p>
        </p:txBody>
      </p:sp>
      <p:sp>
        <p:nvSpPr>
          <p:cNvPr id="4" name="Slide Number Placeholder 3"/>
          <p:cNvSpPr>
            <a:spLocks noGrp="1"/>
          </p:cNvSpPr>
          <p:nvPr>
            <p:ph type="sldNum" sz="quarter" idx="12"/>
          </p:nvPr>
        </p:nvSpPr>
        <p:spPr/>
        <p:txBody>
          <a:bodyPr/>
          <a:lstStyle/>
          <a:p>
            <a:fld id="{1A181BC5-E34D-4B44-B9B9-3CA944BC39F2}" type="slidenum">
              <a:rPr lang="en-US" smtClean="0"/>
              <a:t>2</a:t>
            </a:fld>
            <a:endParaRPr lang="en-US"/>
          </a:p>
        </p:txBody>
      </p:sp>
    </p:spTree>
    <p:extLst>
      <p:ext uri="{BB962C8B-B14F-4D97-AF65-F5344CB8AC3E}">
        <p14:creationId xmlns:p14="http://schemas.microsoft.com/office/powerpoint/2010/main" val="104171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Results</a:t>
            </a:r>
            <a:endParaRPr lang="es-ES" dirty="0"/>
          </a:p>
        </p:txBody>
      </p:sp>
      <p:sp>
        <p:nvSpPr>
          <p:cNvPr id="3" name="Text Placeholder 2"/>
          <p:cNvSpPr>
            <a:spLocks noGrp="1"/>
          </p:cNvSpPr>
          <p:nvPr>
            <p:ph type="body" idx="1"/>
          </p:nvPr>
        </p:nvSpPr>
        <p:spPr/>
        <p:txBody>
          <a:bodyPr/>
          <a:lstStyle/>
          <a:p>
            <a:r>
              <a:rPr lang="es-ES" dirty="0" err="1"/>
              <a:t>Native</a:t>
            </a:r>
            <a:r>
              <a:rPr lang="es-ES" dirty="0"/>
              <a:t> </a:t>
            </a:r>
            <a:r>
              <a:rPr lang="es-ES" dirty="0" err="1"/>
              <a:t>Speakers</a:t>
            </a:r>
            <a:endParaRPr lang="es-ES" dirty="0"/>
          </a:p>
        </p:txBody>
      </p:sp>
      <p:sp>
        <p:nvSpPr>
          <p:cNvPr id="4" name="Slide Number Placeholder 3"/>
          <p:cNvSpPr>
            <a:spLocks noGrp="1"/>
          </p:cNvSpPr>
          <p:nvPr>
            <p:ph type="sldNum" sz="quarter" idx="12"/>
          </p:nvPr>
        </p:nvSpPr>
        <p:spPr/>
        <p:txBody>
          <a:bodyPr/>
          <a:lstStyle/>
          <a:p>
            <a:fld id="{1A181BC5-E34D-4B44-B9B9-3CA944BC39F2}" type="slidenum">
              <a:rPr lang="en-US" smtClean="0"/>
              <a:t>20</a:t>
            </a:fld>
            <a:endParaRPr lang="en-US"/>
          </a:p>
        </p:txBody>
      </p:sp>
    </p:spTree>
    <p:extLst>
      <p:ext uri="{BB962C8B-B14F-4D97-AF65-F5344CB8AC3E}">
        <p14:creationId xmlns:p14="http://schemas.microsoft.com/office/powerpoint/2010/main" val="2668983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RQ1</a:t>
            </a:r>
            <a:r>
              <a:rPr lang="en-US" sz="4800" cap="none" dirty="0"/>
              <a:t>a</a:t>
            </a:r>
            <a:r>
              <a:rPr lang="en-US" sz="4800" dirty="0"/>
              <a:t>: </a:t>
            </a:r>
            <a:r>
              <a:rPr lang="en-US" sz="4800" cap="none" dirty="0"/>
              <a:t>What variants do native speakers produce?</a:t>
            </a:r>
            <a:endParaRPr lang="en-US" sz="4800" dirty="0"/>
          </a:p>
        </p:txBody>
      </p:sp>
      <p:sp>
        <p:nvSpPr>
          <p:cNvPr id="4" name="Slide Number Placeholder 3"/>
          <p:cNvSpPr>
            <a:spLocks noGrp="1"/>
          </p:cNvSpPr>
          <p:nvPr>
            <p:ph type="sldNum" sz="quarter" idx="12"/>
          </p:nvPr>
        </p:nvSpPr>
        <p:spPr/>
        <p:txBody>
          <a:bodyPr/>
          <a:lstStyle/>
          <a:p>
            <a:fld id="{1A181BC5-E34D-4B44-B9B9-3CA944BC39F2}" type="slidenum">
              <a:rPr lang="en-US" smtClean="0"/>
              <a:t>21</a:t>
            </a:fld>
            <a:endParaRPr lang="en-US"/>
          </a:p>
        </p:txBody>
      </p:sp>
    </p:spTree>
    <p:extLst>
      <p:ext uri="{BB962C8B-B14F-4D97-AF65-F5344CB8AC3E}">
        <p14:creationId xmlns:p14="http://schemas.microsoft.com/office/powerpoint/2010/main" val="3864144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181BC5-E34D-4B44-B9B9-3CA944BC39F2}" type="slidenum">
              <a:rPr lang="en-US" smtClean="0"/>
              <a:t>22</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989947868"/>
              </p:ext>
            </p:extLst>
          </p:nvPr>
        </p:nvGraphicFramePr>
        <p:xfrm>
          <a:off x="533400" y="381000"/>
          <a:ext cx="8458200" cy="607238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7706474" y="457200"/>
            <a:ext cx="1056526" cy="369332"/>
          </a:xfrm>
          <a:prstGeom prst="rect">
            <a:avLst/>
          </a:prstGeom>
          <a:noFill/>
        </p:spPr>
        <p:txBody>
          <a:bodyPr wrap="square" rtlCol="0">
            <a:spAutoFit/>
          </a:bodyPr>
          <a:lstStyle/>
          <a:p>
            <a:r>
              <a:rPr lang="en-US" dirty="0"/>
              <a:t>N=378</a:t>
            </a:r>
          </a:p>
        </p:txBody>
      </p:sp>
    </p:spTree>
    <p:extLst>
      <p:ext uri="{BB962C8B-B14F-4D97-AF65-F5344CB8AC3E}">
        <p14:creationId xmlns:p14="http://schemas.microsoft.com/office/powerpoint/2010/main" val="89958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RQ1</a:t>
            </a:r>
            <a:r>
              <a:rPr lang="en-US" sz="4800" cap="none" dirty="0"/>
              <a:t>b</a:t>
            </a:r>
            <a:r>
              <a:rPr lang="en-US" sz="4800" dirty="0"/>
              <a:t>: </a:t>
            </a:r>
            <a:r>
              <a:rPr lang="en-US" sz="4800" cap="none" dirty="0"/>
              <a:t>What factors condition NS trill variation?</a:t>
            </a:r>
            <a:endParaRPr lang="en-US" sz="4800" dirty="0"/>
          </a:p>
        </p:txBody>
      </p:sp>
      <p:sp>
        <p:nvSpPr>
          <p:cNvPr id="4" name="Slide Number Placeholder 3"/>
          <p:cNvSpPr>
            <a:spLocks noGrp="1"/>
          </p:cNvSpPr>
          <p:nvPr>
            <p:ph type="sldNum" sz="quarter" idx="12"/>
          </p:nvPr>
        </p:nvSpPr>
        <p:spPr/>
        <p:txBody>
          <a:bodyPr/>
          <a:lstStyle/>
          <a:p>
            <a:fld id="{1A181BC5-E34D-4B44-B9B9-3CA944BC39F2}" type="slidenum">
              <a:rPr lang="en-US" smtClean="0"/>
              <a:t>23</a:t>
            </a:fld>
            <a:endParaRPr lang="en-US"/>
          </a:p>
        </p:txBody>
      </p:sp>
    </p:spTree>
    <p:extLst>
      <p:ext uri="{BB962C8B-B14F-4D97-AF65-F5344CB8AC3E}">
        <p14:creationId xmlns:p14="http://schemas.microsoft.com/office/powerpoint/2010/main" val="3662568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err="1"/>
              <a:t>Analysis</a:t>
            </a:r>
            <a:r>
              <a:rPr lang="es-ES" dirty="0"/>
              <a:t> of NS </a:t>
            </a:r>
            <a:r>
              <a:rPr lang="es-ES" dirty="0" err="1"/>
              <a:t>trill</a:t>
            </a:r>
            <a:r>
              <a:rPr lang="es-ES" dirty="0"/>
              <a:t> </a:t>
            </a:r>
            <a:r>
              <a:rPr lang="es-ES" dirty="0" err="1"/>
              <a:t>variation</a:t>
            </a:r>
            <a:endParaRPr lang="en-US" dirty="0"/>
          </a:p>
        </p:txBody>
      </p:sp>
      <p:sp>
        <p:nvSpPr>
          <p:cNvPr id="4" name="Content Placeholder 3"/>
          <p:cNvSpPr>
            <a:spLocks noGrp="1"/>
          </p:cNvSpPr>
          <p:nvPr>
            <p:ph idx="1"/>
          </p:nvPr>
        </p:nvSpPr>
        <p:spPr/>
        <p:txBody>
          <a:bodyPr/>
          <a:lstStyle/>
          <a:p>
            <a:r>
              <a:rPr lang="es-ES" sz="2400" dirty="0" err="1"/>
              <a:t>Analysis</a:t>
            </a:r>
            <a:r>
              <a:rPr lang="es-ES" sz="2400" dirty="0"/>
              <a:t> of </a:t>
            </a:r>
            <a:r>
              <a:rPr lang="es-ES" sz="2400" dirty="0" err="1"/>
              <a:t>factors</a:t>
            </a:r>
            <a:r>
              <a:rPr lang="es-ES" sz="2400" dirty="0"/>
              <a:t> </a:t>
            </a:r>
            <a:r>
              <a:rPr lang="es-ES" sz="2400" dirty="0" err="1"/>
              <a:t>conditioning</a:t>
            </a:r>
            <a:r>
              <a:rPr lang="es-ES" sz="2400" dirty="0"/>
              <a:t> </a:t>
            </a:r>
            <a:r>
              <a:rPr lang="es-ES" sz="2400" dirty="0" err="1"/>
              <a:t>the</a:t>
            </a:r>
            <a:r>
              <a:rPr lang="es-ES" sz="2400" dirty="0"/>
              <a:t> </a:t>
            </a:r>
            <a:r>
              <a:rPr lang="es-ES" sz="2400" dirty="0" err="1"/>
              <a:t>production</a:t>
            </a:r>
            <a:r>
              <a:rPr lang="es-ES" sz="2400" dirty="0"/>
              <a:t> of </a:t>
            </a:r>
            <a:r>
              <a:rPr lang="es-ES" sz="2400" dirty="0" err="1"/>
              <a:t>trilled</a:t>
            </a:r>
            <a:r>
              <a:rPr lang="es-ES" sz="2400" dirty="0"/>
              <a:t> </a:t>
            </a:r>
            <a:r>
              <a:rPr lang="es-ES" sz="2400" dirty="0" err="1"/>
              <a:t>variant</a:t>
            </a:r>
            <a:r>
              <a:rPr lang="es-ES" sz="2400" dirty="0"/>
              <a:t> (2+ </a:t>
            </a:r>
            <a:r>
              <a:rPr lang="es-ES" sz="2400" dirty="0" err="1"/>
              <a:t>occlusions</a:t>
            </a:r>
            <a:r>
              <a:rPr lang="es-ES" sz="2400" dirty="0"/>
              <a:t>)</a:t>
            </a:r>
          </a:p>
          <a:p>
            <a:r>
              <a:rPr lang="es-ES" sz="2400" dirty="0" err="1"/>
              <a:t>Exclusions</a:t>
            </a:r>
            <a:r>
              <a:rPr lang="es-ES" sz="2400" dirty="0"/>
              <a:t>:</a:t>
            </a:r>
          </a:p>
          <a:p>
            <a:pPr lvl="1">
              <a:buFont typeface="Wingdings" panose="05000000000000000000" pitchFamily="2" charset="2"/>
              <a:buChar char="§"/>
            </a:pPr>
            <a:r>
              <a:rPr lang="es-ES" sz="2400" i="0" dirty="0" err="1"/>
              <a:t>one</a:t>
            </a:r>
            <a:r>
              <a:rPr lang="es-ES" sz="2400" i="0" dirty="0"/>
              <a:t> speaker </a:t>
            </a:r>
            <a:r>
              <a:rPr lang="es-ES" sz="2400" i="0" dirty="0" err="1"/>
              <a:t>who</a:t>
            </a:r>
            <a:r>
              <a:rPr lang="es-ES" sz="2400" i="0" dirty="0"/>
              <a:t> </a:t>
            </a:r>
            <a:r>
              <a:rPr lang="es-ES" sz="2400" i="0" dirty="0" err="1"/>
              <a:t>categorically</a:t>
            </a:r>
            <a:r>
              <a:rPr lang="es-ES" sz="2400" i="0" dirty="0"/>
              <a:t> </a:t>
            </a:r>
            <a:r>
              <a:rPr lang="es-ES" sz="2400" i="0" dirty="0" err="1"/>
              <a:t>did</a:t>
            </a:r>
            <a:r>
              <a:rPr lang="es-ES" sz="2400" i="0" dirty="0"/>
              <a:t> </a:t>
            </a:r>
            <a:r>
              <a:rPr lang="es-ES" sz="2400" i="0" dirty="0" err="1"/>
              <a:t>not</a:t>
            </a:r>
            <a:r>
              <a:rPr lang="es-ES" sz="2400" i="0" dirty="0"/>
              <a:t> produce </a:t>
            </a:r>
            <a:r>
              <a:rPr lang="es-ES" sz="2400" i="0" dirty="0" err="1"/>
              <a:t>trills</a:t>
            </a:r>
            <a:r>
              <a:rPr lang="es-ES" sz="2400" i="0" dirty="0"/>
              <a:t> (7 </a:t>
            </a:r>
            <a:r>
              <a:rPr lang="es-ES" sz="2400" i="0" dirty="0" err="1"/>
              <a:t>tokens</a:t>
            </a:r>
            <a:r>
              <a:rPr lang="es-ES" sz="2400" i="0" dirty="0"/>
              <a:t>)</a:t>
            </a:r>
          </a:p>
          <a:p>
            <a:pPr lvl="1">
              <a:buFont typeface="Wingdings" panose="05000000000000000000" pitchFamily="2" charset="2"/>
              <a:buChar char="§"/>
            </a:pPr>
            <a:r>
              <a:rPr lang="es-ES" sz="2400" i="0" dirty="0"/>
              <a:t>1 </a:t>
            </a:r>
            <a:r>
              <a:rPr lang="es-ES" sz="2400" i="0" dirty="0" err="1"/>
              <a:t>token</a:t>
            </a:r>
            <a:r>
              <a:rPr lang="es-ES" sz="2400" i="0" dirty="0"/>
              <a:t> of a </a:t>
            </a:r>
            <a:r>
              <a:rPr lang="es-ES" sz="2400" i="0" dirty="0" err="1"/>
              <a:t>monosyllabic</a:t>
            </a:r>
            <a:r>
              <a:rPr lang="es-ES" sz="2400" i="0" dirty="0"/>
              <a:t> </a:t>
            </a:r>
            <a:r>
              <a:rPr lang="es-ES" sz="2400" i="0" dirty="0" err="1"/>
              <a:t>word</a:t>
            </a:r>
            <a:endParaRPr lang="es-ES" sz="2400" i="0" dirty="0"/>
          </a:p>
          <a:p>
            <a:endParaRPr lang="en-US" dirty="0"/>
          </a:p>
        </p:txBody>
      </p:sp>
      <p:sp>
        <p:nvSpPr>
          <p:cNvPr id="2" name="Slide Number Placeholder 1"/>
          <p:cNvSpPr>
            <a:spLocks noGrp="1"/>
          </p:cNvSpPr>
          <p:nvPr>
            <p:ph type="sldNum" sz="quarter" idx="12"/>
          </p:nvPr>
        </p:nvSpPr>
        <p:spPr/>
        <p:txBody>
          <a:bodyPr/>
          <a:lstStyle/>
          <a:p>
            <a:fld id="{1A181BC5-E34D-4B44-B9B9-3CA944BC39F2}" type="slidenum">
              <a:rPr lang="en-US" smtClean="0"/>
              <a:t>24</a:t>
            </a:fld>
            <a:endParaRPr lang="en-US"/>
          </a:p>
        </p:txBody>
      </p:sp>
    </p:spTree>
    <p:extLst>
      <p:ext uri="{BB962C8B-B14F-4D97-AF65-F5344CB8AC3E}">
        <p14:creationId xmlns:p14="http://schemas.microsoft.com/office/powerpoint/2010/main" val="1818121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Native speaker trill vs. other</a:t>
            </a:r>
          </a:p>
        </p:txBody>
      </p:sp>
      <p:sp>
        <p:nvSpPr>
          <p:cNvPr id="4" name="Slide Number Placeholder 3"/>
          <p:cNvSpPr>
            <a:spLocks noGrp="1"/>
          </p:cNvSpPr>
          <p:nvPr>
            <p:ph type="sldNum" sz="quarter" idx="12"/>
          </p:nvPr>
        </p:nvSpPr>
        <p:spPr/>
        <p:txBody>
          <a:bodyPr/>
          <a:lstStyle/>
          <a:p>
            <a:fld id="{1A181BC5-E34D-4B44-B9B9-3CA944BC39F2}" type="slidenum">
              <a:rPr lang="en-US" smtClean="0"/>
              <a:t>25</a:t>
            </a:fld>
            <a:endParaRPr lang="en-US"/>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267615854"/>
              </p:ext>
            </p:extLst>
          </p:nvPr>
        </p:nvGraphicFramePr>
        <p:xfrm>
          <a:off x="1009897" y="1871910"/>
          <a:ext cx="4408004" cy="4400089"/>
        </p:xfrm>
        <a:graphic>
          <a:graphicData uri="http://schemas.openxmlformats.org/drawingml/2006/table">
            <a:tbl>
              <a:tblPr firstRow="1" firstCol="1" bandRow="1">
                <a:tableStyleId>{793D81CF-94F2-401A-BA57-92F5A7B2D0C5}</a:tableStyleId>
              </a:tblPr>
              <a:tblGrid>
                <a:gridCol w="2789439">
                  <a:extLst>
                    <a:ext uri="{9D8B030D-6E8A-4147-A177-3AD203B41FA5}">
                      <a16:colId xmlns:a16="http://schemas.microsoft.com/office/drawing/2014/main" val="3925941780"/>
                    </a:ext>
                  </a:extLst>
                </a:gridCol>
                <a:gridCol w="1618565">
                  <a:extLst>
                    <a:ext uri="{9D8B030D-6E8A-4147-A177-3AD203B41FA5}">
                      <a16:colId xmlns:a16="http://schemas.microsoft.com/office/drawing/2014/main" val="1425266356"/>
                    </a:ext>
                  </a:extLst>
                </a:gridCol>
              </a:tblGrid>
              <a:tr h="324045">
                <a:tc>
                  <a:txBody>
                    <a:bodyPr/>
                    <a:lstStyle/>
                    <a:p>
                      <a:pPr marL="0" marR="0">
                        <a:lnSpc>
                          <a:spcPct val="107000"/>
                        </a:lnSpc>
                        <a:spcBef>
                          <a:spcPts val="0"/>
                        </a:spcBef>
                        <a:spcAft>
                          <a:spcPts val="0"/>
                        </a:spcAft>
                      </a:pPr>
                      <a:r>
                        <a:rPr lang="en-US" sz="1800" dirty="0">
                          <a:effectLst/>
                        </a:rPr>
                        <a:t> Factor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Factor Weight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729339"/>
                  </a:ext>
                </a:extLst>
              </a:tr>
              <a:tr h="706474">
                <a:tc gridSpan="2">
                  <a:txBody>
                    <a:bodyPr/>
                    <a:lstStyle/>
                    <a:p>
                      <a:pPr marL="0" marR="0" algn="ctr">
                        <a:lnSpc>
                          <a:spcPct val="107000"/>
                        </a:lnSpc>
                        <a:spcBef>
                          <a:spcPts val="0"/>
                        </a:spcBef>
                        <a:spcAft>
                          <a:spcPts val="0"/>
                        </a:spcAft>
                      </a:pPr>
                      <a:r>
                        <a:rPr lang="en-US" sz="1800" dirty="0">
                          <a:effectLst/>
                        </a:rPr>
                        <a:t>Preceding segment manner (</a:t>
                      </a:r>
                      <a:r>
                        <a:rPr lang="en-US" sz="1800" i="1" dirty="0">
                          <a:effectLst/>
                        </a:rPr>
                        <a:t>p</a:t>
                      </a:r>
                      <a:r>
                        <a:rPr lang="en-US" sz="1800" dirty="0">
                          <a:effectLst/>
                        </a:rPr>
                        <a:t> = .035)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93793917"/>
                  </a:ext>
                </a:extLst>
              </a:tr>
              <a:tr h="305264">
                <a:tc>
                  <a:txBody>
                    <a:bodyPr/>
                    <a:lstStyle/>
                    <a:p>
                      <a:pPr marL="0" marR="0">
                        <a:lnSpc>
                          <a:spcPct val="107000"/>
                        </a:lnSpc>
                        <a:spcBef>
                          <a:spcPts val="0"/>
                        </a:spcBef>
                        <a:spcAft>
                          <a:spcPts val="0"/>
                        </a:spcAft>
                      </a:pPr>
                      <a:r>
                        <a:rPr lang="en-US" sz="1800" b="0" dirty="0">
                          <a:effectLst/>
                        </a:rPr>
                        <a:t>Low vowel</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c>
                  <a:txBody>
                    <a:bodyPr/>
                    <a:lstStyle/>
                    <a:p>
                      <a:pPr marL="0" marR="0" algn="ctr">
                        <a:lnSpc>
                          <a:spcPct val="107000"/>
                        </a:lnSpc>
                        <a:spcBef>
                          <a:spcPts val="0"/>
                        </a:spcBef>
                        <a:spcAft>
                          <a:spcPts val="0"/>
                        </a:spcAft>
                      </a:pPr>
                      <a:r>
                        <a:rPr lang="en-US" sz="1800" dirty="0">
                          <a:effectLst/>
                        </a:rPr>
                        <a:t>.71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extLst>
                  <a:ext uri="{0D108BD9-81ED-4DB2-BD59-A6C34878D82A}">
                    <a16:rowId xmlns:a16="http://schemas.microsoft.com/office/drawing/2014/main" val="3008869628"/>
                  </a:ext>
                </a:extLst>
              </a:tr>
              <a:tr h="305264">
                <a:tc>
                  <a:txBody>
                    <a:bodyPr/>
                    <a:lstStyle/>
                    <a:p>
                      <a:pPr marL="0" marR="0">
                        <a:lnSpc>
                          <a:spcPct val="107000"/>
                        </a:lnSpc>
                        <a:spcBef>
                          <a:spcPts val="0"/>
                        </a:spcBef>
                        <a:spcAft>
                          <a:spcPts val="0"/>
                        </a:spcAft>
                      </a:pPr>
                      <a:r>
                        <a:rPr lang="en-US" sz="1800" b="0" dirty="0">
                          <a:effectLst/>
                        </a:rPr>
                        <a:t>Sonorant</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c>
                  <a:txBody>
                    <a:bodyPr/>
                    <a:lstStyle/>
                    <a:p>
                      <a:pPr marL="0" marR="0" algn="ctr">
                        <a:lnSpc>
                          <a:spcPct val="107000"/>
                        </a:lnSpc>
                        <a:spcBef>
                          <a:spcPts val="0"/>
                        </a:spcBef>
                        <a:spcAft>
                          <a:spcPts val="0"/>
                        </a:spcAft>
                      </a:pPr>
                      <a:r>
                        <a:rPr lang="en-US" sz="1800" dirty="0">
                          <a:effectLst/>
                        </a:rPr>
                        <a:t>.60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extLst>
                  <a:ext uri="{0D108BD9-81ED-4DB2-BD59-A6C34878D82A}">
                    <a16:rowId xmlns:a16="http://schemas.microsoft.com/office/drawing/2014/main" val="661707387"/>
                  </a:ext>
                </a:extLst>
              </a:tr>
              <a:tr h="305264">
                <a:tc>
                  <a:txBody>
                    <a:bodyPr/>
                    <a:lstStyle/>
                    <a:p>
                      <a:pPr marL="0" marR="0">
                        <a:lnSpc>
                          <a:spcPct val="107000"/>
                        </a:lnSpc>
                        <a:spcBef>
                          <a:spcPts val="0"/>
                        </a:spcBef>
                        <a:spcAft>
                          <a:spcPts val="0"/>
                        </a:spcAft>
                      </a:pPr>
                      <a:r>
                        <a:rPr lang="en-US" sz="1800" b="0" dirty="0">
                          <a:effectLst/>
                        </a:rPr>
                        <a:t>Mid vowel</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c>
                  <a:txBody>
                    <a:bodyPr/>
                    <a:lstStyle/>
                    <a:p>
                      <a:pPr marL="0" marR="0" algn="ctr">
                        <a:lnSpc>
                          <a:spcPct val="107000"/>
                        </a:lnSpc>
                        <a:spcBef>
                          <a:spcPts val="0"/>
                        </a:spcBef>
                        <a:spcAft>
                          <a:spcPts val="0"/>
                        </a:spcAft>
                      </a:pPr>
                      <a:r>
                        <a:rPr lang="en-US" sz="1800" dirty="0">
                          <a:effectLst/>
                        </a:rPr>
                        <a:t>.59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extLst>
                  <a:ext uri="{0D108BD9-81ED-4DB2-BD59-A6C34878D82A}">
                    <a16:rowId xmlns:a16="http://schemas.microsoft.com/office/drawing/2014/main" val="3734105667"/>
                  </a:ext>
                </a:extLst>
              </a:tr>
              <a:tr h="305264">
                <a:tc>
                  <a:txBody>
                    <a:bodyPr/>
                    <a:lstStyle/>
                    <a:p>
                      <a:pPr marL="0" marR="0">
                        <a:lnSpc>
                          <a:spcPct val="107000"/>
                        </a:lnSpc>
                        <a:spcBef>
                          <a:spcPts val="0"/>
                        </a:spcBef>
                        <a:spcAft>
                          <a:spcPts val="0"/>
                        </a:spcAft>
                      </a:pPr>
                      <a:r>
                        <a:rPr lang="en-US" sz="1800" b="0" dirty="0">
                          <a:effectLst/>
                        </a:rPr>
                        <a:t>Pause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c>
                  <a:txBody>
                    <a:bodyPr/>
                    <a:lstStyle/>
                    <a:p>
                      <a:pPr marL="0" marR="0" algn="ctr">
                        <a:lnSpc>
                          <a:spcPct val="107000"/>
                        </a:lnSpc>
                        <a:spcBef>
                          <a:spcPts val="0"/>
                        </a:spcBef>
                        <a:spcAft>
                          <a:spcPts val="0"/>
                        </a:spcAft>
                      </a:pPr>
                      <a:r>
                        <a:rPr lang="en-US" sz="1800" dirty="0">
                          <a:effectLst/>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extLst>
                  <a:ext uri="{0D108BD9-81ED-4DB2-BD59-A6C34878D82A}">
                    <a16:rowId xmlns:a16="http://schemas.microsoft.com/office/drawing/2014/main" val="1958458939"/>
                  </a:ext>
                </a:extLst>
              </a:tr>
              <a:tr h="305264">
                <a:tc>
                  <a:txBody>
                    <a:bodyPr/>
                    <a:lstStyle/>
                    <a:p>
                      <a:pPr marL="0" marR="0">
                        <a:lnSpc>
                          <a:spcPct val="107000"/>
                        </a:lnSpc>
                        <a:spcBef>
                          <a:spcPts val="0"/>
                        </a:spcBef>
                        <a:spcAft>
                          <a:spcPts val="0"/>
                        </a:spcAft>
                      </a:pPr>
                      <a:r>
                        <a:rPr lang="en-US" sz="1800" b="0" dirty="0">
                          <a:effectLst/>
                        </a:rPr>
                        <a:t>High vowel</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c>
                  <a:txBody>
                    <a:bodyPr/>
                    <a:lstStyle/>
                    <a:p>
                      <a:pPr marL="0" marR="0" algn="ctr">
                        <a:lnSpc>
                          <a:spcPct val="107000"/>
                        </a:lnSpc>
                        <a:spcBef>
                          <a:spcPts val="0"/>
                        </a:spcBef>
                        <a:spcAft>
                          <a:spcPts val="0"/>
                        </a:spcAft>
                      </a:pPr>
                      <a:r>
                        <a:rPr lang="en-US" sz="1800" dirty="0">
                          <a:effectLst/>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extLst>
                  <a:ext uri="{0D108BD9-81ED-4DB2-BD59-A6C34878D82A}">
                    <a16:rowId xmlns:a16="http://schemas.microsoft.com/office/drawing/2014/main" val="3142929911"/>
                  </a:ext>
                </a:extLst>
              </a:tr>
              <a:tr h="305264">
                <a:tc>
                  <a:txBody>
                    <a:bodyPr/>
                    <a:lstStyle/>
                    <a:p>
                      <a:pPr marL="0" marR="0">
                        <a:lnSpc>
                          <a:spcPct val="107000"/>
                        </a:lnSpc>
                        <a:spcBef>
                          <a:spcPts val="0"/>
                        </a:spcBef>
                        <a:spcAft>
                          <a:spcPts val="0"/>
                        </a:spcAft>
                      </a:pPr>
                      <a:r>
                        <a:rPr lang="en-US" sz="1800" b="0" dirty="0">
                          <a:effectLst/>
                        </a:rPr>
                        <a:t>Obstruent</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c>
                  <a:txBody>
                    <a:bodyPr/>
                    <a:lstStyle/>
                    <a:p>
                      <a:pPr marL="0" marR="0" algn="ctr">
                        <a:lnSpc>
                          <a:spcPct val="107000"/>
                        </a:lnSpc>
                        <a:spcBef>
                          <a:spcPts val="0"/>
                        </a:spcBef>
                        <a:spcAft>
                          <a:spcPts val="0"/>
                        </a:spcAft>
                      </a:pPr>
                      <a:r>
                        <a:rPr lang="en-US" sz="1800" dirty="0">
                          <a:effectLst/>
                        </a:rPr>
                        <a:t>.30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extLst>
                  <a:ext uri="{0D108BD9-81ED-4DB2-BD59-A6C34878D82A}">
                    <a16:rowId xmlns:a16="http://schemas.microsoft.com/office/drawing/2014/main" val="3938348834"/>
                  </a:ext>
                </a:extLst>
              </a:tr>
              <a:tr h="626816">
                <a:tc gridSpan="2">
                  <a:txBody>
                    <a:bodyPr/>
                    <a:lstStyle/>
                    <a:p>
                      <a:pPr marL="0" marR="0" algn="ctr">
                        <a:lnSpc>
                          <a:spcPct val="107000"/>
                        </a:lnSpc>
                        <a:spcBef>
                          <a:spcPts val="0"/>
                        </a:spcBef>
                        <a:spcAft>
                          <a:spcPts val="0"/>
                        </a:spcAft>
                      </a:pPr>
                      <a:r>
                        <a:rPr lang="en-US" sz="1800" dirty="0">
                          <a:effectLst/>
                        </a:rPr>
                        <a:t>Following segment manner (</a:t>
                      </a:r>
                      <a:r>
                        <a:rPr lang="en-US" sz="1800" i="1" dirty="0">
                          <a:effectLst/>
                        </a:rPr>
                        <a:t>p</a:t>
                      </a:r>
                      <a:r>
                        <a:rPr lang="en-US" sz="1800" dirty="0">
                          <a:effectLst/>
                        </a:rPr>
                        <a:t> = .003)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040350288"/>
                  </a:ext>
                </a:extLst>
              </a:tr>
              <a:tr h="305264">
                <a:tc>
                  <a:txBody>
                    <a:bodyPr/>
                    <a:lstStyle/>
                    <a:p>
                      <a:pPr marL="0" marR="0">
                        <a:lnSpc>
                          <a:spcPct val="107000"/>
                        </a:lnSpc>
                        <a:spcBef>
                          <a:spcPts val="0"/>
                        </a:spcBef>
                        <a:spcAft>
                          <a:spcPts val="0"/>
                        </a:spcAft>
                      </a:pPr>
                      <a:r>
                        <a:rPr lang="en-US" sz="1800" b="0" dirty="0">
                          <a:effectLst/>
                        </a:rPr>
                        <a:t>Low vowel</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c>
                  <a:txBody>
                    <a:bodyPr/>
                    <a:lstStyle/>
                    <a:p>
                      <a:pPr marL="0" marR="0" algn="ctr">
                        <a:lnSpc>
                          <a:spcPct val="107000"/>
                        </a:lnSpc>
                        <a:spcBef>
                          <a:spcPts val="0"/>
                        </a:spcBef>
                        <a:spcAft>
                          <a:spcPts val="0"/>
                        </a:spcAft>
                      </a:pPr>
                      <a:r>
                        <a:rPr lang="en-US" sz="1800" dirty="0">
                          <a:effectLst/>
                        </a:rPr>
                        <a:t>.65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extLst>
                  <a:ext uri="{0D108BD9-81ED-4DB2-BD59-A6C34878D82A}">
                    <a16:rowId xmlns:a16="http://schemas.microsoft.com/office/drawing/2014/main" val="1669785423"/>
                  </a:ext>
                </a:extLst>
              </a:tr>
              <a:tr h="305264">
                <a:tc>
                  <a:txBody>
                    <a:bodyPr/>
                    <a:lstStyle/>
                    <a:p>
                      <a:pPr marL="0" marR="0">
                        <a:lnSpc>
                          <a:spcPct val="107000"/>
                        </a:lnSpc>
                        <a:spcBef>
                          <a:spcPts val="0"/>
                        </a:spcBef>
                        <a:spcAft>
                          <a:spcPts val="0"/>
                        </a:spcAft>
                      </a:pPr>
                      <a:r>
                        <a:rPr lang="en-US" sz="1800" b="0">
                          <a:effectLst/>
                        </a:rPr>
                        <a:t>High vowel</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c>
                  <a:txBody>
                    <a:bodyPr/>
                    <a:lstStyle/>
                    <a:p>
                      <a:pPr marL="0" marR="0" algn="ctr">
                        <a:lnSpc>
                          <a:spcPct val="107000"/>
                        </a:lnSpc>
                        <a:spcBef>
                          <a:spcPts val="0"/>
                        </a:spcBef>
                        <a:spcAft>
                          <a:spcPts val="0"/>
                        </a:spcAft>
                      </a:pPr>
                      <a:r>
                        <a:rPr lang="en-US" sz="1800" dirty="0">
                          <a:effectLst/>
                        </a:rPr>
                        <a:t>.50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extLst>
                  <a:ext uri="{0D108BD9-81ED-4DB2-BD59-A6C34878D82A}">
                    <a16:rowId xmlns:a16="http://schemas.microsoft.com/office/drawing/2014/main" val="3395490982"/>
                  </a:ext>
                </a:extLst>
              </a:tr>
              <a:tr h="300642">
                <a:tc>
                  <a:txBody>
                    <a:bodyPr/>
                    <a:lstStyle/>
                    <a:p>
                      <a:pPr marL="0" marR="0">
                        <a:lnSpc>
                          <a:spcPct val="107000"/>
                        </a:lnSpc>
                        <a:spcBef>
                          <a:spcPts val="0"/>
                        </a:spcBef>
                        <a:spcAft>
                          <a:spcPts val="0"/>
                        </a:spcAft>
                      </a:pPr>
                      <a:r>
                        <a:rPr lang="en-US" sz="1800" b="0" dirty="0">
                          <a:effectLst/>
                        </a:rPr>
                        <a:t>Mid vowel</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c>
                  <a:txBody>
                    <a:bodyPr/>
                    <a:lstStyle/>
                    <a:p>
                      <a:pPr marL="0" marR="0" algn="ctr">
                        <a:lnSpc>
                          <a:spcPct val="107000"/>
                        </a:lnSpc>
                        <a:spcBef>
                          <a:spcPts val="0"/>
                        </a:spcBef>
                        <a:spcAft>
                          <a:spcPts val="0"/>
                        </a:spcAft>
                      </a:pPr>
                      <a:r>
                        <a:rPr lang="en-US" sz="1800" dirty="0">
                          <a:effectLst/>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extLst>
                  <a:ext uri="{0D108BD9-81ED-4DB2-BD59-A6C34878D82A}">
                    <a16:rowId xmlns:a16="http://schemas.microsoft.com/office/drawing/2014/main" val="2479234368"/>
                  </a:ext>
                </a:extLst>
              </a:tr>
            </a:tbl>
          </a:graphicData>
        </a:graphic>
      </p:graphicFrame>
      <p:sp>
        <p:nvSpPr>
          <p:cNvPr id="7" name="TextBox 6"/>
          <p:cNvSpPr txBox="1"/>
          <p:nvPr/>
        </p:nvSpPr>
        <p:spPr>
          <a:xfrm>
            <a:off x="5771052" y="3200400"/>
            <a:ext cx="2667000" cy="1200329"/>
          </a:xfrm>
          <a:prstGeom prst="rect">
            <a:avLst/>
          </a:prstGeom>
          <a:noFill/>
          <a:ln>
            <a:solidFill>
              <a:schemeClr val="accent1"/>
            </a:solidFill>
          </a:ln>
        </p:spPr>
        <p:txBody>
          <a:bodyPr wrap="square" rtlCol="0">
            <a:spAutoFit/>
          </a:bodyPr>
          <a:lstStyle/>
          <a:p>
            <a:pPr algn="ctr"/>
            <a:r>
              <a:rPr lang="en-US" dirty="0"/>
              <a:t>Trill favored by preceding low vowel, disfavored by high vowels and </a:t>
            </a:r>
            <a:r>
              <a:rPr lang="en-US" dirty="0" err="1"/>
              <a:t>obstruents</a:t>
            </a:r>
            <a:endParaRPr lang="en-US" dirty="0"/>
          </a:p>
        </p:txBody>
      </p:sp>
      <p:sp>
        <p:nvSpPr>
          <p:cNvPr id="8" name="Up Arrow 7"/>
          <p:cNvSpPr/>
          <p:nvPr/>
        </p:nvSpPr>
        <p:spPr>
          <a:xfrm>
            <a:off x="4953000" y="2971800"/>
            <a:ext cx="685800" cy="1676400"/>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4953000" y="5181600"/>
            <a:ext cx="720317" cy="1066799"/>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771052" y="5253334"/>
            <a:ext cx="2667000" cy="923330"/>
          </a:xfrm>
          <a:prstGeom prst="rect">
            <a:avLst/>
          </a:prstGeom>
          <a:noFill/>
          <a:ln>
            <a:solidFill>
              <a:schemeClr val="accent1"/>
            </a:solidFill>
          </a:ln>
        </p:spPr>
        <p:txBody>
          <a:bodyPr wrap="square" rtlCol="0">
            <a:spAutoFit/>
          </a:bodyPr>
          <a:lstStyle/>
          <a:p>
            <a:pPr algn="ctr"/>
            <a:r>
              <a:rPr lang="en-US" dirty="0"/>
              <a:t>Trill favored by following low vowel, disfavored by mid vowels</a:t>
            </a:r>
          </a:p>
        </p:txBody>
      </p:sp>
      <p:sp>
        <p:nvSpPr>
          <p:cNvPr id="11" name="TextBox 10"/>
          <p:cNvSpPr txBox="1"/>
          <p:nvPr/>
        </p:nvSpPr>
        <p:spPr>
          <a:xfrm>
            <a:off x="5771052" y="1871910"/>
            <a:ext cx="2667000" cy="646331"/>
          </a:xfrm>
          <a:prstGeom prst="rect">
            <a:avLst/>
          </a:prstGeom>
          <a:noFill/>
          <a:ln>
            <a:solidFill>
              <a:schemeClr val="accent1"/>
            </a:solidFill>
          </a:ln>
        </p:spPr>
        <p:txBody>
          <a:bodyPr wrap="square" rtlCol="0">
            <a:spAutoFit/>
          </a:bodyPr>
          <a:lstStyle/>
          <a:p>
            <a:pPr algn="ctr"/>
            <a:r>
              <a:rPr lang="en-US" dirty="0"/>
              <a:t>Overall trill proportion = 39.2%</a:t>
            </a:r>
          </a:p>
        </p:txBody>
      </p:sp>
    </p:spTree>
    <p:extLst>
      <p:ext uri="{BB962C8B-B14F-4D97-AF65-F5344CB8AC3E}">
        <p14:creationId xmlns:p14="http://schemas.microsoft.com/office/powerpoint/2010/main" val="4271366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RQ1</a:t>
            </a:r>
            <a:r>
              <a:rPr lang="en-US" sz="4800" cap="none" dirty="0"/>
              <a:t>c</a:t>
            </a:r>
            <a:r>
              <a:rPr lang="en-US" sz="4800" dirty="0"/>
              <a:t>: </a:t>
            </a:r>
            <a:r>
              <a:rPr lang="en-US" sz="4800" cap="none" dirty="0"/>
              <a:t>Do NSs maintain a tap-trill contrast?</a:t>
            </a:r>
            <a:endParaRPr lang="en-US" sz="4800" dirty="0"/>
          </a:p>
        </p:txBody>
      </p:sp>
      <p:sp>
        <p:nvSpPr>
          <p:cNvPr id="4" name="Slide Number Placeholder 3"/>
          <p:cNvSpPr>
            <a:spLocks noGrp="1"/>
          </p:cNvSpPr>
          <p:nvPr>
            <p:ph type="sldNum" sz="quarter" idx="12"/>
          </p:nvPr>
        </p:nvSpPr>
        <p:spPr/>
        <p:txBody>
          <a:bodyPr/>
          <a:lstStyle/>
          <a:p>
            <a:fld id="{1A181BC5-E34D-4B44-B9B9-3CA944BC39F2}" type="slidenum">
              <a:rPr lang="en-US" smtClean="0"/>
              <a:t>26</a:t>
            </a:fld>
            <a:endParaRPr lang="en-US"/>
          </a:p>
        </p:txBody>
      </p:sp>
    </p:spTree>
    <p:extLst>
      <p:ext uri="{BB962C8B-B14F-4D97-AF65-F5344CB8AC3E}">
        <p14:creationId xmlns:p14="http://schemas.microsoft.com/office/powerpoint/2010/main" val="4187008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Tap-trill maintenance</a:t>
            </a:r>
          </a:p>
        </p:txBody>
      </p:sp>
      <p:sp>
        <p:nvSpPr>
          <p:cNvPr id="4" name="Slide Number Placeholder 3"/>
          <p:cNvSpPr>
            <a:spLocks noGrp="1"/>
          </p:cNvSpPr>
          <p:nvPr>
            <p:ph type="sldNum" sz="quarter" idx="12"/>
          </p:nvPr>
        </p:nvSpPr>
        <p:spPr/>
        <p:txBody>
          <a:bodyPr/>
          <a:lstStyle/>
          <a:p>
            <a:fld id="{1A181BC5-E34D-4B44-B9B9-3CA944BC39F2}" type="slidenum">
              <a:rPr lang="en-US" smtClean="0"/>
              <a:t>27</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72774223"/>
              </p:ext>
            </p:extLst>
          </p:nvPr>
        </p:nvGraphicFramePr>
        <p:xfrm>
          <a:off x="1024742" y="1927497"/>
          <a:ext cx="7200900" cy="2194560"/>
        </p:xfrm>
        <a:graphic>
          <a:graphicData uri="http://schemas.openxmlformats.org/drawingml/2006/table">
            <a:tbl>
              <a:tblPr firstRow="1" bandRow="1">
                <a:tableStyleId>{793D81CF-94F2-401A-BA57-92F5A7B2D0C5}</a:tableStyleId>
              </a:tblPr>
              <a:tblGrid>
                <a:gridCol w="2400300">
                  <a:extLst>
                    <a:ext uri="{9D8B030D-6E8A-4147-A177-3AD203B41FA5}">
                      <a16:colId xmlns:a16="http://schemas.microsoft.com/office/drawing/2014/main" val="1366191484"/>
                    </a:ext>
                  </a:extLst>
                </a:gridCol>
                <a:gridCol w="2400300">
                  <a:extLst>
                    <a:ext uri="{9D8B030D-6E8A-4147-A177-3AD203B41FA5}">
                      <a16:colId xmlns:a16="http://schemas.microsoft.com/office/drawing/2014/main" val="1947458517"/>
                    </a:ext>
                  </a:extLst>
                </a:gridCol>
                <a:gridCol w="2400300">
                  <a:extLst>
                    <a:ext uri="{9D8B030D-6E8A-4147-A177-3AD203B41FA5}">
                      <a16:colId xmlns:a16="http://schemas.microsoft.com/office/drawing/2014/main" val="2107694160"/>
                    </a:ext>
                  </a:extLst>
                </a:gridCol>
              </a:tblGrid>
              <a:tr h="370840">
                <a:tc>
                  <a:txBody>
                    <a:bodyPr/>
                    <a:lstStyle/>
                    <a:p>
                      <a:endParaRPr lang="en-US" sz="2400" dirty="0"/>
                    </a:p>
                  </a:txBody>
                  <a:tcPr/>
                </a:tc>
                <a:tc>
                  <a:txBody>
                    <a:bodyPr/>
                    <a:lstStyle/>
                    <a:p>
                      <a:r>
                        <a:rPr lang="en-US" sz="2400" dirty="0"/>
                        <a:t>Tap in tap context</a:t>
                      </a:r>
                    </a:p>
                  </a:txBody>
                  <a:tcPr/>
                </a:tc>
                <a:tc>
                  <a:txBody>
                    <a:bodyPr/>
                    <a:lstStyle/>
                    <a:p>
                      <a:r>
                        <a:rPr lang="en-US" sz="2400" dirty="0"/>
                        <a:t>Tap in trill context</a:t>
                      </a:r>
                    </a:p>
                  </a:txBody>
                  <a:tcPr/>
                </a:tc>
                <a:extLst>
                  <a:ext uri="{0D108BD9-81ED-4DB2-BD59-A6C34878D82A}">
                    <a16:rowId xmlns:a16="http://schemas.microsoft.com/office/drawing/2014/main" val="821367137"/>
                  </a:ext>
                </a:extLst>
              </a:tr>
              <a:tr h="370840">
                <a:tc>
                  <a:txBody>
                    <a:bodyPr/>
                    <a:lstStyle/>
                    <a:p>
                      <a:r>
                        <a:rPr lang="en-US" sz="2400" dirty="0"/>
                        <a:t>Mean (</a:t>
                      </a:r>
                      <a:r>
                        <a:rPr lang="en-US" sz="2400" dirty="0" err="1"/>
                        <a:t>ms</a:t>
                      </a:r>
                      <a:r>
                        <a:rPr lang="en-US" sz="2400" dirty="0"/>
                        <a:t>)</a:t>
                      </a:r>
                    </a:p>
                  </a:txBody>
                  <a:tcPr/>
                </a:tc>
                <a:tc>
                  <a:txBody>
                    <a:bodyPr/>
                    <a:lstStyle/>
                    <a:p>
                      <a:r>
                        <a:rPr lang="en-US" sz="2400" dirty="0"/>
                        <a:t>22</a:t>
                      </a:r>
                    </a:p>
                  </a:txBody>
                  <a:tcPr/>
                </a:tc>
                <a:tc>
                  <a:txBody>
                    <a:bodyPr/>
                    <a:lstStyle/>
                    <a:p>
                      <a:r>
                        <a:rPr lang="en-US" sz="2400" dirty="0"/>
                        <a:t>36</a:t>
                      </a:r>
                    </a:p>
                  </a:txBody>
                  <a:tcPr/>
                </a:tc>
                <a:extLst>
                  <a:ext uri="{0D108BD9-81ED-4DB2-BD59-A6C34878D82A}">
                    <a16:rowId xmlns:a16="http://schemas.microsoft.com/office/drawing/2014/main" val="322556221"/>
                  </a:ext>
                </a:extLst>
              </a:tr>
              <a:tr h="370840">
                <a:tc>
                  <a:txBody>
                    <a:bodyPr/>
                    <a:lstStyle/>
                    <a:p>
                      <a:r>
                        <a:rPr lang="en-US" sz="2400" dirty="0"/>
                        <a:t>SD</a:t>
                      </a:r>
                    </a:p>
                  </a:txBody>
                  <a:tcPr/>
                </a:tc>
                <a:tc>
                  <a:txBody>
                    <a:bodyPr/>
                    <a:lstStyle/>
                    <a:p>
                      <a:r>
                        <a:rPr lang="en-US" sz="2400" dirty="0"/>
                        <a:t>8.8</a:t>
                      </a:r>
                    </a:p>
                  </a:txBody>
                  <a:tcPr/>
                </a:tc>
                <a:tc>
                  <a:txBody>
                    <a:bodyPr/>
                    <a:lstStyle/>
                    <a:p>
                      <a:r>
                        <a:rPr lang="en-US" sz="2400" dirty="0"/>
                        <a:t>16.9</a:t>
                      </a:r>
                    </a:p>
                  </a:txBody>
                  <a:tcPr/>
                </a:tc>
                <a:extLst>
                  <a:ext uri="{0D108BD9-81ED-4DB2-BD59-A6C34878D82A}">
                    <a16:rowId xmlns:a16="http://schemas.microsoft.com/office/drawing/2014/main" val="2858129232"/>
                  </a:ext>
                </a:extLst>
              </a:tr>
              <a:tr h="370840">
                <a:tc>
                  <a:txBody>
                    <a:bodyPr/>
                    <a:lstStyle/>
                    <a:p>
                      <a:r>
                        <a:rPr lang="en-US" sz="2400" dirty="0"/>
                        <a:t>N</a:t>
                      </a:r>
                    </a:p>
                  </a:txBody>
                  <a:tcPr/>
                </a:tc>
                <a:tc>
                  <a:txBody>
                    <a:bodyPr/>
                    <a:lstStyle/>
                    <a:p>
                      <a:r>
                        <a:rPr lang="en-US" sz="2400" dirty="0"/>
                        <a:t>204</a:t>
                      </a:r>
                    </a:p>
                  </a:txBody>
                  <a:tcPr/>
                </a:tc>
                <a:tc>
                  <a:txBody>
                    <a:bodyPr/>
                    <a:lstStyle/>
                    <a:p>
                      <a:r>
                        <a:rPr lang="en-US" sz="2400" dirty="0"/>
                        <a:t>107</a:t>
                      </a:r>
                    </a:p>
                  </a:txBody>
                  <a:tcPr/>
                </a:tc>
                <a:extLst>
                  <a:ext uri="{0D108BD9-81ED-4DB2-BD59-A6C34878D82A}">
                    <a16:rowId xmlns:a16="http://schemas.microsoft.com/office/drawing/2014/main" val="1222368586"/>
                  </a:ext>
                </a:extLst>
              </a:tr>
            </a:tbl>
          </a:graphicData>
        </a:graphic>
      </p:graphicFrame>
      <p:sp>
        <p:nvSpPr>
          <p:cNvPr id="8" name="TextBox 7"/>
          <p:cNvSpPr txBox="1"/>
          <p:nvPr/>
        </p:nvSpPr>
        <p:spPr>
          <a:xfrm>
            <a:off x="1024742" y="4114800"/>
            <a:ext cx="2667000" cy="369332"/>
          </a:xfrm>
          <a:prstGeom prst="rect">
            <a:avLst/>
          </a:prstGeom>
          <a:noFill/>
        </p:spPr>
        <p:txBody>
          <a:bodyPr wrap="square" rtlCol="0">
            <a:spAutoFit/>
          </a:bodyPr>
          <a:lstStyle/>
          <a:p>
            <a:r>
              <a:rPr lang="en-US" dirty="0"/>
              <a:t>t (309) = 9.31, </a:t>
            </a:r>
            <a:r>
              <a:rPr lang="en-US" i="1" dirty="0"/>
              <a:t>p</a:t>
            </a:r>
            <a:r>
              <a:rPr lang="en-US" dirty="0"/>
              <a:t> &lt; .001 </a:t>
            </a:r>
          </a:p>
        </p:txBody>
      </p:sp>
    </p:spTree>
    <p:extLst>
      <p:ext uri="{BB962C8B-B14F-4D97-AF65-F5344CB8AC3E}">
        <p14:creationId xmlns:p14="http://schemas.microsoft.com/office/powerpoint/2010/main" val="1631093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Results</a:t>
            </a:r>
            <a:r>
              <a:rPr lang="es-ES" dirty="0"/>
              <a:t>	</a:t>
            </a:r>
          </a:p>
        </p:txBody>
      </p:sp>
      <p:sp>
        <p:nvSpPr>
          <p:cNvPr id="3" name="Text Placeholder 2"/>
          <p:cNvSpPr>
            <a:spLocks noGrp="1"/>
          </p:cNvSpPr>
          <p:nvPr>
            <p:ph type="body" idx="1"/>
          </p:nvPr>
        </p:nvSpPr>
        <p:spPr/>
        <p:txBody>
          <a:bodyPr/>
          <a:lstStyle/>
          <a:p>
            <a:r>
              <a:rPr lang="es-ES" dirty="0"/>
              <a:t>L2 </a:t>
            </a:r>
            <a:r>
              <a:rPr lang="es-ES" dirty="0" err="1"/>
              <a:t>Learners</a:t>
            </a:r>
            <a:endParaRPr lang="es-ES" dirty="0"/>
          </a:p>
        </p:txBody>
      </p:sp>
      <p:sp>
        <p:nvSpPr>
          <p:cNvPr id="4" name="Slide Number Placeholder 3"/>
          <p:cNvSpPr>
            <a:spLocks noGrp="1"/>
          </p:cNvSpPr>
          <p:nvPr>
            <p:ph type="sldNum" sz="quarter" idx="12"/>
          </p:nvPr>
        </p:nvSpPr>
        <p:spPr/>
        <p:txBody>
          <a:bodyPr/>
          <a:lstStyle/>
          <a:p>
            <a:fld id="{1A181BC5-E34D-4B44-B9B9-3CA944BC39F2}" type="slidenum">
              <a:rPr lang="en-US" smtClean="0"/>
              <a:t>28</a:t>
            </a:fld>
            <a:endParaRPr lang="en-US"/>
          </a:p>
        </p:txBody>
      </p:sp>
    </p:spTree>
    <p:extLst>
      <p:ext uri="{BB962C8B-B14F-4D97-AF65-F5344CB8AC3E}">
        <p14:creationId xmlns:p14="http://schemas.microsoft.com/office/powerpoint/2010/main" val="1218133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RQ2</a:t>
            </a:r>
            <a:r>
              <a:rPr lang="en-US" sz="4800" cap="none" dirty="0"/>
              <a:t>a</a:t>
            </a:r>
            <a:r>
              <a:rPr lang="en-US" sz="4800" dirty="0"/>
              <a:t>: </a:t>
            </a:r>
            <a:r>
              <a:rPr lang="en-US" sz="4800" cap="none" dirty="0"/>
              <a:t>What variants do L2 learners produce?</a:t>
            </a:r>
            <a:endParaRPr lang="en-US" sz="4800" dirty="0"/>
          </a:p>
        </p:txBody>
      </p:sp>
      <p:sp>
        <p:nvSpPr>
          <p:cNvPr id="4" name="Slide Number Placeholder 3"/>
          <p:cNvSpPr>
            <a:spLocks noGrp="1"/>
          </p:cNvSpPr>
          <p:nvPr>
            <p:ph type="sldNum" sz="quarter" idx="12"/>
          </p:nvPr>
        </p:nvSpPr>
        <p:spPr/>
        <p:txBody>
          <a:bodyPr/>
          <a:lstStyle/>
          <a:p>
            <a:fld id="{1A181BC5-E34D-4B44-B9B9-3CA944BC39F2}" type="slidenum">
              <a:rPr lang="en-US" smtClean="0"/>
              <a:t>29</a:t>
            </a:fld>
            <a:endParaRPr lang="en-US"/>
          </a:p>
        </p:txBody>
      </p:sp>
    </p:spTree>
    <p:extLst>
      <p:ext uri="{BB962C8B-B14F-4D97-AF65-F5344CB8AC3E}">
        <p14:creationId xmlns:p14="http://schemas.microsoft.com/office/powerpoint/2010/main" val="367138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57300"/>
            <a:ext cx="7692171" cy="5196086"/>
          </a:xfrm>
        </p:spPr>
        <p:txBody>
          <a:bodyPr>
            <a:normAutofit lnSpcReduction="10000"/>
          </a:bodyPr>
          <a:lstStyle/>
          <a:p>
            <a:r>
              <a:rPr lang="en-US" sz="2800" dirty="0"/>
              <a:t>However, /r/ is variable in native-speaker production </a:t>
            </a:r>
            <a:r>
              <a:rPr lang="en-US" dirty="0">
                <a:solidFill>
                  <a:schemeClr val="accent1">
                    <a:lumMod val="75000"/>
                  </a:schemeClr>
                </a:solidFill>
              </a:rPr>
              <a:t>(e.g. </a:t>
            </a:r>
            <a:r>
              <a:rPr lang="en-US" dirty="0" err="1">
                <a:solidFill>
                  <a:schemeClr val="accent1">
                    <a:lumMod val="75000"/>
                  </a:schemeClr>
                </a:solidFill>
              </a:rPr>
              <a:t>Díaz</a:t>
            </a:r>
            <a:r>
              <a:rPr lang="en-US" dirty="0">
                <a:solidFill>
                  <a:schemeClr val="accent1">
                    <a:lumMod val="75000"/>
                  </a:schemeClr>
                </a:solidFill>
              </a:rPr>
              <a:t>-Campos, 2008; Hammond, 1999, </a:t>
            </a:r>
            <a:r>
              <a:rPr lang="en-US" dirty="0" err="1">
                <a:solidFill>
                  <a:schemeClr val="accent1">
                    <a:lumMod val="75000"/>
                  </a:schemeClr>
                </a:solidFill>
              </a:rPr>
              <a:t>Widdison</a:t>
            </a:r>
            <a:r>
              <a:rPr lang="en-US" dirty="0">
                <a:solidFill>
                  <a:schemeClr val="accent1">
                    <a:lumMod val="75000"/>
                  </a:schemeClr>
                </a:solidFill>
              </a:rPr>
              <a:t>, 1998; Willis, 2006)</a:t>
            </a:r>
            <a:endParaRPr lang="es-ES" sz="2400" dirty="0"/>
          </a:p>
          <a:p>
            <a:pPr lvl="1">
              <a:buFont typeface="Wingdings" panose="05000000000000000000" pitchFamily="2" charset="2"/>
              <a:buChar char="§"/>
            </a:pPr>
            <a:r>
              <a:rPr lang="es-ES" sz="2800" i="0" dirty="0"/>
              <a:t>Velar </a:t>
            </a:r>
            <a:r>
              <a:rPr lang="es-ES" sz="2800" i="0" dirty="0" err="1"/>
              <a:t>variants</a:t>
            </a:r>
            <a:r>
              <a:rPr lang="es-ES" sz="2800" i="0" dirty="0"/>
              <a:t> in Puerto Rico </a:t>
            </a:r>
            <a:r>
              <a:rPr lang="es-ES" i="0" dirty="0">
                <a:solidFill>
                  <a:schemeClr val="accent1">
                    <a:lumMod val="75000"/>
                  </a:schemeClr>
                </a:solidFill>
              </a:rPr>
              <a:t>(</a:t>
            </a:r>
            <a:r>
              <a:rPr lang="es-ES" i="0" dirty="0" err="1">
                <a:solidFill>
                  <a:schemeClr val="accent1">
                    <a:lumMod val="75000"/>
                  </a:schemeClr>
                </a:solidFill>
              </a:rPr>
              <a:t>Lipski</a:t>
            </a:r>
            <a:r>
              <a:rPr lang="es-ES" i="0" dirty="0">
                <a:solidFill>
                  <a:schemeClr val="accent1">
                    <a:lumMod val="75000"/>
                  </a:schemeClr>
                </a:solidFill>
              </a:rPr>
              <a:t>, 1990)</a:t>
            </a:r>
          </a:p>
          <a:p>
            <a:pPr lvl="1">
              <a:buFont typeface="Wingdings" panose="05000000000000000000" pitchFamily="2" charset="2"/>
              <a:buChar char="§"/>
            </a:pPr>
            <a:r>
              <a:rPr lang="es-ES" sz="2800" i="0" dirty="0"/>
              <a:t>Pre-</a:t>
            </a:r>
            <a:r>
              <a:rPr lang="es-ES" sz="2800" i="0" dirty="0" err="1"/>
              <a:t>breathy</a:t>
            </a:r>
            <a:r>
              <a:rPr lang="es-ES" sz="2800" i="0" dirty="0"/>
              <a:t> </a:t>
            </a:r>
            <a:r>
              <a:rPr lang="es-ES" sz="2800" i="0" dirty="0" err="1"/>
              <a:t>voiced</a:t>
            </a:r>
            <a:r>
              <a:rPr lang="es-ES" sz="2800" i="0" dirty="0"/>
              <a:t> </a:t>
            </a:r>
            <a:r>
              <a:rPr lang="es-ES" sz="2800" i="0" dirty="0" err="1"/>
              <a:t>variants</a:t>
            </a:r>
            <a:r>
              <a:rPr lang="es-ES" sz="2800" i="0" dirty="0"/>
              <a:t> in </a:t>
            </a:r>
            <a:r>
              <a:rPr lang="es-ES" sz="2800" i="0" dirty="0" err="1"/>
              <a:t>Dominican</a:t>
            </a:r>
            <a:r>
              <a:rPr lang="es-ES" sz="2800" i="0" dirty="0"/>
              <a:t> </a:t>
            </a:r>
            <a:r>
              <a:rPr lang="es-ES" sz="2800" i="0" dirty="0" err="1"/>
              <a:t>Republic</a:t>
            </a:r>
            <a:r>
              <a:rPr lang="es-ES" sz="2800" i="0" dirty="0"/>
              <a:t> </a:t>
            </a:r>
            <a:r>
              <a:rPr lang="es-ES" i="0" dirty="0">
                <a:solidFill>
                  <a:schemeClr val="accent1">
                    <a:lumMod val="75000"/>
                  </a:schemeClr>
                </a:solidFill>
              </a:rPr>
              <a:t>(Willis, 2006, 2007)</a:t>
            </a:r>
          </a:p>
          <a:p>
            <a:pPr lvl="1">
              <a:buFont typeface="Wingdings" panose="05000000000000000000" pitchFamily="2" charset="2"/>
              <a:buChar char="§"/>
            </a:pPr>
            <a:r>
              <a:rPr lang="es-ES" sz="2800" i="0" dirty="0"/>
              <a:t>A </a:t>
            </a:r>
            <a:r>
              <a:rPr lang="es-ES" sz="2800" i="0" dirty="0" err="1"/>
              <a:t>range</a:t>
            </a:r>
            <a:r>
              <a:rPr lang="es-ES" sz="2800" i="0" dirty="0"/>
              <a:t> of </a:t>
            </a:r>
            <a:r>
              <a:rPr lang="es-ES" sz="2800" i="0" dirty="0" err="1"/>
              <a:t>variants</a:t>
            </a:r>
            <a:r>
              <a:rPr lang="es-ES" sz="2800" i="0" dirty="0"/>
              <a:t> </a:t>
            </a:r>
            <a:r>
              <a:rPr lang="es-ES" sz="2800" i="0" dirty="0" err="1"/>
              <a:t>from</a:t>
            </a:r>
            <a:r>
              <a:rPr lang="es-ES" sz="2800" i="0" dirty="0"/>
              <a:t> </a:t>
            </a:r>
            <a:r>
              <a:rPr lang="es-ES" sz="2800" i="0" dirty="0" err="1"/>
              <a:t>fricatives</a:t>
            </a:r>
            <a:r>
              <a:rPr lang="es-ES" sz="2800" i="0" dirty="0"/>
              <a:t> to </a:t>
            </a:r>
            <a:r>
              <a:rPr lang="es-ES" sz="2800" i="0" dirty="0" err="1"/>
              <a:t>approximants</a:t>
            </a:r>
            <a:r>
              <a:rPr lang="es-ES" sz="2800" i="0" dirty="0"/>
              <a:t> in Argentina </a:t>
            </a:r>
            <a:r>
              <a:rPr lang="es-ES" i="0" dirty="0">
                <a:solidFill>
                  <a:schemeClr val="accent1">
                    <a:lumMod val="75000"/>
                  </a:schemeClr>
                </a:solidFill>
              </a:rPr>
              <a:t>(</a:t>
            </a:r>
            <a:r>
              <a:rPr lang="es-ES" i="0" dirty="0" err="1">
                <a:solidFill>
                  <a:schemeClr val="accent1">
                    <a:lumMod val="75000"/>
                  </a:schemeClr>
                </a:solidFill>
              </a:rPr>
              <a:t>Colantoni</a:t>
            </a:r>
            <a:r>
              <a:rPr lang="es-ES" i="0" dirty="0">
                <a:solidFill>
                  <a:schemeClr val="accent1">
                    <a:lumMod val="75000"/>
                  </a:schemeClr>
                </a:solidFill>
              </a:rPr>
              <a:t>, 2006)</a:t>
            </a:r>
          </a:p>
          <a:p>
            <a:pPr lvl="1">
              <a:buFont typeface="Wingdings" panose="05000000000000000000" pitchFamily="2" charset="2"/>
              <a:buChar char="§"/>
            </a:pPr>
            <a:r>
              <a:rPr lang="es-ES" sz="2800" i="0" dirty="0"/>
              <a:t>A </a:t>
            </a:r>
            <a:r>
              <a:rPr lang="es-ES" sz="2800" i="0" dirty="0" err="1"/>
              <a:t>tap</a:t>
            </a:r>
            <a:r>
              <a:rPr lang="es-ES" sz="2800" i="0" dirty="0"/>
              <a:t> </a:t>
            </a:r>
            <a:r>
              <a:rPr lang="es-ES" sz="2800" i="0" dirty="0" err="1"/>
              <a:t>realization</a:t>
            </a:r>
            <a:r>
              <a:rPr lang="es-ES" sz="2800" i="0" dirty="0"/>
              <a:t> in </a:t>
            </a:r>
            <a:r>
              <a:rPr lang="es-ES" sz="2800" i="0" dirty="0" err="1"/>
              <a:t>various</a:t>
            </a:r>
            <a:r>
              <a:rPr lang="es-ES" sz="2800" i="0" dirty="0"/>
              <a:t> </a:t>
            </a:r>
            <a:r>
              <a:rPr lang="es-ES" sz="2800" i="0" dirty="0" err="1"/>
              <a:t>dialects</a:t>
            </a:r>
            <a:r>
              <a:rPr lang="es-ES" sz="2800" i="0" dirty="0"/>
              <a:t> </a:t>
            </a:r>
            <a:r>
              <a:rPr lang="es-ES" i="0" dirty="0">
                <a:solidFill>
                  <a:schemeClr val="accent1">
                    <a:lumMod val="75000"/>
                  </a:schemeClr>
                </a:solidFill>
              </a:rPr>
              <a:t>(</a:t>
            </a:r>
            <a:r>
              <a:rPr lang="es-ES" i="0" dirty="0" err="1">
                <a:solidFill>
                  <a:schemeClr val="accent1">
                    <a:lumMod val="75000"/>
                  </a:schemeClr>
                </a:solidFill>
              </a:rPr>
              <a:t>e.g</a:t>
            </a:r>
            <a:r>
              <a:rPr lang="es-ES" i="0" dirty="0">
                <a:solidFill>
                  <a:schemeClr val="accent1">
                    <a:lumMod val="75000"/>
                  </a:schemeClr>
                </a:solidFill>
              </a:rPr>
              <a:t>. Díaz-Campos, 2008; Willis, 2006) </a:t>
            </a:r>
            <a:endParaRPr lang="es-ES" sz="2400" i="0" dirty="0">
              <a:solidFill>
                <a:schemeClr val="accent1">
                  <a:lumMod val="75000"/>
                </a:schemeClr>
              </a:solidFill>
            </a:endParaRPr>
          </a:p>
          <a:p>
            <a:pPr lvl="1">
              <a:buFont typeface="Wingdings" panose="05000000000000000000" pitchFamily="2" charset="2"/>
              <a:buChar char="§"/>
            </a:pPr>
            <a:r>
              <a:rPr lang="es-ES" sz="2800" i="0" dirty="0" err="1"/>
              <a:t>An</a:t>
            </a:r>
            <a:r>
              <a:rPr lang="es-ES" sz="2800" i="0" dirty="0"/>
              <a:t> </a:t>
            </a:r>
            <a:r>
              <a:rPr lang="es-ES" sz="2800" i="0" dirty="0" err="1"/>
              <a:t>assibilated</a:t>
            </a:r>
            <a:r>
              <a:rPr lang="es-ES" sz="2800" i="0" dirty="0"/>
              <a:t> </a:t>
            </a:r>
            <a:r>
              <a:rPr lang="es-ES" sz="2800" i="0" dirty="0" err="1"/>
              <a:t>variant</a:t>
            </a:r>
            <a:r>
              <a:rPr lang="es-ES" sz="2800" i="0" dirty="0"/>
              <a:t> </a:t>
            </a:r>
            <a:r>
              <a:rPr lang="es-ES" sz="2800" i="0" dirty="0" err="1"/>
              <a:t>throughout</a:t>
            </a:r>
            <a:r>
              <a:rPr lang="es-ES" sz="2800" i="0" dirty="0"/>
              <a:t> </a:t>
            </a:r>
            <a:r>
              <a:rPr lang="es-ES" sz="2800" i="0" dirty="0" err="1"/>
              <a:t>Latin</a:t>
            </a:r>
            <a:r>
              <a:rPr lang="es-ES" sz="2800" i="0" dirty="0"/>
              <a:t> </a:t>
            </a:r>
            <a:r>
              <a:rPr lang="es-ES" sz="2800" i="0" dirty="0" err="1"/>
              <a:t>America</a:t>
            </a:r>
            <a:r>
              <a:rPr lang="es-ES" sz="2800" i="0" dirty="0"/>
              <a:t> </a:t>
            </a:r>
            <a:r>
              <a:rPr lang="es-ES" i="0" dirty="0">
                <a:solidFill>
                  <a:schemeClr val="accent1">
                    <a:lumMod val="75000"/>
                  </a:schemeClr>
                </a:solidFill>
              </a:rPr>
              <a:t>(</a:t>
            </a:r>
            <a:r>
              <a:rPr lang="es-ES" i="0" dirty="0" err="1">
                <a:solidFill>
                  <a:schemeClr val="accent1">
                    <a:lumMod val="75000"/>
                  </a:schemeClr>
                </a:solidFill>
              </a:rPr>
              <a:t>e.g</a:t>
            </a:r>
            <a:r>
              <a:rPr lang="es-ES" i="0" dirty="0">
                <a:solidFill>
                  <a:schemeClr val="accent1">
                    <a:lumMod val="75000"/>
                  </a:schemeClr>
                </a:solidFill>
              </a:rPr>
              <a:t>. Adams, 2002; Bradley, 1999, 2006; Matus-Mendoza, 2004) </a:t>
            </a:r>
            <a:endParaRPr lang="es-ES" sz="2400" i="0" dirty="0">
              <a:solidFill>
                <a:schemeClr val="accent1">
                  <a:lumMod val="75000"/>
                </a:schemeClr>
              </a:solidFill>
            </a:endParaRPr>
          </a:p>
          <a:p>
            <a:endParaRPr lang="en-US" sz="2400" dirty="0"/>
          </a:p>
        </p:txBody>
      </p:sp>
      <p:sp>
        <p:nvSpPr>
          <p:cNvPr id="4" name="Slide Number Placeholder 3"/>
          <p:cNvSpPr>
            <a:spLocks noGrp="1"/>
          </p:cNvSpPr>
          <p:nvPr>
            <p:ph type="sldNum" sz="quarter" idx="12"/>
          </p:nvPr>
        </p:nvSpPr>
        <p:spPr/>
        <p:txBody>
          <a:bodyPr/>
          <a:lstStyle/>
          <a:p>
            <a:fld id="{1A181BC5-E34D-4B44-B9B9-3CA944BC39F2}" type="slidenum">
              <a:rPr lang="en-US" smtClean="0"/>
              <a:t>3</a:t>
            </a:fld>
            <a:endParaRPr lang="en-US"/>
          </a:p>
        </p:txBody>
      </p:sp>
      <p:sp>
        <p:nvSpPr>
          <p:cNvPr id="7" name="Title 2"/>
          <p:cNvSpPr>
            <a:spLocks noGrp="1"/>
          </p:cNvSpPr>
          <p:nvPr>
            <p:ph type="title"/>
          </p:nvPr>
        </p:nvSpPr>
        <p:spPr>
          <a:xfrm>
            <a:off x="1488832" y="381000"/>
            <a:ext cx="6214329" cy="876300"/>
          </a:xfrm>
        </p:spPr>
        <p:txBody>
          <a:bodyPr/>
          <a:lstStyle/>
          <a:p>
            <a:r>
              <a:rPr lang="es-ES" dirty="0" err="1"/>
              <a:t>Variation</a:t>
            </a:r>
            <a:r>
              <a:rPr lang="es-ES" dirty="0"/>
              <a:t> </a:t>
            </a:r>
            <a:r>
              <a:rPr lang="es-ES" dirty="0" err="1"/>
              <a:t>across</a:t>
            </a:r>
            <a:r>
              <a:rPr lang="es-ES" dirty="0"/>
              <a:t> </a:t>
            </a:r>
            <a:r>
              <a:rPr lang="es-ES" dirty="0" err="1"/>
              <a:t>dialects</a:t>
            </a:r>
            <a:endParaRPr lang="en-US" dirty="0"/>
          </a:p>
        </p:txBody>
      </p:sp>
    </p:spTree>
    <p:extLst>
      <p:ext uri="{BB962C8B-B14F-4D97-AF65-F5344CB8AC3E}">
        <p14:creationId xmlns:p14="http://schemas.microsoft.com/office/powerpoint/2010/main" val="3522422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181BC5-E34D-4B44-B9B9-3CA944BC39F2}" type="slidenum">
              <a:rPr lang="en-US" smtClean="0"/>
              <a:t>30</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52120674"/>
              </p:ext>
            </p:extLst>
          </p:nvPr>
        </p:nvGraphicFramePr>
        <p:xfrm>
          <a:off x="533400" y="304800"/>
          <a:ext cx="8458200" cy="622478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7935074" y="381000"/>
            <a:ext cx="1056526" cy="369332"/>
          </a:xfrm>
          <a:prstGeom prst="rect">
            <a:avLst/>
          </a:prstGeom>
          <a:noFill/>
        </p:spPr>
        <p:txBody>
          <a:bodyPr wrap="square" rtlCol="0">
            <a:spAutoFit/>
          </a:bodyPr>
          <a:lstStyle/>
          <a:p>
            <a:r>
              <a:rPr lang="en-US" dirty="0"/>
              <a:t>N=427</a:t>
            </a:r>
          </a:p>
        </p:txBody>
      </p:sp>
    </p:spTree>
    <p:extLst>
      <p:ext uri="{BB962C8B-B14F-4D97-AF65-F5344CB8AC3E}">
        <p14:creationId xmlns:p14="http://schemas.microsoft.com/office/powerpoint/2010/main" val="888339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RQ2</a:t>
            </a:r>
            <a:r>
              <a:rPr lang="en-US" sz="4800" cap="none" dirty="0"/>
              <a:t>b</a:t>
            </a:r>
            <a:r>
              <a:rPr lang="en-US" sz="4800" dirty="0"/>
              <a:t>: </a:t>
            </a:r>
            <a:r>
              <a:rPr lang="en-US" sz="4800" cap="none" dirty="0"/>
              <a:t>What factors condition L2 trill variation?</a:t>
            </a:r>
            <a:endParaRPr lang="en-US" sz="4800" dirty="0"/>
          </a:p>
        </p:txBody>
      </p:sp>
      <p:sp>
        <p:nvSpPr>
          <p:cNvPr id="4" name="Slide Number Placeholder 3"/>
          <p:cNvSpPr>
            <a:spLocks noGrp="1"/>
          </p:cNvSpPr>
          <p:nvPr>
            <p:ph type="sldNum" sz="quarter" idx="12"/>
          </p:nvPr>
        </p:nvSpPr>
        <p:spPr/>
        <p:txBody>
          <a:bodyPr/>
          <a:lstStyle/>
          <a:p>
            <a:fld id="{1A181BC5-E34D-4B44-B9B9-3CA944BC39F2}" type="slidenum">
              <a:rPr lang="en-US" smtClean="0"/>
              <a:t>31</a:t>
            </a:fld>
            <a:endParaRPr lang="en-US"/>
          </a:p>
        </p:txBody>
      </p:sp>
    </p:spTree>
    <p:extLst>
      <p:ext uri="{BB962C8B-B14F-4D97-AF65-F5344CB8AC3E}">
        <p14:creationId xmlns:p14="http://schemas.microsoft.com/office/powerpoint/2010/main" val="3387417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Analysis</a:t>
            </a:r>
            <a:r>
              <a:rPr lang="es-ES" dirty="0"/>
              <a:t> of L2 </a:t>
            </a:r>
            <a:r>
              <a:rPr lang="es-ES" dirty="0" err="1"/>
              <a:t>trill</a:t>
            </a:r>
            <a:r>
              <a:rPr lang="es-ES" dirty="0"/>
              <a:t> </a:t>
            </a:r>
            <a:r>
              <a:rPr lang="es-ES" dirty="0" err="1"/>
              <a:t>variation</a:t>
            </a:r>
            <a:endParaRPr lang="en-US" dirty="0"/>
          </a:p>
        </p:txBody>
      </p:sp>
      <p:sp>
        <p:nvSpPr>
          <p:cNvPr id="3" name="Content Placeholder 2"/>
          <p:cNvSpPr>
            <a:spLocks noGrp="1"/>
          </p:cNvSpPr>
          <p:nvPr>
            <p:ph idx="1"/>
          </p:nvPr>
        </p:nvSpPr>
        <p:spPr/>
        <p:txBody>
          <a:bodyPr>
            <a:normAutofit/>
          </a:bodyPr>
          <a:lstStyle/>
          <a:p>
            <a:r>
              <a:rPr lang="es-ES" sz="2400" dirty="0" err="1"/>
              <a:t>Analysis</a:t>
            </a:r>
            <a:r>
              <a:rPr lang="es-ES" sz="2400" dirty="0"/>
              <a:t> of </a:t>
            </a:r>
            <a:r>
              <a:rPr lang="es-ES" sz="2400" dirty="0" err="1"/>
              <a:t>factors</a:t>
            </a:r>
            <a:r>
              <a:rPr lang="es-ES" sz="2400" dirty="0"/>
              <a:t> </a:t>
            </a:r>
            <a:r>
              <a:rPr lang="es-ES" sz="2400" dirty="0" err="1"/>
              <a:t>conditioning</a:t>
            </a:r>
            <a:r>
              <a:rPr lang="es-ES" sz="2400" dirty="0"/>
              <a:t> </a:t>
            </a:r>
            <a:r>
              <a:rPr lang="es-ES" sz="2400" dirty="0" err="1"/>
              <a:t>the</a:t>
            </a:r>
            <a:r>
              <a:rPr lang="es-ES" sz="2400" dirty="0"/>
              <a:t> </a:t>
            </a:r>
            <a:r>
              <a:rPr lang="es-ES" sz="2400" dirty="0" err="1"/>
              <a:t>production</a:t>
            </a:r>
            <a:r>
              <a:rPr lang="es-ES" sz="2400" dirty="0"/>
              <a:t> of </a:t>
            </a:r>
            <a:r>
              <a:rPr lang="es-ES" sz="2400" dirty="0" err="1"/>
              <a:t>the</a:t>
            </a:r>
            <a:r>
              <a:rPr lang="es-ES" sz="2400" dirty="0"/>
              <a:t> </a:t>
            </a:r>
            <a:r>
              <a:rPr lang="es-ES" sz="2400" dirty="0" err="1"/>
              <a:t>trill</a:t>
            </a:r>
            <a:r>
              <a:rPr lang="es-ES" sz="2400" dirty="0"/>
              <a:t> </a:t>
            </a:r>
            <a:r>
              <a:rPr lang="es-ES" sz="2400" dirty="0" err="1"/>
              <a:t>variant</a:t>
            </a:r>
            <a:r>
              <a:rPr lang="es-ES" sz="2400" dirty="0"/>
              <a:t> (2+ </a:t>
            </a:r>
            <a:r>
              <a:rPr lang="es-ES" sz="2400" dirty="0" err="1"/>
              <a:t>occlusions</a:t>
            </a:r>
            <a:r>
              <a:rPr lang="es-ES" sz="2400" dirty="0"/>
              <a:t>)</a:t>
            </a:r>
          </a:p>
          <a:p>
            <a:r>
              <a:rPr lang="en-US" sz="2400" dirty="0"/>
              <a:t>Exclusions:</a:t>
            </a:r>
          </a:p>
          <a:p>
            <a:pPr lvl="1">
              <a:buFont typeface="Wingdings" panose="05000000000000000000" pitchFamily="2" charset="2"/>
              <a:buChar char="§"/>
            </a:pPr>
            <a:r>
              <a:rPr lang="en-US" sz="2400" i="0" dirty="0"/>
              <a:t>One speaker who categorically produced non-trill variants (40 tokens)</a:t>
            </a:r>
          </a:p>
        </p:txBody>
      </p:sp>
      <p:sp>
        <p:nvSpPr>
          <p:cNvPr id="4" name="Slide Number Placeholder 3"/>
          <p:cNvSpPr>
            <a:spLocks noGrp="1"/>
          </p:cNvSpPr>
          <p:nvPr>
            <p:ph type="sldNum" sz="quarter" idx="12"/>
          </p:nvPr>
        </p:nvSpPr>
        <p:spPr/>
        <p:txBody>
          <a:bodyPr/>
          <a:lstStyle/>
          <a:p>
            <a:fld id="{1A181BC5-E34D-4B44-B9B9-3CA944BC39F2}" type="slidenum">
              <a:rPr lang="en-US" smtClean="0"/>
              <a:t>32</a:t>
            </a:fld>
            <a:endParaRPr lang="en-US"/>
          </a:p>
        </p:txBody>
      </p:sp>
    </p:spTree>
    <p:extLst>
      <p:ext uri="{BB962C8B-B14F-4D97-AF65-F5344CB8AC3E}">
        <p14:creationId xmlns:p14="http://schemas.microsoft.com/office/powerpoint/2010/main" val="196560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Learner trill vs. other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6211576"/>
              </p:ext>
            </p:extLst>
          </p:nvPr>
        </p:nvGraphicFramePr>
        <p:xfrm>
          <a:off x="1028700" y="2667000"/>
          <a:ext cx="3810000" cy="1923986"/>
        </p:xfrm>
        <a:graphic>
          <a:graphicData uri="http://schemas.openxmlformats.org/drawingml/2006/table">
            <a:tbl>
              <a:tblPr firstRow="1" bandRow="1">
                <a:tableStyleId>{793D81CF-94F2-401A-BA57-92F5A7B2D0C5}</a:tableStyleId>
              </a:tblPr>
              <a:tblGrid>
                <a:gridCol w="2133600">
                  <a:extLst>
                    <a:ext uri="{9D8B030D-6E8A-4147-A177-3AD203B41FA5}">
                      <a16:colId xmlns:a16="http://schemas.microsoft.com/office/drawing/2014/main" val="1485475489"/>
                    </a:ext>
                  </a:extLst>
                </a:gridCol>
                <a:gridCol w="1676400">
                  <a:extLst>
                    <a:ext uri="{9D8B030D-6E8A-4147-A177-3AD203B41FA5}">
                      <a16:colId xmlns:a16="http://schemas.microsoft.com/office/drawing/2014/main" val="649562017"/>
                    </a:ext>
                  </a:extLst>
                </a:gridCol>
              </a:tblGrid>
              <a:tr h="550513">
                <a:tc>
                  <a:txBody>
                    <a:bodyPr/>
                    <a:lstStyle/>
                    <a:p>
                      <a:endParaRPr lang="en-US" sz="2400" dirty="0"/>
                    </a:p>
                  </a:txBody>
                  <a:tcPr>
                    <a:lnR w="12700" cap="flat" cmpd="sng" algn="ctr">
                      <a:solidFill>
                        <a:schemeClr val="tx1"/>
                      </a:solidFill>
                      <a:prstDash val="solid"/>
                      <a:round/>
                      <a:headEnd type="none" w="med" len="med"/>
                      <a:tailEnd type="none" w="med" len="med"/>
                    </a:lnR>
                  </a:tcPr>
                </a:tc>
                <a:tc>
                  <a:txBody>
                    <a:bodyPr/>
                    <a:lstStyle/>
                    <a:p>
                      <a:r>
                        <a:rPr lang="en-US" sz="2400" dirty="0" err="1"/>
                        <a:t>Logodds</a:t>
                      </a:r>
                      <a:endParaRPr lang="en-US" sz="24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05438227"/>
                  </a:ext>
                </a:extLst>
              </a:tr>
              <a:tr h="575375">
                <a:tc>
                  <a:txBody>
                    <a:bodyPr/>
                    <a:lstStyle/>
                    <a:p>
                      <a:r>
                        <a:rPr lang="en-US" sz="2400" dirty="0"/>
                        <a:t>Log frequency (</a:t>
                      </a:r>
                      <a:r>
                        <a:rPr lang="en-US" sz="2400" i="1" dirty="0"/>
                        <a:t>p</a:t>
                      </a:r>
                      <a:r>
                        <a:rPr lang="en-US" sz="2400" i="1" baseline="0" dirty="0"/>
                        <a:t> </a:t>
                      </a:r>
                      <a:r>
                        <a:rPr lang="en-US" sz="2400" i="0" baseline="0" dirty="0"/>
                        <a:t>&lt; .001)</a:t>
                      </a:r>
                      <a:endParaRPr lang="en-US" sz="2400" dirty="0"/>
                    </a:p>
                  </a:txBody>
                  <a:tcPr>
                    <a:lnR w="12700" cap="flat" cmpd="sng" algn="ctr">
                      <a:solidFill>
                        <a:schemeClr val="tx1"/>
                      </a:solidFill>
                      <a:prstDash val="solid"/>
                      <a:round/>
                      <a:headEnd type="none" w="med" len="med"/>
                      <a:tailEnd type="none" w="med" len="med"/>
                    </a:lnR>
                  </a:tcPr>
                </a:tc>
                <a:tc>
                  <a:txBody>
                    <a:bodyPr/>
                    <a:lstStyle/>
                    <a:p>
                      <a:endParaRPr lang="en-US" sz="240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46575015"/>
                  </a:ext>
                </a:extLst>
              </a:tr>
              <a:tr h="550513">
                <a:tc>
                  <a:txBody>
                    <a:bodyPr/>
                    <a:lstStyle/>
                    <a:p>
                      <a:r>
                        <a:rPr lang="en-US" sz="2400" dirty="0"/>
                        <a:t>+1</a:t>
                      </a:r>
                    </a:p>
                  </a:txBody>
                  <a:tcPr>
                    <a:lnR w="12700" cap="flat" cmpd="sng" algn="ctr">
                      <a:solidFill>
                        <a:schemeClr val="tx1"/>
                      </a:solidFill>
                      <a:prstDash val="solid"/>
                      <a:round/>
                      <a:headEnd type="none" w="med" len="med"/>
                      <a:tailEnd type="none" w="med" len="med"/>
                    </a:lnR>
                  </a:tcPr>
                </a:tc>
                <a:tc>
                  <a:txBody>
                    <a:bodyPr/>
                    <a:lstStyle/>
                    <a:p>
                      <a:r>
                        <a:rPr lang="en-US" sz="2400" dirty="0"/>
                        <a:t>0.955</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130745550"/>
                  </a:ext>
                </a:extLst>
              </a:tr>
            </a:tbl>
          </a:graphicData>
        </a:graphic>
      </p:graphicFrame>
      <p:sp>
        <p:nvSpPr>
          <p:cNvPr id="4" name="Slide Number Placeholder 3"/>
          <p:cNvSpPr>
            <a:spLocks noGrp="1"/>
          </p:cNvSpPr>
          <p:nvPr>
            <p:ph type="sldNum" sz="quarter" idx="12"/>
          </p:nvPr>
        </p:nvSpPr>
        <p:spPr/>
        <p:txBody>
          <a:bodyPr/>
          <a:lstStyle/>
          <a:p>
            <a:fld id="{1A181BC5-E34D-4B44-B9B9-3CA944BC39F2}" type="slidenum">
              <a:rPr lang="en-US" smtClean="0"/>
              <a:t>33</a:t>
            </a:fld>
            <a:endParaRPr lang="en-US"/>
          </a:p>
        </p:txBody>
      </p:sp>
      <p:sp>
        <p:nvSpPr>
          <p:cNvPr id="6" name="TextBox 5"/>
          <p:cNvSpPr txBox="1"/>
          <p:nvPr/>
        </p:nvSpPr>
        <p:spPr>
          <a:xfrm>
            <a:off x="5410200" y="2139484"/>
            <a:ext cx="2667000" cy="1200329"/>
          </a:xfrm>
          <a:prstGeom prst="rect">
            <a:avLst/>
          </a:prstGeom>
          <a:noFill/>
          <a:ln>
            <a:solidFill>
              <a:schemeClr val="accent1"/>
            </a:solidFill>
          </a:ln>
        </p:spPr>
        <p:txBody>
          <a:bodyPr wrap="square" rtlCol="0">
            <a:spAutoFit/>
          </a:bodyPr>
          <a:lstStyle/>
          <a:p>
            <a:pPr algn="ctr"/>
            <a:r>
              <a:rPr lang="en-US" sz="2400" dirty="0"/>
              <a:t>Overall trill proportion = 16.3%</a:t>
            </a:r>
          </a:p>
        </p:txBody>
      </p:sp>
      <p:sp>
        <p:nvSpPr>
          <p:cNvPr id="7" name="TextBox 6"/>
          <p:cNvSpPr txBox="1"/>
          <p:nvPr/>
        </p:nvSpPr>
        <p:spPr>
          <a:xfrm>
            <a:off x="5410200" y="3886902"/>
            <a:ext cx="2667000" cy="1569660"/>
          </a:xfrm>
          <a:prstGeom prst="rect">
            <a:avLst/>
          </a:prstGeom>
          <a:noFill/>
          <a:ln>
            <a:solidFill>
              <a:schemeClr val="accent1"/>
            </a:solidFill>
          </a:ln>
        </p:spPr>
        <p:txBody>
          <a:bodyPr wrap="square" rtlCol="0">
            <a:spAutoFit/>
          </a:bodyPr>
          <a:lstStyle/>
          <a:p>
            <a:pPr algn="ctr"/>
            <a:r>
              <a:rPr lang="en-US" sz="2400" dirty="0"/>
              <a:t>Higher log frequency </a:t>
            </a:r>
            <a:r>
              <a:rPr lang="en-US" sz="2400" dirty="0">
                <a:sym typeface="Wingdings" panose="05000000000000000000" pitchFamily="2" charset="2"/>
              </a:rPr>
              <a:t> higher trill production</a:t>
            </a:r>
            <a:endParaRPr lang="en-US" sz="2400" dirty="0"/>
          </a:p>
        </p:txBody>
      </p:sp>
    </p:spTree>
    <p:extLst>
      <p:ext uri="{BB962C8B-B14F-4D97-AF65-F5344CB8AC3E}">
        <p14:creationId xmlns:p14="http://schemas.microsoft.com/office/powerpoint/2010/main" val="3124534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Analysis</a:t>
            </a:r>
            <a:r>
              <a:rPr lang="es-ES" dirty="0"/>
              <a:t> of L2 </a:t>
            </a:r>
            <a:r>
              <a:rPr lang="es-ES" dirty="0" err="1"/>
              <a:t>native-nonnative</a:t>
            </a:r>
            <a:r>
              <a:rPr lang="es-ES" dirty="0"/>
              <a:t> </a:t>
            </a:r>
            <a:r>
              <a:rPr lang="es-ES" dirty="0" err="1"/>
              <a:t>variation</a:t>
            </a:r>
            <a:endParaRPr lang="en-US" dirty="0"/>
          </a:p>
        </p:txBody>
      </p:sp>
      <p:sp>
        <p:nvSpPr>
          <p:cNvPr id="3" name="Content Placeholder 2"/>
          <p:cNvSpPr>
            <a:spLocks noGrp="1"/>
          </p:cNvSpPr>
          <p:nvPr>
            <p:ph idx="1"/>
          </p:nvPr>
        </p:nvSpPr>
        <p:spPr/>
        <p:txBody>
          <a:bodyPr>
            <a:normAutofit/>
          </a:bodyPr>
          <a:lstStyle/>
          <a:p>
            <a:r>
              <a:rPr lang="es-ES" sz="2400" dirty="0" err="1"/>
              <a:t>Analysis</a:t>
            </a:r>
            <a:r>
              <a:rPr lang="es-ES" sz="2400" dirty="0"/>
              <a:t> of </a:t>
            </a:r>
            <a:r>
              <a:rPr lang="es-ES" sz="2400" dirty="0" err="1"/>
              <a:t>factors</a:t>
            </a:r>
            <a:r>
              <a:rPr lang="es-ES" sz="2400" dirty="0"/>
              <a:t> </a:t>
            </a:r>
            <a:r>
              <a:rPr lang="es-ES" sz="2400" dirty="0" err="1"/>
              <a:t>conditioning</a:t>
            </a:r>
            <a:r>
              <a:rPr lang="es-ES" sz="2400" dirty="0"/>
              <a:t> </a:t>
            </a:r>
            <a:r>
              <a:rPr lang="es-ES" sz="2400" dirty="0" err="1"/>
              <a:t>the</a:t>
            </a:r>
            <a:r>
              <a:rPr lang="es-ES" sz="2400" dirty="0"/>
              <a:t> </a:t>
            </a:r>
            <a:r>
              <a:rPr lang="es-ES" sz="2400" dirty="0" err="1"/>
              <a:t>production</a:t>
            </a:r>
            <a:r>
              <a:rPr lang="es-ES" sz="2400" dirty="0"/>
              <a:t> of </a:t>
            </a:r>
            <a:r>
              <a:rPr lang="es-ES" sz="2400" dirty="0" err="1"/>
              <a:t>native</a:t>
            </a:r>
            <a:r>
              <a:rPr lang="es-ES" sz="2400" dirty="0"/>
              <a:t> </a:t>
            </a:r>
            <a:r>
              <a:rPr lang="es-ES" sz="2400" dirty="0" err="1"/>
              <a:t>variants</a:t>
            </a:r>
            <a:r>
              <a:rPr lang="es-ES" sz="2400" dirty="0"/>
              <a:t> </a:t>
            </a:r>
            <a:r>
              <a:rPr lang="es-ES" sz="2400" dirty="0" err="1"/>
              <a:t>by</a:t>
            </a:r>
            <a:r>
              <a:rPr lang="es-ES" sz="2400" dirty="0"/>
              <a:t> L2 </a:t>
            </a:r>
            <a:r>
              <a:rPr lang="es-ES" sz="2400" dirty="0" err="1"/>
              <a:t>learners</a:t>
            </a:r>
            <a:endParaRPr lang="es-ES" sz="2400" dirty="0"/>
          </a:p>
          <a:p>
            <a:r>
              <a:rPr lang="es-ES" sz="2400" dirty="0" err="1"/>
              <a:t>Native-like</a:t>
            </a:r>
            <a:r>
              <a:rPr lang="es-ES" sz="2400" dirty="0"/>
              <a:t> </a:t>
            </a:r>
            <a:r>
              <a:rPr lang="es-ES" sz="2400" dirty="0" err="1"/>
              <a:t>productions</a:t>
            </a:r>
            <a:r>
              <a:rPr lang="es-ES" sz="2400" dirty="0"/>
              <a:t> (</a:t>
            </a:r>
            <a:r>
              <a:rPr lang="es-ES" sz="2400" dirty="0" err="1"/>
              <a:t>trill</a:t>
            </a:r>
            <a:r>
              <a:rPr lang="es-ES" sz="2400" dirty="0"/>
              <a:t>, </a:t>
            </a:r>
            <a:r>
              <a:rPr lang="es-ES" sz="2400" dirty="0" err="1"/>
              <a:t>tap</a:t>
            </a:r>
            <a:r>
              <a:rPr lang="es-ES" sz="2400" dirty="0"/>
              <a:t>, </a:t>
            </a:r>
            <a:r>
              <a:rPr lang="es-ES" sz="2400" dirty="0" err="1"/>
              <a:t>assibilated</a:t>
            </a:r>
            <a:r>
              <a:rPr lang="es-ES" sz="2400" dirty="0"/>
              <a:t> </a:t>
            </a:r>
            <a:r>
              <a:rPr lang="es-ES" sz="2400" dirty="0" err="1"/>
              <a:t>variant</a:t>
            </a:r>
            <a:r>
              <a:rPr lang="es-ES" sz="2400" dirty="0"/>
              <a:t>, </a:t>
            </a:r>
            <a:r>
              <a:rPr lang="es-ES" sz="2400" dirty="0" err="1"/>
              <a:t>tap+frication</a:t>
            </a:r>
            <a:r>
              <a:rPr lang="es-ES" sz="2400" dirty="0"/>
              <a:t>, </a:t>
            </a:r>
            <a:r>
              <a:rPr lang="es-ES" sz="2400" dirty="0" err="1"/>
              <a:t>tap+partial</a:t>
            </a:r>
            <a:r>
              <a:rPr lang="es-ES" sz="2400" dirty="0"/>
              <a:t> </a:t>
            </a:r>
            <a:r>
              <a:rPr lang="es-ES" sz="2400" dirty="0" err="1"/>
              <a:t>occlusion</a:t>
            </a:r>
            <a:r>
              <a:rPr lang="es-ES" sz="2400" dirty="0"/>
              <a:t>, </a:t>
            </a:r>
            <a:r>
              <a:rPr lang="es-ES" sz="2400" dirty="0" err="1"/>
              <a:t>native-like</a:t>
            </a:r>
            <a:r>
              <a:rPr lang="es-ES" sz="2400" dirty="0"/>
              <a:t> </a:t>
            </a:r>
            <a:r>
              <a:rPr lang="es-ES" sz="2400" dirty="0" err="1"/>
              <a:t>approximant</a:t>
            </a:r>
            <a:r>
              <a:rPr lang="es-ES" sz="2400" dirty="0"/>
              <a:t>, </a:t>
            </a:r>
            <a:r>
              <a:rPr lang="es-ES" sz="2400" dirty="0" err="1"/>
              <a:t>elision</a:t>
            </a:r>
            <a:r>
              <a:rPr lang="es-ES" sz="2400" dirty="0"/>
              <a:t>) vs. English-</a:t>
            </a:r>
            <a:r>
              <a:rPr lang="es-ES" sz="2400" dirty="0" err="1"/>
              <a:t>like</a:t>
            </a:r>
            <a:r>
              <a:rPr lang="es-ES" sz="2400" dirty="0"/>
              <a:t> </a:t>
            </a:r>
            <a:r>
              <a:rPr lang="es-ES" sz="2400" dirty="0" err="1"/>
              <a:t>productions</a:t>
            </a:r>
            <a:r>
              <a:rPr lang="es-ES" sz="2400" dirty="0"/>
              <a:t> (</a:t>
            </a:r>
            <a:r>
              <a:rPr lang="es-ES" sz="2400" dirty="0" err="1"/>
              <a:t>approximant</a:t>
            </a:r>
            <a:r>
              <a:rPr lang="es-ES" sz="2400" dirty="0"/>
              <a:t>, lateral)</a:t>
            </a:r>
          </a:p>
          <a:p>
            <a:r>
              <a:rPr lang="es-ES" sz="2400" dirty="0" err="1"/>
              <a:t>Exclusions</a:t>
            </a:r>
            <a:r>
              <a:rPr lang="es-ES" sz="2400" dirty="0"/>
              <a:t>:</a:t>
            </a:r>
          </a:p>
          <a:p>
            <a:pPr lvl="1"/>
            <a:r>
              <a:rPr lang="es-ES" sz="2400" i="0" dirty="0"/>
              <a:t>2 </a:t>
            </a:r>
            <a:r>
              <a:rPr lang="es-ES" sz="2400" i="0" dirty="0" err="1"/>
              <a:t>speakers</a:t>
            </a:r>
            <a:r>
              <a:rPr lang="es-ES" sz="2400" i="0" dirty="0"/>
              <a:t> </a:t>
            </a:r>
            <a:r>
              <a:rPr lang="es-ES" sz="2400" i="0" dirty="0" err="1"/>
              <a:t>categorically</a:t>
            </a:r>
            <a:r>
              <a:rPr lang="es-ES" sz="2400" i="0" dirty="0"/>
              <a:t> </a:t>
            </a:r>
            <a:r>
              <a:rPr lang="es-ES" sz="2400" i="0" dirty="0" err="1"/>
              <a:t>produced</a:t>
            </a:r>
            <a:r>
              <a:rPr lang="es-ES" sz="2400" i="0" dirty="0"/>
              <a:t> </a:t>
            </a:r>
            <a:r>
              <a:rPr lang="es-ES" sz="2400" i="0" dirty="0" err="1"/>
              <a:t>native-like</a:t>
            </a:r>
            <a:r>
              <a:rPr lang="es-ES" sz="2400" i="0" dirty="0"/>
              <a:t> </a:t>
            </a:r>
            <a:r>
              <a:rPr lang="es-ES" sz="2400" i="0" dirty="0" err="1"/>
              <a:t>variants</a:t>
            </a:r>
            <a:r>
              <a:rPr lang="es-ES" sz="2400" i="0" dirty="0"/>
              <a:t> (59 </a:t>
            </a:r>
            <a:r>
              <a:rPr lang="es-ES" sz="2400" i="0" dirty="0" err="1"/>
              <a:t>tokens</a:t>
            </a:r>
            <a:r>
              <a:rPr lang="es-ES" sz="2400" i="0" dirty="0"/>
              <a:t>)</a:t>
            </a:r>
          </a:p>
        </p:txBody>
      </p:sp>
      <p:sp>
        <p:nvSpPr>
          <p:cNvPr id="4" name="Slide Number Placeholder 3"/>
          <p:cNvSpPr>
            <a:spLocks noGrp="1"/>
          </p:cNvSpPr>
          <p:nvPr>
            <p:ph type="sldNum" sz="quarter" idx="12"/>
          </p:nvPr>
        </p:nvSpPr>
        <p:spPr/>
        <p:txBody>
          <a:bodyPr/>
          <a:lstStyle/>
          <a:p>
            <a:fld id="{1A181BC5-E34D-4B44-B9B9-3CA944BC39F2}" type="slidenum">
              <a:rPr lang="en-US" smtClean="0"/>
              <a:t>34</a:t>
            </a:fld>
            <a:endParaRPr lang="en-US"/>
          </a:p>
        </p:txBody>
      </p:sp>
    </p:spTree>
    <p:extLst>
      <p:ext uri="{BB962C8B-B14F-4D97-AF65-F5344CB8AC3E}">
        <p14:creationId xmlns:p14="http://schemas.microsoft.com/office/powerpoint/2010/main" val="1658929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181BC5-E34D-4B44-B9B9-3CA944BC39F2}" type="slidenum">
              <a:rPr lang="en-US" smtClean="0"/>
              <a:t>35</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450842841"/>
              </p:ext>
            </p:extLst>
          </p:nvPr>
        </p:nvGraphicFramePr>
        <p:xfrm>
          <a:off x="1028700" y="533401"/>
          <a:ext cx="4305300" cy="5919986"/>
        </p:xfrm>
        <a:graphic>
          <a:graphicData uri="http://schemas.openxmlformats.org/drawingml/2006/table">
            <a:tbl>
              <a:tblPr firstRow="1" bandRow="1">
                <a:tableStyleId>{793D81CF-94F2-401A-BA57-92F5A7B2D0C5}</a:tableStyleId>
              </a:tblPr>
              <a:tblGrid>
                <a:gridCol w="2659156">
                  <a:extLst>
                    <a:ext uri="{9D8B030D-6E8A-4147-A177-3AD203B41FA5}">
                      <a16:colId xmlns:a16="http://schemas.microsoft.com/office/drawing/2014/main" val="20000"/>
                    </a:ext>
                  </a:extLst>
                </a:gridCol>
                <a:gridCol w="1646144">
                  <a:extLst>
                    <a:ext uri="{9D8B030D-6E8A-4147-A177-3AD203B41FA5}">
                      <a16:colId xmlns:a16="http://schemas.microsoft.com/office/drawing/2014/main" val="20001"/>
                    </a:ext>
                  </a:extLst>
                </a:gridCol>
              </a:tblGrid>
              <a:tr h="394851">
                <a:tc>
                  <a:txBody>
                    <a:bodyPr/>
                    <a:lstStyle/>
                    <a:p>
                      <a:pPr algn="l"/>
                      <a:r>
                        <a:rPr lang="en-US" sz="1800" dirty="0"/>
                        <a:t>Factor</a:t>
                      </a:r>
                    </a:p>
                  </a:txBody>
                  <a:tcPr anchor="ctr"/>
                </a:tc>
                <a:tc>
                  <a:txBody>
                    <a:bodyPr/>
                    <a:lstStyle/>
                    <a:p>
                      <a:pPr algn="ctr"/>
                      <a:r>
                        <a:rPr lang="en-US" sz="1800" dirty="0"/>
                        <a:t>Factor Weight</a:t>
                      </a:r>
                    </a:p>
                  </a:txBody>
                  <a:tcPr anchor="ctr"/>
                </a:tc>
                <a:extLst>
                  <a:ext uri="{0D108BD9-81ED-4DB2-BD59-A6C34878D82A}">
                    <a16:rowId xmlns:a16="http://schemas.microsoft.com/office/drawing/2014/main" val="10000"/>
                  </a:ext>
                </a:extLst>
              </a:tr>
              <a:tr h="585604">
                <a:tc gridSpan="2">
                  <a:txBody>
                    <a:bodyPr/>
                    <a:lstStyle/>
                    <a:p>
                      <a:pPr algn="ctr"/>
                      <a:r>
                        <a:rPr lang="en-US" sz="1800" b="1" dirty="0">
                          <a:solidFill>
                            <a:srgbClr val="800000"/>
                          </a:solidFill>
                        </a:rPr>
                        <a:t>Preceding segment (p</a:t>
                      </a:r>
                      <a:r>
                        <a:rPr lang="en-US" sz="1800" b="1" baseline="0" dirty="0">
                          <a:solidFill>
                            <a:srgbClr val="800000"/>
                          </a:solidFill>
                        </a:rPr>
                        <a:t> = .055)</a:t>
                      </a:r>
                      <a:endParaRPr lang="en-US" sz="1800" b="1" dirty="0">
                        <a:solidFill>
                          <a:srgbClr val="800000"/>
                        </a:solidFill>
                      </a:endParaRPr>
                    </a:p>
                  </a:txBody>
                  <a:tcPr anchor="ctr"/>
                </a:tc>
                <a:tc hMerge="1">
                  <a:txBody>
                    <a:bodyPr/>
                    <a:lstStyle/>
                    <a:p>
                      <a:endParaRPr lang="en-US" sz="1600" dirty="0"/>
                    </a:p>
                  </a:txBody>
                  <a:tcPr/>
                </a:tc>
                <a:extLst>
                  <a:ext uri="{0D108BD9-81ED-4DB2-BD59-A6C34878D82A}">
                    <a16:rowId xmlns:a16="http://schemas.microsoft.com/office/drawing/2014/main" val="10001"/>
                  </a:ext>
                </a:extLst>
              </a:tr>
              <a:tr h="394851">
                <a:tc>
                  <a:txBody>
                    <a:bodyPr/>
                    <a:lstStyle/>
                    <a:p>
                      <a:r>
                        <a:rPr lang="en-US" sz="1800" dirty="0"/>
                        <a:t>Low vowel</a:t>
                      </a:r>
                    </a:p>
                  </a:txBody>
                  <a:tcPr/>
                </a:tc>
                <a:tc>
                  <a:txBody>
                    <a:bodyPr/>
                    <a:lstStyle/>
                    <a:p>
                      <a:r>
                        <a:rPr lang="en-US" sz="1800" dirty="0"/>
                        <a:t>.68</a:t>
                      </a:r>
                    </a:p>
                  </a:txBody>
                  <a:tcPr/>
                </a:tc>
                <a:extLst>
                  <a:ext uri="{0D108BD9-81ED-4DB2-BD59-A6C34878D82A}">
                    <a16:rowId xmlns:a16="http://schemas.microsoft.com/office/drawing/2014/main" val="10002"/>
                  </a:ext>
                </a:extLst>
              </a:tr>
              <a:tr h="394851">
                <a:tc>
                  <a:txBody>
                    <a:bodyPr/>
                    <a:lstStyle/>
                    <a:p>
                      <a:r>
                        <a:rPr lang="en-US" sz="1800" dirty="0"/>
                        <a:t>Sonorant</a:t>
                      </a:r>
                    </a:p>
                  </a:txBody>
                  <a:tcPr/>
                </a:tc>
                <a:tc>
                  <a:txBody>
                    <a:bodyPr/>
                    <a:lstStyle/>
                    <a:p>
                      <a:r>
                        <a:rPr lang="en-US" sz="1800" dirty="0"/>
                        <a:t>.61</a:t>
                      </a:r>
                    </a:p>
                  </a:txBody>
                  <a:tcPr/>
                </a:tc>
                <a:extLst>
                  <a:ext uri="{0D108BD9-81ED-4DB2-BD59-A6C34878D82A}">
                    <a16:rowId xmlns:a16="http://schemas.microsoft.com/office/drawing/2014/main" val="10003"/>
                  </a:ext>
                </a:extLst>
              </a:tr>
              <a:tr h="394851">
                <a:tc>
                  <a:txBody>
                    <a:bodyPr/>
                    <a:lstStyle/>
                    <a:p>
                      <a:r>
                        <a:rPr lang="en-US" sz="1800" dirty="0"/>
                        <a:t>Mid vowel</a:t>
                      </a:r>
                    </a:p>
                  </a:txBody>
                  <a:tcPr/>
                </a:tc>
                <a:tc>
                  <a:txBody>
                    <a:bodyPr/>
                    <a:lstStyle/>
                    <a:p>
                      <a:r>
                        <a:rPr lang="en-US" sz="1800" dirty="0"/>
                        <a:t>.61</a:t>
                      </a:r>
                    </a:p>
                  </a:txBody>
                  <a:tcPr/>
                </a:tc>
                <a:extLst>
                  <a:ext uri="{0D108BD9-81ED-4DB2-BD59-A6C34878D82A}">
                    <a16:rowId xmlns:a16="http://schemas.microsoft.com/office/drawing/2014/main" val="10004"/>
                  </a:ext>
                </a:extLst>
              </a:tr>
              <a:tr h="394851">
                <a:tc>
                  <a:txBody>
                    <a:bodyPr/>
                    <a:lstStyle/>
                    <a:p>
                      <a:r>
                        <a:rPr lang="en-US" sz="1800" dirty="0"/>
                        <a:t>Pause</a:t>
                      </a:r>
                    </a:p>
                  </a:txBody>
                  <a:tcPr/>
                </a:tc>
                <a:tc>
                  <a:txBody>
                    <a:bodyPr/>
                    <a:lstStyle/>
                    <a:p>
                      <a:r>
                        <a:rPr lang="en-US" sz="1800" dirty="0"/>
                        <a:t>.43</a:t>
                      </a:r>
                    </a:p>
                  </a:txBody>
                  <a:tcPr/>
                </a:tc>
                <a:extLst>
                  <a:ext uri="{0D108BD9-81ED-4DB2-BD59-A6C34878D82A}">
                    <a16:rowId xmlns:a16="http://schemas.microsoft.com/office/drawing/2014/main" val="10005"/>
                  </a:ext>
                </a:extLst>
              </a:tr>
              <a:tr h="394851">
                <a:tc>
                  <a:txBody>
                    <a:bodyPr/>
                    <a:lstStyle/>
                    <a:p>
                      <a:r>
                        <a:rPr lang="en-US" sz="1800" dirty="0"/>
                        <a:t>High Vowel</a:t>
                      </a:r>
                    </a:p>
                  </a:txBody>
                  <a:tcPr/>
                </a:tc>
                <a:tc>
                  <a:txBody>
                    <a:bodyPr/>
                    <a:lstStyle/>
                    <a:p>
                      <a:r>
                        <a:rPr lang="en-US" sz="1800" dirty="0"/>
                        <a:t>.42</a:t>
                      </a:r>
                    </a:p>
                  </a:txBody>
                  <a:tcPr/>
                </a:tc>
                <a:extLst>
                  <a:ext uri="{0D108BD9-81ED-4DB2-BD59-A6C34878D82A}">
                    <a16:rowId xmlns:a16="http://schemas.microsoft.com/office/drawing/2014/main" val="10006"/>
                  </a:ext>
                </a:extLst>
              </a:tr>
              <a:tr h="394851">
                <a:tc>
                  <a:txBody>
                    <a:bodyPr/>
                    <a:lstStyle/>
                    <a:p>
                      <a:r>
                        <a:rPr lang="en-US" sz="1800" dirty="0"/>
                        <a:t>Obstruent</a:t>
                      </a:r>
                    </a:p>
                  </a:txBody>
                  <a:tcPr/>
                </a:tc>
                <a:tc>
                  <a:txBody>
                    <a:bodyPr/>
                    <a:lstStyle/>
                    <a:p>
                      <a:r>
                        <a:rPr lang="en-US" sz="1800" dirty="0"/>
                        <a:t>.26</a:t>
                      </a:r>
                    </a:p>
                  </a:txBody>
                  <a:tcPr/>
                </a:tc>
                <a:extLst>
                  <a:ext uri="{0D108BD9-81ED-4DB2-BD59-A6C34878D82A}">
                    <a16:rowId xmlns:a16="http://schemas.microsoft.com/office/drawing/2014/main" val="10007"/>
                  </a:ext>
                </a:extLst>
              </a:tr>
              <a:tr h="510526">
                <a:tc gridSpan="2">
                  <a:txBody>
                    <a:bodyPr/>
                    <a:lstStyle/>
                    <a:p>
                      <a:pPr algn="ctr"/>
                      <a:r>
                        <a:rPr lang="en-US" sz="1800" b="1" dirty="0"/>
                        <a:t>Following segment manner (p</a:t>
                      </a:r>
                      <a:r>
                        <a:rPr lang="en-US" sz="1800" b="1" baseline="0" dirty="0"/>
                        <a:t> = .007)</a:t>
                      </a:r>
                      <a:endParaRPr lang="en-US" sz="1800" b="1" dirty="0"/>
                    </a:p>
                  </a:txBody>
                  <a:tcPr anchor="ctr"/>
                </a:tc>
                <a:tc hMerge="1">
                  <a:txBody>
                    <a:bodyPr/>
                    <a:lstStyle/>
                    <a:p>
                      <a:endParaRPr lang="en-US" sz="1600" dirty="0"/>
                    </a:p>
                  </a:txBody>
                  <a:tcPr/>
                </a:tc>
                <a:extLst>
                  <a:ext uri="{0D108BD9-81ED-4DB2-BD59-A6C34878D82A}">
                    <a16:rowId xmlns:a16="http://schemas.microsoft.com/office/drawing/2014/main" val="10008"/>
                  </a:ext>
                </a:extLst>
              </a:tr>
              <a:tr h="394851">
                <a:tc>
                  <a:txBody>
                    <a:bodyPr/>
                    <a:lstStyle/>
                    <a:p>
                      <a:r>
                        <a:rPr lang="en-US" sz="1800" dirty="0"/>
                        <a:t>Low vowel</a:t>
                      </a:r>
                    </a:p>
                  </a:txBody>
                  <a:tcPr/>
                </a:tc>
                <a:tc>
                  <a:txBody>
                    <a:bodyPr/>
                    <a:lstStyle/>
                    <a:p>
                      <a:r>
                        <a:rPr lang="en-US" sz="1800" dirty="0"/>
                        <a:t>.82</a:t>
                      </a:r>
                    </a:p>
                  </a:txBody>
                  <a:tcPr/>
                </a:tc>
                <a:extLst>
                  <a:ext uri="{0D108BD9-81ED-4DB2-BD59-A6C34878D82A}">
                    <a16:rowId xmlns:a16="http://schemas.microsoft.com/office/drawing/2014/main" val="10009"/>
                  </a:ext>
                </a:extLst>
              </a:tr>
              <a:tr h="394851">
                <a:tc>
                  <a:txBody>
                    <a:bodyPr/>
                    <a:lstStyle/>
                    <a:p>
                      <a:r>
                        <a:rPr lang="en-US" sz="1800" dirty="0"/>
                        <a:t>High vowel</a:t>
                      </a:r>
                    </a:p>
                  </a:txBody>
                  <a:tcPr/>
                </a:tc>
                <a:tc>
                  <a:txBody>
                    <a:bodyPr/>
                    <a:lstStyle/>
                    <a:p>
                      <a:r>
                        <a:rPr lang="en-US" sz="1800" dirty="0"/>
                        <a:t>.36</a:t>
                      </a:r>
                    </a:p>
                  </a:txBody>
                  <a:tcPr/>
                </a:tc>
                <a:extLst>
                  <a:ext uri="{0D108BD9-81ED-4DB2-BD59-A6C34878D82A}">
                    <a16:rowId xmlns:a16="http://schemas.microsoft.com/office/drawing/2014/main" val="10010"/>
                  </a:ext>
                </a:extLst>
              </a:tr>
              <a:tr h="394851">
                <a:tc>
                  <a:txBody>
                    <a:bodyPr/>
                    <a:lstStyle/>
                    <a:p>
                      <a:r>
                        <a:rPr lang="en-US" sz="1800" dirty="0"/>
                        <a:t>Mid vowel</a:t>
                      </a:r>
                    </a:p>
                  </a:txBody>
                  <a:tcPr/>
                </a:tc>
                <a:tc>
                  <a:txBody>
                    <a:bodyPr/>
                    <a:lstStyle/>
                    <a:p>
                      <a:r>
                        <a:rPr lang="en-US" sz="1800" dirty="0"/>
                        <a:t>.28</a:t>
                      </a:r>
                    </a:p>
                  </a:txBody>
                  <a:tcPr/>
                </a:tc>
                <a:extLst>
                  <a:ext uri="{0D108BD9-81ED-4DB2-BD59-A6C34878D82A}">
                    <a16:rowId xmlns:a16="http://schemas.microsoft.com/office/drawing/2014/main" val="10011"/>
                  </a:ext>
                </a:extLst>
              </a:tr>
              <a:tr h="480495">
                <a:tc gridSpan="2">
                  <a:txBody>
                    <a:bodyPr/>
                    <a:lstStyle/>
                    <a:p>
                      <a:pPr algn="ctr"/>
                      <a:r>
                        <a:rPr lang="en-US" sz="1800" b="1" dirty="0"/>
                        <a:t>Log</a:t>
                      </a:r>
                      <a:r>
                        <a:rPr lang="en-US" sz="1800" b="1" baseline="0" dirty="0"/>
                        <a:t> frequency (p = .045)</a:t>
                      </a:r>
                      <a:endParaRPr lang="en-US" sz="1800" b="1" dirty="0"/>
                    </a:p>
                  </a:txBody>
                  <a:tcPr anchor="ctr"/>
                </a:tc>
                <a:tc hMerge="1">
                  <a:txBody>
                    <a:bodyPr/>
                    <a:lstStyle/>
                    <a:p>
                      <a:endParaRPr lang="en-US" sz="2000" b="1" dirty="0"/>
                    </a:p>
                  </a:txBody>
                  <a:tcPr/>
                </a:tc>
                <a:extLst>
                  <a:ext uri="{0D108BD9-81ED-4DB2-BD59-A6C34878D82A}">
                    <a16:rowId xmlns:a16="http://schemas.microsoft.com/office/drawing/2014/main" val="10012"/>
                  </a:ext>
                </a:extLst>
              </a:tr>
              <a:tr h="394851">
                <a:tc>
                  <a:txBody>
                    <a:bodyPr/>
                    <a:lstStyle/>
                    <a:p>
                      <a:r>
                        <a:rPr lang="en-US" sz="1800" dirty="0"/>
                        <a:t>+1</a:t>
                      </a:r>
                    </a:p>
                  </a:txBody>
                  <a:tcPr/>
                </a:tc>
                <a:tc>
                  <a:txBody>
                    <a:bodyPr/>
                    <a:lstStyle/>
                    <a:p>
                      <a:r>
                        <a:rPr lang="en-US" sz="1800" dirty="0"/>
                        <a:t>0.561</a:t>
                      </a:r>
                    </a:p>
                  </a:txBody>
                  <a:tcPr/>
                </a:tc>
                <a:extLst>
                  <a:ext uri="{0D108BD9-81ED-4DB2-BD59-A6C34878D82A}">
                    <a16:rowId xmlns:a16="http://schemas.microsoft.com/office/drawing/2014/main" val="10013"/>
                  </a:ext>
                </a:extLst>
              </a:tr>
            </a:tbl>
          </a:graphicData>
        </a:graphic>
      </p:graphicFrame>
      <p:sp>
        <p:nvSpPr>
          <p:cNvPr id="5" name="TextBox 4"/>
          <p:cNvSpPr txBox="1"/>
          <p:nvPr/>
        </p:nvSpPr>
        <p:spPr>
          <a:xfrm>
            <a:off x="5631142" y="590784"/>
            <a:ext cx="2667000" cy="646331"/>
          </a:xfrm>
          <a:prstGeom prst="rect">
            <a:avLst/>
          </a:prstGeom>
          <a:noFill/>
          <a:ln>
            <a:solidFill>
              <a:schemeClr val="accent1"/>
            </a:solidFill>
          </a:ln>
        </p:spPr>
        <p:txBody>
          <a:bodyPr wrap="square" rtlCol="0">
            <a:spAutoFit/>
          </a:bodyPr>
          <a:lstStyle/>
          <a:p>
            <a:pPr algn="ctr"/>
            <a:r>
              <a:rPr lang="en-US" dirty="0"/>
              <a:t>Overall native variant proportion = 84.5%</a:t>
            </a:r>
          </a:p>
        </p:txBody>
      </p:sp>
      <p:sp>
        <p:nvSpPr>
          <p:cNvPr id="7" name="TextBox 6"/>
          <p:cNvSpPr txBox="1"/>
          <p:nvPr/>
        </p:nvSpPr>
        <p:spPr>
          <a:xfrm>
            <a:off x="5635761" y="2005673"/>
            <a:ext cx="2667000" cy="1200329"/>
          </a:xfrm>
          <a:prstGeom prst="rect">
            <a:avLst/>
          </a:prstGeom>
          <a:noFill/>
          <a:ln>
            <a:solidFill>
              <a:schemeClr val="accent1"/>
            </a:solidFill>
          </a:ln>
        </p:spPr>
        <p:txBody>
          <a:bodyPr wrap="square" rtlCol="0">
            <a:spAutoFit/>
          </a:bodyPr>
          <a:lstStyle/>
          <a:p>
            <a:pPr algn="ctr"/>
            <a:r>
              <a:rPr lang="en-US" dirty="0"/>
              <a:t>Native variant favored by preceding low vowel, disfavored by high vowels and </a:t>
            </a:r>
            <a:r>
              <a:rPr lang="en-US" dirty="0" err="1"/>
              <a:t>obstruents</a:t>
            </a:r>
            <a:endParaRPr lang="en-US" dirty="0"/>
          </a:p>
        </p:txBody>
      </p:sp>
      <p:sp>
        <p:nvSpPr>
          <p:cNvPr id="8" name="Up Arrow 7"/>
          <p:cNvSpPr/>
          <p:nvPr/>
        </p:nvSpPr>
        <p:spPr>
          <a:xfrm>
            <a:off x="4817708" y="1524000"/>
            <a:ext cx="720318" cy="2209800"/>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4817708" y="4404063"/>
            <a:ext cx="720318" cy="1158537"/>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631142" y="4282354"/>
            <a:ext cx="2667000" cy="923330"/>
          </a:xfrm>
          <a:prstGeom prst="rect">
            <a:avLst/>
          </a:prstGeom>
          <a:noFill/>
          <a:ln>
            <a:solidFill>
              <a:schemeClr val="accent1"/>
            </a:solidFill>
          </a:ln>
        </p:spPr>
        <p:txBody>
          <a:bodyPr wrap="square" rtlCol="0">
            <a:spAutoFit/>
          </a:bodyPr>
          <a:lstStyle/>
          <a:p>
            <a:pPr algn="ctr"/>
            <a:r>
              <a:rPr lang="en-US" dirty="0"/>
              <a:t>Native variant favored by following low vowel, disfavored by mid vowels</a:t>
            </a:r>
          </a:p>
        </p:txBody>
      </p:sp>
      <p:sp>
        <p:nvSpPr>
          <p:cNvPr id="12" name="TextBox 11"/>
          <p:cNvSpPr txBox="1"/>
          <p:nvPr/>
        </p:nvSpPr>
        <p:spPr>
          <a:xfrm>
            <a:off x="5649285" y="5562600"/>
            <a:ext cx="2648857" cy="923330"/>
          </a:xfrm>
          <a:prstGeom prst="rect">
            <a:avLst/>
          </a:prstGeom>
          <a:noFill/>
          <a:ln>
            <a:solidFill>
              <a:schemeClr val="accent1"/>
            </a:solidFill>
          </a:ln>
        </p:spPr>
        <p:txBody>
          <a:bodyPr wrap="square" rtlCol="0">
            <a:spAutoFit/>
          </a:bodyPr>
          <a:lstStyle/>
          <a:p>
            <a:pPr algn="ctr"/>
            <a:r>
              <a:rPr lang="en-US" dirty="0"/>
              <a:t>Higher log frequency </a:t>
            </a:r>
            <a:r>
              <a:rPr lang="en-US" dirty="0">
                <a:sym typeface="Wingdings" panose="05000000000000000000" pitchFamily="2" charset="2"/>
              </a:rPr>
              <a:t> higher native variant production</a:t>
            </a:r>
            <a:endParaRPr lang="en-US" dirty="0"/>
          </a:p>
        </p:txBody>
      </p:sp>
    </p:spTree>
    <p:extLst>
      <p:ext uri="{BB962C8B-B14F-4D97-AF65-F5344CB8AC3E}">
        <p14:creationId xmlns:p14="http://schemas.microsoft.com/office/powerpoint/2010/main" val="1277007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68" y="1301361"/>
            <a:ext cx="7503431" cy="2965839"/>
          </a:xfrm>
        </p:spPr>
        <p:txBody>
          <a:bodyPr>
            <a:normAutofit/>
          </a:bodyPr>
          <a:lstStyle/>
          <a:p>
            <a:pPr algn="ctr"/>
            <a:r>
              <a:rPr lang="en-US" sz="4800" dirty="0"/>
              <a:t>RQ2</a:t>
            </a:r>
            <a:r>
              <a:rPr lang="en-US" sz="4800" cap="none" dirty="0"/>
              <a:t>c</a:t>
            </a:r>
            <a:r>
              <a:rPr lang="en-US" sz="4800" dirty="0"/>
              <a:t>: </a:t>
            </a:r>
            <a:r>
              <a:rPr lang="en-US" sz="4800" cap="none" dirty="0"/>
              <a:t>Do learners maintain a tap-trill contrast?</a:t>
            </a:r>
            <a:endParaRPr lang="en-US" sz="4800" dirty="0"/>
          </a:p>
        </p:txBody>
      </p:sp>
      <p:sp>
        <p:nvSpPr>
          <p:cNvPr id="4" name="Slide Number Placeholder 3"/>
          <p:cNvSpPr>
            <a:spLocks noGrp="1"/>
          </p:cNvSpPr>
          <p:nvPr>
            <p:ph type="sldNum" sz="quarter" idx="12"/>
          </p:nvPr>
        </p:nvSpPr>
        <p:spPr/>
        <p:txBody>
          <a:bodyPr/>
          <a:lstStyle/>
          <a:p>
            <a:fld id="{1A181BC5-E34D-4B44-B9B9-3CA944BC39F2}" type="slidenum">
              <a:rPr lang="en-US" smtClean="0"/>
              <a:t>36</a:t>
            </a:fld>
            <a:endParaRPr lang="en-US"/>
          </a:p>
        </p:txBody>
      </p:sp>
    </p:spTree>
    <p:extLst>
      <p:ext uri="{BB962C8B-B14F-4D97-AF65-F5344CB8AC3E}">
        <p14:creationId xmlns:p14="http://schemas.microsoft.com/office/powerpoint/2010/main" val="2361956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Tap-trill maintenance</a:t>
            </a:r>
          </a:p>
        </p:txBody>
      </p:sp>
      <p:sp>
        <p:nvSpPr>
          <p:cNvPr id="4" name="Slide Number Placeholder 3"/>
          <p:cNvSpPr>
            <a:spLocks noGrp="1"/>
          </p:cNvSpPr>
          <p:nvPr>
            <p:ph type="sldNum" sz="quarter" idx="12"/>
          </p:nvPr>
        </p:nvSpPr>
        <p:spPr/>
        <p:txBody>
          <a:bodyPr/>
          <a:lstStyle/>
          <a:p>
            <a:fld id="{1A181BC5-E34D-4B44-B9B9-3CA944BC39F2}" type="slidenum">
              <a:rPr lang="en-US" smtClean="0"/>
              <a:t>37</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73300308"/>
              </p:ext>
            </p:extLst>
          </p:nvPr>
        </p:nvGraphicFramePr>
        <p:xfrm>
          <a:off x="1035957" y="1920240"/>
          <a:ext cx="7200900" cy="2194560"/>
        </p:xfrm>
        <a:graphic>
          <a:graphicData uri="http://schemas.openxmlformats.org/drawingml/2006/table">
            <a:tbl>
              <a:tblPr firstRow="1" bandRow="1">
                <a:tableStyleId>{793D81CF-94F2-401A-BA57-92F5A7B2D0C5}</a:tableStyleId>
              </a:tblPr>
              <a:tblGrid>
                <a:gridCol w="2400300">
                  <a:extLst>
                    <a:ext uri="{9D8B030D-6E8A-4147-A177-3AD203B41FA5}">
                      <a16:colId xmlns:a16="http://schemas.microsoft.com/office/drawing/2014/main" val="1366191484"/>
                    </a:ext>
                  </a:extLst>
                </a:gridCol>
                <a:gridCol w="2400300">
                  <a:extLst>
                    <a:ext uri="{9D8B030D-6E8A-4147-A177-3AD203B41FA5}">
                      <a16:colId xmlns:a16="http://schemas.microsoft.com/office/drawing/2014/main" val="1947458517"/>
                    </a:ext>
                  </a:extLst>
                </a:gridCol>
                <a:gridCol w="2400300">
                  <a:extLst>
                    <a:ext uri="{9D8B030D-6E8A-4147-A177-3AD203B41FA5}">
                      <a16:colId xmlns:a16="http://schemas.microsoft.com/office/drawing/2014/main" val="2107694160"/>
                    </a:ext>
                  </a:extLst>
                </a:gridCol>
              </a:tblGrid>
              <a:tr h="370840">
                <a:tc>
                  <a:txBody>
                    <a:bodyPr/>
                    <a:lstStyle/>
                    <a:p>
                      <a:endParaRPr lang="en-US" sz="2400" dirty="0"/>
                    </a:p>
                  </a:txBody>
                  <a:tcPr/>
                </a:tc>
                <a:tc>
                  <a:txBody>
                    <a:bodyPr/>
                    <a:lstStyle/>
                    <a:p>
                      <a:r>
                        <a:rPr lang="en-US" sz="2400" dirty="0"/>
                        <a:t>Tap in tap context</a:t>
                      </a:r>
                    </a:p>
                  </a:txBody>
                  <a:tcPr/>
                </a:tc>
                <a:tc>
                  <a:txBody>
                    <a:bodyPr/>
                    <a:lstStyle/>
                    <a:p>
                      <a:r>
                        <a:rPr lang="en-US" sz="2400" dirty="0"/>
                        <a:t>Tap in trill context</a:t>
                      </a:r>
                    </a:p>
                  </a:txBody>
                  <a:tcPr/>
                </a:tc>
                <a:extLst>
                  <a:ext uri="{0D108BD9-81ED-4DB2-BD59-A6C34878D82A}">
                    <a16:rowId xmlns:a16="http://schemas.microsoft.com/office/drawing/2014/main" val="821367137"/>
                  </a:ext>
                </a:extLst>
              </a:tr>
              <a:tr h="370840">
                <a:tc>
                  <a:txBody>
                    <a:bodyPr/>
                    <a:lstStyle/>
                    <a:p>
                      <a:r>
                        <a:rPr lang="en-US" sz="2400" dirty="0"/>
                        <a:t>Mean (</a:t>
                      </a:r>
                      <a:r>
                        <a:rPr lang="en-US" sz="2400" dirty="0" err="1"/>
                        <a:t>ms</a:t>
                      </a:r>
                      <a:r>
                        <a:rPr lang="en-US" sz="2400" dirty="0"/>
                        <a:t>)</a:t>
                      </a:r>
                    </a:p>
                  </a:txBody>
                  <a:tcPr/>
                </a:tc>
                <a:tc>
                  <a:txBody>
                    <a:bodyPr/>
                    <a:lstStyle/>
                    <a:p>
                      <a:r>
                        <a:rPr lang="en-US" sz="2400" dirty="0"/>
                        <a:t>25</a:t>
                      </a:r>
                    </a:p>
                  </a:txBody>
                  <a:tcPr/>
                </a:tc>
                <a:tc>
                  <a:txBody>
                    <a:bodyPr/>
                    <a:lstStyle/>
                    <a:p>
                      <a:r>
                        <a:rPr lang="en-US" sz="2400" dirty="0"/>
                        <a:t>31</a:t>
                      </a:r>
                    </a:p>
                  </a:txBody>
                  <a:tcPr/>
                </a:tc>
                <a:extLst>
                  <a:ext uri="{0D108BD9-81ED-4DB2-BD59-A6C34878D82A}">
                    <a16:rowId xmlns:a16="http://schemas.microsoft.com/office/drawing/2014/main" val="322556221"/>
                  </a:ext>
                </a:extLst>
              </a:tr>
              <a:tr h="370840">
                <a:tc>
                  <a:txBody>
                    <a:bodyPr/>
                    <a:lstStyle/>
                    <a:p>
                      <a:r>
                        <a:rPr lang="en-US" sz="2400" dirty="0"/>
                        <a:t>SD</a:t>
                      </a:r>
                    </a:p>
                  </a:txBody>
                  <a:tcPr/>
                </a:tc>
                <a:tc>
                  <a:txBody>
                    <a:bodyPr/>
                    <a:lstStyle/>
                    <a:p>
                      <a:r>
                        <a:rPr lang="en-US" sz="2400" dirty="0"/>
                        <a:t>10.7</a:t>
                      </a:r>
                    </a:p>
                  </a:txBody>
                  <a:tcPr/>
                </a:tc>
                <a:tc>
                  <a:txBody>
                    <a:bodyPr/>
                    <a:lstStyle/>
                    <a:p>
                      <a:r>
                        <a:rPr lang="en-US" sz="2400" dirty="0"/>
                        <a:t>13.1</a:t>
                      </a:r>
                    </a:p>
                  </a:txBody>
                  <a:tcPr/>
                </a:tc>
                <a:extLst>
                  <a:ext uri="{0D108BD9-81ED-4DB2-BD59-A6C34878D82A}">
                    <a16:rowId xmlns:a16="http://schemas.microsoft.com/office/drawing/2014/main" val="2858129232"/>
                  </a:ext>
                </a:extLst>
              </a:tr>
              <a:tr h="370840">
                <a:tc>
                  <a:txBody>
                    <a:bodyPr/>
                    <a:lstStyle/>
                    <a:p>
                      <a:r>
                        <a:rPr lang="en-US" sz="2400" dirty="0"/>
                        <a:t>N</a:t>
                      </a:r>
                    </a:p>
                  </a:txBody>
                  <a:tcPr/>
                </a:tc>
                <a:tc>
                  <a:txBody>
                    <a:bodyPr/>
                    <a:lstStyle/>
                    <a:p>
                      <a:r>
                        <a:rPr lang="en-US" sz="2400" dirty="0"/>
                        <a:t>168</a:t>
                      </a:r>
                    </a:p>
                  </a:txBody>
                  <a:tcPr/>
                </a:tc>
                <a:tc>
                  <a:txBody>
                    <a:bodyPr/>
                    <a:lstStyle/>
                    <a:p>
                      <a:r>
                        <a:rPr lang="en-US" sz="2400" dirty="0"/>
                        <a:t>166</a:t>
                      </a:r>
                    </a:p>
                  </a:txBody>
                  <a:tcPr/>
                </a:tc>
                <a:extLst>
                  <a:ext uri="{0D108BD9-81ED-4DB2-BD59-A6C34878D82A}">
                    <a16:rowId xmlns:a16="http://schemas.microsoft.com/office/drawing/2014/main" val="1222368586"/>
                  </a:ext>
                </a:extLst>
              </a:tr>
            </a:tbl>
          </a:graphicData>
        </a:graphic>
      </p:graphicFrame>
      <p:sp>
        <p:nvSpPr>
          <p:cNvPr id="8" name="TextBox 7"/>
          <p:cNvSpPr txBox="1"/>
          <p:nvPr/>
        </p:nvSpPr>
        <p:spPr>
          <a:xfrm>
            <a:off x="1024742" y="4114800"/>
            <a:ext cx="2667000" cy="369332"/>
          </a:xfrm>
          <a:prstGeom prst="rect">
            <a:avLst/>
          </a:prstGeom>
          <a:noFill/>
        </p:spPr>
        <p:txBody>
          <a:bodyPr wrap="square" rtlCol="0">
            <a:spAutoFit/>
          </a:bodyPr>
          <a:lstStyle/>
          <a:p>
            <a:r>
              <a:rPr lang="en-US" dirty="0"/>
              <a:t>t (332) = 4.12, </a:t>
            </a:r>
            <a:r>
              <a:rPr lang="en-US" i="1" dirty="0"/>
              <a:t>p</a:t>
            </a:r>
            <a:r>
              <a:rPr lang="en-US" dirty="0"/>
              <a:t> &lt; .001 </a:t>
            </a:r>
          </a:p>
        </p:txBody>
      </p:sp>
    </p:spTree>
    <p:extLst>
      <p:ext uri="{BB962C8B-B14F-4D97-AF65-F5344CB8AC3E}">
        <p14:creationId xmlns:p14="http://schemas.microsoft.com/office/powerpoint/2010/main" val="17935894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Results</a:t>
            </a:r>
            <a:r>
              <a:rPr lang="es-ES" dirty="0"/>
              <a:t> </a:t>
            </a:r>
            <a:r>
              <a:rPr lang="es-ES" dirty="0" err="1"/>
              <a:t>compared</a:t>
            </a:r>
            <a:endParaRPr lang="es-ES" dirty="0"/>
          </a:p>
        </p:txBody>
      </p:sp>
      <p:sp>
        <p:nvSpPr>
          <p:cNvPr id="3" name="Text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2"/>
          </p:nvPr>
        </p:nvSpPr>
        <p:spPr/>
        <p:txBody>
          <a:bodyPr/>
          <a:lstStyle/>
          <a:p>
            <a:fld id="{1A181BC5-E34D-4B44-B9B9-3CA944BC39F2}" type="slidenum">
              <a:rPr lang="en-US" smtClean="0"/>
              <a:t>38</a:t>
            </a:fld>
            <a:endParaRPr lang="en-US"/>
          </a:p>
        </p:txBody>
      </p:sp>
    </p:spTree>
    <p:extLst>
      <p:ext uri="{BB962C8B-B14F-4D97-AF65-F5344CB8AC3E}">
        <p14:creationId xmlns:p14="http://schemas.microsoft.com/office/powerpoint/2010/main" val="1375519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181BC5-E34D-4B44-B9B9-3CA944BC39F2}" type="slidenum">
              <a:rPr lang="en-US" smtClean="0"/>
              <a:t>39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234312458"/>
              </p:ext>
            </p:extLst>
          </p:nvPr>
        </p:nvGraphicFramePr>
        <p:xfrm>
          <a:off x="685799" y="1447800"/>
          <a:ext cx="8153400" cy="4239768"/>
        </p:xfrm>
        <a:graphic>
          <a:graphicData uri="http://schemas.openxmlformats.org/drawingml/2006/table">
            <a:tbl>
              <a:tblPr firstRow="1" firstCol="1" bandRow="1">
                <a:tableStyleId>{793D81CF-94F2-401A-BA57-92F5A7B2D0C5}</a:tableStyleId>
              </a:tblPr>
              <a:tblGrid>
                <a:gridCol w="2037914">
                  <a:extLst>
                    <a:ext uri="{9D8B030D-6E8A-4147-A177-3AD203B41FA5}">
                      <a16:colId xmlns:a16="http://schemas.microsoft.com/office/drawing/2014/main" val="3713986831"/>
                    </a:ext>
                  </a:extLst>
                </a:gridCol>
                <a:gridCol w="2037914">
                  <a:extLst>
                    <a:ext uri="{9D8B030D-6E8A-4147-A177-3AD203B41FA5}">
                      <a16:colId xmlns:a16="http://schemas.microsoft.com/office/drawing/2014/main" val="3552339287"/>
                    </a:ext>
                  </a:extLst>
                </a:gridCol>
                <a:gridCol w="2038786">
                  <a:extLst>
                    <a:ext uri="{9D8B030D-6E8A-4147-A177-3AD203B41FA5}">
                      <a16:colId xmlns:a16="http://schemas.microsoft.com/office/drawing/2014/main" val="106901593"/>
                    </a:ext>
                  </a:extLst>
                </a:gridCol>
                <a:gridCol w="2038786">
                  <a:extLst>
                    <a:ext uri="{9D8B030D-6E8A-4147-A177-3AD203B41FA5}">
                      <a16:colId xmlns:a16="http://schemas.microsoft.com/office/drawing/2014/main" val="3598305469"/>
                    </a:ext>
                  </a:extLst>
                </a:gridCol>
              </a:tblGrid>
              <a:tr h="297588">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2000" dirty="0">
                          <a:effectLst/>
                        </a:rPr>
                        <a:t>Native speakers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a:txBody>
                    <a:bodyPr/>
                    <a:lstStyle/>
                    <a:p>
                      <a:pPr marL="0" marR="0" algn="ctr">
                        <a:lnSpc>
                          <a:spcPct val="107000"/>
                        </a:lnSpc>
                        <a:spcBef>
                          <a:spcPts val="0"/>
                        </a:spcBef>
                        <a:spcAft>
                          <a:spcPts val="0"/>
                        </a:spcAft>
                      </a:pPr>
                      <a:r>
                        <a:rPr lang="en-US" sz="2000" dirty="0">
                          <a:effectLst/>
                        </a:rPr>
                        <a:t>Learners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3574236188"/>
                  </a:ext>
                </a:extLst>
              </a:tr>
              <a:tr h="610811">
                <a:tc>
                  <a:txBody>
                    <a:bodyPr/>
                    <a:lstStyle/>
                    <a:p>
                      <a:pPr marL="0" marR="0">
                        <a:lnSpc>
                          <a:spcPct val="107000"/>
                        </a:lnSpc>
                        <a:spcBef>
                          <a:spcPts val="0"/>
                        </a:spcBef>
                        <a:spcAft>
                          <a:spcPts val="0"/>
                        </a:spcAft>
                      </a:pPr>
                      <a:r>
                        <a:rPr lang="en-US" sz="2000">
                          <a:effectLst/>
                        </a:rPr>
                        <a:t>Factor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2000">
                          <a:effectLst/>
                        </a:rPr>
                        <a:t>Factors favoring trill production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2000" dirty="0">
                          <a:effectLst/>
                        </a:rPr>
                        <a:t>Factors favoring trill production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2000">
                          <a:effectLst/>
                        </a:rPr>
                        <a:t>Factors favoring native-like variants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571156466"/>
                  </a:ext>
                </a:extLst>
              </a:tr>
              <a:tr h="610811">
                <a:tc>
                  <a:txBody>
                    <a:bodyPr/>
                    <a:lstStyle/>
                    <a:p>
                      <a:pPr marL="0" marR="0">
                        <a:lnSpc>
                          <a:spcPct val="107000"/>
                        </a:lnSpc>
                        <a:spcBef>
                          <a:spcPts val="0"/>
                        </a:spcBef>
                        <a:spcAft>
                          <a:spcPts val="0"/>
                        </a:spcAft>
                      </a:pPr>
                      <a:r>
                        <a:rPr lang="en-US" sz="2000">
                          <a:effectLst/>
                        </a:rPr>
                        <a:t>Preceding segment manner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2000" dirty="0">
                          <a:effectLst/>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2000">
                          <a:effectLst/>
                        </a:rPr>
                        <a:t>X</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32740127"/>
                  </a:ext>
                </a:extLst>
              </a:tr>
              <a:tr h="610811">
                <a:tc>
                  <a:txBody>
                    <a:bodyPr/>
                    <a:lstStyle/>
                    <a:p>
                      <a:pPr marL="0" marR="0">
                        <a:lnSpc>
                          <a:spcPct val="107000"/>
                        </a:lnSpc>
                        <a:spcBef>
                          <a:spcPts val="0"/>
                        </a:spcBef>
                        <a:spcAft>
                          <a:spcPts val="0"/>
                        </a:spcAft>
                      </a:pPr>
                      <a:r>
                        <a:rPr lang="en-US" sz="2000">
                          <a:effectLst/>
                        </a:rPr>
                        <a:t>Following segment manner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2000">
                          <a:effectLst/>
                        </a:rPr>
                        <a:t>X*</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2000" dirty="0">
                          <a:effectLst/>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83312820"/>
                  </a:ext>
                </a:extLst>
              </a:tr>
              <a:tr h="46988">
                <a:tc>
                  <a:txBody>
                    <a:bodyPr/>
                    <a:lstStyle/>
                    <a:p>
                      <a:pPr marL="0" marR="0">
                        <a:lnSpc>
                          <a:spcPct val="107000"/>
                        </a:lnSpc>
                        <a:spcBef>
                          <a:spcPts val="0"/>
                        </a:spcBef>
                        <a:spcAft>
                          <a:spcPts val="0"/>
                        </a:spcAft>
                      </a:pPr>
                      <a:r>
                        <a:rPr lang="en-US" sz="2000">
                          <a:effectLst/>
                        </a:rPr>
                        <a:t>Stress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71405709"/>
                  </a:ext>
                </a:extLst>
              </a:tr>
              <a:tr h="297588">
                <a:tc>
                  <a:txBody>
                    <a:bodyPr/>
                    <a:lstStyle/>
                    <a:p>
                      <a:pPr marL="0" marR="0">
                        <a:lnSpc>
                          <a:spcPct val="107000"/>
                        </a:lnSpc>
                        <a:spcBef>
                          <a:spcPts val="0"/>
                        </a:spcBef>
                        <a:spcAft>
                          <a:spcPts val="0"/>
                        </a:spcAft>
                      </a:pPr>
                      <a:r>
                        <a:rPr lang="en-US" sz="2000">
                          <a:effectLst/>
                        </a:rPr>
                        <a:t>Log frequency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2000">
                          <a:effectLst/>
                        </a:rPr>
                        <a:t>X***</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2000" dirty="0">
                          <a:effectLst/>
                        </a:rPr>
                        <a:t>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36178066"/>
                  </a:ext>
                </a:extLst>
              </a:tr>
              <a:tr h="610811">
                <a:tc>
                  <a:txBody>
                    <a:bodyPr/>
                    <a:lstStyle/>
                    <a:p>
                      <a:pPr marL="0" marR="0">
                        <a:lnSpc>
                          <a:spcPct val="107000"/>
                        </a:lnSpc>
                        <a:spcBef>
                          <a:spcPts val="0"/>
                        </a:spcBef>
                        <a:spcAft>
                          <a:spcPts val="0"/>
                        </a:spcAft>
                      </a:pPr>
                      <a:r>
                        <a:rPr lang="en-US" sz="2000">
                          <a:effectLst/>
                        </a:rPr>
                        <a:t># of phonological neighbors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14700352"/>
                  </a:ext>
                </a:extLst>
              </a:tr>
              <a:tr h="297588">
                <a:tc>
                  <a:txBody>
                    <a:bodyPr/>
                    <a:lstStyle/>
                    <a:p>
                      <a:pPr marL="0" marR="0">
                        <a:lnSpc>
                          <a:spcPct val="107000"/>
                        </a:lnSpc>
                        <a:spcBef>
                          <a:spcPts val="0"/>
                        </a:spcBef>
                        <a:spcAft>
                          <a:spcPts val="0"/>
                        </a:spcAft>
                      </a:pPr>
                      <a:r>
                        <a:rPr lang="en-US" sz="2000">
                          <a:effectLst/>
                        </a:rPr>
                        <a:t>Sex</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62816647"/>
                  </a:ext>
                </a:extLst>
              </a:tr>
            </a:tbl>
          </a:graphicData>
        </a:graphic>
      </p:graphicFrame>
      <p:sp>
        <p:nvSpPr>
          <p:cNvPr id="6" name="Rectangle 5"/>
          <p:cNvSpPr/>
          <p:nvPr/>
        </p:nvSpPr>
        <p:spPr>
          <a:xfrm>
            <a:off x="688382" y="5710815"/>
            <a:ext cx="5157159" cy="388696"/>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X = p &lt; .10, X* = p &lt;.05, X** = p&lt; .01, X*** = p&lt;.001</a:t>
            </a:r>
          </a:p>
        </p:txBody>
      </p:sp>
    </p:spTree>
    <p:extLst>
      <p:ext uri="{BB962C8B-B14F-4D97-AF65-F5344CB8AC3E}">
        <p14:creationId xmlns:p14="http://schemas.microsoft.com/office/powerpoint/2010/main" val="3346217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181BC5-E34D-4B44-B9B9-3CA944BC39F2}" type="slidenum">
              <a:rPr lang="en-US" smtClean="0"/>
              <a:t>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564567956"/>
              </p:ext>
            </p:extLst>
          </p:nvPr>
        </p:nvGraphicFramePr>
        <p:xfrm>
          <a:off x="1371600" y="1390237"/>
          <a:ext cx="6324600" cy="3850642"/>
        </p:xfrm>
        <a:graphic>
          <a:graphicData uri="http://schemas.openxmlformats.org/drawingml/2006/table">
            <a:tbl>
              <a:tblPr firstRow="1" bandRow="1">
                <a:tableStyleId>{793D81CF-94F2-401A-BA57-92F5A7B2D0C5}</a:tableStyleId>
              </a:tblPr>
              <a:tblGrid>
                <a:gridCol w="1288348">
                  <a:extLst>
                    <a:ext uri="{9D8B030D-6E8A-4147-A177-3AD203B41FA5}">
                      <a16:colId xmlns:a16="http://schemas.microsoft.com/office/drawing/2014/main" val="20000"/>
                    </a:ext>
                  </a:extLst>
                </a:gridCol>
                <a:gridCol w="936977">
                  <a:extLst>
                    <a:ext uri="{9D8B030D-6E8A-4147-A177-3AD203B41FA5}">
                      <a16:colId xmlns:a16="http://schemas.microsoft.com/office/drawing/2014/main" val="20001"/>
                    </a:ext>
                  </a:extLst>
                </a:gridCol>
                <a:gridCol w="4099275">
                  <a:extLst>
                    <a:ext uri="{9D8B030D-6E8A-4147-A177-3AD203B41FA5}">
                      <a16:colId xmlns:a16="http://schemas.microsoft.com/office/drawing/2014/main" val="20002"/>
                    </a:ext>
                  </a:extLst>
                </a:gridCol>
              </a:tblGrid>
              <a:tr h="509430">
                <a:tc>
                  <a:txBody>
                    <a:bodyPr/>
                    <a:lstStyle/>
                    <a:p>
                      <a:r>
                        <a:rPr lang="en-US" sz="1800" dirty="0"/>
                        <a:t>IPA</a:t>
                      </a:r>
                    </a:p>
                  </a:txBody>
                  <a:tcPr/>
                </a:tc>
                <a:tc>
                  <a:txBody>
                    <a:bodyPr/>
                    <a:lstStyle/>
                    <a:p>
                      <a:r>
                        <a:rPr lang="en-US" sz="1800" dirty="0"/>
                        <a:t>%</a:t>
                      </a:r>
                    </a:p>
                  </a:txBody>
                  <a:tcPr/>
                </a:tc>
                <a:tc>
                  <a:txBody>
                    <a:bodyPr/>
                    <a:lstStyle/>
                    <a:p>
                      <a:r>
                        <a:rPr lang="en-US" sz="1800" dirty="0"/>
                        <a:t>Description</a:t>
                      </a:r>
                    </a:p>
                  </a:txBody>
                  <a:tcPr/>
                </a:tc>
                <a:extLst>
                  <a:ext uri="{0D108BD9-81ED-4DB2-BD59-A6C34878D82A}">
                    <a16:rowId xmlns:a16="http://schemas.microsoft.com/office/drawing/2014/main" val="10000"/>
                  </a:ext>
                </a:extLst>
              </a:tr>
              <a:tr h="433230">
                <a:tc>
                  <a:txBody>
                    <a:bodyPr/>
                    <a:lstStyle/>
                    <a:p>
                      <a:r>
                        <a:rPr lang="en-US" sz="1800" u="none" strike="noStrike" kern="1200" baseline="0" dirty="0"/>
                        <a:t>[ɦ]</a:t>
                      </a:r>
                      <a:endParaRPr lang="en-US" sz="1800" dirty="0"/>
                    </a:p>
                  </a:txBody>
                  <a:tcPr/>
                </a:tc>
                <a:tc>
                  <a:txBody>
                    <a:bodyPr/>
                    <a:lstStyle/>
                    <a:p>
                      <a:r>
                        <a:rPr lang="en-US" sz="1800" dirty="0"/>
                        <a:t>9</a:t>
                      </a:r>
                    </a:p>
                  </a:txBody>
                  <a:tcPr/>
                </a:tc>
                <a:tc>
                  <a:txBody>
                    <a:bodyPr/>
                    <a:lstStyle/>
                    <a:p>
                      <a:r>
                        <a:rPr lang="en-US" sz="1600" dirty="0"/>
                        <a:t>Voiced glottal fricative</a:t>
                      </a:r>
                    </a:p>
                  </a:txBody>
                  <a:tcPr/>
                </a:tc>
                <a:extLst>
                  <a:ext uri="{0D108BD9-81ED-4DB2-BD59-A6C34878D82A}">
                    <a16:rowId xmlns:a16="http://schemas.microsoft.com/office/drawing/2014/main" val="10001"/>
                  </a:ext>
                </a:extLst>
              </a:tr>
              <a:tr h="433230">
                <a:tc>
                  <a:txBody>
                    <a:bodyPr/>
                    <a:lstStyle/>
                    <a:p>
                      <a:r>
                        <a:rPr lang="en-US" sz="1800" dirty="0"/>
                        <a:t>[</a:t>
                      </a:r>
                      <a:r>
                        <a:rPr lang="en-US" sz="1800" u="none" strike="noStrike" kern="1200" baseline="0" dirty="0"/>
                        <a:t>ʃ]</a:t>
                      </a:r>
                      <a:endParaRPr lang="en-US" sz="1800" dirty="0"/>
                    </a:p>
                  </a:txBody>
                  <a:tcPr/>
                </a:tc>
                <a:tc>
                  <a:txBody>
                    <a:bodyPr/>
                    <a:lstStyle/>
                    <a:p>
                      <a:r>
                        <a:rPr lang="en-US" sz="1800" dirty="0"/>
                        <a:t>10</a:t>
                      </a:r>
                    </a:p>
                  </a:txBody>
                  <a:tcPr/>
                </a:tc>
                <a:tc>
                  <a:txBody>
                    <a:bodyPr/>
                    <a:lstStyle/>
                    <a:p>
                      <a:r>
                        <a:rPr lang="en-US" sz="1600" dirty="0"/>
                        <a:t>Voiceless </a:t>
                      </a:r>
                      <a:r>
                        <a:rPr lang="en-US" sz="1600" dirty="0" err="1"/>
                        <a:t>alveo</a:t>
                      </a:r>
                      <a:r>
                        <a:rPr lang="en-US" sz="1600" dirty="0"/>
                        <a:t>-palatal fricative</a:t>
                      </a:r>
                    </a:p>
                  </a:txBody>
                  <a:tcPr/>
                </a:tc>
                <a:extLst>
                  <a:ext uri="{0D108BD9-81ED-4DB2-BD59-A6C34878D82A}">
                    <a16:rowId xmlns:a16="http://schemas.microsoft.com/office/drawing/2014/main" val="10002"/>
                  </a:ext>
                </a:extLst>
              </a:tr>
              <a:tr h="433230">
                <a:tc>
                  <a:txBody>
                    <a:bodyPr/>
                    <a:lstStyle/>
                    <a:p>
                      <a:r>
                        <a:rPr lang="en-US" sz="1800" dirty="0"/>
                        <a:t>[</a:t>
                      </a:r>
                      <a:r>
                        <a:rPr lang="en-US" sz="1800" u="none" strike="noStrike" kern="1200" baseline="0" dirty="0" err="1"/>
                        <a:t>ɦ</a:t>
                      </a:r>
                      <a:r>
                        <a:rPr lang="en-US" sz="1800" dirty="0" err="1"/>
                        <a:t>ɾ</a:t>
                      </a:r>
                      <a:r>
                        <a:rPr lang="en-US" sz="1800" dirty="0"/>
                        <a:t>]</a:t>
                      </a:r>
                    </a:p>
                  </a:txBody>
                  <a:tcPr/>
                </a:tc>
                <a:tc>
                  <a:txBody>
                    <a:bodyPr/>
                    <a:lstStyle/>
                    <a:p>
                      <a:r>
                        <a:rPr lang="en-US" sz="1800" dirty="0"/>
                        <a:t>30</a:t>
                      </a:r>
                    </a:p>
                  </a:txBody>
                  <a:tcPr/>
                </a:tc>
                <a:tc>
                  <a:txBody>
                    <a:bodyPr/>
                    <a:lstStyle/>
                    <a:p>
                      <a:r>
                        <a:rPr lang="en-US" sz="1600" dirty="0"/>
                        <a:t>Pre-breathy voice followed by a single tap</a:t>
                      </a:r>
                    </a:p>
                  </a:txBody>
                  <a:tcPr/>
                </a:tc>
                <a:extLst>
                  <a:ext uri="{0D108BD9-81ED-4DB2-BD59-A6C34878D82A}">
                    <a16:rowId xmlns:a16="http://schemas.microsoft.com/office/drawing/2014/main" val="10003"/>
                  </a:ext>
                </a:extLst>
              </a:tr>
              <a:tr h="587531">
                <a:tc>
                  <a:txBody>
                    <a:bodyPr/>
                    <a:lstStyle/>
                    <a:p>
                      <a:r>
                        <a:rPr lang="en-US" sz="1800" dirty="0"/>
                        <a:t>[</a:t>
                      </a:r>
                      <a:r>
                        <a:rPr lang="en-US" sz="1800" u="none" strike="noStrike" kern="1200" baseline="0" dirty="0" err="1"/>
                        <a:t>ɦr</a:t>
                      </a:r>
                      <a:r>
                        <a:rPr lang="en-US" sz="1800" u="none" strike="noStrike" kern="1200" baseline="0" dirty="0"/>
                        <a:t>]</a:t>
                      </a:r>
                      <a:endParaRPr lang="en-US" sz="1800" dirty="0"/>
                    </a:p>
                  </a:txBody>
                  <a:tcPr/>
                </a:tc>
                <a:tc>
                  <a:txBody>
                    <a:bodyPr/>
                    <a:lstStyle/>
                    <a:p>
                      <a:r>
                        <a:rPr lang="en-US" sz="1800" dirty="0"/>
                        <a:t>21</a:t>
                      </a:r>
                    </a:p>
                  </a:txBody>
                  <a:tcPr/>
                </a:tc>
                <a:tc>
                  <a:txBody>
                    <a:bodyPr/>
                    <a:lstStyle/>
                    <a:p>
                      <a:r>
                        <a:rPr lang="en-US" sz="1600" dirty="0"/>
                        <a:t>Pre-breathy voice followed by multiple closures (trill)</a:t>
                      </a:r>
                    </a:p>
                  </a:txBody>
                  <a:tcPr/>
                </a:tc>
                <a:extLst>
                  <a:ext uri="{0D108BD9-81ED-4DB2-BD59-A6C34878D82A}">
                    <a16:rowId xmlns:a16="http://schemas.microsoft.com/office/drawing/2014/main" val="10004"/>
                  </a:ext>
                </a:extLst>
              </a:tr>
              <a:tr h="433230">
                <a:tc>
                  <a:txBody>
                    <a:bodyPr/>
                    <a:lstStyle/>
                    <a:p>
                      <a:r>
                        <a:rPr lang="en-US" sz="1800" dirty="0"/>
                        <a:t>[ɾ]</a:t>
                      </a:r>
                    </a:p>
                  </a:txBody>
                  <a:tcPr/>
                </a:tc>
                <a:tc>
                  <a:txBody>
                    <a:bodyPr/>
                    <a:lstStyle/>
                    <a:p>
                      <a:r>
                        <a:rPr lang="en-US" sz="1800" dirty="0"/>
                        <a:t>9</a:t>
                      </a:r>
                    </a:p>
                  </a:txBody>
                  <a:tcPr/>
                </a:tc>
                <a:tc>
                  <a:txBody>
                    <a:bodyPr/>
                    <a:lstStyle/>
                    <a:p>
                      <a:r>
                        <a:rPr lang="en-US" sz="1600" dirty="0"/>
                        <a:t>Single tap</a:t>
                      </a:r>
                    </a:p>
                  </a:txBody>
                  <a:tcPr/>
                </a:tc>
                <a:extLst>
                  <a:ext uri="{0D108BD9-81ED-4DB2-BD59-A6C34878D82A}">
                    <a16:rowId xmlns:a16="http://schemas.microsoft.com/office/drawing/2014/main" val="10005"/>
                  </a:ext>
                </a:extLst>
              </a:tr>
              <a:tr h="587531">
                <a:tc>
                  <a:txBody>
                    <a:bodyPr/>
                    <a:lstStyle/>
                    <a:p>
                      <a:r>
                        <a:rPr lang="en-US" sz="1800" dirty="0"/>
                        <a:t>[r]</a:t>
                      </a:r>
                    </a:p>
                  </a:txBody>
                  <a:tcPr/>
                </a:tc>
                <a:tc>
                  <a:txBody>
                    <a:bodyPr/>
                    <a:lstStyle/>
                    <a:p>
                      <a:r>
                        <a:rPr lang="en-US" sz="1800" dirty="0"/>
                        <a:t>16</a:t>
                      </a:r>
                    </a:p>
                  </a:txBody>
                  <a:tcPr/>
                </a:tc>
                <a:tc>
                  <a:txBody>
                    <a:bodyPr/>
                    <a:lstStyle/>
                    <a:p>
                      <a:r>
                        <a:rPr lang="en-US" sz="1600" dirty="0"/>
                        <a:t>Multiple closures without preceding breathy voice (trill)</a:t>
                      </a:r>
                    </a:p>
                  </a:txBody>
                  <a:tcPr/>
                </a:tc>
                <a:extLst>
                  <a:ext uri="{0D108BD9-81ED-4DB2-BD59-A6C34878D82A}">
                    <a16:rowId xmlns:a16="http://schemas.microsoft.com/office/drawing/2014/main" val="10006"/>
                  </a:ext>
                </a:extLst>
              </a:tr>
              <a:tr h="433230">
                <a:tc>
                  <a:txBody>
                    <a:bodyPr/>
                    <a:lstStyle/>
                    <a:p>
                      <a:r>
                        <a:rPr lang="en-US" sz="1800" dirty="0"/>
                        <a:t>Misc.</a:t>
                      </a:r>
                    </a:p>
                  </a:txBody>
                  <a:tcPr/>
                </a:tc>
                <a:tc>
                  <a:txBody>
                    <a:bodyPr/>
                    <a:lstStyle/>
                    <a:p>
                      <a:r>
                        <a:rPr lang="en-US" sz="1800" dirty="0"/>
                        <a:t>4</a:t>
                      </a:r>
                    </a:p>
                  </a:txBody>
                  <a:tcPr/>
                </a:tc>
                <a:tc>
                  <a:txBody>
                    <a:bodyPr/>
                    <a:lstStyle/>
                    <a:p>
                      <a:r>
                        <a:rPr lang="en-US" sz="1600" dirty="0"/>
                        <a:t>Post-tap</a:t>
                      </a:r>
                      <a:r>
                        <a:rPr lang="en-US" sz="1600" baseline="0" dirty="0"/>
                        <a:t> frication (typically)</a:t>
                      </a:r>
                      <a:endParaRPr lang="en-US" sz="1600" dirty="0"/>
                    </a:p>
                  </a:txBody>
                  <a:tcPr/>
                </a:tc>
                <a:extLst>
                  <a:ext uri="{0D108BD9-81ED-4DB2-BD59-A6C34878D82A}">
                    <a16:rowId xmlns:a16="http://schemas.microsoft.com/office/drawing/2014/main" val="10007"/>
                  </a:ext>
                </a:extLst>
              </a:tr>
            </a:tbl>
          </a:graphicData>
        </a:graphic>
      </p:graphicFrame>
      <p:sp>
        <p:nvSpPr>
          <p:cNvPr id="6" name="TextBox 5"/>
          <p:cNvSpPr txBox="1"/>
          <p:nvPr/>
        </p:nvSpPr>
        <p:spPr>
          <a:xfrm>
            <a:off x="1612839" y="5517446"/>
            <a:ext cx="6007161" cy="369332"/>
          </a:xfrm>
          <a:prstGeom prst="rect">
            <a:avLst/>
          </a:prstGeom>
          <a:noFill/>
        </p:spPr>
        <p:txBody>
          <a:bodyPr wrap="square" rtlCol="0">
            <a:spAutoFit/>
          </a:bodyPr>
          <a:lstStyle/>
          <a:p>
            <a:r>
              <a:rPr lang="en-US" dirty="0"/>
              <a:t>Willis (2006), Santo Domingo Spanish, Dominican Republic</a:t>
            </a:r>
          </a:p>
        </p:txBody>
      </p:sp>
      <p:sp>
        <p:nvSpPr>
          <p:cNvPr id="7" name="Title 2"/>
          <p:cNvSpPr>
            <a:spLocks noGrp="1"/>
          </p:cNvSpPr>
          <p:nvPr>
            <p:ph type="title"/>
          </p:nvPr>
        </p:nvSpPr>
        <p:spPr>
          <a:xfrm>
            <a:off x="1689039" y="237370"/>
            <a:ext cx="6214329" cy="876300"/>
          </a:xfrm>
        </p:spPr>
        <p:txBody>
          <a:bodyPr/>
          <a:lstStyle/>
          <a:p>
            <a:r>
              <a:rPr lang="es-ES" dirty="0" err="1"/>
              <a:t>Variation</a:t>
            </a:r>
            <a:r>
              <a:rPr lang="es-ES" dirty="0"/>
              <a:t> </a:t>
            </a:r>
            <a:r>
              <a:rPr lang="es-ES" dirty="0" err="1"/>
              <a:t>within</a:t>
            </a:r>
            <a:r>
              <a:rPr lang="es-ES" dirty="0"/>
              <a:t> </a:t>
            </a:r>
            <a:r>
              <a:rPr lang="es-ES" dirty="0" err="1"/>
              <a:t>dialects</a:t>
            </a:r>
            <a:endParaRPr lang="en-US" dirty="0"/>
          </a:p>
        </p:txBody>
      </p:sp>
    </p:spTree>
    <p:extLst>
      <p:ext uri="{BB962C8B-B14F-4D97-AF65-F5344CB8AC3E}">
        <p14:creationId xmlns:p14="http://schemas.microsoft.com/office/powerpoint/2010/main" val="3928719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err="1"/>
              <a:t>Discussion</a:t>
            </a:r>
            <a:endParaRPr lang="en-US" dirty="0"/>
          </a:p>
        </p:txBody>
      </p:sp>
      <p:sp>
        <p:nvSpPr>
          <p:cNvPr id="4" name="Content Placeholder 3"/>
          <p:cNvSpPr>
            <a:spLocks noGrp="1"/>
          </p:cNvSpPr>
          <p:nvPr>
            <p:ph idx="1"/>
          </p:nvPr>
        </p:nvSpPr>
        <p:spPr>
          <a:xfrm>
            <a:off x="1028699" y="1676400"/>
            <a:ext cx="7273072" cy="4572000"/>
          </a:xfrm>
        </p:spPr>
        <p:txBody>
          <a:bodyPr>
            <a:normAutofit/>
          </a:bodyPr>
          <a:lstStyle/>
          <a:p>
            <a:pPr>
              <a:buFont typeface="Wingdings" panose="05000000000000000000" pitchFamily="2" charset="2"/>
              <a:buChar char="§"/>
            </a:pPr>
            <a:r>
              <a:rPr lang="en-US" sz="2400" dirty="0"/>
              <a:t>Native speakers produced a variety of /r/ variants</a:t>
            </a:r>
          </a:p>
          <a:p>
            <a:pPr>
              <a:buFont typeface="Wingdings" panose="05000000000000000000" pitchFamily="2" charset="2"/>
              <a:buChar char="§"/>
            </a:pPr>
            <a:r>
              <a:rPr lang="en-US" sz="2400" dirty="0"/>
              <a:t>Overall, L2 learners produced less canonical trills than native speakers (13.1% v. 38.9%) and exhibited non-native variants (13.4%)</a:t>
            </a:r>
          </a:p>
          <a:p>
            <a:pPr>
              <a:buFont typeface="Wingdings" panose="05000000000000000000" pitchFamily="2" charset="2"/>
              <a:buChar char="§"/>
            </a:pPr>
            <a:r>
              <a:rPr lang="en-US" sz="2400" dirty="0"/>
              <a:t>Majority of L2 productions were native variants (86.6%)</a:t>
            </a:r>
          </a:p>
          <a:p>
            <a:pPr lvl="1">
              <a:buFont typeface="Wingdings" panose="05000000000000000000" pitchFamily="2" charset="2"/>
              <a:buChar char="§"/>
            </a:pPr>
            <a:r>
              <a:rPr lang="en-US" sz="2400" i="0" dirty="0"/>
              <a:t>Trill most frequently replaced by tap (42.4%)</a:t>
            </a:r>
          </a:p>
        </p:txBody>
      </p:sp>
      <p:sp>
        <p:nvSpPr>
          <p:cNvPr id="2" name="Slide Number Placeholder 1"/>
          <p:cNvSpPr>
            <a:spLocks noGrp="1"/>
          </p:cNvSpPr>
          <p:nvPr>
            <p:ph type="sldNum" sz="quarter" idx="12"/>
          </p:nvPr>
        </p:nvSpPr>
        <p:spPr/>
        <p:txBody>
          <a:bodyPr/>
          <a:lstStyle/>
          <a:p>
            <a:fld id="{1A181BC5-E34D-4B44-B9B9-3CA944BC39F2}" type="slidenum">
              <a:rPr lang="en-US" smtClean="0"/>
              <a:t>40</a:t>
            </a:fld>
            <a:endParaRPr lang="en-US"/>
          </a:p>
        </p:txBody>
      </p:sp>
    </p:spTree>
    <p:extLst>
      <p:ext uri="{BB962C8B-B14F-4D97-AF65-F5344CB8AC3E}">
        <p14:creationId xmlns:p14="http://schemas.microsoft.com/office/powerpoint/2010/main" val="236378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err="1"/>
              <a:t>Discussion</a:t>
            </a:r>
            <a:endParaRPr lang="en-US" dirty="0"/>
          </a:p>
        </p:txBody>
      </p:sp>
      <p:sp>
        <p:nvSpPr>
          <p:cNvPr id="4" name="Content Placeholder 3"/>
          <p:cNvSpPr>
            <a:spLocks noGrp="1"/>
          </p:cNvSpPr>
          <p:nvPr>
            <p:ph idx="1"/>
          </p:nvPr>
        </p:nvSpPr>
        <p:spPr>
          <a:xfrm>
            <a:off x="1028699" y="1676400"/>
            <a:ext cx="7200901" cy="4419600"/>
          </a:xfrm>
        </p:spPr>
        <p:txBody>
          <a:bodyPr>
            <a:normAutofit lnSpcReduction="10000"/>
          </a:bodyPr>
          <a:lstStyle/>
          <a:p>
            <a:pPr>
              <a:buFont typeface="Wingdings" panose="05000000000000000000" pitchFamily="2" charset="2"/>
              <a:buChar char="§"/>
            </a:pPr>
            <a:r>
              <a:rPr lang="en-US" sz="2400" dirty="0"/>
              <a:t>The factors that conditioned the use of a trilled variant by the native speakers were </a:t>
            </a:r>
            <a:r>
              <a:rPr lang="en-US" sz="2400" u="sng" dirty="0"/>
              <a:t>not</a:t>
            </a:r>
            <a:r>
              <a:rPr lang="en-US" sz="2400" dirty="0"/>
              <a:t> the same factors that conditioned this production by L2 learners</a:t>
            </a:r>
          </a:p>
          <a:p>
            <a:pPr lvl="1">
              <a:buFont typeface="Wingdings" panose="05000000000000000000" pitchFamily="2" charset="2"/>
              <a:buChar char="§"/>
            </a:pPr>
            <a:r>
              <a:rPr lang="en-US" sz="2400" i="0" dirty="0"/>
              <a:t>Preceding and following segment conditions trill variation for natives</a:t>
            </a:r>
          </a:p>
          <a:p>
            <a:pPr lvl="1">
              <a:buFont typeface="Wingdings" panose="05000000000000000000" pitchFamily="2" charset="2"/>
              <a:buChar char="§"/>
            </a:pPr>
            <a:r>
              <a:rPr lang="en-US" sz="2400" i="0" dirty="0"/>
              <a:t>Frequency conditions trill variation for learners</a:t>
            </a:r>
          </a:p>
          <a:p>
            <a:pPr>
              <a:buFont typeface="Wingdings" panose="05000000000000000000" pitchFamily="2" charset="2"/>
              <a:buChar char="§"/>
            </a:pPr>
            <a:r>
              <a:rPr lang="en-US" sz="2400" dirty="0"/>
              <a:t>More similarities are seen between native speakers and learners when comparing the learners’ use of native variants versus non-native variants</a:t>
            </a:r>
          </a:p>
          <a:p>
            <a:pPr lvl="1">
              <a:buFont typeface="Wingdings" panose="05000000000000000000" pitchFamily="2" charset="2"/>
              <a:buChar char="§"/>
            </a:pPr>
            <a:r>
              <a:rPr lang="en-US" sz="2400" i="0" dirty="0"/>
              <a:t>Following segment significantly constrains native v. non-native </a:t>
            </a:r>
            <a:r>
              <a:rPr lang="en-US" sz="2400" i="0" dirty="0" err="1"/>
              <a:t>rhotic</a:t>
            </a:r>
            <a:r>
              <a:rPr lang="en-US" sz="2400" i="0" dirty="0"/>
              <a:t> variation for learners</a:t>
            </a:r>
          </a:p>
          <a:p>
            <a:pPr lvl="1">
              <a:buFont typeface="Wingdings" panose="05000000000000000000" pitchFamily="2" charset="2"/>
              <a:buChar char="§"/>
            </a:pPr>
            <a:endParaRPr lang="en-US" dirty="0"/>
          </a:p>
        </p:txBody>
      </p:sp>
      <p:sp>
        <p:nvSpPr>
          <p:cNvPr id="2" name="Slide Number Placeholder 1"/>
          <p:cNvSpPr>
            <a:spLocks noGrp="1"/>
          </p:cNvSpPr>
          <p:nvPr>
            <p:ph type="sldNum" sz="quarter" idx="12"/>
          </p:nvPr>
        </p:nvSpPr>
        <p:spPr/>
        <p:txBody>
          <a:bodyPr/>
          <a:lstStyle/>
          <a:p>
            <a:fld id="{1A181BC5-E34D-4B44-B9B9-3CA944BC39F2}" type="slidenum">
              <a:rPr lang="en-US" smtClean="0"/>
              <a:t>41</a:t>
            </a:fld>
            <a:endParaRPr lang="en-US"/>
          </a:p>
        </p:txBody>
      </p:sp>
    </p:spTree>
    <p:extLst>
      <p:ext uri="{BB962C8B-B14F-4D97-AF65-F5344CB8AC3E}">
        <p14:creationId xmlns:p14="http://schemas.microsoft.com/office/powerpoint/2010/main" val="264382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Discussion</a:t>
            </a:r>
            <a:endParaRPr lang="en-US" dirty="0"/>
          </a:p>
        </p:txBody>
      </p:sp>
      <p:sp>
        <p:nvSpPr>
          <p:cNvPr id="3" name="Content Placeholder 2"/>
          <p:cNvSpPr>
            <a:spLocks noGrp="1"/>
          </p:cNvSpPr>
          <p:nvPr>
            <p:ph idx="1"/>
          </p:nvPr>
        </p:nvSpPr>
        <p:spPr>
          <a:xfrm>
            <a:off x="1028700" y="1447800"/>
            <a:ext cx="7200900" cy="5005586"/>
          </a:xfrm>
        </p:spPr>
        <p:txBody>
          <a:bodyPr>
            <a:noAutofit/>
          </a:bodyPr>
          <a:lstStyle/>
          <a:p>
            <a:pPr>
              <a:buFont typeface="Wingdings" panose="05000000000000000000" pitchFamily="2" charset="2"/>
              <a:buChar char="§"/>
            </a:pPr>
            <a:r>
              <a:rPr lang="en-US" sz="2400" dirty="0"/>
              <a:t>Following /a/ favors the trill for natives and native-like variants for the learners. </a:t>
            </a:r>
          </a:p>
          <a:p>
            <a:pPr lvl="1">
              <a:buFont typeface="Wingdings" panose="05000000000000000000" pitchFamily="2" charset="2"/>
              <a:buChar char="§"/>
            </a:pPr>
            <a:r>
              <a:rPr lang="en-US" sz="2400" i="0" dirty="0"/>
              <a:t>Environment in which native speakers produce more trills = environment in which L2 learners have less difficulty producing a native variant</a:t>
            </a:r>
          </a:p>
          <a:p>
            <a:pPr>
              <a:buFont typeface="Wingdings" panose="05000000000000000000" pitchFamily="2" charset="2"/>
              <a:buChar char="§"/>
            </a:pPr>
            <a:r>
              <a:rPr lang="en-US" sz="2400" dirty="0"/>
              <a:t>L2 learners nearly categorically did not produce trills after an obstruent and produced more non-native variants after </a:t>
            </a:r>
            <a:r>
              <a:rPr lang="en-US" sz="2400" dirty="0" err="1"/>
              <a:t>obstruents</a:t>
            </a:r>
            <a:r>
              <a:rPr lang="en-US" sz="2400" dirty="0"/>
              <a:t> and high vowels</a:t>
            </a:r>
          </a:p>
          <a:p>
            <a:pPr lvl="1">
              <a:buFont typeface="Wingdings" panose="05000000000000000000" pitchFamily="2" charset="2"/>
              <a:buChar char="§"/>
            </a:pPr>
            <a:r>
              <a:rPr lang="en-US" sz="2400" i="0" dirty="0"/>
              <a:t>Probably a reflection of the general articulatory difficulty of producing the trill after a consonant </a:t>
            </a:r>
            <a:r>
              <a:rPr lang="en-US" i="0" dirty="0">
                <a:solidFill>
                  <a:schemeClr val="bg1">
                    <a:lumMod val="50000"/>
                  </a:schemeClr>
                </a:solidFill>
              </a:rPr>
              <a:t>(Lewis, 2004)</a:t>
            </a:r>
            <a:r>
              <a:rPr lang="en-US" sz="2400" i="0" dirty="0"/>
              <a:t>, and after high vowels </a:t>
            </a:r>
            <a:r>
              <a:rPr lang="en-US" i="0" dirty="0">
                <a:solidFill>
                  <a:schemeClr val="bg1">
                    <a:lumMod val="50000"/>
                  </a:schemeClr>
                </a:solidFill>
              </a:rPr>
              <a:t>(</a:t>
            </a:r>
            <a:r>
              <a:rPr lang="en-US" i="0" dirty="0" err="1">
                <a:solidFill>
                  <a:schemeClr val="bg1">
                    <a:lumMod val="50000"/>
                  </a:schemeClr>
                </a:solidFill>
              </a:rPr>
              <a:t>Solé</a:t>
            </a:r>
            <a:r>
              <a:rPr lang="en-US" i="0" dirty="0">
                <a:solidFill>
                  <a:schemeClr val="bg1">
                    <a:lumMod val="50000"/>
                  </a:schemeClr>
                </a:solidFill>
              </a:rPr>
              <a:t>, 2002)</a:t>
            </a:r>
            <a:endParaRPr lang="en-US" sz="2400" i="0"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1A181BC5-E34D-4B44-B9B9-3CA944BC39F2}" type="slidenum">
              <a:rPr lang="en-US" smtClean="0"/>
              <a:t>42</a:t>
            </a:fld>
            <a:endParaRPr lang="en-US"/>
          </a:p>
        </p:txBody>
      </p:sp>
    </p:spTree>
    <p:extLst>
      <p:ext uri="{BB962C8B-B14F-4D97-AF65-F5344CB8AC3E}">
        <p14:creationId xmlns:p14="http://schemas.microsoft.com/office/powerpoint/2010/main" val="90225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381000"/>
            <a:ext cx="7200900" cy="609600"/>
          </a:xfrm>
        </p:spPr>
        <p:txBody>
          <a:bodyPr>
            <a:normAutofit fontScale="90000"/>
          </a:bodyPr>
          <a:lstStyle/>
          <a:p>
            <a:r>
              <a:rPr lang="en-US" dirty="0"/>
              <a:t>Discussion</a:t>
            </a:r>
          </a:p>
        </p:txBody>
      </p:sp>
      <p:sp>
        <p:nvSpPr>
          <p:cNvPr id="3" name="Content Placeholder 2"/>
          <p:cNvSpPr>
            <a:spLocks noGrp="1"/>
          </p:cNvSpPr>
          <p:nvPr>
            <p:ph idx="1"/>
          </p:nvPr>
        </p:nvSpPr>
        <p:spPr>
          <a:xfrm>
            <a:off x="1028700" y="1066800"/>
            <a:ext cx="7200900" cy="4862945"/>
          </a:xfrm>
        </p:spPr>
        <p:txBody>
          <a:bodyPr>
            <a:noAutofit/>
          </a:bodyPr>
          <a:lstStyle/>
          <a:p>
            <a:r>
              <a:rPr lang="en-US" sz="2400" dirty="0"/>
              <a:t>Frequency affects production of trill and native-like variants for learners</a:t>
            </a:r>
          </a:p>
          <a:p>
            <a:pPr lvl="1"/>
            <a:r>
              <a:rPr lang="en-US" sz="2400" i="0" dirty="0"/>
              <a:t>Higher frequency leads to more trilled variants in particular and more native-like variants overall</a:t>
            </a:r>
          </a:p>
          <a:p>
            <a:r>
              <a:rPr lang="en-US" sz="2400" dirty="0"/>
              <a:t>This effect is the opposite of what is expected for phonological variation</a:t>
            </a:r>
          </a:p>
          <a:p>
            <a:pPr lvl="1"/>
            <a:r>
              <a:rPr lang="en-US" sz="2400" i="0" dirty="0"/>
              <a:t>Higher frequency leads to more reduced forms (</a:t>
            </a:r>
            <a:r>
              <a:rPr lang="en-US" sz="2400" i="0" dirty="0" err="1"/>
              <a:t>Bybee</a:t>
            </a:r>
            <a:r>
              <a:rPr lang="en-US" sz="2400" i="0" dirty="0"/>
              <a:t>, 2006)</a:t>
            </a:r>
          </a:p>
          <a:p>
            <a:pPr lvl="1"/>
            <a:r>
              <a:rPr lang="en-US" sz="2400" i="0" dirty="0"/>
              <a:t>Effect found for trill variation in Malaga, Spain (</a:t>
            </a:r>
            <a:r>
              <a:rPr lang="en-US" sz="2400" i="0" dirty="0" err="1"/>
              <a:t>Zahler</a:t>
            </a:r>
            <a:r>
              <a:rPr lang="en-US" sz="2400" i="0" dirty="0"/>
              <a:t> &amp; Daidone, 2014)</a:t>
            </a:r>
          </a:p>
          <a:p>
            <a:pPr lvl="1"/>
            <a:r>
              <a:rPr lang="en-US" sz="2400" i="0" dirty="0"/>
              <a:t>No frequency effect for native speakers in current study</a:t>
            </a:r>
          </a:p>
          <a:p>
            <a:r>
              <a:rPr lang="en-US" sz="2400" dirty="0"/>
              <a:t>Learner results may represent a practice effect</a:t>
            </a:r>
          </a:p>
        </p:txBody>
      </p:sp>
      <p:sp>
        <p:nvSpPr>
          <p:cNvPr id="4" name="Slide Number Placeholder 3"/>
          <p:cNvSpPr>
            <a:spLocks noGrp="1"/>
          </p:cNvSpPr>
          <p:nvPr>
            <p:ph type="sldNum" sz="quarter" idx="12"/>
          </p:nvPr>
        </p:nvSpPr>
        <p:spPr/>
        <p:txBody>
          <a:bodyPr/>
          <a:lstStyle/>
          <a:p>
            <a:fld id="{1A181BC5-E34D-4B44-B9B9-3CA944BC39F2}" type="slidenum">
              <a:rPr lang="en-US" smtClean="0"/>
              <a:t>43</a:t>
            </a:fld>
            <a:endParaRPr lang="en-US"/>
          </a:p>
        </p:txBody>
      </p:sp>
    </p:spTree>
    <p:extLst>
      <p:ext uri="{BB962C8B-B14F-4D97-AF65-F5344CB8AC3E}">
        <p14:creationId xmlns:p14="http://schemas.microsoft.com/office/powerpoint/2010/main" val="319395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1028700" y="1676400"/>
            <a:ext cx="7200900" cy="4191000"/>
          </a:xfrm>
        </p:spPr>
        <p:txBody>
          <a:bodyPr>
            <a:normAutofit/>
          </a:bodyPr>
          <a:lstStyle/>
          <a:p>
            <a:r>
              <a:rPr lang="en-US" sz="2400" dirty="0"/>
              <a:t>Native speakers contrast taps and one-occlusion trills through duration (22 </a:t>
            </a:r>
            <a:r>
              <a:rPr lang="en-US" sz="2400" dirty="0" err="1"/>
              <a:t>ms</a:t>
            </a:r>
            <a:r>
              <a:rPr lang="en-US" sz="2400" dirty="0"/>
              <a:t> vs. 36 </a:t>
            </a:r>
            <a:r>
              <a:rPr lang="en-US" sz="2400" dirty="0" err="1"/>
              <a:t>ms</a:t>
            </a:r>
            <a:r>
              <a:rPr lang="en-US" sz="2400" dirty="0"/>
              <a:t>)</a:t>
            </a:r>
          </a:p>
          <a:p>
            <a:r>
              <a:rPr lang="en-US" sz="2400" dirty="0"/>
              <a:t>Learners also produce a distinction, but the difference is less robust (25 </a:t>
            </a:r>
            <a:r>
              <a:rPr lang="en-US" sz="2400" dirty="0" err="1"/>
              <a:t>ms</a:t>
            </a:r>
            <a:r>
              <a:rPr lang="en-US" sz="2400" dirty="0"/>
              <a:t> vs. 31 </a:t>
            </a:r>
            <a:r>
              <a:rPr lang="en-US" sz="2400" dirty="0" err="1"/>
              <a:t>ms</a:t>
            </a:r>
            <a:r>
              <a:rPr lang="en-US" sz="2400" dirty="0"/>
              <a:t>)</a:t>
            </a:r>
          </a:p>
          <a:p>
            <a:r>
              <a:rPr lang="en-US" sz="2400" dirty="0"/>
              <a:t>Learners’ overgeneralization of tap could lead to neutralization?</a:t>
            </a:r>
          </a:p>
          <a:p>
            <a:endParaRPr lang="en-US" sz="2400" dirty="0"/>
          </a:p>
        </p:txBody>
      </p:sp>
      <p:sp>
        <p:nvSpPr>
          <p:cNvPr id="4" name="Slide Number Placeholder 3"/>
          <p:cNvSpPr>
            <a:spLocks noGrp="1"/>
          </p:cNvSpPr>
          <p:nvPr>
            <p:ph type="sldNum" sz="quarter" idx="12"/>
          </p:nvPr>
        </p:nvSpPr>
        <p:spPr/>
        <p:txBody>
          <a:bodyPr/>
          <a:lstStyle/>
          <a:p>
            <a:fld id="{1A181BC5-E34D-4B44-B9B9-3CA944BC39F2}" type="slidenum">
              <a:rPr lang="en-US" smtClean="0"/>
              <a:t>44</a:t>
            </a:fld>
            <a:endParaRPr lang="en-US"/>
          </a:p>
        </p:txBody>
      </p:sp>
    </p:spTree>
    <p:extLst>
      <p:ext uri="{BB962C8B-B14F-4D97-AF65-F5344CB8AC3E}">
        <p14:creationId xmlns:p14="http://schemas.microsoft.com/office/powerpoint/2010/main" val="24894720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Conclusion</a:t>
            </a:r>
            <a:endParaRPr lang="en-US" dirty="0"/>
          </a:p>
        </p:txBody>
      </p:sp>
      <p:sp>
        <p:nvSpPr>
          <p:cNvPr id="3" name="Content Placeholder 2"/>
          <p:cNvSpPr>
            <a:spLocks noGrp="1"/>
          </p:cNvSpPr>
          <p:nvPr>
            <p:ph idx="1"/>
          </p:nvPr>
        </p:nvSpPr>
        <p:spPr>
          <a:xfrm>
            <a:off x="1028700" y="1676400"/>
            <a:ext cx="7200900" cy="4191000"/>
          </a:xfrm>
        </p:spPr>
        <p:txBody>
          <a:bodyPr>
            <a:normAutofit/>
          </a:bodyPr>
          <a:lstStyle/>
          <a:p>
            <a:pPr>
              <a:buFont typeface="Wingdings" panose="05000000000000000000" pitchFamily="2" charset="2"/>
              <a:buChar char="§"/>
            </a:pPr>
            <a:endParaRPr lang="en-US" sz="2200" dirty="0"/>
          </a:p>
          <a:p>
            <a:pPr>
              <a:buFont typeface="Wingdings" panose="05000000000000000000" pitchFamily="2" charset="2"/>
              <a:buChar char="§"/>
            </a:pPr>
            <a:r>
              <a:rPr lang="en-US" sz="2200" dirty="0"/>
              <a:t>Native-like = forms produced and patterns of variation</a:t>
            </a:r>
          </a:p>
          <a:p>
            <a:pPr lvl="1">
              <a:buFont typeface="Wingdings" panose="05000000000000000000" pitchFamily="2" charset="2"/>
              <a:buChar char="§"/>
            </a:pPr>
            <a:endParaRPr lang="en-US" sz="2200" dirty="0"/>
          </a:p>
          <a:p>
            <a:pPr>
              <a:buFont typeface="Wingdings" panose="05000000000000000000" pitchFamily="2" charset="2"/>
              <a:buChar char="§"/>
            </a:pPr>
            <a:r>
              <a:rPr lang="en-US" sz="2200" dirty="0"/>
              <a:t>Overall, this study suggests that advanced L2 learners behave more similarly to native speakers in terms of trill production than found in previous L2 research, which tended to only focus on the realization of a trilled variant</a:t>
            </a:r>
          </a:p>
          <a:p>
            <a:pPr>
              <a:buFont typeface="Wingdings" panose="05000000000000000000" pitchFamily="2" charset="2"/>
              <a:buChar char="§"/>
            </a:pPr>
            <a:endParaRPr lang="en-US" dirty="0"/>
          </a:p>
        </p:txBody>
      </p:sp>
      <p:sp>
        <p:nvSpPr>
          <p:cNvPr id="4" name="Slide Number Placeholder 3"/>
          <p:cNvSpPr>
            <a:spLocks noGrp="1"/>
          </p:cNvSpPr>
          <p:nvPr>
            <p:ph type="sldNum" sz="quarter" idx="12"/>
          </p:nvPr>
        </p:nvSpPr>
        <p:spPr/>
        <p:txBody>
          <a:bodyPr/>
          <a:lstStyle/>
          <a:p>
            <a:fld id="{1A181BC5-E34D-4B44-B9B9-3CA944BC39F2}" type="slidenum">
              <a:rPr lang="en-US" smtClean="0"/>
              <a:t>45</a:t>
            </a:fld>
            <a:endParaRPr lang="en-US"/>
          </a:p>
        </p:txBody>
      </p:sp>
    </p:spTree>
    <p:extLst>
      <p:ext uri="{BB962C8B-B14F-4D97-AF65-F5344CB8AC3E}">
        <p14:creationId xmlns:p14="http://schemas.microsoft.com/office/powerpoint/2010/main" val="24379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Thank</a:t>
            </a:r>
            <a:r>
              <a:rPr lang="es-ES" dirty="0"/>
              <a:t> </a:t>
            </a:r>
            <a:r>
              <a:rPr lang="es-ES" dirty="0" err="1"/>
              <a:t>you</a:t>
            </a:r>
            <a:endParaRPr lang="es-ES" dirty="0"/>
          </a:p>
        </p:txBody>
      </p:sp>
      <p:sp>
        <p:nvSpPr>
          <p:cNvPr id="3" name="Content Placeholder 2"/>
          <p:cNvSpPr>
            <a:spLocks noGrp="1"/>
          </p:cNvSpPr>
          <p:nvPr>
            <p:ph idx="1"/>
          </p:nvPr>
        </p:nvSpPr>
        <p:spPr/>
        <p:txBody>
          <a:bodyPr/>
          <a:lstStyle/>
          <a:p>
            <a:r>
              <a:rPr lang="es-ES" dirty="0" err="1"/>
              <a:t>Questions</a:t>
            </a:r>
            <a:r>
              <a:rPr lang="es-ES" dirty="0"/>
              <a:t>? </a:t>
            </a:r>
            <a:r>
              <a:rPr lang="es-ES" dirty="0" err="1"/>
              <a:t>Comments</a:t>
            </a:r>
            <a:r>
              <a:rPr lang="es-ES" dirty="0"/>
              <a:t>?</a:t>
            </a:r>
          </a:p>
          <a:p>
            <a:r>
              <a:rPr lang="es-ES" dirty="0" err="1"/>
              <a:t>Danielle</a:t>
            </a:r>
            <a:r>
              <a:rPr lang="es-ES" dirty="0"/>
              <a:t> </a:t>
            </a:r>
            <a:r>
              <a:rPr lang="es-ES" dirty="0" err="1"/>
              <a:t>Daidone</a:t>
            </a:r>
            <a:r>
              <a:rPr lang="es-ES" dirty="0"/>
              <a:t>	</a:t>
            </a:r>
            <a:r>
              <a:rPr lang="es-ES" dirty="0">
                <a:hlinkClick r:id="rId2"/>
              </a:rPr>
              <a:t>ddaidone@indiana.edu</a:t>
            </a:r>
            <a:endParaRPr lang="es-ES" dirty="0"/>
          </a:p>
          <a:p>
            <a:r>
              <a:rPr lang="es-ES" dirty="0"/>
              <a:t>Sara Zahler		</a:t>
            </a:r>
            <a:r>
              <a:rPr lang="es-ES" dirty="0">
                <a:hlinkClick r:id="rId3"/>
              </a:rPr>
              <a:t>szahler@indiana.edu</a:t>
            </a:r>
            <a:endParaRPr lang="es-ES" dirty="0"/>
          </a:p>
          <a:p>
            <a:endParaRPr lang="es-ES" dirty="0"/>
          </a:p>
        </p:txBody>
      </p:sp>
      <p:sp>
        <p:nvSpPr>
          <p:cNvPr id="4" name="Slide Number Placeholder 3"/>
          <p:cNvSpPr>
            <a:spLocks noGrp="1"/>
          </p:cNvSpPr>
          <p:nvPr>
            <p:ph type="sldNum" sz="quarter" idx="12"/>
          </p:nvPr>
        </p:nvSpPr>
        <p:spPr/>
        <p:txBody>
          <a:bodyPr/>
          <a:lstStyle/>
          <a:p>
            <a:fld id="{1A181BC5-E34D-4B44-B9B9-3CA944BC39F2}" type="slidenum">
              <a:rPr lang="en-US" smtClean="0"/>
              <a:t>46</a:t>
            </a:fld>
            <a:endParaRPr lang="en-US"/>
          </a:p>
        </p:txBody>
      </p:sp>
    </p:spTree>
    <p:extLst>
      <p:ext uri="{BB962C8B-B14F-4D97-AF65-F5344CB8AC3E}">
        <p14:creationId xmlns:p14="http://schemas.microsoft.com/office/powerpoint/2010/main" val="33275971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References</a:t>
            </a:r>
            <a:endParaRPr lang="en-US" dirty="0"/>
          </a:p>
        </p:txBody>
      </p:sp>
      <p:sp>
        <p:nvSpPr>
          <p:cNvPr id="3" name="Content Placeholder 2"/>
          <p:cNvSpPr>
            <a:spLocks noGrp="1"/>
          </p:cNvSpPr>
          <p:nvPr>
            <p:ph idx="1"/>
          </p:nvPr>
        </p:nvSpPr>
        <p:spPr>
          <a:xfrm>
            <a:off x="713775" y="1711656"/>
            <a:ext cx="8168641" cy="4572000"/>
          </a:xfrm>
        </p:spPr>
        <p:txBody>
          <a:bodyPr>
            <a:normAutofit fontScale="25000" lnSpcReduction="20000"/>
          </a:bodyPr>
          <a:lstStyle/>
          <a:p>
            <a:pPr>
              <a:lnSpc>
                <a:spcPct val="120000"/>
              </a:lnSpc>
              <a:spcBef>
                <a:spcPts val="0"/>
              </a:spcBef>
            </a:pPr>
            <a:r>
              <a:rPr lang="en-US" sz="4000" dirty="0">
                <a:solidFill>
                  <a:schemeClr val="tx1"/>
                </a:solidFill>
              </a:rPr>
              <a:t>Adams, C. (2002). Strong assibilation and prestige: a sociolinguistic study in the central valley of Costa Rica. (Doctoral dissertation), University of California, Davis. </a:t>
            </a:r>
          </a:p>
          <a:p>
            <a:pPr>
              <a:lnSpc>
                <a:spcPct val="120000"/>
              </a:lnSpc>
              <a:spcBef>
                <a:spcPts val="0"/>
              </a:spcBef>
            </a:pPr>
            <a:r>
              <a:rPr lang="en-US" sz="4000" dirty="0" err="1">
                <a:solidFill>
                  <a:schemeClr val="tx1"/>
                </a:solidFill>
              </a:rPr>
              <a:t>Boersma</a:t>
            </a:r>
            <a:r>
              <a:rPr lang="en-US" sz="4000" dirty="0">
                <a:solidFill>
                  <a:schemeClr val="tx1"/>
                </a:solidFill>
              </a:rPr>
              <a:t>, P., &amp; </a:t>
            </a:r>
            <a:r>
              <a:rPr lang="en-US" sz="4000" dirty="0" err="1">
                <a:solidFill>
                  <a:schemeClr val="tx1"/>
                </a:solidFill>
              </a:rPr>
              <a:t>Weenink</a:t>
            </a:r>
            <a:r>
              <a:rPr lang="en-US" sz="4000" dirty="0">
                <a:solidFill>
                  <a:schemeClr val="tx1"/>
                </a:solidFill>
              </a:rPr>
              <a:t>, D. (2011). </a:t>
            </a:r>
            <a:r>
              <a:rPr lang="en-US" sz="4000" dirty="0" err="1">
                <a:solidFill>
                  <a:schemeClr val="tx1"/>
                </a:solidFill>
              </a:rPr>
              <a:t>Praat</a:t>
            </a:r>
            <a:r>
              <a:rPr lang="en-US" sz="4000" dirty="0">
                <a:solidFill>
                  <a:schemeClr val="tx1"/>
                </a:solidFill>
              </a:rPr>
              <a:t>: doing phonetics by computer (Version 5.3). Retrieved from www.praat.org</a:t>
            </a:r>
          </a:p>
          <a:p>
            <a:pPr>
              <a:lnSpc>
                <a:spcPct val="120000"/>
              </a:lnSpc>
              <a:spcBef>
                <a:spcPts val="0"/>
              </a:spcBef>
            </a:pPr>
            <a:r>
              <a:rPr lang="en-US" sz="4000" dirty="0">
                <a:solidFill>
                  <a:schemeClr val="tx1"/>
                </a:solidFill>
              </a:rPr>
              <a:t>Bradley, T. G. (1999). Assibilation in Ecuadorian Spanish: A phonology-phonetics account. In B. E. Bullock, J.-M. </a:t>
            </a:r>
            <a:r>
              <a:rPr lang="en-US" sz="4000" dirty="0" err="1">
                <a:solidFill>
                  <a:schemeClr val="tx1"/>
                </a:solidFill>
              </a:rPr>
              <a:t>Authier</a:t>
            </a:r>
            <a:r>
              <a:rPr lang="en-US" sz="4000" dirty="0">
                <a:solidFill>
                  <a:schemeClr val="tx1"/>
                </a:solidFill>
              </a:rPr>
              <a:t> &amp; L. A. Reed (Eds.), Formal Perspectives on Romance Linguistics (pp. 57-71). Amsterdam: John </a:t>
            </a:r>
            <a:r>
              <a:rPr lang="en-US" sz="4000" dirty="0" err="1">
                <a:solidFill>
                  <a:schemeClr val="tx1"/>
                </a:solidFill>
              </a:rPr>
              <a:t>Benjamins</a:t>
            </a:r>
            <a:r>
              <a:rPr lang="en-US" sz="4000" dirty="0">
                <a:solidFill>
                  <a:schemeClr val="tx1"/>
                </a:solidFill>
              </a:rPr>
              <a:t>.</a:t>
            </a:r>
          </a:p>
          <a:p>
            <a:pPr>
              <a:lnSpc>
                <a:spcPct val="120000"/>
              </a:lnSpc>
              <a:spcBef>
                <a:spcPts val="0"/>
              </a:spcBef>
            </a:pPr>
            <a:r>
              <a:rPr lang="en-US" sz="4000" dirty="0">
                <a:solidFill>
                  <a:schemeClr val="tx1"/>
                </a:solidFill>
              </a:rPr>
              <a:t>Bradley, T. G. (2006). Phonetic realizations of /</a:t>
            </a:r>
            <a:r>
              <a:rPr lang="en-US" sz="4000" dirty="0" err="1">
                <a:solidFill>
                  <a:schemeClr val="tx1"/>
                </a:solidFill>
              </a:rPr>
              <a:t>sr</a:t>
            </a:r>
            <a:r>
              <a:rPr lang="en-US" sz="4000" dirty="0">
                <a:solidFill>
                  <a:schemeClr val="tx1"/>
                </a:solidFill>
              </a:rPr>
              <a:t>/ clusters in Latin American Spanish. In M. </a:t>
            </a:r>
            <a:r>
              <a:rPr lang="en-US" sz="4000" dirty="0" err="1">
                <a:solidFill>
                  <a:schemeClr val="tx1"/>
                </a:solidFill>
              </a:rPr>
              <a:t>Díaz</a:t>
            </a:r>
            <a:r>
              <a:rPr lang="en-US" sz="4000" dirty="0">
                <a:solidFill>
                  <a:schemeClr val="tx1"/>
                </a:solidFill>
              </a:rPr>
              <a:t>-Campos (Ed.), Selected Proceedings of the 2nd Conference on Laboratory Approaches to Spanish Phonetics and Phonology (pp. 1-13). Somerville, MA: </a:t>
            </a:r>
            <a:r>
              <a:rPr lang="en-US" sz="4000" dirty="0" err="1">
                <a:solidFill>
                  <a:schemeClr val="tx1"/>
                </a:solidFill>
              </a:rPr>
              <a:t>Cascadilla</a:t>
            </a:r>
            <a:r>
              <a:rPr lang="en-US" sz="4000" dirty="0">
                <a:solidFill>
                  <a:schemeClr val="tx1"/>
                </a:solidFill>
              </a:rPr>
              <a:t> Proceedings Project.</a:t>
            </a:r>
          </a:p>
          <a:p>
            <a:pPr>
              <a:lnSpc>
                <a:spcPct val="120000"/>
              </a:lnSpc>
              <a:spcBef>
                <a:spcPts val="0"/>
              </a:spcBef>
            </a:pPr>
            <a:r>
              <a:rPr lang="en-US" sz="4000" dirty="0">
                <a:solidFill>
                  <a:schemeClr val="tx1"/>
                </a:solidFill>
              </a:rPr>
              <a:t>Bradley, T. G., &amp; Willis, E. W. (2012). </a:t>
            </a:r>
            <a:r>
              <a:rPr lang="en-US" sz="4000" dirty="0" err="1">
                <a:solidFill>
                  <a:schemeClr val="tx1"/>
                </a:solidFill>
              </a:rPr>
              <a:t>Rhotic</a:t>
            </a:r>
            <a:r>
              <a:rPr lang="en-US" sz="4000" dirty="0">
                <a:solidFill>
                  <a:schemeClr val="tx1"/>
                </a:solidFill>
              </a:rPr>
              <a:t> variation and contrast in Veracruz Mexican Spanish. </a:t>
            </a:r>
            <a:r>
              <a:rPr lang="en-US" sz="4000" dirty="0" err="1">
                <a:solidFill>
                  <a:schemeClr val="tx1"/>
                </a:solidFill>
              </a:rPr>
              <a:t>Estudios</a:t>
            </a:r>
            <a:r>
              <a:rPr lang="en-US" sz="4000" dirty="0">
                <a:solidFill>
                  <a:schemeClr val="tx1"/>
                </a:solidFill>
              </a:rPr>
              <a:t> de </a:t>
            </a:r>
            <a:r>
              <a:rPr lang="en-US" sz="4000" dirty="0" err="1">
                <a:solidFill>
                  <a:schemeClr val="tx1"/>
                </a:solidFill>
              </a:rPr>
              <a:t>fonética</a:t>
            </a:r>
            <a:r>
              <a:rPr lang="en-US" sz="4000" dirty="0">
                <a:solidFill>
                  <a:schemeClr val="tx1"/>
                </a:solidFill>
              </a:rPr>
              <a:t> experimental, 21, 43-74. </a:t>
            </a:r>
            <a:r>
              <a:rPr lang="en-US" sz="4000" dirty="0" err="1">
                <a:solidFill>
                  <a:schemeClr val="tx1"/>
                </a:solidFill>
              </a:rPr>
              <a:t>Colantoni</a:t>
            </a:r>
            <a:r>
              <a:rPr lang="en-US" sz="4000" dirty="0">
                <a:solidFill>
                  <a:schemeClr val="tx1"/>
                </a:solidFill>
              </a:rPr>
              <a:t>, L. (2006). Increasing periodicity to reduce similarity: an account of </a:t>
            </a:r>
            <a:r>
              <a:rPr lang="en-US" sz="4000" dirty="0" err="1">
                <a:solidFill>
                  <a:schemeClr val="tx1"/>
                </a:solidFill>
              </a:rPr>
              <a:t>deassibilation</a:t>
            </a:r>
            <a:r>
              <a:rPr lang="en-US" sz="4000" dirty="0">
                <a:solidFill>
                  <a:schemeClr val="tx1"/>
                </a:solidFill>
              </a:rPr>
              <a:t> in </a:t>
            </a:r>
            <a:r>
              <a:rPr lang="en-US" sz="4000" dirty="0" err="1">
                <a:solidFill>
                  <a:schemeClr val="tx1"/>
                </a:solidFill>
              </a:rPr>
              <a:t>rhotics</a:t>
            </a:r>
            <a:r>
              <a:rPr lang="en-US" sz="4000" dirty="0">
                <a:solidFill>
                  <a:schemeClr val="tx1"/>
                </a:solidFill>
              </a:rPr>
              <a:t>. In M. </a:t>
            </a:r>
            <a:r>
              <a:rPr lang="en-US" sz="4000" dirty="0" err="1">
                <a:solidFill>
                  <a:schemeClr val="tx1"/>
                </a:solidFill>
              </a:rPr>
              <a:t>Díaz</a:t>
            </a:r>
            <a:r>
              <a:rPr lang="en-US" sz="4000" dirty="0">
                <a:solidFill>
                  <a:schemeClr val="tx1"/>
                </a:solidFill>
              </a:rPr>
              <a:t>-Campos (Ed.), Selected proceedings of the 2nd Conference on Laboratory Approaches to Spanish Phonetics and Phonology (pp. 22-34). Somerville, MA: </a:t>
            </a:r>
            <a:r>
              <a:rPr lang="en-US" sz="4000" dirty="0" err="1">
                <a:solidFill>
                  <a:schemeClr val="tx1"/>
                </a:solidFill>
              </a:rPr>
              <a:t>Cascadilla</a:t>
            </a:r>
            <a:r>
              <a:rPr lang="en-US" sz="4000" dirty="0">
                <a:solidFill>
                  <a:schemeClr val="tx1"/>
                </a:solidFill>
              </a:rPr>
              <a:t> Press.</a:t>
            </a:r>
          </a:p>
          <a:p>
            <a:pPr>
              <a:lnSpc>
                <a:spcPct val="120000"/>
              </a:lnSpc>
              <a:spcBef>
                <a:spcPts val="0"/>
              </a:spcBef>
            </a:pPr>
            <a:r>
              <a:rPr lang="en-US" sz="4000" dirty="0" err="1">
                <a:solidFill>
                  <a:schemeClr val="tx1"/>
                </a:solidFill>
              </a:rPr>
              <a:t>Díaz</a:t>
            </a:r>
            <a:r>
              <a:rPr lang="en-US" sz="4000" dirty="0">
                <a:solidFill>
                  <a:schemeClr val="tx1"/>
                </a:solidFill>
              </a:rPr>
              <a:t>-Campos, M. (2008). Variable production of the trill in spontaneous speech: sociolinguistic implications. In L. </a:t>
            </a:r>
            <a:r>
              <a:rPr lang="en-US" sz="4000" dirty="0" err="1">
                <a:solidFill>
                  <a:schemeClr val="tx1"/>
                </a:solidFill>
              </a:rPr>
              <a:t>Colantoni</a:t>
            </a:r>
            <a:r>
              <a:rPr lang="en-US" sz="4000" dirty="0">
                <a:solidFill>
                  <a:schemeClr val="tx1"/>
                </a:solidFill>
              </a:rPr>
              <a:t> &amp; J. Steele (Eds.), Selected Proceedings of the 3rd Conference on Laboratory Approaches to Spanish Phonology (pp. 47-58). Somerville, MA: </a:t>
            </a:r>
            <a:r>
              <a:rPr lang="en-US" sz="4000" dirty="0" err="1">
                <a:solidFill>
                  <a:schemeClr val="tx1"/>
                </a:solidFill>
              </a:rPr>
              <a:t>Cascadilla</a:t>
            </a:r>
            <a:r>
              <a:rPr lang="en-US" sz="4000" dirty="0">
                <a:solidFill>
                  <a:schemeClr val="tx1"/>
                </a:solidFill>
              </a:rPr>
              <a:t> Press.</a:t>
            </a:r>
          </a:p>
          <a:p>
            <a:pPr>
              <a:lnSpc>
                <a:spcPct val="120000"/>
              </a:lnSpc>
              <a:spcBef>
                <a:spcPts val="0"/>
              </a:spcBef>
            </a:pPr>
            <a:r>
              <a:rPr lang="en-US" sz="4000" dirty="0" err="1">
                <a:solidFill>
                  <a:schemeClr val="tx1"/>
                </a:solidFill>
              </a:rPr>
              <a:t>Diez</a:t>
            </a:r>
            <a:r>
              <a:rPr lang="en-US" sz="4000" dirty="0">
                <a:solidFill>
                  <a:schemeClr val="tx1"/>
                </a:solidFill>
              </a:rPr>
              <a:t> Canseco, S. d. l. H. (1998). Language Variation: The Influence of Speakers' Attitudes and Gender on Sociolinguistic Variables in the Spanish of Cusco, Peru.  Ph.D. Dissertation, University of Pittsburgh.   </a:t>
            </a:r>
          </a:p>
          <a:p>
            <a:pPr>
              <a:lnSpc>
                <a:spcPct val="120000"/>
              </a:lnSpc>
              <a:spcBef>
                <a:spcPts val="0"/>
              </a:spcBef>
            </a:pPr>
            <a:r>
              <a:rPr lang="en-US" sz="4000" dirty="0">
                <a:solidFill>
                  <a:schemeClr val="tx1"/>
                </a:solidFill>
              </a:rPr>
              <a:t>Ellis, R. (1985). Sources of variability in </a:t>
            </a:r>
            <a:r>
              <a:rPr lang="en-US" sz="4000" dirty="0" err="1">
                <a:solidFill>
                  <a:schemeClr val="tx1"/>
                </a:solidFill>
              </a:rPr>
              <a:t>interlanguage</a:t>
            </a:r>
            <a:r>
              <a:rPr lang="en-US" sz="4000" dirty="0">
                <a:solidFill>
                  <a:schemeClr val="tx1"/>
                </a:solidFill>
              </a:rPr>
              <a:t>. Applied linguistics, 6(2), 118-131. </a:t>
            </a:r>
          </a:p>
          <a:p>
            <a:pPr>
              <a:lnSpc>
                <a:spcPct val="120000"/>
              </a:lnSpc>
              <a:spcBef>
                <a:spcPts val="0"/>
              </a:spcBef>
            </a:pPr>
            <a:r>
              <a:rPr lang="en-US" sz="4000" dirty="0">
                <a:solidFill>
                  <a:schemeClr val="tx1"/>
                </a:solidFill>
              </a:rPr>
              <a:t>Face, T. L. (2006). Intervocalic </a:t>
            </a:r>
            <a:r>
              <a:rPr lang="en-US" sz="4000" dirty="0" err="1">
                <a:solidFill>
                  <a:schemeClr val="tx1"/>
                </a:solidFill>
              </a:rPr>
              <a:t>rhotic</a:t>
            </a:r>
            <a:r>
              <a:rPr lang="en-US" sz="4000" dirty="0">
                <a:solidFill>
                  <a:schemeClr val="tx1"/>
                </a:solidFill>
              </a:rPr>
              <a:t> pronunciation by adult learners of Spanish as a second language. In C. A. Klee &amp; T. L. Face (Eds.), Selected proceedings of the 7th Conference on the Acquisition of Spanish and Portuguese as First and Second Languages (pp. 47-58). Somerville, MA: </a:t>
            </a:r>
            <a:r>
              <a:rPr lang="en-US" sz="4000" dirty="0" err="1">
                <a:solidFill>
                  <a:schemeClr val="tx1"/>
                </a:solidFill>
              </a:rPr>
              <a:t>Cascadilla</a:t>
            </a:r>
            <a:r>
              <a:rPr lang="en-US" sz="4000" dirty="0">
                <a:solidFill>
                  <a:schemeClr val="tx1"/>
                </a:solidFill>
              </a:rPr>
              <a:t> Press.</a:t>
            </a:r>
          </a:p>
          <a:p>
            <a:pPr>
              <a:lnSpc>
                <a:spcPct val="120000"/>
              </a:lnSpc>
              <a:spcBef>
                <a:spcPts val="0"/>
              </a:spcBef>
            </a:pPr>
            <a:r>
              <a:rPr lang="en-US" sz="4000" dirty="0">
                <a:solidFill>
                  <a:schemeClr val="tx1"/>
                </a:solidFill>
              </a:rPr>
              <a:t>Hammond, R. (1999). On the non-occurrence of the phone [r] in the Spanish sound system. In J. Gutierrez-</a:t>
            </a:r>
            <a:r>
              <a:rPr lang="en-US" sz="4000" dirty="0" err="1">
                <a:solidFill>
                  <a:schemeClr val="tx1"/>
                </a:solidFill>
              </a:rPr>
              <a:t>Rexach</a:t>
            </a:r>
            <a:r>
              <a:rPr lang="en-US" sz="4000" dirty="0">
                <a:solidFill>
                  <a:schemeClr val="tx1"/>
                </a:solidFill>
              </a:rPr>
              <a:t> &amp; F. Martinez-Gil (Eds.), Advances in Hispanic Linguistics. Papers from the 2nd Hispanic Linguistics Symposium. (pp. 135-151). Somerville: </a:t>
            </a:r>
            <a:r>
              <a:rPr lang="en-US" sz="4000" dirty="0" err="1">
                <a:solidFill>
                  <a:schemeClr val="tx1"/>
                </a:solidFill>
              </a:rPr>
              <a:t>Cascadilla</a:t>
            </a:r>
            <a:r>
              <a:rPr lang="en-US" sz="4000" dirty="0">
                <a:solidFill>
                  <a:schemeClr val="tx1"/>
                </a:solidFill>
              </a:rPr>
              <a:t> Press.</a:t>
            </a:r>
          </a:p>
          <a:p>
            <a:pPr>
              <a:lnSpc>
                <a:spcPct val="120000"/>
              </a:lnSpc>
              <a:spcBef>
                <a:spcPts val="0"/>
              </a:spcBef>
            </a:pPr>
            <a:r>
              <a:rPr lang="en-US" sz="4000" dirty="0" err="1">
                <a:solidFill>
                  <a:schemeClr val="tx1"/>
                </a:solidFill>
              </a:rPr>
              <a:t>Henriksen</a:t>
            </a:r>
            <a:r>
              <a:rPr lang="en-US" sz="4000" dirty="0">
                <a:solidFill>
                  <a:schemeClr val="tx1"/>
                </a:solidFill>
              </a:rPr>
              <a:t>, N. C., &amp; Willis, E. W. (2010). Acoustic characterization of phonemic trill production in </a:t>
            </a:r>
            <a:r>
              <a:rPr lang="en-US" sz="4000" dirty="0" err="1">
                <a:solidFill>
                  <a:schemeClr val="tx1"/>
                </a:solidFill>
              </a:rPr>
              <a:t>Jerezano</a:t>
            </a:r>
            <a:r>
              <a:rPr lang="en-US" sz="4000" dirty="0">
                <a:solidFill>
                  <a:schemeClr val="tx1"/>
                </a:solidFill>
              </a:rPr>
              <a:t> Andalusian Spanish. In M. Ortega-</a:t>
            </a:r>
            <a:r>
              <a:rPr lang="en-US" sz="4000" dirty="0" err="1">
                <a:solidFill>
                  <a:schemeClr val="tx1"/>
                </a:solidFill>
              </a:rPr>
              <a:t>Llebaria</a:t>
            </a:r>
            <a:r>
              <a:rPr lang="en-US" sz="4000" dirty="0">
                <a:solidFill>
                  <a:schemeClr val="tx1"/>
                </a:solidFill>
              </a:rPr>
              <a:t> (Ed.), Selected Proceedings of the Fourth Conference on Laboratory Approaches to Spanish Phonology (pp. 115-127). Somerville, MA: </a:t>
            </a:r>
            <a:r>
              <a:rPr lang="en-US" sz="4000" dirty="0" err="1">
                <a:solidFill>
                  <a:schemeClr val="tx1"/>
                </a:solidFill>
              </a:rPr>
              <a:t>Cascadilla</a:t>
            </a:r>
            <a:r>
              <a:rPr lang="en-US" sz="4000" dirty="0">
                <a:solidFill>
                  <a:schemeClr val="tx1"/>
                </a:solidFill>
              </a:rPr>
              <a:t> Proceedings Project.</a:t>
            </a:r>
          </a:p>
          <a:p>
            <a:pPr>
              <a:lnSpc>
                <a:spcPct val="120000"/>
              </a:lnSpc>
              <a:spcBef>
                <a:spcPts val="0"/>
              </a:spcBef>
            </a:pPr>
            <a:r>
              <a:rPr lang="en-US" sz="4000" dirty="0">
                <a:solidFill>
                  <a:schemeClr val="tx1"/>
                </a:solidFill>
              </a:rPr>
              <a:t>Hurtado, L. M., &amp; Estrada, C. (2010). Factors Influencing the Second Language Acquisition of Spanish </a:t>
            </a:r>
            <a:r>
              <a:rPr lang="en-US" sz="4000" dirty="0" err="1">
                <a:solidFill>
                  <a:schemeClr val="tx1"/>
                </a:solidFill>
              </a:rPr>
              <a:t>Vibrants</a:t>
            </a:r>
            <a:r>
              <a:rPr lang="en-US" sz="4000" dirty="0">
                <a:solidFill>
                  <a:schemeClr val="tx1"/>
                </a:solidFill>
              </a:rPr>
              <a:t>. The Modern Language Journal, 94(1), 74-86.</a:t>
            </a:r>
          </a:p>
          <a:p>
            <a:pPr>
              <a:lnSpc>
                <a:spcPct val="120000"/>
              </a:lnSpc>
              <a:spcBef>
                <a:spcPts val="0"/>
              </a:spcBef>
            </a:pPr>
            <a:r>
              <a:rPr lang="en-US" sz="4000" dirty="0" err="1">
                <a:solidFill>
                  <a:schemeClr val="tx1"/>
                </a:solidFill>
              </a:rPr>
              <a:t>Hualde</a:t>
            </a:r>
            <a:r>
              <a:rPr lang="en-US" sz="4000" dirty="0">
                <a:solidFill>
                  <a:schemeClr val="tx1"/>
                </a:solidFill>
              </a:rPr>
              <a:t>, J. I. (2005). The sounds of Spanish. New York: Cambridge University Press.</a:t>
            </a:r>
          </a:p>
          <a:p>
            <a:pPr>
              <a:lnSpc>
                <a:spcPct val="120000"/>
              </a:lnSpc>
              <a:spcBef>
                <a:spcPts val="0"/>
              </a:spcBef>
            </a:pPr>
            <a:r>
              <a:rPr lang="en-US" sz="4000" dirty="0">
                <a:solidFill>
                  <a:schemeClr val="tx1"/>
                </a:solidFill>
              </a:rPr>
              <a:t>Jiménez, B. C. (1987). Acquisition of Spanish Consonants in Children Aged 3-5 Years, 7 Months. Language, Speech, and Hearing Services in Schools, 18(4), 357-363. </a:t>
            </a:r>
          </a:p>
          <a:p>
            <a:pPr>
              <a:lnSpc>
                <a:spcPct val="120000"/>
              </a:lnSpc>
              <a:spcBef>
                <a:spcPts val="0"/>
              </a:spcBef>
            </a:pPr>
            <a:r>
              <a:rPr lang="en-US" sz="4000" dirty="0" err="1">
                <a:solidFill>
                  <a:schemeClr val="tx1"/>
                </a:solidFill>
              </a:rPr>
              <a:t>Labov</a:t>
            </a:r>
            <a:r>
              <a:rPr lang="en-US" sz="4000" dirty="0">
                <a:solidFill>
                  <a:schemeClr val="tx1"/>
                </a:solidFill>
              </a:rPr>
              <a:t>, W. (1970). The study of language in its social context. </a:t>
            </a:r>
            <a:r>
              <a:rPr lang="en-US" sz="4000" dirty="0" err="1">
                <a:solidFill>
                  <a:schemeClr val="tx1"/>
                </a:solidFill>
              </a:rPr>
              <a:t>Studium</a:t>
            </a:r>
            <a:r>
              <a:rPr lang="en-US" sz="4000" dirty="0">
                <a:solidFill>
                  <a:schemeClr val="tx1"/>
                </a:solidFill>
              </a:rPr>
              <a:t> </a:t>
            </a:r>
            <a:r>
              <a:rPr lang="en-US" sz="4000" dirty="0" err="1">
                <a:solidFill>
                  <a:schemeClr val="tx1"/>
                </a:solidFill>
              </a:rPr>
              <a:t>Generale</a:t>
            </a:r>
            <a:r>
              <a:rPr lang="en-US" sz="4000" dirty="0">
                <a:solidFill>
                  <a:schemeClr val="tx1"/>
                </a:solidFill>
              </a:rPr>
              <a:t>, 23, 30-87. </a:t>
            </a:r>
          </a:p>
        </p:txBody>
      </p:sp>
      <p:sp>
        <p:nvSpPr>
          <p:cNvPr id="4" name="Slide Number Placeholder 3"/>
          <p:cNvSpPr>
            <a:spLocks noGrp="1"/>
          </p:cNvSpPr>
          <p:nvPr>
            <p:ph type="sldNum" sz="quarter" idx="12"/>
          </p:nvPr>
        </p:nvSpPr>
        <p:spPr/>
        <p:txBody>
          <a:bodyPr/>
          <a:lstStyle/>
          <a:p>
            <a:fld id="{1A181BC5-E34D-4B44-B9B9-3CA944BC39F2}" type="slidenum">
              <a:rPr lang="en-US" smtClean="0"/>
              <a:t>47</a:t>
            </a:fld>
            <a:endParaRPr lang="en-US"/>
          </a:p>
        </p:txBody>
      </p:sp>
    </p:spTree>
    <p:extLst>
      <p:ext uri="{BB962C8B-B14F-4D97-AF65-F5344CB8AC3E}">
        <p14:creationId xmlns:p14="http://schemas.microsoft.com/office/powerpoint/2010/main" val="3878452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References</a:t>
            </a:r>
            <a:endParaRPr lang="en-US" dirty="0"/>
          </a:p>
        </p:txBody>
      </p:sp>
      <p:sp>
        <p:nvSpPr>
          <p:cNvPr id="3" name="Content Placeholder 2"/>
          <p:cNvSpPr>
            <a:spLocks noGrp="1"/>
          </p:cNvSpPr>
          <p:nvPr>
            <p:ph idx="1"/>
          </p:nvPr>
        </p:nvSpPr>
        <p:spPr>
          <a:xfrm>
            <a:off x="741071" y="1752600"/>
            <a:ext cx="8168641" cy="4572000"/>
          </a:xfrm>
        </p:spPr>
        <p:txBody>
          <a:bodyPr>
            <a:normAutofit fontScale="40000" lnSpcReduction="20000"/>
          </a:bodyPr>
          <a:lstStyle/>
          <a:p>
            <a:pPr>
              <a:lnSpc>
                <a:spcPct val="120000"/>
              </a:lnSpc>
              <a:spcBef>
                <a:spcPts val="0"/>
              </a:spcBef>
            </a:pPr>
            <a:r>
              <a:rPr lang="en-US" dirty="0" err="1">
                <a:solidFill>
                  <a:schemeClr val="tx1"/>
                </a:solidFill>
              </a:rPr>
              <a:t>Ladefoged</a:t>
            </a:r>
            <a:r>
              <a:rPr lang="en-US" dirty="0">
                <a:solidFill>
                  <a:schemeClr val="tx1"/>
                </a:solidFill>
              </a:rPr>
              <a:t>, P., &amp; Johnson, K. (2010). A course in phonetics (6th ed.). Boston, MA: Wadsworth Publishing Company.</a:t>
            </a:r>
          </a:p>
          <a:p>
            <a:pPr>
              <a:lnSpc>
                <a:spcPct val="120000"/>
              </a:lnSpc>
              <a:spcBef>
                <a:spcPts val="0"/>
              </a:spcBef>
            </a:pPr>
            <a:r>
              <a:rPr lang="en-US" dirty="0" err="1">
                <a:solidFill>
                  <a:schemeClr val="tx1"/>
                </a:solidFill>
              </a:rPr>
              <a:t>Lastra</a:t>
            </a:r>
            <a:r>
              <a:rPr lang="en-US" dirty="0">
                <a:solidFill>
                  <a:schemeClr val="tx1"/>
                </a:solidFill>
              </a:rPr>
              <a:t>, Y., &amp; </a:t>
            </a:r>
            <a:r>
              <a:rPr lang="en-US" dirty="0" err="1">
                <a:solidFill>
                  <a:schemeClr val="tx1"/>
                </a:solidFill>
              </a:rPr>
              <a:t>Butragueño</a:t>
            </a:r>
            <a:r>
              <a:rPr lang="en-US" dirty="0">
                <a:solidFill>
                  <a:schemeClr val="tx1"/>
                </a:solidFill>
              </a:rPr>
              <a:t>, P. M. (2006). Un </a:t>
            </a:r>
            <a:r>
              <a:rPr lang="en-US" dirty="0" err="1">
                <a:solidFill>
                  <a:schemeClr val="tx1"/>
                </a:solidFill>
              </a:rPr>
              <a:t>posible</a:t>
            </a:r>
            <a:r>
              <a:rPr lang="en-US" dirty="0">
                <a:solidFill>
                  <a:schemeClr val="tx1"/>
                </a:solidFill>
              </a:rPr>
              <a:t> </a:t>
            </a:r>
            <a:r>
              <a:rPr lang="en-US" dirty="0" err="1">
                <a:solidFill>
                  <a:schemeClr val="tx1"/>
                </a:solidFill>
              </a:rPr>
              <a:t>cambio</a:t>
            </a:r>
            <a:r>
              <a:rPr lang="en-US" dirty="0">
                <a:solidFill>
                  <a:schemeClr val="tx1"/>
                </a:solidFill>
              </a:rPr>
              <a:t> en </a:t>
            </a:r>
            <a:r>
              <a:rPr lang="en-US" dirty="0" err="1">
                <a:solidFill>
                  <a:schemeClr val="tx1"/>
                </a:solidFill>
              </a:rPr>
              <a:t>curso</a:t>
            </a:r>
            <a:r>
              <a:rPr lang="en-US" dirty="0">
                <a:solidFill>
                  <a:schemeClr val="tx1"/>
                </a:solidFill>
              </a:rPr>
              <a:t>: el </a:t>
            </a:r>
            <a:r>
              <a:rPr lang="en-US" dirty="0" err="1">
                <a:solidFill>
                  <a:schemeClr val="tx1"/>
                </a:solidFill>
              </a:rPr>
              <a:t>caso</a:t>
            </a:r>
            <a:r>
              <a:rPr lang="en-US" dirty="0">
                <a:solidFill>
                  <a:schemeClr val="tx1"/>
                </a:solidFill>
              </a:rPr>
              <a:t> de </a:t>
            </a:r>
            <a:r>
              <a:rPr lang="en-US" dirty="0" err="1">
                <a:solidFill>
                  <a:schemeClr val="tx1"/>
                </a:solidFill>
              </a:rPr>
              <a:t>las</a:t>
            </a:r>
            <a:r>
              <a:rPr lang="en-US" dirty="0">
                <a:solidFill>
                  <a:schemeClr val="tx1"/>
                </a:solidFill>
              </a:rPr>
              <a:t> </a:t>
            </a:r>
            <a:r>
              <a:rPr lang="en-US" dirty="0" err="1">
                <a:solidFill>
                  <a:schemeClr val="tx1"/>
                </a:solidFill>
              </a:rPr>
              <a:t>vibrantes</a:t>
            </a:r>
            <a:r>
              <a:rPr lang="en-US" dirty="0">
                <a:solidFill>
                  <a:schemeClr val="tx1"/>
                </a:solidFill>
              </a:rPr>
              <a:t> en la ciudad de México. </a:t>
            </a:r>
            <a:r>
              <a:rPr lang="en-US" dirty="0" err="1">
                <a:solidFill>
                  <a:schemeClr val="tx1"/>
                </a:solidFill>
              </a:rPr>
              <a:t>Estudios</a:t>
            </a:r>
            <a:r>
              <a:rPr lang="en-US" dirty="0">
                <a:solidFill>
                  <a:schemeClr val="tx1"/>
                </a:solidFill>
              </a:rPr>
              <a:t> </a:t>
            </a:r>
            <a:r>
              <a:rPr lang="en-US" dirty="0" err="1">
                <a:solidFill>
                  <a:schemeClr val="tx1"/>
                </a:solidFill>
              </a:rPr>
              <a:t>sociolingüísticos</a:t>
            </a:r>
            <a:r>
              <a:rPr lang="en-US" dirty="0">
                <a:solidFill>
                  <a:schemeClr val="tx1"/>
                </a:solidFill>
              </a:rPr>
              <a:t> del </a:t>
            </a:r>
            <a:r>
              <a:rPr lang="en-US" dirty="0" err="1">
                <a:solidFill>
                  <a:schemeClr val="tx1"/>
                </a:solidFill>
              </a:rPr>
              <a:t>español</a:t>
            </a:r>
            <a:r>
              <a:rPr lang="en-US" dirty="0">
                <a:solidFill>
                  <a:schemeClr val="tx1"/>
                </a:solidFill>
              </a:rPr>
              <a:t> de </a:t>
            </a:r>
            <a:r>
              <a:rPr lang="en-US" dirty="0" err="1">
                <a:solidFill>
                  <a:schemeClr val="tx1"/>
                </a:solidFill>
              </a:rPr>
              <a:t>España</a:t>
            </a:r>
            <a:r>
              <a:rPr lang="en-US" dirty="0">
                <a:solidFill>
                  <a:schemeClr val="tx1"/>
                </a:solidFill>
              </a:rPr>
              <a:t> y </a:t>
            </a:r>
            <a:r>
              <a:rPr lang="en-US" dirty="0" err="1">
                <a:solidFill>
                  <a:schemeClr val="tx1"/>
                </a:solidFill>
              </a:rPr>
              <a:t>América</a:t>
            </a:r>
            <a:r>
              <a:rPr lang="en-US" dirty="0">
                <a:solidFill>
                  <a:schemeClr val="tx1"/>
                </a:solidFill>
              </a:rPr>
              <a:t>, 35-68. </a:t>
            </a:r>
          </a:p>
          <a:p>
            <a:pPr>
              <a:lnSpc>
                <a:spcPct val="120000"/>
              </a:lnSpc>
              <a:spcBef>
                <a:spcPts val="0"/>
              </a:spcBef>
            </a:pPr>
            <a:r>
              <a:rPr lang="en-US" dirty="0">
                <a:solidFill>
                  <a:schemeClr val="tx1"/>
                </a:solidFill>
              </a:rPr>
              <a:t>Lewis, A. M. (2004). </a:t>
            </a:r>
            <a:r>
              <a:rPr lang="en-US" dirty="0" err="1">
                <a:solidFill>
                  <a:schemeClr val="tx1"/>
                </a:solidFill>
              </a:rPr>
              <a:t>Coarticulatory</a:t>
            </a:r>
            <a:r>
              <a:rPr lang="en-US" dirty="0">
                <a:solidFill>
                  <a:schemeClr val="tx1"/>
                </a:solidFill>
              </a:rPr>
              <a:t> effects on Spanish trill production. In A. </a:t>
            </a:r>
            <a:r>
              <a:rPr lang="en-US" dirty="0" err="1">
                <a:solidFill>
                  <a:schemeClr val="tx1"/>
                </a:solidFill>
              </a:rPr>
              <a:t>Agwuele</a:t>
            </a:r>
            <a:r>
              <a:rPr lang="en-US" dirty="0">
                <a:solidFill>
                  <a:schemeClr val="tx1"/>
                </a:solidFill>
              </a:rPr>
              <a:t>, W. Warren &amp; S.-H. Park (Eds.), Proceedings of the 2003 Texas Linguistics Society Conference (pp. 116-127). Somerville, MA: </a:t>
            </a:r>
            <a:r>
              <a:rPr lang="en-US" dirty="0" err="1">
                <a:solidFill>
                  <a:schemeClr val="tx1"/>
                </a:solidFill>
              </a:rPr>
              <a:t>Cascadilla</a:t>
            </a:r>
            <a:r>
              <a:rPr lang="en-US" dirty="0">
                <a:solidFill>
                  <a:schemeClr val="tx1"/>
                </a:solidFill>
              </a:rPr>
              <a:t> Proceedings Project.</a:t>
            </a:r>
          </a:p>
          <a:p>
            <a:pPr>
              <a:lnSpc>
                <a:spcPct val="120000"/>
              </a:lnSpc>
              <a:spcBef>
                <a:spcPts val="0"/>
              </a:spcBef>
            </a:pPr>
            <a:r>
              <a:rPr lang="en-US" dirty="0" err="1">
                <a:solidFill>
                  <a:schemeClr val="tx1"/>
                </a:solidFill>
              </a:rPr>
              <a:t>Lipski</a:t>
            </a:r>
            <a:r>
              <a:rPr lang="en-US" dirty="0">
                <a:solidFill>
                  <a:schemeClr val="tx1"/>
                </a:solidFill>
              </a:rPr>
              <a:t>, J. (1990). Spanish taps and trills: Phonological structure of an isolated opposition. Folia </a:t>
            </a:r>
            <a:r>
              <a:rPr lang="en-US" dirty="0" err="1">
                <a:solidFill>
                  <a:schemeClr val="tx1"/>
                </a:solidFill>
              </a:rPr>
              <a:t>linguistica</a:t>
            </a:r>
            <a:r>
              <a:rPr lang="en-US" dirty="0">
                <a:solidFill>
                  <a:schemeClr val="tx1"/>
                </a:solidFill>
              </a:rPr>
              <a:t>, 24(3/4), 153-174. </a:t>
            </a:r>
          </a:p>
          <a:p>
            <a:pPr>
              <a:lnSpc>
                <a:spcPct val="120000"/>
              </a:lnSpc>
              <a:spcBef>
                <a:spcPts val="0"/>
              </a:spcBef>
            </a:pPr>
            <a:r>
              <a:rPr lang="en-US" dirty="0">
                <a:solidFill>
                  <a:schemeClr val="tx1"/>
                </a:solidFill>
              </a:rPr>
              <a:t>Major, R. C. (1986). The ontogeny model: Evidence from L2 acquisition of Spanish r. Language Learning, 36(4), 453-504. </a:t>
            </a:r>
          </a:p>
          <a:p>
            <a:pPr>
              <a:lnSpc>
                <a:spcPct val="120000"/>
              </a:lnSpc>
              <a:spcBef>
                <a:spcPts val="0"/>
              </a:spcBef>
            </a:pPr>
            <a:r>
              <a:rPr lang="en-US" dirty="0" err="1">
                <a:solidFill>
                  <a:schemeClr val="tx1"/>
                </a:solidFill>
              </a:rPr>
              <a:t>Matus</a:t>
            </a:r>
            <a:r>
              <a:rPr lang="en-US" dirty="0">
                <a:solidFill>
                  <a:schemeClr val="tx1"/>
                </a:solidFill>
              </a:rPr>
              <a:t>-Mendoza, M. (2004). Assibilation of /-r/ and migration among Mexicans. Language Variation and Change, 16, 17-30. </a:t>
            </a:r>
          </a:p>
          <a:p>
            <a:pPr>
              <a:lnSpc>
                <a:spcPct val="120000"/>
              </a:lnSpc>
              <a:spcBef>
                <a:spcPts val="0"/>
              </a:spcBef>
            </a:pPr>
            <a:r>
              <a:rPr lang="en-US" dirty="0">
                <a:solidFill>
                  <a:schemeClr val="tx1"/>
                </a:solidFill>
              </a:rPr>
              <a:t>Mitchell, R., Dominguez, L., </a:t>
            </a:r>
            <a:r>
              <a:rPr lang="en-US" dirty="0" err="1">
                <a:solidFill>
                  <a:schemeClr val="tx1"/>
                </a:solidFill>
              </a:rPr>
              <a:t>Arche</a:t>
            </a:r>
            <a:r>
              <a:rPr lang="en-US" dirty="0">
                <a:solidFill>
                  <a:schemeClr val="tx1"/>
                </a:solidFill>
              </a:rPr>
              <a:t>, M. J., Myles, F., &amp; Marsden, E. (2008). SPLLOC: A new database for Spanish second language acquisition research. </a:t>
            </a:r>
            <a:r>
              <a:rPr lang="en-US" dirty="0" err="1">
                <a:solidFill>
                  <a:schemeClr val="tx1"/>
                </a:solidFill>
              </a:rPr>
              <a:t>EuroSLA</a:t>
            </a:r>
            <a:r>
              <a:rPr lang="en-US" dirty="0">
                <a:solidFill>
                  <a:schemeClr val="tx1"/>
                </a:solidFill>
              </a:rPr>
              <a:t> Yearbook, 8(1), 287-304. </a:t>
            </a:r>
          </a:p>
          <a:p>
            <a:pPr>
              <a:lnSpc>
                <a:spcPct val="120000"/>
              </a:lnSpc>
              <a:spcBef>
                <a:spcPts val="0"/>
              </a:spcBef>
            </a:pPr>
            <a:r>
              <a:rPr lang="en-US" dirty="0">
                <a:solidFill>
                  <a:schemeClr val="tx1"/>
                </a:solidFill>
              </a:rPr>
              <a:t>Olsen, M. K. (2012). The L2 Acquisition of Spanish </a:t>
            </a:r>
            <a:r>
              <a:rPr lang="en-US" dirty="0" err="1">
                <a:solidFill>
                  <a:schemeClr val="tx1"/>
                </a:solidFill>
              </a:rPr>
              <a:t>Rhotics</a:t>
            </a:r>
            <a:r>
              <a:rPr lang="en-US" dirty="0">
                <a:solidFill>
                  <a:schemeClr val="tx1"/>
                </a:solidFill>
              </a:rPr>
              <a:t> by L1 English Speakers: The Effect of L1 Articulatory Routines and Phonetic Context for Allophonic Variation. Hispania, 95(1), 65-82.Reeder, J. T. (1998). English speakers’ acquisition of voiceless stops and trills in L2 Spanish. Texas Papers in Foreign Language Education, 3(3), 101-108. </a:t>
            </a:r>
          </a:p>
          <a:p>
            <a:pPr>
              <a:lnSpc>
                <a:spcPct val="120000"/>
              </a:lnSpc>
              <a:spcBef>
                <a:spcPts val="0"/>
              </a:spcBef>
            </a:pPr>
            <a:r>
              <a:rPr lang="en-US" dirty="0" err="1"/>
              <a:t>Rissel</a:t>
            </a:r>
            <a:r>
              <a:rPr lang="en-US" dirty="0"/>
              <a:t>, D. A. (1989). Sex, attitudes, and the assibilation of /r/ among young people in San Luis Potosí, Mexico. </a:t>
            </a:r>
            <a:r>
              <a:rPr lang="en-US" i="1" dirty="0"/>
              <a:t>Language variation and change, 1</a:t>
            </a:r>
            <a:r>
              <a:rPr lang="en-US" dirty="0"/>
              <a:t>(3), 269-283. </a:t>
            </a:r>
          </a:p>
          <a:p>
            <a:pPr>
              <a:lnSpc>
                <a:spcPct val="120000"/>
              </a:lnSpc>
              <a:spcBef>
                <a:spcPts val="0"/>
              </a:spcBef>
            </a:pPr>
            <a:r>
              <a:rPr lang="en-US" dirty="0">
                <a:solidFill>
                  <a:schemeClr val="tx1"/>
                </a:solidFill>
              </a:rPr>
              <a:t>Roach, P. (2004). British English: Received Pronunciation. Journal of the International Phonetic Association, 34(2), 239-245. </a:t>
            </a:r>
          </a:p>
          <a:p>
            <a:pPr>
              <a:lnSpc>
                <a:spcPct val="120000"/>
              </a:lnSpc>
              <a:spcBef>
                <a:spcPts val="0"/>
              </a:spcBef>
            </a:pPr>
            <a:r>
              <a:rPr lang="en-US" dirty="0">
                <a:solidFill>
                  <a:schemeClr val="tx1"/>
                </a:solidFill>
              </a:rPr>
              <a:t>Rose, M. (2010). Intervocalic tap and trill production in the acquisition of Spanish as a second language. Studies in Hispanic and </a:t>
            </a:r>
            <a:r>
              <a:rPr lang="en-US" dirty="0" err="1">
                <a:solidFill>
                  <a:schemeClr val="tx1"/>
                </a:solidFill>
              </a:rPr>
              <a:t>Lusophone</a:t>
            </a:r>
            <a:r>
              <a:rPr lang="en-US" dirty="0">
                <a:solidFill>
                  <a:schemeClr val="tx1"/>
                </a:solidFill>
              </a:rPr>
              <a:t> Linguistics, 3(2), 379-419. </a:t>
            </a:r>
          </a:p>
          <a:p>
            <a:pPr>
              <a:lnSpc>
                <a:spcPct val="120000"/>
              </a:lnSpc>
              <a:spcBef>
                <a:spcPts val="0"/>
              </a:spcBef>
            </a:pPr>
            <a:r>
              <a:rPr lang="en-US" dirty="0" err="1">
                <a:solidFill>
                  <a:schemeClr val="tx1"/>
                </a:solidFill>
              </a:rPr>
              <a:t>Sankoff</a:t>
            </a:r>
            <a:r>
              <a:rPr lang="en-US" dirty="0">
                <a:solidFill>
                  <a:schemeClr val="tx1"/>
                </a:solidFill>
              </a:rPr>
              <a:t>, D., </a:t>
            </a:r>
            <a:r>
              <a:rPr lang="en-US" dirty="0" err="1">
                <a:solidFill>
                  <a:schemeClr val="tx1"/>
                </a:solidFill>
              </a:rPr>
              <a:t>Tagliamonte</a:t>
            </a:r>
            <a:r>
              <a:rPr lang="en-US" dirty="0">
                <a:solidFill>
                  <a:schemeClr val="tx1"/>
                </a:solidFill>
              </a:rPr>
              <a:t>, S., &amp; Smith, E. (2005). </a:t>
            </a:r>
            <a:r>
              <a:rPr lang="en-US" dirty="0" err="1">
                <a:solidFill>
                  <a:schemeClr val="tx1"/>
                </a:solidFill>
              </a:rPr>
              <a:t>Goldvarb</a:t>
            </a:r>
            <a:r>
              <a:rPr lang="en-US" dirty="0">
                <a:solidFill>
                  <a:schemeClr val="tx1"/>
                </a:solidFill>
              </a:rPr>
              <a:t> X: A variable rule application for Macintosh and Windows. Department of Linguistics, University of Toronto. </a:t>
            </a:r>
          </a:p>
          <a:p>
            <a:pPr>
              <a:lnSpc>
                <a:spcPct val="120000"/>
              </a:lnSpc>
              <a:spcBef>
                <a:spcPts val="0"/>
              </a:spcBef>
            </a:pPr>
            <a:r>
              <a:rPr lang="en-US" dirty="0" err="1">
                <a:solidFill>
                  <a:schemeClr val="tx1"/>
                </a:solidFill>
              </a:rPr>
              <a:t>Solé</a:t>
            </a:r>
            <a:r>
              <a:rPr lang="en-US" dirty="0">
                <a:solidFill>
                  <a:schemeClr val="tx1"/>
                </a:solidFill>
              </a:rPr>
              <a:t>, M.-J. (2002). Aerodynamic characteristics of trills and phonological patterning. Journal of Phonetics, 30(4), 655-688. </a:t>
            </a:r>
          </a:p>
          <a:p>
            <a:pPr>
              <a:lnSpc>
                <a:spcPct val="120000"/>
              </a:lnSpc>
              <a:spcBef>
                <a:spcPts val="0"/>
              </a:spcBef>
            </a:pPr>
            <a:r>
              <a:rPr lang="en-US" dirty="0" err="1">
                <a:solidFill>
                  <a:schemeClr val="tx1"/>
                </a:solidFill>
              </a:rPr>
              <a:t>Widdison</a:t>
            </a:r>
            <a:r>
              <a:rPr lang="en-US" dirty="0">
                <a:solidFill>
                  <a:schemeClr val="tx1"/>
                </a:solidFill>
              </a:rPr>
              <a:t>, K. A. (1998). Phonetic motivation for variation in Spanish trills. </a:t>
            </a:r>
            <a:r>
              <a:rPr lang="en-US" dirty="0" err="1">
                <a:solidFill>
                  <a:schemeClr val="tx1"/>
                </a:solidFill>
              </a:rPr>
              <a:t>Orbis</a:t>
            </a:r>
            <a:r>
              <a:rPr lang="en-US" dirty="0">
                <a:solidFill>
                  <a:schemeClr val="tx1"/>
                </a:solidFill>
              </a:rPr>
              <a:t>: Bulletin international de documentation </a:t>
            </a:r>
            <a:r>
              <a:rPr lang="en-US" dirty="0" err="1">
                <a:solidFill>
                  <a:schemeClr val="tx1"/>
                </a:solidFill>
              </a:rPr>
              <a:t>linguistique</a:t>
            </a:r>
            <a:r>
              <a:rPr lang="en-US" dirty="0">
                <a:solidFill>
                  <a:schemeClr val="tx1"/>
                </a:solidFill>
              </a:rPr>
              <a:t>, 40, 51-61. </a:t>
            </a:r>
          </a:p>
          <a:p>
            <a:pPr>
              <a:lnSpc>
                <a:spcPct val="120000"/>
              </a:lnSpc>
              <a:spcBef>
                <a:spcPts val="0"/>
              </a:spcBef>
            </a:pPr>
            <a:r>
              <a:rPr lang="en-US" dirty="0">
                <a:solidFill>
                  <a:schemeClr val="tx1"/>
                </a:solidFill>
              </a:rPr>
              <a:t>Willis, E. W. (2006). Trill variation in Dominican Spanish: An acoustic examination and comparative analysis. Selected proceedings of the 9th Hispanic Linguistic Symposium, 121-131.</a:t>
            </a:r>
          </a:p>
          <a:p>
            <a:pPr>
              <a:lnSpc>
                <a:spcPct val="120000"/>
              </a:lnSpc>
              <a:spcBef>
                <a:spcPts val="0"/>
              </a:spcBef>
            </a:pPr>
            <a:r>
              <a:rPr lang="en-US" dirty="0">
                <a:solidFill>
                  <a:schemeClr val="tx1"/>
                </a:solidFill>
              </a:rPr>
              <a:t>Willis, E. W. (2007). An acoustic study of the 'pre-aspirated trill' in narrative </a:t>
            </a:r>
            <a:r>
              <a:rPr lang="en-US" dirty="0" err="1">
                <a:solidFill>
                  <a:schemeClr val="tx1"/>
                </a:solidFill>
              </a:rPr>
              <a:t>Cibaeño</a:t>
            </a:r>
            <a:r>
              <a:rPr lang="en-US" dirty="0">
                <a:solidFill>
                  <a:schemeClr val="tx1"/>
                </a:solidFill>
              </a:rPr>
              <a:t> Dominican Spanish. Journal of the International Phonetic Association, 37(1), 33-49. </a:t>
            </a:r>
          </a:p>
          <a:p>
            <a:pPr>
              <a:lnSpc>
                <a:spcPct val="120000"/>
              </a:lnSpc>
              <a:spcBef>
                <a:spcPts val="0"/>
              </a:spcBef>
            </a:pPr>
            <a:endParaRPr lang="en-US" dirty="0">
              <a:solidFill>
                <a:srgbClr val="FF0000"/>
              </a:solidFill>
            </a:endParaRPr>
          </a:p>
        </p:txBody>
      </p:sp>
      <p:sp>
        <p:nvSpPr>
          <p:cNvPr id="4" name="Slide Number Placeholder 3"/>
          <p:cNvSpPr>
            <a:spLocks noGrp="1"/>
          </p:cNvSpPr>
          <p:nvPr>
            <p:ph type="sldNum" sz="quarter" idx="12"/>
          </p:nvPr>
        </p:nvSpPr>
        <p:spPr/>
        <p:txBody>
          <a:bodyPr/>
          <a:lstStyle/>
          <a:p>
            <a:fld id="{1A181BC5-E34D-4B44-B9B9-3CA944BC39F2}" type="slidenum">
              <a:rPr lang="en-US" smtClean="0"/>
              <a:t>48</a:t>
            </a:fld>
            <a:endParaRPr lang="en-US"/>
          </a:p>
        </p:txBody>
      </p:sp>
    </p:spTree>
    <p:extLst>
      <p:ext uri="{BB962C8B-B14F-4D97-AF65-F5344CB8AC3E}">
        <p14:creationId xmlns:p14="http://schemas.microsoft.com/office/powerpoint/2010/main" val="13497741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5" name="Content Placeholder 4"/>
          <p:cNvPicPr>
            <a:picLocks noGrp="1" noChangeAspect="1"/>
          </p:cNvPicPr>
          <p:nvPr>
            <p:ph idx="1"/>
          </p:nvPr>
        </p:nvPicPr>
        <p:blipFill>
          <a:blip r:embed="rId2"/>
          <a:stretch>
            <a:fillRect/>
          </a:stretch>
        </p:blipFill>
        <p:spPr>
          <a:xfrm>
            <a:off x="1147823" y="838200"/>
            <a:ext cx="6776977" cy="5354248"/>
          </a:xfrm>
          <a:prstGeom prst="rect">
            <a:avLst/>
          </a:prstGeom>
        </p:spPr>
      </p:pic>
      <p:sp>
        <p:nvSpPr>
          <p:cNvPr id="4" name="Slide Number Placeholder 3"/>
          <p:cNvSpPr>
            <a:spLocks noGrp="1"/>
          </p:cNvSpPr>
          <p:nvPr>
            <p:ph type="sldNum" sz="quarter" idx="12"/>
          </p:nvPr>
        </p:nvSpPr>
        <p:spPr/>
        <p:txBody>
          <a:bodyPr/>
          <a:lstStyle/>
          <a:p>
            <a:fld id="{1A181BC5-E34D-4B44-B9B9-3CA944BC39F2}" type="slidenum">
              <a:rPr lang="en-US" smtClean="0"/>
              <a:t>49</a:t>
            </a:fld>
            <a:endParaRPr lang="en-US"/>
          </a:p>
        </p:txBody>
      </p:sp>
    </p:spTree>
    <p:extLst>
      <p:ext uri="{BB962C8B-B14F-4D97-AF65-F5344CB8AC3E}">
        <p14:creationId xmlns:p14="http://schemas.microsoft.com/office/powerpoint/2010/main" val="389289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181BC5-E34D-4B44-B9B9-3CA944BC39F2}" type="slidenum">
              <a:rPr lang="en-US" smtClean="0"/>
              <a:pPr/>
              <a:t>5</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58089064"/>
              </p:ext>
            </p:extLst>
          </p:nvPr>
        </p:nvGraphicFramePr>
        <p:xfrm>
          <a:off x="1373431" y="1371600"/>
          <a:ext cx="6910755" cy="3759052"/>
        </p:xfrm>
        <a:graphic>
          <a:graphicData uri="http://schemas.openxmlformats.org/drawingml/2006/table">
            <a:tbl>
              <a:tblPr firstRow="1" bandRow="1">
                <a:tableStyleId>{8EC20E35-A176-4012-BC5E-935CFFF8708E}</a:tableStyleId>
              </a:tblPr>
              <a:tblGrid>
                <a:gridCol w="1382151">
                  <a:extLst>
                    <a:ext uri="{9D8B030D-6E8A-4147-A177-3AD203B41FA5}">
                      <a16:colId xmlns:a16="http://schemas.microsoft.com/office/drawing/2014/main" val="20000"/>
                    </a:ext>
                  </a:extLst>
                </a:gridCol>
                <a:gridCol w="1382151">
                  <a:extLst>
                    <a:ext uri="{9D8B030D-6E8A-4147-A177-3AD203B41FA5}">
                      <a16:colId xmlns:a16="http://schemas.microsoft.com/office/drawing/2014/main" val="20001"/>
                    </a:ext>
                  </a:extLst>
                </a:gridCol>
                <a:gridCol w="1382151">
                  <a:extLst>
                    <a:ext uri="{9D8B030D-6E8A-4147-A177-3AD203B41FA5}">
                      <a16:colId xmlns:a16="http://schemas.microsoft.com/office/drawing/2014/main" val="20002"/>
                    </a:ext>
                  </a:extLst>
                </a:gridCol>
                <a:gridCol w="1382151">
                  <a:extLst>
                    <a:ext uri="{9D8B030D-6E8A-4147-A177-3AD203B41FA5}">
                      <a16:colId xmlns:a16="http://schemas.microsoft.com/office/drawing/2014/main" val="20003"/>
                    </a:ext>
                  </a:extLst>
                </a:gridCol>
                <a:gridCol w="1382151">
                  <a:extLst>
                    <a:ext uri="{9D8B030D-6E8A-4147-A177-3AD203B41FA5}">
                      <a16:colId xmlns:a16="http://schemas.microsoft.com/office/drawing/2014/main" val="20004"/>
                    </a:ext>
                  </a:extLst>
                </a:gridCol>
              </a:tblGrid>
              <a:tr h="403203">
                <a:tc>
                  <a:txBody>
                    <a:bodyPr/>
                    <a:lstStyle/>
                    <a:p>
                      <a:r>
                        <a:rPr lang="en-US" sz="2000" dirty="0"/>
                        <a:t>IPA</a:t>
                      </a:r>
                    </a:p>
                  </a:txBody>
                  <a:tcPr/>
                </a:tc>
                <a:tc>
                  <a:txBody>
                    <a:bodyPr/>
                    <a:lstStyle/>
                    <a:p>
                      <a:r>
                        <a:rPr lang="en-US" sz="2000" dirty="0"/>
                        <a:t>Speaker 1</a:t>
                      </a:r>
                    </a:p>
                  </a:txBody>
                  <a:tcPr/>
                </a:tc>
                <a:tc>
                  <a:txBody>
                    <a:bodyPr/>
                    <a:lstStyle/>
                    <a:p>
                      <a:r>
                        <a:rPr lang="en-US" sz="2000" dirty="0"/>
                        <a:t>Speaker 2</a:t>
                      </a:r>
                    </a:p>
                  </a:txBody>
                  <a:tcPr/>
                </a:tc>
                <a:tc>
                  <a:txBody>
                    <a:bodyPr/>
                    <a:lstStyle/>
                    <a:p>
                      <a:r>
                        <a:rPr lang="en-US" sz="2000" dirty="0"/>
                        <a:t>Speaker 3</a:t>
                      </a:r>
                    </a:p>
                  </a:txBody>
                  <a:tcPr/>
                </a:tc>
                <a:tc>
                  <a:txBody>
                    <a:bodyPr/>
                    <a:lstStyle/>
                    <a:p>
                      <a:r>
                        <a:rPr lang="en-US" sz="2000" dirty="0"/>
                        <a:t>Speaker 4</a:t>
                      </a:r>
                    </a:p>
                  </a:txBody>
                  <a:tcPr/>
                </a:tc>
                <a:extLst>
                  <a:ext uri="{0D108BD9-81ED-4DB2-BD59-A6C34878D82A}">
                    <a16:rowId xmlns:a16="http://schemas.microsoft.com/office/drawing/2014/main" val="10000"/>
                  </a:ext>
                </a:extLst>
              </a:tr>
              <a:tr h="479407">
                <a:tc>
                  <a:txBody>
                    <a:bodyPr/>
                    <a:lstStyle/>
                    <a:p>
                      <a:r>
                        <a:rPr lang="en-US" sz="2400" u="none" strike="noStrike" kern="1200" baseline="0" dirty="0"/>
                        <a:t>[ɦ]</a:t>
                      </a:r>
                      <a:endParaRPr lang="en-US" sz="2400" dirty="0"/>
                    </a:p>
                  </a:txBody>
                  <a:tcPr/>
                </a:tc>
                <a:tc>
                  <a:txBody>
                    <a:bodyPr/>
                    <a:lstStyle/>
                    <a:p>
                      <a:r>
                        <a:rPr lang="en-US" sz="2000" dirty="0"/>
                        <a:t>0</a:t>
                      </a:r>
                    </a:p>
                  </a:txBody>
                  <a:tcPr/>
                </a:tc>
                <a:tc>
                  <a:txBody>
                    <a:bodyPr/>
                    <a:lstStyle/>
                    <a:p>
                      <a:r>
                        <a:rPr lang="en-US" sz="2000" dirty="0"/>
                        <a:t>7</a:t>
                      </a:r>
                    </a:p>
                  </a:txBody>
                  <a:tcPr/>
                </a:tc>
                <a:tc>
                  <a:txBody>
                    <a:bodyPr/>
                    <a:lstStyle/>
                    <a:p>
                      <a:r>
                        <a:rPr lang="en-US" sz="2000" dirty="0"/>
                        <a:t>5</a:t>
                      </a:r>
                    </a:p>
                  </a:txBody>
                  <a:tcPr/>
                </a:tc>
                <a:tc>
                  <a:txBody>
                    <a:bodyPr/>
                    <a:lstStyle/>
                    <a:p>
                      <a:r>
                        <a:rPr lang="en-US" sz="2000" dirty="0"/>
                        <a:t>1</a:t>
                      </a:r>
                    </a:p>
                  </a:txBody>
                  <a:tcPr/>
                </a:tc>
                <a:extLst>
                  <a:ext uri="{0D108BD9-81ED-4DB2-BD59-A6C34878D82A}">
                    <a16:rowId xmlns:a16="http://schemas.microsoft.com/office/drawing/2014/main" val="10001"/>
                  </a:ext>
                </a:extLst>
              </a:tr>
              <a:tr h="479407">
                <a:tc>
                  <a:txBody>
                    <a:bodyPr/>
                    <a:lstStyle/>
                    <a:p>
                      <a:r>
                        <a:rPr lang="en-US" sz="2400" dirty="0"/>
                        <a:t>[</a:t>
                      </a:r>
                      <a:r>
                        <a:rPr lang="en-US" sz="2400" u="none" strike="noStrike" kern="1200" baseline="0" dirty="0"/>
                        <a:t>ʃ]</a:t>
                      </a:r>
                      <a:endParaRPr lang="en-US" sz="2400" dirty="0"/>
                    </a:p>
                  </a:txBody>
                  <a:tcPr/>
                </a:tc>
                <a:tc>
                  <a:txBody>
                    <a:bodyPr/>
                    <a:lstStyle/>
                    <a:p>
                      <a:r>
                        <a:rPr lang="en-US" sz="2000" dirty="0"/>
                        <a:t>2</a:t>
                      </a:r>
                    </a:p>
                  </a:txBody>
                  <a:tcPr/>
                </a:tc>
                <a:tc>
                  <a:txBody>
                    <a:bodyPr/>
                    <a:lstStyle/>
                    <a:p>
                      <a:r>
                        <a:rPr lang="en-US" sz="2000" dirty="0"/>
                        <a:t>0</a:t>
                      </a:r>
                    </a:p>
                  </a:txBody>
                  <a:tcPr/>
                </a:tc>
                <a:tc>
                  <a:txBody>
                    <a:bodyPr/>
                    <a:lstStyle/>
                    <a:p>
                      <a:r>
                        <a:rPr lang="en-US" sz="2000" dirty="0"/>
                        <a:t>0</a:t>
                      </a:r>
                    </a:p>
                  </a:txBody>
                  <a:tcPr/>
                </a:tc>
                <a:tc>
                  <a:txBody>
                    <a:bodyPr/>
                    <a:lstStyle/>
                    <a:p>
                      <a:r>
                        <a:rPr lang="en-US" sz="2000" dirty="0"/>
                        <a:t>1</a:t>
                      </a:r>
                    </a:p>
                  </a:txBody>
                  <a:tcPr/>
                </a:tc>
                <a:extLst>
                  <a:ext uri="{0D108BD9-81ED-4DB2-BD59-A6C34878D82A}">
                    <a16:rowId xmlns:a16="http://schemas.microsoft.com/office/drawing/2014/main" val="10002"/>
                  </a:ext>
                </a:extLst>
              </a:tr>
              <a:tr h="479407">
                <a:tc>
                  <a:txBody>
                    <a:bodyPr/>
                    <a:lstStyle/>
                    <a:p>
                      <a:r>
                        <a:rPr lang="en-US" sz="2400" dirty="0"/>
                        <a:t>[</a:t>
                      </a:r>
                      <a:r>
                        <a:rPr lang="en-US" sz="2400" u="none" strike="noStrike" kern="1200" baseline="0" dirty="0" err="1"/>
                        <a:t>ɦ</a:t>
                      </a:r>
                      <a:r>
                        <a:rPr lang="en-US" sz="2400" dirty="0" err="1"/>
                        <a:t>ɾ</a:t>
                      </a:r>
                      <a:r>
                        <a:rPr lang="en-US" sz="2400" dirty="0"/>
                        <a:t>]</a:t>
                      </a:r>
                    </a:p>
                  </a:txBody>
                  <a:tcPr/>
                </a:tc>
                <a:tc>
                  <a:txBody>
                    <a:bodyPr/>
                    <a:lstStyle/>
                    <a:p>
                      <a:r>
                        <a:rPr lang="en-US" sz="2000" dirty="0"/>
                        <a:t>6</a:t>
                      </a:r>
                    </a:p>
                  </a:txBody>
                  <a:tcPr/>
                </a:tc>
                <a:tc>
                  <a:txBody>
                    <a:bodyPr/>
                    <a:lstStyle/>
                    <a:p>
                      <a:r>
                        <a:rPr lang="en-US" sz="2000" dirty="0"/>
                        <a:t>7</a:t>
                      </a:r>
                    </a:p>
                  </a:txBody>
                  <a:tcPr/>
                </a:tc>
                <a:tc>
                  <a:txBody>
                    <a:bodyPr/>
                    <a:lstStyle/>
                    <a:p>
                      <a:r>
                        <a:rPr lang="en-US" sz="2000" dirty="0"/>
                        <a:t>18</a:t>
                      </a:r>
                    </a:p>
                  </a:txBody>
                  <a:tcPr/>
                </a:tc>
                <a:tc>
                  <a:txBody>
                    <a:bodyPr/>
                    <a:lstStyle/>
                    <a:p>
                      <a:r>
                        <a:rPr lang="en-US" sz="2000" dirty="0"/>
                        <a:t>0</a:t>
                      </a:r>
                    </a:p>
                  </a:txBody>
                  <a:tcPr/>
                </a:tc>
                <a:extLst>
                  <a:ext uri="{0D108BD9-81ED-4DB2-BD59-A6C34878D82A}">
                    <a16:rowId xmlns:a16="http://schemas.microsoft.com/office/drawing/2014/main" val="10003"/>
                  </a:ext>
                </a:extLst>
              </a:tr>
              <a:tr h="479407">
                <a:tc>
                  <a:txBody>
                    <a:bodyPr/>
                    <a:lstStyle/>
                    <a:p>
                      <a:r>
                        <a:rPr lang="en-US" sz="2400" dirty="0"/>
                        <a:t>[</a:t>
                      </a:r>
                      <a:r>
                        <a:rPr lang="en-US" sz="2400" u="none" strike="noStrike" kern="1200" baseline="0" dirty="0" err="1"/>
                        <a:t>ɦr</a:t>
                      </a:r>
                      <a:r>
                        <a:rPr lang="en-US" sz="2400" u="none" strike="noStrike" kern="1200" baseline="0" dirty="0"/>
                        <a:t>]</a:t>
                      </a:r>
                      <a:endParaRPr lang="en-US" sz="2400" dirty="0"/>
                    </a:p>
                  </a:txBody>
                  <a:tcPr/>
                </a:tc>
                <a:tc>
                  <a:txBody>
                    <a:bodyPr/>
                    <a:lstStyle/>
                    <a:p>
                      <a:r>
                        <a:rPr lang="en-US" sz="2000" dirty="0"/>
                        <a:t>27</a:t>
                      </a:r>
                    </a:p>
                  </a:txBody>
                  <a:tcPr/>
                </a:tc>
                <a:tc>
                  <a:txBody>
                    <a:bodyPr/>
                    <a:lstStyle/>
                    <a:p>
                      <a:r>
                        <a:rPr lang="en-US" sz="2000" dirty="0"/>
                        <a:t>6</a:t>
                      </a:r>
                    </a:p>
                  </a:txBody>
                  <a:tcPr/>
                </a:tc>
                <a:tc>
                  <a:txBody>
                    <a:bodyPr/>
                    <a:lstStyle/>
                    <a:p>
                      <a:r>
                        <a:rPr lang="en-US" sz="2000" dirty="0"/>
                        <a:t>4</a:t>
                      </a:r>
                    </a:p>
                  </a:txBody>
                  <a:tcPr/>
                </a:tc>
                <a:tc>
                  <a:txBody>
                    <a:bodyPr/>
                    <a:lstStyle/>
                    <a:p>
                      <a:r>
                        <a:rPr lang="en-US" sz="2000" dirty="0"/>
                        <a:t>3</a:t>
                      </a:r>
                    </a:p>
                  </a:txBody>
                  <a:tcPr/>
                </a:tc>
                <a:extLst>
                  <a:ext uri="{0D108BD9-81ED-4DB2-BD59-A6C34878D82A}">
                    <a16:rowId xmlns:a16="http://schemas.microsoft.com/office/drawing/2014/main" val="10004"/>
                  </a:ext>
                </a:extLst>
              </a:tr>
              <a:tr h="479407">
                <a:tc>
                  <a:txBody>
                    <a:bodyPr/>
                    <a:lstStyle/>
                    <a:p>
                      <a:r>
                        <a:rPr lang="en-US" sz="2400" dirty="0"/>
                        <a:t>[ɾ]</a:t>
                      </a:r>
                    </a:p>
                  </a:txBody>
                  <a:tcPr/>
                </a:tc>
                <a:tc>
                  <a:txBody>
                    <a:bodyPr/>
                    <a:lstStyle/>
                    <a:p>
                      <a:r>
                        <a:rPr lang="en-US" sz="2000" dirty="0"/>
                        <a:t>1</a:t>
                      </a:r>
                    </a:p>
                  </a:txBody>
                  <a:tcPr/>
                </a:tc>
                <a:tc>
                  <a:txBody>
                    <a:bodyPr/>
                    <a:lstStyle/>
                    <a:p>
                      <a:r>
                        <a:rPr lang="en-US" sz="2000" dirty="0"/>
                        <a:t>7</a:t>
                      </a:r>
                    </a:p>
                  </a:txBody>
                  <a:tcPr/>
                </a:tc>
                <a:tc>
                  <a:txBody>
                    <a:bodyPr/>
                    <a:lstStyle/>
                    <a:p>
                      <a:r>
                        <a:rPr lang="en-US" sz="2000" dirty="0"/>
                        <a:t>2</a:t>
                      </a:r>
                    </a:p>
                  </a:txBody>
                  <a:tcPr/>
                </a:tc>
                <a:tc>
                  <a:txBody>
                    <a:bodyPr/>
                    <a:lstStyle/>
                    <a:p>
                      <a:r>
                        <a:rPr lang="en-US" sz="2000" dirty="0"/>
                        <a:t>7</a:t>
                      </a:r>
                    </a:p>
                  </a:txBody>
                  <a:tcPr/>
                </a:tc>
                <a:extLst>
                  <a:ext uri="{0D108BD9-81ED-4DB2-BD59-A6C34878D82A}">
                    <a16:rowId xmlns:a16="http://schemas.microsoft.com/office/drawing/2014/main" val="10005"/>
                  </a:ext>
                </a:extLst>
              </a:tr>
              <a:tr h="479407">
                <a:tc>
                  <a:txBody>
                    <a:bodyPr/>
                    <a:lstStyle/>
                    <a:p>
                      <a:r>
                        <a:rPr lang="en-US" sz="2400" dirty="0"/>
                        <a:t>[r]</a:t>
                      </a:r>
                    </a:p>
                  </a:txBody>
                  <a:tcPr/>
                </a:tc>
                <a:tc>
                  <a:txBody>
                    <a:bodyPr/>
                    <a:lstStyle/>
                    <a:p>
                      <a:r>
                        <a:rPr lang="en-US" sz="2000" dirty="0"/>
                        <a:t>9</a:t>
                      </a:r>
                    </a:p>
                  </a:txBody>
                  <a:tcPr/>
                </a:tc>
                <a:tc>
                  <a:txBody>
                    <a:bodyPr/>
                    <a:lstStyle/>
                    <a:p>
                      <a:r>
                        <a:rPr lang="en-US" sz="2000" dirty="0"/>
                        <a:t>5</a:t>
                      </a:r>
                    </a:p>
                  </a:txBody>
                  <a:tcPr/>
                </a:tc>
                <a:tc>
                  <a:txBody>
                    <a:bodyPr/>
                    <a:lstStyle/>
                    <a:p>
                      <a:r>
                        <a:rPr lang="en-US" sz="2000" dirty="0"/>
                        <a:t>2</a:t>
                      </a:r>
                    </a:p>
                  </a:txBody>
                  <a:tcPr/>
                </a:tc>
                <a:tc>
                  <a:txBody>
                    <a:bodyPr/>
                    <a:lstStyle/>
                    <a:p>
                      <a:r>
                        <a:rPr lang="en-US" sz="2000" dirty="0"/>
                        <a:t>1</a:t>
                      </a:r>
                    </a:p>
                  </a:txBody>
                  <a:tcPr/>
                </a:tc>
                <a:extLst>
                  <a:ext uri="{0D108BD9-81ED-4DB2-BD59-A6C34878D82A}">
                    <a16:rowId xmlns:a16="http://schemas.microsoft.com/office/drawing/2014/main" val="10006"/>
                  </a:ext>
                </a:extLst>
              </a:tr>
              <a:tr h="479407">
                <a:tc>
                  <a:txBody>
                    <a:bodyPr/>
                    <a:lstStyle/>
                    <a:p>
                      <a:r>
                        <a:rPr lang="en-US" sz="2400" dirty="0"/>
                        <a:t>Misc.</a:t>
                      </a:r>
                    </a:p>
                  </a:txBody>
                  <a:tcPr/>
                </a:tc>
                <a:tc>
                  <a:txBody>
                    <a:bodyPr/>
                    <a:lstStyle/>
                    <a:p>
                      <a:r>
                        <a:rPr lang="en-US" sz="2000" dirty="0"/>
                        <a:t>0</a:t>
                      </a:r>
                    </a:p>
                  </a:txBody>
                  <a:tcPr/>
                </a:tc>
                <a:tc>
                  <a:txBody>
                    <a:bodyPr/>
                    <a:lstStyle/>
                    <a:p>
                      <a:r>
                        <a:rPr lang="en-US" sz="2000" dirty="0"/>
                        <a:t>2</a:t>
                      </a:r>
                    </a:p>
                  </a:txBody>
                  <a:tcPr/>
                </a:tc>
                <a:tc>
                  <a:txBody>
                    <a:bodyPr/>
                    <a:lstStyle/>
                    <a:p>
                      <a:r>
                        <a:rPr lang="en-US" sz="2000" dirty="0"/>
                        <a:t>0</a:t>
                      </a:r>
                    </a:p>
                  </a:txBody>
                  <a:tcPr/>
                </a:tc>
                <a:tc>
                  <a:txBody>
                    <a:bodyPr/>
                    <a:lstStyle/>
                    <a:p>
                      <a:r>
                        <a:rPr lang="en-US" sz="2000" dirty="0"/>
                        <a:t>0</a:t>
                      </a:r>
                    </a:p>
                  </a:txBody>
                  <a:tcPr/>
                </a:tc>
                <a:extLst>
                  <a:ext uri="{0D108BD9-81ED-4DB2-BD59-A6C34878D82A}">
                    <a16:rowId xmlns:a16="http://schemas.microsoft.com/office/drawing/2014/main" val="10007"/>
                  </a:ext>
                </a:extLst>
              </a:tr>
            </a:tbl>
          </a:graphicData>
        </a:graphic>
      </p:graphicFrame>
      <p:sp>
        <p:nvSpPr>
          <p:cNvPr id="9" name="Title 2"/>
          <p:cNvSpPr txBox="1">
            <a:spLocks/>
          </p:cNvSpPr>
          <p:nvPr/>
        </p:nvSpPr>
        <p:spPr>
          <a:xfrm>
            <a:off x="1435070" y="228600"/>
            <a:ext cx="6531768" cy="876300"/>
          </a:xfrm>
          <a:prstGeom prst="rect">
            <a:avLst/>
          </a:prstGeom>
        </p:spPr>
        <p:txBody>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S" dirty="0" err="1"/>
              <a:t>Variation</a:t>
            </a:r>
            <a:r>
              <a:rPr lang="es-ES" dirty="0"/>
              <a:t> </a:t>
            </a:r>
            <a:r>
              <a:rPr lang="es-ES" dirty="0" err="1"/>
              <a:t>within</a:t>
            </a:r>
            <a:r>
              <a:rPr lang="es-ES" dirty="0"/>
              <a:t> </a:t>
            </a:r>
            <a:r>
              <a:rPr lang="es-ES" dirty="0" err="1"/>
              <a:t>individuals</a:t>
            </a:r>
            <a:endParaRPr lang="en-US" dirty="0"/>
          </a:p>
        </p:txBody>
      </p:sp>
      <p:sp>
        <p:nvSpPr>
          <p:cNvPr id="10" name="TextBox 9"/>
          <p:cNvSpPr txBox="1"/>
          <p:nvPr/>
        </p:nvSpPr>
        <p:spPr>
          <a:xfrm>
            <a:off x="1825227" y="5589768"/>
            <a:ext cx="6007161" cy="369332"/>
          </a:xfrm>
          <a:prstGeom prst="rect">
            <a:avLst/>
          </a:prstGeom>
          <a:noFill/>
        </p:spPr>
        <p:txBody>
          <a:bodyPr wrap="square" rtlCol="0">
            <a:spAutoFit/>
          </a:bodyPr>
          <a:lstStyle/>
          <a:p>
            <a:r>
              <a:rPr lang="en-US" dirty="0"/>
              <a:t>Willis (2006), Santo Domingo Spanish, Dominican Republic</a:t>
            </a:r>
          </a:p>
        </p:txBody>
      </p:sp>
    </p:spTree>
    <p:extLst>
      <p:ext uri="{BB962C8B-B14F-4D97-AF65-F5344CB8AC3E}">
        <p14:creationId xmlns:p14="http://schemas.microsoft.com/office/powerpoint/2010/main" val="1535877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dirty="0"/>
          </a:p>
        </p:txBody>
      </p:sp>
      <p:pic>
        <p:nvPicPr>
          <p:cNvPr id="5" name="Content Placeholder 4"/>
          <p:cNvPicPr>
            <a:picLocks noGrp="1" noChangeAspect="1"/>
          </p:cNvPicPr>
          <p:nvPr>
            <p:ph idx="1"/>
          </p:nvPr>
        </p:nvPicPr>
        <p:blipFill>
          <a:blip r:embed="rId3"/>
          <a:stretch>
            <a:fillRect/>
          </a:stretch>
        </p:blipFill>
        <p:spPr>
          <a:xfrm>
            <a:off x="1411016" y="815887"/>
            <a:ext cx="6181110" cy="4867498"/>
          </a:xfrm>
          <a:prstGeom prst="rect">
            <a:avLst/>
          </a:prstGeom>
        </p:spPr>
      </p:pic>
      <p:sp>
        <p:nvSpPr>
          <p:cNvPr id="4" name="Slide Number Placeholder 3"/>
          <p:cNvSpPr>
            <a:spLocks noGrp="1"/>
          </p:cNvSpPr>
          <p:nvPr>
            <p:ph type="sldNum" sz="quarter" idx="12"/>
          </p:nvPr>
        </p:nvSpPr>
        <p:spPr/>
        <p:txBody>
          <a:bodyPr/>
          <a:lstStyle/>
          <a:p>
            <a:fld id="{1A181BC5-E34D-4B44-B9B9-3CA944BC39F2}" type="slidenum">
              <a:rPr lang="en-US" smtClean="0"/>
              <a:t>50</a:t>
            </a:fld>
            <a:endParaRPr lang="en-US"/>
          </a:p>
        </p:txBody>
      </p:sp>
    </p:spTree>
    <p:extLst>
      <p:ext uri="{BB962C8B-B14F-4D97-AF65-F5344CB8AC3E}">
        <p14:creationId xmlns:p14="http://schemas.microsoft.com/office/powerpoint/2010/main" val="35369098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5" name="Content Placeholder 4"/>
          <p:cNvPicPr>
            <a:picLocks noGrp="1" noChangeAspect="1"/>
          </p:cNvPicPr>
          <p:nvPr>
            <p:ph idx="1"/>
          </p:nvPr>
        </p:nvPicPr>
        <p:blipFill>
          <a:blip r:embed="rId2"/>
          <a:stretch>
            <a:fillRect/>
          </a:stretch>
        </p:blipFill>
        <p:spPr>
          <a:xfrm>
            <a:off x="1275874" y="533400"/>
            <a:ext cx="6636700" cy="5354248"/>
          </a:xfrm>
          <a:prstGeom prst="rect">
            <a:avLst/>
          </a:prstGeom>
        </p:spPr>
      </p:pic>
      <p:sp>
        <p:nvSpPr>
          <p:cNvPr id="4" name="Slide Number Placeholder 3"/>
          <p:cNvSpPr>
            <a:spLocks noGrp="1"/>
          </p:cNvSpPr>
          <p:nvPr>
            <p:ph type="sldNum" sz="quarter" idx="12"/>
          </p:nvPr>
        </p:nvSpPr>
        <p:spPr/>
        <p:txBody>
          <a:bodyPr/>
          <a:lstStyle/>
          <a:p>
            <a:fld id="{1A181BC5-E34D-4B44-B9B9-3CA944BC39F2}" type="slidenum">
              <a:rPr lang="en-US" smtClean="0"/>
              <a:t>51</a:t>
            </a:fld>
            <a:endParaRPr lang="en-US"/>
          </a:p>
        </p:txBody>
      </p:sp>
    </p:spTree>
    <p:extLst>
      <p:ext uri="{BB962C8B-B14F-4D97-AF65-F5344CB8AC3E}">
        <p14:creationId xmlns:p14="http://schemas.microsoft.com/office/powerpoint/2010/main" val="35601318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pic>
        <p:nvPicPr>
          <p:cNvPr id="5" name="Content Placeholder 4"/>
          <p:cNvPicPr>
            <a:picLocks noGrp="1" noChangeAspect="1"/>
          </p:cNvPicPr>
          <p:nvPr>
            <p:ph idx="1"/>
          </p:nvPr>
        </p:nvPicPr>
        <p:blipFill>
          <a:blip r:embed="rId2"/>
          <a:stretch>
            <a:fillRect/>
          </a:stretch>
        </p:blipFill>
        <p:spPr>
          <a:xfrm>
            <a:off x="1219200" y="609600"/>
            <a:ext cx="6682293" cy="5354248"/>
          </a:xfrm>
          <a:prstGeom prst="rect">
            <a:avLst/>
          </a:prstGeom>
        </p:spPr>
      </p:pic>
      <p:sp>
        <p:nvSpPr>
          <p:cNvPr id="4" name="Slide Number Placeholder 3"/>
          <p:cNvSpPr>
            <a:spLocks noGrp="1"/>
          </p:cNvSpPr>
          <p:nvPr>
            <p:ph type="sldNum" sz="quarter" idx="12"/>
          </p:nvPr>
        </p:nvSpPr>
        <p:spPr/>
        <p:txBody>
          <a:bodyPr/>
          <a:lstStyle/>
          <a:p>
            <a:fld id="{1A181BC5-E34D-4B44-B9B9-3CA944BC39F2}" type="slidenum">
              <a:rPr lang="en-US" smtClean="0"/>
              <a:t>52</a:t>
            </a:fld>
            <a:endParaRPr lang="en-US"/>
          </a:p>
        </p:txBody>
      </p:sp>
    </p:spTree>
    <p:extLst>
      <p:ext uri="{BB962C8B-B14F-4D97-AF65-F5344CB8AC3E}">
        <p14:creationId xmlns:p14="http://schemas.microsoft.com/office/powerpoint/2010/main" val="19666310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181BC5-E34D-4B44-B9B9-3CA944BC39F2}" type="slidenum">
              <a:rPr lang="en-US" smtClean="0"/>
              <a:t>53</a:t>
            </a:fld>
            <a:endParaRPr lang="en-US"/>
          </a:p>
        </p:txBody>
      </p:sp>
      <p:pic>
        <p:nvPicPr>
          <p:cNvPr id="5" name="Content Placeholder 4" descr="Screen Clipping"/>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438400" y="574675"/>
            <a:ext cx="6705600" cy="5484813"/>
          </a:xfrm>
        </p:spPr>
      </p:pic>
    </p:spTree>
    <p:extLst>
      <p:ext uri="{BB962C8B-B14F-4D97-AF65-F5344CB8AC3E}">
        <p14:creationId xmlns:p14="http://schemas.microsoft.com/office/powerpoint/2010/main" val="3558961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181BC5-E34D-4B44-B9B9-3CA944BC39F2}" type="slidenum">
              <a:rPr lang="en-US" smtClean="0"/>
              <a:t>6</a:t>
            </a:fld>
            <a:endParaRPr lang="en-US"/>
          </a:p>
        </p:txBody>
      </p:sp>
      <p:sp>
        <p:nvSpPr>
          <p:cNvPr id="3" name="Content Placeholder 2"/>
          <p:cNvSpPr>
            <a:spLocks noGrp="1"/>
          </p:cNvSpPr>
          <p:nvPr>
            <p:ph idx="4294967295"/>
          </p:nvPr>
        </p:nvSpPr>
        <p:spPr>
          <a:xfrm>
            <a:off x="1066800" y="609600"/>
            <a:ext cx="8077200" cy="4860925"/>
          </a:xfrm>
        </p:spPr>
        <p:txBody>
          <a:bodyPr>
            <a:normAutofit/>
          </a:bodyPr>
          <a:lstStyle/>
          <a:p>
            <a:pPr>
              <a:buFont typeface="Wingdings" panose="05000000000000000000" pitchFamily="2" charset="2"/>
              <a:buChar char="§"/>
            </a:pPr>
            <a:r>
              <a:rPr lang="en-US" sz="2200" dirty="0"/>
              <a:t>Research shows that often the canonical trill does not constitute the majority of realizations for native speakers:</a:t>
            </a:r>
          </a:p>
        </p:txBody>
      </p:sp>
      <p:graphicFrame>
        <p:nvGraphicFramePr>
          <p:cNvPr id="2" name="Table 1"/>
          <p:cNvGraphicFramePr>
            <a:graphicFrameLocks noGrp="1"/>
          </p:cNvGraphicFramePr>
          <p:nvPr>
            <p:extLst>
              <p:ext uri="{D42A27DB-BD31-4B8C-83A1-F6EECF244321}">
                <p14:modId xmlns:p14="http://schemas.microsoft.com/office/powerpoint/2010/main" val="3036685117"/>
              </p:ext>
            </p:extLst>
          </p:nvPr>
        </p:nvGraphicFramePr>
        <p:xfrm>
          <a:off x="1502386" y="1600200"/>
          <a:ext cx="6781800" cy="4075590"/>
        </p:xfrm>
        <a:graphic>
          <a:graphicData uri="http://schemas.openxmlformats.org/drawingml/2006/table">
            <a:tbl>
              <a:tblPr firstRow="1" bandRow="1">
                <a:tableStyleId>{793D81CF-94F2-401A-BA57-92F5A7B2D0C5}</a:tableStyleId>
              </a:tblPr>
              <a:tblGrid>
                <a:gridCol w="2260600">
                  <a:extLst>
                    <a:ext uri="{9D8B030D-6E8A-4147-A177-3AD203B41FA5}">
                      <a16:colId xmlns:a16="http://schemas.microsoft.com/office/drawing/2014/main" val="20000"/>
                    </a:ext>
                  </a:extLst>
                </a:gridCol>
                <a:gridCol w="2692401">
                  <a:extLst>
                    <a:ext uri="{9D8B030D-6E8A-4147-A177-3AD203B41FA5}">
                      <a16:colId xmlns:a16="http://schemas.microsoft.com/office/drawing/2014/main" val="20001"/>
                    </a:ext>
                  </a:extLst>
                </a:gridCol>
                <a:gridCol w="1828799">
                  <a:extLst>
                    <a:ext uri="{9D8B030D-6E8A-4147-A177-3AD203B41FA5}">
                      <a16:colId xmlns:a16="http://schemas.microsoft.com/office/drawing/2014/main" val="20002"/>
                    </a:ext>
                  </a:extLst>
                </a:gridCol>
              </a:tblGrid>
              <a:tr h="806265">
                <a:tc>
                  <a:txBody>
                    <a:bodyPr/>
                    <a:lstStyle/>
                    <a:p>
                      <a:r>
                        <a:rPr lang="en-US" sz="1800" dirty="0"/>
                        <a:t>Study</a:t>
                      </a:r>
                    </a:p>
                  </a:txBody>
                  <a:tcPr/>
                </a:tc>
                <a:tc>
                  <a:txBody>
                    <a:bodyPr/>
                    <a:lstStyle/>
                    <a:p>
                      <a:r>
                        <a:rPr lang="es-ES" sz="1800" dirty="0" err="1"/>
                        <a:t>Region</a:t>
                      </a:r>
                      <a:endParaRPr lang="en-US" sz="1800" dirty="0"/>
                    </a:p>
                  </a:txBody>
                  <a:tcPr/>
                </a:tc>
                <a:tc>
                  <a:txBody>
                    <a:bodyPr/>
                    <a:lstStyle/>
                    <a:p>
                      <a:r>
                        <a:rPr lang="en-US" sz="1800" dirty="0"/>
                        <a:t>% Trill</a:t>
                      </a:r>
                    </a:p>
                  </a:txBody>
                  <a:tcPr/>
                </a:tc>
                <a:extLst>
                  <a:ext uri="{0D108BD9-81ED-4DB2-BD59-A6C34878D82A}">
                    <a16:rowId xmlns:a16="http://schemas.microsoft.com/office/drawing/2014/main" val="10000"/>
                  </a:ext>
                </a:extLst>
              </a:tr>
              <a:tr h="653865">
                <a:tc>
                  <a:txBody>
                    <a:bodyPr/>
                    <a:lstStyle/>
                    <a:p>
                      <a:r>
                        <a:rPr lang="es-ES" sz="1800" dirty="0"/>
                        <a:t>Bradley (2006)</a:t>
                      </a:r>
                      <a:endParaRPr lang="en-US" sz="1800" dirty="0"/>
                    </a:p>
                  </a:txBody>
                  <a:tcPr/>
                </a:tc>
                <a:tc>
                  <a:txBody>
                    <a:bodyPr/>
                    <a:lstStyle/>
                    <a:p>
                      <a:r>
                        <a:rPr lang="es-ES" sz="1800" dirty="0"/>
                        <a:t>Bolivia, Colombia, Costa Rica, Ecuador</a:t>
                      </a:r>
                      <a:endParaRPr lang="en-US" sz="1800" dirty="0"/>
                    </a:p>
                  </a:txBody>
                  <a:tcPr/>
                </a:tc>
                <a:tc>
                  <a:txBody>
                    <a:bodyPr/>
                    <a:lstStyle/>
                    <a:p>
                      <a:r>
                        <a:rPr lang="es-ES" sz="1800" dirty="0"/>
                        <a:t>16</a:t>
                      </a:r>
                      <a:endParaRPr lang="en-US" sz="1800" dirty="0"/>
                    </a:p>
                  </a:txBody>
                  <a:tcPr/>
                </a:tc>
                <a:extLst>
                  <a:ext uri="{0D108BD9-81ED-4DB2-BD59-A6C34878D82A}">
                    <a16:rowId xmlns:a16="http://schemas.microsoft.com/office/drawing/2014/main" val="10001"/>
                  </a:ext>
                </a:extLst>
              </a:tr>
              <a:tr h="653865">
                <a:tc>
                  <a:txBody>
                    <a:bodyPr/>
                    <a:lstStyle/>
                    <a:p>
                      <a:r>
                        <a:rPr lang="es-ES" sz="1800" dirty="0"/>
                        <a:t>Calvo</a:t>
                      </a:r>
                      <a:r>
                        <a:rPr lang="es-ES" sz="1800" baseline="0" dirty="0"/>
                        <a:t> </a:t>
                      </a:r>
                      <a:r>
                        <a:rPr lang="es-ES" sz="1800" baseline="0" dirty="0" err="1"/>
                        <a:t>Shadid</a:t>
                      </a:r>
                      <a:r>
                        <a:rPr lang="es-ES" sz="1800" dirty="0"/>
                        <a:t> (1999)</a:t>
                      </a:r>
                      <a:endParaRPr lang="en-US" sz="1800" dirty="0"/>
                    </a:p>
                  </a:txBody>
                  <a:tcPr/>
                </a:tc>
                <a:tc>
                  <a:txBody>
                    <a:bodyPr/>
                    <a:lstStyle/>
                    <a:p>
                      <a:r>
                        <a:rPr lang="es-ES" sz="1800" dirty="0"/>
                        <a:t>Costa Rica</a:t>
                      </a:r>
                      <a:endParaRPr lang="en-US" sz="1800" dirty="0"/>
                    </a:p>
                  </a:txBody>
                  <a:tcPr/>
                </a:tc>
                <a:tc>
                  <a:txBody>
                    <a:bodyPr/>
                    <a:lstStyle/>
                    <a:p>
                      <a:r>
                        <a:rPr lang="es-ES" sz="1800" dirty="0"/>
                        <a:t>33</a:t>
                      </a:r>
                      <a:endParaRPr lang="en-US" sz="1800" dirty="0"/>
                    </a:p>
                  </a:txBody>
                  <a:tcPr/>
                </a:tc>
                <a:extLst>
                  <a:ext uri="{0D108BD9-81ED-4DB2-BD59-A6C34878D82A}">
                    <a16:rowId xmlns:a16="http://schemas.microsoft.com/office/drawing/2014/main" val="10002"/>
                  </a:ext>
                </a:extLst>
              </a:tr>
              <a:tr h="653865">
                <a:tc>
                  <a:txBody>
                    <a:bodyPr/>
                    <a:lstStyle/>
                    <a:p>
                      <a:r>
                        <a:rPr lang="en-US" sz="1800" dirty="0"/>
                        <a:t>D</a:t>
                      </a:r>
                      <a:r>
                        <a:rPr lang="es-ES" sz="1800" dirty="0" err="1"/>
                        <a:t>íaz</a:t>
                      </a:r>
                      <a:r>
                        <a:rPr lang="es-ES" sz="1800" dirty="0"/>
                        <a:t>-Campos</a:t>
                      </a:r>
                      <a:r>
                        <a:rPr lang="es-ES" sz="1800" baseline="0" dirty="0"/>
                        <a:t> (2008)</a:t>
                      </a:r>
                      <a:endParaRPr lang="en-US" sz="1800" dirty="0"/>
                    </a:p>
                  </a:txBody>
                  <a:tcPr/>
                </a:tc>
                <a:tc>
                  <a:txBody>
                    <a:bodyPr/>
                    <a:lstStyle/>
                    <a:p>
                      <a:r>
                        <a:rPr lang="es-ES" sz="1800" dirty="0"/>
                        <a:t>Caracas, Venezuela</a:t>
                      </a:r>
                      <a:endParaRPr lang="en-US" sz="1800" dirty="0"/>
                    </a:p>
                  </a:txBody>
                  <a:tcPr/>
                </a:tc>
                <a:tc>
                  <a:txBody>
                    <a:bodyPr/>
                    <a:lstStyle/>
                    <a:p>
                      <a:r>
                        <a:rPr lang="es-ES" sz="1800" dirty="0"/>
                        <a:t>36.2</a:t>
                      </a:r>
                      <a:endParaRPr lang="en-US" sz="1800" dirty="0"/>
                    </a:p>
                  </a:txBody>
                  <a:tcPr/>
                </a:tc>
                <a:extLst>
                  <a:ext uri="{0D108BD9-81ED-4DB2-BD59-A6C34878D82A}">
                    <a16:rowId xmlns:a16="http://schemas.microsoft.com/office/drawing/2014/main" val="10003"/>
                  </a:ext>
                </a:extLst>
              </a:tr>
              <a:tr h="653865">
                <a:tc>
                  <a:txBody>
                    <a:bodyPr/>
                    <a:lstStyle/>
                    <a:p>
                      <a:r>
                        <a:rPr lang="es-ES" sz="1800" dirty="0" err="1"/>
                        <a:t>Henriksen</a:t>
                      </a:r>
                      <a:r>
                        <a:rPr lang="es-ES" sz="1800" dirty="0"/>
                        <a:t> &amp;</a:t>
                      </a:r>
                      <a:r>
                        <a:rPr lang="es-ES" sz="1800" baseline="0" dirty="0"/>
                        <a:t> Willis (2010)</a:t>
                      </a:r>
                      <a:endParaRPr lang="en-US" sz="1800" dirty="0"/>
                    </a:p>
                  </a:txBody>
                  <a:tcPr/>
                </a:tc>
                <a:tc>
                  <a:txBody>
                    <a:bodyPr/>
                    <a:lstStyle/>
                    <a:p>
                      <a:r>
                        <a:rPr lang="es-ES" sz="1800" dirty="0"/>
                        <a:t>Jerez, </a:t>
                      </a:r>
                      <a:r>
                        <a:rPr lang="es-ES" sz="1800" dirty="0" err="1"/>
                        <a:t>Spain</a:t>
                      </a:r>
                      <a:endParaRPr lang="en-US" sz="1800" dirty="0"/>
                    </a:p>
                  </a:txBody>
                  <a:tcPr/>
                </a:tc>
                <a:tc>
                  <a:txBody>
                    <a:bodyPr/>
                    <a:lstStyle/>
                    <a:p>
                      <a:r>
                        <a:rPr lang="es-ES" sz="1800" dirty="0"/>
                        <a:t>29.8</a:t>
                      </a:r>
                      <a:endParaRPr lang="en-US" sz="1800" dirty="0"/>
                    </a:p>
                  </a:txBody>
                  <a:tcPr/>
                </a:tc>
                <a:extLst>
                  <a:ext uri="{0D108BD9-81ED-4DB2-BD59-A6C34878D82A}">
                    <a16:rowId xmlns:a16="http://schemas.microsoft.com/office/drawing/2014/main" val="10004"/>
                  </a:ext>
                </a:extLst>
              </a:tr>
              <a:tr h="653865">
                <a:tc>
                  <a:txBody>
                    <a:bodyPr/>
                    <a:lstStyle/>
                    <a:p>
                      <a:r>
                        <a:rPr lang="es-ES" sz="1800" dirty="0"/>
                        <a:t>Willis (2007)</a:t>
                      </a:r>
                      <a:endParaRPr lang="en-US" sz="1800" dirty="0"/>
                    </a:p>
                  </a:txBody>
                  <a:tcPr/>
                </a:tc>
                <a:tc>
                  <a:txBody>
                    <a:bodyPr/>
                    <a:lstStyle/>
                    <a:p>
                      <a:r>
                        <a:rPr lang="es-ES" sz="1800" dirty="0"/>
                        <a:t>Cibao, </a:t>
                      </a:r>
                      <a:r>
                        <a:rPr lang="es-ES" sz="1800" dirty="0" err="1"/>
                        <a:t>Dominican</a:t>
                      </a:r>
                      <a:r>
                        <a:rPr lang="es-ES" sz="1800" dirty="0"/>
                        <a:t> </a:t>
                      </a:r>
                      <a:r>
                        <a:rPr lang="es-ES" sz="1800" dirty="0" err="1"/>
                        <a:t>Republic</a:t>
                      </a:r>
                      <a:endParaRPr lang="en-US" sz="1800" dirty="0"/>
                    </a:p>
                  </a:txBody>
                  <a:tcPr/>
                </a:tc>
                <a:tc>
                  <a:txBody>
                    <a:bodyPr/>
                    <a:lstStyle/>
                    <a:p>
                      <a:r>
                        <a:rPr lang="es-ES" sz="1800" dirty="0"/>
                        <a:t>4.2</a:t>
                      </a:r>
                      <a:endParaRPr lang="en-US" sz="18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9531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2959" y="381000"/>
            <a:ext cx="7543801" cy="4572000"/>
          </a:xfrm>
        </p:spPr>
        <p:txBody>
          <a:bodyPr>
            <a:normAutofit fontScale="92500"/>
          </a:bodyPr>
          <a:lstStyle/>
          <a:p>
            <a:pPr>
              <a:buFont typeface="Wingdings" panose="05000000000000000000" pitchFamily="2" charset="2"/>
              <a:buChar char="§"/>
            </a:pPr>
            <a:r>
              <a:rPr lang="en-US" sz="2300" dirty="0"/>
              <a:t>However, this variation is not random, but rather systematic</a:t>
            </a:r>
          </a:p>
          <a:p>
            <a:pPr>
              <a:buFont typeface="Wingdings" panose="05000000000000000000" pitchFamily="2" charset="2"/>
              <a:buChar char="§"/>
            </a:pPr>
            <a:r>
              <a:rPr lang="en-US" sz="2300" dirty="0"/>
              <a:t>Trill variation in native speaker Spanish is constrained by:</a:t>
            </a:r>
          </a:p>
          <a:p>
            <a:pPr marL="0" indent="0">
              <a:buNone/>
            </a:pPr>
            <a:r>
              <a:rPr lang="en-US" sz="2300" dirty="0">
                <a:solidFill>
                  <a:srgbClr val="800000"/>
                </a:solidFill>
              </a:rPr>
              <a:t>	</a:t>
            </a:r>
            <a:r>
              <a:rPr lang="en-US" sz="2300" dirty="0">
                <a:solidFill>
                  <a:srgbClr val="002060"/>
                </a:solidFill>
              </a:rPr>
              <a:t>Position within word</a:t>
            </a:r>
          </a:p>
          <a:p>
            <a:pPr marL="0" indent="0">
              <a:buNone/>
            </a:pPr>
            <a:r>
              <a:rPr lang="en-US" sz="2300" dirty="0">
                <a:solidFill>
                  <a:srgbClr val="002060"/>
                </a:solidFill>
              </a:rPr>
              <a:t>	Phonetic context</a:t>
            </a:r>
          </a:p>
          <a:p>
            <a:pPr marL="0" indent="0">
              <a:buNone/>
            </a:pPr>
            <a:r>
              <a:rPr lang="en-US" sz="2300" dirty="0">
                <a:solidFill>
                  <a:srgbClr val="002060"/>
                </a:solidFill>
              </a:rPr>
              <a:t>	Number of syllables</a:t>
            </a:r>
          </a:p>
          <a:p>
            <a:pPr marL="0" indent="0">
              <a:buNone/>
            </a:pPr>
            <a:r>
              <a:rPr lang="en-US" sz="2300" dirty="0">
                <a:solidFill>
                  <a:srgbClr val="002060"/>
                </a:solidFill>
              </a:rPr>
              <a:t>	Grammatical category</a:t>
            </a:r>
          </a:p>
          <a:p>
            <a:pPr marL="0" indent="0">
              <a:buNone/>
            </a:pPr>
            <a:r>
              <a:rPr lang="en-US" sz="2300" dirty="0">
                <a:solidFill>
                  <a:srgbClr val="002060"/>
                </a:solidFill>
              </a:rPr>
              <a:t>	Syllable stress</a:t>
            </a:r>
          </a:p>
          <a:p>
            <a:pPr marL="0" indent="0">
              <a:buNone/>
            </a:pPr>
            <a:r>
              <a:rPr lang="en-US" sz="2300" dirty="0">
                <a:solidFill>
                  <a:srgbClr val="002060"/>
                </a:solidFill>
              </a:rPr>
              <a:t>	Phonological neighbors</a:t>
            </a:r>
          </a:p>
          <a:p>
            <a:pPr marL="0" indent="0">
              <a:buNone/>
            </a:pPr>
            <a:r>
              <a:rPr lang="en-US" sz="2300" dirty="0">
                <a:solidFill>
                  <a:srgbClr val="002060"/>
                </a:solidFill>
              </a:rPr>
              <a:t>	Frequency	</a:t>
            </a:r>
          </a:p>
          <a:p>
            <a:pPr lvl="1"/>
            <a:endParaRPr lang="es-ES" dirty="0"/>
          </a:p>
        </p:txBody>
      </p:sp>
      <p:sp>
        <p:nvSpPr>
          <p:cNvPr id="4" name="Slide Number Placeholder 3"/>
          <p:cNvSpPr>
            <a:spLocks noGrp="1"/>
          </p:cNvSpPr>
          <p:nvPr>
            <p:ph type="sldNum" sz="quarter" idx="12"/>
          </p:nvPr>
        </p:nvSpPr>
        <p:spPr/>
        <p:txBody>
          <a:bodyPr/>
          <a:lstStyle/>
          <a:p>
            <a:fld id="{1A181BC5-E34D-4B44-B9B9-3CA944BC39F2}" type="slidenum">
              <a:rPr lang="en-US" smtClean="0"/>
              <a:t>7</a:t>
            </a:fld>
            <a:endParaRPr lang="en-US"/>
          </a:p>
        </p:txBody>
      </p:sp>
      <p:sp>
        <p:nvSpPr>
          <p:cNvPr id="6" name="TextBox 5"/>
          <p:cNvSpPr txBox="1"/>
          <p:nvPr/>
        </p:nvSpPr>
        <p:spPr>
          <a:xfrm>
            <a:off x="4800600" y="1356353"/>
            <a:ext cx="3200400" cy="2758447"/>
          </a:xfrm>
          <a:prstGeom prst="rect">
            <a:avLst/>
          </a:prstGeom>
          <a:noFill/>
        </p:spPr>
        <p:txBody>
          <a:bodyPr wrap="square" rtlCol="0">
            <a:spAutoFit/>
          </a:bodyPr>
          <a:lstStyle/>
          <a:p>
            <a:pPr lvl="1">
              <a:lnSpc>
                <a:spcPct val="70000"/>
              </a:lnSpc>
              <a:spcBef>
                <a:spcPts val="1200"/>
              </a:spcBef>
              <a:spcAft>
                <a:spcPts val="200"/>
              </a:spcAft>
            </a:pPr>
            <a:r>
              <a:rPr lang="en-US" sz="2100" dirty="0">
                <a:solidFill>
                  <a:srgbClr val="002060"/>
                </a:solidFill>
              </a:rPr>
              <a:t>Speech style</a:t>
            </a:r>
          </a:p>
          <a:p>
            <a:pPr lvl="1">
              <a:lnSpc>
                <a:spcPct val="70000"/>
              </a:lnSpc>
              <a:spcBef>
                <a:spcPts val="1200"/>
              </a:spcBef>
              <a:spcAft>
                <a:spcPts val="200"/>
              </a:spcAft>
            </a:pPr>
            <a:r>
              <a:rPr lang="en-US" sz="2100" dirty="0">
                <a:solidFill>
                  <a:srgbClr val="002060"/>
                </a:solidFill>
              </a:rPr>
              <a:t>Age </a:t>
            </a:r>
          </a:p>
          <a:p>
            <a:pPr lvl="1">
              <a:lnSpc>
                <a:spcPct val="70000"/>
              </a:lnSpc>
              <a:spcBef>
                <a:spcPts val="1200"/>
              </a:spcBef>
              <a:spcAft>
                <a:spcPts val="200"/>
              </a:spcAft>
            </a:pPr>
            <a:r>
              <a:rPr lang="en-US" sz="2100" dirty="0">
                <a:solidFill>
                  <a:srgbClr val="002060"/>
                </a:solidFill>
              </a:rPr>
              <a:t>Sex </a:t>
            </a:r>
          </a:p>
          <a:p>
            <a:pPr lvl="1">
              <a:lnSpc>
                <a:spcPct val="70000"/>
              </a:lnSpc>
              <a:spcBef>
                <a:spcPts val="1200"/>
              </a:spcBef>
              <a:spcAft>
                <a:spcPts val="200"/>
              </a:spcAft>
            </a:pPr>
            <a:r>
              <a:rPr lang="en-US" sz="2100" dirty="0">
                <a:solidFill>
                  <a:srgbClr val="002060"/>
                </a:solidFill>
              </a:rPr>
              <a:t>Social class </a:t>
            </a:r>
          </a:p>
          <a:p>
            <a:pPr lvl="1">
              <a:lnSpc>
                <a:spcPct val="70000"/>
              </a:lnSpc>
              <a:spcBef>
                <a:spcPts val="1200"/>
              </a:spcBef>
              <a:spcAft>
                <a:spcPts val="200"/>
              </a:spcAft>
            </a:pPr>
            <a:r>
              <a:rPr lang="en-US" sz="2100" dirty="0">
                <a:solidFill>
                  <a:srgbClr val="002060"/>
                </a:solidFill>
              </a:rPr>
              <a:t>Social network density </a:t>
            </a:r>
          </a:p>
          <a:p>
            <a:pPr lvl="1">
              <a:lnSpc>
                <a:spcPct val="70000"/>
              </a:lnSpc>
              <a:spcBef>
                <a:spcPts val="1200"/>
              </a:spcBef>
              <a:spcAft>
                <a:spcPts val="200"/>
              </a:spcAft>
            </a:pPr>
            <a:r>
              <a:rPr lang="en-US" sz="2100" dirty="0">
                <a:solidFill>
                  <a:srgbClr val="002060"/>
                </a:solidFill>
              </a:rPr>
              <a:t>Beliefs</a:t>
            </a:r>
          </a:p>
          <a:p>
            <a:pPr lvl="1">
              <a:lnSpc>
                <a:spcPct val="70000"/>
              </a:lnSpc>
              <a:spcBef>
                <a:spcPts val="1200"/>
              </a:spcBef>
              <a:spcAft>
                <a:spcPts val="200"/>
              </a:spcAft>
            </a:pPr>
            <a:r>
              <a:rPr lang="en-US" sz="2100" dirty="0">
                <a:solidFill>
                  <a:srgbClr val="002060"/>
                </a:solidFill>
              </a:rPr>
              <a:t>Urban vs. Rural</a:t>
            </a:r>
          </a:p>
        </p:txBody>
      </p:sp>
      <p:sp>
        <p:nvSpPr>
          <p:cNvPr id="7" name="TextBox 6"/>
          <p:cNvSpPr txBox="1"/>
          <p:nvPr/>
        </p:nvSpPr>
        <p:spPr>
          <a:xfrm>
            <a:off x="822959" y="4648200"/>
            <a:ext cx="7711441" cy="830997"/>
          </a:xfrm>
          <a:prstGeom prst="rect">
            <a:avLst/>
          </a:prstGeom>
          <a:noFill/>
        </p:spPr>
        <p:txBody>
          <a:bodyPr wrap="square" rtlCol="0">
            <a:spAutoFit/>
          </a:bodyPr>
          <a:lstStyle/>
          <a:p>
            <a:pPr lvl="1"/>
            <a:r>
              <a:rPr lang="es-ES" sz="1600" dirty="0">
                <a:solidFill>
                  <a:schemeClr val="bg1">
                    <a:lumMod val="50000"/>
                  </a:schemeClr>
                </a:solidFill>
              </a:rPr>
              <a:t>Adams, 2002; Bradley, 2006; Bradley &amp; Willis, 2012; Díaz-Campos, 2008; Diez Canseco, 1997; </a:t>
            </a:r>
            <a:r>
              <a:rPr lang="es-ES" sz="1600" dirty="0" err="1">
                <a:solidFill>
                  <a:schemeClr val="bg1">
                    <a:lumMod val="50000"/>
                  </a:schemeClr>
                </a:solidFill>
              </a:rPr>
              <a:t>Henriksen</a:t>
            </a:r>
            <a:r>
              <a:rPr lang="es-ES" sz="1600" dirty="0">
                <a:solidFill>
                  <a:schemeClr val="bg1">
                    <a:lumMod val="50000"/>
                  </a:schemeClr>
                </a:solidFill>
              </a:rPr>
              <a:t> &amp; Willis, 2010; Lastra &amp; Butragueño, 2006; Lewis, 2004; </a:t>
            </a:r>
            <a:r>
              <a:rPr lang="es-ES" sz="1600" dirty="0" err="1">
                <a:solidFill>
                  <a:schemeClr val="bg1">
                    <a:lumMod val="50000"/>
                  </a:schemeClr>
                </a:solidFill>
              </a:rPr>
              <a:t>Rissel</a:t>
            </a:r>
            <a:r>
              <a:rPr lang="es-ES" sz="1600" dirty="0">
                <a:solidFill>
                  <a:schemeClr val="bg1">
                    <a:lumMod val="50000"/>
                  </a:schemeClr>
                </a:solidFill>
              </a:rPr>
              <a:t>, 1989; Willis, 2006, 2007: Zahler &amp; Daidone, 2014.</a:t>
            </a:r>
          </a:p>
        </p:txBody>
      </p:sp>
    </p:spTree>
    <p:extLst>
      <p:ext uri="{BB962C8B-B14F-4D97-AF65-F5344CB8AC3E}">
        <p14:creationId xmlns:p14="http://schemas.microsoft.com/office/powerpoint/2010/main" val="3797105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0871" y="457200"/>
            <a:ext cx="7200900" cy="585986"/>
          </a:xfrm>
        </p:spPr>
        <p:txBody>
          <a:bodyPr>
            <a:normAutofit/>
          </a:bodyPr>
          <a:lstStyle/>
          <a:p>
            <a:r>
              <a:rPr lang="en-US" sz="3600" dirty="0"/>
              <a:t>Maintenance of tap-trill contrast</a:t>
            </a:r>
          </a:p>
        </p:txBody>
      </p:sp>
      <p:sp>
        <p:nvSpPr>
          <p:cNvPr id="4" name="Content Placeholder 3"/>
          <p:cNvSpPr>
            <a:spLocks noGrp="1"/>
          </p:cNvSpPr>
          <p:nvPr>
            <p:ph idx="1"/>
          </p:nvPr>
        </p:nvSpPr>
        <p:spPr>
          <a:xfrm>
            <a:off x="1100870" y="1524000"/>
            <a:ext cx="7052529" cy="4245372"/>
          </a:xfrm>
        </p:spPr>
        <p:txBody>
          <a:bodyPr>
            <a:normAutofit/>
          </a:bodyPr>
          <a:lstStyle/>
          <a:p>
            <a:r>
              <a:rPr lang="en-US" sz="2400" dirty="0"/>
              <a:t>One-occlusion trill is often a frequent variant </a:t>
            </a:r>
            <a:r>
              <a:rPr lang="en-US" dirty="0">
                <a:solidFill>
                  <a:schemeClr val="accent1">
                    <a:lumMod val="75000"/>
                  </a:schemeClr>
                </a:solidFill>
              </a:rPr>
              <a:t>(e.g. </a:t>
            </a:r>
            <a:r>
              <a:rPr lang="en-US" dirty="0" err="1">
                <a:solidFill>
                  <a:schemeClr val="accent1">
                    <a:lumMod val="75000"/>
                  </a:schemeClr>
                </a:solidFill>
              </a:rPr>
              <a:t>Henriksen</a:t>
            </a:r>
            <a:r>
              <a:rPr lang="en-US" dirty="0">
                <a:solidFill>
                  <a:schemeClr val="accent1">
                    <a:lumMod val="75000"/>
                  </a:schemeClr>
                </a:solidFill>
              </a:rPr>
              <a:t> &amp; Willis, 2010; Willis, 2006)</a:t>
            </a:r>
            <a:endParaRPr lang="en-US" sz="2400" dirty="0">
              <a:solidFill>
                <a:schemeClr val="accent1">
                  <a:lumMod val="75000"/>
                </a:schemeClr>
              </a:solidFill>
            </a:endParaRPr>
          </a:p>
          <a:p>
            <a:r>
              <a:rPr lang="en-US" sz="2400" dirty="0"/>
              <a:t>Nevertheless, speakers maintain a distinction between tap and trill through duration </a:t>
            </a:r>
            <a:r>
              <a:rPr lang="es-ES" i="0" dirty="0">
                <a:solidFill>
                  <a:schemeClr val="accent1">
                    <a:lumMod val="75000"/>
                  </a:schemeClr>
                </a:solidFill>
              </a:rPr>
              <a:t>(</a:t>
            </a:r>
            <a:r>
              <a:rPr lang="es-ES" i="0" dirty="0" err="1">
                <a:solidFill>
                  <a:schemeClr val="accent1">
                    <a:lumMod val="75000"/>
                  </a:schemeClr>
                </a:solidFill>
              </a:rPr>
              <a:t>e.g</a:t>
            </a:r>
            <a:r>
              <a:rPr lang="es-ES" i="0" dirty="0">
                <a:solidFill>
                  <a:schemeClr val="accent1">
                    <a:lumMod val="75000"/>
                  </a:schemeClr>
                </a:solidFill>
              </a:rPr>
              <a:t>. Bradley &amp; Willis, 2012; </a:t>
            </a:r>
            <a:r>
              <a:rPr lang="es-ES" i="0" dirty="0" err="1">
                <a:solidFill>
                  <a:schemeClr val="accent1">
                    <a:lumMod val="75000"/>
                  </a:schemeClr>
                </a:solidFill>
              </a:rPr>
              <a:t>Henriksen</a:t>
            </a:r>
            <a:r>
              <a:rPr lang="es-ES" i="0" dirty="0">
                <a:solidFill>
                  <a:schemeClr val="accent1">
                    <a:lumMod val="75000"/>
                  </a:schemeClr>
                </a:solidFill>
              </a:rPr>
              <a:t> &amp; Willis, 2010; Willis &amp; Bradley, 2008)</a:t>
            </a:r>
          </a:p>
          <a:p>
            <a:pPr lvl="1"/>
            <a:r>
              <a:rPr lang="en-US" sz="2400" i="0" dirty="0">
                <a:solidFill>
                  <a:schemeClr val="tx1"/>
                </a:solidFill>
              </a:rPr>
              <a:t>Trills significantly longer than taps</a:t>
            </a:r>
          </a:p>
        </p:txBody>
      </p:sp>
      <p:sp>
        <p:nvSpPr>
          <p:cNvPr id="2" name="Slide Number Placeholder 1"/>
          <p:cNvSpPr>
            <a:spLocks noGrp="1"/>
          </p:cNvSpPr>
          <p:nvPr>
            <p:ph type="sldNum" sz="quarter" idx="12"/>
          </p:nvPr>
        </p:nvSpPr>
        <p:spPr/>
        <p:txBody>
          <a:bodyPr/>
          <a:lstStyle/>
          <a:p>
            <a:fld id="{1A181BC5-E34D-4B44-B9B9-3CA944BC39F2}" type="slidenum">
              <a:rPr lang="en-US" smtClean="0"/>
              <a:t>8</a:t>
            </a:fld>
            <a:endParaRPr lang="en-US"/>
          </a:p>
        </p:txBody>
      </p:sp>
    </p:spTree>
    <p:extLst>
      <p:ext uri="{BB962C8B-B14F-4D97-AF65-F5344CB8AC3E}">
        <p14:creationId xmlns:p14="http://schemas.microsoft.com/office/powerpoint/2010/main" val="3951042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244" y="647421"/>
            <a:ext cx="7200900" cy="762000"/>
          </a:xfrm>
        </p:spPr>
        <p:txBody>
          <a:bodyPr/>
          <a:lstStyle/>
          <a:p>
            <a:r>
              <a:rPr lang="es-ES" dirty="0" err="1"/>
              <a:t>Trill</a:t>
            </a:r>
            <a:r>
              <a:rPr lang="es-ES" dirty="0"/>
              <a:t> </a:t>
            </a:r>
            <a:r>
              <a:rPr lang="es-ES" dirty="0" err="1"/>
              <a:t>production</a:t>
            </a:r>
            <a:r>
              <a:rPr lang="es-ES" dirty="0"/>
              <a:t> </a:t>
            </a:r>
            <a:r>
              <a:rPr lang="es-ES" dirty="0" err="1"/>
              <a:t>by</a:t>
            </a:r>
            <a:r>
              <a:rPr lang="es-ES" dirty="0"/>
              <a:t> L2 </a:t>
            </a:r>
            <a:r>
              <a:rPr lang="es-ES" dirty="0" err="1"/>
              <a:t>learners</a:t>
            </a:r>
            <a:endParaRPr lang="en-US" dirty="0"/>
          </a:p>
        </p:txBody>
      </p:sp>
      <p:sp>
        <p:nvSpPr>
          <p:cNvPr id="3" name="Content Placeholder 2"/>
          <p:cNvSpPr>
            <a:spLocks noGrp="1"/>
          </p:cNvSpPr>
          <p:nvPr>
            <p:ph idx="1"/>
          </p:nvPr>
        </p:nvSpPr>
        <p:spPr>
          <a:xfrm>
            <a:off x="1100871" y="1676400"/>
            <a:ext cx="7200900" cy="3733800"/>
          </a:xfrm>
        </p:spPr>
        <p:txBody>
          <a:bodyPr>
            <a:normAutofit/>
          </a:bodyPr>
          <a:lstStyle/>
          <a:p>
            <a:pPr>
              <a:buFont typeface="Wingdings" panose="05000000000000000000" pitchFamily="2" charset="2"/>
              <a:buChar char="§"/>
            </a:pPr>
            <a:r>
              <a:rPr lang="en-US" sz="2400" dirty="0"/>
              <a:t>American and British English have a single </a:t>
            </a:r>
            <a:r>
              <a:rPr lang="en-US" sz="2400" dirty="0" err="1"/>
              <a:t>rhotic</a:t>
            </a:r>
            <a:r>
              <a:rPr lang="en-US" sz="2400" dirty="0"/>
              <a:t> phoneme which is realized most often as a voiced alveolar approximant [ɹ] </a:t>
            </a:r>
            <a:r>
              <a:rPr lang="en-US" dirty="0">
                <a:solidFill>
                  <a:schemeClr val="accent1">
                    <a:lumMod val="75000"/>
                  </a:schemeClr>
                </a:solidFill>
              </a:rPr>
              <a:t>(</a:t>
            </a:r>
            <a:r>
              <a:rPr lang="en-US" dirty="0" err="1">
                <a:solidFill>
                  <a:schemeClr val="accent1">
                    <a:lumMod val="75000"/>
                  </a:schemeClr>
                </a:solidFill>
              </a:rPr>
              <a:t>Ladefoged</a:t>
            </a:r>
            <a:r>
              <a:rPr lang="en-US" dirty="0">
                <a:solidFill>
                  <a:schemeClr val="accent1">
                    <a:lumMod val="75000"/>
                  </a:schemeClr>
                </a:solidFill>
              </a:rPr>
              <a:t> &amp; Johnson, 2010; Roach, 2004)</a:t>
            </a:r>
            <a:endParaRPr lang="en-US" sz="2400" dirty="0"/>
          </a:p>
          <a:p>
            <a:pPr>
              <a:buFont typeface="Wingdings" panose="05000000000000000000" pitchFamily="2" charset="2"/>
              <a:buChar char="§"/>
            </a:pPr>
            <a:r>
              <a:rPr lang="en-US" sz="2400" dirty="0"/>
              <a:t>Most L2 studies take an error analysis approach to L2 trill production </a:t>
            </a:r>
            <a:r>
              <a:rPr lang="en-US" dirty="0">
                <a:solidFill>
                  <a:schemeClr val="accent1">
                    <a:lumMod val="75000"/>
                  </a:schemeClr>
                </a:solidFill>
              </a:rPr>
              <a:t>(Face, 2006; Major, 1986; Olsen, 2012; Reeder, 1998)</a:t>
            </a:r>
            <a:r>
              <a:rPr lang="en-US" sz="2400" dirty="0">
                <a:solidFill>
                  <a:schemeClr val="tx1"/>
                </a:solidFill>
              </a:rPr>
              <a:t>:</a:t>
            </a:r>
          </a:p>
          <a:p>
            <a:pPr lvl="1">
              <a:buFont typeface="Wingdings" panose="05000000000000000000" pitchFamily="2" charset="2"/>
              <a:buChar char="§"/>
            </a:pPr>
            <a:r>
              <a:rPr lang="en-US" sz="2400" dirty="0"/>
              <a:t>voiced alveolar trill = correct, all other variants = incorrect </a:t>
            </a:r>
          </a:p>
        </p:txBody>
      </p:sp>
      <p:sp>
        <p:nvSpPr>
          <p:cNvPr id="4" name="Slide Number Placeholder 3"/>
          <p:cNvSpPr>
            <a:spLocks noGrp="1"/>
          </p:cNvSpPr>
          <p:nvPr>
            <p:ph type="sldNum" sz="quarter" idx="12"/>
          </p:nvPr>
        </p:nvSpPr>
        <p:spPr/>
        <p:txBody>
          <a:bodyPr/>
          <a:lstStyle/>
          <a:p>
            <a:fld id="{1A181BC5-E34D-4B44-B9B9-3CA944BC39F2}" type="slidenum">
              <a:rPr lang="en-US" smtClean="0"/>
              <a:t>9</a:t>
            </a:fld>
            <a:endParaRPr lang="en-US"/>
          </a:p>
        </p:txBody>
      </p:sp>
    </p:spTree>
    <p:extLst>
      <p:ext uri="{BB962C8B-B14F-4D97-AF65-F5344CB8AC3E}">
        <p14:creationId xmlns:p14="http://schemas.microsoft.com/office/powerpoint/2010/main" val="23906275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 Variationist Account of Trill /r/ Usage in the Spanish of Málaga&amp;quot;&quot;/&gt;&lt;property id=&quot;20307&quot; value=&quot;256&quot;/&gt;&lt;/object&gt;&lt;object type=&quot;3&quot; unique_id=&quot;10005&quot;&gt;&lt;property id=&quot;20148&quot; value=&quot;5&quot;/&gt;&lt;property id=&quot;20300&quot; value=&quot;Slide 2 - &amp;quot;Introduction&amp;quot;&quot;/&gt;&lt;property id=&quot;20307&quot; value=&quot;257&quot;/&gt;&lt;/object&gt;&lt;object type=&quot;3&quot; unique_id=&quot;10007&quot;&gt;&lt;property id=&quot;20148&quot; value=&quot;5&quot;/&gt;&lt;property id=&quot;20300&quot; value=&quot;Slide 6 - &amp;quot;What conditions this variation?&amp;quot;&quot;/&gt;&lt;property id=&quot;20307&quot; value=&quot;260&quot;/&gt;&lt;/object&gt;&lt;object type=&quot;3&quot; unique_id=&quot;10008&quot;&gt;&lt;property id=&quot;20148&quot; value=&quot;5&quot;/&gt;&lt;property id=&quot;20300&quot; value=&quot;Slide 8 - &amp;quot;The current study&amp;quot;&quot;/&gt;&lt;property id=&quot;20307&quot; value=&quot;259&quot;/&gt;&lt;/object&gt;&lt;object type=&quot;3&quot; unique_id=&quot;10010&quot;&gt;&lt;property id=&quot;20148&quot; value=&quot;5&quot;/&gt;&lt;property id=&quot;20300&quot; value=&quot;Slide 11 - &amp;quot;Method&amp;quot;&quot;/&gt;&lt;property id=&quot;20307&quot; value=&quot;262&quot;/&gt;&lt;/object&gt;&lt;object type=&quot;3&quot; unique_id=&quot;10011&quot;&gt;&lt;property id=&quot;20148&quot; value=&quot;5&quot;/&gt;&lt;property id=&quot;20300&quot; value=&quot;Slide 12 - &amp;quot;Method&amp;quot;&quot;/&gt;&lt;property id=&quot;20307&quot; value=&quot;263&quot;/&gt;&lt;/object&gt;&lt;object type=&quot;3&quot; unique_id=&quot;10012&quot;&gt;&lt;property id=&quot;20148&quot; value=&quot;5&quot;/&gt;&lt;property id=&quot;20300&quot; value=&quot;Slide 15 - &amp;quot;Method&amp;quot;&quot;/&gt;&lt;property id=&quot;20307&quot; value=&quot;264&quot;/&gt;&lt;/object&gt;&lt;object type=&quot;3&quot; unique_id=&quot;10013&quot;&gt;&lt;property id=&quot;20148&quot; value=&quot;5&quot;/&gt;&lt;property id=&quot;20300&quot; value=&quot;Slide 18 - &amp;quot;Method&amp;quot;&quot;/&gt;&lt;property id=&quot;20307&quot; value=&quot;265&quot;/&gt;&lt;/object&gt;&lt;object type=&quot;3&quot; unique_id=&quot;10090&quot;&gt;&lt;property id=&quot;20148&quot; value=&quot;5&quot;/&gt;&lt;property id=&quot;20300&quot; value=&quot;Slide 33 - &amp;quot;Conclusions&amp;quot;&quot;/&gt;&lt;property id=&quot;20307&quot; value=&quot;270&quot;/&gt;&lt;/object&gt;&lt;object type=&quot;3&quot; unique_id=&quot;10091&quot;&gt;&lt;property id=&quot;20148&quot; value=&quot;5&quot;/&gt;&lt;property id=&quot;20300&quot; value=&quot;Slide 34 - &amp;quot;Thank you&amp;quot;&quot;/&gt;&lt;property id=&quot;20307&quot; value=&quot;271&quot;/&gt;&lt;/object&gt;&lt;object type=&quot;3&quot; unique_id=&quot;10164&quot;&gt;&lt;property id=&quot;20148&quot; value=&quot;5&quot;/&gt;&lt;property id=&quot;20300&quot; value=&quot;Slide 35 - &amp;quot;References&amp;quot;&quot;/&gt;&lt;property id=&quot;20307&quot; value=&quot;272&quot;/&gt;&lt;/object&gt;&lt;object type=&quot;3&quot; unique_id=&quot;10165&quot;&gt;&lt;property id=&quot;20148&quot; value=&quot;5&quot;/&gt;&lt;property id=&quot;20300&quot; value=&quot;Slide 3 - &amp;quot;However…&amp;quot;&quot;/&gt;&lt;property id=&quot;20307&quot; value=&quot;273&quot;/&gt;&lt;/object&gt;&lt;object type=&quot;3&quot; unique_id=&quot;10166&quot;&gt;&lt;property id=&quot;20148&quot; value=&quot;5&quot;/&gt;&lt;property id=&quot;20300&quot; value=&quot;Slide 4&quot;/&gt;&lt;property id=&quot;20307&quot; value=&quot;275&quot;/&gt;&lt;/object&gt;&lt;object type=&quot;3&quot; unique_id=&quot;10167&quot;&gt;&lt;property id=&quot;20148&quot; value=&quot;5&quot;/&gt;&lt;property id=&quot;20300&quot; value=&quot;Slide 5&quot;/&gt;&lt;property id=&quot;20307&quot; value=&quot;274&quot;/&gt;&lt;/object&gt;&lt;object type=&quot;3&quot; unique_id=&quot;10168&quot;&gt;&lt;property id=&quot;20148&quot; value=&quot;5&quot;/&gt;&lt;property id=&quot;20300&quot; value=&quot;Slide 7 - &amp;quot;What conditions this variation?&amp;quot;&quot;/&gt;&lt;property id=&quot;20307&quot; value=&quot;276&quot;/&gt;&lt;/object&gt;&lt;object type=&quot;3&quot; unique_id=&quot;10169&quot;&gt;&lt;property id=&quot;20148&quot; value=&quot;5&quot;/&gt;&lt;property id=&quot;20300&quot; value=&quot;Slide 9 - &amp;quot;The current study&amp;quot;&quot;/&gt;&lt;property id=&quot;20307&quot; value=&quot;278&quot;/&gt;&lt;/object&gt;&lt;object type=&quot;3&quot; unique_id=&quot;10170&quot;&gt;&lt;property id=&quot;20148&quot; value=&quot;5&quot;/&gt;&lt;property id=&quot;20300&quot; value=&quot;Slide 10 - &amp;quot;Methods&amp;quot;&quot;/&gt;&lt;property id=&quot;20307&quot; value=&quot;281&quot;/&gt;&lt;/object&gt;&lt;object type=&quot;3&quot; unique_id=&quot;10171&quot;&gt;&lt;property id=&quot;20148&quot; value=&quot;5&quot;/&gt;&lt;property id=&quot;20300&quot; value=&quot;Slide 13&quot;/&gt;&lt;property id=&quot;20307&quot; value=&quot;301&quot;/&gt;&lt;/object&gt;&lt;object type=&quot;3&quot; unique_id=&quot;10172&quot;&gt;&lt;property id=&quot;20148&quot; value=&quot;5&quot;/&gt;&lt;property id=&quot;20300&quot; value=&quot;Slide 14&quot;/&gt;&lt;property id=&quot;20307&quot; value=&quot;302&quot;/&gt;&lt;/object&gt;&lt;object type=&quot;3&quot; unique_id=&quot;10173&quot;&gt;&lt;property id=&quot;20148&quot; value=&quot;5&quot;/&gt;&lt;property id=&quot;20300&quot; value=&quot;Slide 16 - &amp;quot;Method&amp;quot;&quot;/&gt;&lt;property id=&quot;20307&quot; value=&quot;279&quot;/&gt;&lt;/object&gt;&lt;object type=&quot;3&quot; unique_id=&quot;10174&quot;&gt;&lt;property id=&quot;20148&quot; value=&quot;5&quot;/&gt;&lt;property id=&quot;20300&quot; value=&quot;Slide 17 - &amp;quot;Method&amp;quot;&quot;/&gt;&lt;property id=&quot;20307&quot; value=&quot;283&quot;/&gt;&lt;/object&gt;&lt;object type=&quot;3&quot; unique_id=&quot;10175&quot;&gt;&lt;property id=&quot;20148&quot; value=&quot;5&quot;/&gt;&lt;property id=&quot;20300&quot; value=&quot;Slide 19 - &amp;quot;Statistical analysis&amp;quot;&quot;/&gt;&lt;property id=&quot;20307&quot; value=&quot;282&quot;/&gt;&lt;/object&gt;&lt;object type=&quot;3&quot; unique_id=&quot;10176&quot;&gt;&lt;property id=&quot;20148&quot; value=&quot;5&quot;/&gt;&lt;property id=&quot;20300&quot; value=&quot;Slide 20 - &amp;quot;Exclusions&amp;quot;&quot;/&gt;&lt;property id=&quot;20307&quot; value=&quot;280&quot;/&gt;&lt;/object&gt;&lt;object type=&quot;3&quot; unique_id=&quot;10177&quot;&gt;&lt;property id=&quot;20148&quot; value=&quot;5&quot;/&gt;&lt;property id=&quot;20300&quot; value=&quot;Slide 21 - &amp;quot;Results&amp;quot;&quot;/&gt;&lt;property id=&quot;20307&quot; value=&quot;285&quot;/&gt;&lt;/object&gt;&lt;object type=&quot;3&quot; unique_id=&quot;10178&quot;&gt;&lt;property id=&quot;20148&quot; value=&quot;5&quot;/&gt;&lt;property id=&quot;20300&quot; value=&quot;Slide 22 - &amp;quot;Significant factors&amp;quot;&quot;/&gt;&lt;property id=&quot;20307&quot; value=&quot;284&quot;/&gt;&lt;/object&gt;&lt;object type=&quot;3&quot; unique_id=&quot;10179&quot;&gt;&lt;property id=&quot;20148&quot; value=&quot;5&quot;/&gt;&lt;property id=&quot;20300&quot; value=&quot;Slide 23&quot;/&gt;&lt;property id=&quot;20307&quot; value=&quot;286&quot;/&gt;&lt;/object&gt;&lt;object type=&quot;3&quot; unique_id=&quot;10180&quot;&gt;&lt;property id=&quot;20148&quot; value=&quot;5&quot;/&gt;&lt;property id=&quot;20300&quot; value=&quot;Slide 24 - &amp;quot;Correlations between all linguistic factors and corpus frequency&amp;quot;&quot;/&gt;&lt;property id=&quot;20307&quot; value=&quot;288&quot;/&gt;&lt;/object&gt;&lt;object type=&quot;3&quot; unique_id=&quot;10181&quot;&gt;&lt;property id=&quot;20148&quot; value=&quot;5&quot;/&gt;&lt;property id=&quot;20300&quot; value=&quot;Slide 25&quot;/&gt;&lt;property id=&quot;20307&quot; value=&quot;289&quot;/&gt;&lt;/object&gt;&lt;object type=&quot;3&quot; unique_id=&quot;10182&quot;&gt;&lt;property id=&quot;20148&quot; value=&quot;5&quot;/&gt;&lt;property id=&quot;20300&quot; value=&quot;Slide 38 - &amp;quot;Correlations between all linguistic factors and corpus frequency&amp;quot;&quot;/&gt;&lt;property id=&quot;20307&quot; value=&quot;290&quot;/&gt;&lt;/object&gt;&lt;object type=&quot;3&quot; unique_id=&quot;10183&quot;&gt;&lt;property id=&quot;20148&quot; value=&quot;5&quot;/&gt;&lt;property id=&quot;20300&quot; value=&quot;Slide 26 - &amp;quot;Discussion&amp;quot;&quot;/&gt;&lt;property id=&quot;20307&quot; value=&quot;291&quot;/&gt;&lt;/object&gt;&lt;object type=&quot;3&quot; unique_id=&quot;10184&quot;&gt;&lt;property id=&quot;20148&quot; value=&quot;5&quot;/&gt;&lt;property id=&quot;20300&quot; value=&quot;Slide 27 - &amp;quot;How does this compare to previous research?&amp;quot;&quot;/&gt;&lt;property id=&quot;20307&quot; value=&quot;293&quot;/&gt;&lt;/object&gt;&lt;object type=&quot;3&quot; unique_id=&quot;10185&quot;&gt;&lt;property id=&quot;20148&quot; value=&quot;5&quot;/&gt;&lt;property id=&quot;20300&quot; value=&quot;Slide 28 - &amp;quot;How does this compare to previous research?&amp;quot;&quot;/&gt;&lt;property id=&quot;20307&quot; value=&quot;294&quot;/&gt;&lt;/object&gt;&lt;object type=&quot;3&quot; unique_id=&quot;10186&quot;&gt;&lt;property id=&quot;20148&quot; value=&quot;5&quot;/&gt;&lt;property id=&quot;20300&quot; value=&quot;Slide 29 - &amp;quot;How does this compare to previous research?&amp;quot;&quot;/&gt;&lt;property id=&quot;20307&quot; value=&quot;295&quot;/&gt;&lt;/object&gt;&lt;object type=&quot;3&quot; unique_id=&quot;10187&quot;&gt;&lt;property id=&quot;20148&quot; value=&quot;5&quot;/&gt;&lt;property id=&quot;20300&quot; value=&quot;Slide 30 - &amp;quot;How does this compare to previous research?&amp;quot;&quot;/&gt;&lt;property id=&quot;20307&quot; value=&quot;300&quot;/&gt;&lt;/object&gt;&lt;object type=&quot;3&quot; unique_id=&quot;10188&quot;&gt;&lt;property id=&quot;20148&quot; value=&quot;5&quot;/&gt;&lt;property id=&quot;20300&quot; value=&quot;Slide 31 - &amp;quot;Frequency&amp;quot;&quot;/&gt;&lt;property id=&quot;20307&quot; value=&quot;297&quot;/&gt;&lt;/object&gt;&lt;object type=&quot;3&quot; unique_id=&quot;10189&quot;&gt;&lt;property id=&quot;20148&quot; value=&quot;5&quot;/&gt;&lt;property id=&quot;20300&quot; value=&quot;Slide 32 - &amp;quot;Conclusions&amp;quot;&quot;/&gt;&lt;property id=&quot;20307&quot; value=&quot;298&quot;/&gt;&lt;/object&gt;&lt;object type=&quot;3&quot; unique_id=&quot;10190&quot;&gt;&lt;property id=&quot;20148&quot; value=&quot;5&quot;/&gt;&lt;property id=&quot;20300&quot; value=&quot;Slide 36 - &amp;quot;References&amp;quot;&quot;/&gt;&lt;property id=&quot;20307&quot; value=&quot;299&quot;/&gt;&lt;/object&gt;&lt;object type=&quot;3&quot; unique_id=&quot;10191&quot;&gt;&lt;property id=&quot;20148&quot; value=&quot;5&quot;/&gt;&lt;property id=&quot;20300&quot; value=&quot;Slide 37 - &amp;quot;References&amp;quot;&quot;/&gt;&lt;property id=&quot;20307&quot; value=&quot;303&quot;/&gt;&lt;/object&gt;&lt;/object&gt;&lt;/object&gt;&lt;/database&gt;"/>
  <p:tag name="SECTOMILLISECCONVERTED" val="1"/>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25315</TotalTime>
  <Words>3699</Words>
  <Application>Microsoft Office PowerPoint</Application>
  <PresentationFormat>On-screen Show (4:3)</PresentationFormat>
  <Paragraphs>525</Paragraphs>
  <Slides>53</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Calibri</vt:lpstr>
      <vt:lpstr>Franklin Gothic Book</vt:lpstr>
      <vt:lpstr>Times New Roman</vt:lpstr>
      <vt:lpstr>Wingdings</vt:lpstr>
      <vt:lpstr>Crop</vt:lpstr>
      <vt:lpstr>Structural and frequency effects on the variable production of L2 Spanish taps and trills  GURT 2017, March 11th, Georgetown University</vt:lpstr>
      <vt:lpstr>Introduction</vt:lpstr>
      <vt:lpstr>Variation across dialects</vt:lpstr>
      <vt:lpstr>Variation within dialects</vt:lpstr>
      <vt:lpstr>PowerPoint Presentation</vt:lpstr>
      <vt:lpstr>PowerPoint Presentation</vt:lpstr>
      <vt:lpstr>PowerPoint Presentation</vt:lpstr>
      <vt:lpstr>Maintenance of tap-trill contrast</vt:lpstr>
      <vt:lpstr>Trill production by L2 learners</vt:lpstr>
      <vt:lpstr>Trill production by L2 learners</vt:lpstr>
      <vt:lpstr>What else do learners produce?</vt:lpstr>
      <vt:lpstr>What conditions this variation?</vt:lpstr>
      <vt:lpstr>Maintenance of tap-trill contrast?</vt:lpstr>
      <vt:lpstr>Research questions</vt:lpstr>
      <vt:lpstr>Corpus</vt:lpstr>
      <vt:lpstr>Method</vt:lpstr>
      <vt:lpstr>Method</vt:lpstr>
      <vt:lpstr>Method</vt:lpstr>
      <vt:lpstr>Method</vt:lpstr>
      <vt:lpstr>Results</vt:lpstr>
      <vt:lpstr>RQ1a: What variants do native speakers produce?</vt:lpstr>
      <vt:lpstr>PowerPoint Presentation</vt:lpstr>
      <vt:lpstr>RQ1b: What factors condition NS trill variation?</vt:lpstr>
      <vt:lpstr>Analysis of NS trill variation</vt:lpstr>
      <vt:lpstr>Native speaker trill vs. other</vt:lpstr>
      <vt:lpstr>RQ1c: Do NSs maintain a tap-trill contrast?</vt:lpstr>
      <vt:lpstr>Tap-trill maintenance</vt:lpstr>
      <vt:lpstr>Results </vt:lpstr>
      <vt:lpstr>RQ2a: What variants do L2 learners produce?</vt:lpstr>
      <vt:lpstr>PowerPoint Presentation</vt:lpstr>
      <vt:lpstr>RQ2b: What factors condition L2 trill variation?</vt:lpstr>
      <vt:lpstr>Analysis of L2 trill variation</vt:lpstr>
      <vt:lpstr>Learner trill vs. other</vt:lpstr>
      <vt:lpstr>Analysis of L2 native-nonnative variation</vt:lpstr>
      <vt:lpstr>PowerPoint Presentation</vt:lpstr>
      <vt:lpstr>RQ2c: Do learners maintain a tap-trill contrast?</vt:lpstr>
      <vt:lpstr>Tap-trill maintenance</vt:lpstr>
      <vt:lpstr>Results compared</vt:lpstr>
      <vt:lpstr>PowerPoint Presentation</vt:lpstr>
      <vt:lpstr>Discussion</vt:lpstr>
      <vt:lpstr>Discussion</vt:lpstr>
      <vt:lpstr>Discussion</vt:lpstr>
      <vt:lpstr>Discussion</vt:lpstr>
      <vt:lpstr>Discussion</vt:lpstr>
      <vt:lpstr>Conclusion</vt:lpstr>
      <vt:lpstr>Thank you</vt:lpstr>
      <vt:lpstr>References</vt:lpstr>
      <vt:lpstr>References</vt:lpstr>
      <vt:lpstr>PowerPoint Presentation</vt:lpstr>
      <vt:lpstr>PowerPoint Presentation</vt:lpstr>
      <vt:lpstr>PowerPoint Presentation</vt:lpstr>
      <vt:lpstr>PowerPoint Presentation</vt:lpstr>
      <vt:lpstr>PowerPoint Presentation</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Trill Variation in the Spanish of Málaga, Spain</dc:title>
  <dc:creator>ddaidone</dc:creator>
  <cp:lastModifiedBy>Sara Zahler</cp:lastModifiedBy>
  <cp:revision>294</cp:revision>
  <dcterms:created xsi:type="dcterms:W3CDTF">2013-03-06T14:55:45Z</dcterms:created>
  <dcterms:modified xsi:type="dcterms:W3CDTF">2017-09-25T23:59:37Z</dcterms:modified>
</cp:coreProperties>
</file>