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5" r:id="rId15"/>
    <p:sldId id="274" r:id="rId16"/>
    <p:sldId id="276" r:id="rId17"/>
    <p:sldId id="277" r:id="rId18"/>
    <p:sldId id="280" r:id="rId19"/>
    <p:sldId id="270" r:id="rId20"/>
    <p:sldId id="271" r:id="rId21"/>
    <p:sldId id="272" r:id="rId22"/>
    <p:sldId id="273" r:id="rId23"/>
    <p:sldId id="278" r:id="rId24"/>
    <p:sldId id="279" r:id="rId25"/>
    <p:sldId id="281" r:id="rId26"/>
    <p:sldId id="282" r:id="rId27"/>
    <p:sldId id="283" r:id="rId28"/>
    <p:sldId id="284" r:id="rId29"/>
    <p:sldId id="269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A668"/>
    <a:srgbClr val="F7A679"/>
    <a:srgbClr val="F172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7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3C223-3DA4-42A7-904E-F6EA532BFB0C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BB66E-A503-49C4-A80F-FD8794FFBE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45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</a:t>
            </a:r>
            <a:r>
              <a:rPr lang="en-US" baseline="0" dirty="0" smtClean="0"/>
              <a:t> why these taps have an average number of occlusions that’s lower than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BB66E-A503-49C4-A80F-FD8794FFBE7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50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BB66E-A503-49C4-A80F-FD8794FFBE7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0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3628-D15F-4E9D-BB5C-AC6F41F9DE05}" type="datetime1">
              <a:rPr lang="en-US" smtClean="0"/>
              <a:pPr/>
              <a:t>9/19/2017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88D5-ABD5-423F-AF7B-100A7AE720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2D47-F1D7-40E2-BD9C-0E4D1F4E4F24}" type="datetime1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88D5-ABD5-423F-AF7B-100A7AE720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5597-2971-4832-8AA0-AD63C46DB872}" type="datetime1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88D5-ABD5-423F-AF7B-100A7AE720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CCB37-313A-4D11-9125-001967791CEB}" type="datetime1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88D5-ABD5-423F-AF7B-100A7AE720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74C7-E317-45C1-8873-DF2255743EE6}" type="datetime1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88D5-ABD5-423F-AF7B-100A7AE720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2256-45BA-4BED-BED7-63D12012D829}" type="datetime1">
              <a:rPr lang="en-US" smtClean="0"/>
              <a:pPr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88D5-ABD5-423F-AF7B-100A7AE720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F273-382F-4053-B423-E5C5525B5262}" type="datetime1">
              <a:rPr lang="en-US" smtClean="0"/>
              <a:pPr/>
              <a:t>9/19/2017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88D5-ABD5-423F-AF7B-100A7AE720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4227-A21F-49FD-84FB-8784BDDEFA93}" type="datetime1">
              <a:rPr lang="en-US" smtClean="0"/>
              <a:pPr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88D5-ABD5-423F-AF7B-100A7AE720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5625E-E3D2-4BBD-9F64-BCADCEE78866}" type="datetime1">
              <a:rPr lang="en-US" smtClean="0"/>
              <a:pPr/>
              <a:t>9/19/2017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88D5-ABD5-423F-AF7B-100A7AE720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FDD3-D126-4982-9F11-E11B89F948F5}" type="datetime1">
              <a:rPr lang="en-US" smtClean="0"/>
              <a:pPr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88D5-ABD5-423F-AF7B-100A7AE720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00F2-66DD-448B-BEB1-78870BA8BE5D}" type="datetime1">
              <a:rPr lang="en-US" smtClean="0"/>
              <a:pPr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54088D5-ABD5-423F-AF7B-100A7AE720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D55567-9A24-455E-8349-94EADB8C824A}" type="datetime1">
              <a:rPr lang="en-US" smtClean="0"/>
              <a:pPr/>
              <a:t>9/19/2017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4088D5-ABD5-423F-AF7B-100A7AE7203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aat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individual.utoronto.ca/tagliamonte/Goldvarb/GV_index.htm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Rhotic</a:t>
            </a:r>
            <a:r>
              <a:rPr lang="en-US" dirty="0" smtClean="0"/>
              <a:t> Neutralization versus Contrast Maintenance in the Spanish of the United States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Sara </a:t>
            </a:r>
            <a:r>
              <a:rPr lang="en-US" dirty="0" err="1" smtClean="0"/>
              <a:t>Zahler</a:t>
            </a:r>
            <a:endParaRPr lang="en-US" dirty="0" smtClean="0"/>
          </a:p>
          <a:p>
            <a:r>
              <a:rPr lang="en-US" dirty="0" smtClean="0"/>
              <a:t>March 10, 2012</a:t>
            </a:r>
          </a:p>
          <a:p>
            <a:r>
              <a:rPr lang="en-US" dirty="0" smtClean="0"/>
              <a:t>GURT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88D5-ABD5-423F-AF7B-100A7AE7203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3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Importance of studying duration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Willis and Bradley 2008</a:t>
            </a:r>
          </a:p>
          <a:p>
            <a:pPr lvl="1"/>
            <a:r>
              <a:rPr lang="en-US" dirty="0" smtClean="0"/>
              <a:t>Found that when considering number of occlusions, the /r/ (1.2 closures) and the </a:t>
            </a:r>
            <a:r>
              <a:rPr lang="es-ES" dirty="0" smtClean="0"/>
              <a:t>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ɾ</a:t>
            </a:r>
            <a:r>
              <a:rPr lang="es-ES" dirty="0" smtClean="0"/>
              <a:t>/ do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contrast</a:t>
            </a:r>
            <a:r>
              <a:rPr lang="es-ES" dirty="0" smtClean="0"/>
              <a:t>.</a:t>
            </a:r>
          </a:p>
          <a:p>
            <a:pPr lvl="1"/>
            <a:r>
              <a:rPr lang="es-ES" dirty="0" err="1" smtClean="0"/>
              <a:t>However</a:t>
            </a:r>
            <a:r>
              <a:rPr lang="es-ES" dirty="0" smtClean="0"/>
              <a:t>, </a:t>
            </a:r>
            <a:r>
              <a:rPr lang="es-ES" dirty="0" err="1" smtClean="0"/>
              <a:t>when</a:t>
            </a:r>
            <a:r>
              <a:rPr lang="es-ES" dirty="0" smtClean="0"/>
              <a:t> </a:t>
            </a:r>
            <a:r>
              <a:rPr lang="es-ES" dirty="0" err="1" smtClean="0"/>
              <a:t>considering</a:t>
            </a:r>
            <a:r>
              <a:rPr lang="es-ES" dirty="0" smtClean="0"/>
              <a:t> </a:t>
            </a:r>
            <a:r>
              <a:rPr lang="es-ES" dirty="0" err="1" smtClean="0"/>
              <a:t>duration</a:t>
            </a:r>
            <a:r>
              <a:rPr lang="es-ES" dirty="0" smtClean="0"/>
              <a:t>, </a:t>
            </a:r>
            <a:r>
              <a:rPr lang="es-ES" dirty="0" err="1" smtClean="0"/>
              <a:t>the</a:t>
            </a:r>
            <a:r>
              <a:rPr lang="es-ES" dirty="0" smtClean="0"/>
              <a:t> /r/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nearly</a:t>
            </a:r>
            <a:r>
              <a:rPr lang="es-ES" dirty="0" smtClean="0"/>
              <a:t> </a:t>
            </a:r>
            <a:r>
              <a:rPr lang="es-ES" dirty="0" err="1" smtClean="0"/>
              <a:t>three</a:t>
            </a:r>
            <a:r>
              <a:rPr lang="es-ES" dirty="0" smtClean="0"/>
              <a:t> times as </a:t>
            </a:r>
            <a:r>
              <a:rPr lang="es-ES" dirty="0" err="1" smtClean="0"/>
              <a:t>long</a:t>
            </a:r>
            <a:r>
              <a:rPr lang="es-ES" dirty="0" smtClean="0"/>
              <a:t> as </a:t>
            </a:r>
            <a:r>
              <a:rPr lang="es-ES" dirty="0" err="1" smtClean="0"/>
              <a:t>the</a:t>
            </a:r>
            <a:r>
              <a:rPr lang="es-ES" dirty="0" smtClean="0"/>
              <a:t> 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ɾ</a:t>
            </a:r>
            <a:r>
              <a:rPr lang="es-ES" dirty="0" smtClean="0"/>
              <a:t>/.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Consequently, in Dominican Spanish, these two sounds are still contrastive </a:t>
            </a:r>
            <a:r>
              <a:rPr lang="en-US" dirty="0" err="1" smtClean="0"/>
              <a:t>intervocalically</a:t>
            </a:r>
            <a:r>
              <a:rPr lang="en-US" dirty="0" smtClean="0"/>
              <a:t>. </a:t>
            </a:r>
          </a:p>
          <a:p>
            <a:r>
              <a:rPr lang="en-US" dirty="0" smtClean="0"/>
              <a:t>Bradley and Willis 2008</a:t>
            </a:r>
          </a:p>
          <a:p>
            <a:pPr lvl="1"/>
            <a:r>
              <a:rPr lang="en-US" dirty="0" smtClean="0"/>
              <a:t>Found same distinction in Veracruz Mexican Spanish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88D5-ABD5-423F-AF7B-100A7AE7203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9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this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investigate </a:t>
            </a:r>
            <a:r>
              <a:rPr lang="en-US" dirty="0"/>
              <a:t>the claim of </a:t>
            </a:r>
            <a:r>
              <a:rPr lang="en-US" dirty="0" err="1"/>
              <a:t>rhotic</a:t>
            </a:r>
            <a:r>
              <a:rPr lang="en-US" dirty="0"/>
              <a:t> neutralization in U.S. Spanish by acoustically analyzing native speakers’ production of the tap and trill in intervocalic contexts. </a:t>
            </a:r>
            <a:endParaRPr lang="en-US" dirty="0" smtClean="0"/>
          </a:p>
          <a:p>
            <a:r>
              <a:rPr lang="en-US" dirty="0" smtClean="0"/>
              <a:t>Both </a:t>
            </a:r>
            <a:r>
              <a:rPr lang="en-US" dirty="0"/>
              <a:t>number of occlusions and duration are taken into account as contrastive features.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88D5-ABD5-423F-AF7B-100A7AE7203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the /r/ and 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ɾ</a:t>
            </a:r>
            <a:r>
              <a:rPr lang="en-US" dirty="0" smtClean="0"/>
              <a:t>/ still contrast in U.S. Spanish?</a:t>
            </a:r>
          </a:p>
          <a:p>
            <a:r>
              <a:rPr lang="en-US" dirty="0" smtClean="0"/>
              <a:t>If so, what causes the contrast?</a:t>
            </a:r>
          </a:p>
          <a:p>
            <a:pPr lvl="1"/>
            <a:r>
              <a:rPr lang="en-US" dirty="0" smtClean="0"/>
              <a:t>Number of occlusions? Produced as a trill, [r].</a:t>
            </a:r>
          </a:p>
          <a:p>
            <a:pPr lvl="1"/>
            <a:r>
              <a:rPr lang="en-US" dirty="0" smtClean="0"/>
              <a:t>Duration? Produced as a tap, [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ɾ</a:t>
            </a:r>
            <a:r>
              <a:rPr lang="en-US" dirty="0" smtClean="0"/>
              <a:t>], with a longer duration.</a:t>
            </a:r>
          </a:p>
          <a:p>
            <a:pPr lvl="1"/>
            <a:r>
              <a:rPr lang="en-US" dirty="0" smtClean="0"/>
              <a:t>Some other feature? A non-normative variant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Lastly, if the trill [r] is still produced, is it done so variably?</a:t>
            </a:r>
          </a:p>
          <a:p>
            <a:pPr lvl="1"/>
            <a:r>
              <a:rPr lang="en-US" dirty="0" smtClean="0"/>
              <a:t>If so, what are the factors that constrain this variation?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88D5-ABD5-423F-AF7B-100A7AE7203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5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17 University of Florida students that are bilingual in English and Spanish.</a:t>
            </a:r>
          </a:p>
          <a:p>
            <a:pPr lvl="1"/>
            <a:r>
              <a:rPr lang="en-US" dirty="0" smtClean="0"/>
              <a:t>Spanish is the language at home</a:t>
            </a:r>
          </a:p>
          <a:p>
            <a:pPr lvl="1"/>
            <a:r>
              <a:rPr lang="en-US" dirty="0" smtClean="0"/>
              <a:t>Have been in the U.S. since they were four years old or younger</a:t>
            </a:r>
          </a:p>
          <a:p>
            <a:r>
              <a:rPr lang="en-US" dirty="0" smtClean="0"/>
              <a:t>Sociolinguistic survey</a:t>
            </a:r>
          </a:p>
          <a:p>
            <a:r>
              <a:rPr lang="en-US" dirty="0" smtClean="0"/>
              <a:t>Sociolinguistic interview</a:t>
            </a:r>
          </a:p>
          <a:p>
            <a:r>
              <a:rPr lang="en-US" dirty="0" smtClean="0"/>
              <a:t>Reading task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88D5-ABD5-423F-AF7B-100A7AE7203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9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All tokens of /r/ were extracted from the interviews and coded for various linguistic and social factors (341).</a:t>
            </a:r>
          </a:p>
          <a:p>
            <a:r>
              <a:rPr lang="en-US" dirty="0" smtClean="0"/>
              <a:t>Every 10</a:t>
            </a:r>
            <a:r>
              <a:rPr lang="en-US" baseline="30000" dirty="0" smtClean="0"/>
              <a:t>th</a:t>
            </a:r>
            <a:r>
              <a:rPr lang="en-US" dirty="0" smtClean="0"/>
              <a:t> token of /</a:t>
            </a:r>
            <a:r>
              <a:rPr lang="en-US" dirty="0" smtClean="0">
                <a:cs typeface="Times New Roman" pitchFamily="18" charset="0"/>
              </a:rPr>
              <a:t>ɾ/ was extracted and coded for the same factors (335).</a:t>
            </a:r>
          </a:p>
          <a:p>
            <a:r>
              <a:rPr lang="en-US" dirty="0" smtClean="0">
                <a:cs typeface="Times New Roman" pitchFamily="18" charset="0"/>
              </a:rPr>
              <a:t>Each token of /r/ and /ɾ/ were acoustically analyzed using </a:t>
            </a:r>
            <a:r>
              <a:rPr lang="en-US" dirty="0" err="1" smtClean="0">
                <a:cs typeface="Times New Roman" pitchFamily="18" charset="0"/>
              </a:rPr>
              <a:t>Praat</a:t>
            </a:r>
            <a:r>
              <a:rPr lang="en-US" dirty="0" smtClean="0">
                <a:cs typeface="Times New Roman" pitchFamily="18" charset="0"/>
              </a:rPr>
              <a:t> (</a:t>
            </a:r>
            <a:r>
              <a:rPr lang="en-US" dirty="0" err="1" smtClean="0">
                <a:cs typeface="Times New Roman" pitchFamily="18" charset="0"/>
              </a:rPr>
              <a:t>Boersma</a:t>
            </a:r>
            <a:r>
              <a:rPr lang="en-US" dirty="0" smtClean="0">
                <a:cs typeface="Times New Roman" pitchFamily="18" charset="0"/>
              </a:rPr>
              <a:t> and </a:t>
            </a:r>
            <a:r>
              <a:rPr lang="en-US" dirty="0" err="1" smtClean="0">
                <a:cs typeface="Times New Roman" pitchFamily="18" charset="0"/>
              </a:rPr>
              <a:t>Weenink</a:t>
            </a:r>
            <a:r>
              <a:rPr lang="en-US" dirty="0" smtClean="0">
                <a:cs typeface="Times New Roman" pitchFamily="18" charset="0"/>
              </a:rPr>
              <a:t> 2012) for duration and number of occlusions.</a:t>
            </a:r>
          </a:p>
          <a:p>
            <a:r>
              <a:rPr lang="en-US" dirty="0" smtClean="0">
                <a:cs typeface="Times New Roman" pitchFamily="18" charset="0"/>
              </a:rPr>
              <a:t>Statistical analyses using </a:t>
            </a:r>
            <a:r>
              <a:rPr lang="en-US" dirty="0" err="1" smtClean="0">
                <a:cs typeface="Times New Roman" pitchFamily="18" charset="0"/>
              </a:rPr>
              <a:t>GoldvarbX</a:t>
            </a:r>
            <a:r>
              <a:rPr lang="en-US" dirty="0" smtClean="0">
                <a:cs typeface="Times New Roman" pitchFamily="18" charset="0"/>
              </a:rPr>
              <a:t> (</a:t>
            </a:r>
            <a:r>
              <a:rPr lang="en-US" dirty="0" err="1" smtClean="0">
                <a:cs typeface="Times New Roman" pitchFamily="18" charset="0"/>
              </a:rPr>
              <a:t>Sankoff</a:t>
            </a:r>
            <a:r>
              <a:rPr lang="en-US" dirty="0" smtClean="0">
                <a:cs typeface="Times New Roman" pitchFamily="18" charset="0"/>
              </a:rPr>
              <a:t> et al. 2005) were performed on each context to see which factors affected the choice of one variant over the other.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88D5-ABD5-423F-AF7B-100A7AE7203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9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3469"/>
            <a:ext cx="8229600" cy="1143000"/>
          </a:xfrm>
        </p:spPr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045" y="1839446"/>
            <a:ext cx="8127155" cy="478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1718607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(H)	               I		e	</a:t>
            </a:r>
            <a:r>
              <a:rPr lang="en-US" i="1" dirty="0"/>
              <a:t> </a:t>
            </a:r>
            <a:r>
              <a:rPr lang="en-US" i="1" dirty="0" smtClean="0"/>
              <a:t>          </a:t>
            </a:r>
            <a:r>
              <a:rPr lang="en-US" i="1" dirty="0" err="1" smtClean="0"/>
              <a:t>rr</a:t>
            </a:r>
            <a:r>
              <a:rPr lang="en-US" i="1" dirty="0" smtClean="0"/>
              <a:t>	               o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88D5-ABD5-423F-AF7B-100A7AE7203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1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4522"/>
            <a:ext cx="8229600" cy="1143000"/>
          </a:xfrm>
        </p:spPr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667183"/>
            <a:ext cx="8743623" cy="515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157758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T      </a:t>
            </a:r>
            <a:r>
              <a:rPr lang="en-US" dirty="0" err="1" smtClean="0"/>
              <a:t>i</a:t>
            </a:r>
            <a:r>
              <a:rPr lang="en-US" dirty="0" smtClean="0"/>
              <a:t>     e         n             e  	               c            a                 </a:t>
            </a:r>
            <a:r>
              <a:rPr lang="en-US" dirty="0" err="1" smtClean="0"/>
              <a:t>rr</a:t>
            </a:r>
            <a:r>
              <a:rPr lang="en-US" dirty="0" smtClean="0"/>
              <a:t>               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88D5-ABD5-423F-AF7B-100A7AE7203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0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8212"/>
            <a:ext cx="8229600" cy="1143000"/>
          </a:xfrm>
        </p:spPr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632466"/>
            <a:ext cx="8686799" cy="5119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14478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     r                u        s          a                                                 p  o r        </a:t>
            </a:r>
            <a:r>
              <a:rPr lang="en-US" dirty="0" err="1" smtClean="0"/>
              <a:t>qu</a:t>
            </a:r>
            <a:r>
              <a:rPr lang="en-US" dirty="0" smtClean="0"/>
              <a:t>   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88D5-ABD5-423F-AF7B-100A7AE7203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9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25304"/>
            <a:ext cx="866237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4478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F   </a:t>
            </a:r>
            <a:r>
              <a:rPr lang="en-US" dirty="0" err="1" smtClean="0"/>
              <a:t>ui</a:t>
            </a:r>
            <a:r>
              <a:rPr lang="en-US" dirty="0" smtClean="0"/>
              <a:t>     m    o                p          a    (</a:t>
            </a:r>
            <a:r>
              <a:rPr lang="en-US" dirty="0" err="1" smtClean="0"/>
              <a:t>ra</a:t>
            </a:r>
            <a:r>
              <a:rPr lang="en-US" dirty="0" smtClean="0"/>
              <a:t>)                             f      </a:t>
            </a:r>
            <a:r>
              <a:rPr lang="en-US" dirty="0" err="1" smtClean="0"/>
              <a:t>i</a:t>
            </a:r>
            <a:r>
              <a:rPr lang="en-US" dirty="0" smtClean="0"/>
              <a:t>     l    a        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88D5-ABD5-423F-AF7B-100A7AE7203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4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Results /r/ (trill context)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3046889"/>
              </p:ext>
            </p:extLst>
          </p:nvPr>
        </p:nvGraphicFramePr>
        <p:xfrm>
          <a:off x="457200" y="1447800"/>
          <a:ext cx="8077201" cy="52906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6400"/>
                <a:gridCol w="1219200"/>
                <a:gridCol w="1447800"/>
                <a:gridCol w="914400"/>
                <a:gridCol w="838200"/>
                <a:gridCol w="838200"/>
                <a:gridCol w="1143001"/>
              </a:tblGrid>
              <a:tr h="740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Context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Average duration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Avg.</a:t>
                      </a:r>
                      <a:r>
                        <a:rPr lang="en-US" sz="2000" b="0" baseline="0" dirty="0" smtClean="0">
                          <a:effectLst/>
                        </a:rPr>
                        <a:t> # of </a:t>
                      </a:r>
                      <a:r>
                        <a:rPr lang="en-US" sz="2000" b="0" dirty="0" smtClean="0">
                          <a:effectLst/>
                        </a:rPr>
                        <a:t>occlusions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% trills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% </a:t>
                      </a:r>
                      <a:r>
                        <a:rPr lang="en-US" sz="2000" b="0" dirty="0">
                          <a:effectLst/>
                        </a:rPr>
                        <a:t>taps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% </a:t>
                      </a:r>
                      <a:r>
                        <a:rPr lang="en-US" sz="2000" b="0" dirty="0">
                          <a:effectLst/>
                        </a:rPr>
                        <a:t>other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#</a:t>
                      </a:r>
                      <a:r>
                        <a:rPr lang="en-US" sz="2000" b="0" baseline="0" dirty="0" smtClean="0">
                          <a:effectLst/>
                        </a:rPr>
                        <a:t> of </a:t>
                      </a:r>
                      <a:r>
                        <a:rPr lang="en-US" sz="2000" b="0" dirty="0" smtClean="0">
                          <a:effectLst/>
                        </a:rPr>
                        <a:t>tokens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45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Intervocalic</a:t>
                      </a:r>
                      <a:endParaRPr lang="en-US" sz="2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71 </a:t>
                      </a:r>
                      <a:r>
                        <a:rPr lang="en-US" sz="2000" dirty="0" err="1" smtClean="0">
                          <a:effectLst/>
                        </a:rPr>
                        <a:t>ms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1.798 (119)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53%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24%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8A6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23%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153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20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Post-consonant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Syllable-initial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73 </a:t>
                      </a:r>
                      <a:r>
                        <a:rPr lang="en-US" sz="2000" dirty="0" err="1" smtClean="0">
                          <a:effectLst/>
                        </a:rPr>
                        <a:t>ms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2.667 (3)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75%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0%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25%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30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Word-initial vowel</a:t>
                      </a:r>
                      <a:endParaRPr lang="en-US" sz="2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79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</a:rPr>
                        <a:t>m</a:t>
                      </a:r>
                      <a:r>
                        <a:rPr lang="en-US" sz="2000" dirty="0" err="1" smtClean="0">
                          <a:effectLst/>
                        </a:rPr>
                        <a:t>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1.764 (72)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46%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27%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27%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97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30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Word-initial consonant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81 </a:t>
                      </a:r>
                      <a:r>
                        <a:rPr lang="en-US" sz="2000" dirty="0" err="1" smtClean="0">
                          <a:effectLst/>
                        </a:rPr>
                        <a:t>ms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1.568 (51)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28%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35%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37%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30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Word-initial pause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63 </a:t>
                      </a:r>
                      <a:r>
                        <a:rPr lang="en-US" sz="2000" dirty="0" err="1" smtClean="0">
                          <a:effectLst/>
                        </a:rPr>
                        <a:t>ms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2.000 </a:t>
                      </a:r>
                      <a:r>
                        <a:rPr lang="en-US" sz="2000" dirty="0">
                          <a:effectLst/>
                        </a:rPr>
                        <a:t>(1)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20%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0%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80%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45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All /r/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75</a:t>
                      </a:r>
                      <a:r>
                        <a:rPr lang="en-US" sz="2000" b="1" baseline="0" dirty="0" smtClean="0">
                          <a:effectLst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</a:rPr>
                        <a:t>m</a:t>
                      </a:r>
                      <a:r>
                        <a:rPr lang="en-US" sz="2000" b="1" dirty="0" err="1" smtClean="0">
                          <a:effectLst/>
                        </a:rPr>
                        <a:t>s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1.745 (246)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45%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27%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28%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341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88D5-ABD5-423F-AF7B-100A7AE7203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5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 </a:t>
            </a:r>
            <a:r>
              <a:rPr lang="en-US" dirty="0" err="1" smtClean="0"/>
              <a:t>Rhotics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[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ɾ</a:t>
            </a:r>
            <a:r>
              <a:rPr lang="es-ES" dirty="0" smtClean="0"/>
              <a:t>]</a:t>
            </a:r>
          </a:p>
          <a:p>
            <a:pPr lvl="1"/>
            <a:r>
              <a:rPr lang="es-ES" dirty="0" smtClean="0"/>
              <a:t>Alveolar </a:t>
            </a:r>
            <a:r>
              <a:rPr lang="es-ES" dirty="0" err="1" smtClean="0"/>
              <a:t>tap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consists</a:t>
            </a:r>
            <a:r>
              <a:rPr lang="es-ES" dirty="0" smtClean="0"/>
              <a:t> of </a:t>
            </a:r>
            <a:r>
              <a:rPr lang="es-ES" dirty="0" err="1" smtClean="0"/>
              <a:t>one</a:t>
            </a:r>
            <a:r>
              <a:rPr lang="es-ES" dirty="0" smtClean="0"/>
              <a:t> </a:t>
            </a:r>
            <a:r>
              <a:rPr lang="es-ES" dirty="0" err="1" smtClean="0"/>
              <a:t>occlusion</a:t>
            </a:r>
            <a:r>
              <a:rPr lang="es-ES" dirty="0" smtClean="0"/>
              <a:t>. Similar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intervocalic</a:t>
            </a:r>
            <a:r>
              <a:rPr lang="es-ES" dirty="0" smtClean="0"/>
              <a:t> </a:t>
            </a:r>
            <a:r>
              <a:rPr lang="es-ES" dirty="0" err="1" smtClean="0"/>
              <a:t>sound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English </a:t>
            </a:r>
            <a:r>
              <a:rPr lang="es-ES" dirty="0" err="1" smtClean="0"/>
              <a:t>word</a:t>
            </a:r>
            <a:r>
              <a:rPr lang="es-ES" dirty="0" smtClean="0"/>
              <a:t> </a:t>
            </a:r>
            <a:r>
              <a:rPr lang="es-ES" i="1" dirty="0" err="1" smtClean="0"/>
              <a:t>better</a:t>
            </a:r>
            <a:r>
              <a:rPr lang="es-ES" i="1" dirty="0" smtClean="0"/>
              <a:t>.</a:t>
            </a:r>
            <a:endParaRPr lang="es-ES" dirty="0" smtClean="0"/>
          </a:p>
          <a:p>
            <a:r>
              <a:rPr lang="en-US" dirty="0" smtClean="0"/>
              <a:t>[r]</a:t>
            </a:r>
          </a:p>
          <a:p>
            <a:pPr lvl="1"/>
            <a:r>
              <a:rPr lang="en-US" dirty="0" smtClean="0"/>
              <a:t>Alveolar trill that consists of multiple occlusions.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88D5-ABD5-423F-AF7B-100A7AE7203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5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Results 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ɾ</a:t>
            </a:r>
            <a:r>
              <a:rPr lang="en-US" dirty="0" smtClean="0"/>
              <a:t>/ (tap context)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4141334"/>
              </p:ext>
            </p:extLst>
          </p:nvPr>
        </p:nvGraphicFramePr>
        <p:xfrm>
          <a:off x="609600" y="1676400"/>
          <a:ext cx="7696201" cy="48523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3600"/>
                <a:gridCol w="1295400"/>
                <a:gridCol w="1752600"/>
                <a:gridCol w="1219200"/>
                <a:gridCol w="1295401"/>
              </a:tblGrid>
              <a:tr h="9015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Context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Average duration</a:t>
                      </a:r>
                      <a:endParaRPr lang="en-US" sz="2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Avg.</a:t>
                      </a:r>
                      <a:r>
                        <a:rPr lang="en-US" sz="2000" b="0" baseline="0" dirty="0" smtClean="0">
                          <a:effectLst/>
                        </a:rPr>
                        <a:t> #</a:t>
                      </a:r>
                      <a:r>
                        <a:rPr lang="en-US" sz="2000" b="0" dirty="0" smtClean="0">
                          <a:effectLst/>
                        </a:rPr>
                        <a:t> </a:t>
                      </a:r>
                      <a:r>
                        <a:rPr lang="en-US" sz="2000" b="0" dirty="0">
                          <a:effectLst/>
                        </a:rPr>
                        <a:t>of occlusions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# </a:t>
                      </a:r>
                      <a:r>
                        <a:rPr lang="en-US" sz="2000" b="0" dirty="0">
                          <a:effectLst/>
                        </a:rPr>
                        <a:t>taps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# </a:t>
                      </a:r>
                      <a:r>
                        <a:rPr lang="en-US" sz="2000" b="0" dirty="0">
                          <a:effectLst/>
                        </a:rPr>
                        <a:t>of tokens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48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Intervocalic within word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26 </a:t>
                      </a:r>
                      <a:r>
                        <a:rPr lang="en-US" sz="2000" dirty="0" err="1" smtClean="0">
                          <a:effectLst/>
                        </a:rPr>
                        <a:t>ms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0.924 (132)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96%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8A6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68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Intervocalic between words</a:t>
                      </a:r>
                      <a:endParaRPr lang="en-US" sz="2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28 </a:t>
                      </a:r>
                      <a:r>
                        <a:rPr lang="en-US" sz="2000" dirty="0" err="1" smtClean="0">
                          <a:effectLst/>
                        </a:rPr>
                        <a:t>ms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0.955 (22)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95%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47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Syllable-final</a:t>
                      </a:r>
                      <a:endParaRPr lang="en-US" sz="2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31 </a:t>
                      </a:r>
                      <a:r>
                        <a:rPr lang="en-US" sz="2000" dirty="0" err="1" smtClean="0">
                          <a:effectLst/>
                        </a:rPr>
                        <a:t>ms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0.842 (57)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44%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84 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Phrase final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53 </a:t>
                      </a:r>
                      <a:r>
                        <a:rPr lang="en-US" sz="2000" dirty="0" err="1" smtClean="0">
                          <a:effectLst/>
                        </a:rPr>
                        <a:t>ms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1.000 </a:t>
                      </a:r>
                      <a:r>
                        <a:rPr lang="en-US" sz="2000" dirty="0">
                          <a:effectLst/>
                        </a:rPr>
                        <a:t>(9)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70%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2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Post-consonant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Syllable-internal</a:t>
                      </a:r>
                      <a:endParaRPr lang="en-US" sz="2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21 </a:t>
                      </a:r>
                      <a:r>
                        <a:rPr lang="en-US" sz="2000" dirty="0" err="1" smtClean="0">
                          <a:effectLst/>
                        </a:rPr>
                        <a:t>ms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0.948 </a:t>
                      </a:r>
                      <a:r>
                        <a:rPr lang="en-US" sz="2000" dirty="0">
                          <a:effectLst/>
                        </a:rPr>
                        <a:t>(77)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84%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87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7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All </a:t>
                      </a:r>
                      <a:r>
                        <a:rPr lang="en-US" sz="2000" b="0" dirty="0" smtClean="0">
                          <a:effectLst/>
                        </a:rPr>
                        <a:t>/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ɾ</a:t>
                      </a:r>
                      <a:r>
                        <a:rPr lang="en-US" sz="2000" b="0" dirty="0" smtClean="0">
                          <a:effectLst/>
                        </a:rPr>
                        <a:t>/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27 </a:t>
                      </a:r>
                      <a:r>
                        <a:rPr lang="en-US" sz="2000" b="1" dirty="0" err="1" smtClean="0">
                          <a:effectLst/>
                        </a:rPr>
                        <a:t>ms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0.924 (297)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83%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335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88D5-ABD5-423F-AF7B-100A7AE7203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3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63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Intervocalic /r/ and 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ɾ</a:t>
            </a:r>
            <a:r>
              <a:rPr lang="en-US" dirty="0" smtClean="0"/>
              <a:t>/ compared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5934374"/>
              </p:ext>
            </p:extLst>
          </p:nvPr>
        </p:nvGraphicFramePr>
        <p:xfrm>
          <a:off x="914400" y="1371600"/>
          <a:ext cx="7010396" cy="3528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2599"/>
                <a:gridCol w="1752599"/>
                <a:gridCol w="1752599"/>
                <a:gridCol w="1752599"/>
              </a:tblGrid>
              <a:tr h="9111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Phoneme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# of occurrences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Average duration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Avg. # </a:t>
                      </a:r>
                      <a:r>
                        <a:rPr lang="en-US" sz="2400" dirty="0">
                          <a:effectLst/>
                        </a:rPr>
                        <a:t>of occlusions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32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/r/ all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153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71 </a:t>
                      </a:r>
                      <a:r>
                        <a:rPr lang="en-US" sz="2400" dirty="0" err="1">
                          <a:effectLst/>
                        </a:rPr>
                        <a:t>ms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1.798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32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/r/ </a:t>
                      </a:r>
                      <a:r>
                        <a:rPr lang="en-US" sz="2400" dirty="0" smtClean="0">
                          <a:effectLst/>
                        </a:rPr>
                        <a:t>-</a:t>
                      </a:r>
                      <a:r>
                        <a:rPr lang="en-US" sz="2400" baseline="0" dirty="0" smtClean="0">
                          <a:effectLst/>
                        </a:rPr>
                        <a:t> [r]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81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77 </a:t>
                      </a:r>
                      <a:r>
                        <a:rPr lang="en-US" sz="2400" dirty="0" err="1">
                          <a:effectLst/>
                        </a:rPr>
                        <a:t>ms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2.185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32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/r/ </a:t>
                      </a:r>
                      <a:r>
                        <a:rPr lang="en-US" sz="2400" dirty="0" smtClean="0">
                          <a:effectLst/>
                        </a:rPr>
                        <a:t>-</a:t>
                      </a:r>
                      <a:r>
                        <a:rPr lang="en-US" sz="2400" baseline="0" dirty="0" smtClean="0">
                          <a:effectLst/>
                        </a:rPr>
                        <a:t> [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ɾ</a:t>
                      </a:r>
                      <a:r>
                        <a:rPr lang="en-US" sz="2400" baseline="0" dirty="0" smtClean="0">
                          <a:effectLst/>
                          <a:latin typeface="Calibri"/>
                          <a:cs typeface="Calibri"/>
                        </a:rPr>
                        <a:t>]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172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36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8A6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57 </a:t>
                      </a:r>
                      <a:r>
                        <a:rPr lang="en-US" sz="2400" dirty="0" err="1">
                          <a:effectLst/>
                        </a:rPr>
                        <a:t>ms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8A6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1.000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8A668"/>
                    </a:solidFill>
                  </a:tcPr>
                </a:tc>
              </a:tr>
              <a:tr h="4532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/</a:t>
                      </a: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ɾ</a:t>
                      </a:r>
                      <a:r>
                        <a:rPr lang="en-US" sz="2400" dirty="0" smtClean="0">
                          <a:effectLst/>
                        </a:rPr>
                        <a:t>/ all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132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26 ms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0.924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32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/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ɾ</a:t>
                      </a:r>
                      <a:r>
                        <a:rPr lang="en-US" sz="2400" dirty="0">
                          <a:effectLst/>
                        </a:rPr>
                        <a:t>/ </a:t>
                      </a:r>
                      <a:r>
                        <a:rPr lang="en-US" sz="2400" dirty="0" smtClean="0">
                          <a:effectLst/>
                        </a:rPr>
                        <a:t>-</a:t>
                      </a:r>
                      <a:r>
                        <a:rPr lang="en-US" sz="2400" baseline="0" dirty="0" smtClean="0">
                          <a:effectLst/>
                        </a:rPr>
                        <a:t> [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ɾ</a:t>
                      </a:r>
                      <a:r>
                        <a:rPr lang="en-US" sz="2400" baseline="0" dirty="0" smtClean="0">
                          <a:effectLst/>
                        </a:rPr>
                        <a:t>]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172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128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8A6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26 ms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8A6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1.000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8A668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4490113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· An unpaired t-test was performed with R and the difference between the /r/ intervocalic tap and the 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ɾ</a:t>
            </a:r>
            <a:r>
              <a:rPr lang="en-US" sz="2000" dirty="0" smtClean="0"/>
              <a:t>/ context intervocalic tap was statistically  significant with a </a:t>
            </a:r>
            <a:r>
              <a:rPr lang="en-US" sz="2000" b="1" dirty="0"/>
              <a:t>p-value = 7.461e-15</a:t>
            </a:r>
            <a:endParaRPr lang="en-US" sz="2000" dirty="0"/>
          </a:p>
          <a:p>
            <a:r>
              <a:rPr lang="en-US" sz="2000" dirty="0"/>
              <a:t>· </a:t>
            </a:r>
            <a:r>
              <a:rPr lang="en-US" sz="2000" dirty="0" smtClean="0"/>
              <a:t>The mean difference between their duration is 32 </a:t>
            </a:r>
            <a:r>
              <a:rPr lang="en-US" sz="2000" dirty="0" err="1" smtClean="0"/>
              <a:t>ms.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88D5-ABD5-423F-AF7B-100A7AE7203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4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Factors conditioning the use of [r</a:t>
            </a:r>
            <a:r>
              <a:rPr lang="en-US" dirty="0"/>
              <a:t>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88D5-ABD5-423F-AF7B-100A7AE7203E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6740"/>
            <a:ext cx="7603497" cy="564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47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Factors conditioning the use of [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ɾ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88D5-ABD5-423F-AF7B-100A7AE7203E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728756" cy="534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04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trill is still produced with high frequency (45% overall, 53% in intervocalic contexts).</a:t>
            </a:r>
          </a:p>
          <a:p>
            <a:r>
              <a:rPr lang="en-US" dirty="0" smtClean="0"/>
              <a:t>In intervocalic contexts, where the /r/ still contrasts with 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ɾ</a:t>
            </a:r>
            <a:r>
              <a:rPr lang="en-US" dirty="0" smtClean="0">
                <a:cs typeface="Times New Roman" pitchFamily="18" charset="0"/>
              </a:rPr>
              <a:t>/, the /r/ is produced as a tap [ɾ] only 24% of the time.</a:t>
            </a:r>
          </a:p>
          <a:p>
            <a:r>
              <a:rPr lang="en-US" dirty="0" smtClean="0">
                <a:cs typeface="Times New Roman" pitchFamily="18" charset="0"/>
              </a:rPr>
              <a:t>However, when produced as a tap [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ɾ</a:t>
            </a:r>
            <a:r>
              <a:rPr lang="en-US" dirty="0" smtClean="0">
                <a:cs typeface="Times New Roman" pitchFamily="18" charset="0"/>
              </a:rPr>
              <a:t>], this sound has a mean duration of 57 </a:t>
            </a:r>
            <a:r>
              <a:rPr lang="en-US" dirty="0" err="1" smtClean="0">
                <a:cs typeface="Times New Roman" pitchFamily="18" charset="0"/>
              </a:rPr>
              <a:t>ms</a:t>
            </a:r>
            <a:r>
              <a:rPr lang="en-US" dirty="0" smtClean="0">
                <a:cs typeface="Times New Roman" pitchFamily="18" charset="0"/>
              </a:rPr>
              <a:t> as compared to when the 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ɾ</a:t>
            </a:r>
            <a:r>
              <a:rPr lang="en-US" dirty="0" smtClean="0">
                <a:cs typeface="Times New Roman" pitchFamily="18" charset="0"/>
              </a:rPr>
              <a:t>/ tap-context is produced as [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ɾ</a:t>
            </a:r>
            <a:r>
              <a:rPr lang="en-US" dirty="0" smtClean="0">
                <a:cs typeface="Times New Roman" pitchFamily="18" charset="0"/>
              </a:rPr>
              <a:t>], which has a duration of 26 </a:t>
            </a:r>
            <a:r>
              <a:rPr lang="en-US" dirty="0" err="1" smtClean="0">
                <a:cs typeface="Times New Roman" pitchFamily="18" charset="0"/>
              </a:rPr>
              <a:t>ms.</a:t>
            </a:r>
            <a:r>
              <a:rPr lang="en-US" dirty="0" smtClean="0">
                <a:cs typeface="Times New Roman" pitchFamily="18" charset="0"/>
              </a:rPr>
              <a:t> This difference in duration is extremely statistically significant.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88D5-ABD5-423F-AF7B-100A7AE7203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7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[r] is produced least in word-initial position following a consonant (44%). This position is non-contrastive.</a:t>
            </a:r>
          </a:p>
          <a:p>
            <a:r>
              <a:rPr lang="en-US" dirty="0" smtClean="0"/>
              <a:t>Statistical analyses show that word-position is the only significant factor affecting the use of the [r] compared to the [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ɾ</a:t>
            </a:r>
            <a:r>
              <a:rPr lang="en-US" dirty="0" smtClean="0"/>
              <a:t>] in the trill context, /r/. This variant occurs the most in intervocalic contexts. </a:t>
            </a:r>
          </a:p>
          <a:p>
            <a:r>
              <a:rPr lang="en-US" dirty="0" smtClean="0"/>
              <a:t>Statistical analyses also show that word-position is the only significant factor affecting the use of the [</a:t>
            </a:r>
            <a:r>
              <a:rPr lang="en-US" sz="2800" dirty="0">
                <a:cs typeface="Times New Roman" pitchFamily="18" charset="0"/>
              </a:rPr>
              <a:t>ɾ</a:t>
            </a:r>
            <a:r>
              <a:rPr lang="en-US" dirty="0" smtClean="0"/>
              <a:t>] compared to other variants in the tap context. The [</a:t>
            </a:r>
            <a:r>
              <a:rPr lang="en-US" sz="2800" dirty="0" smtClean="0">
                <a:cs typeface="Times New Roman" pitchFamily="18" charset="0"/>
              </a:rPr>
              <a:t>ɾ] occurs more in intervocalic contexts, presumably to contrast with the /r/.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88D5-ABD5-423F-AF7B-100A7AE7203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5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Do the /r/ and /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ɾ</a:t>
            </a:r>
            <a:r>
              <a:rPr lang="en-US" dirty="0"/>
              <a:t>/ still contrast </a:t>
            </a:r>
            <a:r>
              <a:rPr lang="en-US" dirty="0" smtClean="0"/>
              <a:t>in intervocalic position in </a:t>
            </a:r>
            <a:r>
              <a:rPr lang="en-US" dirty="0"/>
              <a:t>U.S. Spanish</a:t>
            </a:r>
            <a:r>
              <a:rPr lang="en-US" dirty="0" smtClean="0"/>
              <a:t>?</a:t>
            </a:r>
          </a:p>
          <a:p>
            <a:r>
              <a:rPr lang="en-US" dirty="0"/>
              <a:t>If so, what causes the contrast?</a:t>
            </a:r>
          </a:p>
          <a:p>
            <a:pPr lvl="1"/>
            <a:r>
              <a:rPr lang="en-US" dirty="0"/>
              <a:t>Number of occlusions? Produced as a trill, [r].</a:t>
            </a:r>
          </a:p>
          <a:p>
            <a:pPr lvl="1"/>
            <a:r>
              <a:rPr lang="en-US" dirty="0"/>
              <a:t>Duration? Produced as a tap ,[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ɾ</a:t>
            </a:r>
            <a:r>
              <a:rPr lang="en-US" dirty="0"/>
              <a:t>], with a longer duration.</a:t>
            </a:r>
          </a:p>
          <a:p>
            <a:pPr lvl="1"/>
            <a:r>
              <a:rPr lang="en-US" dirty="0"/>
              <a:t>Some other feature? A non-normative variant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Yes. The /r/ and 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ɾ</a:t>
            </a:r>
            <a:r>
              <a:rPr lang="en-US" dirty="0" smtClean="0"/>
              <a:t>/ do still contrast. They contrast primarily through number of occlusions (53% produced as [r]), however 23% of the data is produced as non-normative variants which contrast with the 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ɾ</a:t>
            </a:r>
            <a:r>
              <a:rPr lang="en-US" dirty="0" smtClean="0"/>
              <a:t>/.</a:t>
            </a:r>
          </a:p>
          <a:p>
            <a:r>
              <a:rPr lang="en-US" dirty="0" smtClean="0"/>
              <a:t>24% of the data is produced as a [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ɾ</a:t>
            </a:r>
            <a:r>
              <a:rPr lang="en-US" dirty="0" smtClean="0"/>
              <a:t>], however this tap still contrasts with the [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ɾ</a:t>
            </a:r>
            <a:r>
              <a:rPr lang="en-US" dirty="0" smtClean="0"/>
              <a:t>] in the tap context </a:t>
            </a:r>
            <a:r>
              <a:rPr lang="en-US" dirty="0" err="1" smtClean="0"/>
              <a:t>durationally</a:t>
            </a:r>
            <a:r>
              <a:rPr lang="en-US" dirty="0" smtClean="0"/>
              <a:t>, with a statistically significant difference in duration between the two allophones.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88D5-ABD5-423F-AF7B-100A7AE7203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7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Lastly, if the trill [r] is still produced, is it done so </a:t>
            </a:r>
            <a:r>
              <a:rPr lang="en-US" dirty="0" smtClean="0"/>
              <a:t>variably? If </a:t>
            </a:r>
            <a:r>
              <a:rPr lang="en-US" dirty="0"/>
              <a:t>so, what are the factors that constrain this variation</a:t>
            </a:r>
            <a:r>
              <a:rPr lang="en-US" dirty="0" smtClean="0"/>
              <a:t>?</a:t>
            </a:r>
          </a:p>
          <a:p>
            <a:r>
              <a:rPr lang="en-US" dirty="0" smtClean="0"/>
              <a:t>Word-position is the statistically significant factor affecting the use of [r] compared to the [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ɾ</a:t>
            </a:r>
            <a:r>
              <a:rPr lang="en-US" dirty="0" smtClean="0"/>
              <a:t>] in the trill context /r/. The [r] occurs most in intervocalic position.</a:t>
            </a:r>
          </a:p>
          <a:p>
            <a:r>
              <a:rPr lang="en-US" dirty="0" smtClean="0"/>
              <a:t>Consequently, this study provides statistical and empirical evidence showing that the /r/ and the 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ɾ</a:t>
            </a:r>
            <a:r>
              <a:rPr lang="en-US" dirty="0" smtClean="0"/>
              <a:t>/ still are separate phonemes, at least in intervocalic position.</a:t>
            </a:r>
          </a:p>
          <a:p>
            <a:r>
              <a:rPr lang="en-US" dirty="0" smtClean="0"/>
              <a:t>In word-initial position, the [r] may not belong to the /r/ phoneme but rather be an allophone of the 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ɾ</a:t>
            </a:r>
            <a:r>
              <a:rPr lang="en-US" dirty="0" smtClean="0"/>
              <a:t>/, due to its statistically significant lower occurrence in word-initial position.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88D5-ABD5-423F-AF7B-100A7AE7203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0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proposed phonemic distribution?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400" dirty="0"/>
              <a:t>/r/ </a:t>
            </a:r>
            <a:r>
              <a:rPr lang="en-US" sz="2400" dirty="0">
                <a:sym typeface="Wingdings" pitchFamily="2" charset="2"/>
              </a:rPr>
              <a:t> [r]	     </a:t>
            </a:r>
          </a:p>
          <a:p>
            <a:pPr marL="667512" lvl="2" indent="0">
              <a:buNone/>
            </a:pP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  [</a:t>
            </a:r>
            <a:r>
              <a:rPr lang="en-US" sz="2400" dirty="0">
                <a:cs typeface="Times New Roman" pitchFamily="18" charset="0"/>
                <a:sym typeface="Wingdings" pitchFamily="2" charset="2"/>
              </a:rPr>
              <a:t>ɾ:]</a:t>
            </a:r>
          </a:p>
          <a:p>
            <a:pPr marL="667512" lvl="2" indent="0">
              <a:buNone/>
            </a:pPr>
            <a:r>
              <a:rPr lang="en-US" sz="2400" dirty="0">
                <a:cs typeface="Times New Roman" pitchFamily="18" charset="0"/>
                <a:sym typeface="Wingdings" pitchFamily="2" charset="2"/>
              </a:rPr>
              <a:t>   </a:t>
            </a:r>
            <a:r>
              <a:rPr lang="en-US" sz="2400" dirty="0" smtClean="0">
                <a:cs typeface="Times New Roman" pitchFamily="18" charset="0"/>
                <a:sym typeface="Wingdings" pitchFamily="2" charset="2"/>
              </a:rPr>
              <a:t>Any </a:t>
            </a:r>
            <a:r>
              <a:rPr lang="en-US" sz="2400" dirty="0">
                <a:cs typeface="Times New Roman" pitchFamily="18" charset="0"/>
                <a:sym typeface="Wingdings" pitchFamily="2" charset="2"/>
              </a:rPr>
              <a:t>number of non-normative variants such as [</a:t>
            </a:r>
            <a:r>
              <a:rPr lang="en-US" sz="2400" dirty="0">
                <a:cs typeface="Calibri"/>
                <a:sym typeface="Wingdings" pitchFamily="2" charset="2"/>
              </a:rPr>
              <a:t>ř</a:t>
            </a:r>
            <a:r>
              <a:rPr lang="en-US" sz="2400" dirty="0" smtClean="0">
                <a:cs typeface="Calibri"/>
                <a:sym typeface="Wingdings" pitchFamily="2" charset="2"/>
              </a:rPr>
              <a:t>], </a:t>
            </a:r>
            <a:r>
              <a:rPr lang="en-US" sz="2400" dirty="0">
                <a:cs typeface="Calibri"/>
                <a:sym typeface="Wingdings" pitchFamily="2" charset="2"/>
              </a:rPr>
              <a:t>[x</a:t>
            </a:r>
            <a:r>
              <a:rPr lang="en-US" sz="2400" dirty="0" smtClean="0">
                <a:cs typeface="Calibri"/>
                <a:sym typeface="Wingdings" pitchFamily="2" charset="2"/>
              </a:rPr>
              <a:t>], </a:t>
            </a:r>
            <a:r>
              <a:rPr lang="en-US" sz="2400" dirty="0">
                <a:cs typeface="Calibri"/>
                <a:sym typeface="Wingdings" pitchFamily="2" charset="2"/>
              </a:rPr>
              <a:t>[R], </a:t>
            </a:r>
            <a:r>
              <a:rPr lang="en-US" sz="2400" dirty="0" smtClean="0">
                <a:cs typeface="Calibri"/>
                <a:sym typeface="Wingdings" pitchFamily="2" charset="2"/>
              </a:rPr>
              <a:t>   </a:t>
            </a:r>
            <a:endParaRPr lang="en-US" sz="2400" dirty="0">
              <a:cs typeface="Calibri"/>
              <a:sym typeface="Wingdings" pitchFamily="2" charset="2"/>
            </a:endParaRPr>
          </a:p>
          <a:p>
            <a:pPr marL="667512" lvl="2" indent="0">
              <a:buNone/>
            </a:pPr>
            <a:r>
              <a:rPr lang="en-US" sz="2400" dirty="0" smtClean="0">
                <a:cs typeface="Calibri"/>
                <a:sym typeface="Wingdings" pitchFamily="2" charset="2"/>
              </a:rPr>
              <a:t>    etc.</a:t>
            </a:r>
          </a:p>
          <a:p>
            <a:pPr marL="667512" lvl="2" indent="0">
              <a:buNone/>
            </a:pPr>
            <a:r>
              <a:rPr lang="en-US" sz="2400" dirty="0" smtClean="0">
                <a:cs typeface="Calibri"/>
                <a:sym typeface="Wingdings" pitchFamily="2" charset="2"/>
              </a:rPr>
              <a:t>-intervocalic position, represented orthographically by –</a:t>
            </a:r>
            <a:r>
              <a:rPr lang="en-US" sz="2400" i="1" dirty="0" err="1" smtClean="0">
                <a:cs typeface="Calibri"/>
                <a:sym typeface="Wingdings" pitchFamily="2" charset="2"/>
              </a:rPr>
              <a:t>rr</a:t>
            </a:r>
            <a:r>
              <a:rPr lang="en-US" sz="2400" dirty="0">
                <a:cs typeface="Calibri"/>
                <a:sym typeface="Wingdings" pitchFamily="2" charset="2"/>
              </a:rPr>
              <a:t>-</a:t>
            </a:r>
            <a:endParaRPr lang="en-US" sz="2400" dirty="0">
              <a:sym typeface="Wingdings" pitchFamily="2" charset="2"/>
            </a:endParaRPr>
          </a:p>
          <a:p>
            <a:r>
              <a:rPr lang="en-US" sz="2400" dirty="0">
                <a:sym typeface="Wingdings" pitchFamily="2" charset="2"/>
              </a:rPr>
              <a:t>/</a:t>
            </a:r>
            <a:r>
              <a:rPr lang="en-US" sz="2400" dirty="0">
                <a:cs typeface="Times New Roman" pitchFamily="18" charset="0"/>
                <a:sym typeface="Wingdings" pitchFamily="2" charset="2"/>
              </a:rPr>
              <a:t>ɾ</a:t>
            </a:r>
            <a:r>
              <a:rPr lang="en-US" sz="2400" dirty="0">
                <a:cs typeface="Calibri"/>
                <a:sym typeface="Wingdings" pitchFamily="2" charset="2"/>
              </a:rPr>
              <a:t>/  </a:t>
            </a:r>
            <a:r>
              <a:rPr lang="en-US" sz="2400" dirty="0" smtClean="0">
                <a:cs typeface="Calibri"/>
                <a:sym typeface="Wingdings" pitchFamily="2" charset="2"/>
              </a:rPr>
              <a:t>[</a:t>
            </a:r>
            <a:r>
              <a:rPr lang="en-US" sz="2400" dirty="0" smtClean="0">
                <a:cs typeface="Times New Roman" pitchFamily="18" charset="0"/>
                <a:sym typeface="Wingdings" pitchFamily="2" charset="2"/>
              </a:rPr>
              <a:t>ɾ</a:t>
            </a:r>
            <a:r>
              <a:rPr lang="en-US" sz="2400" dirty="0" smtClean="0">
                <a:cs typeface="Calibri"/>
                <a:sym typeface="Wingdings" pitchFamily="2" charset="2"/>
              </a:rPr>
              <a:t>]</a:t>
            </a:r>
            <a:endParaRPr lang="en-US" sz="2400" dirty="0">
              <a:cs typeface="Calibri"/>
              <a:sym typeface="Wingdings" pitchFamily="2" charset="2"/>
            </a:endParaRPr>
          </a:p>
          <a:p>
            <a:pPr marL="0" indent="0">
              <a:buNone/>
            </a:pPr>
            <a:r>
              <a:rPr lang="en-US" sz="2400" dirty="0">
                <a:cs typeface="Calibri"/>
                <a:sym typeface="Wingdings" pitchFamily="2" charset="2"/>
              </a:rPr>
              <a:t>  </a:t>
            </a:r>
            <a:r>
              <a:rPr lang="en-US" sz="2400" dirty="0" smtClean="0">
                <a:cs typeface="Calibri"/>
                <a:sym typeface="Wingdings" pitchFamily="2" charset="2"/>
              </a:rPr>
              <a:t>              [</a:t>
            </a:r>
            <a:r>
              <a:rPr lang="en-US" sz="2400" dirty="0">
                <a:cs typeface="Calibri"/>
                <a:sym typeface="Wingdings" pitchFamily="2" charset="2"/>
              </a:rPr>
              <a:t>r]</a:t>
            </a:r>
          </a:p>
          <a:p>
            <a:pPr marL="0" indent="0">
              <a:buNone/>
            </a:pPr>
            <a:r>
              <a:rPr lang="en-US" sz="2400" dirty="0">
                <a:cs typeface="Calibri"/>
                <a:sym typeface="Wingdings" pitchFamily="2" charset="2"/>
              </a:rPr>
              <a:t> </a:t>
            </a:r>
            <a:r>
              <a:rPr lang="en-US" sz="2400" dirty="0" smtClean="0">
                <a:cs typeface="Calibri"/>
                <a:sym typeface="Wingdings" pitchFamily="2" charset="2"/>
              </a:rPr>
              <a:t>               [</a:t>
            </a:r>
            <a:r>
              <a:rPr lang="en-US" sz="2400" dirty="0">
                <a:cs typeface="Calibri"/>
                <a:sym typeface="Wingdings" pitchFamily="2" charset="2"/>
              </a:rPr>
              <a:t>ø]</a:t>
            </a:r>
          </a:p>
          <a:p>
            <a:pPr marL="0" indent="0">
              <a:buNone/>
            </a:pPr>
            <a:r>
              <a:rPr lang="en-US" sz="2400" dirty="0" smtClean="0">
                <a:cs typeface="Calibri"/>
                <a:sym typeface="Wingdings" pitchFamily="2" charset="2"/>
              </a:rPr>
              <a:t>	Any </a:t>
            </a:r>
            <a:r>
              <a:rPr lang="en-US" sz="2400" dirty="0">
                <a:cs typeface="Calibri"/>
                <a:sym typeface="Wingdings" pitchFamily="2" charset="2"/>
              </a:rPr>
              <a:t>number of assimilated </a:t>
            </a:r>
            <a:r>
              <a:rPr lang="en-US" sz="2400" dirty="0" smtClean="0">
                <a:cs typeface="Calibri"/>
                <a:sym typeface="Wingdings" pitchFamily="2" charset="2"/>
              </a:rPr>
              <a:t>variants</a:t>
            </a:r>
            <a:r>
              <a:rPr lang="en-US" sz="2400" dirty="0">
                <a:cs typeface="Calibri"/>
                <a:sym typeface="Wingdings" pitchFamily="2" charset="2"/>
              </a:rPr>
              <a:t> </a:t>
            </a:r>
            <a:r>
              <a:rPr lang="en-US" sz="2400" dirty="0" smtClean="0">
                <a:cs typeface="Calibri"/>
                <a:sym typeface="Wingdings" pitchFamily="2" charset="2"/>
              </a:rPr>
              <a:t>(for example </a:t>
            </a:r>
            <a:r>
              <a:rPr lang="en-US" sz="2400" i="1" dirty="0" err="1" smtClean="0">
                <a:cs typeface="Calibri"/>
                <a:sym typeface="Wingdings" pitchFamily="2" charset="2"/>
              </a:rPr>
              <a:t>patte</a:t>
            </a:r>
            <a:r>
              <a:rPr lang="en-US" sz="2400" i="1" dirty="0" smtClean="0">
                <a:cs typeface="Calibri"/>
                <a:sym typeface="Wingdings" pitchFamily="2" charset="2"/>
              </a:rPr>
              <a:t> </a:t>
            </a:r>
            <a:r>
              <a:rPr lang="en-US" sz="2400" dirty="0" smtClean="0">
                <a:cs typeface="Calibri"/>
                <a:sym typeface="Wingdings" pitchFamily="2" charset="2"/>
              </a:rPr>
              <a:t>for </a:t>
            </a:r>
            <a:r>
              <a:rPr lang="en-US" sz="2400" i="1" dirty="0" smtClean="0">
                <a:cs typeface="Calibri"/>
                <a:sym typeface="Wingdings" pitchFamily="2" charset="2"/>
              </a:rPr>
              <a:t>parte</a:t>
            </a:r>
            <a:r>
              <a:rPr lang="en-US" sz="2400" dirty="0" smtClean="0">
                <a:cs typeface="Calibri"/>
                <a:sym typeface="Wingdings" pitchFamily="2" charset="2"/>
              </a:rPr>
              <a:t>)</a:t>
            </a:r>
          </a:p>
          <a:p>
            <a:pPr marL="0" indent="0">
              <a:buNone/>
            </a:pPr>
            <a:r>
              <a:rPr lang="en-US" sz="2400" dirty="0" smtClean="0">
                <a:cs typeface="Calibri"/>
                <a:sym typeface="Wingdings" pitchFamily="2" charset="2"/>
              </a:rPr>
              <a:t>             -intervocalic position –</a:t>
            </a:r>
            <a:r>
              <a:rPr lang="en-US" sz="2400" i="1" dirty="0" smtClean="0">
                <a:cs typeface="Calibri"/>
                <a:sym typeface="Wingdings" pitchFamily="2" charset="2"/>
              </a:rPr>
              <a:t>r</a:t>
            </a:r>
            <a:r>
              <a:rPr lang="en-US" sz="2400" dirty="0" smtClean="0">
                <a:cs typeface="Calibri"/>
                <a:sym typeface="Wingdings" pitchFamily="2" charset="2"/>
              </a:rPr>
              <a:t>-, word-initial, syllable final, consonant cluster, etc.</a:t>
            </a:r>
          </a:p>
          <a:p>
            <a:pPr marL="0" indent="0">
              <a:buNone/>
            </a:pPr>
            <a:endParaRPr lang="en-US" sz="2400" dirty="0">
              <a:cs typeface="Calibri"/>
              <a:sym typeface="Wingdings" pitchFamily="2" charset="2"/>
            </a:endParaRPr>
          </a:p>
          <a:p>
            <a:r>
              <a:rPr lang="en-US" sz="2400" dirty="0" smtClean="0"/>
              <a:t>So we see here that the trill sound [r] belongs to both the trill phoneme /r/ and the tap phoneme /</a:t>
            </a:r>
            <a:r>
              <a:rPr lang="en-US" sz="2400" dirty="0" smtClean="0">
                <a:cs typeface="Times New Roman" pitchFamily="18" charset="0"/>
                <a:sym typeface="Wingdings" pitchFamily="2" charset="2"/>
              </a:rPr>
              <a:t>ɾ/</a:t>
            </a:r>
            <a:endParaRPr lang="en-US" sz="2400" dirty="0" smtClean="0"/>
          </a:p>
          <a:p>
            <a:r>
              <a:rPr lang="en-US" sz="2400" dirty="0" smtClean="0"/>
              <a:t>Similar to the Spanish nasals where </a:t>
            </a:r>
            <a:r>
              <a:rPr lang="en-US" sz="2400" dirty="0" smtClean="0">
                <a:cs typeface="Calibri"/>
                <a:sym typeface="Wingdings" pitchFamily="2" charset="2"/>
              </a:rPr>
              <a:t>/n/ and /m/ are separate phonemes (</a:t>
            </a:r>
            <a:r>
              <a:rPr lang="en-US" sz="2400" i="1" dirty="0" err="1" smtClean="0">
                <a:cs typeface="Calibri"/>
                <a:sym typeface="Wingdings" pitchFamily="2" charset="2"/>
              </a:rPr>
              <a:t>rama</a:t>
            </a:r>
            <a:r>
              <a:rPr lang="en-US" sz="2400" i="1" dirty="0" smtClean="0">
                <a:cs typeface="Calibri"/>
                <a:sym typeface="Wingdings" pitchFamily="2" charset="2"/>
              </a:rPr>
              <a:t> </a:t>
            </a:r>
            <a:r>
              <a:rPr lang="en-US" sz="2400" dirty="0" smtClean="0">
                <a:cs typeface="Calibri"/>
                <a:sym typeface="Wingdings" pitchFamily="2" charset="2"/>
              </a:rPr>
              <a:t>vs. </a:t>
            </a:r>
            <a:r>
              <a:rPr lang="en-US" sz="2400" i="1" dirty="0" err="1" smtClean="0">
                <a:cs typeface="Calibri"/>
                <a:sym typeface="Wingdings" pitchFamily="2" charset="2"/>
              </a:rPr>
              <a:t>rana</a:t>
            </a:r>
            <a:r>
              <a:rPr lang="en-US" sz="2400" dirty="0" smtClean="0">
                <a:cs typeface="Calibri"/>
                <a:sym typeface="Wingdings" pitchFamily="2" charset="2"/>
              </a:rPr>
              <a:t>), but [m] is also an allophone of /n/ when it is followed by a bilabial consonant.</a:t>
            </a:r>
          </a:p>
          <a:p>
            <a:pPr lvl="1"/>
            <a:r>
              <a:rPr lang="en-US" sz="2200" i="1" dirty="0" smtClean="0">
                <a:cs typeface="Calibri"/>
                <a:sym typeface="Wingdings" pitchFamily="2" charset="2"/>
              </a:rPr>
              <a:t>En Valencia</a:t>
            </a:r>
            <a:r>
              <a:rPr lang="en-US" sz="2200" dirty="0" smtClean="0">
                <a:cs typeface="Calibri"/>
                <a:sym typeface="Wingdings" pitchFamily="2" charset="2"/>
              </a:rPr>
              <a:t> [</a:t>
            </a:r>
            <a:r>
              <a:rPr lang="en-US" sz="2200" dirty="0" err="1" smtClean="0">
                <a:cs typeface="Calibri"/>
                <a:sym typeface="Wingdings" pitchFamily="2" charset="2"/>
              </a:rPr>
              <a:t>em.ba.lén.sja</a:t>
            </a:r>
            <a:r>
              <a:rPr lang="en-US" sz="2200" dirty="0" smtClean="0">
                <a:cs typeface="Calibri"/>
                <a:sym typeface="Wingdings" pitchFamily="2" charset="2"/>
              </a:rPr>
              <a:t>]</a:t>
            </a:r>
            <a:endParaRPr lang="en-US" sz="22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88D5-ABD5-423F-AF7B-100A7AE7203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721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Bradley, Travis G. and Erik W. Willis. </a:t>
            </a:r>
            <a:r>
              <a:rPr lang="en-US" sz="1800" dirty="0" err="1" smtClean="0"/>
              <a:t>Rhotic</a:t>
            </a:r>
            <a:r>
              <a:rPr lang="en-US" sz="1800" dirty="0" smtClean="0"/>
              <a:t> Contrast and Neutralization in Veracruz Mexican Spanish. Paper at the 38</a:t>
            </a:r>
            <a:r>
              <a:rPr lang="en-US" sz="1800" baseline="30000" dirty="0" smtClean="0"/>
              <a:t>th</a:t>
            </a:r>
            <a:r>
              <a:rPr lang="en-US" sz="1800" dirty="0"/>
              <a:t> </a:t>
            </a:r>
            <a:r>
              <a:rPr lang="en-US" sz="1800" dirty="0" smtClean="0"/>
              <a:t>Linguistic Symposium on Romance Languages, Urbana-Champaign, IL, April 2008</a:t>
            </a:r>
          </a:p>
          <a:p>
            <a:r>
              <a:rPr lang="en-US" sz="1800" dirty="0" err="1"/>
              <a:t>Boersma</a:t>
            </a:r>
            <a:r>
              <a:rPr lang="en-US" sz="1800" dirty="0"/>
              <a:t>, Paul &amp; </a:t>
            </a:r>
            <a:r>
              <a:rPr lang="en-US" sz="1800" dirty="0" err="1"/>
              <a:t>Weenink</a:t>
            </a:r>
            <a:r>
              <a:rPr lang="en-US" sz="1800" dirty="0"/>
              <a:t>, David (2012). </a:t>
            </a:r>
            <a:r>
              <a:rPr lang="en-US" sz="1800" dirty="0" err="1"/>
              <a:t>Praat</a:t>
            </a:r>
            <a:r>
              <a:rPr lang="en-US" sz="1800" dirty="0"/>
              <a:t>: doing phonetics by computer [Computer program]. Version 5.3.08, retrieved 5 March 2012 from </a:t>
            </a:r>
            <a:r>
              <a:rPr lang="en-US" sz="1800" dirty="0">
                <a:hlinkClick r:id="rId2"/>
              </a:rPr>
              <a:t>http://www.praat.org</a:t>
            </a:r>
            <a:r>
              <a:rPr lang="en-US" sz="1800" dirty="0" smtClean="0">
                <a:hlinkClick r:id="rId2"/>
              </a:rPr>
              <a:t>/</a:t>
            </a:r>
            <a:endParaRPr lang="en-US" sz="1800" dirty="0" smtClean="0"/>
          </a:p>
          <a:p>
            <a:r>
              <a:rPr lang="es-ES" sz="1800" dirty="0"/>
              <a:t>Calero Fernández, María </a:t>
            </a:r>
            <a:r>
              <a:rPr lang="es-ES" sz="1800" dirty="0" err="1"/>
              <a:t>Angeles</a:t>
            </a:r>
            <a:r>
              <a:rPr lang="es-ES" sz="1800" dirty="0"/>
              <a:t>. 1993. </a:t>
            </a:r>
            <a:r>
              <a:rPr lang="es-ES" sz="1800" i="1" dirty="0"/>
              <a:t>Estudio sociolingüístico del habla de Toledo</a:t>
            </a:r>
            <a:r>
              <a:rPr lang="es-ES" sz="1800" dirty="0"/>
              <a:t>: </a:t>
            </a:r>
            <a:r>
              <a:rPr lang="es-ES" sz="1800" i="1" dirty="0"/>
              <a:t>Segmentos fonológicos -/s/ y -/y/. </a:t>
            </a:r>
            <a:r>
              <a:rPr lang="es-ES" sz="1800" dirty="0"/>
              <a:t>Lleida, España: </a:t>
            </a:r>
            <a:r>
              <a:rPr lang="es-ES" sz="1800" dirty="0" err="1"/>
              <a:t>Pagès</a:t>
            </a:r>
            <a:r>
              <a:rPr lang="es-ES" sz="1800" dirty="0"/>
              <a:t> </a:t>
            </a:r>
            <a:r>
              <a:rPr lang="es-ES" sz="1800" dirty="0" err="1" smtClean="0"/>
              <a:t>Editors</a:t>
            </a:r>
            <a:endParaRPr lang="es-ES" sz="1800" dirty="0" smtClean="0"/>
          </a:p>
          <a:p>
            <a:r>
              <a:rPr lang="en-US" sz="1800" dirty="0"/>
              <a:t>Canfield, D. Lincoln. 1981. </a:t>
            </a:r>
            <a:r>
              <a:rPr lang="en-US" sz="1800" i="1" dirty="0"/>
              <a:t>Spanish pronunciation in the Americas.</a:t>
            </a:r>
            <a:r>
              <a:rPr lang="en-US" sz="1800" dirty="0"/>
              <a:t> Chicago: University of Chicago Press</a:t>
            </a:r>
            <a:r>
              <a:rPr lang="en-US" sz="1800" dirty="0" smtClean="0"/>
              <a:t>.</a:t>
            </a:r>
            <a:endParaRPr lang="en-US" sz="1800" dirty="0"/>
          </a:p>
          <a:p>
            <a:r>
              <a:rPr lang="en-US" sz="1800" dirty="0" err="1" smtClean="0"/>
              <a:t>Dalbor</a:t>
            </a:r>
            <a:r>
              <a:rPr lang="en-US" sz="1800" dirty="0"/>
              <a:t>, John B. 1969. </a:t>
            </a:r>
            <a:r>
              <a:rPr lang="en-US" sz="1800" i="1" dirty="0"/>
              <a:t>Spanish pronunciation: Theory and practice</a:t>
            </a:r>
            <a:r>
              <a:rPr lang="en-US" sz="1800" dirty="0"/>
              <a:t>. New York: Holt, Rinehart and Winston.</a:t>
            </a:r>
          </a:p>
          <a:p>
            <a:r>
              <a:rPr lang="en-US" sz="1800" dirty="0" err="1"/>
              <a:t>Dalbor</a:t>
            </a:r>
            <a:r>
              <a:rPr lang="en-US" sz="1800" dirty="0"/>
              <a:t>, John B. 1980. </a:t>
            </a:r>
            <a:r>
              <a:rPr lang="en-US" sz="1800" i="1" dirty="0"/>
              <a:t>Spanish pronunciation: Theory and practice</a:t>
            </a:r>
            <a:r>
              <a:rPr lang="en-US" sz="1800" dirty="0"/>
              <a:t>. New York: Holt, Rinehart and Winston</a:t>
            </a:r>
            <a:r>
              <a:rPr lang="en-US" sz="1800" dirty="0" smtClean="0"/>
              <a:t>.</a:t>
            </a:r>
          </a:p>
          <a:p>
            <a:r>
              <a:rPr lang="en-US" sz="1800" dirty="0"/>
              <a:t>Hammond, R., 2000. “The multiple vibrant liquid in U.S. Spanish.” In A. Roca’s (ed.) Research on Spanish in the U.S. Somerville, MA: </a:t>
            </a:r>
            <a:r>
              <a:rPr lang="en-US" sz="1800" dirty="0" err="1"/>
              <a:t>Cascadilla</a:t>
            </a:r>
            <a:r>
              <a:rPr lang="en-US" sz="1800" dirty="0"/>
              <a:t> Press, 333-347</a:t>
            </a:r>
            <a:r>
              <a:rPr lang="en-US" sz="18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88D5-ABD5-423F-AF7B-100A7AE7203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3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Distribution of </a:t>
            </a:r>
            <a:r>
              <a:rPr lang="es-ES" dirty="0" smtClean="0"/>
              <a:t>[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ɾ</a:t>
            </a:r>
            <a:r>
              <a:rPr lang="es-ES" dirty="0" smtClean="0"/>
              <a:t>] and [r]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100" dirty="0" smtClean="0"/>
              <a:t>The </a:t>
            </a:r>
            <a:r>
              <a:rPr lang="es-ES" sz="3100" dirty="0" smtClean="0"/>
              <a:t>[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ɾ</a:t>
            </a:r>
            <a:r>
              <a:rPr lang="es-ES" sz="3100" dirty="0" smtClean="0"/>
              <a:t>] and [r] are </a:t>
            </a:r>
            <a:r>
              <a:rPr lang="es-ES" sz="3100" dirty="0" err="1" smtClean="0"/>
              <a:t>only</a:t>
            </a:r>
            <a:r>
              <a:rPr lang="es-ES" sz="3100" dirty="0" smtClean="0"/>
              <a:t> </a:t>
            </a:r>
            <a:r>
              <a:rPr lang="es-ES" sz="3100" dirty="0" err="1" smtClean="0"/>
              <a:t>contrastive</a:t>
            </a:r>
            <a:r>
              <a:rPr lang="es-ES" sz="3100" dirty="0" smtClean="0"/>
              <a:t> in </a:t>
            </a:r>
            <a:r>
              <a:rPr lang="es-ES" sz="3100" dirty="0" err="1" smtClean="0"/>
              <a:t>intervocalic</a:t>
            </a:r>
            <a:r>
              <a:rPr lang="es-ES" sz="3100" dirty="0" smtClean="0"/>
              <a:t> position.</a:t>
            </a:r>
          </a:p>
          <a:p>
            <a:pPr lvl="1"/>
            <a:r>
              <a:rPr lang="es-ES" sz="3100" i="1" dirty="0" smtClean="0"/>
              <a:t>Perro </a:t>
            </a:r>
            <a:r>
              <a:rPr lang="es-ES" sz="3100" dirty="0" smtClean="0"/>
              <a:t>vs. </a:t>
            </a:r>
            <a:r>
              <a:rPr lang="es-ES" sz="3100" i="1" dirty="0" smtClean="0"/>
              <a:t>pero</a:t>
            </a:r>
            <a:r>
              <a:rPr lang="es-ES" sz="3100" dirty="0" smtClean="0"/>
              <a:t>; [pé.ro] vs. [</a:t>
            </a:r>
            <a:r>
              <a:rPr lang="es-ES" sz="3100" dirty="0" err="1" smtClean="0"/>
              <a:t>pé</a:t>
            </a:r>
            <a:r>
              <a:rPr lang="es-ES" sz="3100" dirty="0" smtClean="0"/>
              <a:t>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ɾ</a:t>
            </a:r>
            <a:r>
              <a:rPr lang="es-ES" sz="3100" dirty="0" smtClean="0"/>
              <a:t>o]</a:t>
            </a:r>
            <a:endParaRPr lang="es-ES" sz="3100" i="1" dirty="0" smtClean="0"/>
          </a:p>
          <a:p>
            <a:r>
              <a:rPr lang="es-ES" sz="3100" dirty="0" err="1" smtClean="0"/>
              <a:t>This</a:t>
            </a:r>
            <a:r>
              <a:rPr lang="es-ES" sz="3100" dirty="0" smtClean="0"/>
              <a:t> </a:t>
            </a:r>
            <a:r>
              <a:rPr lang="es-ES" sz="3100" dirty="0" err="1" smtClean="0"/>
              <a:t>distinction</a:t>
            </a:r>
            <a:r>
              <a:rPr lang="es-ES" sz="3100" dirty="0" smtClean="0"/>
              <a:t> </a:t>
            </a:r>
            <a:r>
              <a:rPr lang="es-ES" sz="3100" dirty="0" err="1" smtClean="0"/>
              <a:t>does</a:t>
            </a:r>
            <a:r>
              <a:rPr lang="es-ES" sz="3100" dirty="0" smtClean="0"/>
              <a:t> </a:t>
            </a:r>
            <a:r>
              <a:rPr lang="es-ES" sz="3100" dirty="0" err="1" smtClean="0"/>
              <a:t>not</a:t>
            </a:r>
            <a:r>
              <a:rPr lang="es-ES" sz="3100" dirty="0" smtClean="0"/>
              <a:t> </a:t>
            </a:r>
            <a:r>
              <a:rPr lang="es-ES" sz="3100" dirty="0" err="1" smtClean="0"/>
              <a:t>have</a:t>
            </a:r>
            <a:r>
              <a:rPr lang="es-ES" sz="3100" dirty="0" smtClean="0"/>
              <a:t> a </a:t>
            </a:r>
            <a:r>
              <a:rPr lang="es-ES" sz="3100" dirty="0" err="1" smtClean="0"/>
              <a:t>high</a:t>
            </a:r>
            <a:r>
              <a:rPr lang="es-ES" sz="3100" dirty="0" smtClean="0"/>
              <a:t> </a:t>
            </a:r>
            <a:r>
              <a:rPr lang="es-ES" sz="3100" dirty="0" err="1" smtClean="0"/>
              <a:t>functional</a:t>
            </a:r>
            <a:r>
              <a:rPr lang="es-ES" sz="3100" dirty="0" smtClean="0"/>
              <a:t> </a:t>
            </a:r>
            <a:r>
              <a:rPr lang="es-ES" sz="3100" dirty="0" err="1" smtClean="0"/>
              <a:t>value</a:t>
            </a:r>
            <a:r>
              <a:rPr lang="es-ES" sz="3100" dirty="0"/>
              <a:t> </a:t>
            </a:r>
            <a:r>
              <a:rPr lang="es-ES" sz="3100" dirty="0" smtClean="0"/>
              <a:t>(</a:t>
            </a:r>
            <a:r>
              <a:rPr lang="es-ES" sz="3100" dirty="0" err="1" smtClean="0"/>
              <a:t>Hammond</a:t>
            </a:r>
            <a:r>
              <a:rPr lang="es-ES" sz="3100" dirty="0" smtClean="0"/>
              <a:t> 2000).</a:t>
            </a:r>
          </a:p>
          <a:p>
            <a:r>
              <a:rPr lang="es-ES" sz="3100" dirty="0" err="1" smtClean="0"/>
              <a:t>Only</a:t>
            </a:r>
            <a:r>
              <a:rPr lang="es-ES" sz="3100" dirty="0" smtClean="0"/>
              <a:t> [r] can </a:t>
            </a:r>
            <a:r>
              <a:rPr lang="es-ES" sz="3100" dirty="0" err="1" smtClean="0"/>
              <a:t>occur</a:t>
            </a:r>
            <a:r>
              <a:rPr lang="es-ES" sz="3100" dirty="0"/>
              <a:t> </a:t>
            </a:r>
            <a:r>
              <a:rPr lang="es-ES" sz="3100" dirty="0" err="1" smtClean="0"/>
              <a:t>word-initially</a:t>
            </a:r>
            <a:r>
              <a:rPr lang="es-ES" sz="3100" dirty="0" smtClean="0"/>
              <a:t>, </a:t>
            </a:r>
            <a:r>
              <a:rPr lang="es-ES" sz="3100" dirty="0" err="1" smtClean="0"/>
              <a:t>causing</a:t>
            </a:r>
            <a:r>
              <a:rPr lang="es-ES" sz="3100" dirty="0" smtClean="0"/>
              <a:t> [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ɾ</a:t>
            </a:r>
            <a:r>
              <a:rPr lang="es-ES" sz="3100" dirty="0" smtClean="0"/>
              <a:t>] </a:t>
            </a:r>
            <a:r>
              <a:rPr lang="es-ES" sz="3100" dirty="0" err="1" smtClean="0"/>
              <a:t>to</a:t>
            </a:r>
            <a:r>
              <a:rPr lang="es-ES" sz="3100" dirty="0" smtClean="0"/>
              <a:t> be </a:t>
            </a:r>
            <a:r>
              <a:rPr lang="es-ES" sz="3100" dirty="0" err="1" smtClean="0"/>
              <a:t>the</a:t>
            </a:r>
            <a:r>
              <a:rPr lang="es-ES" sz="3100" dirty="0" smtClean="0"/>
              <a:t> </a:t>
            </a:r>
            <a:r>
              <a:rPr lang="es-ES" sz="3100" dirty="0" err="1" smtClean="0"/>
              <a:t>only</a:t>
            </a:r>
            <a:r>
              <a:rPr lang="es-ES" sz="3100" dirty="0" smtClean="0"/>
              <a:t> </a:t>
            </a:r>
            <a:r>
              <a:rPr lang="es-ES" sz="3100" dirty="0" err="1" smtClean="0"/>
              <a:t>Spanish</a:t>
            </a:r>
            <a:r>
              <a:rPr lang="es-ES" sz="3100" dirty="0" smtClean="0"/>
              <a:t> </a:t>
            </a:r>
            <a:r>
              <a:rPr lang="es-ES" sz="3100" dirty="0" err="1" smtClean="0"/>
              <a:t>consonant</a:t>
            </a:r>
            <a:r>
              <a:rPr lang="es-ES" sz="3100" dirty="0" smtClean="0"/>
              <a:t> </a:t>
            </a:r>
            <a:r>
              <a:rPr lang="es-ES" sz="3100" dirty="0" err="1" smtClean="0"/>
              <a:t>that</a:t>
            </a:r>
            <a:r>
              <a:rPr lang="es-ES" sz="3100" dirty="0" smtClean="0"/>
              <a:t> </a:t>
            </a:r>
            <a:r>
              <a:rPr lang="es-ES" sz="3100" dirty="0" err="1" smtClean="0"/>
              <a:t>cannot</a:t>
            </a:r>
            <a:r>
              <a:rPr lang="es-ES" sz="3100" dirty="0" smtClean="0"/>
              <a:t> </a:t>
            </a:r>
            <a:r>
              <a:rPr lang="es-ES" sz="3100" dirty="0" err="1" smtClean="0"/>
              <a:t>occur</a:t>
            </a:r>
            <a:r>
              <a:rPr lang="es-ES" sz="3100" dirty="0" smtClean="0"/>
              <a:t> in </a:t>
            </a:r>
            <a:r>
              <a:rPr lang="es-ES" sz="3100" dirty="0" err="1" smtClean="0"/>
              <a:t>this</a:t>
            </a:r>
            <a:r>
              <a:rPr lang="es-ES" sz="3100" dirty="0" smtClean="0"/>
              <a:t> </a:t>
            </a:r>
            <a:r>
              <a:rPr lang="es-ES" sz="3100" dirty="0" err="1" smtClean="0"/>
              <a:t>context</a:t>
            </a:r>
            <a:r>
              <a:rPr lang="es-ES" sz="3100" dirty="0" smtClean="0"/>
              <a:t>.</a:t>
            </a:r>
          </a:p>
          <a:p>
            <a:pPr lvl="1"/>
            <a:r>
              <a:rPr lang="es-ES" sz="3100" i="1" dirty="0" smtClean="0"/>
              <a:t>Rota</a:t>
            </a:r>
            <a:r>
              <a:rPr lang="es-ES" sz="3100" dirty="0" smtClean="0"/>
              <a:t> [</a:t>
            </a:r>
            <a:r>
              <a:rPr lang="es-ES" sz="3100" dirty="0" err="1" smtClean="0"/>
              <a:t>ró.ta</a:t>
            </a:r>
            <a:r>
              <a:rPr lang="es-ES" sz="3100" dirty="0" smtClean="0"/>
              <a:t>]</a:t>
            </a:r>
            <a:endParaRPr lang="es-ES" sz="3100" i="1" dirty="0" smtClean="0"/>
          </a:p>
          <a:p>
            <a:r>
              <a:rPr lang="es-ES" sz="3100" dirty="0" err="1" smtClean="0"/>
              <a:t>When</a:t>
            </a:r>
            <a:r>
              <a:rPr lang="es-ES" sz="3100" dirty="0" smtClean="0"/>
              <a:t> </a:t>
            </a:r>
            <a:r>
              <a:rPr lang="es-ES" sz="3100" dirty="0" err="1" smtClean="0"/>
              <a:t>compound</a:t>
            </a:r>
            <a:r>
              <a:rPr lang="es-ES" sz="3100" dirty="0" smtClean="0"/>
              <a:t> </a:t>
            </a:r>
            <a:r>
              <a:rPr lang="es-ES" sz="3100" dirty="0" err="1" smtClean="0"/>
              <a:t>words</a:t>
            </a:r>
            <a:r>
              <a:rPr lang="es-ES" sz="3100" dirty="0" smtClean="0"/>
              <a:t> are </a:t>
            </a:r>
            <a:r>
              <a:rPr lang="es-ES" sz="3100" dirty="0" err="1" smtClean="0"/>
              <a:t>formed</a:t>
            </a:r>
            <a:r>
              <a:rPr lang="es-ES" sz="3100" dirty="0" smtClean="0"/>
              <a:t> in </a:t>
            </a:r>
            <a:r>
              <a:rPr lang="es-ES" sz="3100" dirty="0" err="1" smtClean="0"/>
              <a:t>which</a:t>
            </a:r>
            <a:r>
              <a:rPr lang="es-ES" sz="3100" dirty="0" smtClean="0"/>
              <a:t> </a:t>
            </a:r>
            <a:r>
              <a:rPr lang="es-ES" sz="3100" dirty="0" err="1" smtClean="0"/>
              <a:t>word-initial</a:t>
            </a:r>
            <a:r>
              <a:rPr lang="es-ES" sz="3100" dirty="0" smtClean="0"/>
              <a:t> [r] </a:t>
            </a:r>
            <a:r>
              <a:rPr lang="es-ES" sz="3100" dirty="0" err="1" smtClean="0"/>
              <a:t>is</a:t>
            </a:r>
            <a:r>
              <a:rPr lang="es-ES" sz="3100" dirty="0" smtClean="0"/>
              <a:t> preceded </a:t>
            </a:r>
            <a:r>
              <a:rPr lang="es-ES" sz="3100" dirty="0" err="1" smtClean="0"/>
              <a:t>by</a:t>
            </a:r>
            <a:r>
              <a:rPr lang="es-ES" sz="3100" dirty="0" smtClean="0"/>
              <a:t> a </a:t>
            </a:r>
            <a:r>
              <a:rPr lang="es-ES" sz="3100" dirty="0" err="1" smtClean="0"/>
              <a:t>vowel</a:t>
            </a:r>
            <a:r>
              <a:rPr lang="es-ES" sz="3100" dirty="0" smtClean="0"/>
              <a:t>, </a:t>
            </a:r>
            <a:r>
              <a:rPr lang="es-ES" sz="3100" dirty="0" err="1" smtClean="0"/>
              <a:t>the</a:t>
            </a:r>
            <a:r>
              <a:rPr lang="es-ES" sz="3100" dirty="0" smtClean="0"/>
              <a:t> [r] </a:t>
            </a:r>
            <a:r>
              <a:rPr lang="es-ES" sz="3100" dirty="0" err="1" smtClean="0"/>
              <a:t>is</a:t>
            </a:r>
            <a:r>
              <a:rPr lang="es-ES" sz="3100" dirty="0" smtClean="0"/>
              <a:t> </a:t>
            </a:r>
            <a:r>
              <a:rPr lang="es-ES" sz="3100" dirty="0" err="1" smtClean="0"/>
              <a:t>maintained</a:t>
            </a:r>
            <a:r>
              <a:rPr lang="es-ES" sz="3100" dirty="0" smtClean="0"/>
              <a:t>.</a:t>
            </a:r>
          </a:p>
          <a:p>
            <a:pPr lvl="1"/>
            <a:r>
              <a:rPr lang="es-ES" sz="3100" i="1" dirty="0" smtClean="0"/>
              <a:t>Puerto Rico </a:t>
            </a:r>
            <a:r>
              <a:rPr lang="es-ES" sz="3100" dirty="0" smtClean="0"/>
              <a:t>vs. </a:t>
            </a:r>
            <a:r>
              <a:rPr lang="es-ES" sz="3100" i="1" dirty="0" smtClean="0"/>
              <a:t>puertorriqueño</a:t>
            </a:r>
            <a:r>
              <a:rPr lang="es-ES" sz="3100" dirty="0" smtClean="0"/>
              <a:t>; [</a:t>
            </a:r>
            <a:r>
              <a:rPr lang="es-ES" sz="3100" dirty="0" err="1" smtClean="0"/>
              <a:t>pwé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ɾ</a:t>
            </a:r>
            <a:r>
              <a:rPr lang="es-ES" sz="3100" dirty="0" smtClean="0"/>
              <a:t>.</a:t>
            </a:r>
            <a:r>
              <a:rPr lang="es-ES" sz="3100" dirty="0" err="1" smtClean="0"/>
              <a:t>to.rí.ko</a:t>
            </a:r>
            <a:r>
              <a:rPr lang="es-ES" sz="3100" dirty="0" smtClean="0"/>
              <a:t>] vs. [</a:t>
            </a:r>
            <a:r>
              <a:rPr lang="es-ES" sz="3100" dirty="0" err="1" smtClean="0"/>
              <a:t>pwe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ɾ</a:t>
            </a:r>
            <a:r>
              <a:rPr lang="es-ES" sz="3100" dirty="0" smtClean="0"/>
              <a:t>.</a:t>
            </a:r>
            <a:r>
              <a:rPr lang="es-ES" sz="3100" dirty="0" err="1" smtClean="0"/>
              <a:t>to.ri.ké.ɲo</a:t>
            </a:r>
            <a:r>
              <a:rPr lang="es-ES" sz="3100" dirty="0" smtClean="0"/>
              <a:t>]</a:t>
            </a:r>
            <a:endParaRPr lang="es-ES" sz="3100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88D5-ABD5-423F-AF7B-100A7AE7203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8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Harris, James W. 1983. </a:t>
            </a:r>
            <a:r>
              <a:rPr lang="en-US" i="1" dirty="0"/>
              <a:t>Syllable structure and stress in Spanish: A nonlinear analysis.</a:t>
            </a:r>
            <a:r>
              <a:rPr lang="en-US" dirty="0"/>
              <a:t> Cambridge, MA: MIT Press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Lipski</a:t>
            </a:r>
            <a:r>
              <a:rPr lang="en-US" dirty="0"/>
              <a:t>, J. 1990. “Spanish taps and trills: phonological structure of an isolated opposition.” </a:t>
            </a:r>
            <a:r>
              <a:rPr lang="es-ES" i="1" dirty="0"/>
              <a:t>Folia </a:t>
            </a:r>
            <a:r>
              <a:rPr lang="es-ES" i="1" dirty="0" err="1"/>
              <a:t>Linguistica</a:t>
            </a:r>
            <a:r>
              <a:rPr lang="es-ES" i="1" dirty="0"/>
              <a:t> </a:t>
            </a:r>
            <a:r>
              <a:rPr lang="es-ES" dirty="0"/>
              <a:t>24, </a:t>
            </a:r>
            <a:r>
              <a:rPr lang="es-ES" dirty="0" smtClean="0"/>
              <a:t>153-174.</a:t>
            </a:r>
          </a:p>
          <a:p>
            <a:r>
              <a:rPr lang="es-ES" dirty="0"/>
              <a:t>Medina-Rivera, Antonio. 1999 Variación fonológica y estilística en el español de Puerto Rico. </a:t>
            </a:r>
            <a:r>
              <a:rPr lang="es-ES" i="1" dirty="0"/>
              <a:t>Hispania</a:t>
            </a:r>
            <a:r>
              <a:rPr lang="es-ES" dirty="0"/>
              <a:t> 82.  </a:t>
            </a:r>
            <a:r>
              <a:rPr lang="es-ES" dirty="0" smtClean="0"/>
              <a:t>529-541</a:t>
            </a:r>
          </a:p>
          <a:p>
            <a:r>
              <a:rPr lang="es-ES" dirty="0"/>
              <a:t>Molina Martos, Isabel. 1991. </a:t>
            </a:r>
            <a:r>
              <a:rPr lang="es-ES" i="1" dirty="0"/>
              <a:t>Estudio sociolingüístico de la ciudad de Toledo</a:t>
            </a:r>
            <a:r>
              <a:rPr lang="es-ES" dirty="0"/>
              <a:t>. </a:t>
            </a:r>
            <a:r>
              <a:rPr lang="es-ES" dirty="0" err="1"/>
              <a:t>Ph.D</a:t>
            </a:r>
            <a:r>
              <a:rPr lang="es-ES" dirty="0"/>
              <a:t>. </a:t>
            </a:r>
            <a:r>
              <a:rPr lang="es-ES" dirty="0" err="1"/>
              <a:t>dissertation</a:t>
            </a:r>
            <a:r>
              <a:rPr lang="es-ES" dirty="0"/>
              <a:t>, Universidad Complutense de Madrid</a:t>
            </a:r>
            <a:r>
              <a:rPr lang="es-ES" dirty="0" smtClean="0"/>
              <a:t>.</a:t>
            </a:r>
            <a:endParaRPr lang="es-ES" dirty="0"/>
          </a:p>
          <a:p>
            <a:r>
              <a:rPr lang="es-ES" dirty="0"/>
              <a:t>Navarro Tomás, Tomás. 1977. (19th ed.) </a:t>
            </a:r>
            <a:r>
              <a:rPr lang="es-ES" i="1" dirty="0"/>
              <a:t>Manual de pronunciación española</a:t>
            </a:r>
            <a:r>
              <a:rPr lang="es-ES" dirty="0"/>
              <a:t>. Madrid: Consejo Superior de Investigaciones Científicas</a:t>
            </a:r>
            <a:r>
              <a:rPr lang="es-ES" dirty="0" smtClean="0"/>
              <a:t>.</a:t>
            </a:r>
          </a:p>
          <a:p>
            <a:r>
              <a:rPr lang="es-ES" dirty="0" smtClean="0"/>
              <a:t>Núñez </a:t>
            </a:r>
            <a:r>
              <a:rPr lang="es-ES" dirty="0"/>
              <a:t>Cedeño, Rafael. 1989. La /r/, único fonema vibrante en español. </a:t>
            </a:r>
            <a:r>
              <a:rPr lang="es-ES" i="1" dirty="0"/>
              <a:t>Anuario de Lingüística Hispánica</a:t>
            </a:r>
            <a:r>
              <a:rPr lang="es-ES" dirty="0"/>
              <a:t> 5: 153-171</a:t>
            </a:r>
            <a:r>
              <a:rPr lang="es-ES" dirty="0" smtClean="0"/>
              <a:t>.</a:t>
            </a:r>
            <a:endParaRPr lang="en-US" dirty="0" smtClean="0"/>
          </a:p>
          <a:p>
            <a:r>
              <a:rPr lang="en-US" dirty="0" err="1" smtClean="0"/>
              <a:t>Sankoff</a:t>
            </a:r>
            <a:r>
              <a:rPr lang="en-US" dirty="0"/>
              <a:t>, David, </a:t>
            </a:r>
            <a:r>
              <a:rPr lang="en-US" dirty="0" err="1"/>
              <a:t>Tagliamonte</a:t>
            </a:r>
            <a:r>
              <a:rPr lang="en-US" dirty="0"/>
              <a:t>, </a:t>
            </a:r>
            <a:r>
              <a:rPr lang="en-US" dirty="0" err="1"/>
              <a:t>Sali</a:t>
            </a:r>
            <a:r>
              <a:rPr lang="en-US" dirty="0"/>
              <a:t> A., &amp; Smith, Eric. (2005). "</a:t>
            </a:r>
            <a:r>
              <a:rPr lang="en-US" dirty="0" err="1"/>
              <a:t>Goldvarb</a:t>
            </a:r>
            <a:r>
              <a:rPr lang="en-US" dirty="0"/>
              <a:t> X: A Multivariate Analysis Application." Dept. of Linguistics, Univ. of Toronto. </a:t>
            </a:r>
            <a:r>
              <a:rPr lang="es-ES" u="sng" dirty="0" smtClean="0">
                <a:hlinkClick r:id="rId2"/>
              </a:rPr>
              <a:t>http</a:t>
            </a:r>
            <a:r>
              <a:rPr lang="es-ES" u="sng" dirty="0">
                <a:hlinkClick r:id="rId2"/>
              </a:rPr>
              <a:t>://</a:t>
            </a:r>
            <a:r>
              <a:rPr lang="es-ES" u="sng" dirty="0" smtClean="0">
                <a:hlinkClick r:id="rId2"/>
              </a:rPr>
              <a:t>individual.utoronto.ca/tagliamonte/Goldvarb/GV_index.htm</a:t>
            </a:r>
            <a:endParaRPr lang="es-ES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88D5-ABD5-423F-AF7B-100A7AE7203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491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Stockwell</a:t>
            </a:r>
            <a:r>
              <a:rPr lang="en-US" dirty="0"/>
              <a:t>, Robert P. and Bowen, J. Donald. 1965. </a:t>
            </a:r>
            <a:r>
              <a:rPr lang="en-US" i="1" dirty="0"/>
              <a:t>The Sounds of English and Spanish.</a:t>
            </a:r>
            <a:r>
              <a:rPr lang="en-US" dirty="0"/>
              <a:t> Chicago: University of Chicago Press.</a:t>
            </a:r>
          </a:p>
          <a:p>
            <a:r>
              <a:rPr lang="en-US" dirty="0" err="1"/>
              <a:t>Vásquez</a:t>
            </a:r>
            <a:r>
              <a:rPr lang="en-US" dirty="0"/>
              <a:t> Carranza, Luz Marina. 2006. On the phonetic realization and distribution of Costa Rican </a:t>
            </a:r>
            <a:r>
              <a:rPr lang="en-US" dirty="0" err="1"/>
              <a:t>rhotics</a:t>
            </a:r>
            <a:r>
              <a:rPr lang="en-US" dirty="0"/>
              <a:t>. </a:t>
            </a:r>
            <a:r>
              <a:rPr lang="en-US" i="1" dirty="0" err="1"/>
              <a:t>Filología</a:t>
            </a:r>
            <a:r>
              <a:rPr lang="en-US" i="1" dirty="0"/>
              <a:t> y </a:t>
            </a:r>
            <a:r>
              <a:rPr lang="en-US" i="1" dirty="0" err="1"/>
              <a:t>Lingüística</a:t>
            </a:r>
            <a:r>
              <a:rPr lang="en-US" i="1" dirty="0"/>
              <a:t> </a:t>
            </a:r>
            <a:r>
              <a:rPr lang="en-US" dirty="0"/>
              <a:t>32 (2). 291-309</a:t>
            </a:r>
          </a:p>
          <a:p>
            <a:r>
              <a:rPr lang="en-US" dirty="0"/>
              <a:t>Willis, Erik. 2006. Trill variation in Dominican Spanish: an acoustic examination and comparative analysis. In </a:t>
            </a:r>
            <a:r>
              <a:rPr lang="en-US" dirty="0" err="1"/>
              <a:t>Nuria</a:t>
            </a:r>
            <a:r>
              <a:rPr lang="en-US" dirty="0"/>
              <a:t> </a:t>
            </a:r>
            <a:r>
              <a:rPr lang="en-US" dirty="0" err="1"/>
              <a:t>Segarra</a:t>
            </a:r>
            <a:r>
              <a:rPr lang="en-US" dirty="0"/>
              <a:t> and Almeida Jacqueline </a:t>
            </a:r>
            <a:r>
              <a:rPr lang="en-US" dirty="0" err="1"/>
              <a:t>Toribio</a:t>
            </a:r>
            <a:r>
              <a:rPr lang="en-US" dirty="0"/>
              <a:t> (eds.), </a:t>
            </a:r>
            <a:r>
              <a:rPr lang="en-US" i="1" dirty="0"/>
              <a:t>Selected proceedings of the 9th Hispanic Linguistic Symposium</a:t>
            </a:r>
            <a:r>
              <a:rPr lang="en-US" dirty="0"/>
              <a:t>, 121-131. Somerville, MA: </a:t>
            </a:r>
            <a:r>
              <a:rPr lang="en-US" dirty="0" err="1"/>
              <a:t>Cascadilla</a:t>
            </a:r>
            <a:r>
              <a:rPr lang="en-US" dirty="0"/>
              <a:t> Proceedings Project.</a:t>
            </a:r>
          </a:p>
          <a:p>
            <a:r>
              <a:rPr lang="en-US" dirty="0"/>
              <a:t>Willis, Erik. 2007. An acoustic study of the “pre-aspirated trill” in narrative </a:t>
            </a:r>
            <a:r>
              <a:rPr lang="en-US" dirty="0" err="1"/>
              <a:t>Cibaeño</a:t>
            </a:r>
            <a:r>
              <a:rPr lang="en-US" dirty="0"/>
              <a:t> Dominican Spanish. </a:t>
            </a:r>
            <a:r>
              <a:rPr lang="en-US" i="1" dirty="0"/>
              <a:t>Journal of the International Phonetic Association </a:t>
            </a:r>
            <a:r>
              <a:rPr lang="en-US" dirty="0"/>
              <a:t>37(1). 33-49.</a:t>
            </a:r>
          </a:p>
          <a:p>
            <a:r>
              <a:rPr lang="en-US" dirty="0"/>
              <a:t>Willis, Erik and Bradley, Travis. 2008. Contrast maintenance of taps and trills in </a:t>
            </a:r>
            <a:r>
              <a:rPr lang="en-US" dirty="0" err="1"/>
              <a:t>dominican</a:t>
            </a:r>
            <a:r>
              <a:rPr lang="en-US" dirty="0"/>
              <a:t> Spanish: Data and analysis. In Laura </a:t>
            </a:r>
            <a:r>
              <a:rPr lang="en-US" dirty="0" err="1"/>
              <a:t>Colantoni</a:t>
            </a:r>
            <a:r>
              <a:rPr lang="en-US" dirty="0"/>
              <a:t> and Jeffrey Steele (eds.) </a:t>
            </a:r>
            <a:r>
              <a:rPr lang="en-US" i="1" dirty="0"/>
              <a:t>Selected Proceedings of the 3</a:t>
            </a:r>
            <a:r>
              <a:rPr lang="en-US" i="1" baseline="30000" dirty="0"/>
              <a:t>rd</a:t>
            </a:r>
            <a:r>
              <a:rPr lang="en-US" i="1" dirty="0"/>
              <a:t> Conference on Laboratory Approaches to Spanish Phonology</a:t>
            </a:r>
            <a:r>
              <a:rPr lang="en-US" dirty="0"/>
              <a:t>, 87-100. Somerville, MA: </a:t>
            </a:r>
            <a:r>
              <a:rPr lang="en-US" dirty="0" err="1"/>
              <a:t>Cascadilla</a:t>
            </a:r>
            <a:r>
              <a:rPr lang="en-US" dirty="0"/>
              <a:t> Proceedings Project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88D5-ABD5-423F-AF7B-100A7AE7203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323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Gillian Lord, associate professor at the University of Florida</a:t>
            </a:r>
          </a:p>
          <a:p>
            <a:r>
              <a:rPr lang="en-US" dirty="0" smtClean="0"/>
              <a:t>Department of Spanish and Portuguese, University of Florida</a:t>
            </a:r>
          </a:p>
          <a:p>
            <a:r>
              <a:rPr lang="en-US" dirty="0" smtClean="0"/>
              <a:t>Delano </a:t>
            </a:r>
            <a:r>
              <a:rPr lang="en-US" dirty="0" err="1" smtClean="0"/>
              <a:t>Lamy</a:t>
            </a:r>
            <a:r>
              <a:rPr lang="en-US" dirty="0" smtClean="0"/>
              <a:t>, PhD student at the University of Florida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88D5-ABD5-423F-AF7B-100A7AE7203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48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Distribution of </a:t>
            </a:r>
            <a:r>
              <a:rPr lang="es-ES" dirty="0" smtClean="0"/>
              <a:t>[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ɾ</a:t>
            </a:r>
            <a:r>
              <a:rPr lang="es-ES" dirty="0" smtClean="0"/>
              <a:t>] and [r]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 post-consonant syllable-initial position, the [r] is pronounced.</a:t>
            </a:r>
          </a:p>
          <a:p>
            <a:pPr lvl="1"/>
            <a:r>
              <a:rPr lang="en-US" dirty="0" err="1" smtClean="0"/>
              <a:t>Honra</a:t>
            </a:r>
            <a:r>
              <a:rPr lang="en-US" dirty="0" smtClean="0"/>
              <a:t> [</a:t>
            </a:r>
            <a:r>
              <a:rPr lang="en-US" dirty="0" err="1" smtClean="0"/>
              <a:t>ón.ra</a:t>
            </a:r>
            <a:r>
              <a:rPr lang="en-US" dirty="0" smtClean="0"/>
              <a:t>]</a:t>
            </a:r>
          </a:p>
          <a:p>
            <a:r>
              <a:rPr lang="en-US" dirty="0" smtClean="0"/>
              <a:t>In post-consonant syllable-internal position, the [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ɾ</a:t>
            </a:r>
            <a:r>
              <a:rPr lang="es-ES" dirty="0" smtClean="0"/>
              <a:t>]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realized</a:t>
            </a:r>
            <a:r>
              <a:rPr lang="es-ES" dirty="0" smtClean="0"/>
              <a:t>.</a:t>
            </a:r>
          </a:p>
          <a:p>
            <a:pPr lvl="1"/>
            <a:r>
              <a:rPr lang="es-ES" dirty="0" smtClean="0"/>
              <a:t>Prensa [p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ɾ</a:t>
            </a:r>
            <a:r>
              <a:rPr lang="es-ES" dirty="0" smtClean="0"/>
              <a:t>én.sa]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 syllable-final position, both word-internal and word-final, </a:t>
            </a:r>
            <a:r>
              <a:rPr lang="es-ES" dirty="0" smtClean="0"/>
              <a:t>[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ɾ</a:t>
            </a:r>
            <a:r>
              <a:rPr lang="es-ES" dirty="0" smtClean="0"/>
              <a:t>] </a:t>
            </a:r>
            <a:r>
              <a:rPr lang="es-ES" dirty="0" err="1" smtClean="0"/>
              <a:t>is</a:t>
            </a:r>
            <a:r>
              <a:rPr lang="es-ES" dirty="0" smtClean="0"/>
              <a:t> more </a:t>
            </a:r>
            <a:r>
              <a:rPr lang="es-ES" dirty="0" err="1" smtClean="0"/>
              <a:t>frequent</a:t>
            </a:r>
            <a:r>
              <a:rPr lang="es-ES" dirty="0" smtClean="0"/>
              <a:t>, </a:t>
            </a:r>
            <a:r>
              <a:rPr lang="es-ES" dirty="0" err="1" smtClean="0"/>
              <a:t>though</a:t>
            </a:r>
            <a:r>
              <a:rPr lang="es-ES" dirty="0" smtClean="0"/>
              <a:t> [r]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possible</a:t>
            </a:r>
            <a:r>
              <a:rPr lang="es-ES" dirty="0" smtClean="0"/>
              <a:t> as a dialectal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emphatic</a:t>
            </a:r>
            <a:r>
              <a:rPr lang="es-ES" dirty="0" smtClean="0"/>
              <a:t> </a:t>
            </a:r>
            <a:r>
              <a:rPr lang="es-ES" dirty="0" err="1" smtClean="0"/>
              <a:t>variation</a:t>
            </a:r>
            <a:r>
              <a:rPr lang="es-ES" dirty="0" smtClean="0"/>
              <a:t>.</a:t>
            </a:r>
          </a:p>
          <a:p>
            <a:pPr lvl="1"/>
            <a:r>
              <a:rPr lang="es-ES" dirty="0" smtClean="0"/>
              <a:t>Parte [</a:t>
            </a:r>
            <a:r>
              <a:rPr lang="es-ES" dirty="0" err="1" smtClean="0"/>
              <a:t>pá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ɾ</a:t>
            </a:r>
            <a:r>
              <a:rPr lang="es-ES" dirty="0" smtClean="0"/>
              <a:t>.te]; hablar [</a:t>
            </a:r>
            <a:r>
              <a:rPr lang="es-ES" dirty="0" err="1" smtClean="0"/>
              <a:t>a.ßlá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ɾ</a:t>
            </a:r>
            <a:r>
              <a:rPr lang="es-ES" dirty="0" smtClean="0"/>
              <a:t>] vs</a:t>
            </a:r>
            <a:r>
              <a:rPr lang="es-ES" dirty="0"/>
              <a:t>. [</a:t>
            </a:r>
            <a:r>
              <a:rPr lang="es-ES" dirty="0" err="1" smtClean="0"/>
              <a:t>a.ßlá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r]</a:t>
            </a:r>
            <a:endParaRPr lang="en-US" dirty="0"/>
          </a:p>
          <a:p>
            <a:r>
              <a:rPr lang="en-US" dirty="0" smtClean="0"/>
              <a:t>However, when the </a:t>
            </a:r>
            <a:r>
              <a:rPr lang="en-US" dirty="0" err="1" smtClean="0"/>
              <a:t>rhotic</a:t>
            </a:r>
            <a:r>
              <a:rPr lang="en-US" dirty="0" smtClean="0"/>
              <a:t> is in word-final position but followed by a vowel, it is only realized as </a:t>
            </a:r>
            <a:r>
              <a:rPr lang="es-ES" dirty="0" smtClean="0"/>
              <a:t>[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ɾ</a:t>
            </a:r>
            <a:r>
              <a:rPr lang="es-ES" dirty="0" smtClean="0"/>
              <a:t>].</a:t>
            </a:r>
          </a:p>
          <a:p>
            <a:pPr lvl="1"/>
            <a:r>
              <a:rPr lang="es-ES" dirty="0" smtClean="0"/>
              <a:t>Hablar así [</a:t>
            </a:r>
            <a:r>
              <a:rPr lang="es-ES" dirty="0" err="1" smtClean="0"/>
              <a:t>a.ßlá</a:t>
            </a:r>
            <a:r>
              <a:rPr lang="es-ES" dirty="0" smtClean="0"/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ɾ</a:t>
            </a:r>
            <a:r>
              <a:rPr lang="es-ES" dirty="0" err="1" smtClean="0"/>
              <a:t>a.sí</a:t>
            </a:r>
            <a:r>
              <a:rPr lang="es-ES" dirty="0" smtClean="0"/>
              <a:t>] (</a:t>
            </a:r>
            <a:r>
              <a:rPr lang="es-ES" dirty="0" err="1" smtClean="0"/>
              <a:t>Lipski</a:t>
            </a:r>
            <a:r>
              <a:rPr lang="es-ES" dirty="0" smtClean="0"/>
              <a:t> 1990: 155-156)</a:t>
            </a:r>
          </a:p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/>
              <a:t>[ɾ] </a:t>
            </a:r>
            <a:r>
              <a:rPr lang="es-ES" dirty="0" err="1" smtClean="0"/>
              <a:t>demonstrates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allophonic</a:t>
            </a:r>
            <a:r>
              <a:rPr lang="es-ES" dirty="0" smtClean="0"/>
              <a:t> </a:t>
            </a:r>
            <a:r>
              <a:rPr lang="es-ES" dirty="0" err="1" smtClean="0"/>
              <a:t>variation</a:t>
            </a:r>
            <a:r>
              <a:rPr lang="es-ES" dirty="0" smtClean="0"/>
              <a:t> </a:t>
            </a:r>
            <a:r>
              <a:rPr lang="es-ES" dirty="0" err="1" smtClean="0"/>
              <a:t>different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which</a:t>
            </a:r>
            <a:r>
              <a:rPr lang="es-ES" dirty="0" smtClean="0"/>
              <a:t> </a:t>
            </a:r>
            <a:r>
              <a:rPr lang="es-ES" dirty="0" err="1" smtClean="0"/>
              <a:t>characterizes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[</a:t>
            </a:r>
            <a:r>
              <a:rPr lang="es-ES" dirty="0"/>
              <a:t>r] (</a:t>
            </a:r>
            <a:r>
              <a:rPr lang="es-ES" dirty="0" err="1"/>
              <a:t>Canfield</a:t>
            </a:r>
            <a:r>
              <a:rPr lang="es-ES" dirty="0"/>
              <a:t> </a:t>
            </a:r>
            <a:r>
              <a:rPr lang="es-ES" dirty="0" smtClean="0"/>
              <a:t>1981)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88D5-ABD5-423F-AF7B-100A7AE7203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9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Issues with the phonological study of the Spanish </a:t>
            </a:r>
            <a:r>
              <a:rPr lang="en-US" dirty="0" err="1" smtClean="0"/>
              <a:t>rhotics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Traditionally, the </a:t>
            </a:r>
            <a:r>
              <a:rPr lang="es-ES" dirty="0" smtClean="0"/>
              <a:t>[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ɾ</a:t>
            </a:r>
            <a:r>
              <a:rPr lang="es-ES" dirty="0" smtClean="0"/>
              <a:t>] and [r] </a:t>
            </a:r>
            <a:r>
              <a:rPr lang="es-ES" dirty="0" err="1" smtClean="0"/>
              <a:t>were</a:t>
            </a:r>
            <a:r>
              <a:rPr lang="es-ES" dirty="0" smtClean="0"/>
              <a:t> </a:t>
            </a:r>
            <a:r>
              <a:rPr lang="es-ES" dirty="0" err="1" smtClean="0"/>
              <a:t>given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status of </a:t>
            </a:r>
            <a:r>
              <a:rPr lang="es-ES" dirty="0" err="1" smtClean="0"/>
              <a:t>separate</a:t>
            </a:r>
            <a:r>
              <a:rPr lang="es-ES" dirty="0" smtClean="0"/>
              <a:t> </a:t>
            </a:r>
            <a:r>
              <a:rPr lang="es-ES" dirty="0" err="1" smtClean="0"/>
              <a:t>phonemes</a:t>
            </a:r>
            <a:r>
              <a:rPr lang="es-ES" dirty="0"/>
              <a:t> </a:t>
            </a:r>
            <a:r>
              <a:rPr lang="es-ES" dirty="0" smtClean="0"/>
              <a:t>(Navarro Tomás 1977; </a:t>
            </a:r>
            <a:r>
              <a:rPr lang="es-ES" dirty="0" err="1" smtClean="0"/>
              <a:t>Stockwell</a:t>
            </a:r>
            <a:r>
              <a:rPr lang="es-ES" dirty="0" smtClean="0"/>
              <a:t> and </a:t>
            </a:r>
            <a:r>
              <a:rPr lang="es-ES" dirty="0" err="1" smtClean="0"/>
              <a:t>Bowen</a:t>
            </a:r>
            <a:r>
              <a:rPr lang="es-ES" dirty="0" smtClean="0"/>
              <a:t> 1965; </a:t>
            </a:r>
            <a:r>
              <a:rPr lang="es-ES" dirty="0" err="1" smtClean="0"/>
              <a:t>Dalbor</a:t>
            </a:r>
            <a:r>
              <a:rPr lang="es-ES" dirty="0" smtClean="0"/>
              <a:t> 1969,1980).</a:t>
            </a:r>
          </a:p>
          <a:p>
            <a:r>
              <a:rPr lang="es-ES" dirty="0" smtClean="0"/>
              <a:t>More </a:t>
            </a:r>
            <a:r>
              <a:rPr lang="es-ES" dirty="0" err="1" smtClean="0"/>
              <a:t>recently</a:t>
            </a:r>
            <a:r>
              <a:rPr lang="es-ES" dirty="0" smtClean="0"/>
              <a:t>, </a:t>
            </a:r>
            <a:r>
              <a:rPr lang="es-ES" dirty="0" err="1" smtClean="0"/>
              <a:t>phonological</a:t>
            </a:r>
            <a:r>
              <a:rPr lang="es-ES" dirty="0" smtClean="0"/>
              <a:t> </a:t>
            </a:r>
            <a:r>
              <a:rPr lang="es-ES" dirty="0" err="1" smtClean="0"/>
              <a:t>theory</a:t>
            </a:r>
            <a:r>
              <a:rPr lang="es-ES" dirty="0" smtClean="0"/>
              <a:t> </a:t>
            </a:r>
            <a:r>
              <a:rPr lang="es-ES" dirty="0" err="1" smtClean="0"/>
              <a:t>contends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there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only</a:t>
            </a:r>
            <a:r>
              <a:rPr lang="es-ES" dirty="0" smtClean="0"/>
              <a:t> </a:t>
            </a:r>
            <a:r>
              <a:rPr lang="es-ES" dirty="0" err="1" smtClean="0"/>
              <a:t>one</a:t>
            </a:r>
            <a:r>
              <a:rPr lang="es-ES" dirty="0" smtClean="0"/>
              <a:t> </a:t>
            </a:r>
            <a:r>
              <a:rPr lang="es-ES" dirty="0" err="1" smtClean="0"/>
              <a:t>Spanish</a:t>
            </a:r>
            <a:r>
              <a:rPr lang="es-ES" dirty="0" smtClean="0"/>
              <a:t> </a:t>
            </a:r>
            <a:r>
              <a:rPr lang="es-ES" dirty="0" err="1" smtClean="0"/>
              <a:t>rhotic</a:t>
            </a:r>
            <a:r>
              <a:rPr lang="es-ES" dirty="0" smtClean="0"/>
              <a:t> 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ɾ</a:t>
            </a:r>
            <a:r>
              <a:rPr lang="es-ES" dirty="0" smtClean="0"/>
              <a:t>/ </a:t>
            </a:r>
            <a:r>
              <a:rPr lang="es-ES" dirty="0" err="1" smtClean="0"/>
              <a:t>with</a:t>
            </a:r>
            <a:r>
              <a:rPr lang="es-ES" dirty="0" smtClean="0"/>
              <a:t> [r] as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allophone</a:t>
            </a:r>
            <a:r>
              <a:rPr lang="es-ES" dirty="0" smtClean="0"/>
              <a:t> (Harris 1983; </a:t>
            </a:r>
            <a:r>
              <a:rPr lang="es-ES" dirty="0" err="1" smtClean="0"/>
              <a:t>Nuñez</a:t>
            </a:r>
            <a:r>
              <a:rPr lang="es-ES" dirty="0" smtClean="0"/>
              <a:t> Cedeño 1989).</a:t>
            </a:r>
          </a:p>
          <a:p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study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</a:t>
            </a:r>
            <a:r>
              <a:rPr lang="es-ES" dirty="0" err="1" smtClean="0"/>
              <a:t>consider</a:t>
            </a:r>
            <a:r>
              <a:rPr lang="es-ES" dirty="0" smtClean="0"/>
              <a:t> </a:t>
            </a:r>
            <a:r>
              <a:rPr lang="es-ES" dirty="0" err="1" smtClean="0"/>
              <a:t>these</a:t>
            </a:r>
            <a:r>
              <a:rPr lang="es-ES" dirty="0" smtClean="0"/>
              <a:t> </a:t>
            </a:r>
            <a:r>
              <a:rPr lang="es-ES" dirty="0" err="1" smtClean="0"/>
              <a:t>sounds</a:t>
            </a:r>
            <a:r>
              <a:rPr lang="es-ES" dirty="0" smtClean="0"/>
              <a:t> as </a:t>
            </a:r>
            <a:r>
              <a:rPr lang="es-ES" dirty="0" err="1" smtClean="0"/>
              <a:t>two</a:t>
            </a:r>
            <a:r>
              <a:rPr lang="es-ES" dirty="0" smtClean="0"/>
              <a:t> </a:t>
            </a:r>
            <a:r>
              <a:rPr lang="es-ES" dirty="0" err="1" smtClean="0"/>
              <a:t>separate</a:t>
            </a:r>
            <a:r>
              <a:rPr lang="es-ES" dirty="0" smtClean="0"/>
              <a:t> </a:t>
            </a:r>
            <a:r>
              <a:rPr lang="es-ES" dirty="0" err="1" smtClean="0"/>
              <a:t>phonemes</a:t>
            </a:r>
            <a:r>
              <a:rPr lang="es-ES" dirty="0" smtClean="0"/>
              <a:t>: 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ɾ</a:t>
            </a:r>
            <a:r>
              <a:rPr lang="es-ES" dirty="0" smtClean="0"/>
              <a:t>/ and /r/.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88D5-ABD5-423F-AF7B-100A7AE7203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05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</a:t>
            </a:r>
            <a:r>
              <a:rPr lang="en-US" dirty="0" smtClean="0"/>
              <a:t>ssues with the phonetic study of the Spanish </a:t>
            </a:r>
            <a:r>
              <a:rPr lang="en-US" dirty="0" err="1" smtClean="0"/>
              <a:t>rhotics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Lack of studies on the actual realization of these two sounds in most dialects of Spanish (Hammond 2000) (</a:t>
            </a:r>
            <a:r>
              <a:rPr lang="es-ES" dirty="0" smtClean="0"/>
              <a:t>Calero </a:t>
            </a:r>
            <a:r>
              <a:rPr lang="es-ES" dirty="0"/>
              <a:t>Fernández </a:t>
            </a:r>
            <a:r>
              <a:rPr lang="es-ES" dirty="0" smtClean="0"/>
              <a:t>1993; </a:t>
            </a:r>
            <a:r>
              <a:rPr lang="es-ES" dirty="0"/>
              <a:t>Molina Martos </a:t>
            </a:r>
            <a:r>
              <a:rPr lang="es-ES" dirty="0" smtClean="0"/>
              <a:t>1991)</a:t>
            </a:r>
            <a:endParaRPr lang="en-US" dirty="0" smtClean="0"/>
          </a:p>
          <a:p>
            <a:r>
              <a:rPr lang="en-US" dirty="0" smtClean="0"/>
              <a:t>Discrepancy between what is described in Dialectology and what is actually produced.</a:t>
            </a:r>
          </a:p>
          <a:p>
            <a:r>
              <a:rPr lang="en-US" dirty="0" smtClean="0"/>
              <a:t>In much of the literature, only one variant is ascribed to a particular region. However, many studies have shown that the articulation of the /r/ is generally not as clear or as geographically demarcated as described in the literature.</a:t>
            </a:r>
          </a:p>
          <a:p>
            <a:r>
              <a:rPr lang="en-US" dirty="0" smtClean="0"/>
              <a:t>For example, Willis (2007: 37-45) and Willis (2006:124)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88D5-ABD5-423F-AF7B-100A7AE7203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3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Issues with the phonetic study of </a:t>
            </a:r>
            <a:r>
              <a:rPr lang="en-US" dirty="0" err="1" smtClean="0"/>
              <a:t>rhotics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investigations only use impressionistic data or do not describe how they obtained/measured their results:</a:t>
            </a:r>
          </a:p>
          <a:p>
            <a:pPr lvl="1"/>
            <a:r>
              <a:rPr lang="en-US" dirty="0" smtClean="0"/>
              <a:t>Medina-Rivera (1999)</a:t>
            </a:r>
          </a:p>
          <a:p>
            <a:pPr lvl="1"/>
            <a:r>
              <a:rPr lang="en-US" dirty="0" err="1" smtClean="0"/>
              <a:t>Vásquez</a:t>
            </a:r>
            <a:r>
              <a:rPr lang="en-US" dirty="0" smtClean="0"/>
              <a:t> Carranza (2006)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Hammond (2000)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88D5-ABD5-423F-AF7B-100A7AE7203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8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Hammond 2000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Contends that there is no longer a distinction between </a:t>
            </a:r>
            <a:r>
              <a:rPr lang="es-ES" dirty="0" smtClean="0"/>
              <a:t>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ɾ</a:t>
            </a:r>
            <a:r>
              <a:rPr lang="es-ES" dirty="0" smtClean="0"/>
              <a:t>/ and /r/ in </a:t>
            </a:r>
            <a:r>
              <a:rPr lang="es-ES" dirty="0" err="1" smtClean="0"/>
              <a:t>the</a:t>
            </a:r>
            <a:r>
              <a:rPr lang="es-ES" dirty="0" smtClean="0"/>
              <a:t> natural </a:t>
            </a:r>
            <a:r>
              <a:rPr lang="es-ES" dirty="0" err="1" smtClean="0"/>
              <a:t>speech</a:t>
            </a:r>
            <a:r>
              <a:rPr lang="es-ES" dirty="0" smtClean="0"/>
              <a:t> of </a:t>
            </a:r>
            <a:r>
              <a:rPr lang="es-ES" dirty="0" err="1" smtClean="0"/>
              <a:t>Spanish</a:t>
            </a:r>
            <a:r>
              <a:rPr lang="es-ES" dirty="0" smtClean="0"/>
              <a:t> </a:t>
            </a:r>
            <a:r>
              <a:rPr lang="es-ES" dirty="0" err="1" smtClean="0"/>
              <a:t>speakers</a:t>
            </a:r>
            <a:r>
              <a:rPr lang="es-ES" dirty="0" smtClean="0"/>
              <a:t>.</a:t>
            </a:r>
          </a:p>
          <a:p>
            <a:r>
              <a:rPr lang="es-ES" dirty="0" smtClean="0"/>
              <a:t>5 of 180 </a:t>
            </a:r>
            <a:r>
              <a:rPr lang="es-ES" dirty="0" err="1" smtClean="0"/>
              <a:t>participants</a:t>
            </a:r>
            <a:r>
              <a:rPr lang="es-ES" dirty="0" smtClean="0"/>
              <a:t> </a:t>
            </a:r>
            <a:r>
              <a:rPr lang="es-ES" dirty="0" err="1" smtClean="0"/>
              <a:t>produced</a:t>
            </a:r>
            <a:r>
              <a:rPr lang="es-ES" dirty="0" smtClean="0"/>
              <a:t> /r/ as [r], </a:t>
            </a:r>
            <a:r>
              <a:rPr lang="es-ES" dirty="0" err="1" smtClean="0"/>
              <a:t>with</a:t>
            </a:r>
            <a:r>
              <a:rPr lang="es-ES" dirty="0" smtClean="0"/>
              <a:t> 9 </a:t>
            </a:r>
            <a:r>
              <a:rPr lang="es-ES" dirty="0" err="1" smtClean="0"/>
              <a:t>tokens</a:t>
            </a:r>
            <a:r>
              <a:rPr lang="es-ES" dirty="0" smtClean="0"/>
              <a:t> of [r] </a:t>
            </a:r>
            <a:r>
              <a:rPr lang="es-ES" dirty="0" err="1" smtClean="0"/>
              <a:t>out</a:t>
            </a:r>
            <a:r>
              <a:rPr lang="es-ES" dirty="0" smtClean="0"/>
              <a:t> of 756 in total.</a:t>
            </a:r>
          </a:p>
          <a:p>
            <a:r>
              <a:rPr lang="es-ES" dirty="0" err="1" smtClean="0"/>
              <a:t>Claims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a </a:t>
            </a:r>
            <a:r>
              <a:rPr lang="es-ES" dirty="0" err="1" smtClean="0"/>
              <a:t>distinction</a:t>
            </a:r>
            <a:r>
              <a:rPr lang="es-ES" dirty="0" smtClean="0"/>
              <a:t> </a:t>
            </a:r>
            <a:r>
              <a:rPr lang="es-ES" dirty="0" err="1" smtClean="0"/>
              <a:t>between</a:t>
            </a:r>
            <a:r>
              <a:rPr lang="es-ES" dirty="0"/>
              <a:t> </a:t>
            </a:r>
            <a:r>
              <a:rPr lang="es-ES" dirty="0" smtClean="0"/>
              <a:t>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ɾ</a:t>
            </a:r>
            <a:r>
              <a:rPr lang="es-ES" dirty="0" smtClean="0"/>
              <a:t>/ and /r/ </a:t>
            </a:r>
            <a:r>
              <a:rPr lang="es-ES" dirty="0" err="1" smtClean="0"/>
              <a:t>is</a:t>
            </a:r>
            <a:r>
              <a:rPr lang="es-ES" dirty="0" smtClean="0"/>
              <a:t> no </a:t>
            </a:r>
            <a:r>
              <a:rPr lang="es-ES" dirty="0" err="1" smtClean="0"/>
              <a:t>longer</a:t>
            </a:r>
            <a:r>
              <a:rPr lang="es-ES" dirty="0" smtClean="0"/>
              <a:t> </a:t>
            </a:r>
            <a:r>
              <a:rPr lang="es-ES" dirty="0" err="1" smtClean="0"/>
              <a:t>necessary</a:t>
            </a:r>
            <a:r>
              <a:rPr lang="es-ES" dirty="0" smtClean="0"/>
              <a:t> </a:t>
            </a:r>
            <a:r>
              <a:rPr lang="es-ES" dirty="0" err="1" smtClean="0"/>
              <a:t>since</a:t>
            </a:r>
            <a:r>
              <a:rPr lang="es-ES" dirty="0" smtClean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would</a:t>
            </a:r>
            <a:r>
              <a:rPr lang="es-ES" dirty="0" smtClean="0"/>
              <a:t> be </a:t>
            </a:r>
            <a:r>
              <a:rPr lang="es-ES" dirty="0" err="1" smtClean="0"/>
              <a:t>difficult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find</a:t>
            </a:r>
            <a:r>
              <a:rPr lang="es-ES" dirty="0" smtClean="0"/>
              <a:t> a </a:t>
            </a:r>
            <a:r>
              <a:rPr lang="es-ES" dirty="0" err="1" smtClean="0"/>
              <a:t>list</a:t>
            </a:r>
            <a:r>
              <a:rPr lang="es-ES" dirty="0" smtClean="0"/>
              <a:t> of 30 </a:t>
            </a:r>
            <a:r>
              <a:rPr lang="es-ES" dirty="0" err="1" smtClean="0"/>
              <a:t>minimal</a:t>
            </a:r>
            <a:r>
              <a:rPr lang="es-ES" dirty="0" smtClean="0"/>
              <a:t> </a:t>
            </a:r>
            <a:r>
              <a:rPr lang="es-ES" dirty="0" err="1" smtClean="0"/>
              <a:t>pairs</a:t>
            </a:r>
            <a:r>
              <a:rPr lang="es-ES" dirty="0" smtClean="0"/>
              <a:t> </a:t>
            </a:r>
            <a:r>
              <a:rPr lang="es-ES" dirty="0" err="1" smtClean="0"/>
              <a:t>like</a:t>
            </a:r>
            <a:r>
              <a:rPr lang="es-ES" dirty="0" smtClean="0"/>
              <a:t> </a:t>
            </a:r>
            <a:r>
              <a:rPr lang="es-ES" i="1" dirty="0" smtClean="0"/>
              <a:t>perro</a:t>
            </a:r>
            <a:r>
              <a:rPr lang="es-ES" dirty="0" smtClean="0"/>
              <a:t>/</a:t>
            </a:r>
            <a:r>
              <a:rPr lang="es-ES" i="1" dirty="0" smtClean="0"/>
              <a:t>pero</a:t>
            </a:r>
            <a:r>
              <a:rPr lang="es-E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88D5-ABD5-423F-AF7B-100A7AE7203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9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Hammond 2000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excerpt that his participants read only contained examples of word-initial /r/.</a:t>
            </a:r>
          </a:p>
          <a:p>
            <a:r>
              <a:rPr lang="en-US" dirty="0" smtClean="0"/>
              <a:t>The results were largely impressionistic. Acoustic analyses were only carried out on 4 participants with heritage from dialects where the /r/ is claimed to be articulated as the standard [r].</a:t>
            </a:r>
          </a:p>
          <a:p>
            <a:r>
              <a:rPr lang="en-US" dirty="0" smtClean="0"/>
              <a:t>Duration was not considered, which can be a contrastive element between two otherwise similar sounds.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88D5-ABD5-423F-AF7B-100A7AE7203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8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2173</TotalTime>
  <Words>2607</Words>
  <Application>Microsoft Office PowerPoint</Application>
  <PresentationFormat>On-screen Show (4:3)</PresentationFormat>
  <Paragraphs>303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Calibri</vt:lpstr>
      <vt:lpstr>Constantia</vt:lpstr>
      <vt:lpstr>Times New Roman</vt:lpstr>
      <vt:lpstr>Wingdings</vt:lpstr>
      <vt:lpstr>Wingdings 2</vt:lpstr>
      <vt:lpstr>Flow</vt:lpstr>
      <vt:lpstr>Rhotic Neutralization versus Contrast Maintenance in the Spanish of the United States</vt:lpstr>
      <vt:lpstr>Spanish Rhotics</vt:lpstr>
      <vt:lpstr>Distribution of [ɾ] and [r]</vt:lpstr>
      <vt:lpstr>Distribution of [ɾ] and [r]</vt:lpstr>
      <vt:lpstr>Issues with the phonological study of the Spanish rhotics</vt:lpstr>
      <vt:lpstr>Issues with the phonetic study of the Spanish rhotics</vt:lpstr>
      <vt:lpstr>Issues with the phonetic study of rhotics</vt:lpstr>
      <vt:lpstr>Hammond 2000</vt:lpstr>
      <vt:lpstr>Hammond 2000</vt:lpstr>
      <vt:lpstr>Importance of studying duration</vt:lpstr>
      <vt:lpstr>Goal of this study</vt:lpstr>
      <vt:lpstr>Research Questions</vt:lpstr>
      <vt:lpstr>Methodology</vt:lpstr>
      <vt:lpstr>Methodology</vt:lpstr>
      <vt:lpstr>Analysis</vt:lpstr>
      <vt:lpstr>Analysis</vt:lpstr>
      <vt:lpstr>Analysis</vt:lpstr>
      <vt:lpstr>Analysis</vt:lpstr>
      <vt:lpstr>Results /r/ (trill context)</vt:lpstr>
      <vt:lpstr>Results /ɾ/ (tap context)</vt:lpstr>
      <vt:lpstr>Intervocalic /r/ and /ɾ/ compared</vt:lpstr>
      <vt:lpstr>Factors conditioning the use of [r]</vt:lpstr>
      <vt:lpstr>Factors conditioning the use of [ɾ]</vt:lpstr>
      <vt:lpstr>Discussion</vt:lpstr>
      <vt:lpstr>Discussion</vt:lpstr>
      <vt:lpstr>Conclusions</vt:lpstr>
      <vt:lpstr>Conclusions</vt:lpstr>
      <vt:lpstr>New proposed phonemic distribution?</vt:lpstr>
      <vt:lpstr>Works Cited </vt:lpstr>
      <vt:lpstr>Works Cited</vt:lpstr>
      <vt:lpstr>Works Cited</vt:lpstr>
      <vt:lpstr>Acknowledgements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Rhotic Neutralization versus Contrast Maintenance in the Spanish of the United States</dc:title>
  <dc:creator>SaraZahler</dc:creator>
  <cp:lastModifiedBy>Sara Zahler</cp:lastModifiedBy>
  <cp:revision>20</cp:revision>
  <dcterms:created xsi:type="dcterms:W3CDTF">2012-02-26T20:18:39Z</dcterms:created>
  <dcterms:modified xsi:type="dcterms:W3CDTF">2017-09-20T03:18:23Z</dcterms:modified>
</cp:coreProperties>
</file>