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8" r:id="rId9"/>
    <p:sldId id="282" r:id="rId10"/>
    <p:sldId id="263" r:id="rId11"/>
    <p:sldId id="262" r:id="rId12"/>
    <p:sldId id="264" r:id="rId13"/>
    <p:sldId id="266" r:id="rId14"/>
    <p:sldId id="267" r:id="rId15"/>
    <p:sldId id="269" r:id="rId16"/>
    <p:sldId id="279" r:id="rId17"/>
    <p:sldId id="271" r:id="rId18"/>
    <p:sldId id="272" r:id="rId19"/>
    <p:sldId id="275" r:id="rId20"/>
    <p:sldId id="276" r:id="rId21"/>
    <p:sldId id="277" r:id="rId22"/>
    <p:sldId id="280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F2FC81-7214-8388-5BE0-F95486994988}" name="Zahler, Sara L" initials="ZL" userId="S::szahler@albany.edu::7c16af09-0495-4f67-9965-3ecff20f57b6" providerId="AD"/>
  <p188:author id="{79EE49D7-7CC1-F236-15A3-17BE791D9144}" name="Guest User" initials="GU" userId="S::urn:spo:anon#4ff2480bdf9af8f5cb72c7ccd345b3c44b255dcdb79a156261c583c30bad0651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hler, Sara L" initials="ZSL" lastIdx="1" clrIdx="0">
    <p:extLst>
      <p:ext uri="{19B8F6BF-5375-455C-9EA6-DF929625EA0E}">
        <p15:presenceInfo xmlns:p15="http://schemas.microsoft.com/office/powerpoint/2012/main" userId="S::szahler@albany.edu::7c16af09-0495-4f67-9965-3ecff20f57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8372F-AF79-4D8E-9541-D968D6EF4D46}" v="29" dt="2022-02-17T19:35:29.070"/>
    <p1510:client id="{7799DB87-BE79-48DA-38C7-AE067B06C4F0}" v="97" dt="2022-02-21T03:43:10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88E86-9C6E-4F75-BF68-7CABD5E28F3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15A6-A6E2-4E09-A421-E138E148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8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4F68-50B7-45C2-9A85-13569D350EE3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1C59-0C75-4489-A292-91355C73CC68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62DA2-3442-403B-BB0D-41119BFBDEED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B1BD-EE0E-4935-9EA2-A47E9953F31A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43AF7C4-9575-4675-ABCE-9E190848544F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01A2-7FB0-43DB-88D5-031358F164C5}" type="datetime1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C4F2-ED00-498A-979A-A70123662F26}" type="datetime1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BF1E-B68D-48B6-8674-0E853C2A2445}" type="datetime1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FBB0-0942-45FC-8C51-1249FE96BD05}" type="datetime1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ADB3-37E7-45ED-B7BB-F901F02266BF}" type="datetime1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D7AC-8553-42E4-860C-173D22BA0ED7}" type="datetime1">
              <a:rPr lang="en-US" smtClean="0"/>
              <a:t>6/2/2022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57797A-E0D2-4272-A1E2-A388EE4AAA36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AC47D-79CF-4215-93CC-A569C41FC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/>
              <a:t>Documenting instructor input in the Spanish language classroom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EB685-491C-4A06-8580-366CD4B00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468031"/>
            <a:ext cx="7891272" cy="2188963"/>
          </a:xfrm>
        </p:spPr>
        <p:txBody>
          <a:bodyPr>
            <a:normAutofit lnSpcReduction="10000"/>
          </a:bodyPr>
          <a:lstStyle/>
          <a:p>
            <a:r>
              <a:rPr lang="en-US"/>
              <a:t>Sara </a:t>
            </a:r>
            <a:r>
              <a:rPr lang="en-US" err="1"/>
              <a:t>Zahler</a:t>
            </a:r>
            <a:r>
              <a:rPr lang="en-US"/>
              <a:t>		University at Albany, SUNY</a:t>
            </a:r>
          </a:p>
          <a:p>
            <a:r>
              <a:rPr lang="en-US"/>
              <a:t>Danielle Daidone	University of North Carolina Wilmington</a:t>
            </a:r>
          </a:p>
          <a:p>
            <a:endParaRPr lang="en-US"/>
          </a:p>
          <a:p>
            <a:pPr algn="ctr"/>
            <a:r>
              <a:rPr lang="en-US" err="1"/>
              <a:t>CASPSLaP</a:t>
            </a:r>
            <a:r>
              <a:rPr lang="en-US"/>
              <a:t> </a:t>
            </a:r>
          </a:p>
          <a:p>
            <a:pPr algn="ctr"/>
            <a:r>
              <a:rPr lang="en-US"/>
              <a:t>February 17, 2022</a:t>
            </a:r>
          </a:p>
        </p:txBody>
      </p:sp>
    </p:spTree>
    <p:extLst>
      <p:ext uri="{BB962C8B-B14F-4D97-AF65-F5344CB8AC3E}">
        <p14:creationId xmlns:p14="http://schemas.microsoft.com/office/powerpoint/2010/main" val="145083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658AD-979E-4597-8C91-EFDE00BE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b="1"/>
              <a:pPr>
                <a:spcAft>
                  <a:spcPts val="600"/>
                </a:spcAft>
              </a:pPr>
              <a:t>10</a:t>
            </a:fld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DDE3-944A-438C-A00C-6CFF16FBA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3318" y="1348203"/>
            <a:ext cx="3413312" cy="4454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Large variance in amount of trill tokens </a:t>
            </a:r>
          </a:p>
          <a:p>
            <a:pPr lvl="1">
              <a:buClr>
                <a:srgbClr val="689D9B"/>
              </a:buClr>
            </a:pPr>
            <a:r>
              <a:rPr lang="en-US">
                <a:cs typeface="Arial"/>
              </a:rPr>
              <a:t>Note low # for S2</a:t>
            </a:r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Trill variation present in the classroom; differs based on speaker</a:t>
            </a:r>
          </a:p>
          <a:p>
            <a:pPr>
              <a:buClr>
                <a:srgbClr val="689D9B"/>
              </a:buClr>
            </a:pPr>
            <a:endParaRPr lang="en-US">
              <a:cs typeface="Arial"/>
            </a:endParaRPr>
          </a:p>
        </p:txBody>
      </p:sp>
      <p:pic>
        <p:nvPicPr>
          <p:cNvPr id="9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FE2E17F-6690-49FA-AA6E-BD13FF4A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69" y="843213"/>
            <a:ext cx="8132941" cy="54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95AB-83AF-40B9-81C0-9F319522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6F83CF-6686-460E-A703-4E459F6246D6}"/>
              </a:ext>
            </a:extLst>
          </p:cNvPr>
          <p:cNvSpPr txBox="1">
            <a:spLocks/>
          </p:cNvSpPr>
          <p:nvPr/>
        </p:nvSpPr>
        <p:spPr>
          <a:xfrm>
            <a:off x="8555376" y="1023233"/>
            <a:ext cx="3413312" cy="3445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Note low number of tokens for S4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09A9-8C14-4BA7-A0BE-55BA75293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15E030F-1BF5-4724-8AAC-FDD228F0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42" y="629676"/>
            <a:ext cx="8281255" cy="55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12</a:t>
            </a:fld>
            <a:endParaRPr lang="en-US"/>
          </a:p>
        </p:txBody>
      </p:sp>
      <p:pic>
        <p:nvPicPr>
          <p:cNvPr id="11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1D8342A-B1AC-4285-BD32-C5DDD134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ECCC25-3F99-42D9-8271-4C35CE3ECCCD}"/>
              </a:ext>
            </a:extLst>
          </p:cNvPr>
          <p:cNvSpPr/>
          <p:nvPr/>
        </p:nvSpPr>
        <p:spPr>
          <a:xfrm>
            <a:off x="1896035" y="1391770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7CAC07-454B-4DF6-8991-208184FA2D84}"/>
              </a:ext>
            </a:extLst>
          </p:cNvPr>
          <p:cNvSpPr/>
          <p:nvPr/>
        </p:nvSpPr>
        <p:spPr>
          <a:xfrm>
            <a:off x="4753535" y="143659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S2 used a lot more standard trills in the classroom (but only 32 tokens)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 dirty="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 dirty="0">
                <a:cs typeface="Arial"/>
              </a:rPr>
              <a:t>Classroom: 2.7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 dirty="0">
                <a:cs typeface="Arial"/>
              </a:rPr>
              <a:t>Interview: 2.2</a:t>
            </a:r>
          </a:p>
        </p:txBody>
      </p:sp>
    </p:spTree>
    <p:extLst>
      <p:ext uri="{BB962C8B-B14F-4D97-AF65-F5344CB8AC3E}">
        <p14:creationId xmlns:p14="http://schemas.microsoft.com/office/powerpoint/2010/main" val="19469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FEED55E-BFD2-46FB-B44E-67600FC0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9026AE-77B0-4E67-B908-38EC03F6CB56}"/>
              </a:ext>
            </a:extLst>
          </p:cNvPr>
          <p:cNvSpPr/>
          <p:nvPr/>
        </p:nvSpPr>
        <p:spPr>
          <a:xfrm>
            <a:off x="2579594" y="138056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65B1D-BBBF-4634-9FE5-8A073C052333}"/>
              </a:ext>
            </a:extLst>
          </p:cNvPr>
          <p:cNvSpPr/>
          <p:nvPr/>
        </p:nvSpPr>
        <p:spPr>
          <a:xfrm>
            <a:off x="5369858" y="138056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558988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S3 used somewhat more standard trills in the classroom compared to the interview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Classroom: 2.9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Interview: 2.5</a:t>
            </a:r>
          </a:p>
        </p:txBody>
      </p:sp>
    </p:spTree>
    <p:extLst>
      <p:ext uri="{BB962C8B-B14F-4D97-AF65-F5344CB8AC3E}">
        <p14:creationId xmlns:p14="http://schemas.microsoft.com/office/powerpoint/2010/main" val="22520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769E8D1-CC92-41A8-BC1E-4C5BF351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F20FE0-6793-4F18-8DB5-B68272B4C2D9}"/>
              </a:ext>
            </a:extLst>
          </p:cNvPr>
          <p:cNvSpPr/>
          <p:nvPr/>
        </p:nvSpPr>
        <p:spPr>
          <a:xfrm>
            <a:off x="3229535" y="1335741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C7DAC9-3D01-4FBF-8562-46EB06ACE36E}"/>
              </a:ext>
            </a:extLst>
          </p:cNvPr>
          <p:cNvSpPr/>
          <p:nvPr/>
        </p:nvSpPr>
        <p:spPr>
          <a:xfrm>
            <a:off x="6042211" y="1335741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S4 used somewhat more standard trills in the </a:t>
            </a:r>
            <a:r>
              <a:rPr lang="en-US" i="1" dirty="0">
                <a:cs typeface="Arial"/>
              </a:rPr>
              <a:t>interview</a:t>
            </a:r>
            <a:r>
              <a:rPr lang="en-US" dirty="0">
                <a:cs typeface="Arial"/>
              </a:rPr>
              <a:t> (but only 20 tokens)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Classroom: 3.3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Interview: 2.3</a:t>
            </a:r>
          </a:p>
        </p:txBody>
      </p:sp>
    </p:spTree>
    <p:extLst>
      <p:ext uri="{BB962C8B-B14F-4D97-AF65-F5344CB8AC3E}">
        <p14:creationId xmlns:p14="http://schemas.microsoft.com/office/powerpoint/2010/main" val="401981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CEB0-DE4F-4F61-9D7B-4D9240BF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20" y="96183"/>
            <a:ext cx="7123540" cy="1609344"/>
          </a:xfrm>
        </p:spPr>
        <p:txBody>
          <a:bodyPr>
            <a:normAutofit/>
          </a:bodyPr>
          <a:lstStyle/>
          <a:p>
            <a:r>
              <a:rPr lang="es-US" sz="4400" err="1"/>
              <a:t>Number</a:t>
            </a:r>
            <a:r>
              <a:rPr lang="es-US" sz="4400"/>
              <a:t> </a:t>
            </a:r>
            <a:r>
              <a:rPr lang="es-US" sz="4400" err="1"/>
              <a:t>of</a:t>
            </a:r>
            <a:r>
              <a:rPr lang="es-US" sz="4400"/>
              <a:t> </a:t>
            </a:r>
            <a:r>
              <a:rPr lang="es-US" sz="4400" err="1"/>
              <a:t>occlusions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FD40-5EFB-4D3F-BF07-A675086CF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20" y="1428756"/>
            <a:ext cx="6498570" cy="5068793"/>
          </a:xfrm>
        </p:spPr>
        <p:txBody>
          <a:bodyPr>
            <a:normAutofit/>
          </a:bodyPr>
          <a:lstStyle/>
          <a:p>
            <a:r>
              <a:rPr lang="es-US" err="1"/>
              <a:t>Participant</a:t>
            </a:r>
            <a:r>
              <a:rPr lang="es-US"/>
              <a:t> 2</a:t>
            </a:r>
          </a:p>
          <a:p>
            <a:pPr lvl="1"/>
            <a:r>
              <a:rPr lang="es-US" err="1"/>
              <a:t>Class</a:t>
            </a:r>
            <a:r>
              <a:rPr lang="es-US"/>
              <a:t>: 12.9% </a:t>
            </a:r>
            <a:r>
              <a:rPr lang="es-US" err="1"/>
              <a:t>of</a:t>
            </a:r>
            <a:r>
              <a:rPr lang="es-US"/>
              <a:t> </a:t>
            </a:r>
            <a:r>
              <a:rPr lang="es-US" err="1"/>
              <a:t>the</a:t>
            </a:r>
            <a:r>
              <a:rPr lang="es-US"/>
              <a:t> </a:t>
            </a:r>
            <a:r>
              <a:rPr lang="es-US" err="1"/>
              <a:t>trills</a:t>
            </a:r>
            <a:r>
              <a:rPr lang="es-US"/>
              <a:t> </a:t>
            </a:r>
            <a:r>
              <a:rPr lang="es-US" err="1"/>
              <a:t>contained</a:t>
            </a:r>
            <a:r>
              <a:rPr lang="es-US"/>
              <a:t> 4 </a:t>
            </a:r>
            <a:r>
              <a:rPr lang="es-US" err="1"/>
              <a:t>or</a:t>
            </a:r>
            <a:r>
              <a:rPr lang="es-US"/>
              <a:t> more </a:t>
            </a:r>
            <a:r>
              <a:rPr lang="es-US" err="1"/>
              <a:t>occlusions</a:t>
            </a:r>
            <a:endParaRPr lang="es-US"/>
          </a:p>
          <a:p>
            <a:pPr lvl="1"/>
            <a:r>
              <a:rPr lang="es-US"/>
              <a:t>Interview: 2.4%</a:t>
            </a:r>
          </a:p>
          <a:p>
            <a:r>
              <a:rPr lang="es-US" err="1"/>
              <a:t>Participant</a:t>
            </a:r>
            <a:r>
              <a:rPr lang="es-US"/>
              <a:t> 3</a:t>
            </a:r>
          </a:p>
          <a:p>
            <a:pPr lvl="1"/>
            <a:r>
              <a:rPr lang="es-US" err="1"/>
              <a:t>Class</a:t>
            </a:r>
            <a:r>
              <a:rPr lang="es-US"/>
              <a:t>: 26.3%</a:t>
            </a:r>
          </a:p>
          <a:p>
            <a:pPr lvl="1"/>
            <a:r>
              <a:rPr lang="es-US"/>
              <a:t>Interview: 7.3%</a:t>
            </a:r>
          </a:p>
          <a:p>
            <a:r>
              <a:rPr lang="es-US" err="1"/>
              <a:t>Participant</a:t>
            </a:r>
            <a:r>
              <a:rPr lang="es-US"/>
              <a:t> 4:</a:t>
            </a:r>
          </a:p>
          <a:p>
            <a:pPr lvl="1"/>
            <a:r>
              <a:rPr lang="es-US" err="1"/>
              <a:t>Class</a:t>
            </a:r>
            <a:r>
              <a:rPr lang="es-US"/>
              <a:t>: 42.2%</a:t>
            </a:r>
          </a:p>
          <a:p>
            <a:pPr lvl="1"/>
            <a:r>
              <a:rPr lang="es-US"/>
              <a:t>Interview: 0%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43C5-4C16-4C32-AA1F-2B92037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5CBB1-E740-4E23-9056-65BD659C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59" y="3139205"/>
            <a:ext cx="4106634" cy="3519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AFF7A-00B4-405F-8CA5-BF8D909B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60" y="-30606"/>
            <a:ext cx="4106634" cy="34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2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23E3-AEAD-4DA2-9205-3D792D32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011AE-97E2-4551-BC68-50F10C26D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85551"/>
            <a:ext cx="10058400" cy="46767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What trill variants do instructors use in the classroom and at what rate?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9 different variants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Standard trill most frequent variant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Assibilated variant and tap + approximant also frequent</a:t>
            </a:r>
          </a:p>
          <a:p>
            <a:pPr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Does this differ from the trill variation present in sociolinguistic interviews with the same instructors?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Yes, less standard trill (except for Speaker 4)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Trills with less occlusions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Native-like approximant used more frequently than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663C4-971C-4A20-A0EC-CA45A1E7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7176-2275-4DA1-8D76-61F9958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9210"/>
            <a:ext cx="10049329" cy="1037844"/>
          </a:xfrm>
        </p:spPr>
        <p:txBody>
          <a:bodyPr>
            <a:normAutofit fontScale="90000"/>
          </a:bodyPr>
          <a:lstStyle/>
          <a:p>
            <a:r>
              <a:rPr lang="es-US" err="1"/>
              <a:t>How</a:t>
            </a:r>
            <a:r>
              <a:rPr lang="es-US"/>
              <a:t> </a:t>
            </a:r>
            <a:r>
              <a:rPr lang="es-US" err="1"/>
              <a:t>does</a:t>
            </a:r>
            <a:r>
              <a:rPr lang="es-US"/>
              <a:t> </a:t>
            </a:r>
            <a:r>
              <a:rPr lang="es-US" err="1"/>
              <a:t>this</a:t>
            </a:r>
            <a:r>
              <a:rPr lang="es-US"/>
              <a:t> compare </a:t>
            </a:r>
            <a:r>
              <a:rPr lang="es-US" err="1"/>
              <a:t>to</a:t>
            </a:r>
            <a:r>
              <a:rPr lang="es-US"/>
              <a:t> </a:t>
            </a:r>
            <a:r>
              <a:rPr lang="es-US" err="1"/>
              <a:t>previous</a:t>
            </a:r>
            <a:r>
              <a:rPr lang="es-US"/>
              <a:t> </a:t>
            </a:r>
            <a:r>
              <a:rPr lang="es-US" err="1"/>
              <a:t>research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C7D0-22F6-4C2D-97F7-739F9BF5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293F45F-C775-498C-983E-76C8C170C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05344"/>
              </p:ext>
            </p:extLst>
          </p:nvPr>
        </p:nvGraphicFramePr>
        <p:xfrm>
          <a:off x="945824" y="1491435"/>
          <a:ext cx="10058400" cy="4872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032">
                  <a:extLst>
                    <a:ext uri="{9D8B030D-6E8A-4147-A177-3AD203B41FA5}">
                      <a16:colId xmlns:a16="http://schemas.microsoft.com/office/drawing/2014/main" val="2327698700"/>
                    </a:ext>
                  </a:extLst>
                </a:gridCol>
                <a:gridCol w="4212922">
                  <a:extLst>
                    <a:ext uri="{9D8B030D-6E8A-4147-A177-3AD203B41FA5}">
                      <a16:colId xmlns:a16="http://schemas.microsoft.com/office/drawing/2014/main" val="3801754275"/>
                    </a:ext>
                  </a:extLst>
                </a:gridCol>
                <a:gridCol w="3137446">
                  <a:extLst>
                    <a:ext uri="{9D8B030D-6E8A-4147-A177-3AD203B41FA5}">
                      <a16:colId xmlns:a16="http://schemas.microsoft.com/office/drawing/2014/main" val="305279359"/>
                    </a:ext>
                  </a:extLst>
                </a:gridCol>
              </a:tblGrid>
              <a:tr h="460977">
                <a:tc>
                  <a:txBody>
                    <a:bodyPr/>
                    <a:lstStyle/>
                    <a:p>
                      <a:r>
                        <a:rPr lang="en-US" sz="160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% Standard Trill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60920"/>
                  </a:ext>
                </a:extLst>
              </a:tr>
              <a:tr h="460977">
                <a:tc>
                  <a:txBody>
                    <a:bodyPr/>
                    <a:lstStyle/>
                    <a:p>
                      <a:r>
                        <a:rPr lang="en-US" sz="1800"/>
                        <a:t>Face (2006)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Read short 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449324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Henriksen (2014)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Narrate a picture story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70.8%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196182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r>
                        <a:rPr lang="en-US" sz="1800"/>
                        <a:t>Rose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Narrate two picture stories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40173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Current study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Instructor Classroom speech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60.5%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68504"/>
                  </a:ext>
                </a:extLst>
              </a:tr>
              <a:tr h="634999">
                <a:tc>
                  <a:txBody>
                    <a:bodyPr/>
                    <a:lstStyle/>
                    <a:p>
                      <a:r>
                        <a:rPr lang="en-US" sz="1800"/>
                        <a:t>Zahler &amp; Daidone (Under review)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Self-guided PPT response prompt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83886"/>
                  </a:ext>
                </a:extLst>
              </a:tr>
              <a:tr h="3719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baseline="0"/>
                        <a:t>Díaz-Campos (2008)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Sociolinguistic</a:t>
                      </a:r>
                      <a:r>
                        <a:rPr lang="es-ES" sz="1800"/>
                        <a:t> interviews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36.2%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159612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Daidone &amp; Zahler (2021)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Various narrative and dialogue tasks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35.1%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951869"/>
                  </a:ext>
                </a:extLst>
              </a:tr>
              <a:tr h="460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Henriksen &amp;</a:t>
                      </a:r>
                      <a:r>
                        <a:rPr lang="es-ES" sz="1800" baseline="0"/>
                        <a:t> Willis (2010)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Narrate</a:t>
                      </a:r>
                      <a:r>
                        <a:rPr lang="es-ES" sz="1800"/>
                        <a:t> a </a:t>
                      </a:r>
                      <a:r>
                        <a:rPr lang="es-ES" sz="1800" err="1"/>
                        <a:t>picture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29.8%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39298"/>
                  </a:ext>
                </a:extLst>
              </a:tr>
              <a:tr h="460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baseline="0"/>
                        <a:t>Willis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Narrate</a:t>
                      </a:r>
                      <a:r>
                        <a:rPr lang="es-ES" sz="1800"/>
                        <a:t> a </a:t>
                      </a:r>
                      <a:r>
                        <a:rPr lang="es-ES" sz="1800" err="1"/>
                        <a:t>picture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772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1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7176-2275-4DA1-8D76-61F9958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9210"/>
            <a:ext cx="10058400" cy="1609344"/>
          </a:xfrm>
        </p:spPr>
        <p:txBody>
          <a:bodyPr/>
          <a:lstStyle/>
          <a:p>
            <a:r>
              <a:rPr lang="es-US" err="1"/>
              <a:t>How</a:t>
            </a:r>
            <a:r>
              <a:rPr lang="es-US"/>
              <a:t> </a:t>
            </a:r>
            <a:r>
              <a:rPr lang="es-US" err="1"/>
              <a:t>does</a:t>
            </a:r>
            <a:r>
              <a:rPr lang="es-US"/>
              <a:t> </a:t>
            </a:r>
            <a:r>
              <a:rPr lang="es-US" err="1"/>
              <a:t>this</a:t>
            </a:r>
            <a:r>
              <a:rPr lang="es-US"/>
              <a:t> compare </a:t>
            </a:r>
            <a:r>
              <a:rPr lang="es-US" err="1"/>
              <a:t>to</a:t>
            </a:r>
            <a:r>
              <a:rPr lang="es-US"/>
              <a:t> </a:t>
            </a:r>
            <a:r>
              <a:rPr lang="es-US" err="1"/>
              <a:t>previous</a:t>
            </a:r>
            <a:r>
              <a:rPr lang="es-US"/>
              <a:t> </a:t>
            </a:r>
            <a:r>
              <a:rPr lang="es-US" err="1"/>
              <a:t>research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C7D0-22F6-4C2D-97F7-739F9BF5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A5A686A9-616F-46DB-B9AE-6535F71F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99" y="1850325"/>
            <a:ext cx="10492524" cy="4782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61B3D0-73E1-4FA6-8367-1CA3D6C12BCF}"/>
              </a:ext>
            </a:extLst>
          </p:cNvPr>
          <p:cNvSpPr/>
          <p:nvPr/>
        </p:nvSpPr>
        <p:spPr>
          <a:xfrm>
            <a:off x="1815073" y="6201825"/>
            <a:ext cx="272143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6E47F-DE93-4CF5-9BEB-623C8AB7F1AA}"/>
              </a:ext>
            </a:extLst>
          </p:cNvPr>
          <p:cNvSpPr/>
          <p:nvPr/>
        </p:nvSpPr>
        <p:spPr>
          <a:xfrm>
            <a:off x="3210640" y="6144531"/>
            <a:ext cx="17188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C1CB7-FF2A-489E-906D-0A64C34499C7}"/>
              </a:ext>
            </a:extLst>
          </p:cNvPr>
          <p:cNvSpPr/>
          <p:nvPr/>
        </p:nvSpPr>
        <p:spPr>
          <a:xfrm>
            <a:off x="6980534" y="6144531"/>
            <a:ext cx="17188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434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597-62C8-4497-B99B-029D0979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092"/>
            <a:ext cx="10058400" cy="829263"/>
          </a:xfrm>
        </p:spPr>
        <p:txBody>
          <a:bodyPr>
            <a:noAutofit/>
          </a:bodyPr>
          <a:lstStyle/>
          <a:p>
            <a:r>
              <a:rPr lang="en-US" sz="3600"/>
              <a:t>When do these instructors use the standard trill versus other variants?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EAD3-61F9-47C1-940F-03D6CB57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05" y="1158847"/>
            <a:ext cx="5472995" cy="3944645"/>
          </a:xfrm>
        </p:spPr>
        <p:txBody>
          <a:bodyPr/>
          <a:lstStyle/>
          <a:p>
            <a:r>
              <a:rPr lang="en-US" err="1"/>
              <a:t>Piernas</a:t>
            </a:r>
            <a:r>
              <a:rPr lang="en-US"/>
              <a:t>, </a:t>
            </a:r>
            <a:r>
              <a:rPr lang="en-US" err="1"/>
              <a:t>femenino</a:t>
            </a:r>
            <a:r>
              <a:rPr lang="en-US"/>
              <a:t> plural,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 b="1" u="sng" err="1">
                <a:solidFill>
                  <a:srgbClr val="0070C0"/>
                </a:solidFill>
              </a:rPr>
              <a:t>rotas</a:t>
            </a:r>
            <a:r>
              <a:rPr lang="en-US"/>
              <a:t> 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/>
              <a:t>). ¿</a:t>
            </a:r>
            <a:r>
              <a:rPr lang="en-US" err="1"/>
              <a:t>Sí</a:t>
            </a:r>
            <a:r>
              <a:rPr lang="en-US"/>
              <a:t>? ¿</a:t>
            </a:r>
            <a:r>
              <a:rPr lang="en-US" err="1"/>
              <a:t>Qué</a:t>
            </a:r>
            <a:r>
              <a:rPr lang="en-US"/>
              <a:t> le </a:t>
            </a:r>
            <a:r>
              <a:rPr lang="en-US" err="1"/>
              <a:t>habrá</a:t>
            </a:r>
            <a:r>
              <a:rPr lang="en-US"/>
              <a:t> </a:t>
            </a:r>
            <a:r>
              <a:rPr lang="en-US" err="1"/>
              <a:t>pasado</a:t>
            </a:r>
            <a:r>
              <a:rPr lang="en-US"/>
              <a:t> para </a:t>
            </a:r>
            <a:r>
              <a:rPr lang="en-US" err="1"/>
              <a:t>tener</a:t>
            </a:r>
            <a:r>
              <a:rPr lang="en-US"/>
              <a:t> las dos </a:t>
            </a:r>
            <a:r>
              <a:rPr lang="en-US" err="1"/>
              <a:t>piernas</a:t>
            </a:r>
            <a:r>
              <a:rPr lang="en-US"/>
              <a:t> </a:t>
            </a:r>
            <a:r>
              <a:rPr lang="en-US" b="1" u="sng" err="1">
                <a:solidFill>
                  <a:srgbClr val="0070C0"/>
                </a:solidFill>
              </a:rPr>
              <a:t>rotas</a:t>
            </a:r>
            <a:r>
              <a:rPr lang="en-US" b="1" u="sng">
                <a:solidFill>
                  <a:srgbClr val="0070C0"/>
                </a:solidFill>
              </a:rPr>
              <a:t> </a:t>
            </a:r>
            <a:r>
              <a:rPr lang="en-US"/>
              <a:t>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/>
              <a:t>)? </a:t>
            </a:r>
            <a:r>
              <a:rPr lang="en-US" err="1"/>
              <a:t>Vamos</a:t>
            </a:r>
            <a:r>
              <a:rPr lang="en-US"/>
              <a:t> a </a:t>
            </a:r>
            <a:r>
              <a:rPr lang="en-US" err="1"/>
              <a:t>hacer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número</a:t>
            </a:r>
            <a:r>
              <a:rPr lang="en-US"/>
              <a:t> dos. </a:t>
            </a:r>
          </a:p>
          <a:p>
            <a:r>
              <a:rPr lang="en-US"/>
              <a:t>O </a:t>
            </a:r>
            <a:r>
              <a:rPr lang="en-US" b="1" u="sng">
                <a:solidFill>
                  <a:srgbClr val="0070C0"/>
                </a:solidFill>
              </a:rPr>
              <a:t>romper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/>
              <a:t>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/>
              <a:t>). Se me </a:t>
            </a:r>
            <a:r>
              <a:rPr lang="en-US" b="1" u="sng" err="1">
                <a:solidFill>
                  <a:srgbClr val="0070C0"/>
                </a:solidFill>
              </a:rPr>
              <a:t>rompió</a:t>
            </a:r>
            <a:r>
              <a:rPr lang="en-US"/>
              <a:t> 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E56F-1CA1-4E8D-97F1-B120EF6B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E1A01-1532-4A4A-97F7-13C3417E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35510"/>
            <a:ext cx="2804886" cy="2403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65E0F-05A9-4074-BA0B-C9E9BE0B5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186" y="1026634"/>
            <a:ext cx="2804886" cy="2403686"/>
          </a:xfrm>
          <a:prstGeom prst="rect">
            <a:avLst/>
          </a:prstGeom>
        </p:spPr>
      </p:pic>
      <p:pic>
        <p:nvPicPr>
          <p:cNvPr id="9" name="SR_rotas">
            <a:hlinkClick r:id="" action="ppaction://media"/>
            <a:extLst>
              <a:ext uri="{FF2B5EF4-FFF2-40B4-BE49-F238E27FC236}">
                <a16:creationId xmlns:a16="http://schemas.microsoft.com/office/drawing/2014/main" id="{504C986E-01BE-4BFD-A81D-55F897E1B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9236" y="12783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640AA-9ED9-47FB-AE4D-7E23BAAA9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869098"/>
            <a:ext cx="2804886" cy="2403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12802D-0475-4E45-93F9-66E3008DE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186" y="3869098"/>
            <a:ext cx="2804886" cy="2403686"/>
          </a:xfrm>
          <a:prstGeom prst="rect">
            <a:avLst/>
          </a:prstGeom>
        </p:spPr>
      </p:pic>
      <p:pic>
        <p:nvPicPr>
          <p:cNvPr id="14" name="SR_romper_rompio">
            <a:hlinkClick r:id="" action="ppaction://media"/>
            <a:extLst>
              <a:ext uri="{FF2B5EF4-FFF2-40B4-BE49-F238E27FC236}">
                <a16:creationId xmlns:a16="http://schemas.microsoft.com/office/drawing/2014/main" id="{9C0E5083-0A69-4B00-96DB-EBCC945BAC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9236" y="4461341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3104AB-9FC6-48B8-863F-7858A40C80D2}"/>
              </a:ext>
            </a:extLst>
          </p:cNvPr>
          <p:cNvSpPr txBox="1"/>
          <p:nvPr/>
        </p:nvSpPr>
        <p:spPr>
          <a:xfrm>
            <a:off x="416705" y="5257121"/>
            <a:ext cx="5159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000" b="1" u="sng"/>
              <a:t>60.0% </a:t>
            </a:r>
            <a:r>
              <a:rPr lang="es-US" sz="2000"/>
              <a:t>standard </a:t>
            </a:r>
            <a:r>
              <a:rPr lang="es-US" sz="2000" err="1"/>
              <a:t>trill</a:t>
            </a:r>
            <a:r>
              <a:rPr lang="es-US" sz="2000"/>
              <a:t> </a:t>
            </a:r>
            <a:r>
              <a:rPr lang="es-US" sz="2000" err="1"/>
              <a:t>with</a:t>
            </a:r>
            <a:r>
              <a:rPr lang="es-US" sz="2000"/>
              <a:t> </a:t>
            </a:r>
            <a:r>
              <a:rPr lang="es-US" sz="2000" err="1"/>
              <a:t>first</a:t>
            </a:r>
            <a:r>
              <a:rPr lang="es-US" sz="2000"/>
              <a:t> </a:t>
            </a:r>
            <a:r>
              <a:rPr lang="es-US" sz="2000" err="1"/>
              <a:t>mention</a:t>
            </a:r>
            <a:r>
              <a:rPr lang="es-US" sz="2000"/>
              <a:t> </a:t>
            </a:r>
            <a:r>
              <a:rPr lang="es-US" sz="2000" err="1"/>
              <a:t>of</a:t>
            </a:r>
            <a:r>
              <a:rPr lang="es-US" sz="2000"/>
              <a:t> lexical </a:t>
            </a:r>
            <a:r>
              <a:rPr lang="es-US" sz="2000" err="1"/>
              <a:t>item</a:t>
            </a:r>
            <a:r>
              <a:rPr lang="es-US" sz="2000"/>
              <a:t> versus </a:t>
            </a:r>
            <a:r>
              <a:rPr lang="es-US" sz="2000" b="1" u="sng"/>
              <a:t>60.9% </a:t>
            </a:r>
            <a:r>
              <a:rPr lang="es-US" sz="2000" err="1"/>
              <a:t>with</a:t>
            </a:r>
            <a:r>
              <a:rPr lang="es-US" sz="2000"/>
              <a:t> </a:t>
            </a:r>
            <a:r>
              <a:rPr lang="es-US" sz="2000" err="1"/>
              <a:t>subsequent</a:t>
            </a:r>
            <a:r>
              <a:rPr lang="es-US" sz="2000"/>
              <a:t> </a:t>
            </a:r>
            <a:r>
              <a:rPr lang="es-US" sz="2000" err="1"/>
              <a:t>mentions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79346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152B-CD3E-4D47-8734-900FF9D4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Instructor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7C73B-517A-411D-8FE4-EFF7F7BE6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633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Instructor input, or “teacher talk” often differs from speech outside the classroom</a:t>
            </a:r>
          </a:p>
          <a:p>
            <a:pPr lvl="1"/>
            <a:r>
              <a:rPr lang="en-US" dirty="0"/>
              <a:t>preterit and imperfect </a:t>
            </a:r>
            <a:r>
              <a:rPr lang="en-US" sz="2400" dirty="0"/>
              <a:t>(Daidone, 2019)</a:t>
            </a:r>
          </a:p>
          <a:p>
            <a:pPr lvl="1"/>
            <a:r>
              <a:rPr lang="en-US" dirty="0"/>
              <a:t>subject pronouns </a:t>
            </a:r>
            <a:r>
              <a:rPr lang="en-US" sz="2400" dirty="0"/>
              <a:t>(</a:t>
            </a:r>
            <a:r>
              <a:rPr lang="en-US" sz="2400" dirty="0" err="1"/>
              <a:t>Dracos</a:t>
            </a:r>
            <a:r>
              <a:rPr lang="en-US" sz="2400" dirty="0"/>
              <a:t>, 2018; </a:t>
            </a:r>
            <a:r>
              <a:rPr lang="en-US" sz="2400" dirty="0" err="1"/>
              <a:t>Gurzynski</a:t>
            </a:r>
            <a:r>
              <a:rPr lang="en-US" sz="2400" dirty="0"/>
              <a:t>-Weiss et al., 2018)</a:t>
            </a:r>
            <a:endParaRPr lang="en-US" dirty="0"/>
          </a:p>
          <a:p>
            <a:r>
              <a:rPr lang="en-US" dirty="0"/>
              <a:t>Under a usage-based account, learners build their grammar based on linguistic input </a:t>
            </a:r>
            <a:r>
              <a:rPr lang="en-US" sz="2400" dirty="0"/>
              <a:t>(e.g., Bybee, 2008; Ellis, 2013)</a:t>
            </a:r>
            <a:endParaRPr lang="en-US" sz="2800" dirty="0"/>
          </a:p>
          <a:p>
            <a:r>
              <a:rPr lang="en-US" dirty="0"/>
              <a:t>Distribution or frequency of forms in student output have been found to mirror instructor input </a:t>
            </a:r>
            <a:r>
              <a:rPr lang="en-US" sz="2600" dirty="0"/>
              <a:t>(</a:t>
            </a:r>
            <a:r>
              <a:rPr lang="en-US" sz="2600" dirty="0" err="1"/>
              <a:t>Hamayan</a:t>
            </a:r>
            <a:r>
              <a:rPr lang="en-US" sz="2600" dirty="0"/>
              <a:t> &amp; Tucker, 1980; </a:t>
            </a:r>
            <a:r>
              <a:rPr lang="en-US" sz="2600" dirty="0" err="1"/>
              <a:t>Trofimovich</a:t>
            </a:r>
            <a:r>
              <a:rPr lang="en-US" sz="2600" dirty="0"/>
              <a:t> et al., 2012)</a:t>
            </a:r>
          </a:p>
          <a:p>
            <a:r>
              <a:rPr lang="en-US" dirty="0"/>
              <a:t>Nevertheless, as a field, we have little research on the input, particularly oral input, to which learners are exposed </a:t>
            </a:r>
            <a:r>
              <a:rPr lang="en-US" sz="2600" dirty="0"/>
              <a:t>(Ellis &amp; Collins, 2009)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B9E0-A310-4731-8E21-65E04088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597-62C8-4497-B99B-029D0979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092"/>
            <a:ext cx="10058400" cy="829263"/>
          </a:xfrm>
        </p:spPr>
        <p:txBody>
          <a:bodyPr>
            <a:noAutofit/>
          </a:bodyPr>
          <a:lstStyle/>
          <a:p>
            <a:r>
              <a:rPr lang="en-US" sz="3600"/>
              <a:t>When do these instructors use the standard trill versus other variants?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EAD3-61F9-47C1-940F-03D6CB57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2459"/>
            <a:ext cx="10058400" cy="49181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700" dirty="0"/>
              <a:t>Fast. So, I’m </a:t>
            </a:r>
            <a:r>
              <a:rPr lang="en-US" sz="2700" dirty="0" err="1"/>
              <a:t>gonna</a:t>
            </a:r>
            <a:r>
              <a:rPr lang="en-US" sz="2700" dirty="0"/>
              <a:t> say que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coche</a:t>
            </a:r>
            <a:r>
              <a:rPr lang="en-US" sz="2700" dirty="0"/>
              <a:t> </a:t>
            </a:r>
            <a:r>
              <a:rPr lang="en-US" sz="2700" dirty="0" err="1"/>
              <a:t>azúl</a:t>
            </a:r>
            <a:r>
              <a:rPr lang="en-US" sz="2700" dirty="0"/>
              <a:t> es tan </a:t>
            </a:r>
            <a:r>
              <a:rPr lang="en-US" sz="2700" b="1" u="sng" dirty="0" err="1">
                <a:solidFill>
                  <a:srgbClr val="0070C0"/>
                </a:solidFill>
              </a:rPr>
              <a:t>rápido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 sz="2700" dirty="0"/>
              <a:t>)… </a:t>
            </a:r>
            <a:r>
              <a:rPr lang="en-US" sz="2700" b="1" u="sng" dirty="0" err="1">
                <a:solidFill>
                  <a:srgbClr val="0070C0"/>
                </a:solidFill>
              </a:rPr>
              <a:t>Rápido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 sz="2700" dirty="0"/>
              <a:t>) is an </a:t>
            </a:r>
            <a:r>
              <a:rPr lang="en-US" sz="2700" dirty="0" err="1"/>
              <a:t>adverbio</a:t>
            </a:r>
            <a:r>
              <a:rPr lang="en-US" sz="2700" dirty="0"/>
              <a:t>. Un </a:t>
            </a:r>
            <a:r>
              <a:rPr lang="en-US" sz="2700" dirty="0" err="1"/>
              <a:t>adverbio</a:t>
            </a:r>
            <a:r>
              <a:rPr lang="en-US" sz="2700" dirty="0"/>
              <a:t> de </a:t>
            </a:r>
            <a:r>
              <a:rPr lang="en-US" sz="2700" dirty="0" err="1"/>
              <a:t>tiempo</a:t>
            </a:r>
            <a:r>
              <a:rPr lang="en-US" sz="2700" dirty="0"/>
              <a:t>… </a:t>
            </a:r>
          </a:p>
          <a:p>
            <a:pPr>
              <a:buClr>
                <a:srgbClr val="689D9B"/>
              </a:buClr>
            </a:pPr>
            <a:endParaRPr lang="en-US" sz="2700" dirty="0"/>
          </a:p>
          <a:p>
            <a:r>
              <a:rPr lang="en-US" sz="2700" dirty="0"/>
              <a:t>El </a:t>
            </a:r>
            <a:r>
              <a:rPr lang="en-US" sz="2700" b="1" u="sng" dirty="0" err="1">
                <a:solidFill>
                  <a:srgbClr val="0070C0"/>
                </a:solidFill>
              </a:rPr>
              <a:t>surrealismo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 sz="2700" dirty="0"/>
              <a:t>). Y un </a:t>
            </a:r>
            <a:r>
              <a:rPr lang="en-US" sz="2700" dirty="0" err="1"/>
              <a:t>pintor</a:t>
            </a:r>
            <a:r>
              <a:rPr lang="en-US" sz="2700" dirty="0"/>
              <a:t> </a:t>
            </a:r>
            <a:r>
              <a:rPr lang="en-US" sz="2700" dirty="0" err="1"/>
              <a:t>importante</a:t>
            </a:r>
            <a:r>
              <a:rPr lang="en-US" sz="2700" dirty="0"/>
              <a:t> del </a:t>
            </a:r>
            <a:r>
              <a:rPr lang="en-US" sz="2700" b="1" u="sng" dirty="0" err="1">
                <a:solidFill>
                  <a:srgbClr val="0070C0"/>
                </a:solidFill>
              </a:rPr>
              <a:t>surrealismo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tap + approximant</a:t>
            </a:r>
            <a:r>
              <a:rPr lang="en-US" sz="2700" dirty="0"/>
              <a:t>)… </a:t>
            </a:r>
          </a:p>
          <a:p>
            <a:pPr>
              <a:buClr>
                <a:srgbClr val="689D9B"/>
              </a:buClr>
            </a:pPr>
            <a:endParaRPr lang="en-US" sz="2700" dirty="0"/>
          </a:p>
          <a:p>
            <a:r>
              <a:rPr lang="en-US" sz="2700" dirty="0"/>
              <a:t>El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trill-4</a:t>
            </a:r>
            <a:r>
              <a:rPr lang="en-US" sz="2700" dirty="0"/>
              <a:t>) es tan bonito </a:t>
            </a:r>
            <a:r>
              <a:rPr lang="en-US" sz="2700" dirty="0" err="1"/>
              <a:t>como</a:t>
            </a:r>
            <a:r>
              <a:rPr lang="en-US" sz="2700" dirty="0"/>
              <a:t>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b="1" u="sng" dirty="0" err="1">
                <a:solidFill>
                  <a:srgbClr val="0070C0"/>
                </a:solidFill>
              </a:rPr>
              <a:t>marrón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trill-4</a:t>
            </a:r>
            <a:r>
              <a:rPr lang="en-US" sz="2700" dirty="0"/>
              <a:t>). So we are comparing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trill-2</a:t>
            </a:r>
            <a:r>
              <a:rPr lang="en-US" sz="2700" dirty="0"/>
              <a:t>), the red dress, with the brown one. So and I w-… What we want to say? That they are both pretty so we are going to say que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trill-3</a:t>
            </a:r>
            <a:r>
              <a:rPr lang="en-US" sz="2700" dirty="0"/>
              <a:t>) es tan bonito… que es un </a:t>
            </a:r>
            <a:r>
              <a:rPr lang="en-US" sz="2700" dirty="0" err="1"/>
              <a:t>adjetivo</a:t>
            </a:r>
            <a:r>
              <a:rPr lang="en-US" sz="2700" dirty="0"/>
              <a:t>… </a:t>
            </a:r>
            <a:r>
              <a:rPr lang="en-US" sz="2700" dirty="0" err="1"/>
              <a:t>como</a:t>
            </a:r>
            <a:r>
              <a:rPr lang="en-US" sz="2700" dirty="0"/>
              <a:t>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b="1" u="sng" dirty="0" err="1">
                <a:solidFill>
                  <a:srgbClr val="0070C0"/>
                </a:solidFill>
              </a:rPr>
              <a:t>marrón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trill-3</a:t>
            </a:r>
            <a:r>
              <a:rPr lang="en-US" sz="2700" dirty="0"/>
              <a:t>). 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E56F-1CA1-4E8D-97F1-B120EF6B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/>
          </a:p>
        </p:txBody>
      </p:sp>
      <p:pic>
        <p:nvPicPr>
          <p:cNvPr id="5" name="NPC_rapido_whole_clip">
            <a:hlinkClick r:id="" action="ppaction://media"/>
            <a:extLst>
              <a:ext uri="{FF2B5EF4-FFF2-40B4-BE49-F238E27FC236}">
                <a16:creationId xmlns:a16="http://schemas.microsoft.com/office/drawing/2014/main" id="{BDB7AD67-9013-424B-8BD5-3F0CAB0D1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126" y="1718429"/>
            <a:ext cx="609600" cy="609600"/>
          </a:xfrm>
          <a:prstGeom prst="rect">
            <a:avLst/>
          </a:prstGeom>
        </p:spPr>
      </p:pic>
      <p:pic>
        <p:nvPicPr>
          <p:cNvPr id="10" name="NPC_surrealismo_2">
            <a:hlinkClick r:id="" action="ppaction://media"/>
            <a:extLst>
              <a:ext uri="{FF2B5EF4-FFF2-40B4-BE49-F238E27FC236}">
                <a16:creationId xmlns:a16="http://schemas.microsoft.com/office/drawing/2014/main" id="{0331C2F3-52C8-4A93-87D6-6C05768D4F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126" y="3010830"/>
            <a:ext cx="609600" cy="609600"/>
          </a:xfrm>
          <a:prstGeom prst="rect">
            <a:avLst/>
          </a:prstGeom>
        </p:spPr>
      </p:pic>
      <p:pic>
        <p:nvPicPr>
          <p:cNvPr id="12" name="NPC_rojo_and_marron">
            <a:hlinkClick r:id="" action="ppaction://media"/>
            <a:extLst>
              <a:ext uri="{FF2B5EF4-FFF2-40B4-BE49-F238E27FC236}">
                <a16:creationId xmlns:a16="http://schemas.microsoft.com/office/drawing/2014/main" id="{D5CB44E7-C4BF-4ED6-A588-7030A3A7D7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7955" y="445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32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000F-5154-4949-BC12-4446074E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353"/>
            <a:ext cx="10058400" cy="891781"/>
          </a:xfrm>
        </p:spPr>
        <p:txBody>
          <a:bodyPr/>
          <a:lstStyle/>
          <a:p>
            <a:r>
              <a:rPr lang="es-US"/>
              <a:t>Next </a:t>
            </a:r>
            <a:r>
              <a:rPr lang="es-US" err="1"/>
              <a:t>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7EB19-AB18-4740-8431-6ECE3CE6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321505"/>
            <a:ext cx="10049329" cy="52332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US"/>
              <a:t>More </a:t>
            </a:r>
            <a:r>
              <a:rPr lang="es-US" err="1"/>
              <a:t>instructors</a:t>
            </a:r>
            <a:endParaRPr lang="es-US"/>
          </a:p>
          <a:p>
            <a:pPr lvl="1">
              <a:buClr>
                <a:srgbClr val="689D9B"/>
              </a:buClr>
            </a:pPr>
            <a:r>
              <a:rPr lang="es-US" err="1">
                <a:cs typeface="Arial"/>
              </a:rPr>
              <a:t>Add</a:t>
            </a:r>
            <a:r>
              <a:rPr lang="es-US">
                <a:cs typeface="Arial"/>
              </a:rPr>
              <a:t> non-native</a:t>
            </a:r>
          </a:p>
          <a:p>
            <a:r>
              <a:rPr lang="es-US"/>
              <a:t>Continue </a:t>
            </a:r>
            <a:r>
              <a:rPr lang="es-US" err="1"/>
              <a:t>transcribing</a:t>
            </a:r>
            <a:endParaRPr lang="es-US"/>
          </a:p>
          <a:p>
            <a:r>
              <a:rPr lang="es-US" err="1"/>
              <a:t>Code</a:t>
            </a:r>
            <a:r>
              <a:rPr lang="es-US"/>
              <a:t> </a:t>
            </a:r>
            <a:r>
              <a:rPr lang="es-US" err="1"/>
              <a:t>the</a:t>
            </a:r>
            <a:r>
              <a:rPr lang="es-US"/>
              <a:t> interview data </a:t>
            </a:r>
            <a:r>
              <a:rPr lang="es-US" err="1"/>
              <a:t>for</a:t>
            </a:r>
            <a:r>
              <a:rPr lang="es-US"/>
              <a:t> "</a:t>
            </a:r>
            <a:r>
              <a:rPr lang="es-US" err="1"/>
              <a:t>type</a:t>
            </a:r>
            <a:r>
              <a:rPr lang="es-US"/>
              <a:t> </a:t>
            </a:r>
            <a:r>
              <a:rPr lang="es-US" err="1"/>
              <a:t>of</a:t>
            </a:r>
            <a:r>
              <a:rPr lang="es-US"/>
              <a:t> </a:t>
            </a:r>
            <a:r>
              <a:rPr lang="es-US" err="1"/>
              <a:t>discourse</a:t>
            </a:r>
            <a:r>
              <a:rPr lang="es-US"/>
              <a:t>": </a:t>
            </a:r>
          </a:p>
          <a:p>
            <a:pPr lvl="1">
              <a:buClr>
                <a:srgbClr val="689D9B"/>
              </a:buClr>
            </a:pPr>
            <a:r>
              <a:rPr lang="es-US" err="1"/>
              <a:t>Correction</a:t>
            </a:r>
            <a:r>
              <a:rPr lang="es-US"/>
              <a:t>/</a:t>
            </a:r>
            <a:r>
              <a:rPr lang="es-US" err="1"/>
              <a:t>feedback</a:t>
            </a:r>
            <a:endParaRPr lang="es-US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Giving</a:t>
            </a:r>
            <a:r>
              <a:rPr lang="es-US"/>
              <a:t> </a:t>
            </a:r>
            <a:r>
              <a:rPr lang="es-US" err="1"/>
              <a:t>examples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Vocabulary</a:t>
            </a:r>
            <a:r>
              <a:rPr lang="es-US"/>
              <a:t> </a:t>
            </a:r>
            <a:r>
              <a:rPr lang="es-US" err="1"/>
              <a:t>presentation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Grammar</a:t>
            </a:r>
            <a:r>
              <a:rPr lang="es-US"/>
              <a:t> </a:t>
            </a:r>
            <a:r>
              <a:rPr lang="es-US" err="1"/>
              <a:t>explanation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Side</a:t>
            </a:r>
            <a:r>
              <a:rPr lang="es-US"/>
              <a:t> </a:t>
            </a:r>
            <a:r>
              <a:rPr lang="es-US" err="1"/>
              <a:t>commentary</a:t>
            </a:r>
            <a:endParaRPr lang="es-US" err="1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s-US">
                <a:cs typeface="Arial"/>
              </a:rPr>
              <a:t>More </a:t>
            </a:r>
            <a:r>
              <a:rPr lang="es-US" err="1">
                <a:cs typeface="Arial"/>
              </a:rPr>
              <a:t>sounds</a:t>
            </a:r>
            <a:r>
              <a:rPr lang="es-US">
                <a:cs typeface="Arial"/>
              </a:rPr>
              <a:t> and </a:t>
            </a:r>
            <a:r>
              <a:rPr lang="es-US" err="1">
                <a:cs typeface="Arial"/>
              </a:rPr>
              <a:t>morphosyntactic</a:t>
            </a:r>
            <a:r>
              <a:rPr lang="es-US">
                <a:cs typeface="Arial"/>
              </a:rPr>
              <a:t> </a:t>
            </a:r>
            <a:r>
              <a:rPr lang="es-US" err="1">
                <a:cs typeface="Arial"/>
              </a:rPr>
              <a:t>structures</a:t>
            </a:r>
          </a:p>
          <a:p>
            <a:r>
              <a:rPr lang="es-US" err="1"/>
              <a:t>Suggestions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9D2BF-3664-4BD1-8A13-8D3270FC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A7C9-BF48-42BD-8FA8-8BB2F222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6A99-DB2E-4592-9F65-03CA11083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Questions?  Suggestions?</a:t>
            </a:r>
          </a:p>
          <a:p>
            <a:pPr>
              <a:buClr>
                <a:srgbClr val="689D9B"/>
              </a:buClr>
            </a:pPr>
            <a:endParaRPr lang="en-US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Sara Zahler            szahler@albany.edu</a:t>
            </a:r>
            <a:endParaRPr lang="en-US"/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Danielle Daidone   daidoned@uncw.edu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71FE0-33DC-46CE-B103-8AD1E474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7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8CC6-CC66-4948-B8B2-F4DE6A15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4394"/>
            <a:ext cx="10058400" cy="55658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A97F-5B77-4DA9-B758-C52CD11C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28540"/>
            <a:ext cx="10058400" cy="53742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500" dirty="0">
                <a:ea typeface="+mn-lt"/>
                <a:cs typeface="+mn-lt"/>
              </a:rPr>
              <a:t>Arteaga, D. L. (2000). Articulatory phonetics in the first-year Spanish classroom. </a:t>
            </a:r>
            <a:r>
              <a:rPr lang="en-US" sz="1500" i="1" dirty="0">
                <a:ea typeface="+mn-lt"/>
                <a:cs typeface="+mn-lt"/>
              </a:rPr>
              <a:t>The Modern Language Journal, 84</a:t>
            </a:r>
            <a:r>
              <a:rPr lang="en-US" sz="1500" dirty="0">
                <a:ea typeface="+mn-lt"/>
                <a:cs typeface="+mn-lt"/>
              </a:rPr>
              <a:t>(3), 339–354. https://doi.org/10.2307/330565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Bybee, J. (2008). Usage-based grammar and second language acquisition. In P. Robinson &amp; N. C. Ellis (Eds.), </a:t>
            </a:r>
            <a:r>
              <a:rPr lang="en-US" sz="1500" i="1" dirty="0">
                <a:ea typeface="+mn-lt"/>
                <a:cs typeface="+mn-lt"/>
              </a:rPr>
              <a:t>Handbook of cognitive linguistics and second language acquisition</a:t>
            </a:r>
            <a:r>
              <a:rPr lang="en-US" sz="1500" dirty="0">
                <a:ea typeface="+mn-lt"/>
                <a:cs typeface="+mn-lt"/>
              </a:rPr>
              <a:t> (pp. 216–236). Routledge.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Daidone, D. (2019). </a:t>
            </a:r>
            <a:r>
              <a:rPr lang="en-US" sz="1500" dirty="0" err="1">
                <a:ea typeface="+mn-lt"/>
                <a:cs typeface="+mn-lt"/>
              </a:rPr>
              <a:t>Preterite</a:t>
            </a:r>
            <a:r>
              <a:rPr lang="en-US" sz="1500" dirty="0">
                <a:ea typeface="+mn-lt"/>
                <a:cs typeface="+mn-lt"/>
              </a:rPr>
              <a:t> and imperfect in Spanish instructor oral input and Spanish language corpora. </a:t>
            </a:r>
            <a:r>
              <a:rPr lang="en-US" sz="1500" i="1" dirty="0">
                <a:ea typeface="+mn-lt"/>
                <a:cs typeface="+mn-lt"/>
              </a:rPr>
              <a:t>Hispania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102</a:t>
            </a:r>
            <a:r>
              <a:rPr lang="en-US" sz="1500" dirty="0">
                <a:ea typeface="+mn-lt"/>
                <a:cs typeface="+mn-lt"/>
              </a:rPr>
              <a:t>(1), 45-58.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Daidone, D., &amp; Zahler, S. (2021). A variationist analysis of second language Spanish trill production. </a:t>
            </a:r>
            <a:r>
              <a:rPr lang="en-US" sz="1500" i="1" dirty="0">
                <a:ea typeface="+mn-lt"/>
                <a:cs typeface="+mn-lt"/>
              </a:rPr>
              <a:t>Studies in Hispanic and Lusophone Linguistics, 14</a:t>
            </a:r>
            <a:r>
              <a:rPr lang="en-US" sz="1500" dirty="0">
                <a:ea typeface="+mn-lt"/>
                <a:cs typeface="+mn-lt"/>
              </a:rPr>
              <a:t>(1), 1–37. https://doi.org/10.1515/shll-2021-2038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Díaz-Campos, M. (2008). Variable production of the trill in spontaneous speech: Sociolinguistic implications. In L. Colantoni &amp; J. Steele (Eds.), </a:t>
            </a:r>
            <a:r>
              <a:rPr lang="en-US" sz="1500" i="1" dirty="0">
                <a:ea typeface="+mn-lt"/>
                <a:cs typeface="+mn-lt"/>
              </a:rPr>
              <a:t>Selected proceedings of the 3rd Conference on Laboratory Approaches to Spanish Phonology</a:t>
            </a:r>
            <a:r>
              <a:rPr lang="en-US" sz="1500" dirty="0">
                <a:ea typeface="+mn-lt"/>
                <a:cs typeface="+mn-lt"/>
              </a:rPr>
              <a:t> (pp. 47–58). </a:t>
            </a:r>
            <a:r>
              <a:rPr lang="en-US" sz="1500" dirty="0" err="1">
                <a:ea typeface="+mn-lt"/>
                <a:cs typeface="+mn-lt"/>
              </a:rPr>
              <a:t>Cascadilla</a:t>
            </a:r>
            <a:r>
              <a:rPr lang="en-US" sz="1500" dirty="0">
                <a:ea typeface="+mn-lt"/>
                <a:cs typeface="+mn-lt"/>
              </a:rPr>
              <a:t> Press.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Dracos</a:t>
            </a:r>
            <a:r>
              <a:rPr lang="en-US" sz="1500" dirty="0">
                <a:ea typeface="+mn-lt"/>
                <a:cs typeface="+mn-lt"/>
              </a:rPr>
              <a:t>, M. (2018). Teacher talk and Spanish subject personal pronouns. </a:t>
            </a:r>
            <a:r>
              <a:rPr lang="en-US" sz="1500" i="1" dirty="0">
                <a:ea typeface="+mn-lt"/>
                <a:cs typeface="+mn-lt"/>
              </a:rPr>
              <a:t>Journal of Spanish Language Teaching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5</a:t>
            </a:r>
            <a:r>
              <a:rPr lang="en-US" sz="1500" dirty="0">
                <a:ea typeface="+mn-lt"/>
                <a:cs typeface="+mn-lt"/>
              </a:rPr>
              <a:t>(1), 1-15.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Ellis, N. C. (2013). Frequency-based grammar and the acquisition of tense and aspect in L2 learning. In M. R. Salaberry &amp; L. </a:t>
            </a:r>
            <a:r>
              <a:rPr lang="en-US" sz="1500" dirty="0" err="1">
                <a:ea typeface="+mn-lt"/>
                <a:cs typeface="+mn-lt"/>
              </a:rPr>
              <a:t>Comajoan</a:t>
            </a:r>
            <a:r>
              <a:rPr lang="en-US" sz="1500" dirty="0">
                <a:ea typeface="+mn-lt"/>
                <a:cs typeface="+mn-lt"/>
              </a:rPr>
              <a:t> (Eds.), </a:t>
            </a:r>
            <a:r>
              <a:rPr lang="en-US" sz="1500" i="1" dirty="0">
                <a:ea typeface="+mn-lt"/>
                <a:cs typeface="+mn-lt"/>
              </a:rPr>
              <a:t>Research design and methodology in studies on L2 tense and aspect </a:t>
            </a:r>
            <a:r>
              <a:rPr lang="en-US" sz="1500" dirty="0">
                <a:ea typeface="+mn-lt"/>
                <a:cs typeface="+mn-lt"/>
              </a:rPr>
              <a:t>(pp. 89–117). Mouton de Gruyter.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Ellis, N. C., &amp; Collins, L. (2009). Input and second language acquisition: The roles of frequency, form, and function. </a:t>
            </a:r>
            <a:r>
              <a:rPr lang="en-US" sz="1500" i="1" dirty="0">
                <a:ea typeface="+mn-lt"/>
                <a:cs typeface="+mn-lt"/>
              </a:rPr>
              <a:t>The Modern Language Journal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i="1" dirty="0">
                <a:ea typeface="+mn-lt"/>
                <a:cs typeface="+mn-lt"/>
              </a:rPr>
              <a:t>93</a:t>
            </a:r>
            <a:r>
              <a:rPr lang="en-US" sz="1500" dirty="0">
                <a:ea typeface="+mn-lt"/>
                <a:cs typeface="+mn-lt"/>
              </a:rPr>
              <a:t>(3), 329–335. https://doi.org/10.1111/j.1540-4781.2009.00893.x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cs typeface="Arial"/>
              </a:rPr>
              <a:t>Face, T. L. (2006). Intervocalic rhotic pronunciation by adult learners of Spanish as a second language. In C. A. Klee &amp; T. L. Face (Eds.), </a:t>
            </a:r>
            <a:r>
              <a:rPr lang="en-US" sz="1500" i="1" dirty="0">
                <a:cs typeface="Arial"/>
              </a:rPr>
              <a:t>Selected proceedings of the 7th Conference on the Acquisition of Spanish and Portuguese as First and Second Languages </a:t>
            </a:r>
            <a:r>
              <a:rPr lang="en-US" sz="1500" dirty="0">
                <a:cs typeface="Arial"/>
              </a:rPr>
              <a:t>(pp. 47–58). </a:t>
            </a:r>
            <a:r>
              <a:rPr lang="en-US" sz="1500" dirty="0" err="1">
                <a:cs typeface="Arial"/>
              </a:rPr>
              <a:t>Cascadilla</a:t>
            </a:r>
            <a:r>
              <a:rPr lang="en-US" sz="1500" dirty="0">
                <a:cs typeface="Arial"/>
              </a:rPr>
              <a:t> Proceedings Project. 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8EB48-7A10-4F6D-ABAC-A9A3135A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5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8CC6-CC66-4948-B8B2-F4DE6A15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4394"/>
            <a:ext cx="10058400" cy="55658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A97F-5B77-4DA9-B758-C52CD11C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28540"/>
            <a:ext cx="10058400" cy="53742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Gurzynski-Weiss, L., Geeslin, K. L., Daidone, D., Linford, B., Long, A. Y., Michalski, I., &amp; Solon, M. (2018). Examining multifaceted sources of input: Variationist and usage-based approaches to understanding the L2 classroom. In A. Tyler, L. Ortega, M. Uno, &amp; L. Park (Eds.), </a:t>
            </a:r>
            <a:r>
              <a:rPr lang="en-US" sz="1500" i="1" dirty="0">
                <a:ea typeface="+mn-lt"/>
                <a:cs typeface="+mn-lt"/>
              </a:rPr>
              <a:t>Usage-inspired L2 instruction: Researched pedagogy</a:t>
            </a:r>
            <a:r>
              <a:rPr lang="en-US" sz="1500" dirty="0">
                <a:ea typeface="+mn-lt"/>
                <a:cs typeface="+mn-lt"/>
              </a:rPr>
              <a:t> (pp. 291–311). John Benjamins. </a:t>
            </a:r>
            <a:endParaRPr lang="en-US" sz="1500" dirty="0"/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Hamayan</a:t>
            </a:r>
            <a:r>
              <a:rPr lang="en-US" sz="1500" dirty="0">
                <a:ea typeface="+mn-lt"/>
                <a:cs typeface="+mn-lt"/>
              </a:rPr>
              <a:t>, E. V., &amp; Tucker, G. R. (1980). Language input in the bilingual classroom and its relationship to second language achievement. </a:t>
            </a:r>
            <a:r>
              <a:rPr lang="en-US" sz="1500" i="1" dirty="0">
                <a:ea typeface="+mn-lt"/>
                <a:cs typeface="+mn-lt"/>
              </a:rPr>
              <a:t>TESOL Quarterly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i="1" dirty="0">
                <a:ea typeface="+mn-lt"/>
                <a:cs typeface="+mn-lt"/>
              </a:rPr>
              <a:t>14</a:t>
            </a:r>
            <a:r>
              <a:rPr lang="en-US" sz="1500" dirty="0">
                <a:ea typeface="+mn-lt"/>
                <a:cs typeface="+mn-lt"/>
              </a:rPr>
              <a:t>(4), 453-468.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Henriksen, N. (2014). </a:t>
            </a:r>
            <a:r>
              <a:rPr lang="en-US" sz="1500" dirty="0" err="1">
                <a:ea typeface="+mn-lt"/>
                <a:cs typeface="+mn-lt"/>
              </a:rPr>
              <a:t>Sociophonetic</a:t>
            </a:r>
            <a:r>
              <a:rPr lang="en-US" sz="1500" dirty="0">
                <a:ea typeface="+mn-lt"/>
                <a:cs typeface="+mn-lt"/>
              </a:rPr>
              <a:t> analysis of phonemic trill variation in two sub-varieties of Peninsular Spanish. </a:t>
            </a:r>
            <a:r>
              <a:rPr lang="en-US" sz="1500" i="1" dirty="0">
                <a:ea typeface="+mn-lt"/>
                <a:cs typeface="+mn-lt"/>
              </a:rPr>
              <a:t>Journal of Linguistic Geography, 2</a:t>
            </a:r>
            <a:r>
              <a:rPr lang="en-US" sz="1500" dirty="0">
                <a:ea typeface="+mn-lt"/>
                <a:cs typeface="+mn-lt"/>
              </a:rPr>
              <a:t>(1), 4–24.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Henriksen, N., &amp; Willis, E. W. (2010). Acoustic characterization of phonemic trill production in Jerezano Andalusian Spanish. In M. Ortega-</a:t>
            </a:r>
            <a:r>
              <a:rPr lang="en-US" sz="1500" dirty="0" err="1">
                <a:ea typeface="+mn-lt"/>
                <a:cs typeface="+mn-lt"/>
              </a:rPr>
              <a:t>Llebaria</a:t>
            </a:r>
            <a:r>
              <a:rPr lang="en-US" sz="1500" dirty="0">
                <a:ea typeface="+mn-lt"/>
                <a:cs typeface="+mn-lt"/>
              </a:rPr>
              <a:t> (Ed.), </a:t>
            </a:r>
            <a:r>
              <a:rPr lang="en-US" sz="1500" i="1" dirty="0">
                <a:ea typeface="+mn-lt"/>
                <a:cs typeface="+mn-lt"/>
              </a:rPr>
              <a:t>Selected proceedings of the Fourth Conference on Laboratory Approaches to Spanish Phonology</a:t>
            </a:r>
            <a:r>
              <a:rPr lang="en-US" sz="1500" dirty="0">
                <a:ea typeface="+mn-lt"/>
                <a:cs typeface="+mn-lt"/>
              </a:rPr>
              <a:t> (pp. 115–127). </a:t>
            </a:r>
            <a:r>
              <a:rPr lang="en-US" sz="1500" dirty="0" err="1">
                <a:ea typeface="+mn-lt"/>
                <a:cs typeface="+mn-lt"/>
              </a:rPr>
              <a:t>Cascadilla</a:t>
            </a:r>
            <a:r>
              <a:rPr lang="en-US" sz="1500" dirty="0">
                <a:ea typeface="+mn-lt"/>
                <a:cs typeface="+mn-lt"/>
              </a:rPr>
              <a:t> Proceedings Project.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Olsen, M. K. (2012). The L2 acquisition of Spanish </a:t>
            </a:r>
            <a:r>
              <a:rPr lang="en-US" sz="1500" dirty="0" err="1">
                <a:ea typeface="+mn-lt"/>
                <a:cs typeface="+mn-lt"/>
              </a:rPr>
              <a:t>rhotics</a:t>
            </a:r>
            <a:r>
              <a:rPr lang="en-US" sz="1500" dirty="0">
                <a:ea typeface="+mn-lt"/>
                <a:cs typeface="+mn-lt"/>
              </a:rPr>
              <a:t> by L1 English speakers: The effect of L1 articulatory routines and phonetic context for allophonic variation. </a:t>
            </a:r>
            <a:r>
              <a:rPr lang="en-US" sz="1500" i="1" dirty="0">
                <a:ea typeface="+mn-lt"/>
                <a:cs typeface="+mn-lt"/>
              </a:rPr>
              <a:t>Hispania, 95</a:t>
            </a:r>
            <a:r>
              <a:rPr lang="en-US" sz="1500" dirty="0">
                <a:ea typeface="+mn-lt"/>
                <a:cs typeface="+mn-lt"/>
              </a:rPr>
              <a:t>(1), 65–82.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Rose, M. (2010). Intervocalic tap and trill production in the acquisition of Spanish as a second language. </a:t>
            </a:r>
            <a:r>
              <a:rPr lang="en-US" sz="1500" i="1" dirty="0">
                <a:ea typeface="+mn-lt"/>
                <a:cs typeface="+mn-lt"/>
              </a:rPr>
              <a:t>Studies in Hispanic and Lusophone Linguistics, 3</a:t>
            </a:r>
            <a:r>
              <a:rPr lang="en-US" sz="1500" dirty="0">
                <a:ea typeface="+mn-lt"/>
                <a:cs typeface="+mn-lt"/>
              </a:rPr>
              <a:t>(2), 379–419. https://doi.org/https://doi.org/10.1515/shll-2010-1080</a:t>
            </a:r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Trofimovich</a:t>
            </a:r>
            <a:r>
              <a:rPr lang="en-US" sz="1500" dirty="0">
                <a:ea typeface="+mn-lt"/>
                <a:cs typeface="+mn-lt"/>
              </a:rPr>
              <a:t>, P., Collins, L., Cardoso, W., White, J., &amp; Horst, M. (2012). A frequency-based approach to L2 phonological learning: Teacher input and student output in an intensive ESL context. </a:t>
            </a:r>
            <a:r>
              <a:rPr lang="en-US" sz="1500" i="1" dirty="0">
                <a:ea typeface="+mn-lt"/>
                <a:cs typeface="+mn-lt"/>
              </a:rPr>
              <a:t>TESOL Quarterly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46</a:t>
            </a:r>
            <a:r>
              <a:rPr lang="en-US" sz="1500" dirty="0">
                <a:ea typeface="+mn-lt"/>
                <a:cs typeface="+mn-lt"/>
              </a:rPr>
              <a:t>(1), 176-187.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Willis, E. W. (2007). An acoustic study of the “pre-aspirated trill” in narrative </a:t>
            </a:r>
            <a:r>
              <a:rPr lang="en-US" sz="1500" dirty="0" err="1">
                <a:ea typeface="+mn-lt"/>
                <a:cs typeface="+mn-lt"/>
              </a:rPr>
              <a:t>Cibaeño</a:t>
            </a:r>
            <a:r>
              <a:rPr lang="en-US" sz="1500" dirty="0">
                <a:ea typeface="+mn-lt"/>
                <a:cs typeface="+mn-lt"/>
              </a:rPr>
              <a:t> Dominican Spanish. </a:t>
            </a:r>
            <a:r>
              <a:rPr lang="en-US" sz="1500" i="1" dirty="0">
                <a:ea typeface="+mn-lt"/>
                <a:cs typeface="+mn-lt"/>
              </a:rPr>
              <a:t>Journal of the International Phonetic Association, 37</a:t>
            </a:r>
            <a:r>
              <a:rPr lang="en-US" sz="1500" dirty="0">
                <a:ea typeface="+mn-lt"/>
                <a:cs typeface="+mn-lt"/>
              </a:rPr>
              <a:t>(1), 33–49.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8EB48-7A10-4F6D-ABAC-A9A3135A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FCD5-F954-4D27-BD2C-9D8A5EAF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Spanish instructor input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4F63C-F330-4727-92DA-37B8E0818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89D9B"/>
              </a:buClr>
            </a:pPr>
            <a:r>
              <a:rPr lang="en-US" dirty="0"/>
              <a:t>63 recordings from online synchronous classes</a:t>
            </a:r>
          </a:p>
          <a:p>
            <a:pPr lvl="1"/>
            <a:r>
              <a:rPr lang="en-US" dirty="0"/>
              <a:t>5 instructors teaching across 4 course levels</a:t>
            </a:r>
          </a:p>
          <a:p>
            <a:pPr lvl="1"/>
            <a:r>
              <a:rPr lang="en-US" dirty="0"/>
              <a:t>average of 1 recording per week for a semester</a:t>
            </a:r>
          </a:p>
          <a:p>
            <a:r>
              <a:rPr lang="en-US" dirty="0"/>
              <a:t>Sociolinguistic interviews with 4 of the instructors</a:t>
            </a:r>
          </a:p>
          <a:p>
            <a:r>
              <a:rPr lang="en-US" dirty="0"/>
              <a:t>Working on orthographic transcripts in ELAN</a:t>
            </a:r>
          </a:p>
          <a:p>
            <a:r>
              <a:rPr lang="en-US" dirty="0"/>
              <a:t>Plan to collect more data and make transcriptions and recordings publicly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AADC2-461B-4487-8599-B4EB0B8B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A779-564A-4D13-BEA0-39F2957B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Pilot study on trill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D581-D2B4-48F6-B23D-6317BF86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cs typeface="Arial"/>
              </a:rPr>
              <a:t>Production of the trill is highly variable in native speech </a:t>
            </a:r>
            <a:r>
              <a:rPr lang="en-US" sz="2600" dirty="0">
                <a:cs typeface="Arial"/>
              </a:rPr>
              <a:t>(e.g., Díaz-Campos, 2008; Henriksen &amp; Willis, 2010; Willis, 2007)</a:t>
            </a:r>
            <a:endParaRPr lang="en-US" sz="2600" dirty="0"/>
          </a:p>
          <a:p>
            <a:pPr>
              <a:buClr>
                <a:srgbClr val="689D9B"/>
              </a:buClr>
            </a:pPr>
            <a:r>
              <a:rPr lang="en-US" dirty="0"/>
              <a:t>Voiced alveolar multiple occlusion trill is the standard taught in classrooms </a:t>
            </a:r>
            <a:r>
              <a:rPr lang="en-US" sz="2400" dirty="0"/>
              <a:t>(Face, 2006; Olsen, 2012)</a:t>
            </a:r>
            <a:endParaRPr lang="en-US" dirty="0"/>
          </a:p>
          <a:p>
            <a:r>
              <a:rPr lang="en-US" dirty="0"/>
              <a:t>However, explicit pronunciation instruction is rare in Spanish teaching materials </a:t>
            </a:r>
            <a:r>
              <a:rPr lang="en-US" sz="2400" dirty="0"/>
              <a:t>(Arteaga, 2000)</a:t>
            </a:r>
          </a:p>
          <a:p>
            <a:r>
              <a:rPr lang="en-US" dirty="0"/>
              <a:t>Pronunciation training is often not part of the curriculum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What do they hear in the input?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FD88-5DA4-4C76-9145-8B81E399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A779-564A-4D13-BEA0-39F2957B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D581-D2B4-48F6-B23D-6317BF86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What trill variants do instructors use in the classroom and at what rate?</a:t>
            </a:r>
          </a:p>
          <a:p>
            <a:r>
              <a:rPr lang="en-US"/>
              <a:t>Does this differ from the trill variation present in sociolinguistic interviews with the same instructors?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FD88-5DA4-4C76-9145-8B81E399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8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BF78-0451-48C4-A456-1C7CB356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A404-A1C9-4F63-A761-683FBE1E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Arial"/>
              </a:rPr>
              <a:t>Analyzed all tokens of /r/ in 3 class sessions each for 4 instructors teaching 100 and 200 level courses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Analyzed all tokens of /r/ in interviews for 3 of the instructors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1: female from New Jersey (parents from Argentina and DR)(no interview data yet)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2: female from Spain (M</a:t>
            </a:r>
            <a:r>
              <a:rPr lang="es-US" dirty="0">
                <a:cs typeface="Arial"/>
              </a:rPr>
              <a:t>álaga)</a:t>
            </a:r>
            <a:endParaRPr lang="en-US" dirty="0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3: female from Puerto Rico (Mayagüez)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4: female from Spain (Madrid)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A33E-E1E5-4581-8EDF-0D5F87B7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463C-CD33-4BF2-B4A2-565334969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1A553-8B27-4367-83AF-EC9F848A7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8997"/>
            <a:ext cx="10058400" cy="44542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Arial"/>
              </a:rPr>
              <a:t>Tokens were identified as 1 of 10 variants using </a:t>
            </a:r>
            <a:r>
              <a:rPr lang="en-US" dirty="0" err="1">
                <a:cs typeface="Arial"/>
              </a:rPr>
              <a:t>Praat</a:t>
            </a:r>
            <a:r>
              <a:rPr lang="en-US" dirty="0">
                <a:cs typeface="Arial"/>
              </a:rPr>
              <a:t>: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Assibilated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Elision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Epenthetic vowel + rhotic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Native-like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Non-native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Pre-aspirated trill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 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 +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 + frication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Multiple-occlusion trill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CFC04-E1B8-4A8E-ABE9-4BB204DF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8C44BDE-B51B-4731-9D7C-BC8BBBD89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44" y="3305142"/>
            <a:ext cx="4291928" cy="33348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55981-C44A-406E-BA39-70D39113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CE7FA-5CA8-44FB-B73D-661A58D0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49" y="72572"/>
            <a:ext cx="4387848" cy="294140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E25512-1404-4866-93B0-01D25E6B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29" y="76356"/>
            <a:ext cx="4198788" cy="2933369"/>
          </a:xfrm>
          <a:prstGeom prst="rect">
            <a:avLst/>
          </a:prstGeom>
        </p:spPr>
      </p:pic>
      <p:pic>
        <p:nvPicPr>
          <p:cNvPr id="9" name="Picture 12" descr="Diagram&#10;&#10;Description automatically generated">
            <a:extLst>
              <a:ext uri="{FF2B5EF4-FFF2-40B4-BE49-F238E27FC236}">
                <a16:creationId xmlns:a16="http://schemas.microsoft.com/office/drawing/2014/main" id="{18AE8620-8015-4F11-9AAA-0931CFE94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377" y="3303660"/>
            <a:ext cx="4192857" cy="33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4908-EEA7-4E29-83D1-D7B40E16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7E25D-320C-4F4E-8523-B265E7545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E7791-DC06-42F4-986B-CD5AFB3D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35</TotalTime>
  <Words>1836</Words>
  <Application>Microsoft Office PowerPoint</Application>
  <PresentationFormat>Widescreen</PresentationFormat>
  <Paragraphs>185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Wingdings</vt:lpstr>
      <vt:lpstr>Wood Type</vt:lpstr>
      <vt:lpstr>Documenting instructor input in the Spanish language classroom </vt:lpstr>
      <vt:lpstr>Instructor input</vt:lpstr>
      <vt:lpstr>Spanish instructor input corpus</vt:lpstr>
      <vt:lpstr>Pilot study on trill variation</vt:lpstr>
      <vt:lpstr>Research questions</vt:lpstr>
      <vt:lpstr>Method</vt:lpstr>
      <vt:lpstr>Method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occlusions</vt:lpstr>
      <vt:lpstr>Discussion</vt:lpstr>
      <vt:lpstr>How does this compare to previous research?</vt:lpstr>
      <vt:lpstr>How does this compare to previous research?</vt:lpstr>
      <vt:lpstr>When do these instructors use the standard trill versus other variants?</vt:lpstr>
      <vt:lpstr>When do these instructors use the standard trill versus other variants?</vt:lpstr>
      <vt:lpstr>Next steps</vt:lpstr>
      <vt:lpstr>Thank you! 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Documenting instructor input in the Spanish language classroom</dc:title>
  <dc:creator>Daidone, Danielle</dc:creator>
  <cp:lastModifiedBy>Zahler, Sara L</cp:lastModifiedBy>
  <cp:revision>66</cp:revision>
  <dcterms:created xsi:type="dcterms:W3CDTF">2022-02-14T22:55:09Z</dcterms:created>
  <dcterms:modified xsi:type="dcterms:W3CDTF">2022-06-02T12:47:19Z</dcterms:modified>
</cp:coreProperties>
</file>