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212" r:id="rId1"/>
  </p:sldMasterIdLst>
  <p:handoutMasterIdLst>
    <p:handoutMasterId r:id="rId3"/>
  </p:handoutMasterIdLst>
  <p:sldIdLst>
    <p:sldId id="256" r:id="rId2"/>
  </p:sldIdLst>
  <p:sldSz cx="32918400" cy="21945600"/>
  <p:notesSz cx="7010400" cy="9271000"/>
  <p:embeddedFontLst>
    <p:embeddedFont>
      <p:font typeface="ＭＳ Ｐゴシック" panose="020B0600070205080204" pitchFamily="34" charset="-128"/>
      <p:regular r:id="rId4"/>
    </p:embeddedFont>
    <p:embeddedFont>
      <p:font typeface="Quattrocento Sans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Quattrocento" panose="020B0604020202020204" charset="0"/>
      <p:regular r:id="rId10"/>
      <p:bold r:id="rId11"/>
    </p:embeddedFont>
    <p:embeddedFont>
      <p:font typeface="Franklin Gothic Heavy" panose="020B0903020102020204" pitchFamily="34" charset="0"/>
      <p:regular r:id="rId12"/>
      <p:bold r:id="rId13"/>
      <p:italic r:id="rId14"/>
      <p:boldItalic r:id="rId15"/>
    </p:embeddedFont>
  </p:embeddedFontLst>
  <p:custDataLst>
    <p:tags r:id="rId16"/>
  </p:custDataLst>
  <p:defaultTextStyle>
    <a:defPPr>
      <a:defRPr lang="en-US"/>
    </a:defPPr>
    <a:lvl1pPr marL="0" algn="l" defTabSz="2682818" rtl="0" eaLnBrk="1" latinLnBrk="0" hangingPunct="1">
      <a:defRPr sz="5285" kern="1200">
        <a:solidFill>
          <a:schemeClr val="tx1"/>
        </a:solidFill>
        <a:latin typeface="+mn-lt"/>
        <a:ea typeface="+mn-ea"/>
        <a:cs typeface="+mn-cs"/>
      </a:defRPr>
    </a:lvl1pPr>
    <a:lvl2pPr marL="1341409" algn="l" defTabSz="2682818" rtl="0" eaLnBrk="1" latinLnBrk="0" hangingPunct="1">
      <a:defRPr sz="5285" kern="1200">
        <a:solidFill>
          <a:schemeClr val="tx1"/>
        </a:solidFill>
        <a:latin typeface="+mn-lt"/>
        <a:ea typeface="+mn-ea"/>
        <a:cs typeface="+mn-cs"/>
      </a:defRPr>
    </a:lvl2pPr>
    <a:lvl3pPr marL="2682818" algn="l" defTabSz="2682818" rtl="0" eaLnBrk="1" latinLnBrk="0" hangingPunct="1">
      <a:defRPr sz="5285" kern="1200">
        <a:solidFill>
          <a:schemeClr val="tx1"/>
        </a:solidFill>
        <a:latin typeface="+mn-lt"/>
        <a:ea typeface="+mn-ea"/>
        <a:cs typeface="+mn-cs"/>
      </a:defRPr>
    </a:lvl3pPr>
    <a:lvl4pPr marL="4024227" algn="l" defTabSz="2682818" rtl="0" eaLnBrk="1" latinLnBrk="0" hangingPunct="1">
      <a:defRPr sz="5285" kern="1200">
        <a:solidFill>
          <a:schemeClr val="tx1"/>
        </a:solidFill>
        <a:latin typeface="+mn-lt"/>
        <a:ea typeface="+mn-ea"/>
        <a:cs typeface="+mn-cs"/>
      </a:defRPr>
    </a:lvl4pPr>
    <a:lvl5pPr marL="5365640" algn="l" defTabSz="2682818" rtl="0" eaLnBrk="1" latinLnBrk="0" hangingPunct="1">
      <a:defRPr sz="5285" kern="1200">
        <a:solidFill>
          <a:schemeClr val="tx1"/>
        </a:solidFill>
        <a:latin typeface="+mn-lt"/>
        <a:ea typeface="+mn-ea"/>
        <a:cs typeface="+mn-cs"/>
      </a:defRPr>
    </a:lvl5pPr>
    <a:lvl6pPr marL="6707049" algn="l" defTabSz="2682818" rtl="0" eaLnBrk="1" latinLnBrk="0" hangingPunct="1">
      <a:defRPr sz="5285" kern="1200">
        <a:solidFill>
          <a:schemeClr val="tx1"/>
        </a:solidFill>
        <a:latin typeface="+mn-lt"/>
        <a:ea typeface="+mn-ea"/>
        <a:cs typeface="+mn-cs"/>
      </a:defRPr>
    </a:lvl6pPr>
    <a:lvl7pPr marL="8048460" algn="l" defTabSz="2682818" rtl="0" eaLnBrk="1" latinLnBrk="0" hangingPunct="1">
      <a:defRPr sz="5285" kern="1200">
        <a:solidFill>
          <a:schemeClr val="tx1"/>
        </a:solidFill>
        <a:latin typeface="+mn-lt"/>
        <a:ea typeface="+mn-ea"/>
        <a:cs typeface="+mn-cs"/>
      </a:defRPr>
    </a:lvl7pPr>
    <a:lvl8pPr marL="9389869" algn="l" defTabSz="2682818" rtl="0" eaLnBrk="1" latinLnBrk="0" hangingPunct="1">
      <a:defRPr sz="5285" kern="1200">
        <a:solidFill>
          <a:schemeClr val="tx1"/>
        </a:solidFill>
        <a:latin typeface="+mn-lt"/>
        <a:ea typeface="+mn-ea"/>
        <a:cs typeface="+mn-cs"/>
      </a:defRPr>
    </a:lvl8pPr>
    <a:lvl9pPr marL="10731279" algn="l" defTabSz="2682818" rtl="0" eaLnBrk="1" latinLnBrk="0" hangingPunct="1">
      <a:defRPr sz="528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stin Delre" initials="JD" lastIdx="0" clrIdx="0">
    <p:extLst>
      <p:ext uri="{19B8F6BF-5375-455C-9EA6-DF929625EA0E}">
        <p15:presenceInfo xmlns:p15="http://schemas.microsoft.com/office/powerpoint/2012/main" userId="Justin Del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A1D9"/>
    <a:srgbClr val="434342"/>
    <a:srgbClr val="613318"/>
    <a:srgbClr val="ADD632"/>
    <a:srgbClr val="FFCC00"/>
    <a:srgbClr val="000000"/>
    <a:srgbClr val="00334D"/>
    <a:srgbClr val="BD4F19"/>
    <a:srgbClr val="E3DEB8"/>
    <a:srgbClr val="0C7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9875" autoAdjust="0"/>
    <p:restoredTop sz="94710" autoAdjust="0"/>
  </p:normalViewPr>
  <p:slideViewPr>
    <p:cSldViewPr>
      <p:cViewPr varScale="1">
        <p:scale>
          <a:sx n="36" d="100"/>
          <a:sy n="36" d="100"/>
        </p:scale>
        <p:origin x="1746" y="24"/>
      </p:cViewPr>
      <p:guideLst>
        <p:guide orient="horz" pos="6912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handoutMaster" Target="handoutMasters/handout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Overall Se</a:t>
            </a:r>
            <a:r>
              <a:rPr lang="en-US" baseline="0" dirty="0"/>
              <a:t> vs Ser in each period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1450 - 1500</c:v>
                </c:pt>
                <c:pt idx="1">
                  <c:v>1850 - 1900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0.26262626262626265</c:v>
                </c:pt>
                <c:pt idx="1">
                  <c:v>0.81443298969072164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B4-1D44-8952-B1DF7B3C74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1450 - 1500</c:v>
                </c:pt>
                <c:pt idx="1">
                  <c:v>1850 - 1900</c:v>
                </c:pt>
              </c:strCache>
            </c:strRef>
          </c:cat>
          <c:val>
            <c:numRef>
              <c:f>Sheet1!$C$2:$C$3</c:f>
              <c:numCache>
                <c:formatCode>0.00%</c:formatCode>
                <c:ptCount val="2"/>
                <c:pt idx="0">
                  <c:v>0.73737373737373735</c:v>
                </c:pt>
                <c:pt idx="1">
                  <c:v>0.18556701030927836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B4-1D44-8952-B1DF7B3C74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5256399"/>
        <c:axId val="674997727"/>
      </c:barChart>
      <c:catAx>
        <c:axId val="675256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997727"/>
        <c:crosses val="autoZero"/>
        <c:auto val="1"/>
        <c:lblAlgn val="ctr"/>
        <c:lblOffset val="100"/>
        <c:noMultiLvlLbl val="0"/>
      </c:catAx>
      <c:valAx>
        <c:axId val="67499772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5256399"/>
        <c:crosses val="autoZero"/>
        <c:crossBetween val="between"/>
        <c:majorUnit val="0.2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solidFill>
        <a:schemeClr val="accent1">
          <a:shade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effectLst/>
              </a:rPr>
              <a:t>Se </a:t>
            </a:r>
            <a:r>
              <a:rPr lang="en-US" sz="1800" dirty="0" err="1">
                <a:effectLst/>
              </a:rPr>
              <a:t>creó</a:t>
            </a:r>
            <a:r>
              <a:rPr lang="en-US" sz="1800" dirty="0">
                <a:effectLst/>
              </a:rPr>
              <a:t> vs </a:t>
            </a:r>
            <a:r>
              <a:rPr lang="en-US" sz="1800" dirty="0" err="1">
                <a:effectLst/>
              </a:rPr>
              <a:t>Fue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creado</a:t>
            </a:r>
            <a:r>
              <a:rPr lang="en-US" sz="1800" dirty="0">
                <a:effectLst/>
              </a:rPr>
              <a:t> y </a:t>
            </a:r>
            <a:r>
              <a:rPr lang="en-US" sz="1800" dirty="0" err="1">
                <a:effectLst/>
              </a:rPr>
              <a:t>creada</a:t>
            </a:r>
            <a:endParaRPr lang="en-US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 creó %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1450 - 1500</c:v>
                </c:pt>
                <c:pt idx="1">
                  <c:v>1850 - 1900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0.1111111111111111</c:v>
                </c:pt>
                <c:pt idx="1">
                  <c:v>0.76666666666666672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D8-2249-AE51-157834346B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Fue creado y fue creada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1450 - 1500</c:v>
                </c:pt>
                <c:pt idx="1">
                  <c:v>1850 - 1900</c:v>
                </c:pt>
              </c:strCache>
            </c:strRef>
          </c:cat>
          <c:val>
            <c:numRef>
              <c:f>Sheet1!$C$2:$C$3</c:f>
              <c:numCache>
                <c:formatCode>0.00%</c:formatCode>
                <c:ptCount val="2"/>
                <c:pt idx="0">
                  <c:v>0.88888888888888884</c:v>
                </c:pt>
                <c:pt idx="1">
                  <c:v>0.23333333333333334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D8-2249-AE51-157834346B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5485711"/>
        <c:axId val="709630655"/>
      </c:barChart>
      <c:catAx>
        <c:axId val="705485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630655"/>
        <c:crosses val="autoZero"/>
        <c:auto val="1"/>
        <c:lblAlgn val="ctr"/>
        <c:lblOffset val="100"/>
        <c:noMultiLvlLbl val="0"/>
      </c:catAx>
      <c:valAx>
        <c:axId val="70963065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5485711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solidFill>
        <a:schemeClr val="accent1">
          <a:shade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effectLst/>
              </a:rPr>
              <a:t>Se </a:t>
            </a:r>
            <a:r>
              <a:rPr lang="en-US" sz="1800" dirty="0" err="1">
                <a:effectLst/>
              </a:rPr>
              <a:t>escribió</a:t>
            </a:r>
            <a:r>
              <a:rPr lang="en-US" sz="1800" dirty="0">
                <a:effectLst/>
              </a:rPr>
              <a:t> vs </a:t>
            </a:r>
            <a:r>
              <a:rPr lang="es-ES" sz="1800" dirty="0">
                <a:effectLst/>
              </a:rPr>
              <a:t>Fue escrito y escrita</a:t>
            </a:r>
            <a:endParaRPr lang="en-US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b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 escribió %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4C5-D445-8159-537614058AD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C5-D445-8159-537614058A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1450 - 1500</c:v>
                </c:pt>
                <c:pt idx="1">
                  <c:v>1850 - 1900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0.875</c:v>
                </c:pt>
                <c:pt idx="1">
                  <c:v>0.93478260869565222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C5-D445-8159-537614058A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Fue escrito y fue escrita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1450 - 1500</c:v>
                </c:pt>
                <c:pt idx="1">
                  <c:v>1850 - 1900</c:v>
                </c:pt>
              </c:strCache>
            </c:strRef>
          </c:cat>
          <c:val>
            <c:numRef>
              <c:f>Sheet1!$C$2:$C$3</c:f>
              <c:numCache>
                <c:formatCode>0.00%</c:formatCode>
                <c:ptCount val="2"/>
                <c:pt idx="0">
                  <c:v>0.125</c:v>
                </c:pt>
                <c:pt idx="1">
                  <c:v>6.5217391304347824E-2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C5-D445-8159-537614058A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0538031"/>
        <c:axId val="710539711"/>
      </c:barChart>
      <c:catAx>
        <c:axId val="710538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0539711"/>
        <c:crosses val="autoZero"/>
        <c:auto val="1"/>
        <c:lblAlgn val="ctr"/>
        <c:lblOffset val="100"/>
        <c:noMultiLvlLbl val="0"/>
      </c:catAx>
      <c:valAx>
        <c:axId val="710539711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05380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solidFill>
        <a:schemeClr val="accent1">
          <a:shade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effectLst/>
              </a:rPr>
              <a:t>Se </a:t>
            </a:r>
            <a:r>
              <a:rPr lang="en-US" sz="1800" dirty="0" err="1">
                <a:effectLst/>
              </a:rPr>
              <a:t>vendió</a:t>
            </a:r>
            <a:r>
              <a:rPr lang="en-US" sz="1800" dirty="0">
                <a:effectLst/>
              </a:rPr>
              <a:t> vs </a:t>
            </a:r>
            <a:r>
              <a:rPr lang="en-US" sz="1800" dirty="0" err="1">
                <a:effectLst/>
              </a:rPr>
              <a:t>Fue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vendido</a:t>
            </a:r>
            <a:r>
              <a:rPr lang="en-US" sz="1800" dirty="0">
                <a:effectLst/>
              </a:rPr>
              <a:t> y </a:t>
            </a:r>
            <a:r>
              <a:rPr lang="en-US" sz="1800" dirty="0" err="1">
                <a:effectLst/>
              </a:rPr>
              <a:t>vendida</a:t>
            </a:r>
            <a:endParaRPr lang="en-US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b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 vendió %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1450 - 1500</c:v>
                </c:pt>
                <c:pt idx="1">
                  <c:v>1850 - 1900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0.22</c:v>
                </c:pt>
                <c:pt idx="1">
                  <c:v>0.94444444444444442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43-2746-AB6F-407B9AFED7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Fue vendido / fue vendida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1450 - 1500</c:v>
                </c:pt>
                <c:pt idx="1">
                  <c:v>1850 - 1900</c:v>
                </c:pt>
              </c:strCache>
            </c:strRef>
          </c:cat>
          <c:val>
            <c:numRef>
              <c:f>Sheet1!$C$2:$C$3</c:f>
              <c:numCache>
                <c:formatCode>0.00%</c:formatCode>
                <c:ptCount val="2"/>
                <c:pt idx="0">
                  <c:v>0.78</c:v>
                </c:pt>
                <c:pt idx="1">
                  <c:v>5.5555555555555552E-2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43-2746-AB6F-407B9AFED7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5277695"/>
        <c:axId val="742868607"/>
      </c:barChart>
      <c:catAx>
        <c:axId val="705277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2868607"/>
        <c:crosses val="autoZero"/>
        <c:auto val="1"/>
        <c:lblAlgn val="ctr"/>
        <c:lblOffset val="100"/>
        <c:noMultiLvlLbl val="0"/>
      </c:catAx>
      <c:valAx>
        <c:axId val="74286860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5277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solidFill>
        <a:schemeClr val="accent1">
          <a:shade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effectLst/>
              </a:rPr>
              <a:t>Se </a:t>
            </a:r>
            <a:r>
              <a:rPr lang="en-US" sz="1800" dirty="0" err="1">
                <a:effectLst/>
              </a:rPr>
              <a:t>destruyó</a:t>
            </a:r>
            <a:r>
              <a:rPr lang="en-US" sz="1800" dirty="0">
                <a:effectLst/>
              </a:rPr>
              <a:t> vs </a:t>
            </a:r>
            <a:r>
              <a:rPr lang="en-US" sz="1800" dirty="0" err="1">
                <a:effectLst/>
              </a:rPr>
              <a:t>Fue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destruido</a:t>
            </a:r>
            <a:r>
              <a:rPr lang="en-US" sz="1800" dirty="0">
                <a:effectLst/>
              </a:rPr>
              <a:t> / </a:t>
            </a:r>
            <a:r>
              <a:rPr lang="en-US" sz="1800" dirty="0" err="1">
                <a:effectLst/>
              </a:rPr>
              <a:t>destruida</a:t>
            </a:r>
            <a:r>
              <a:rPr lang="en-US" sz="1800" dirty="0">
                <a:effectLst/>
              </a:rPr>
              <a:t> </a:t>
            </a:r>
            <a:endParaRPr lang="en-US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b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 destruyi %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1450 - 1500</c:v>
                </c:pt>
                <c:pt idx="1">
                  <c:v>1850 - 1900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</c:v>
                </c:pt>
                <c:pt idx="1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9F-1B4D-BF7A-FDE0D999E8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Fue destruido / destruida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1450 - 1500</c:v>
                </c:pt>
                <c:pt idx="1">
                  <c:v>1850 - 1900</c:v>
                </c:pt>
              </c:strCache>
            </c:strRef>
          </c:cat>
          <c:val>
            <c:numRef>
              <c:f>Sheet1!$C$2:$C$3</c:f>
              <c:numCache>
                <c:formatCode>0.00%</c:formatCode>
                <c:ptCount val="2"/>
                <c:pt idx="0">
                  <c:v>1</c:v>
                </c:pt>
                <c:pt idx="1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9F-1B4D-BF7A-FDE0D999E8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2841647"/>
        <c:axId val="741112015"/>
      </c:barChart>
      <c:catAx>
        <c:axId val="712841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1112015"/>
        <c:crosses val="autoZero"/>
        <c:auto val="1"/>
        <c:lblAlgn val="ctr"/>
        <c:lblOffset val="100"/>
        <c:noMultiLvlLbl val="0"/>
      </c:catAx>
      <c:valAx>
        <c:axId val="74111201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2841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solidFill>
        <a:schemeClr val="accent1">
          <a:shade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302F586B-0015-43FB-918D-31E1A09780E3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5F29C2D4-4424-41A2-A90C-29D31B733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1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83119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177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557187" y="2814321"/>
            <a:ext cx="35553014" cy="59918600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8135" y="2814321"/>
            <a:ext cx="106110410" cy="59918600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962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0484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14102091"/>
            <a:ext cx="27980642" cy="4358640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11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9301483"/>
            <a:ext cx="27980642" cy="4800598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5467">
                <a:solidFill>
                  <a:schemeClr val="tx1">
                    <a:tint val="75000"/>
                  </a:schemeClr>
                </a:solidFill>
              </a:defRPr>
            </a:lvl1pPr>
            <a:lvl2pPr marL="1252507" indent="0">
              <a:buNone/>
              <a:defRPr sz="4934">
                <a:solidFill>
                  <a:schemeClr val="tx1">
                    <a:tint val="75000"/>
                  </a:schemeClr>
                </a:solidFill>
              </a:defRPr>
            </a:lvl2pPr>
            <a:lvl3pPr marL="2505015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3pPr>
            <a:lvl4pPr marL="3757522" indent="0">
              <a:buNone/>
              <a:defRPr sz="3867">
                <a:solidFill>
                  <a:schemeClr val="tx1">
                    <a:tint val="75000"/>
                  </a:schemeClr>
                </a:solidFill>
              </a:defRPr>
            </a:lvl4pPr>
            <a:lvl5pPr marL="5010030" indent="0">
              <a:buNone/>
              <a:defRPr sz="3867">
                <a:solidFill>
                  <a:schemeClr val="tx1">
                    <a:tint val="75000"/>
                  </a:schemeClr>
                </a:solidFill>
              </a:defRPr>
            </a:lvl5pPr>
            <a:lvl6pPr marL="6262537" indent="0">
              <a:buNone/>
              <a:defRPr sz="3867">
                <a:solidFill>
                  <a:schemeClr val="tx1">
                    <a:tint val="75000"/>
                  </a:schemeClr>
                </a:solidFill>
              </a:defRPr>
            </a:lvl6pPr>
            <a:lvl7pPr marL="7515047" indent="0">
              <a:buNone/>
              <a:defRPr sz="3867">
                <a:solidFill>
                  <a:schemeClr val="tx1">
                    <a:tint val="75000"/>
                  </a:schemeClr>
                </a:solidFill>
              </a:defRPr>
            </a:lvl7pPr>
            <a:lvl8pPr marL="8767554" indent="0">
              <a:buNone/>
              <a:defRPr sz="3867">
                <a:solidFill>
                  <a:schemeClr val="tx1">
                    <a:tint val="75000"/>
                  </a:schemeClr>
                </a:solidFill>
              </a:defRPr>
            </a:lvl8pPr>
            <a:lvl9pPr marL="10020062" indent="0">
              <a:buNone/>
              <a:defRPr sz="3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6223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98132" y="16388080"/>
            <a:ext cx="70831708" cy="46344842"/>
          </a:xfrm>
        </p:spPr>
        <p:txBody>
          <a:bodyPr/>
          <a:lstStyle>
            <a:defPPr>
              <a:defRPr kern="1200" smtId="4294967295"/>
            </a:defPPr>
            <a:lvl1pPr>
              <a:defRPr sz="7667"/>
            </a:lvl1pPr>
            <a:lvl2pPr>
              <a:defRPr sz="6600"/>
            </a:lvl2pPr>
            <a:lvl3pPr>
              <a:defRPr sz="5467"/>
            </a:lvl3pPr>
            <a:lvl4pPr>
              <a:defRPr sz="4934"/>
            </a:lvl4pPr>
            <a:lvl5pPr>
              <a:defRPr sz="4934"/>
            </a:lvl5pPr>
            <a:lvl6pPr>
              <a:defRPr sz="4934"/>
            </a:lvl6pPr>
            <a:lvl7pPr>
              <a:defRPr sz="4934"/>
            </a:lvl7pPr>
            <a:lvl8pPr>
              <a:defRPr sz="4934"/>
            </a:lvl8pPr>
            <a:lvl9pPr>
              <a:defRPr sz="49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78485" y="16388080"/>
            <a:ext cx="70831708" cy="46344842"/>
          </a:xfrm>
        </p:spPr>
        <p:txBody>
          <a:bodyPr/>
          <a:lstStyle>
            <a:defPPr>
              <a:defRPr kern="1200" smtId="4294967295"/>
            </a:defPPr>
            <a:lvl1pPr>
              <a:defRPr sz="7667"/>
            </a:lvl1pPr>
            <a:lvl2pPr>
              <a:defRPr sz="6600"/>
            </a:lvl2pPr>
            <a:lvl3pPr>
              <a:defRPr sz="5467"/>
            </a:lvl3pPr>
            <a:lvl4pPr>
              <a:defRPr sz="4934"/>
            </a:lvl4pPr>
            <a:lvl5pPr>
              <a:defRPr sz="4934"/>
            </a:lvl5pPr>
            <a:lvl6pPr>
              <a:defRPr sz="4934"/>
            </a:lvl6pPr>
            <a:lvl7pPr>
              <a:defRPr sz="4934"/>
            </a:lvl7pPr>
            <a:lvl8pPr>
              <a:defRPr sz="4934"/>
            </a:lvl8pPr>
            <a:lvl9pPr>
              <a:defRPr sz="49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7702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1" y="878842"/>
            <a:ext cx="29626558" cy="3657600"/>
          </a:xfrm>
        </p:spPr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4912362"/>
            <a:ext cx="14544677" cy="2047238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6600" b="1"/>
            </a:lvl1pPr>
            <a:lvl2pPr marL="1252507" indent="0">
              <a:buNone/>
              <a:defRPr sz="5467" b="1"/>
            </a:lvl2pPr>
            <a:lvl3pPr marL="2505015" indent="0">
              <a:buNone/>
              <a:defRPr sz="4934" b="1"/>
            </a:lvl3pPr>
            <a:lvl4pPr marL="3757522" indent="0">
              <a:buNone/>
              <a:defRPr sz="4400" b="1"/>
            </a:lvl4pPr>
            <a:lvl5pPr marL="5010030" indent="0">
              <a:buNone/>
              <a:defRPr sz="4400" b="1"/>
            </a:lvl5pPr>
            <a:lvl6pPr marL="6262537" indent="0">
              <a:buNone/>
              <a:defRPr sz="4400" b="1"/>
            </a:lvl6pPr>
            <a:lvl7pPr marL="7515047" indent="0">
              <a:buNone/>
              <a:defRPr sz="4400" b="1"/>
            </a:lvl7pPr>
            <a:lvl8pPr marL="8767554" indent="0">
              <a:buNone/>
              <a:defRPr sz="4400" b="1"/>
            </a:lvl8pPr>
            <a:lvl9pPr marL="10020062" indent="0">
              <a:buNone/>
              <a:defRPr sz="4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6959600"/>
            <a:ext cx="14544677" cy="12644122"/>
          </a:xfrm>
        </p:spPr>
        <p:txBody>
          <a:bodyPr/>
          <a:lstStyle>
            <a:defPPr>
              <a:defRPr kern="1200" smtId="4294967295"/>
            </a:defPPr>
            <a:lvl1pPr>
              <a:defRPr sz="6600"/>
            </a:lvl1pPr>
            <a:lvl2pPr>
              <a:defRPr sz="5467"/>
            </a:lvl2pPr>
            <a:lvl3pPr>
              <a:defRPr sz="4934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1" y="4912362"/>
            <a:ext cx="14550389" cy="2047238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6600" b="1"/>
            </a:lvl1pPr>
            <a:lvl2pPr marL="1252507" indent="0">
              <a:buNone/>
              <a:defRPr sz="5467" b="1"/>
            </a:lvl2pPr>
            <a:lvl3pPr marL="2505015" indent="0">
              <a:buNone/>
              <a:defRPr sz="4934" b="1"/>
            </a:lvl3pPr>
            <a:lvl4pPr marL="3757522" indent="0">
              <a:buNone/>
              <a:defRPr sz="4400" b="1"/>
            </a:lvl4pPr>
            <a:lvl5pPr marL="5010030" indent="0">
              <a:buNone/>
              <a:defRPr sz="4400" b="1"/>
            </a:lvl5pPr>
            <a:lvl6pPr marL="6262537" indent="0">
              <a:buNone/>
              <a:defRPr sz="4400" b="1"/>
            </a:lvl6pPr>
            <a:lvl7pPr marL="7515047" indent="0">
              <a:buNone/>
              <a:defRPr sz="4400" b="1"/>
            </a:lvl7pPr>
            <a:lvl8pPr marL="8767554" indent="0">
              <a:buNone/>
              <a:defRPr sz="4400" b="1"/>
            </a:lvl8pPr>
            <a:lvl9pPr marL="10020062" indent="0">
              <a:buNone/>
              <a:defRPr sz="4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1" y="6959600"/>
            <a:ext cx="14550389" cy="12644122"/>
          </a:xfrm>
        </p:spPr>
        <p:txBody>
          <a:bodyPr/>
          <a:lstStyle>
            <a:defPPr>
              <a:defRPr kern="1200" smtId="4294967295"/>
            </a:defPPr>
            <a:lvl1pPr>
              <a:defRPr sz="6600"/>
            </a:lvl1pPr>
            <a:lvl2pPr>
              <a:defRPr sz="5467"/>
            </a:lvl2pPr>
            <a:lvl3pPr>
              <a:defRPr sz="4934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2743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8416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618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5" y="873760"/>
            <a:ext cx="10829927" cy="3718560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54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79" y="873761"/>
            <a:ext cx="18402300" cy="18729961"/>
          </a:xfrm>
        </p:spPr>
        <p:txBody>
          <a:bodyPr/>
          <a:lstStyle>
            <a:defPPr>
              <a:defRPr kern="1200" smtId="4294967295"/>
            </a:defPPr>
            <a:lvl1pPr>
              <a:defRPr sz="8800"/>
            </a:lvl1pPr>
            <a:lvl2pPr>
              <a:defRPr sz="7667"/>
            </a:lvl2pPr>
            <a:lvl3pPr>
              <a:defRPr sz="6600"/>
            </a:lvl3pPr>
            <a:lvl4pPr>
              <a:defRPr sz="5467"/>
            </a:lvl4pPr>
            <a:lvl5pPr>
              <a:defRPr sz="5467"/>
            </a:lvl5pPr>
            <a:lvl6pPr>
              <a:defRPr sz="5467"/>
            </a:lvl6pPr>
            <a:lvl7pPr>
              <a:defRPr sz="5467"/>
            </a:lvl7pPr>
            <a:lvl8pPr>
              <a:defRPr sz="5467"/>
            </a:lvl8pPr>
            <a:lvl9pPr>
              <a:defRPr sz="54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5" y="4592321"/>
            <a:ext cx="10829927" cy="15011402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3867"/>
            </a:lvl1pPr>
            <a:lvl2pPr marL="1252507" indent="0">
              <a:buNone/>
              <a:defRPr sz="3267"/>
            </a:lvl2pPr>
            <a:lvl3pPr marL="2505015" indent="0">
              <a:buNone/>
              <a:defRPr sz="2733"/>
            </a:lvl3pPr>
            <a:lvl4pPr marL="3757522" indent="0">
              <a:buNone/>
              <a:defRPr sz="2467"/>
            </a:lvl4pPr>
            <a:lvl5pPr marL="5010030" indent="0">
              <a:buNone/>
              <a:defRPr sz="2467"/>
            </a:lvl5pPr>
            <a:lvl6pPr marL="6262537" indent="0">
              <a:buNone/>
              <a:defRPr sz="2467"/>
            </a:lvl6pPr>
            <a:lvl7pPr marL="7515047" indent="0">
              <a:buNone/>
              <a:defRPr sz="2467"/>
            </a:lvl7pPr>
            <a:lvl8pPr marL="8767554" indent="0">
              <a:buNone/>
              <a:defRPr sz="2467"/>
            </a:lvl8pPr>
            <a:lvl9pPr marL="10020062" indent="0">
              <a:buNone/>
              <a:defRPr sz="2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3981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15361920"/>
            <a:ext cx="19751041" cy="1813562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54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1960881"/>
            <a:ext cx="19751041" cy="13167359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8800"/>
            </a:lvl1pPr>
            <a:lvl2pPr marL="1252507" indent="0">
              <a:buNone/>
              <a:defRPr sz="7667"/>
            </a:lvl2pPr>
            <a:lvl3pPr marL="2505015" indent="0">
              <a:buNone/>
              <a:defRPr sz="6600"/>
            </a:lvl3pPr>
            <a:lvl4pPr marL="3757522" indent="0">
              <a:buNone/>
              <a:defRPr sz="5467"/>
            </a:lvl4pPr>
            <a:lvl5pPr marL="5010030" indent="0">
              <a:buNone/>
              <a:defRPr sz="5467"/>
            </a:lvl5pPr>
            <a:lvl6pPr marL="6262537" indent="0">
              <a:buNone/>
              <a:defRPr sz="5467"/>
            </a:lvl6pPr>
            <a:lvl7pPr marL="7515047" indent="0">
              <a:buNone/>
              <a:defRPr sz="5467"/>
            </a:lvl7pPr>
            <a:lvl8pPr marL="8767554" indent="0">
              <a:buNone/>
              <a:defRPr sz="5467"/>
            </a:lvl8pPr>
            <a:lvl9pPr marL="10020062" indent="0">
              <a:buNone/>
              <a:defRPr sz="54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17175482"/>
            <a:ext cx="19751041" cy="2575558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3867"/>
            </a:lvl1pPr>
            <a:lvl2pPr marL="1252507" indent="0">
              <a:buNone/>
              <a:defRPr sz="3267"/>
            </a:lvl2pPr>
            <a:lvl3pPr marL="2505015" indent="0">
              <a:buNone/>
              <a:defRPr sz="2733"/>
            </a:lvl3pPr>
            <a:lvl4pPr marL="3757522" indent="0">
              <a:buNone/>
              <a:defRPr sz="2467"/>
            </a:lvl4pPr>
            <a:lvl5pPr marL="5010030" indent="0">
              <a:buNone/>
              <a:defRPr sz="2467"/>
            </a:lvl5pPr>
            <a:lvl6pPr marL="6262537" indent="0">
              <a:buNone/>
              <a:defRPr sz="2467"/>
            </a:lvl6pPr>
            <a:lvl7pPr marL="7515047" indent="0">
              <a:buNone/>
              <a:defRPr sz="2467"/>
            </a:lvl7pPr>
            <a:lvl8pPr marL="8767554" indent="0">
              <a:buNone/>
              <a:defRPr sz="2467"/>
            </a:lvl8pPr>
            <a:lvl9pPr marL="10020062" indent="0">
              <a:buNone/>
              <a:defRPr sz="2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8135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1" y="878842"/>
            <a:ext cx="29626558" cy="3657600"/>
          </a:xfrm>
          <a:prstGeom prst="rect">
            <a:avLst/>
          </a:prstGeom>
        </p:spPr>
        <p:txBody>
          <a:bodyPr vert="horz" lIns="375729" tIns="187871" rIns="375729" bIns="187871" rtlCol="0" anchor="ctr">
            <a:normAutofit/>
          </a:bodyPr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5120642"/>
            <a:ext cx="29626558" cy="14483082"/>
          </a:xfrm>
          <a:prstGeom prst="rect">
            <a:avLst/>
          </a:prstGeom>
        </p:spPr>
        <p:txBody>
          <a:bodyPr vert="horz" lIns="375729" tIns="187871" rIns="375729" bIns="187871" rtlCol="0">
            <a:normAutofit/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20340331"/>
            <a:ext cx="7680960" cy="1168400"/>
          </a:xfrm>
          <a:prstGeom prst="rect">
            <a:avLst/>
          </a:prstGeom>
        </p:spPr>
        <p:txBody>
          <a:bodyPr vert="horz" lIns="375729" tIns="187871" rIns="375729" bIns="187871" rtlCol="0" anchor="ctr"/>
          <a:lstStyle>
            <a:defPPr>
              <a:defRPr kern="1200" smtId="4294967295"/>
            </a:defPPr>
            <a:lvl1pPr algn="l">
              <a:defRPr sz="32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EE5B7-680E-44FF-962F-3113FAB5030E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1" y="20340331"/>
            <a:ext cx="10424160" cy="1168400"/>
          </a:xfrm>
          <a:prstGeom prst="rect">
            <a:avLst/>
          </a:prstGeom>
        </p:spPr>
        <p:txBody>
          <a:bodyPr vert="horz" lIns="375729" tIns="187871" rIns="375729" bIns="187871" rtlCol="0" anchor="ctr"/>
          <a:lstStyle>
            <a:defPPr>
              <a:defRPr kern="1200" smtId="4294967295"/>
            </a:defPPr>
            <a:lvl1pPr algn="ctr">
              <a:defRPr sz="32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1" y="20340331"/>
            <a:ext cx="7680960" cy="1168400"/>
          </a:xfrm>
          <a:prstGeom prst="rect">
            <a:avLst/>
          </a:prstGeom>
        </p:spPr>
        <p:txBody>
          <a:bodyPr vert="horz" lIns="375729" tIns="187871" rIns="375729" bIns="187871" rtlCol="0" anchor="ctr"/>
          <a:lstStyle>
            <a:defPPr>
              <a:defRPr kern="1200" smtId="4294967295"/>
            </a:defPPr>
            <a:lvl1pPr algn="r">
              <a:defRPr sz="32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New picture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11506200" y="10972800"/>
            <a:ext cx="14274800" cy="43688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13"/>
          <a:stretch>
            <a:fillRect/>
          </a:stretch>
        </p:blipFill>
        <p:spPr>
          <a:xfrm rot="5400000">
            <a:off x="30149800" y="10972800"/>
            <a:ext cx="14274800" cy="4368800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1473200" y="22453600"/>
            <a:ext cx="29972000" cy="15494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1473200" y="23025100"/>
            <a:ext cx="164592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880">
                <a:solidFill>
                  <a:srgbClr val="808080"/>
                </a:solidFill>
              </a:rPr>
              <a:t>Template ID: concludingcider  Size: 36x24</a:t>
            </a:r>
          </a:p>
        </p:txBody>
      </p:sp>
    </p:spTree>
    <p:extLst>
      <p:ext uri="{BB962C8B-B14F-4D97-AF65-F5344CB8AC3E}">
        <p14:creationId xmlns:p14="http://schemas.microsoft.com/office/powerpoint/2010/main" val="422247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ransition/>
  <p:txStyles>
    <p:titleStyle>
      <a:defPPr>
        <a:defRPr kern="1200" smtId="4294967295"/>
      </a:defPPr>
      <a:lvl1pPr algn="ctr" defTabSz="2505015" rtl="0" eaLnBrk="1" latinLnBrk="0" hangingPunct="1">
        <a:spcBef>
          <a:spcPct val="0"/>
        </a:spcBef>
        <a:buNone/>
        <a:defRPr sz="120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 smtId="4294967295"/>
      </a:defPPr>
      <a:lvl1pPr marL="939382" indent="-939382" algn="l" defTabSz="2505015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035328" indent="-782820" algn="l" defTabSz="2505015" rtl="0" eaLnBrk="1" latinLnBrk="0" hangingPunct="1">
        <a:spcBef>
          <a:spcPct val="20000"/>
        </a:spcBef>
        <a:buFont typeface="Arial" pitchFamily="34" charset="0"/>
        <a:buChar char="–"/>
        <a:defRPr sz="7667" kern="1200">
          <a:solidFill>
            <a:schemeClr val="tx1"/>
          </a:solidFill>
          <a:latin typeface="+mn-lt"/>
          <a:ea typeface="+mn-ea"/>
          <a:cs typeface="+mn-cs"/>
        </a:defRPr>
      </a:lvl2pPr>
      <a:lvl3pPr marL="3131269" indent="-626254" algn="l" defTabSz="2505015" rtl="0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4383776" indent="-626254" algn="l" defTabSz="2505015" rtl="0" eaLnBrk="1" latinLnBrk="0" hangingPunct="1">
        <a:spcBef>
          <a:spcPct val="20000"/>
        </a:spcBef>
        <a:buFont typeface="Arial" pitchFamily="34" charset="0"/>
        <a:buChar char="–"/>
        <a:defRPr sz="5467" kern="1200">
          <a:solidFill>
            <a:schemeClr val="tx1"/>
          </a:solidFill>
          <a:latin typeface="+mn-lt"/>
          <a:ea typeface="+mn-ea"/>
          <a:cs typeface="+mn-cs"/>
        </a:defRPr>
      </a:lvl4pPr>
      <a:lvl5pPr marL="5636283" indent="-626254" algn="l" defTabSz="2505015" rtl="0" eaLnBrk="1" latinLnBrk="0" hangingPunct="1">
        <a:spcBef>
          <a:spcPct val="20000"/>
        </a:spcBef>
        <a:buFont typeface="Arial" pitchFamily="34" charset="0"/>
        <a:buChar char="»"/>
        <a:defRPr sz="5467" kern="1200">
          <a:solidFill>
            <a:schemeClr val="tx1"/>
          </a:solidFill>
          <a:latin typeface="+mn-lt"/>
          <a:ea typeface="+mn-ea"/>
          <a:cs typeface="+mn-cs"/>
        </a:defRPr>
      </a:lvl5pPr>
      <a:lvl6pPr marL="6888793" indent="-626254" algn="l" defTabSz="2505015" rtl="0" eaLnBrk="1" latinLnBrk="0" hangingPunct="1">
        <a:spcBef>
          <a:spcPct val="20000"/>
        </a:spcBef>
        <a:buFont typeface="Arial" pitchFamily="34" charset="0"/>
        <a:buChar char="•"/>
        <a:defRPr sz="5467" kern="1200">
          <a:solidFill>
            <a:schemeClr val="tx1"/>
          </a:solidFill>
          <a:latin typeface="+mn-lt"/>
          <a:ea typeface="+mn-ea"/>
          <a:cs typeface="+mn-cs"/>
        </a:defRPr>
      </a:lvl6pPr>
      <a:lvl7pPr marL="8141301" indent="-626254" algn="l" defTabSz="2505015" rtl="0" eaLnBrk="1" latinLnBrk="0" hangingPunct="1">
        <a:spcBef>
          <a:spcPct val="20000"/>
        </a:spcBef>
        <a:buFont typeface="Arial" pitchFamily="34" charset="0"/>
        <a:buChar char="•"/>
        <a:defRPr sz="5467" kern="1200">
          <a:solidFill>
            <a:schemeClr val="tx1"/>
          </a:solidFill>
          <a:latin typeface="+mn-lt"/>
          <a:ea typeface="+mn-ea"/>
          <a:cs typeface="+mn-cs"/>
        </a:defRPr>
      </a:lvl7pPr>
      <a:lvl8pPr marL="9393808" indent="-626254" algn="l" defTabSz="2505015" rtl="0" eaLnBrk="1" latinLnBrk="0" hangingPunct="1">
        <a:spcBef>
          <a:spcPct val="20000"/>
        </a:spcBef>
        <a:buFont typeface="Arial" pitchFamily="34" charset="0"/>
        <a:buChar char="•"/>
        <a:defRPr sz="5467" kern="1200">
          <a:solidFill>
            <a:schemeClr val="tx1"/>
          </a:solidFill>
          <a:latin typeface="+mn-lt"/>
          <a:ea typeface="+mn-ea"/>
          <a:cs typeface="+mn-cs"/>
        </a:defRPr>
      </a:lvl8pPr>
      <a:lvl9pPr marL="10646316" indent="-626254" algn="l" defTabSz="2505015" rtl="0" eaLnBrk="1" latinLnBrk="0" hangingPunct="1">
        <a:spcBef>
          <a:spcPct val="20000"/>
        </a:spcBef>
        <a:buFont typeface="Arial" pitchFamily="34" charset="0"/>
        <a:buChar char="•"/>
        <a:defRPr sz="54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5015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1pPr>
      <a:lvl2pPr marL="1252507" algn="l" defTabSz="2505015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2pPr>
      <a:lvl3pPr marL="2505015" algn="l" defTabSz="2505015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3pPr>
      <a:lvl4pPr marL="3757522" algn="l" defTabSz="2505015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4pPr>
      <a:lvl5pPr marL="5010030" algn="l" defTabSz="2505015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5pPr>
      <a:lvl6pPr marL="6262537" algn="l" defTabSz="2505015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6pPr>
      <a:lvl7pPr marL="7515047" algn="l" defTabSz="2505015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7pPr>
      <a:lvl8pPr marL="8767554" algn="l" defTabSz="2505015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8pPr>
      <a:lvl9pPr marL="10020062" algn="l" defTabSz="2505015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hyperlink" Target="http://www.jstor.org/stable/23251832" TargetMode="Externa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D1E8EEA0-ED67-4B13-A826-1A8457285CCB}"/>
              </a:ext>
            </a:extLst>
          </p:cNvPr>
          <p:cNvSpPr txBox="1"/>
          <p:nvPr/>
        </p:nvSpPr>
        <p:spPr>
          <a:xfrm>
            <a:off x="713219" y="1378392"/>
            <a:ext cx="31366980" cy="24231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07516">
              <a:spcBef>
                <a:spcPct val="20000"/>
              </a:spcBef>
              <a:defRPr/>
            </a:pPr>
            <a:r>
              <a:rPr lang="en-US" sz="7200" dirty="0"/>
              <a:t>Usage of passive se versus the periphrastic passive in Spanish over time</a:t>
            </a:r>
            <a:endParaRPr lang="en-US" sz="7200" b="1" dirty="0">
              <a:solidFill>
                <a:srgbClr val="434342"/>
              </a:solidFill>
              <a:latin typeface="Quattrocento" panose="02020802030000000404" pitchFamily="18" charset="0"/>
            </a:endParaRPr>
          </a:p>
        </p:txBody>
      </p: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17285E29-F4EF-4B9F-90C7-5108CA16C10F}"/>
              </a:ext>
            </a:extLst>
          </p:cNvPr>
          <p:cNvSpPr txBox="1"/>
          <p:nvPr/>
        </p:nvSpPr>
        <p:spPr>
          <a:xfrm>
            <a:off x="4455390" y="2583393"/>
            <a:ext cx="23418802" cy="155119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dirty="0" err="1">
                <a:solidFill>
                  <a:srgbClr val="434342"/>
                </a:solidFill>
                <a:latin typeface="Quattrocento Sans" panose="020B0502050000020003" pitchFamily="34" charset="0"/>
                <a:cs typeface="Arial" panose="020B0604020202020204" pitchFamily="34" charset="0"/>
              </a:rPr>
              <a:t>JooHee</a:t>
            </a:r>
            <a:r>
              <a:rPr lang="en-US" sz="4800" dirty="0">
                <a:solidFill>
                  <a:srgbClr val="434342"/>
                </a:solidFill>
                <a:latin typeface="Quattrocento Sans" panose="020B0502050000020003" pitchFamily="34" charset="0"/>
                <a:cs typeface="Arial" panose="020B0604020202020204" pitchFamily="34" charset="0"/>
              </a:rPr>
              <a:t> Jin and Anthony </a:t>
            </a:r>
            <a:r>
              <a:rPr lang="en-US" sz="4800" dirty="0" err="1">
                <a:solidFill>
                  <a:srgbClr val="434342"/>
                </a:solidFill>
                <a:latin typeface="Quattrocento Sans" panose="020B0502050000020003" pitchFamily="34" charset="0"/>
                <a:cs typeface="Arial" panose="020B0604020202020204" pitchFamily="34" charset="0"/>
              </a:rPr>
              <a:t>Lataillade</a:t>
            </a:r>
            <a:endParaRPr lang="en-US" sz="4800" dirty="0">
              <a:solidFill>
                <a:srgbClr val="434342"/>
              </a:solidFill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4400" dirty="0">
                <a:solidFill>
                  <a:srgbClr val="434342"/>
                </a:solidFill>
                <a:latin typeface="Quattrocento Sans" panose="020B0502050000020003" pitchFamily="34" charset="0"/>
                <a:cs typeface="Arial" panose="020B0604020202020204" pitchFamily="34" charset="0"/>
              </a:rPr>
              <a:t>University at Albany, SUNY</a:t>
            </a:r>
          </a:p>
        </p:txBody>
      </p:sp>
      <p:sp>
        <p:nvSpPr>
          <p:cNvPr id="36" name="TextBox 19"/>
          <p:cNvSpPr txBox="1">
            <a:spLocks noChangeArrowheads="1"/>
          </p:cNvSpPr>
          <p:nvPr/>
        </p:nvSpPr>
        <p:spPr bwMode="auto">
          <a:xfrm>
            <a:off x="524691" y="5513899"/>
            <a:ext cx="10243753" cy="695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passive in Latin was a synthetic form, that evolved into two forms in Spanish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Pharies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2006) </a:t>
            </a:r>
          </a:p>
          <a:p>
            <a:pPr marL="1371600" lvl="1" indent="-45720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se: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escribió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1" indent="-45720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Periphrastic passive with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fue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creado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creada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periphrastic passive with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existed in Latin in restricted contexts. As the Latin synthetic passive was lost, the periphrastic passive increased in use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Pharies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Vulgar Latin, passive se began to be used as well. Although it is the ¨newest¨ passive construction, it has been present in the language for two millennia.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Research questions</a:t>
            </a:r>
          </a:p>
          <a:p>
            <a:pPr marL="1371600" lvl="1" indent="-45720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there a change in the use of the different passives over time?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1" indent="-45720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the proportion of passive se increased over time?</a:t>
            </a:r>
          </a:p>
        </p:txBody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id="{B6811A51-D023-4ABF-99DE-54CD1B82D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3198" y="5513582"/>
            <a:ext cx="10287001" cy="695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Results</a:t>
            </a:r>
          </a:p>
          <a:p>
            <a:pPr marL="1371600" indent="-45720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was a change in trend for usage of two passive forms. </a:t>
            </a:r>
          </a:p>
          <a:p>
            <a:pPr marL="1371600" indent="-45720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was an overall increase in usage of passive se over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Reasoning</a:t>
            </a:r>
          </a:p>
          <a:p>
            <a:pPr marL="1798609" lvl="1" indent="-457200">
              <a:buFont typeface="Wingdings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se is newer grammatical form of different passive 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</a:t>
            </a:r>
          </a:p>
          <a:p>
            <a:pPr marL="1684309" lvl="1" indent="-342900">
              <a:buFont typeface="Wingdings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authors and in some cases from the same texts, which could have created a bias</a:t>
            </a:r>
          </a:p>
          <a:p>
            <a:pPr marL="1684309" lvl="1" indent="-342900">
              <a:buFont typeface="Wingdings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on limited number of verbs and forms due to time constrain.</a:t>
            </a:r>
          </a:p>
          <a:p>
            <a:pPr marL="1684309" lvl="1" indent="-342900">
              <a:buFont typeface="Wingdings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Limited/missing text in the Corpus in 17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century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533401" y="4700964"/>
            <a:ext cx="10002982" cy="733044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</a:ln>
          <a:effectLst/>
        </p:spPr>
        <p:txBody>
          <a:bodyPr wrap="none" lIns="91417" tIns="0" rIns="91417" bIns="0" anchor="ctr" anchorCtr="0"/>
          <a:lstStyle>
            <a:defPPr>
              <a:defRPr kern="1200" smtId="4294967295"/>
            </a:defPPr>
          </a:lstStyle>
          <a:p>
            <a:pPr algn="ctr" defTabSz="3135215">
              <a:defRPr/>
            </a:pPr>
            <a:r>
              <a:rPr lang="en-US" sz="4000" b="1" dirty="0">
                <a:solidFill>
                  <a:srgbClr val="FFFFFF"/>
                </a:solidFill>
                <a:latin typeface="Quattrocento" panose="02020802030000000404" pitchFamily="18" charset="0"/>
              </a:rPr>
              <a:t>Introduction</a:t>
            </a:r>
            <a:endParaRPr lang="en-US" sz="2400" b="1" dirty="0">
              <a:solidFill>
                <a:srgbClr val="FFFFFF"/>
              </a:solidFill>
              <a:latin typeface="Quattrocento" panose="02020802030000000404" pitchFamily="18" charset="0"/>
            </a:endParaRP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EC622DF4-7348-4920-BF98-0DAAEC5CE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5091" y="4715876"/>
            <a:ext cx="10439400" cy="718132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</a:ln>
          <a:effectLst/>
        </p:spPr>
        <p:txBody>
          <a:bodyPr wrap="none" lIns="91417" tIns="0" rIns="91417" bIns="0" anchor="ctr" anchorCtr="0"/>
          <a:lstStyle>
            <a:defPPr>
              <a:defRPr kern="1200" smtId="4294967295"/>
            </a:defPPr>
          </a:lstStyle>
          <a:p>
            <a:pPr algn="ctr" defTabSz="3135215">
              <a:defRPr/>
            </a:pPr>
            <a:r>
              <a:rPr lang="en-US" sz="4000" b="1" dirty="0">
                <a:solidFill>
                  <a:srgbClr val="FFFFFF"/>
                </a:solidFill>
                <a:latin typeface="Quattrocento" panose="02020802030000000404" pitchFamily="18" charset="0"/>
              </a:rPr>
              <a:t>Results</a:t>
            </a:r>
            <a:endParaRPr lang="en-US" sz="2400" b="1" dirty="0">
              <a:solidFill>
                <a:srgbClr val="FFFFFF"/>
              </a:solidFill>
              <a:latin typeface="Quattrocento" panose="02020802030000000404" pitchFamily="18" charset="0"/>
            </a:endParaRP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C0234601-D933-4311-BDF5-42800658B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93199" y="4700963"/>
            <a:ext cx="10591801" cy="73304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</a:ln>
          <a:effectLst/>
        </p:spPr>
        <p:txBody>
          <a:bodyPr wrap="none" lIns="91417" tIns="0" rIns="91417" bIns="0" anchor="ctr" anchorCtr="0"/>
          <a:lstStyle>
            <a:defPPr>
              <a:defRPr kern="1200" smtId="4294967295"/>
            </a:defPPr>
          </a:lstStyle>
          <a:p>
            <a:pPr algn="ctr" defTabSz="3135215">
              <a:defRPr/>
            </a:pPr>
            <a:r>
              <a:rPr lang="en-US" sz="4000" b="1" dirty="0">
                <a:solidFill>
                  <a:srgbClr val="FFFFFF"/>
                </a:solidFill>
                <a:latin typeface="Quattrocento" panose="02020802030000000404" pitchFamily="18" charset="0"/>
              </a:rPr>
              <a:t>Discussion</a:t>
            </a:r>
            <a:endParaRPr lang="en-US" sz="2400" b="1" dirty="0">
              <a:solidFill>
                <a:srgbClr val="FFFFFF"/>
              </a:solidFill>
              <a:latin typeface="Quattrocento" panose="02020802030000000404" pitchFamily="18" charset="0"/>
            </a:endParaRPr>
          </a:p>
        </p:txBody>
      </p:sp>
      <p:sp>
        <p:nvSpPr>
          <p:cNvPr id="39" name="TextBox 19">
            <a:extLst>
              <a:ext uri="{FF2B5EF4-FFF2-40B4-BE49-F238E27FC236}">
                <a16:creationId xmlns:a16="http://schemas.microsoft.com/office/drawing/2014/main" id="{0ABBC78D-0CDC-4D4E-A8CD-23A5559A6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704" y="13688749"/>
            <a:ext cx="10091740" cy="597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corpus database on Real Academia Española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Included all gender forms and different capitalizations</a:t>
            </a:r>
          </a:p>
          <a:p>
            <a:pPr marL="1798609" lvl="1" indent="-457200">
              <a:buFont typeface="Wingdings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 example: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vendido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vendida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vendido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vendida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84309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example: se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vendió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vendió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Restricted to Spain for 3 centuries.  </a:t>
            </a:r>
          </a:p>
          <a:p>
            <a:pPr marL="1684309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century: 1450 - 1500 </a:t>
            </a:r>
          </a:p>
          <a:p>
            <a:pPr marL="1684309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17th century: 1650 - 1700</a:t>
            </a:r>
          </a:p>
          <a:p>
            <a:pPr marL="1684309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19th century: 1850 - 1900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Exclusions: Checked for reflexive ‘se’, but could not find any cases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chemeClr val="tx2"/>
                </a:solidFill>
                <a:latin typeface="Quattrocento Sans" panose="020B0502050000020003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7E80D786-D74D-4324-9F95-59B544BBB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1" y="12664372"/>
            <a:ext cx="10002982" cy="656081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</a:ln>
          <a:effectLst/>
        </p:spPr>
        <p:txBody>
          <a:bodyPr wrap="none" lIns="91417" tIns="0" rIns="91417" bIns="0" anchor="ctr" anchorCtr="0"/>
          <a:lstStyle>
            <a:defPPr>
              <a:defRPr kern="1200" smtId="4294967295"/>
            </a:defPPr>
          </a:lstStyle>
          <a:p>
            <a:pPr algn="ctr" defTabSz="3135215">
              <a:defRPr/>
            </a:pPr>
            <a:r>
              <a:rPr lang="en-US" sz="4000" b="1" dirty="0">
                <a:solidFill>
                  <a:srgbClr val="FFFFFF"/>
                </a:solidFill>
                <a:latin typeface="Quattrocento" panose="02020802030000000404" pitchFamily="18" charset="0"/>
              </a:rPr>
              <a:t>Methods</a:t>
            </a:r>
            <a:endParaRPr lang="en-US" sz="2400" b="1" dirty="0">
              <a:solidFill>
                <a:srgbClr val="FFFFFF"/>
              </a:solidFill>
              <a:latin typeface="Quattrocento" panose="02020802030000000404" pitchFamily="18" charset="0"/>
            </a:endParaRPr>
          </a:p>
        </p:txBody>
      </p:sp>
      <p:sp>
        <p:nvSpPr>
          <p:cNvPr id="47" name="TextBox 19">
            <a:extLst>
              <a:ext uri="{FF2B5EF4-FFF2-40B4-BE49-F238E27FC236}">
                <a16:creationId xmlns:a16="http://schemas.microsoft.com/office/drawing/2014/main" id="{4D3A2477-3C43-4479-B3DF-0DE4A78D1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3198" y="13761972"/>
            <a:ext cx="10972802" cy="627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s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Pharies, D. (2006). </a:t>
            </a:r>
            <a:r>
              <a:rPr lang="es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Breve historia de la lengua española</a:t>
            </a:r>
            <a:r>
              <a:rPr lang="es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s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Chicago, Illinois: The University of Chicago Press.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ACADEMIA ESPAÑOLA: Banco de datos.</a:t>
            </a:r>
            <a:r>
              <a:rPr lang="es-E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Corpus de </a:t>
            </a:r>
          </a:p>
          <a:p>
            <a:r>
              <a:rPr lang="es-E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referencia del español actual.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&lt;http://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www.rae.es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04.11.2019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Blythe, R., &amp; Croft, W. (2012). S-CURVES AND THE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MECHANISMS OF PROPAGATION IN LANGUAGE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CHANGE.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Language,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(2), 269-304. Retrieved from  </a:t>
            </a:r>
          </a:p>
          <a:p>
            <a:pPr marL="118872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http://www.jstor.org/stable/23251832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Sepúlveda Bariios, F. (1989). La pasiva con &lt; ser + participio&gt; </a:t>
            </a:r>
          </a:p>
          <a:p>
            <a:r>
              <a:rPr lang="es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en el siglo XVII (cotejo en el estado actual). </a:t>
            </a:r>
            <a:r>
              <a:rPr lang="es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Filología   </a:t>
            </a:r>
          </a:p>
          <a:p>
            <a:r>
              <a:rPr lang="es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ROmánica, 6, </a:t>
            </a:r>
            <a:r>
              <a:rPr lang="es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11-41.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8" name="Rectangle 10">
            <a:extLst>
              <a:ext uri="{FF2B5EF4-FFF2-40B4-BE49-F238E27FC236}">
                <a16:creationId xmlns:a16="http://schemas.microsoft.com/office/drawing/2014/main" id="{A5FFB638-77FE-4FE9-BAAF-8DA0D3D62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93198" y="12577429"/>
            <a:ext cx="10591802" cy="748856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</a:ln>
          <a:effectLst/>
        </p:spPr>
        <p:txBody>
          <a:bodyPr wrap="none" lIns="91417" tIns="0" rIns="91417" bIns="0" anchor="ctr" anchorCtr="0"/>
          <a:lstStyle>
            <a:defPPr>
              <a:defRPr kern="1200" smtId="4294967295"/>
            </a:defPPr>
          </a:lstStyle>
          <a:p>
            <a:pPr algn="ctr" defTabSz="3135215">
              <a:defRPr/>
            </a:pPr>
            <a:r>
              <a:rPr lang="en-US" sz="4000" b="1" dirty="0">
                <a:solidFill>
                  <a:srgbClr val="FFFFFF"/>
                </a:solidFill>
                <a:latin typeface="Quattrocento" panose="02020802030000000404" pitchFamily="18" charset="0"/>
              </a:rPr>
              <a:t>Bibliography</a:t>
            </a:r>
            <a:endParaRPr lang="en-US" sz="2400" b="1" dirty="0">
              <a:solidFill>
                <a:srgbClr val="FFFFFF"/>
              </a:solidFill>
              <a:latin typeface="Quattrocento" panose="020208020300000004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C78AA2-0DE8-4DD1-9E71-46900FAFFB36}"/>
              </a:ext>
            </a:extLst>
          </p:cNvPr>
          <p:cNvGrpSpPr/>
          <p:nvPr/>
        </p:nvGrpSpPr>
        <p:grpSpPr>
          <a:xfrm>
            <a:off x="1" y="0"/>
            <a:ext cx="32918400" cy="21945600"/>
            <a:chOff x="1828800" y="0"/>
            <a:chExt cx="29260800" cy="21945600"/>
          </a:xfrm>
        </p:grpSpPr>
        <p:sp>
          <p:nvSpPr>
            <p:cNvPr id="50" name="Rectangle 49"/>
            <p:cNvSpPr/>
            <p:nvPr/>
          </p:nvSpPr>
          <p:spPr>
            <a:xfrm rot="5400000" flipH="1">
              <a:off x="15798800" y="6654800"/>
              <a:ext cx="1320800" cy="292608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 sz="3524"/>
            </a:p>
          </p:txBody>
        </p:sp>
        <p:cxnSp>
          <p:nvCxnSpPr>
            <p:cNvPr id="51" name="Straight Connector 50"/>
            <p:cNvCxnSpPr/>
            <p:nvPr/>
          </p:nvCxnSpPr>
          <p:spPr>
            <a:xfrm rot="5400000" flipH="1">
              <a:off x="16459200" y="5740401"/>
              <a:ext cx="0" cy="29260800"/>
            </a:xfrm>
            <a:prstGeom prst="line">
              <a:avLst/>
            </a:prstGeom>
            <a:ln w="2540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C299F74-A7A2-4C5B-AAF3-D8CD94AEEADF}"/>
                </a:ext>
              </a:extLst>
            </p:cNvPr>
            <p:cNvSpPr/>
            <p:nvPr/>
          </p:nvSpPr>
          <p:spPr>
            <a:xfrm rot="5400000" flipH="1">
              <a:off x="16230602" y="-14401800"/>
              <a:ext cx="457199" cy="29260800"/>
            </a:xfrm>
            <a:prstGeom prst="rect">
              <a:avLst/>
            </a:prstGeom>
            <a:solidFill>
              <a:srgbClr val="08A1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 sz="3524"/>
            </a:p>
          </p:txBody>
        </p:sp>
      </p:grp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8C86D0B-817E-D943-8B09-96A2BCEC36CA}"/>
              </a:ext>
            </a:extLst>
          </p:cNvPr>
          <p:cNvSpPr/>
          <p:nvPr/>
        </p:nvSpPr>
        <p:spPr>
          <a:xfrm>
            <a:off x="10945091" y="5688007"/>
            <a:ext cx="10439400" cy="141906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24AF942-4ADF-B148-9DA7-476B50F6BF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8348343"/>
              </p:ext>
            </p:extLst>
          </p:nvPr>
        </p:nvGraphicFramePr>
        <p:xfrm>
          <a:off x="11369615" y="6400800"/>
          <a:ext cx="4779936" cy="3563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D76104-F223-8E46-9BF7-DD98829B3A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739724"/>
              </p:ext>
            </p:extLst>
          </p:nvPr>
        </p:nvGraphicFramePr>
        <p:xfrm>
          <a:off x="16656279" y="6875076"/>
          <a:ext cx="3969904" cy="1302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8104">
                  <a:extLst>
                    <a:ext uri="{9D8B030D-6E8A-4147-A177-3AD203B41FA5}">
                      <a16:colId xmlns:a16="http://schemas.microsoft.com/office/drawing/2014/main" val="190759034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49342455"/>
                    </a:ext>
                  </a:extLst>
                </a:gridCol>
                <a:gridCol w="698038">
                  <a:extLst>
                    <a:ext uri="{9D8B030D-6E8A-4147-A177-3AD203B41FA5}">
                      <a16:colId xmlns:a16="http://schemas.microsoft.com/office/drawing/2014/main" val="801130112"/>
                    </a:ext>
                  </a:extLst>
                </a:gridCol>
                <a:gridCol w="793981">
                  <a:extLst>
                    <a:ext uri="{9D8B030D-6E8A-4147-A177-3AD203B41FA5}">
                      <a16:colId xmlns:a16="http://schemas.microsoft.com/office/drawing/2014/main" val="967644055"/>
                    </a:ext>
                  </a:extLst>
                </a:gridCol>
                <a:gridCol w="793981">
                  <a:extLst>
                    <a:ext uri="{9D8B030D-6E8A-4147-A177-3AD203B41FA5}">
                      <a16:colId xmlns:a16="http://schemas.microsoft.com/office/drawing/2014/main" val="3905242097"/>
                    </a:ext>
                  </a:extLst>
                </a:gridCol>
              </a:tblGrid>
              <a:tr h="2605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Se 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Ser 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106812"/>
                  </a:ext>
                </a:extLst>
              </a:tr>
              <a:tr h="2605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1450 - 1500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26.26%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73.74%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46197"/>
                  </a:ext>
                </a:extLst>
              </a:tr>
              <a:tr h="2605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1650 - 1700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100.00%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483605"/>
                  </a:ext>
                </a:extLst>
              </a:tr>
              <a:tr h="2605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1850 - 1900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81.44%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18.56%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6993"/>
                  </a:ext>
                </a:extLst>
              </a:tr>
              <a:tr h="2605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Total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190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163290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150C1E0-190C-E344-9A89-0D16ADC79C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5923892"/>
              </p:ext>
            </p:extLst>
          </p:nvPr>
        </p:nvGraphicFramePr>
        <p:xfrm>
          <a:off x="11369615" y="10170615"/>
          <a:ext cx="4779936" cy="3222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D91D133-837A-434C-90C7-0D32882895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056945"/>
              </p:ext>
            </p:extLst>
          </p:nvPr>
        </p:nvGraphicFramePr>
        <p:xfrm>
          <a:off x="11369615" y="13413971"/>
          <a:ext cx="4779937" cy="1038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0925">
                  <a:extLst>
                    <a:ext uri="{9D8B030D-6E8A-4147-A177-3AD203B41FA5}">
                      <a16:colId xmlns:a16="http://schemas.microsoft.com/office/drawing/2014/main" val="3850576656"/>
                    </a:ext>
                  </a:extLst>
                </a:gridCol>
                <a:gridCol w="672179">
                  <a:extLst>
                    <a:ext uri="{9D8B030D-6E8A-4147-A177-3AD203B41FA5}">
                      <a16:colId xmlns:a16="http://schemas.microsoft.com/office/drawing/2014/main" val="1418259485"/>
                    </a:ext>
                  </a:extLst>
                </a:gridCol>
                <a:gridCol w="1867163">
                  <a:extLst>
                    <a:ext uri="{9D8B030D-6E8A-4147-A177-3AD203B41FA5}">
                      <a16:colId xmlns:a16="http://schemas.microsoft.com/office/drawing/2014/main" val="1666289424"/>
                    </a:ext>
                  </a:extLst>
                </a:gridCol>
                <a:gridCol w="672179">
                  <a:extLst>
                    <a:ext uri="{9D8B030D-6E8A-4147-A177-3AD203B41FA5}">
                      <a16:colId xmlns:a16="http://schemas.microsoft.com/office/drawing/2014/main" val="110434585"/>
                    </a:ext>
                  </a:extLst>
                </a:gridCol>
                <a:gridCol w="597491">
                  <a:extLst>
                    <a:ext uri="{9D8B030D-6E8A-4147-A177-3AD203B41FA5}">
                      <a16:colId xmlns:a16="http://schemas.microsoft.com/office/drawing/2014/main" val="1780447076"/>
                    </a:ext>
                  </a:extLst>
                </a:gridCol>
              </a:tblGrid>
              <a:tr h="2075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Se </a:t>
                      </a:r>
                      <a:r>
                        <a:rPr lang="en-US" sz="1300" u="none" strike="noStrike" dirty="0" err="1">
                          <a:effectLst/>
                        </a:rPr>
                        <a:t>creó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u="none" strike="noStrike" dirty="0">
                          <a:effectLst/>
                        </a:rPr>
                        <a:t>Fue creado y creada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Se 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Fue 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846072"/>
                  </a:ext>
                </a:extLst>
              </a:tr>
              <a:tr h="2075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1450 - 1500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11.11%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88.89%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541165"/>
                  </a:ext>
                </a:extLst>
              </a:tr>
              <a:tr h="2075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1650 - 1700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0.00%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0.00%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04428"/>
                  </a:ext>
                </a:extLst>
              </a:tr>
              <a:tr h="2075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1850 - 1900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46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14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76.67%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23.33%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407299"/>
                  </a:ext>
                </a:extLst>
              </a:tr>
              <a:tr h="2075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Total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47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699604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FD0F480-1786-6D41-A7AD-BF4C19BDC1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4112475"/>
              </p:ext>
            </p:extLst>
          </p:nvPr>
        </p:nvGraphicFramePr>
        <p:xfrm>
          <a:off x="16251264" y="10170615"/>
          <a:ext cx="4779935" cy="3222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362AA73-A918-6548-A017-FEE6F1929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813962"/>
              </p:ext>
            </p:extLst>
          </p:nvPr>
        </p:nvGraphicFramePr>
        <p:xfrm>
          <a:off x="16251266" y="13393155"/>
          <a:ext cx="4779932" cy="1038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374">
                  <a:extLst>
                    <a:ext uri="{9D8B030D-6E8A-4147-A177-3AD203B41FA5}">
                      <a16:colId xmlns:a16="http://schemas.microsoft.com/office/drawing/2014/main" val="2799456582"/>
                    </a:ext>
                  </a:extLst>
                </a:gridCol>
                <a:gridCol w="821551">
                  <a:extLst>
                    <a:ext uri="{9D8B030D-6E8A-4147-A177-3AD203B41FA5}">
                      <a16:colId xmlns:a16="http://schemas.microsoft.com/office/drawing/2014/main" val="4205607556"/>
                    </a:ext>
                  </a:extLst>
                </a:gridCol>
                <a:gridCol w="1867162">
                  <a:extLst>
                    <a:ext uri="{9D8B030D-6E8A-4147-A177-3AD203B41FA5}">
                      <a16:colId xmlns:a16="http://schemas.microsoft.com/office/drawing/2014/main" val="1329938516"/>
                    </a:ext>
                  </a:extLst>
                </a:gridCol>
                <a:gridCol w="672178">
                  <a:extLst>
                    <a:ext uri="{9D8B030D-6E8A-4147-A177-3AD203B41FA5}">
                      <a16:colId xmlns:a16="http://schemas.microsoft.com/office/drawing/2014/main" val="2513470307"/>
                    </a:ext>
                  </a:extLst>
                </a:gridCol>
                <a:gridCol w="554667">
                  <a:extLst>
                    <a:ext uri="{9D8B030D-6E8A-4147-A177-3AD203B41FA5}">
                      <a16:colId xmlns:a16="http://schemas.microsoft.com/office/drawing/2014/main" val="2951032639"/>
                    </a:ext>
                  </a:extLst>
                </a:gridCol>
              </a:tblGrid>
              <a:tr h="2075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Se </a:t>
                      </a:r>
                      <a:r>
                        <a:rPr lang="en-US" sz="1300" u="none" strike="noStrike" dirty="0" err="1">
                          <a:effectLst/>
                        </a:rPr>
                        <a:t>escribió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u="none" strike="noStrike" dirty="0">
                          <a:effectLst/>
                        </a:rPr>
                        <a:t>Fue escrito y escrita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Se 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Fue 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451050"/>
                  </a:ext>
                </a:extLst>
              </a:tr>
              <a:tr h="2075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1450 - 1500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14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87.50%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12.50%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877632"/>
                  </a:ext>
                </a:extLst>
              </a:tr>
              <a:tr h="2075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1650 - 1700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100.00%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0.00%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929704"/>
                  </a:ext>
                </a:extLst>
              </a:tr>
              <a:tr h="2075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1850 - 1900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86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93.48%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6.52%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7052"/>
                  </a:ext>
                </a:extLst>
              </a:tr>
              <a:tr h="2075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Total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106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371770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690DC26-819A-9A4D-916B-5021021344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0753455"/>
              </p:ext>
            </p:extLst>
          </p:nvPr>
        </p:nvGraphicFramePr>
        <p:xfrm>
          <a:off x="11369616" y="14687437"/>
          <a:ext cx="4779935" cy="3222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68119D7-AF22-EF48-A568-D446E8BCF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569385"/>
              </p:ext>
            </p:extLst>
          </p:nvPr>
        </p:nvGraphicFramePr>
        <p:xfrm>
          <a:off x="11369615" y="17909978"/>
          <a:ext cx="4779936" cy="1110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4255">
                  <a:extLst>
                    <a:ext uri="{9D8B030D-6E8A-4147-A177-3AD203B41FA5}">
                      <a16:colId xmlns:a16="http://schemas.microsoft.com/office/drawing/2014/main" val="3385665673"/>
                    </a:ext>
                  </a:extLst>
                </a:gridCol>
                <a:gridCol w="736921">
                  <a:extLst>
                    <a:ext uri="{9D8B030D-6E8A-4147-A177-3AD203B41FA5}">
                      <a16:colId xmlns:a16="http://schemas.microsoft.com/office/drawing/2014/main" val="3669059941"/>
                    </a:ext>
                  </a:extLst>
                </a:gridCol>
                <a:gridCol w="1857040">
                  <a:extLst>
                    <a:ext uri="{9D8B030D-6E8A-4147-A177-3AD203B41FA5}">
                      <a16:colId xmlns:a16="http://schemas.microsoft.com/office/drawing/2014/main" val="201672761"/>
                    </a:ext>
                  </a:extLst>
                </a:gridCol>
                <a:gridCol w="648491">
                  <a:extLst>
                    <a:ext uri="{9D8B030D-6E8A-4147-A177-3AD203B41FA5}">
                      <a16:colId xmlns:a16="http://schemas.microsoft.com/office/drawing/2014/main" val="3489119570"/>
                    </a:ext>
                  </a:extLst>
                </a:gridCol>
                <a:gridCol w="663229">
                  <a:extLst>
                    <a:ext uri="{9D8B030D-6E8A-4147-A177-3AD203B41FA5}">
                      <a16:colId xmlns:a16="http://schemas.microsoft.com/office/drawing/2014/main" val="1043215693"/>
                    </a:ext>
                  </a:extLst>
                </a:gridCol>
              </a:tblGrid>
              <a:tr h="2221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Se </a:t>
                      </a:r>
                      <a:r>
                        <a:rPr lang="en-US" sz="1300" u="none" strike="noStrike" dirty="0" err="1">
                          <a:effectLst/>
                        </a:rPr>
                        <a:t>vendió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err="1">
                          <a:effectLst/>
                        </a:rPr>
                        <a:t>Fue</a:t>
                      </a:r>
                      <a:r>
                        <a:rPr lang="en-US" sz="1300" u="none" strike="noStrike" dirty="0">
                          <a:effectLst/>
                        </a:rPr>
                        <a:t> </a:t>
                      </a:r>
                      <a:r>
                        <a:rPr lang="en-US" sz="1300" u="none" strike="noStrike" dirty="0" err="1">
                          <a:effectLst/>
                        </a:rPr>
                        <a:t>vendido</a:t>
                      </a:r>
                      <a:r>
                        <a:rPr lang="en-US" sz="1300" u="none" strike="noStrike" dirty="0">
                          <a:effectLst/>
                        </a:rPr>
                        <a:t> y </a:t>
                      </a:r>
                      <a:r>
                        <a:rPr lang="en-US" sz="1300" u="none" strike="noStrike" dirty="0" err="1">
                          <a:effectLst/>
                        </a:rPr>
                        <a:t>vendida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Se 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Fue 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298114"/>
                  </a:ext>
                </a:extLst>
              </a:tr>
              <a:tr h="2221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1450 - 1500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22.00%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78.00%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861237"/>
                  </a:ext>
                </a:extLst>
              </a:tr>
              <a:tr h="2221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1650 - 1700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0.00%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0.00%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264257"/>
                  </a:ext>
                </a:extLst>
              </a:tr>
              <a:tr h="2221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1850 - 1900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94.44%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5.56%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153139"/>
                  </a:ext>
                </a:extLst>
              </a:tr>
              <a:tr h="2221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Total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610402"/>
                  </a:ext>
                </a:extLst>
              </a:tr>
            </a:tbl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348EDA32-B13D-B246-B658-64AF66CD97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653720"/>
              </p:ext>
            </p:extLst>
          </p:nvPr>
        </p:nvGraphicFramePr>
        <p:xfrm>
          <a:off x="16251265" y="14687437"/>
          <a:ext cx="4779935" cy="3222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F6A7DF2-740F-4045-B10E-D630F905C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000236"/>
              </p:ext>
            </p:extLst>
          </p:nvPr>
        </p:nvGraphicFramePr>
        <p:xfrm>
          <a:off x="16251264" y="17909977"/>
          <a:ext cx="4779935" cy="11106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0671">
                  <a:extLst>
                    <a:ext uri="{9D8B030D-6E8A-4147-A177-3AD203B41FA5}">
                      <a16:colId xmlns:a16="http://schemas.microsoft.com/office/drawing/2014/main" val="119646040"/>
                    </a:ext>
                  </a:extLst>
                </a:gridCol>
                <a:gridCol w="821551">
                  <a:extLst>
                    <a:ext uri="{9D8B030D-6E8A-4147-A177-3AD203B41FA5}">
                      <a16:colId xmlns:a16="http://schemas.microsoft.com/office/drawing/2014/main" val="3252444480"/>
                    </a:ext>
                  </a:extLst>
                </a:gridCol>
                <a:gridCol w="1792476">
                  <a:extLst>
                    <a:ext uri="{9D8B030D-6E8A-4147-A177-3AD203B41FA5}">
                      <a16:colId xmlns:a16="http://schemas.microsoft.com/office/drawing/2014/main" val="3278322833"/>
                    </a:ext>
                  </a:extLst>
                </a:gridCol>
                <a:gridCol w="597492">
                  <a:extLst>
                    <a:ext uri="{9D8B030D-6E8A-4147-A177-3AD203B41FA5}">
                      <a16:colId xmlns:a16="http://schemas.microsoft.com/office/drawing/2014/main" val="711117026"/>
                    </a:ext>
                  </a:extLst>
                </a:gridCol>
                <a:gridCol w="617745">
                  <a:extLst>
                    <a:ext uri="{9D8B030D-6E8A-4147-A177-3AD203B41FA5}">
                      <a16:colId xmlns:a16="http://schemas.microsoft.com/office/drawing/2014/main" val="877291145"/>
                    </a:ext>
                  </a:extLst>
                </a:gridCol>
              </a:tblGrid>
              <a:tr h="223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Se </a:t>
                      </a:r>
                      <a:r>
                        <a:rPr lang="en-US" sz="1300" u="none" strike="noStrike" dirty="0" err="1">
                          <a:effectLst/>
                        </a:rPr>
                        <a:t>destruyó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err="1">
                          <a:effectLst/>
                        </a:rPr>
                        <a:t>Fue</a:t>
                      </a:r>
                      <a:r>
                        <a:rPr lang="en-US" sz="1300" u="none" strike="noStrike" dirty="0">
                          <a:effectLst/>
                        </a:rPr>
                        <a:t> </a:t>
                      </a:r>
                      <a:r>
                        <a:rPr lang="en-US" sz="1300" u="none" strike="noStrike" dirty="0" err="1">
                          <a:effectLst/>
                        </a:rPr>
                        <a:t>destruido</a:t>
                      </a:r>
                      <a:r>
                        <a:rPr lang="en-US" sz="1300" u="none" strike="noStrike" dirty="0">
                          <a:effectLst/>
                        </a:rPr>
                        <a:t> / </a:t>
                      </a:r>
                      <a:r>
                        <a:rPr lang="en-US" sz="1300" u="none" strike="noStrike" dirty="0" err="1">
                          <a:effectLst/>
                        </a:rPr>
                        <a:t>destruida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Se %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Fue 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77092"/>
                  </a:ext>
                </a:extLst>
              </a:tr>
              <a:tr h="223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1450 - 1500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0.00%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100.00%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83744"/>
                  </a:ext>
                </a:extLst>
              </a:tr>
              <a:tr h="223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1650 - 1700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0.00%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0.00%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731046"/>
                  </a:ext>
                </a:extLst>
              </a:tr>
              <a:tr h="223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1850 - 1900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37.50%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62.50%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79044"/>
                  </a:ext>
                </a:extLst>
              </a:tr>
              <a:tr h="2184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Total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009172"/>
                  </a:ext>
                </a:extLst>
              </a:tr>
            </a:tbl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0928B829-7938-5543-9812-61B593FD05D4}"/>
              </a:ext>
            </a:extLst>
          </p:cNvPr>
          <p:cNvGrpSpPr/>
          <p:nvPr/>
        </p:nvGrpSpPr>
        <p:grpSpPr>
          <a:xfrm>
            <a:off x="17377581" y="8564751"/>
            <a:ext cx="2527300" cy="990376"/>
            <a:chOff x="17894302" y="8763224"/>
            <a:chExt cx="2743200" cy="112591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C3BA5FA-ADCA-9845-9DE2-AE971AAE52FA}"/>
                </a:ext>
              </a:extLst>
            </p:cNvPr>
            <p:cNvSpPr/>
            <p:nvPr/>
          </p:nvSpPr>
          <p:spPr>
            <a:xfrm>
              <a:off x="17894302" y="8763224"/>
              <a:ext cx="2743200" cy="1125911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2202B7B-2D45-6248-8B56-1F935F9BA4F6}"/>
                </a:ext>
              </a:extLst>
            </p:cNvPr>
            <p:cNvGrpSpPr/>
            <p:nvPr/>
          </p:nvGrpSpPr>
          <p:grpSpPr>
            <a:xfrm>
              <a:off x="18288000" y="8915383"/>
              <a:ext cx="2349500" cy="821591"/>
              <a:chOff x="18288000" y="8860801"/>
              <a:chExt cx="2349500" cy="821591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EF54D6F-7750-814C-BD27-5E94540EE32A}"/>
                  </a:ext>
                </a:extLst>
              </p:cNvPr>
              <p:cNvSpPr/>
              <p:nvPr/>
            </p:nvSpPr>
            <p:spPr>
              <a:xfrm>
                <a:off x="18288000" y="8944754"/>
                <a:ext cx="228600" cy="20392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675D29B-5FFC-0344-A823-02A7B22BD67E}"/>
                  </a:ext>
                </a:extLst>
              </p:cNvPr>
              <p:cNvSpPr/>
              <p:nvPr/>
            </p:nvSpPr>
            <p:spPr>
              <a:xfrm>
                <a:off x="18288000" y="9404731"/>
                <a:ext cx="228600" cy="19076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26969E0-A258-4E4B-ABB1-2D19C1DA26C7}"/>
                  </a:ext>
                </a:extLst>
              </p:cNvPr>
              <p:cNvSpPr txBox="1"/>
              <p:nvPr/>
            </p:nvSpPr>
            <p:spPr>
              <a:xfrm>
                <a:off x="18613293" y="8860801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Passive Se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0ED16F8-9220-6F4C-AF3B-64A132A20E16}"/>
                  </a:ext>
                </a:extLst>
              </p:cNvPr>
              <p:cNvSpPr txBox="1"/>
              <p:nvPr/>
            </p:nvSpPr>
            <p:spPr>
              <a:xfrm>
                <a:off x="18607028" y="9313060"/>
                <a:ext cx="20304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Passive Ser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887106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concludingcider|09-2018"/>
</p:tagLst>
</file>

<file path=ppt/theme/theme1.xml><?xml version="1.0" encoding="utf-8"?>
<a:theme xmlns:a="http://schemas.openxmlformats.org/drawingml/2006/main" name="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4217</TotalTime>
  <Words>518</Words>
  <Application>Microsoft Office PowerPoint</Application>
  <PresentationFormat>Custom</PresentationFormat>
  <Paragraphs>178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Times New Roman</vt:lpstr>
      <vt:lpstr>ＭＳ Ｐゴシック</vt:lpstr>
      <vt:lpstr>Quattrocento Sans</vt:lpstr>
      <vt:lpstr>Calibri</vt:lpstr>
      <vt:lpstr>Arial</vt:lpstr>
      <vt:lpstr>Wingdings</vt:lpstr>
      <vt:lpstr>Quattrocento</vt:lpstr>
      <vt:lpstr>Franklin Gothic Heavy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for a scientific poster</dc:title>
  <dc:subject>Template For Scientific Poster Presentation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Zahler, Sara L</cp:lastModifiedBy>
  <cp:revision>49</cp:revision>
  <cp:lastPrinted>2011-01-21T18:13:44Z</cp:lastPrinted>
  <dcterms:modified xsi:type="dcterms:W3CDTF">2019-04-18T17:51:59Z</dcterms:modified>
  <cp:category>science research poster</cp:category>
</cp:coreProperties>
</file>